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57" r:id="rId3"/>
    <p:sldId id="258" r:id="rId4"/>
    <p:sldId id="259" r:id="rId5"/>
    <p:sldId id="260" r:id="rId6"/>
    <p:sldId id="261" r:id="rId7"/>
    <p:sldId id="262" r:id="rId8"/>
    <p:sldId id="263" r:id="rId9"/>
    <p:sldId id="264" r:id="rId10"/>
    <p:sldId id="265" r:id="rId11"/>
    <p:sldId id="275" r:id="rId12"/>
    <p:sldId id="266" r:id="rId13"/>
    <p:sldId id="267" r:id="rId14"/>
    <p:sldId id="274" r:id="rId15"/>
    <p:sldId id="287" r:id="rId16"/>
    <p:sldId id="276" r:id="rId17"/>
    <p:sldId id="277" r:id="rId18"/>
    <p:sldId id="278" r:id="rId19"/>
    <p:sldId id="279" r:id="rId20"/>
    <p:sldId id="280" r:id="rId21"/>
    <p:sldId id="281" r:id="rId22"/>
    <p:sldId id="282" r:id="rId23"/>
    <p:sldId id="283" r:id="rId24"/>
    <p:sldId id="288"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23661" y="1727651"/>
            <a:ext cx="4340225" cy="4426817"/>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a16="http://schemas.microsoft.com/office/drawing/2014/main" id="{CB85B232-799B-7103-42F3-5FA344697EF7}"/>
              </a:ext>
            </a:extLst>
          </p:cNvPr>
          <p:cNvSpPr>
            <a:spLocks noGrp="1"/>
          </p:cNvSpPr>
          <p:nvPr>
            <p:ph type="body" sz="quarter" idx="10" hasCustomPrompt="1"/>
          </p:nvPr>
        </p:nvSpPr>
        <p:spPr>
          <a:xfrm>
            <a:off x="623888" y="1088569"/>
            <a:ext cx="4340225" cy="508455"/>
          </a:xfrm>
        </p:spPr>
        <p:txBody>
          <a:bodyPr>
            <a:normAutofit/>
          </a:bodyPr>
          <a:lstStyle>
            <a:lvl1pPr marL="0" indent="0">
              <a:buNone/>
              <a:defRPr sz="2400" b="1">
                <a:solidFill>
                  <a:srgbClr val="0070C0"/>
                </a:solidFill>
              </a:defRPr>
            </a:lvl1pPr>
          </a:lstStyle>
          <a:p>
            <a:pPr lvl="0"/>
            <a:r>
              <a:rPr lang="en-US" dirty="0"/>
              <a:t>1. </a:t>
            </a:r>
            <a:r>
              <a:rPr lang="en-US" dirty="0" err="1"/>
              <a:t>Áp</a:t>
            </a:r>
            <a:r>
              <a:rPr lang="en-US" dirty="0"/>
              <a:t> </a:t>
            </a:r>
            <a:r>
              <a:rPr lang="en-US" dirty="0" err="1"/>
              <a:t>lực</a:t>
            </a:r>
            <a:r>
              <a:rPr lang="en-US" dirty="0"/>
              <a:t> </a:t>
            </a:r>
            <a:r>
              <a:rPr lang="en-US" dirty="0" err="1"/>
              <a:t>là</a:t>
            </a:r>
            <a:r>
              <a:rPr lang="en-US" dirty="0"/>
              <a:t> </a:t>
            </a:r>
            <a:r>
              <a:rPr lang="en-US" dirty="0" err="1"/>
              <a:t>gì</a:t>
            </a:r>
            <a:r>
              <a:rPr lang="en-US" dirty="0"/>
              <a:t>?</a:t>
            </a:r>
          </a:p>
        </p:txBody>
      </p:sp>
    </p:spTree>
    <p:extLst>
      <p:ext uri="{BB962C8B-B14F-4D97-AF65-F5344CB8AC3E}">
        <p14:creationId xmlns:p14="http://schemas.microsoft.com/office/powerpoint/2010/main" val="380575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ACE7-B8D5-C1B5-EA38-052E253207F5}"/>
              </a:ext>
            </a:extLst>
          </p:cNvPr>
          <p:cNvSpPr>
            <a:spLocks noGrp="1"/>
          </p:cNvSpPr>
          <p:nvPr>
            <p:ph type="title"/>
          </p:nvPr>
        </p:nvSpPr>
        <p:spPr>
          <a:xfrm>
            <a:off x="838200" y="249011"/>
            <a:ext cx="10515600" cy="607332"/>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112485CA-D045-03B7-A35C-6DFC7EB17B0E}"/>
              </a:ext>
            </a:extLst>
          </p:cNvPr>
          <p:cNvSpPr>
            <a:spLocks noGrp="1"/>
          </p:cNvSpPr>
          <p:nvPr>
            <p:ph type="body" orient="vert" idx="1"/>
          </p:nvPr>
        </p:nvSpPr>
        <p:spPr/>
        <p:txBody>
          <a:bodyPr vert="eaVert"/>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CBD0E-219C-D3F2-41AF-5A63C22FDE36}"/>
              </a:ext>
            </a:extLst>
          </p:cNvPr>
          <p:cNvSpPr>
            <a:spLocks noGrp="1"/>
          </p:cNvSpPr>
          <p:nvPr>
            <p:ph type="dt" sz="half" idx="10"/>
          </p:nvPr>
        </p:nvSpPr>
        <p:spPr>
          <a:xfrm>
            <a:off x="8382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755BB188-3C35-4353-A285-BD31F24E0463}" type="datetimeFigureOut">
              <a:rPr lang="en-US" smtClean="0"/>
              <a:pPr/>
              <a:t>28/9/2023</a:t>
            </a:fld>
            <a:endParaRPr lang="en-US"/>
          </a:p>
        </p:txBody>
      </p:sp>
      <p:sp>
        <p:nvSpPr>
          <p:cNvPr id="5" name="Footer Placeholder 4">
            <a:extLst>
              <a:ext uri="{FF2B5EF4-FFF2-40B4-BE49-F238E27FC236}">
                <a16:creationId xmlns:a16="http://schemas.microsoft.com/office/drawing/2014/main" id="{496A5935-BC08-0B9A-FDF5-6C9736FFEA4E}"/>
              </a:ext>
            </a:extLst>
          </p:cNvPr>
          <p:cNvSpPr>
            <a:spLocks noGrp="1"/>
          </p:cNvSpPr>
          <p:nvPr>
            <p:ph type="ftr" sz="quarter" idx="11"/>
          </p:nvPr>
        </p:nvSpPr>
        <p:spPr>
          <a:xfrm>
            <a:off x="4038600" y="6356350"/>
            <a:ext cx="41148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a16="http://schemas.microsoft.com/office/drawing/2014/main" id="{74D2A98C-B4F4-8256-AD4E-C06FDA548A43}"/>
              </a:ext>
            </a:extLst>
          </p:cNvPr>
          <p:cNvSpPr>
            <a:spLocks noGrp="1"/>
          </p:cNvSpPr>
          <p:nvPr>
            <p:ph type="sldNum" sz="quarter" idx="12"/>
          </p:nvPr>
        </p:nvSpPr>
        <p:spPr>
          <a:xfrm>
            <a:off x="86106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37E6D4C9-3D8F-4A5C-83CD-5EF173EF4385}" type="slidenum">
              <a:rPr lang="en-US" smtClean="0"/>
              <a:pPr/>
              <a:t>‹#›</a:t>
            </a:fld>
            <a:endParaRPr lang="en-US"/>
          </a:p>
        </p:txBody>
      </p:sp>
    </p:spTree>
    <p:extLst>
      <p:ext uri="{BB962C8B-B14F-4D97-AF65-F5344CB8AC3E}">
        <p14:creationId xmlns:p14="http://schemas.microsoft.com/office/powerpoint/2010/main" val="30994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28/9/2023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757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CE828501-3FAB-7B58-EB97-07591DD36BD5}"/>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extLst>
      <p:ext uri="{BB962C8B-B14F-4D97-AF65-F5344CB8AC3E}">
        <p14:creationId xmlns:p14="http://schemas.microsoft.com/office/powerpoint/2010/main" val="308085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515429" y="1074509"/>
            <a:ext cx="5996437" cy="5137605"/>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4" y="1074509"/>
            <a:ext cx="3703180"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351288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515429" y="1727651"/>
            <a:ext cx="5996437"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3" y="1074509"/>
            <a:ext cx="6286723"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4. </a:t>
            </a:r>
            <a:r>
              <a:rPr lang="en-US" dirty="0" err="1"/>
              <a:t>Công</a:t>
            </a:r>
            <a:r>
              <a:rPr lang="en-US" dirty="0"/>
              <a:t> </a:t>
            </a:r>
            <a:r>
              <a:rPr lang="en-US" dirty="0" err="1"/>
              <a:t>dụng</a:t>
            </a:r>
            <a:r>
              <a:rPr lang="en-US" dirty="0"/>
              <a:t> </a:t>
            </a:r>
            <a:r>
              <a:rPr lang="en-US" dirty="0" err="1"/>
              <a:t>của</a:t>
            </a:r>
            <a:r>
              <a:rPr lang="en-US" dirty="0"/>
              <a:t> </a:t>
            </a:r>
            <a:r>
              <a:rPr lang="en-US" dirty="0" err="1"/>
              <a:t>việc</a:t>
            </a:r>
            <a:r>
              <a:rPr lang="en-US" dirty="0"/>
              <a:t> tang </a:t>
            </a:r>
            <a:r>
              <a:rPr lang="en-US" dirty="0" err="1"/>
              <a:t>giảm</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206513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73BD-B282-300D-A4D6-BC380CF2D3A5}"/>
              </a:ext>
            </a:extLst>
          </p:cNvPr>
          <p:cNvSpPr>
            <a:spLocks noGrp="1"/>
          </p:cNvSpPr>
          <p:nvPr>
            <p:ph type="ctrTitle"/>
          </p:nvPr>
        </p:nvSpPr>
        <p:spPr>
          <a:xfrm>
            <a:off x="631371" y="1354592"/>
            <a:ext cx="10929258" cy="2387600"/>
          </a:xfrm>
          <a:prstGeom prst="rect">
            <a:avLst/>
          </a:prstGeo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D161E0E6-68CE-C683-19D7-AAA4CBBB12AD}"/>
              </a:ext>
            </a:extLst>
          </p:cNvPr>
          <p:cNvSpPr>
            <a:spLocks noGrp="1"/>
          </p:cNvSpPr>
          <p:nvPr>
            <p:ph type="subTitle" idx="1"/>
          </p:nvPr>
        </p:nvSpPr>
        <p:spPr>
          <a:xfrm>
            <a:off x="631371" y="3892323"/>
            <a:ext cx="10929258"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65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DC70A-119E-A7B4-F3F3-FCECAA5BAE85}"/>
              </a:ext>
            </a:extLst>
          </p:cNvPr>
          <p:cNvSpPr>
            <a:spLocks noGrp="1"/>
          </p:cNvSpPr>
          <p:nvPr>
            <p:ph idx="1"/>
          </p:nvPr>
        </p:nvSpPr>
        <p:spPr>
          <a:xfrm>
            <a:off x="624113" y="1364343"/>
            <a:ext cx="10929257" cy="5128531"/>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738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5498-4A9D-1DD5-01EF-5E2D7EF8DD45}"/>
              </a:ext>
            </a:extLst>
          </p:cNvPr>
          <p:cNvSpPr>
            <a:spLocks noGrp="1"/>
          </p:cNvSpPr>
          <p:nvPr>
            <p:ph type="title"/>
          </p:nvPr>
        </p:nvSpPr>
        <p:spPr>
          <a:xfrm>
            <a:off x="624113" y="1114653"/>
            <a:ext cx="10931074" cy="2852737"/>
          </a:xfrm>
          <a:prstGeom prst="rect">
            <a:avLst/>
          </a:prstGeo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4E9A9DE-89C7-B65B-05D2-C824D5F20CD8}"/>
              </a:ext>
            </a:extLst>
          </p:cNvPr>
          <p:cNvSpPr>
            <a:spLocks noGrp="1"/>
          </p:cNvSpPr>
          <p:nvPr>
            <p:ph type="body" idx="1"/>
          </p:nvPr>
        </p:nvSpPr>
        <p:spPr>
          <a:xfrm>
            <a:off x="624113" y="4589463"/>
            <a:ext cx="10931074"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481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A0FCE-D14C-5A59-39CA-CBF23941BC07}"/>
              </a:ext>
            </a:extLst>
          </p:cNvPr>
          <p:cNvSpPr>
            <a:spLocks noGrp="1"/>
          </p:cNvSpPr>
          <p:nvPr>
            <p:ph type="body" idx="1"/>
          </p:nvPr>
        </p:nvSpPr>
        <p:spPr>
          <a:xfrm>
            <a:off x="622078" y="1173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2EDB1FB-D5EC-39EC-4968-D6395AFDEA54}"/>
              </a:ext>
            </a:extLst>
          </p:cNvPr>
          <p:cNvSpPr>
            <a:spLocks noGrp="1"/>
          </p:cNvSpPr>
          <p:nvPr>
            <p:ph sz="half" idx="2"/>
          </p:nvPr>
        </p:nvSpPr>
        <p:spPr>
          <a:xfrm>
            <a:off x="622078" y="2229303"/>
            <a:ext cx="5157787"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FBC550B-A81E-8F59-C852-18C3ABF43D15}"/>
              </a:ext>
            </a:extLst>
          </p:cNvPr>
          <p:cNvSpPr>
            <a:spLocks noGrp="1"/>
          </p:cNvSpPr>
          <p:nvPr>
            <p:ph type="body" sz="quarter" idx="3"/>
          </p:nvPr>
        </p:nvSpPr>
        <p:spPr>
          <a:xfrm>
            <a:off x="6288312" y="1173163"/>
            <a:ext cx="5183188"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50AE5-D5BD-4385-8119-2F9471DA52E5}"/>
              </a:ext>
            </a:extLst>
          </p:cNvPr>
          <p:cNvSpPr>
            <a:spLocks noGrp="1"/>
          </p:cNvSpPr>
          <p:nvPr>
            <p:ph sz="quarter" idx="4"/>
          </p:nvPr>
        </p:nvSpPr>
        <p:spPr>
          <a:xfrm>
            <a:off x="6288312" y="2229303"/>
            <a:ext cx="5183188"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825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FF34-6E54-0980-E440-556478159F63}"/>
              </a:ext>
            </a:extLst>
          </p:cNvPr>
          <p:cNvSpPr>
            <a:spLocks noGrp="1"/>
          </p:cNvSpPr>
          <p:nvPr>
            <p:ph type="title"/>
          </p:nvPr>
        </p:nvSpPr>
        <p:spPr>
          <a:xfrm>
            <a:off x="680134" y="1074509"/>
            <a:ext cx="4283752" cy="1055460"/>
          </a:xfrm>
          <a:prstGeom prst="rect">
            <a:avLst/>
          </a:prstGeom>
        </p:spPr>
        <p:txBody>
          <a:bodyPr anchor="b"/>
          <a:lstStyle>
            <a:lvl1pPr>
              <a:defRPr sz="32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2293254"/>
            <a:ext cx="4283752" cy="3861214"/>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7992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76793E-74BB-D181-F00E-B2F7D33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92E333AF-A57E-FB9E-F4E6-CF7C4A59F39D}"/>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8015310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49" r:id="rId5"/>
    <p:sldLayoutId id="2147483650" r:id="rId6"/>
    <p:sldLayoutId id="2147483651" r:id="rId7"/>
    <p:sldLayoutId id="2147483653" r:id="rId8"/>
    <p:sldLayoutId id="2147483657" r:id="rId9"/>
    <p:sldLayoutId id="2147483658" r:id="rId10"/>
    <p:sldLayoutId id="2147483664" r:id="rId11"/>
  </p:sldLayoutIdLst>
  <p:txStyles>
    <p:titleStyle>
      <a:lvl1pPr algn="ctr" defTabSz="914400" rtl="0" eaLnBrk="1" latinLnBrk="0" hangingPunct="1">
        <a:lnSpc>
          <a:spcPct val="90000"/>
        </a:lnSpc>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bin"/><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9.png"/><Relationship Id="rId3" Type="http://schemas.openxmlformats.org/officeDocument/2006/relationships/slideLayout" Target="../slideLayouts/slideLayout11.xml"/><Relationship Id="rId21" Type="http://schemas.openxmlformats.org/officeDocument/2006/relationships/slide" Target="slide3.xml"/><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38.png"/><Relationship Id="rId2" Type="http://schemas.openxmlformats.org/officeDocument/2006/relationships/audio" Target="../media/media1.wav"/><Relationship Id="rId16" Type="http://schemas.openxmlformats.org/officeDocument/2006/relationships/image" Target="../media/image32.svg"/><Relationship Id="rId20" Type="http://schemas.openxmlformats.org/officeDocument/2006/relationships/image" Target="../media/image35.png"/><Relationship Id="rId1" Type="http://schemas.microsoft.com/office/2007/relationships/media" Target="../media/media1.wav"/><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37.png"/><Relationship Id="rId5" Type="http://schemas.openxmlformats.org/officeDocument/2006/relationships/image" Target="../media/image21.svg"/><Relationship Id="rId15" Type="http://schemas.openxmlformats.org/officeDocument/2006/relationships/image" Target="../media/image31.png"/><Relationship Id="rId23" Type="http://schemas.openxmlformats.org/officeDocument/2006/relationships/slide" Target="slide9.xml"/><Relationship Id="rId10" Type="http://schemas.openxmlformats.org/officeDocument/2006/relationships/image" Target="../media/image26.png"/><Relationship Id="rId19" Type="http://schemas.openxmlformats.org/officeDocument/2006/relationships/slide" Target="slide8.xml"/><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svg"/><Relationship Id="rId22"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29.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0.png"/><Relationship Id="rId2" Type="http://schemas.openxmlformats.org/officeDocument/2006/relationships/audio" Target="../media/audio1.wav"/><Relationship Id="rId16" Type="http://schemas.openxmlformats.org/officeDocument/2006/relationships/slide" Target="slide17.xml"/><Relationship Id="rId1" Type="http://schemas.openxmlformats.org/officeDocument/2006/relationships/slideLayout" Target="../slideLayouts/slideLayout11.xml"/><Relationship Id="rId6" Type="http://schemas.openxmlformats.org/officeDocument/2006/relationships/image" Target="../media/image32.svg"/><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6.svg"/><Relationship Id="rId4" Type="http://schemas.openxmlformats.org/officeDocument/2006/relationships/image" Target="../media/image41.svg"/><Relationship Id="rId9" Type="http://schemas.openxmlformats.org/officeDocument/2006/relationships/image" Target="../media/image45.png"/><Relationship Id="rId14"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9" Type="http://schemas.openxmlformats.org/officeDocument/2006/relationships/image" Target="../media/image79.gif"/><Relationship Id="rId3" Type="http://schemas.openxmlformats.org/officeDocument/2006/relationships/image" Target="../media/image51.png"/><Relationship Id="rId21" Type="http://schemas.openxmlformats.org/officeDocument/2006/relationships/image" Target="../media/image68.png"/><Relationship Id="rId34" Type="http://schemas.openxmlformats.org/officeDocument/2006/relationships/slide" Target="slide21.xml"/><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33" Type="http://schemas.openxmlformats.org/officeDocument/2006/relationships/slide" Target="slide20.xml"/><Relationship Id="rId38" Type="http://schemas.openxmlformats.org/officeDocument/2006/relationships/image" Target="../media/image78.png"/><Relationship Id="rId2" Type="http://schemas.openxmlformats.org/officeDocument/2006/relationships/audio" Target="../media/audio2.wav"/><Relationship Id="rId16" Type="http://schemas.openxmlformats.org/officeDocument/2006/relationships/image" Target="../media/image63.gif"/><Relationship Id="rId20" Type="http://schemas.openxmlformats.org/officeDocument/2006/relationships/image" Target="../media/image67.png"/><Relationship Id="rId29" Type="http://schemas.openxmlformats.org/officeDocument/2006/relationships/image" Target="../media/image76.png"/><Relationship Id="rId1" Type="http://schemas.openxmlformats.org/officeDocument/2006/relationships/slideLayout" Target="../slideLayouts/slideLayout11.xml"/><Relationship Id="rId6" Type="http://schemas.openxmlformats.org/officeDocument/2006/relationships/image" Target="../media/image54.svg"/><Relationship Id="rId11" Type="http://schemas.openxmlformats.org/officeDocument/2006/relationships/image" Target="../media/image58.png"/><Relationship Id="rId24" Type="http://schemas.openxmlformats.org/officeDocument/2006/relationships/image" Target="../media/image71.png"/><Relationship Id="rId32" Type="http://schemas.openxmlformats.org/officeDocument/2006/relationships/slide" Target="slide19.xml"/><Relationship Id="rId37" Type="http://schemas.openxmlformats.org/officeDocument/2006/relationships/slide" Target="slide16.xml"/><Relationship Id="rId5" Type="http://schemas.openxmlformats.org/officeDocument/2006/relationships/image" Target="../media/image53.png"/><Relationship Id="rId15" Type="http://schemas.openxmlformats.org/officeDocument/2006/relationships/image" Target="../media/image62.gif"/><Relationship Id="rId23" Type="http://schemas.openxmlformats.org/officeDocument/2006/relationships/image" Target="../media/image70.png"/><Relationship Id="rId28" Type="http://schemas.openxmlformats.org/officeDocument/2006/relationships/image" Target="../media/image75.gif"/><Relationship Id="rId36" Type="http://schemas.openxmlformats.org/officeDocument/2006/relationships/slide" Target="slide23.xml"/><Relationship Id="rId10" Type="http://schemas.microsoft.com/office/2007/relationships/hdphoto" Target="../media/hdphoto4.wdp"/><Relationship Id="rId19" Type="http://schemas.openxmlformats.org/officeDocument/2006/relationships/image" Target="../media/image66.png"/><Relationship Id="rId31" Type="http://schemas.openxmlformats.org/officeDocument/2006/relationships/slide" Target="slide18.xml"/><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 Id="rId35" Type="http://schemas.openxmlformats.org/officeDocument/2006/relationships/slide" Target="slide22.xml"/></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4.wav"/><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82.png"/><Relationship Id="rId11" Type="http://schemas.openxmlformats.org/officeDocument/2006/relationships/slide" Target="slide17.xml"/><Relationship Id="rId5" Type="http://schemas.openxmlformats.org/officeDocument/2006/relationships/image" Target="../media/image81.svg"/><Relationship Id="rId1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44.svg"/><Relationship Id="rId1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4.wav"/><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82.png"/><Relationship Id="rId11" Type="http://schemas.openxmlformats.org/officeDocument/2006/relationships/slide" Target="slide17.xml"/><Relationship Id="rId5" Type="http://schemas.openxmlformats.org/officeDocument/2006/relationships/image" Target="../media/image81.svg"/><Relationship Id="rId1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44.sv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4.wav"/><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82.png"/><Relationship Id="rId11" Type="http://schemas.openxmlformats.org/officeDocument/2006/relationships/slide" Target="slide17.xml"/><Relationship Id="rId5" Type="http://schemas.openxmlformats.org/officeDocument/2006/relationships/image" Target="../media/image81.svg"/><Relationship Id="rId1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44.svg"/><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4.wav"/><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82.png"/><Relationship Id="rId11" Type="http://schemas.openxmlformats.org/officeDocument/2006/relationships/slide" Target="slide17.xml"/><Relationship Id="rId5" Type="http://schemas.openxmlformats.org/officeDocument/2006/relationships/image" Target="../media/image81.svg"/><Relationship Id="rId1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44.svg"/><Relationship Id="rId14"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4.wav"/><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82.png"/><Relationship Id="rId11" Type="http://schemas.openxmlformats.org/officeDocument/2006/relationships/slide" Target="slide17.xml"/><Relationship Id="rId5" Type="http://schemas.openxmlformats.org/officeDocument/2006/relationships/image" Target="../media/image81.svg"/><Relationship Id="rId1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44.svg"/><Relationship Id="rId1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4.wav"/><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82.png"/><Relationship Id="rId11" Type="http://schemas.openxmlformats.org/officeDocument/2006/relationships/slide" Target="slide17.xml"/><Relationship Id="rId5" Type="http://schemas.openxmlformats.org/officeDocument/2006/relationships/image" Target="../media/image81.svg"/><Relationship Id="rId1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44.svg"/><Relationship Id="rId1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image" Target="../media/image85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F77A1ED-4C10-53A0-8C9F-DF40637EA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55998"/>
            <a:ext cx="12192000" cy="6858000"/>
          </a:xfrm>
          <a:prstGeom prst="rect">
            <a:avLst/>
          </a:prstGeom>
          <a:solidFill>
            <a:srgbClr val="FFFF00"/>
          </a:solidFill>
        </p:spPr>
      </p:pic>
      <p:sp>
        <p:nvSpPr>
          <p:cNvPr id="10" name="Title 8">
            <a:extLst>
              <a:ext uri="{FF2B5EF4-FFF2-40B4-BE49-F238E27FC236}">
                <a16:creationId xmlns:a16="http://schemas.microsoft.com/office/drawing/2014/main" id="{60347591-36D0-0F13-30BA-A05BC248F224}"/>
              </a:ext>
            </a:extLst>
          </p:cNvPr>
          <p:cNvSpPr txBox="1">
            <a:spLocks/>
          </p:cNvSpPr>
          <p:nvPr/>
        </p:nvSpPr>
        <p:spPr>
          <a:xfrm>
            <a:off x="4332512" y="787615"/>
            <a:ext cx="4386485" cy="4358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15000"/>
              </a:lnSpc>
            </a:pPr>
            <a:endParaRPr lang="en-US" sz="2800" dirty="0">
              <a:effectLst/>
              <a:latin typeface="Arial" panose="020B0604020202020204" pitchFamily="34" charset="0"/>
              <a:ea typeface="Arial" panose="020B0604020202020204" pitchFamily="34" charset="0"/>
            </a:endParaRPr>
          </a:p>
        </p:txBody>
      </p:sp>
      <p:sp>
        <p:nvSpPr>
          <p:cNvPr id="4" name="Google Shape;727;p40">
            <a:extLst>
              <a:ext uri="{FF2B5EF4-FFF2-40B4-BE49-F238E27FC236}">
                <a16:creationId xmlns:a16="http://schemas.microsoft.com/office/drawing/2014/main" id="{12DD28C3-43EA-1ACD-BE46-1ED11869BE86}"/>
              </a:ext>
            </a:extLst>
          </p:cNvPr>
          <p:cNvSpPr/>
          <p:nvPr/>
        </p:nvSpPr>
        <p:spPr>
          <a:xfrm>
            <a:off x="2819269" y="5664466"/>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 name="Google Shape;729;p40">
            <a:extLst>
              <a:ext uri="{FF2B5EF4-FFF2-40B4-BE49-F238E27FC236}">
                <a16:creationId xmlns:a16="http://schemas.microsoft.com/office/drawing/2014/main" id="{B7A4C940-0185-12B4-076C-2D920120F174}"/>
              </a:ext>
            </a:extLst>
          </p:cNvPr>
          <p:cNvSpPr/>
          <p:nvPr/>
        </p:nvSpPr>
        <p:spPr>
          <a:xfrm>
            <a:off x="2177186" y="4603383"/>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dirty="0"/>
          </a:p>
        </p:txBody>
      </p:sp>
      <p:sp>
        <p:nvSpPr>
          <p:cNvPr id="6" name="Google Shape;730;p40">
            <a:extLst>
              <a:ext uri="{FF2B5EF4-FFF2-40B4-BE49-F238E27FC236}">
                <a16:creationId xmlns:a16="http://schemas.microsoft.com/office/drawing/2014/main" id="{EA63193C-C43B-5498-7935-A6431947EECF}"/>
              </a:ext>
            </a:extLst>
          </p:cNvPr>
          <p:cNvSpPr/>
          <p:nvPr/>
        </p:nvSpPr>
        <p:spPr>
          <a:xfrm>
            <a:off x="802422" y="2287927"/>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7" name="Google Shape;732;p40">
            <a:extLst>
              <a:ext uri="{FF2B5EF4-FFF2-40B4-BE49-F238E27FC236}">
                <a16:creationId xmlns:a16="http://schemas.microsoft.com/office/drawing/2014/main" id="{99E697DB-844F-E3A4-0604-701367483FE1}"/>
              </a:ext>
            </a:extLst>
          </p:cNvPr>
          <p:cNvSpPr/>
          <p:nvPr/>
        </p:nvSpPr>
        <p:spPr>
          <a:xfrm>
            <a:off x="1376648" y="3406044"/>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dirty="0"/>
          </a:p>
        </p:txBody>
      </p:sp>
      <p:sp>
        <p:nvSpPr>
          <p:cNvPr id="8" name="Google Shape;733;p40">
            <a:extLst>
              <a:ext uri="{FF2B5EF4-FFF2-40B4-BE49-F238E27FC236}">
                <a16:creationId xmlns:a16="http://schemas.microsoft.com/office/drawing/2014/main" id="{7CE0F9E0-75BA-AEF4-C8CB-EB526BC92623}"/>
              </a:ext>
            </a:extLst>
          </p:cNvPr>
          <p:cNvSpPr txBox="1">
            <a:spLocks noGrp="1"/>
          </p:cNvSpPr>
          <p:nvPr/>
        </p:nvSpPr>
        <p:spPr>
          <a:xfrm flipH="1">
            <a:off x="2737069" y="578671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04</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1" name="Google Shape;735;p40">
            <a:extLst>
              <a:ext uri="{FF2B5EF4-FFF2-40B4-BE49-F238E27FC236}">
                <a16:creationId xmlns:a16="http://schemas.microsoft.com/office/drawing/2014/main" id="{68F2DD57-8BB1-33AA-54FA-D97F94A5C6D0}"/>
              </a:ext>
            </a:extLst>
          </p:cNvPr>
          <p:cNvSpPr txBox="1">
            <a:spLocks noGrp="1"/>
          </p:cNvSpPr>
          <p:nvPr/>
        </p:nvSpPr>
        <p:spPr>
          <a:xfrm flipH="1">
            <a:off x="720047" y="2410189"/>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01</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2" name="Google Shape;746;p40">
            <a:extLst>
              <a:ext uri="{FF2B5EF4-FFF2-40B4-BE49-F238E27FC236}">
                <a16:creationId xmlns:a16="http://schemas.microsoft.com/office/drawing/2014/main" id="{5DB40E2A-F915-DEB5-98A7-46F9AD25079F}"/>
              </a:ext>
            </a:extLst>
          </p:cNvPr>
          <p:cNvSpPr txBox="1">
            <a:spLocks noGrp="1"/>
          </p:cNvSpPr>
          <p:nvPr/>
        </p:nvSpPr>
        <p:spPr>
          <a:xfrm>
            <a:off x="1294448" y="352830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02</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3" name="Google Shape;749;p40">
            <a:extLst>
              <a:ext uri="{FF2B5EF4-FFF2-40B4-BE49-F238E27FC236}">
                <a16:creationId xmlns:a16="http://schemas.microsoft.com/office/drawing/2014/main" id="{AEB89FC6-6452-7993-C81E-DA1F017E225C}"/>
              </a:ext>
            </a:extLst>
          </p:cNvPr>
          <p:cNvSpPr txBox="1">
            <a:spLocks noGrp="1"/>
          </p:cNvSpPr>
          <p:nvPr/>
        </p:nvSpPr>
        <p:spPr>
          <a:xfrm>
            <a:off x="2094986" y="4725633"/>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03</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2C29AF7-6680-DC47-4639-FC61FACFA918}"/>
              </a:ext>
            </a:extLst>
          </p:cNvPr>
          <p:cNvSpPr txBox="1"/>
          <p:nvPr/>
        </p:nvSpPr>
        <p:spPr>
          <a:xfrm>
            <a:off x="472961" y="1526188"/>
            <a:ext cx="3376367" cy="584775"/>
          </a:xfrm>
          <a:prstGeom prst="rect">
            <a:avLst/>
          </a:prstGeom>
          <a:solidFill>
            <a:schemeClr val="bg1"/>
          </a:solidFill>
        </p:spPr>
        <p:txBody>
          <a:bodyPr wrap="square">
            <a:spAutoFit/>
          </a:bodyPr>
          <a:lstStyle/>
          <a:p>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Mục</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cần</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đạt</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B46FE50-A6FB-389B-5255-B4D6A1E85376}"/>
              </a:ext>
            </a:extLst>
          </p:cNvPr>
          <p:cNvSpPr txBox="1"/>
          <p:nvPr/>
        </p:nvSpPr>
        <p:spPr>
          <a:xfrm>
            <a:off x="1626273" y="2368065"/>
            <a:ext cx="5536863"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Phát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biểu</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khái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niệm</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97C4BDD-90FC-9497-A7BF-754123931C45}"/>
              </a:ext>
            </a:extLst>
          </p:cNvPr>
          <p:cNvSpPr txBox="1"/>
          <p:nvPr/>
        </p:nvSpPr>
        <p:spPr>
          <a:xfrm>
            <a:off x="3175171" y="4699017"/>
            <a:ext cx="7104456"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Liệt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kê</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đơn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vị</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endParaRPr lang="en-US" sz="28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7E86AAB-BCF7-444E-BB54-150ECAAB2FC4}"/>
                  </a:ext>
                </a:extLst>
              </p:cNvPr>
              <p:cNvSpPr txBox="1"/>
              <p:nvPr/>
            </p:nvSpPr>
            <p:spPr>
              <a:xfrm>
                <a:off x="2236448" y="3257088"/>
                <a:ext cx="9577831" cy="1200713"/>
              </a:xfrm>
              <a:prstGeom prst="rect">
                <a:avLst/>
              </a:prstGeom>
              <a:solidFill>
                <a:srgbClr val="FFFF00"/>
              </a:solidFill>
            </p:spPr>
            <p:txBody>
              <a:bodyPr wrap="square">
                <a:spAutoFit/>
              </a:bodyPr>
              <a:lstStyle/>
              <a:p>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Dùng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hành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khẳng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sinh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ra</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diện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tích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mặt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 </a:t>
                </a:r>
                <a14:m>
                  <m:oMath xmlns:m="http://schemas.openxmlformats.org/officeDocument/2006/math">
                    <m:f>
                      <m:fPr>
                        <m:ctrlPr>
                          <a:rPr lang="en-US" sz="2800" i="1">
                            <a:solidFill>
                              <a:srgbClr val="00B050"/>
                            </a:solidFill>
                            <a:effectLst/>
                            <a:latin typeface="Cambria Math" panose="02040503050406030204" pitchFamily="18" charset="0"/>
                            <a:ea typeface="Segoe UI" panose="020B0502040204020203" pitchFamily="34" charset="0"/>
                          </a:rPr>
                        </m:ctrlPr>
                      </m:fPr>
                      <m:num>
                        <m:r>
                          <a:rPr lang="en-US" sz="2800">
                            <a:solidFill>
                              <a:srgbClr val="00B050"/>
                            </a:solidFill>
                            <a:effectLst/>
                            <a:latin typeface="Cambria Math" panose="02040503050406030204" pitchFamily="18" charset="0"/>
                            <a:ea typeface="Segoe UI" panose="020B0502040204020203" pitchFamily="34" charset="0"/>
                          </a:rPr>
                          <m:t>á</m:t>
                        </m:r>
                        <m:r>
                          <m:rPr>
                            <m:sty m:val="p"/>
                          </m:rPr>
                          <a:rPr lang="en-US" sz="2800">
                            <a:solidFill>
                              <a:srgbClr val="00B050"/>
                            </a:solidFill>
                            <a:effectLst/>
                            <a:latin typeface="Cambria Math" panose="02040503050406030204" pitchFamily="18" charset="0"/>
                            <a:ea typeface="Segoe UI" panose="020B0502040204020203" pitchFamily="34" charset="0"/>
                          </a:rPr>
                          <m:t>p</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l</m:t>
                        </m:r>
                        <m:r>
                          <a:rPr lang="en-US" sz="2800">
                            <a:solidFill>
                              <a:srgbClr val="00B050"/>
                            </a:solidFill>
                            <a:effectLst/>
                            <a:latin typeface="Cambria Math" panose="02040503050406030204" pitchFamily="18" charset="0"/>
                            <a:ea typeface="Segoe UI" panose="020B0502040204020203" pitchFamily="34" charset="0"/>
                          </a:rPr>
                          <m:t>ự</m:t>
                        </m:r>
                        <m:r>
                          <m:rPr>
                            <m:sty m:val="p"/>
                          </m:rPr>
                          <a:rPr lang="en-US" sz="2800">
                            <a:solidFill>
                              <a:srgbClr val="00B050"/>
                            </a:solidFill>
                            <a:effectLst/>
                            <a:latin typeface="Cambria Math" panose="02040503050406030204" pitchFamily="18" charset="0"/>
                            <a:ea typeface="Segoe UI" panose="020B0502040204020203" pitchFamily="34" charset="0"/>
                          </a:rPr>
                          <m:t>c</m:t>
                        </m:r>
                        <m:r>
                          <a:rPr lang="en-US" sz="2800">
                            <a:solidFill>
                              <a:srgbClr val="00B050"/>
                            </a:solidFill>
                            <a:effectLst/>
                            <a:latin typeface="Cambria Math" panose="02040503050406030204" pitchFamily="18" charset="0"/>
                            <a:ea typeface="Segoe UI" panose="020B0502040204020203" pitchFamily="34" charset="0"/>
                          </a:rPr>
                          <m:t> </m:t>
                        </m:r>
                      </m:num>
                      <m:den>
                        <m:r>
                          <m:rPr>
                            <m:sty m:val="p"/>
                          </m:rPr>
                          <a:rPr lang="en-US" sz="2800">
                            <a:solidFill>
                              <a:srgbClr val="00B050"/>
                            </a:solidFill>
                            <a:effectLst/>
                            <a:latin typeface="Cambria Math" panose="02040503050406030204" pitchFamily="18" charset="0"/>
                            <a:ea typeface="Segoe UI" panose="020B0502040204020203" pitchFamily="34" charset="0"/>
                          </a:rPr>
                          <m:t>di</m:t>
                        </m:r>
                        <m:r>
                          <a:rPr lang="en-US" sz="2800">
                            <a:solidFill>
                              <a:srgbClr val="00B050"/>
                            </a:solidFill>
                            <a:effectLst/>
                            <a:latin typeface="Cambria Math" panose="02040503050406030204" pitchFamily="18" charset="0"/>
                            <a:ea typeface="Segoe UI" panose="020B0502040204020203" pitchFamily="34" charset="0"/>
                          </a:rPr>
                          <m:t>ệ</m:t>
                        </m:r>
                        <m:r>
                          <m:rPr>
                            <m:sty m:val="p"/>
                          </m:rPr>
                          <a:rPr lang="en-US" sz="2800">
                            <a:solidFill>
                              <a:srgbClr val="00B050"/>
                            </a:solidFill>
                            <a:effectLst/>
                            <a:latin typeface="Cambria Math" panose="02040503050406030204" pitchFamily="18" charset="0"/>
                            <a:ea typeface="Segoe UI" panose="020B0502040204020203" pitchFamily="34" charset="0"/>
                          </a:rPr>
                          <m:t>n</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t</m:t>
                        </m:r>
                        <m:r>
                          <a:rPr lang="en-US" sz="2800">
                            <a:solidFill>
                              <a:srgbClr val="00B050"/>
                            </a:solidFill>
                            <a:effectLst/>
                            <a:latin typeface="Cambria Math" panose="02040503050406030204" pitchFamily="18" charset="0"/>
                            <a:ea typeface="Segoe UI" panose="020B0502040204020203" pitchFamily="34" charset="0"/>
                          </a:rPr>
                          <m:t>í</m:t>
                        </m:r>
                        <m:r>
                          <m:rPr>
                            <m:sty m:val="p"/>
                          </m:rPr>
                          <a:rPr lang="en-US" sz="2800">
                            <a:solidFill>
                              <a:srgbClr val="00B050"/>
                            </a:solidFill>
                            <a:effectLst/>
                            <a:latin typeface="Cambria Math" panose="02040503050406030204" pitchFamily="18" charset="0"/>
                            <a:ea typeface="Segoe UI" panose="020B0502040204020203" pitchFamily="34" charset="0"/>
                          </a:rPr>
                          <m:t>ch</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b</m:t>
                        </m:r>
                        <m:r>
                          <a:rPr lang="en-US" sz="2800">
                            <a:solidFill>
                              <a:srgbClr val="00B050"/>
                            </a:solidFill>
                            <a:effectLst/>
                            <a:latin typeface="Cambria Math" panose="02040503050406030204" pitchFamily="18" charset="0"/>
                            <a:ea typeface="Segoe UI" panose="020B0502040204020203" pitchFamily="34" charset="0"/>
                          </a:rPr>
                          <m:t>ề </m:t>
                        </m:r>
                        <m:r>
                          <m:rPr>
                            <m:sty m:val="p"/>
                          </m:rPr>
                          <a:rPr lang="en-US" sz="2800">
                            <a:solidFill>
                              <a:srgbClr val="00B050"/>
                            </a:solidFill>
                            <a:effectLst/>
                            <a:latin typeface="Cambria Math" panose="02040503050406030204" pitchFamily="18" charset="0"/>
                            <a:ea typeface="Segoe UI" panose="020B0502040204020203" pitchFamily="34" charset="0"/>
                          </a:rPr>
                          <m:t>m</m:t>
                        </m:r>
                        <m:r>
                          <a:rPr lang="en-US" sz="2800">
                            <a:solidFill>
                              <a:srgbClr val="00B050"/>
                            </a:solidFill>
                            <a:effectLst/>
                            <a:latin typeface="Cambria Math" panose="02040503050406030204" pitchFamily="18" charset="0"/>
                            <a:ea typeface="Segoe UI" panose="020B0502040204020203" pitchFamily="34" charset="0"/>
                          </a:rPr>
                          <m:t>ặ</m:t>
                        </m:r>
                        <m:r>
                          <m:rPr>
                            <m:sty m:val="p"/>
                          </m:rPr>
                          <a:rPr lang="en-US" sz="2800">
                            <a:solidFill>
                              <a:srgbClr val="00B050"/>
                            </a:solidFill>
                            <a:effectLst/>
                            <a:latin typeface="Cambria Math" panose="02040503050406030204" pitchFamily="18" charset="0"/>
                            <a:ea typeface="Segoe UI" panose="020B0502040204020203" pitchFamily="34" charset="0"/>
                          </a:rPr>
                          <m:t>t</m:t>
                        </m:r>
                      </m:den>
                    </m:f>
                  </m:oMath>
                </a14:m>
                <a:endParaRPr lang="en-US" sz="2800"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87E86AAB-BCF7-444E-BB54-150ECAAB2FC4}"/>
                  </a:ext>
                </a:extLst>
              </p:cNvPr>
              <p:cNvSpPr txBox="1">
                <a:spLocks noRot="1" noChangeAspect="1" noMove="1" noResize="1" noEditPoints="1" noAdjustHandles="1" noChangeArrowheads="1" noChangeShapeType="1" noTextEdit="1"/>
              </p:cNvSpPr>
              <p:nvPr/>
            </p:nvSpPr>
            <p:spPr>
              <a:xfrm>
                <a:off x="2236448" y="3257088"/>
                <a:ext cx="9577831" cy="1200713"/>
              </a:xfrm>
              <a:prstGeom prst="rect">
                <a:avLst/>
              </a:prstGeom>
              <a:blipFill>
                <a:blip r:embed="rId3"/>
                <a:stretch>
                  <a:fillRect l="-1337" t="-5076" r="-764" b="-1523"/>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9FA4F063-4CA1-8F5D-8595-04382DCDB58F}"/>
              </a:ext>
            </a:extLst>
          </p:cNvPr>
          <p:cNvSpPr txBox="1"/>
          <p:nvPr/>
        </p:nvSpPr>
        <p:spPr>
          <a:xfrm>
            <a:off x="3679070" y="5502512"/>
            <a:ext cx="7946874" cy="954107"/>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tăng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giảm</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tế</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84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2F8C28-14F7-A691-DB30-B35240C60323}"/>
              </a:ext>
            </a:extLst>
          </p:cNvPr>
          <p:cNvSpPr>
            <a:spLocks noGrp="1"/>
          </p:cNvSpPr>
          <p:nvPr>
            <p:ph type="title"/>
          </p:nvPr>
        </p:nvSpPr>
        <p:spPr>
          <a:xfrm>
            <a:off x="680134" y="722661"/>
            <a:ext cx="4349066" cy="536577"/>
          </a:xfrm>
        </p:spPr>
        <p:txBody>
          <a:bodyPr>
            <a:noAutofit/>
          </a:bodyPr>
          <a:lstStyle/>
          <a:p>
            <a:r>
              <a:rPr lang="en-US" sz="2800" dirty="0"/>
              <a:t>2.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333315399"/>
                  </p:ext>
                </p:extLst>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a16="http://schemas.microsoft.com/office/drawing/2014/main" val="1269584782"/>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5142599">
                    <a:tc>
                      <a:txBody>
                        <a:bodyPr/>
                        <a:lstStyle/>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1. Một xe tăng có trọng lượng 350 000 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 Áp suất của xe tăng lên mặt đường</a:t>
                          </a:r>
                          <a:r>
                            <a:rPr lang="en-US" sz="2800" b="0" kern="1200" baseline="0" dirty="0">
                              <a:solidFill>
                                <a:schemeClr val="lt1"/>
                              </a:solidFill>
                              <a:effectLst/>
                              <a:latin typeface="Times New Roman" panose="02020603050405020304" pitchFamily="18" charset="0"/>
                              <a:ea typeface="+mn-ea"/>
                              <a:cs typeface="Times New Roman" panose="02020603050405020304" pitchFamily="18" charset="0"/>
                            </a:rPr>
                            <a:t>: </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p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a:rPr lang="de-DE" sz="3400" b="0" i="1" kern="1200" smtClean="0">
                                      <a:solidFill>
                                        <a:schemeClr val="lt1"/>
                                      </a:solidFill>
                                      <a:effectLst/>
                                      <a:latin typeface="Cambria Math" panose="02040503050406030204" pitchFamily="18" charset="0"/>
                                      <a:ea typeface="+mn-ea"/>
                                      <a:cs typeface="+mn-cs"/>
                                    </a:rPr>
                                    <m:t>350000</m:t>
                                  </m:r>
                                </m:num>
                                <m:den>
                                  <m:r>
                                    <a:rPr lang="de-DE" sz="3400" b="0" i="1" kern="1200" smtClean="0">
                                      <a:solidFill>
                                        <a:schemeClr val="lt1"/>
                                      </a:solidFill>
                                      <a:effectLst/>
                                      <a:latin typeface="Cambria Math" panose="02040503050406030204" pitchFamily="18" charset="0"/>
                                      <a:ea typeface="+mn-ea"/>
                                      <a:cs typeface="+mn-cs"/>
                                    </a:rPr>
                                    <m:t>1,5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233 333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b) Áp suất của một ô tô: p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a:rPr lang="de-DE" sz="3400" b="0" i="1" kern="1200" smtClean="0">
                                      <a:solidFill>
                                        <a:schemeClr val="lt1"/>
                                      </a:solidFill>
                                      <a:effectLst/>
                                      <a:latin typeface="Cambria Math" panose="02040503050406030204" pitchFamily="18" charset="0"/>
                                      <a:ea typeface="+mn-ea"/>
                                      <a:cs typeface="+mn-cs"/>
                                    </a:rPr>
                                    <m:t>25000</m:t>
                                  </m:r>
                                </m:num>
                                <m:den>
                                  <m:r>
                                    <a:rPr lang="de-DE" sz="3400" b="0" i="1" kern="1200" smtClean="0">
                                      <a:solidFill>
                                        <a:schemeClr val="lt1"/>
                                      </a:solidFill>
                                      <a:effectLst/>
                                      <a:latin typeface="Cambria Math" panose="02040503050406030204" pitchFamily="18" charset="0"/>
                                      <a:ea typeface="+mn-ea"/>
                                      <a:cs typeface="+mn-cs"/>
                                    </a:rPr>
                                    <m:t>0,025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1 000 000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Vậy áp suất của ô tô lớn hơn xe tăng.</a:t>
                          </a:r>
                        </a:p>
                        <a:p>
                          <a:pPr marL="231775" marR="0" lvl="0" indent="0" algn="l" defTabSz="914400" rtl="0" eaLnBrk="1" fontAlgn="auto" latinLnBrk="0" hangingPunct="1">
                            <a:lnSpc>
                              <a:spcPct val="100000"/>
                            </a:lnSpc>
                            <a:spcBef>
                              <a:spcPts val="0"/>
                            </a:spcBef>
                            <a:spcAft>
                              <a:spcPts val="0"/>
                            </a:spcAft>
                            <a:buClrTx/>
                            <a:buSzTx/>
                            <a:buFontTx/>
                            <a:buNone/>
                            <a:tabLst/>
                            <a:defRPr/>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2. Do diện tích bề mặt tiếp xúc với đệm khi nằm lớn hơn khi đứng, áp lực như nhau nên áp suất bề mặt khi nằm nhỏ hơn khi đứng. Vì vậy ta thấy khi đứng đệm lún sâu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3. Các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Để tăng áp suất, ta có thể tăng áp lực F và giảm diện tích bị ép S</a:t>
                          </a: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Muốn giảm áp suất thì ta giảm áp lực F và tăng diện tích bị ép S</a:t>
                          </a:r>
                        </a:p>
                      </a:txBody>
                      <a:tcPr marL="37469" marR="37469" marT="0" marB="0"/>
                    </a:tc>
                    <a:extLst>
                      <a:ext uri="{0D108BD9-81ED-4DB2-BD59-A6C34878D82A}">
                        <a16:rowId xmlns:a16="http://schemas.microsoft.com/office/drawing/2014/main" val="1881222396"/>
                      </a:ext>
                    </a:extLst>
                  </a:tr>
                </a:tbl>
              </a:graphicData>
            </a:graphic>
          </p:graphicFrame>
        </mc:Choice>
        <mc:Fallback xmlns="">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333315399"/>
                  </p:ext>
                </p:extLst>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a16="http://schemas.microsoft.com/office/drawing/2014/main" val="1269584782"/>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5142599">
                    <a:tc>
                      <a:txBody>
                        <a:bodyPr/>
                        <a:lstStyle/>
                        <a:p>
                          <a:endParaRPr lang="en-US"/>
                        </a:p>
                      </a:txBody>
                      <a:tcPr marL="37469" marR="37469" marT="0" marB="0">
                        <a:blipFill>
                          <a:blip r:embed="rId2"/>
                          <a:stretch>
                            <a:fillRect l="-52" t="-11493" r="-210" b="-1066"/>
                          </a:stretch>
                        </a:blipFill>
                      </a:tcPr>
                    </a:tc>
                    <a:extLst>
                      <a:ext uri="{0D108BD9-81ED-4DB2-BD59-A6C34878D82A}">
                        <a16:rowId xmlns:a16="http://schemas.microsoft.com/office/drawing/2014/main" val="1881222396"/>
                      </a:ext>
                    </a:extLst>
                  </a:tr>
                </a:tbl>
              </a:graphicData>
            </a:graphic>
          </p:graphicFrame>
        </mc:Fallback>
      </mc:AlternateContent>
    </p:spTree>
    <p:extLst>
      <p:ext uri="{BB962C8B-B14F-4D97-AF65-F5344CB8AC3E}">
        <p14:creationId xmlns:p14="http://schemas.microsoft.com/office/powerpoint/2010/main" val="2045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31EE5D-5194-4158-D05F-A54DE4864955}"/>
              </a:ext>
            </a:extLst>
          </p:cNvPr>
          <p:cNvSpPr>
            <a:spLocks noGrp="1"/>
          </p:cNvSpPr>
          <p:nvPr>
            <p:ph type="title"/>
          </p:nvPr>
        </p:nvSpPr>
        <p:spPr>
          <a:xfrm>
            <a:off x="680134" y="826835"/>
            <a:ext cx="3703180" cy="536577"/>
          </a:xfrm>
        </p:spPr>
        <p:txBody>
          <a:body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endParaRPr lang="en-US" dirty="0"/>
          </a:p>
        </p:txBody>
      </p:sp>
      <p:pic>
        <p:nvPicPr>
          <p:cNvPr id="5" name="Picture 4">
            <a:extLst>
              <a:ext uri="{FF2B5EF4-FFF2-40B4-BE49-F238E27FC236}">
                <a16:creationId xmlns:a16="http://schemas.microsoft.com/office/drawing/2014/main" id="{1851B0D7-BD3A-A937-C051-BCAAB8F6048D}"/>
              </a:ext>
            </a:extLst>
          </p:cNvPr>
          <p:cNvPicPr>
            <a:picLocks noChangeAspect="1"/>
          </p:cNvPicPr>
          <p:nvPr/>
        </p:nvPicPr>
        <p:blipFill>
          <a:blip r:embed="rId2"/>
          <a:stretch>
            <a:fillRect/>
          </a:stretch>
        </p:blipFill>
        <p:spPr>
          <a:xfrm>
            <a:off x="7003206" y="974087"/>
            <a:ext cx="3819064" cy="5204816"/>
          </a:xfrm>
          <a:prstGeom prst="rect">
            <a:avLst/>
          </a:prstGeom>
        </p:spPr>
      </p:pic>
      <p:sp>
        <p:nvSpPr>
          <p:cNvPr id="7" name="TextBox 6">
            <a:extLst>
              <a:ext uri="{FF2B5EF4-FFF2-40B4-BE49-F238E27FC236}">
                <a16:creationId xmlns:a16="http://schemas.microsoft.com/office/drawing/2014/main" id="{C22AB93B-5CA5-EE3B-DF3F-7B00813C26B0}"/>
              </a:ext>
            </a:extLst>
          </p:cNvPr>
          <p:cNvSpPr txBox="1"/>
          <p:nvPr/>
        </p:nvSpPr>
        <p:spPr>
          <a:xfrm>
            <a:off x="637174" y="1294275"/>
            <a:ext cx="5675136" cy="1043619"/>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Áp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(F)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ép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62AE2BB-3495-2AA4-EB53-744E92AAAD7F}"/>
                  </a:ext>
                </a:extLst>
              </p:cNvPr>
              <p:cNvSpPr txBox="1"/>
              <p:nvPr/>
            </p:nvSpPr>
            <p:spPr>
              <a:xfrm>
                <a:off x="2115010" y="2488200"/>
                <a:ext cx="226830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pitchFamily="18" charset="0"/>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62AE2BB-3495-2AA4-EB53-744E92AAAD7F}"/>
                  </a:ext>
                </a:extLst>
              </p:cNvPr>
              <p:cNvSpPr txBox="1">
                <a:spLocks noRot="1" noChangeAspect="1" noMove="1" noResize="1" noEditPoints="1" noAdjustHandles="1" noChangeArrowheads="1" noChangeShapeType="1" noTextEdit="1"/>
              </p:cNvSpPr>
              <p:nvPr/>
            </p:nvSpPr>
            <p:spPr>
              <a:xfrm>
                <a:off x="2115010" y="2488200"/>
                <a:ext cx="2268304" cy="1213345"/>
              </a:xfrm>
              <a:prstGeom prst="rect">
                <a:avLst/>
              </a:prstGeom>
              <a:blipFill>
                <a:blip r:embed="rId3"/>
                <a:stretch>
                  <a:fillRect b="-3015"/>
                </a:stretch>
              </a:blipFill>
            </p:spPr>
            <p:txBody>
              <a:bodyPr/>
              <a:lstStyle/>
              <a:p>
                <a:r>
                  <a:rPr lang="en-US">
                    <a:noFill/>
                  </a:rPr>
                  <a:t> </a:t>
                </a:r>
              </a:p>
            </p:txBody>
          </p:sp>
        </mc:Fallback>
      </mc:AlternateContent>
    </p:spTree>
    <p:extLst>
      <p:ext uri="{BB962C8B-B14F-4D97-AF65-F5344CB8AC3E}">
        <p14:creationId xmlns:p14="http://schemas.microsoft.com/office/powerpoint/2010/main" val="31583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E40E0-E0BC-85D1-5212-3E699D66E3B6}"/>
              </a:ext>
            </a:extLst>
          </p:cNvPr>
          <p:cNvSpPr>
            <a:spLocks noGrp="1"/>
          </p:cNvSpPr>
          <p:nvPr>
            <p:ph type="title"/>
          </p:nvPr>
        </p:nvSpPr>
        <p:spPr>
          <a:xfrm>
            <a:off x="680133" y="794291"/>
            <a:ext cx="7239751" cy="536577"/>
          </a:xfrm>
        </p:spPr>
        <p:txBody>
          <a:bodyPr>
            <a:noAutofit/>
          </a:bodyPr>
          <a:lstStyle/>
          <a:p>
            <a:r>
              <a:rPr lang="en-US" sz="2800" dirty="0"/>
              <a:t>3.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a:extLst>
              <a:ext uri="{FF2B5EF4-FFF2-40B4-BE49-F238E27FC236}">
                <a16:creationId xmlns:a16="http://schemas.microsoft.com/office/drawing/2014/main" id="{4AAE37EE-795F-5740-6C05-F84D5E1A9397}"/>
              </a:ext>
            </a:extLst>
          </p:cNvPr>
          <p:cNvGraphicFramePr>
            <a:graphicFrameLocks noGrp="1"/>
          </p:cNvGraphicFramePr>
          <p:nvPr>
            <p:extLst>
              <p:ext uri="{D42A27DB-BD31-4B8C-83A1-F6EECF244321}">
                <p14:modId xmlns:p14="http://schemas.microsoft.com/office/powerpoint/2010/main" val="2878042557"/>
              </p:ext>
            </p:extLst>
          </p:nvPr>
        </p:nvGraphicFramePr>
        <p:xfrm>
          <a:off x="416713" y="1970197"/>
          <a:ext cx="11470488" cy="4794577"/>
        </p:xfrm>
        <a:graphic>
          <a:graphicData uri="http://schemas.openxmlformats.org/drawingml/2006/table">
            <a:tbl>
              <a:tblPr firstRow="1" firstCol="1" bandRow="1">
                <a:tableStyleId>{5C22544A-7EE6-4342-B048-85BDC9FD1C3A}</a:tableStyleId>
              </a:tblPr>
              <a:tblGrid>
                <a:gridCol w="11470488">
                  <a:extLst>
                    <a:ext uri="{9D8B030D-6E8A-4147-A177-3AD203B41FA5}">
                      <a16:colId xmlns:a16="http://schemas.microsoft.com/office/drawing/2014/main" val="745447245"/>
                    </a:ext>
                  </a:extLst>
                </a:gridCol>
              </a:tblGrid>
              <a:tr h="537029">
                <a:tc>
                  <a:txBody>
                    <a:bodyPr/>
                    <a:lstStyle/>
                    <a:p>
                      <a:pPr algn="ctr">
                        <a:lnSpc>
                          <a:spcPct val="115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a16="http://schemas.microsoft.com/office/drawing/2014/main" val="609480471"/>
                  </a:ext>
                </a:extLst>
              </a:tr>
              <a:tr h="3179769">
                <a:tc>
                  <a:txBody>
                    <a:bodyPr/>
                    <a:lstStyle/>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1. Một người làm vườn cần đóng một chiếc cọc xuống đất. Hãy đề xuất phương án để có thể đóng được chiếc cọc xuống đất một cách dễ dàng.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15000"/>
                        </a:lnSpc>
                      </a:pPr>
                      <a:r>
                        <a:rPr lang="de-DE" sz="2800" b="0" dirty="0">
                          <a:effectLst/>
                          <a:latin typeface="Times New Roman" panose="02020603050405020304" pitchFamily="18" charset="0"/>
                          <a:cs typeface="Times New Roman" panose="02020603050405020304" pitchFamily="18" charset="0"/>
                        </a:rPr>
                        <a:t>Câu hỏi 2. Để xe ô tô có thể vượt qua vùng đất sụt lún người ta thường làm như thế nào? Mô tả cách làm và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3. Hãy giải thích tại sao cá sấu có hàm răng rất nhọn.</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4. Nêu thêm những ví dụ trong thực tế về công dụng của việc làm tăng, giảm áp suất.</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3517" marR="43517" marT="0" marB="0"/>
                </a:tc>
                <a:extLst>
                  <a:ext uri="{0D108BD9-81ED-4DB2-BD59-A6C34878D82A}">
                    <a16:rowId xmlns:a16="http://schemas.microsoft.com/office/drawing/2014/main" val="1901385537"/>
                  </a:ext>
                </a:extLst>
              </a:tr>
            </a:tbl>
          </a:graphicData>
        </a:graphic>
      </p:graphicFrame>
      <p:sp>
        <p:nvSpPr>
          <p:cNvPr id="8" name="TextBox 7">
            <a:extLst>
              <a:ext uri="{FF2B5EF4-FFF2-40B4-BE49-F238E27FC236}">
                <a16:creationId xmlns:a16="http://schemas.microsoft.com/office/drawing/2014/main" id="{ED6E9C82-9B40-A113-208D-52B754AF55A0}"/>
              </a:ext>
            </a:extLst>
          </p:cNvPr>
          <p:cNvSpPr txBox="1"/>
          <p:nvPr/>
        </p:nvSpPr>
        <p:spPr>
          <a:xfrm>
            <a:off x="700823" y="1388923"/>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a:t>HS </a:t>
            </a:r>
            <a:r>
              <a:rPr lang="en-US" sz="2800" dirty="0" err="1"/>
              <a:t>hoạt</a:t>
            </a:r>
            <a:r>
              <a:rPr lang="en-US" sz="2800" dirty="0"/>
              <a:t> </a:t>
            </a:r>
            <a:r>
              <a:rPr lang="en-US" sz="2800" dirty="0" err="1"/>
              <a:t>động</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2 </a:t>
            </a:r>
            <a:r>
              <a:rPr lang="en-US" sz="2800" dirty="0" err="1"/>
              <a:t>trong</a:t>
            </a:r>
            <a:r>
              <a:rPr lang="en-US" sz="2800" dirty="0"/>
              <a:t> </a:t>
            </a:r>
            <a:r>
              <a:rPr lang="en-US" sz="2800" dirty="0" err="1"/>
              <a:t>thời</a:t>
            </a:r>
            <a:r>
              <a:rPr lang="en-US" sz="2800" dirty="0"/>
              <a:t> </a:t>
            </a:r>
            <a:r>
              <a:rPr lang="en-US" sz="2800" dirty="0" err="1"/>
              <a:t>gian</a:t>
            </a:r>
            <a:r>
              <a:rPr lang="en-US" sz="2800" dirty="0"/>
              <a:t> 3 </a:t>
            </a:r>
            <a:r>
              <a:rPr lang="en-US" sz="2800" dirty="0" err="1"/>
              <a:t>phút</a:t>
            </a:r>
            <a:r>
              <a:rPr lang="en-US" sz="2800" dirty="0"/>
              <a:t>:</a:t>
            </a:r>
            <a:endParaRPr lang="vi-VN" sz="2800" dirty="0"/>
          </a:p>
        </p:txBody>
      </p:sp>
    </p:spTree>
    <p:extLst>
      <p:ext uri="{BB962C8B-B14F-4D97-AF65-F5344CB8AC3E}">
        <p14:creationId xmlns:p14="http://schemas.microsoft.com/office/powerpoint/2010/main" val="77245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E40E0-E0BC-85D1-5212-3E699D66E3B6}"/>
              </a:ext>
            </a:extLst>
          </p:cNvPr>
          <p:cNvSpPr>
            <a:spLocks noGrp="1"/>
          </p:cNvSpPr>
          <p:nvPr>
            <p:ph type="title"/>
          </p:nvPr>
        </p:nvSpPr>
        <p:spPr>
          <a:xfrm>
            <a:off x="680133" y="735300"/>
            <a:ext cx="7180757" cy="536577"/>
          </a:xfrm>
        </p:spPr>
        <p:txBody>
          <a:bodyPr>
            <a:noAutofit/>
          </a:bodyPr>
          <a:lstStyle/>
          <a:p>
            <a:r>
              <a:rPr lang="en-US" sz="2800" dirty="0"/>
              <a:t>3.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a:extLst>
              <a:ext uri="{FF2B5EF4-FFF2-40B4-BE49-F238E27FC236}">
                <a16:creationId xmlns:a16="http://schemas.microsoft.com/office/drawing/2014/main" id="{4AAE37EE-795F-5740-6C05-F84D5E1A9397}"/>
              </a:ext>
            </a:extLst>
          </p:cNvPr>
          <p:cNvGraphicFramePr>
            <a:graphicFrameLocks noGrp="1"/>
          </p:cNvGraphicFramePr>
          <p:nvPr>
            <p:extLst>
              <p:ext uri="{D42A27DB-BD31-4B8C-83A1-F6EECF244321}">
                <p14:modId xmlns:p14="http://schemas.microsoft.com/office/powerpoint/2010/main" val="723008824"/>
              </p:ext>
            </p:extLst>
          </p:nvPr>
        </p:nvGraphicFramePr>
        <p:xfrm>
          <a:off x="422786" y="1271877"/>
          <a:ext cx="11346428" cy="5547360"/>
        </p:xfrm>
        <a:graphic>
          <a:graphicData uri="http://schemas.openxmlformats.org/drawingml/2006/table">
            <a:tbl>
              <a:tblPr firstRow="1" firstCol="1" bandRow="1">
                <a:tableStyleId>{5C22544A-7EE6-4342-B048-85BDC9FD1C3A}</a:tableStyleId>
              </a:tblPr>
              <a:tblGrid>
                <a:gridCol w="11346428">
                  <a:extLst>
                    <a:ext uri="{9D8B030D-6E8A-4147-A177-3AD203B41FA5}">
                      <a16:colId xmlns:a16="http://schemas.microsoft.com/office/drawing/2014/main" val="745447245"/>
                    </a:ext>
                  </a:extLst>
                </a:gridCol>
              </a:tblGrid>
              <a:tr h="365196">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a16="http://schemas.microsoft.com/office/drawing/2014/main" val="609480471"/>
                  </a:ext>
                </a:extLst>
              </a:tr>
              <a:tr h="4157423">
                <a:tc>
                  <a:txBody>
                    <a:bodyPr/>
                    <a:lstStyle/>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1. Vì khi đầu cọc nhọn sẽ làm giảm diện tích bị ép dẫn đến tăng áp suất vì vậy ta đóng cọc được dễ dàng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2. Để thoát lầy cần triệt tiêu ma sát trượt của bánh xe. Do đó, thanh gỗ hay xích sắt, rơm, cỏ,... sẽ giúp bánh xe có được độ bám và thoát lún nhanh chóng.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3. Cá sấu có hàm răng rất nhọn vì răng nhọn sẽ làm giảm diện tích bị ép dẫn đến tăng áp suất giúp cá sấu nhai con mồi nhanh và hiệu quả.</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4. </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Ống hút cắm vào hộp sữa có đầu nhọn -&gt; giảm diện tích bị ép nên áp suất tăng.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Xe tăng dùng xích có bản rộng để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43517" marR="43517" marT="0" marB="0"/>
                </a:tc>
                <a:extLst>
                  <a:ext uri="{0D108BD9-81ED-4DB2-BD59-A6C34878D82A}">
                    <a16:rowId xmlns:a16="http://schemas.microsoft.com/office/drawing/2014/main" val="1901385537"/>
                  </a:ext>
                </a:extLst>
              </a:tr>
            </a:tbl>
          </a:graphicData>
        </a:graphic>
      </p:graphicFrame>
    </p:spTree>
    <p:extLst>
      <p:ext uri="{BB962C8B-B14F-4D97-AF65-F5344CB8AC3E}">
        <p14:creationId xmlns:p14="http://schemas.microsoft.com/office/powerpoint/2010/main" val="382034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E40E0-E0BC-85D1-5212-3E699D66E3B6}"/>
              </a:ext>
            </a:extLst>
          </p:cNvPr>
          <p:cNvSpPr>
            <a:spLocks noGrp="1"/>
          </p:cNvSpPr>
          <p:nvPr>
            <p:ph type="title"/>
          </p:nvPr>
        </p:nvSpPr>
        <p:spPr>
          <a:xfrm>
            <a:off x="650637" y="806221"/>
            <a:ext cx="7283995" cy="536577"/>
          </a:xfrm>
        </p:spPr>
        <p:txBody>
          <a:bodyPr>
            <a:noAutofit/>
          </a:bodyPr>
          <a:lstStyle/>
          <a:p>
            <a:r>
              <a:rPr lang="en-US" sz="2800" dirty="0"/>
              <a:t>3.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sp>
        <p:nvSpPr>
          <p:cNvPr id="5" name="TextBox 4">
            <a:extLst>
              <a:ext uri="{FF2B5EF4-FFF2-40B4-BE49-F238E27FC236}">
                <a16:creationId xmlns:a16="http://schemas.microsoft.com/office/drawing/2014/main" id="{C795B186-2BB1-AB37-1B4B-82548ED6C3B1}"/>
              </a:ext>
            </a:extLst>
          </p:cNvPr>
          <p:cNvSpPr txBox="1"/>
          <p:nvPr/>
        </p:nvSpPr>
        <p:spPr>
          <a:xfrm>
            <a:off x="650637" y="1271871"/>
            <a:ext cx="6349930" cy="5416868"/>
          </a:xfrm>
          <a:prstGeom prst="rect">
            <a:avLst/>
          </a:prstGeom>
          <a:noFill/>
        </p:spPr>
        <p:txBody>
          <a:bodyPr wrap="square">
            <a:spAutoFit/>
          </a:bodyPr>
          <a:lstStyle/>
          <a:p>
            <a:pPr algn="just"/>
            <a:r>
              <a:rPr lang="de-DE" sz="2800" dirty="0">
                <a:effectLst/>
                <a:latin typeface="Times New Roman" panose="02020603050405020304" pitchFamily="18" charset="0"/>
                <a:ea typeface="Times New Roman" panose="02020603050405020304" pitchFamily="18" charset="0"/>
              </a:rPr>
              <a:t>- Để tăng áp suất, ta có thể tăng áp lực F và giảm diện tích bị ép S.</a:t>
            </a:r>
            <a:endParaRPr lang="en-US" sz="2800" dirty="0">
              <a:effectLst/>
              <a:latin typeface="Arial" panose="020B0604020202020204" pitchFamily="34" charset="0"/>
              <a:ea typeface="Arial" panose="020B0604020202020204" pitchFamily="34" charset="0"/>
            </a:endParaRPr>
          </a:p>
          <a:p>
            <a:pPr algn="just"/>
            <a:r>
              <a:rPr lang="de-DE" sz="2800" dirty="0">
                <a:effectLst/>
                <a:latin typeface="Times New Roman" panose="02020603050405020304" pitchFamily="18" charset="0"/>
                <a:ea typeface="Times New Roman" panose="02020603050405020304" pitchFamily="18" charset="0"/>
              </a:rPr>
              <a:t>- Muốn giảm áp suất thì ta giảm áp lực F và tăng diện tích bị ép S.</a:t>
            </a:r>
            <a:endParaRPr lang="en-US" sz="2800" dirty="0">
              <a:latin typeface="Arial" panose="020B0604020202020204" pitchFamily="34" charset="0"/>
              <a:ea typeface="Times New Roman" panose="02020603050405020304" pitchFamily="18" charset="0"/>
            </a:endParaRPr>
          </a:p>
          <a:p>
            <a:pPr algn="just"/>
            <a:r>
              <a:rPr lang="en-US" sz="2800" dirty="0">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Một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dụng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việc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de-DE" sz="2800" dirty="0">
                <a:effectLst/>
                <a:latin typeface="Times New Roman" panose="02020603050405020304" pitchFamily="18" charset="0"/>
                <a:ea typeface="Times New Roman" panose="02020603050405020304" pitchFamily="18" charset="0"/>
              </a:rPr>
              <a:t>ta đóng cọc được dễ dàng hơn</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xe</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thể</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dễ</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dàng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thoát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khỏi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lầy</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sấu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nhai</a:t>
            </a:r>
            <a:r>
              <a:rPr lang="en-US" sz="2800" dirty="0">
                <a:effectLst/>
                <a:latin typeface="Times New Roman" panose="02020603050405020304" pitchFamily="18" charset="0"/>
                <a:ea typeface="Segoe UI" panose="020B0502040204020203" pitchFamily="34" charset="0"/>
              </a:rPr>
              <a:t> con </a:t>
            </a:r>
            <a:r>
              <a:rPr lang="en-US" sz="2800" dirty="0" err="1">
                <a:effectLst/>
                <a:latin typeface="Times New Roman" panose="02020603050405020304" pitchFamily="18" charset="0"/>
                <a:ea typeface="Segoe UI" panose="020B0502040204020203" pitchFamily="34" charset="0"/>
              </a:rPr>
              <a:t>mồi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hiệu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quả</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p:txBody>
      </p:sp>
      <p:pic>
        <p:nvPicPr>
          <p:cNvPr id="6" name="Picture 5">
            <a:extLst>
              <a:ext uri="{FF2B5EF4-FFF2-40B4-BE49-F238E27FC236}">
                <a16:creationId xmlns:a16="http://schemas.microsoft.com/office/drawing/2014/main" id="{D7C7A6D0-4C13-FE7C-3C30-01C2034948A7}"/>
              </a:ext>
            </a:extLst>
          </p:cNvPr>
          <p:cNvPicPr>
            <a:picLocks noChangeAspect="1"/>
          </p:cNvPicPr>
          <p:nvPr/>
        </p:nvPicPr>
        <p:blipFill>
          <a:blip r:embed="rId2"/>
          <a:stretch>
            <a:fillRect/>
          </a:stretch>
        </p:blipFill>
        <p:spPr>
          <a:xfrm>
            <a:off x="7743548" y="1342798"/>
            <a:ext cx="3819064" cy="5204816"/>
          </a:xfrm>
          <a:prstGeom prst="rect">
            <a:avLst/>
          </a:prstGeom>
        </p:spPr>
      </p:pic>
      <p:pic>
        <p:nvPicPr>
          <p:cNvPr id="9" name="Picture 8">
            <a:extLst>
              <a:ext uri="{FF2B5EF4-FFF2-40B4-BE49-F238E27FC236}">
                <a16:creationId xmlns:a16="http://schemas.microsoft.com/office/drawing/2014/main" id="{D0A1B68A-D72B-88CA-F209-EBCF22FCA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743" y="1294389"/>
            <a:ext cx="4410940" cy="2481153"/>
          </a:xfrm>
          <a:prstGeom prst="rect">
            <a:avLst/>
          </a:prstGeom>
        </p:spPr>
      </p:pic>
      <p:pic>
        <p:nvPicPr>
          <p:cNvPr id="11" name="Picture 10">
            <a:extLst>
              <a:ext uri="{FF2B5EF4-FFF2-40B4-BE49-F238E27FC236}">
                <a16:creationId xmlns:a16="http://schemas.microsoft.com/office/drawing/2014/main" id="{C49F9956-26AA-E170-8654-002A158CF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856" y="3817778"/>
            <a:ext cx="4479270" cy="2866733"/>
          </a:xfrm>
          <a:prstGeom prst="rect">
            <a:avLst/>
          </a:prstGeom>
        </p:spPr>
      </p:pic>
    </p:spTree>
    <p:extLst>
      <p:ext uri="{BB962C8B-B14F-4D97-AF65-F5344CB8AC3E}">
        <p14:creationId xmlns:p14="http://schemas.microsoft.com/office/powerpoint/2010/main" val="29940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left)">
                                      <p:cBhvr>
                                        <p:cTn id="10" dur="500"/>
                                        <p:tgtEl>
                                          <p:spTgt spid="5">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left)">
                                      <p:cBhvr>
                                        <p:cTn id="13" dur="500"/>
                                        <p:tgtEl>
                                          <p:spTgt spid="5">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left)">
                                      <p:cBhvr>
                                        <p:cTn id="16" dur="500"/>
                                        <p:tgtEl>
                                          <p:spTgt spid="5">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913" y="0"/>
            <a:ext cx="12232913" cy="6858000"/>
          </a:xfrm>
          <a:prstGeom prst="rect">
            <a:avLst/>
          </a:prstGeom>
        </p:spPr>
      </p:pic>
      <p:pic>
        <p:nvPicPr>
          <p:cNvPr id="3" name="Picture 2">
            <a:extLst>
              <a:ext uri="{FF2B5EF4-FFF2-40B4-BE49-F238E27FC236}">
                <a16:creationId xmlns:a16="http://schemas.microsoft.com/office/drawing/2014/main" id="{2F72FCDE-6F32-439D-92AE-82BDF3729C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1200" y="4597400"/>
            <a:ext cx="1981200" cy="1812798"/>
          </a:xfrm>
          <a:prstGeom prst="rect">
            <a:avLst/>
          </a:prstGeom>
        </p:spPr>
      </p:pic>
      <p:pic>
        <p:nvPicPr>
          <p:cNvPr id="4" name="Picture 4">
            <a:extLst>
              <a:ext uri="{FF2B5EF4-FFF2-40B4-BE49-F238E27FC236}">
                <a16:creationId xmlns:a16="http://schemas.microsoft.com/office/drawing/2014/main" id="{D1D223A1-98BD-4F37-9AB5-3308764BBE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9387" y="5183547"/>
            <a:ext cx="1473200" cy="1208024"/>
          </a:xfrm>
          <a:prstGeom prst="rect">
            <a:avLst/>
          </a:prstGeom>
        </p:spPr>
      </p:pic>
      <p:pic>
        <p:nvPicPr>
          <p:cNvPr id="5" name="Picture 2">
            <a:extLst>
              <a:ext uri="{FF2B5EF4-FFF2-40B4-BE49-F238E27FC236}">
                <a16:creationId xmlns:a16="http://schemas.microsoft.com/office/drawing/2014/main" id="{CFE2BB68-21CC-4DE5-87EF-3F12E3D72A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2000" y="4902200"/>
            <a:ext cx="1055083" cy="965401"/>
          </a:xfrm>
          <a:prstGeom prst="rect">
            <a:avLst/>
          </a:prstGeom>
        </p:spPr>
      </p:pic>
      <p:pic>
        <p:nvPicPr>
          <p:cNvPr id="6" name="Picture 4">
            <a:extLst>
              <a:ext uri="{FF2B5EF4-FFF2-40B4-BE49-F238E27FC236}">
                <a16:creationId xmlns:a16="http://schemas.microsoft.com/office/drawing/2014/main" id="{A9195333-1428-48D8-916C-3EE69C62FE4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54882" y="4837599"/>
            <a:ext cx="897919" cy="736293"/>
          </a:xfrm>
          <a:prstGeom prst="rect">
            <a:avLst/>
          </a:prstGeom>
        </p:spPr>
      </p:pic>
      <p:pic>
        <p:nvPicPr>
          <p:cNvPr id="8" name="Picture 4">
            <a:extLst>
              <a:ext uri="{FF2B5EF4-FFF2-40B4-BE49-F238E27FC236}">
                <a16:creationId xmlns:a16="http://schemas.microsoft.com/office/drawing/2014/main" id="{AE519A0F-C4E0-45E2-9446-3468C43CC6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08547" y="4965108"/>
            <a:ext cx="866987" cy="710929"/>
          </a:xfrm>
          <a:prstGeom prst="rect">
            <a:avLst/>
          </a:prstGeom>
        </p:spPr>
      </p:pic>
      <p:pic>
        <p:nvPicPr>
          <p:cNvPr id="9" name="Picture 6">
            <a:extLst>
              <a:ext uri="{FF2B5EF4-FFF2-40B4-BE49-F238E27FC236}">
                <a16:creationId xmlns:a16="http://schemas.microsoft.com/office/drawing/2014/main" id="{4279216E-68BB-4FD4-BA35-91FC4994C31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35344" y="-177800"/>
            <a:ext cx="2732913" cy="2743200"/>
          </a:xfrm>
          <a:prstGeom prst="rect">
            <a:avLst/>
          </a:prstGeom>
        </p:spPr>
      </p:pic>
      <p:pic>
        <p:nvPicPr>
          <p:cNvPr id="10" name="Picture 4">
            <a:extLst>
              <a:ext uri="{FF2B5EF4-FFF2-40B4-BE49-F238E27FC236}">
                <a16:creationId xmlns:a16="http://schemas.microsoft.com/office/drawing/2014/main" id="{9831BFC8-BB18-4B75-9132-C56ABDCAA0B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973498" y="3834145"/>
            <a:ext cx="1603583" cy="2743200"/>
          </a:xfrm>
          <a:prstGeom prst="rect">
            <a:avLst/>
          </a:prstGeom>
        </p:spPr>
      </p:pic>
      <p:pic>
        <p:nvPicPr>
          <p:cNvPr id="7" name="Picture 3">
            <a:extLst>
              <a:ext uri="{FF2B5EF4-FFF2-40B4-BE49-F238E27FC236}">
                <a16:creationId xmlns:a16="http://schemas.microsoft.com/office/drawing/2014/main" id="{361AD885-65AC-41A2-B05E-3F5269446BF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754051" y="4686822"/>
            <a:ext cx="1981200" cy="2171178"/>
          </a:xfrm>
          <a:prstGeom prst="rect">
            <a:avLst/>
          </a:prstGeom>
        </p:spPr>
      </p:pic>
      <p:pic>
        <p:nvPicPr>
          <p:cNvPr id="15" name="Picture 14">
            <a:hlinkClick r:id="rId19" action="ppaction://hlinksldjump"/>
            <a:extLst>
              <a:ext uri="{FF2B5EF4-FFF2-40B4-BE49-F238E27FC236}">
                <a16:creationId xmlns:a16="http://schemas.microsoft.com/office/drawing/2014/main" id="{295150F3-5CEA-411E-9AFD-FED8433FC8B8}"/>
              </a:ext>
            </a:extLst>
          </p:cNvPr>
          <p:cNvPicPr>
            <a:picLocks noChangeAspect="1"/>
          </p:cNvPicPr>
          <p:nvPr/>
        </p:nvPicPr>
        <p:blipFill>
          <a:blip r:embed="rId20"/>
          <a:stretch>
            <a:fillRect/>
          </a:stretch>
        </p:blipFill>
        <p:spPr>
          <a:xfrm>
            <a:off x="8242041" y="591297"/>
            <a:ext cx="3340897" cy="1503811"/>
          </a:xfrm>
          <a:prstGeom prst="rect">
            <a:avLst/>
          </a:prstGeom>
        </p:spPr>
      </p:pic>
      <p:pic>
        <p:nvPicPr>
          <p:cNvPr id="16" name="Picture 15">
            <a:hlinkClick r:id="rId21" action="ppaction://hlinksldjump"/>
            <a:extLst>
              <a:ext uri="{FF2B5EF4-FFF2-40B4-BE49-F238E27FC236}">
                <a16:creationId xmlns:a16="http://schemas.microsoft.com/office/drawing/2014/main" id="{CE1E01BA-6CDF-4FE8-9E23-8C98E216EA8E}"/>
              </a:ext>
            </a:extLst>
          </p:cNvPr>
          <p:cNvPicPr>
            <a:picLocks noChangeAspect="1"/>
          </p:cNvPicPr>
          <p:nvPr/>
        </p:nvPicPr>
        <p:blipFill>
          <a:blip r:embed="rId22"/>
          <a:stretch>
            <a:fillRect/>
          </a:stretch>
        </p:blipFill>
        <p:spPr>
          <a:xfrm>
            <a:off x="8617438" y="3741850"/>
            <a:ext cx="3275868" cy="1182727"/>
          </a:xfrm>
          <a:prstGeom prst="rect">
            <a:avLst/>
          </a:prstGeom>
        </p:spPr>
      </p:pic>
      <p:pic>
        <p:nvPicPr>
          <p:cNvPr id="14" name="Picture 13">
            <a:hlinkClick r:id="rId23" action="ppaction://hlinksldjump"/>
            <a:extLst>
              <a:ext uri="{FF2B5EF4-FFF2-40B4-BE49-F238E27FC236}">
                <a16:creationId xmlns:a16="http://schemas.microsoft.com/office/drawing/2014/main" id="{9B59024D-C026-4AF9-8422-DA7C0DD48BC3}"/>
              </a:ext>
            </a:extLst>
          </p:cNvPr>
          <p:cNvPicPr>
            <a:picLocks noChangeAspect="1"/>
          </p:cNvPicPr>
          <p:nvPr/>
        </p:nvPicPr>
        <p:blipFill>
          <a:blip r:embed="rId24"/>
          <a:stretch>
            <a:fillRect/>
          </a:stretch>
        </p:blipFill>
        <p:spPr>
          <a:xfrm>
            <a:off x="8477963" y="2184008"/>
            <a:ext cx="3271803" cy="1296529"/>
          </a:xfrm>
          <a:prstGeom prst="rect">
            <a:avLst/>
          </a:prstGeom>
        </p:spPr>
      </p:pic>
      <p:pic>
        <p:nvPicPr>
          <p:cNvPr id="21" name="Picture 20">
            <a:extLst>
              <a:ext uri="{FF2B5EF4-FFF2-40B4-BE49-F238E27FC236}">
                <a16:creationId xmlns:a16="http://schemas.microsoft.com/office/drawing/2014/main" id="{509A8947-A4FF-4860-8B3F-E4BF6C17E7BB}"/>
              </a:ext>
            </a:extLst>
          </p:cNvPr>
          <p:cNvPicPr>
            <a:picLocks noChangeAspect="1"/>
          </p:cNvPicPr>
          <p:nvPr/>
        </p:nvPicPr>
        <p:blipFill>
          <a:blip r:embed="rId25"/>
          <a:stretch>
            <a:fillRect/>
          </a:stretch>
        </p:blipFill>
        <p:spPr>
          <a:xfrm>
            <a:off x="608241" y="2900690"/>
            <a:ext cx="7737035" cy="1997099"/>
          </a:xfrm>
          <a:prstGeom prst="rect">
            <a:avLst/>
          </a:prstGeom>
        </p:spPr>
      </p:pic>
      <p:pic>
        <p:nvPicPr>
          <p:cNvPr id="17" name="Nhac-nen-vui-ve-nghich-ngom-www_tiengdong_com">
            <a:hlinkClick r:id="" action="ppaction://media"/>
            <a:extLst>
              <a:ext uri="{FF2B5EF4-FFF2-40B4-BE49-F238E27FC236}">
                <a16:creationId xmlns:a16="http://schemas.microsoft.com/office/drawing/2014/main" id="{65E93116-4206-4AF0-9B9C-670CB302211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04961" y="-304800"/>
            <a:ext cx="609600" cy="609600"/>
          </a:xfrm>
          <a:prstGeom prst="rect">
            <a:avLst/>
          </a:prstGeom>
        </p:spPr>
      </p:pic>
      <p:sp>
        <p:nvSpPr>
          <p:cNvPr id="13" name="Title 4">
            <a:extLst>
              <a:ext uri="{FF2B5EF4-FFF2-40B4-BE49-F238E27FC236}">
                <a16:creationId xmlns:a16="http://schemas.microsoft.com/office/drawing/2014/main" id="{42BC8B13-A075-51E4-68C4-FD8ABAFE76A7}"/>
              </a:ext>
            </a:extLst>
          </p:cNvPr>
          <p:cNvSpPr txBox="1">
            <a:spLocks/>
          </p:cNvSpPr>
          <p:nvPr/>
        </p:nvSpPr>
        <p:spPr>
          <a:xfrm>
            <a:off x="505005" y="991184"/>
            <a:ext cx="2388124"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r>
              <a:rPr lang="en-US" b="1" dirty="0">
                <a:solidFill>
                  <a:srgbClr val="FF0000"/>
                </a:solidFill>
              </a:rPr>
              <a:t>* </a:t>
            </a:r>
            <a:r>
              <a:rPr lang="en-US" b="1" dirty="0" err="1">
                <a:solidFill>
                  <a:srgbClr val="FF0000"/>
                </a:solidFill>
              </a:rPr>
              <a:t>Luyện</a:t>
            </a:r>
            <a:r>
              <a:rPr lang="en-US" b="1" dirty="0">
                <a:solidFill>
                  <a:srgbClr val="FF0000"/>
                </a:solidFill>
              </a:rPr>
              <a:t> </a:t>
            </a:r>
            <a:r>
              <a:rPr lang="en-US" b="1" dirty="0" err="1">
                <a:solidFill>
                  <a:srgbClr val="FF0000"/>
                </a:solidFill>
              </a:rPr>
              <a:t>tập</a:t>
            </a:r>
            <a:endParaRPr lang="en-US" b="1" dirty="0">
              <a:solidFill>
                <a:srgbClr val="FF0000"/>
              </a:solidFill>
            </a:endParaRPr>
          </a:p>
        </p:txBody>
      </p:sp>
      <p:sp>
        <p:nvSpPr>
          <p:cNvPr id="19" name="TextBox 18">
            <a:extLst>
              <a:ext uri="{FF2B5EF4-FFF2-40B4-BE49-F238E27FC236}">
                <a16:creationId xmlns:a16="http://schemas.microsoft.com/office/drawing/2014/main" id="{C0BA27E9-03E4-F038-4385-46A8C50CFD05}"/>
              </a:ext>
            </a:extLst>
          </p:cNvPr>
          <p:cNvSpPr txBox="1"/>
          <p:nvPr/>
        </p:nvSpPr>
        <p:spPr>
          <a:xfrm>
            <a:off x="2847739" y="221965"/>
            <a:ext cx="6496522" cy="523220"/>
          </a:xfrm>
          <a:prstGeom prst="rect">
            <a:avLst/>
          </a:prstGeom>
          <a:noFill/>
        </p:spPr>
        <p:txBody>
          <a:bodyPr wrap="none" rtlCol="0">
            <a:spAutoFit/>
          </a:bodyPr>
          <a:lstStyle/>
          <a:p>
            <a:r>
              <a:rPr lang="en-US" sz="2800" b="1" dirty="0">
                <a:solidFill>
                  <a:srgbClr val="FF0000"/>
                </a:solidFill>
                <a:effectLst/>
                <a:latin typeface="Times New Roman" panose="02020603050405020304" pitchFamily="18" charset="0"/>
                <a:ea typeface="Times New Roman" panose="02020603050405020304" pitchFamily="18" charset="0"/>
              </a:rPr>
              <a:t>BÀI 15: ÁP SUẤT TRÊN MỘT BỀ MẶT</a:t>
            </a:r>
            <a:endParaRPr lang="en-US" sz="2800" dirty="0"/>
          </a:p>
        </p:txBody>
      </p:sp>
      <p:sp>
        <p:nvSpPr>
          <p:cNvPr id="22" name="TextBox 21">
            <a:extLst>
              <a:ext uri="{FF2B5EF4-FFF2-40B4-BE49-F238E27FC236}">
                <a16:creationId xmlns:a16="http://schemas.microsoft.com/office/drawing/2014/main" id="{0C178E47-1329-E877-5683-E9DB9035AC5C}"/>
              </a:ext>
            </a:extLst>
          </p:cNvPr>
          <p:cNvSpPr txBox="1"/>
          <p:nvPr/>
        </p:nvSpPr>
        <p:spPr>
          <a:xfrm>
            <a:off x="609063" y="1920869"/>
            <a:ext cx="7736214" cy="954107"/>
          </a:xfrm>
          <a:prstGeom prst="rect">
            <a:avLst/>
          </a:prstGeom>
          <a:solidFill>
            <a:schemeClr val="bg1"/>
          </a:solid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Giúp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đuổi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con </a:t>
            </a:r>
            <a:r>
              <a:rPr lang="en-US" sz="2800" b="1" dirty="0" err="1">
                <a:solidFill>
                  <a:srgbClr val="0070C0"/>
                </a:solidFill>
                <a:latin typeface="Times New Roman" panose="02020603050405020304" pitchFamily="18" charset="0"/>
                <a:cs typeface="Times New Roman" panose="02020603050405020304" pitchFamily="18" charset="0"/>
              </a:rPr>
              <a:t>chuột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mùa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màng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khỏi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500" fill="hold"/>
                                        <p:tgtEl>
                                          <p:spTgt spid="21"/>
                                        </p:tgtEl>
                                        <p:attrNameLst>
                                          <p:attrName>ppt_w</p:attrName>
                                        </p:attrNameLst>
                                      </p:cBhvr>
                                      <p:tavLst>
                                        <p:tav tm="0">
                                          <p:val>
                                            <p:fltVal val="0"/>
                                          </p:val>
                                        </p:tav>
                                        <p:tav tm="100000">
                                          <p:val>
                                            <p:strVal val="#ppt_w"/>
                                          </p:val>
                                        </p:tav>
                                      </p:tavLst>
                                    </p:anim>
                                    <p:anim calcmode="lin" valueType="num">
                                      <p:cBhvr>
                                        <p:cTn id="8" dur="1500" fill="hold"/>
                                        <p:tgtEl>
                                          <p:spTgt spid="21"/>
                                        </p:tgtEl>
                                        <p:attrNameLst>
                                          <p:attrName>ppt_h</p:attrName>
                                        </p:attrNameLst>
                                      </p:cBhvr>
                                      <p:tavLst>
                                        <p:tav tm="0">
                                          <p:val>
                                            <p:fltVal val="0"/>
                                          </p:val>
                                        </p:tav>
                                        <p:tav tm="100000">
                                          <p:val>
                                            <p:strVal val="#ppt_h"/>
                                          </p:val>
                                        </p:tav>
                                      </p:tavLst>
                                    </p:anim>
                                    <p:animEffect transition="in" filter="fade">
                                      <p:cBhvr>
                                        <p:cTn id="9" dur="1500"/>
                                        <p:tgtEl>
                                          <p:spTgt spid="21"/>
                                        </p:tgtEl>
                                      </p:cBhvr>
                                    </p:animEffect>
                                  </p:childTnLst>
                                </p:cTn>
                              </p:par>
                              <p:par>
                                <p:cTn id="10" presetID="1" presetClass="mediacall" presetSubtype="0" fill="hold" nodeType="withEffect">
                                  <p:stCondLst>
                                    <p:cond delay="0"/>
                                  </p:stCondLst>
                                  <p:childTnLst>
                                    <p:cmd type="call" cmd="playFrom(0.0)">
                                      <p:cBhvr>
                                        <p:cTn id="11" dur="20741" fill="hold"/>
                                        <p:tgtEl>
                                          <p:spTgt spid="17"/>
                                        </p:tgtEl>
                                      </p:cBhvr>
                                    </p:cmd>
                                  </p:childTnLst>
                                </p:cTn>
                              </p:par>
                              <p:par>
                                <p:cTn id="12" presetID="6" presetClass="emph" presetSubtype="0" repeatCount="indefinite" fill="hold" nodeType="withEffect">
                                  <p:stCondLst>
                                    <p:cond delay="0"/>
                                  </p:stCondLst>
                                  <p:childTnLst>
                                    <p:animScale>
                                      <p:cBhvr>
                                        <p:cTn id="13" dur="375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582807"/>
            <a:ext cx="12168069" cy="428068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49823" y="-145272"/>
            <a:ext cx="1603583" cy="546315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931" y="5113936"/>
            <a:ext cx="4397671" cy="174955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86123" y="5108448"/>
            <a:ext cx="4405877" cy="1749552"/>
          </a:xfrm>
          <a:prstGeom prst="rect">
            <a:avLst/>
          </a:prstGeom>
        </p:spPr>
      </p:pic>
      <p:grpSp>
        <p:nvGrpSpPr>
          <p:cNvPr id="14" name="Group 13">
            <a:extLst>
              <a:ext uri="{FF2B5EF4-FFF2-40B4-BE49-F238E27FC236}">
                <a16:creationId xmlns:a16="http://schemas.microsoft.com/office/drawing/2014/main" id="{1E73105C-3B05-49E3-9BF3-A1F785A34145}"/>
              </a:ext>
            </a:extLst>
          </p:cNvPr>
          <p:cNvGrpSpPr/>
          <p:nvPr/>
        </p:nvGrpSpPr>
        <p:grpSpPr>
          <a:xfrm>
            <a:off x="4592276" y="2870200"/>
            <a:ext cx="3107011" cy="2873909"/>
            <a:chOff x="7302890" y="5183013"/>
            <a:chExt cx="3669910" cy="3509351"/>
          </a:xfrm>
        </p:grpSpPr>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02890" y="5183013"/>
              <a:ext cx="3669910" cy="3509351"/>
            </a:xfrm>
            <a:prstGeom prst="rect">
              <a:avLst/>
            </a:prstGeom>
          </p:spPr>
        </p:pic>
        <p:pic>
          <p:nvPicPr>
            <p:cNvPr id="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63277" y="6682786"/>
              <a:ext cx="3495125" cy="1664951"/>
            </a:xfrm>
            <a:prstGeom prst="rect">
              <a:avLst/>
            </a:prstGeom>
          </p:spPr>
        </p:pic>
      </p:grpSp>
      <p:pic>
        <p:nvPicPr>
          <p:cNvPr id="15" name="Picture 6">
            <a:extLst>
              <a:ext uri="{FF2B5EF4-FFF2-40B4-BE49-F238E27FC236}">
                <a16:creationId xmlns:a16="http://schemas.microsoft.com/office/drawing/2014/main" id="{2919A23D-436D-469E-8810-72F90CC8DAA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35344" y="-177800"/>
            <a:ext cx="2732913" cy="2743200"/>
          </a:xfrm>
          <a:prstGeom prst="rect">
            <a:avLst/>
          </a:prstGeom>
        </p:spPr>
      </p:pic>
      <p:sp>
        <p:nvSpPr>
          <p:cNvPr id="16" name="AutoShape 2" descr="Tentacle Town | Monster Fight Club">
            <a:extLst>
              <a:ext uri="{FF2B5EF4-FFF2-40B4-BE49-F238E27FC236}">
                <a16:creationId xmlns:a16="http://schemas.microsoft.com/office/drawing/2014/main" id="{EFDA1BF7-D806-4D13-98EC-FBE4B9254BF3}"/>
              </a:ext>
            </a:extLst>
          </p:cNvPr>
          <p:cNvSpPr>
            <a:spLocks noChangeAspect="1" noChangeArrowheads="1"/>
          </p:cNvSpPr>
          <p:nvPr/>
        </p:nvSpPr>
        <p:spPr bwMode="auto">
          <a:xfrm>
            <a:off x="7052857" y="533569"/>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17" name="9">
            <a:extLst>
              <a:ext uri="{FF2B5EF4-FFF2-40B4-BE49-F238E27FC236}">
                <a16:creationId xmlns:a16="http://schemas.microsoft.com/office/drawing/2014/main" id="{FE371FFC-2C8F-4B54-B318-E35ABF683415}"/>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18" name="8">
            <a:extLst>
              <a:ext uri="{FF2B5EF4-FFF2-40B4-BE49-F238E27FC236}">
                <a16:creationId xmlns:a16="http://schemas.microsoft.com/office/drawing/2014/main" id="{3EE6250F-B70A-4E7C-A5CA-22B494C44FF6}"/>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19" name="7">
            <a:extLst>
              <a:ext uri="{FF2B5EF4-FFF2-40B4-BE49-F238E27FC236}">
                <a16:creationId xmlns:a16="http://schemas.microsoft.com/office/drawing/2014/main" id="{8739D27E-F462-46C5-819E-20A753F3B847}"/>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20" name="6">
            <a:extLst>
              <a:ext uri="{FF2B5EF4-FFF2-40B4-BE49-F238E27FC236}">
                <a16:creationId xmlns:a16="http://schemas.microsoft.com/office/drawing/2014/main" id="{2F578682-712D-420D-9472-C9BDE1CE8E80}"/>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21" name="5">
            <a:extLst>
              <a:ext uri="{FF2B5EF4-FFF2-40B4-BE49-F238E27FC236}">
                <a16:creationId xmlns:a16="http://schemas.microsoft.com/office/drawing/2014/main" id="{3F0FA9D5-E9E1-44D7-AA4F-2E25697DB0E8}"/>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22" name="4">
            <a:extLst>
              <a:ext uri="{FF2B5EF4-FFF2-40B4-BE49-F238E27FC236}">
                <a16:creationId xmlns:a16="http://schemas.microsoft.com/office/drawing/2014/main" id="{77B00EB0-B908-448A-BDEB-0042F0C52B1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23" name="3">
            <a:extLst>
              <a:ext uri="{FF2B5EF4-FFF2-40B4-BE49-F238E27FC236}">
                <a16:creationId xmlns:a16="http://schemas.microsoft.com/office/drawing/2014/main" id="{3E745C67-49EC-409A-9079-0C713FE0404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24" name="2">
            <a:extLst>
              <a:ext uri="{FF2B5EF4-FFF2-40B4-BE49-F238E27FC236}">
                <a16:creationId xmlns:a16="http://schemas.microsoft.com/office/drawing/2014/main" id="{8377000C-43B8-4E66-8FA4-9B23ECA7F67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25" name="1">
            <a:extLst>
              <a:ext uri="{FF2B5EF4-FFF2-40B4-BE49-F238E27FC236}">
                <a16:creationId xmlns:a16="http://schemas.microsoft.com/office/drawing/2014/main" id="{72F2DEED-42AA-43D2-B26B-0B60C0B86C24}"/>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26" name="0">
            <a:extLst>
              <a:ext uri="{FF2B5EF4-FFF2-40B4-BE49-F238E27FC236}">
                <a16:creationId xmlns:a16="http://schemas.microsoft.com/office/drawing/2014/main" id="{CA8B4B42-5C53-4724-B68F-A66B5E0E3A2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27" name="AutoShape 2" descr="Tentacle Town | Monster Fight Club">
            <a:extLst>
              <a:ext uri="{FF2B5EF4-FFF2-40B4-BE49-F238E27FC236}">
                <a16:creationId xmlns:a16="http://schemas.microsoft.com/office/drawing/2014/main" id="{DF2656C9-E0E4-4439-B2FC-E199D1590380}"/>
              </a:ext>
            </a:extLst>
          </p:cNvPr>
          <p:cNvSpPr>
            <a:spLocks noChangeAspect="1" noChangeArrowheads="1"/>
          </p:cNvSpPr>
          <p:nvPr/>
        </p:nvSpPr>
        <p:spPr bwMode="auto">
          <a:xfrm>
            <a:off x="3859010"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28" name="9">
            <a:extLst>
              <a:ext uri="{FF2B5EF4-FFF2-40B4-BE49-F238E27FC236}">
                <a16:creationId xmlns:a16="http://schemas.microsoft.com/office/drawing/2014/main" id="{AF81D62C-2B38-4A3C-91F3-415C9BEF9830}"/>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29" name="8">
            <a:extLst>
              <a:ext uri="{FF2B5EF4-FFF2-40B4-BE49-F238E27FC236}">
                <a16:creationId xmlns:a16="http://schemas.microsoft.com/office/drawing/2014/main" id="{03ED957A-AAAC-4496-B731-4CA1AE02FD5E}"/>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30" name="7">
            <a:extLst>
              <a:ext uri="{FF2B5EF4-FFF2-40B4-BE49-F238E27FC236}">
                <a16:creationId xmlns:a16="http://schemas.microsoft.com/office/drawing/2014/main" id="{EEDEE06F-5DD6-48E8-B44E-DA504F25943D}"/>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31" name="6">
            <a:extLst>
              <a:ext uri="{FF2B5EF4-FFF2-40B4-BE49-F238E27FC236}">
                <a16:creationId xmlns:a16="http://schemas.microsoft.com/office/drawing/2014/main" id="{060C28F1-C638-4081-9A1A-B319152A1A7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32" name="5">
            <a:extLst>
              <a:ext uri="{FF2B5EF4-FFF2-40B4-BE49-F238E27FC236}">
                <a16:creationId xmlns:a16="http://schemas.microsoft.com/office/drawing/2014/main" id="{C00DE2FA-1D32-4677-8D20-0FB1AE236D6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33" name="4">
            <a:extLst>
              <a:ext uri="{FF2B5EF4-FFF2-40B4-BE49-F238E27FC236}">
                <a16:creationId xmlns:a16="http://schemas.microsoft.com/office/drawing/2014/main" id="{58E3A998-27E1-48CE-B57C-EA6EA6E156F1}"/>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34" name="3">
            <a:extLst>
              <a:ext uri="{FF2B5EF4-FFF2-40B4-BE49-F238E27FC236}">
                <a16:creationId xmlns:a16="http://schemas.microsoft.com/office/drawing/2014/main" id="{38ACDD82-4346-47C8-8BBE-12D4A2AC030F}"/>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35" name="2">
            <a:extLst>
              <a:ext uri="{FF2B5EF4-FFF2-40B4-BE49-F238E27FC236}">
                <a16:creationId xmlns:a16="http://schemas.microsoft.com/office/drawing/2014/main" id="{4BD77471-F1FB-4529-B701-024F14809B1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36" name="1">
            <a:extLst>
              <a:ext uri="{FF2B5EF4-FFF2-40B4-BE49-F238E27FC236}">
                <a16:creationId xmlns:a16="http://schemas.microsoft.com/office/drawing/2014/main" id="{2EEE5CD2-D905-417C-95FD-A75A9950F8A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37" name="0">
            <a:extLst>
              <a:ext uri="{FF2B5EF4-FFF2-40B4-BE49-F238E27FC236}">
                <a16:creationId xmlns:a16="http://schemas.microsoft.com/office/drawing/2014/main" id="{6FA56B15-35C3-4EDC-8849-924880E23E74}"/>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38" name="AutoShape 2" descr="Tentacle Town | Monster Fight Club">
            <a:extLst>
              <a:ext uri="{FF2B5EF4-FFF2-40B4-BE49-F238E27FC236}">
                <a16:creationId xmlns:a16="http://schemas.microsoft.com/office/drawing/2014/main" id="{D453D47B-396B-4408-8A5B-CD7F62657DA1}"/>
              </a:ext>
            </a:extLst>
          </p:cNvPr>
          <p:cNvSpPr>
            <a:spLocks noChangeAspect="1" noChangeArrowheads="1"/>
          </p:cNvSpPr>
          <p:nvPr/>
        </p:nvSpPr>
        <p:spPr bwMode="auto">
          <a:xfrm>
            <a:off x="4871155"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39" name="9">
            <a:extLst>
              <a:ext uri="{FF2B5EF4-FFF2-40B4-BE49-F238E27FC236}">
                <a16:creationId xmlns:a16="http://schemas.microsoft.com/office/drawing/2014/main" id="{CE46E9EF-1209-4E16-8F15-8041F6BEDC28}"/>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40" name="8">
            <a:extLst>
              <a:ext uri="{FF2B5EF4-FFF2-40B4-BE49-F238E27FC236}">
                <a16:creationId xmlns:a16="http://schemas.microsoft.com/office/drawing/2014/main" id="{CCA2A33D-CC2C-4565-B1D2-8673BB079B0A}"/>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41" name="7">
            <a:extLst>
              <a:ext uri="{FF2B5EF4-FFF2-40B4-BE49-F238E27FC236}">
                <a16:creationId xmlns:a16="http://schemas.microsoft.com/office/drawing/2014/main" id="{60ABD237-8B99-4D0E-8708-C4A824A082C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42" name="6">
            <a:extLst>
              <a:ext uri="{FF2B5EF4-FFF2-40B4-BE49-F238E27FC236}">
                <a16:creationId xmlns:a16="http://schemas.microsoft.com/office/drawing/2014/main" id="{3064F80A-882A-45BA-A94F-9658CA955C2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43" name="5">
            <a:extLst>
              <a:ext uri="{FF2B5EF4-FFF2-40B4-BE49-F238E27FC236}">
                <a16:creationId xmlns:a16="http://schemas.microsoft.com/office/drawing/2014/main" id="{207CA80A-3C00-4DC6-B256-1F8FFDD6718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44" name="4">
            <a:extLst>
              <a:ext uri="{FF2B5EF4-FFF2-40B4-BE49-F238E27FC236}">
                <a16:creationId xmlns:a16="http://schemas.microsoft.com/office/drawing/2014/main" id="{168D4AC4-5DC4-4100-B336-9E8115660BF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45" name="3">
            <a:extLst>
              <a:ext uri="{FF2B5EF4-FFF2-40B4-BE49-F238E27FC236}">
                <a16:creationId xmlns:a16="http://schemas.microsoft.com/office/drawing/2014/main" id="{E576364B-F753-4A41-A0B6-C8DEAC7F308B}"/>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46" name="2">
            <a:extLst>
              <a:ext uri="{FF2B5EF4-FFF2-40B4-BE49-F238E27FC236}">
                <a16:creationId xmlns:a16="http://schemas.microsoft.com/office/drawing/2014/main" id="{5D9E7B77-FFB6-43C1-AFF8-11497AED30EF}"/>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47" name="1">
            <a:extLst>
              <a:ext uri="{FF2B5EF4-FFF2-40B4-BE49-F238E27FC236}">
                <a16:creationId xmlns:a16="http://schemas.microsoft.com/office/drawing/2014/main" id="{08D40339-E9F6-4CA9-BAA6-1CEB3092449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48" name="0">
            <a:extLst>
              <a:ext uri="{FF2B5EF4-FFF2-40B4-BE49-F238E27FC236}">
                <a16:creationId xmlns:a16="http://schemas.microsoft.com/office/drawing/2014/main" id="{0C0D0FCD-F3E6-458F-82A2-366C98F4A12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49" name="AutoShape 2" descr="Tentacle Town | Monster Fight Club">
            <a:extLst>
              <a:ext uri="{FF2B5EF4-FFF2-40B4-BE49-F238E27FC236}">
                <a16:creationId xmlns:a16="http://schemas.microsoft.com/office/drawing/2014/main" id="{8907451C-06D7-426D-ACE6-02228602986B}"/>
              </a:ext>
            </a:extLst>
          </p:cNvPr>
          <p:cNvSpPr>
            <a:spLocks noChangeAspect="1" noChangeArrowheads="1"/>
          </p:cNvSpPr>
          <p:nvPr/>
        </p:nvSpPr>
        <p:spPr bwMode="auto">
          <a:xfrm>
            <a:off x="8065002" y="515427"/>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50" name="9">
            <a:extLst>
              <a:ext uri="{FF2B5EF4-FFF2-40B4-BE49-F238E27FC236}">
                <a16:creationId xmlns:a16="http://schemas.microsoft.com/office/drawing/2014/main" id="{30427214-4C30-4FCA-AA79-58B262E4D674}"/>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51" name="8">
            <a:extLst>
              <a:ext uri="{FF2B5EF4-FFF2-40B4-BE49-F238E27FC236}">
                <a16:creationId xmlns:a16="http://schemas.microsoft.com/office/drawing/2014/main" id="{165B6327-D124-4E0A-A6D1-26D00958ADC1}"/>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52" name="7">
            <a:extLst>
              <a:ext uri="{FF2B5EF4-FFF2-40B4-BE49-F238E27FC236}">
                <a16:creationId xmlns:a16="http://schemas.microsoft.com/office/drawing/2014/main" id="{3CE9BB54-9DDF-4B84-9D77-55495254E5D6}"/>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53" name="6">
            <a:extLst>
              <a:ext uri="{FF2B5EF4-FFF2-40B4-BE49-F238E27FC236}">
                <a16:creationId xmlns:a16="http://schemas.microsoft.com/office/drawing/2014/main" id="{A2713BDD-A421-408E-A32A-2661E8747180}"/>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54" name="5">
            <a:extLst>
              <a:ext uri="{FF2B5EF4-FFF2-40B4-BE49-F238E27FC236}">
                <a16:creationId xmlns:a16="http://schemas.microsoft.com/office/drawing/2014/main" id="{6A41C50D-EAA8-4D64-B193-A6FDE6EF6FC5}"/>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55" name="4">
            <a:extLst>
              <a:ext uri="{FF2B5EF4-FFF2-40B4-BE49-F238E27FC236}">
                <a16:creationId xmlns:a16="http://schemas.microsoft.com/office/drawing/2014/main" id="{ABEE809E-657E-4FA0-8C47-99E13E2E85D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56" name="3">
            <a:extLst>
              <a:ext uri="{FF2B5EF4-FFF2-40B4-BE49-F238E27FC236}">
                <a16:creationId xmlns:a16="http://schemas.microsoft.com/office/drawing/2014/main" id="{F723824A-06D6-4736-BA25-03F0CF744849}"/>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57" name="2">
            <a:extLst>
              <a:ext uri="{FF2B5EF4-FFF2-40B4-BE49-F238E27FC236}">
                <a16:creationId xmlns:a16="http://schemas.microsoft.com/office/drawing/2014/main" id="{F41E1CBA-0332-4DE2-A1B8-BA70A9DAA09A}"/>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58" name="1">
            <a:extLst>
              <a:ext uri="{FF2B5EF4-FFF2-40B4-BE49-F238E27FC236}">
                <a16:creationId xmlns:a16="http://schemas.microsoft.com/office/drawing/2014/main" id="{1FB11E6D-4E91-4567-AEF9-FEC88D7D23BD}"/>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59" name="0">
            <a:extLst>
              <a:ext uri="{FF2B5EF4-FFF2-40B4-BE49-F238E27FC236}">
                <a16:creationId xmlns:a16="http://schemas.microsoft.com/office/drawing/2014/main" id="{263555A2-1634-4282-9183-C7511042B9A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60" name="Rectangle 59">
            <a:extLst>
              <a:ext uri="{FF2B5EF4-FFF2-40B4-BE49-F238E27FC236}">
                <a16:creationId xmlns:a16="http://schemas.microsoft.com/office/drawing/2014/main" id="{807AC3EC-B950-43CE-9006-CCAA663B0A23}"/>
              </a:ext>
            </a:extLst>
          </p:cNvPr>
          <p:cNvSpPr/>
          <p:nvPr/>
        </p:nvSpPr>
        <p:spPr>
          <a:xfrm>
            <a:off x="3595391" y="1304981"/>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09630"/>
            <a:r>
              <a:rPr lang="en-US" sz="3200">
                <a:solidFill>
                  <a:srgbClr val="00B0F0"/>
                </a:solidFill>
                <a:latin typeface="Showcard Gothic" panose="04020904020102020604" pitchFamily="82" charset="0"/>
              </a:rPr>
              <a:t>TEAM 1</a:t>
            </a:r>
          </a:p>
        </p:txBody>
      </p:sp>
      <p:sp>
        <p:nvSpPr>
          <p:cNvPr id="61" name="Rectangle 60">
            <a:extLst>
              <a:ext uri="{FF2B5EF4-FFF2-40B4-BE49-F238E27FC236}">
                <a16:creationId xmlns:a16="http://schemas.microsoft.com/office/drawing/2014/main" id="{02317EBF-561E-4621-91C1-F74BF839BDC1}"/>
              </a:ext>
            </a:extLst>
          </p:cNvPr>
          <p:cNvSpPr/>
          <p:nvPr/>
        </p:nvSpPr>
        <p:spPr>
          <a:xfrm>
            <a:off x="6782188" y="1304981"/>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3200">
                <a:solidFill>
                  <a:srgbClr val="FF0000"/>
                </a:solidFill>
                <a:latin typeface="Showcard Gothic" panose="04020904020102020604" pitchFamily="82" charset="0"/>
              </a:rPr>
              <a:t>TEAM 2</a:t>
            </a:r>
          </a:p>
        </p:txBody>
      </p:sp>
      <p:pic>
        <p:nvPicPr>
          <p:cNvPr id="63" name="Picture 62">
            <a:extLst>
              <a:ext uri="{FF2B5EF4-FFF2-40B4-BE49-F238E27FC236}">
                <a16:creationId xmlns:a16="http://schemas.microsoft.com/office/drawing/2014/main" id="{83F3AFDF-1053-4B97-97DF-3AB730648218}"/>
              </a:ext>
            </a:extLst>
          </p:cNvPr>
          <p:cNvPicPr>
            <a:picLocks noChangeAspect="1"/>
          </p:cNvPicPr>
          <p:nvPr/>
        </p:nvPicPr>
        <p:blipFill>
          <a:blip r:embed="rId15"/>
          <a:stretch>
            <a:fillRect/>
          </a:stretch>
        </p:blipFill>
        <p:spPr>
          <a:xfrm>
            <a:off x="4503146" y="3069064"/>
            <a:ext cx="3223031" cy="1072989"/>
          </a:xfrm>
          <a:prstGeom prst="rect">
            <a:avLst/>
          </a:prstGeom>
        </p:spPr>
      </p:pic>
      <p:pic>
        <p:nvPicPr>
          <p:cNvPr id="62" name="Picture 61">
            <a:hlinkClick r:id="rId16" action="ppaction://hlinksldjump"/>
            <a:extLst>
              <a:ext uri="{FF2B5EF4-FFF2-40B4-BE49-F238E27FC236}">
                <a16:creationId xmlns:a16="http://schemas.microsoft.com/office/drawing/2014/main" id="{76D153E3-1E8A-414B-B8DD-A826C0D6A8D8}"/>
              </a:ext>
            </a:extLst>
          </p:cNvPr>
          <p:cNvPicPr>
            <a:picLocks noChangeAspect="1"/>
          </p:cNvPicPr>
          <p:nvPr/>
        </p:nvPicPr>
        <p:blipFill>
          <a:blip r:embed="rId17"/>
          <a:stretch>
            <a:fillRect/>
          </a:stretch>
        </p:blipFill>
        <p:spPr>
          <a:xfrm>
            <a:off x="5191617" y="5773976"/>
            <a:ext cx="2068812" cy="1281267"/>
          </a:xfrm>
          <a:prstGeom prst="rect">
            <a:avLst/>
          </a:prstGeom>
        </p:spPr>
      </p:pic>
    </p:spTree>
    <p:extLst>
      <p:ext uri="{BB962C8B-B14F-4D97-AF65-F5344CB8AC3E}">
        <p14:creationId xmlns:p14="http://schemas.microsoft.com/office/powerpoint/2010/main" val="230140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6"/>
                  </p:tgtEl>
                </p:cond>
              </p:nextCondLst>
            </p:seq>
            <p:seq concurrent="1" nextAc="seek">
              <p:cTn id="91" restart="whenNotActive" fill="hold" evtFilter="cancelBubble" nodeType="interactiveSeq">
                <p:stCondLst>
                  <p:cond evt="onClick" delay="0">
                    <p:tgtEl>
                      <p:spTgt spid="35"/>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2"/>
                  </p:tgtEl>
                </p:cond>
              </p:nextCondLst>
            </p:seq>
            <p:seq concurrent="1" nextAc="seek">
              <p:cTn id="119" restart="whenNotActive" fill="hold" evtFilter="cancelBubble" nodeType="interactiveSeq">
                <p:stCondLst>
                  <p:cond evt="onClick" delay="0">
                    <p:tgtEl>
                      <p:spTgt spid="3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8"/>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147" restart="whenNotActive" fill="hold" evtFilter="cancelBubble" nodeType="interactiveSeq">
                <p:stCondLst>
                  <p:cond evt="onClick" delay="0">
                    <p:tgtEl>
                      <p:spTgt spid="48"/>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8"/>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7"/>
                  </p:tgtEl>
                </p:cond>
              </p:nextCondLst>
            </p:seq>
            <p:seq concurrent="1" nextAc="seek">
              <p:cTn id="161" restart="whenNotActive" fill="hold" evtFilter="cancelBubble" nodeType="interactiveSeq">
                <p:stCondLst>
                  <p:cond evt="onClick" delay="0">
                    <p:tgtEl>
                      <p:spTgt spid="46"/>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seq concurrent="1" nextAc="seek">
              <p:cTn id="175" restart="whenNotActive" fill="hold" evtFilter="cancelBubble" nodeType="interactiveSeq">
                <p:stCondLst>
                  <p:cond evt="onClick" delay="0">
                    <p:tgtEl>
                      <p:spTgt spid="4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4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42"/>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1"/>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0"/>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40"/>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39"/>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9"/>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58"/>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231" restart="whenNotActive" fill="hold" evtFilter="cancelBubble" nodeType="interactiveSeq">
                <p:stCondLst>
                  <p:cond evt="onClick" delay="0">
                    <p:tgtEl>
                      <p:spTgt spid="57"/>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57"/>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7"/>
                  </p:tgtEl>
                </p:cond>
              </p:nextCondLst>
            </p:seq>
            <p:seq concurrent="1" nextAc="seek">
              <p:cTn id="238" restart="whenNotActive" fill="hold" evtFilter="cancelBubble" nodeType="interactiveSeq">
                <p:stCondLst>
                  <p:cond evt="onClick" delay="0">
                    <p:tgtEl>
                      <p:spTgt spid="56"/>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6"/>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54"/>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4"/>
                  </p:tgtEl>
                </p:cond>
              </p:nextCondLst>
            </p:seq>
            <p:seq concurrent="1" nextAc="seek">
              <p:cTn id="259" restart="whenNotActive" fill="hold" evtFilter="cancelBubble" nodeType="interactiveSeq">
                <p:stCondLst>
                  <p:cond evt="onClick" delay="0">
                    <p:tgtEl>
                      <p:spTgt spid="53"/>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53"/>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3"/>
                  </p:tgtEl>
                </p:cond>
              </p:nextCondLst>
            </p:seq>
            <p:seq concurrent="1" nextAc="seek">
              <p:cTn id="266" restart="whenNotActive" fill="hold" evtFilter="cancelBubble" nodeType="interactiveSeq">
                <p:stCondLst>
                  <p:cond evt="onClick" delay="0">
                    <p:tgtEl>
                      <p:spTgt spid="52"/>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2"/>
                  </p:tgtEl>
                </p:cond>
              </p:nextCondLst>
            </p:seq>
            <p:seq concurrent="1" nextAc="seek">
              <p:cTn id="273" restart="whenNotActive" fill="hold" evtFilter="cancelBubble" nodeType="interactiveSeq">
                <p:stCondLst>
                  <p:cond evt="onClick" delay="0">
                    <p:tgtEl>
                      <p:spTgt spid="51"/>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51"/>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1"/>
                  </p:tgtEl>
                </p:cond>
              </p:nextCondLst>
            </p:seq>
            <p:seq concurrent="1" nextAc="seek">
              <p:cTn id="280" restart="whenNotActive" fill="hold" evtFilter="cancelBubble" nodeType="interactiveSeq">
                <p:stCondLst>
                  <p:cond evt="onClick" delay="0">
                    <p:tgtEl>
                      <p:spTgt spid="50"/>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0"/>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7046"/>
            <a:ext cx="12192000" cy="730529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8652" y="2312936"/>
            <a:ext cx="3022279" cy="2387600"/>
          </a:xfrm>
          <a:prstGeom prst="rect">
            <a:avLst/>
          </a:prstGeom>
        </p:spPr>
      </p:pic>
      <p:pic>
        <p:nvPicPr>
          <p:cNvPr id="6" name="Picture 7">
            <a:extLst>
              <a:ext uri="{FF2B5EF4-FFF2-40B4-BE49-F238E27FC236}">
                <a16:creationId xmlns:a16="http://schemas.microsoft.com/office/drawing/2014/main" id="{C7681F67-5F1F-494C-8D86-E745096F50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3782" y="5644635"/>
            <a:ext cx="2440925" cy="1369969"/>
          </a:xfrm>
          <a:prstGeom prst="rect">
            <a:avLst/>
          </a:prstGeom>
        </p:spPr>
      </p:pic>
      <p:sp>
        <p:nvSpPr>
          <p:cNvPr id="19" name="Oval 18">
            <a:extLst>
              <a:ext uri="{FF2B5EF4-FFF2-40B4-BE49-F238E27FC236}">
                <a16:creationId xmlns:a16="http://schemas.microsoft.com/office/drawing/2014/main" id="{79B910D5-7A9A-4016-8828-324BCDEB7849}"/>
              </a:ext>
            </a:extLst>
          </p:cNvPr>
          <p:cNvSpPr/>
          <p:nvPr/>
        </p:nvSpPr>
        <p:spPr>
          <a:xfrm>
            <a:off x="341943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Oval 17">
            <a:extLst>
              <a:ext uri="{FF2B5EF4-FFF2-40B4-BE49-F238E27FC236}">
                <a16:creationId xmlns:a16="http://schemas.microsoft.com/office/drawing/2014/main" id="{4AA779E7-F516-42F8-95FC-F550C7A4B4DF}"/>
              </a:ext>
            </a:extLst>
          </p:cNvPr>
          <p:cNvSpPr/>
          <p:nvPr/>
        </p:nvSpPr>
        <p:spPr>
          <a:xfrm>
            <a:off x="7607382" y="3924644"/>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3" name="m6" descr="Mole game sprites Royalty Free Vector Image - VectorStock">
            <a:extLst>
              <a:ext uri="{FF2B5EF4-FFF2-40B4-BE49-F238E27FC236}">
                <a16:creationId xmlns:a16="http://schemas.microsoft.com/office/drawing/2014/main" id="{8A61A236-B21B-462B-8ADF-74922A7A187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p:blipFill>
        <p:spPr bwMode="auto">
          <a:xfrm>
            <a:off x="3753075" y="3057097"/>
            <a:ext cx="1323290" cy="1410931"/>
          </a:xfrm>
          <a:prstGeom prst="rect">
            <a:avLst/>
          </a:prstGeom>
          <a:noFill/>
          <a:extLst>
            <a:ext uri="{909E8E84-426E-40DD-AFC4-6F175D3DCCD1}">
              <a14:hiddenFill xmlns:a14="http://schemas.microsoft.com/office/drawing/2010/main">
                <a:solidFill>
                  <a:srgbClr val="FFFFFF"/>
                </a:solidFill>
              </a14:hiddenFill>
            </a:ext>
          </a:extLst>
        </p:spPr>
      </p:pic>
      <p:pic>
        <p:nvPicPr>
          <p:cNvPr id="49" name="m5" descr="Mole game sprites Royalty Free Vector Image - VectorStock">
            <a:extLst>
              <a:ext uri="{FF2B5EF4-FFF2-40B4-BE49-F238E27FC236}">
                <a16:creationId xmlns:a16="http://schemas.microsoft.com/office/drawing/2014/main" id="{0D98576F-39FF-4108-A200-9D58BADCB99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60379" b="68801" l="15563" r="28631">
                        <a14:foregroundMark x1="21429" y1="68796" x2="21429" y2="68796"/>
                        <a14:foregroundMark x1="21000" y1="60370" x2="21000" y2="60370"/>
                      </a14:backgroundRemoval>
                    </a14:imgEffect>
                  </a14:imgLayer>
                </a14:imgProps>
              </a:ext>
              <a:ext uri="{28A0092B-C50C-407E-A947-70E740481C1C}">
                <a14:useLocalDpi xmlns:a14="http://schemas.microsoft.com/office/drawing/2010/main" val="0"/>
              </a:ext>
            </a:extLst>
          </a:blip>
          <a:srcRect l="13930" t="59326" r="69736" b="30146"/>
          <a:stretch/>
        </p:blipFill>
        <p:spPr bwMode="auto">
          <a:xfrm>
            <a:off x="7900375" y="3120154"/>
            <a:ext cx="1524871" cy="15165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Mole game sprites Royalty Free Vector Image - VectorStock">
            <a:extLst>
              <a:ext uri="{FF2B5EF4-FFF2-40B4-BE49-F238E27FC236}">
                <a16:creationId xmlns:a16="http://schemas.microsoft.com/office/drawing/2014/main" id="{7619D454-1929-45BE-BB6E-B3C06A17664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9949" b="69432" l="71883" r="87166">
                        <a14:foregroundMark x1="74714" y1="63889" x2="82143" y2="64074"/>
                        <a14:foregroundMark x1="79429" y1="60463" x2="79429" y2="60463"/>
                      </a14:backgroundRemoval>
                    </a14:imgEffect>
                  </a14:imgLayer>
                </a14:imgProps>
              </a:ext>
              <a:ext uri="{28A0092B-C50C-407E-A947-70E740481C1C}">
                <a14:useLocalDpi xmlns:a14="http://schemas.microsoft.com/office/drawing/2010/main" val="0"/>
              </a:ext>
            </a:extLst>
          </a:blip>
          <a:srcRect l="69973" t="58764" r="10924" b="29383"/>
          <a:stretch/>
        </p:blipFill>
        <p:spPr bwMode="auto">
          <a:xfrm>
            <a:off x="7711666" y="2937429"/>
            <a:ext cx="1821637" cy="17440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Mole game sprites Royalty Free Vector Image - VectorStock">
            <a:extLst>
              <a:ext uri="{FF2B5EF4-FFF2-40B4-BE49-F238E27FC236}">
                <a16:creationId xmlns:a16="http://schemas.microsoft.com/office/drawing/2014/main" id="{D78CD41F-4927-4D31-8417-036AF6AC860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p:blipFill>
        <p:spPr bwMode="auto">
          <a:xfrm>
            <a:off x="3766375" y="2980016"/>
            <a:ext cx="1277585" cy="1703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9E552041-17C2-49CE-B0D5-ABE74A6B72C6}"/>
              </a:ext>
            </a:extLst>
          </p:cNvPr>
          <p:cNvPicPr>
            <a:picLocks noChangeAspect="1"/>
          </p:cNvPicPr>
          <p:nvPr/>
        </p:nvPicPr>
        <p:blipFill>
          <a:blip r:embed="rId14"/>
          <a:srcRect/>
          <a:stretch>
            <a:fillRect/>
          </a:stretch>
        </p:blipFill>
        <p:spPr>
          <a:xfrm>
            <a:off x="2965317" y="407219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67145" y="3022305"/>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2F8912BA-0914-4F55-8B1F-F5079EEF6037}"/>
              </a:ext>
            </a:extLst>
          </p:cNvPr>
          <p:cNvSpPr txBox="1"/>
          <p:nvPr/>
        </p:nvSpPr>
        <p:spPr>
          <a:xfrm>
            <a:off x="9933595" y="-1617849"/>
            <a:ext cx="1464523" cy="1272208"/>
          </a:xfrm>
          <a:prstGeom prst="rect">
            <a:avLst/>
          </a:prstGeom>
          <a:noFill/>
          <a:effectLst>
            <a:outerShdw blurRad="203200" dist="63500" dir="5400000" algn="ctr" rotWithShape="0">
              <a:srgbClr val="FFFF00"/>
            </a:outerShdw>
          </a:effectLst>
        </p:spPr>
        <p:txBody>
          <a:bodyPr wrap="square" rtlCol="0">
            <a:spAutoFit/>
          </a:bodyPr>
          <a:lstStyle/>
          <a:p>
            <a:pPr defTabSz="609630"/>
            <a:r>
              <a:rPr lang="en-US" sz="7667" b="1">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latin typeface="Showcard Gothic" panose="04020904020102020604" pitchFamily="82" charset="0"/>
              </a:rPr>
              <a:t>+5</a:t>
            </a:r>
          </a:p>
        </p:txBody>
      </p:sp>
      <p:pic>
        <p:nvPicPr>
          <p:cNvPr id="69" name="Picture 68">
            <a:extLst>
              <a:ext uri="{FF2B5EF4-FFF2-40B4-BE49-F238E27FC236}">
                <a16:creationId xmlns:a16="http://schemas.microsoft.com/office/drawing/2014/main" id="{F225D4B9-6927-495B-B67E-DB8819710EB3}"/>
              </a:ext>
            </a:extLst>
          </p:cNvPr>
          <p:cNvPicPr>
            <a:picLocks noChangeAspect="1"/>
          </p:cNvPicPr>
          <p:nvPr/>
        </p:nvPicPr>
        <p:blipFill>
          <a:blip r:embed="rId14"/>
          <a:srcRect/>
          <a:stretch>
            <a:fillRect/>
          </a:stretch>
        </p:blipFill>
        <p:spPr>
          <a:xfrm>
            <a:off x="7190354" y="411988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1" name="Picture 8" descr="ArtStation - Animations in Pixel Art">
            <a:extLst>
              <a:ext uri="{FF2B5EF4-FFF2-40B4-BE49-F238E27FC236}">
                <a16:creationId xmlns:a16="http://schemas.microsoft.com/office/drawing/2014/main" id="{86155441-30B7-4B69-AE08-1687FC01D06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7981459" y="2783078"/>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C6944E69-14D2-41FB-A113-6C7955B248DD}"/>
              </a:ext>
            </a:extLst>
          </p:cNvPr>
          <p:cNvSpPr/>
          <p:nvPr/>
        </p:nvSpPr>
        <p:spPr>
          <a:xfrm>
            <a:off x="3215440" y="4815747"/>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5" name="m7" descr="Mole game sprites Royalty Free Vector Image - VectorStock">
            <a:extLst>
              <a:ext uri="{FF2B5EF4-FFF2-40B4-BE49-F238E27FC236}">
                <a16:creationId xmlns:a16="http://schemas.microsoft.com/office/drawing/2014/main" id="{C030531D-8865-45F0-9737-5C7AD1E15DF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0">
                    <a14:imgEffect>
                      <a14:backgroundRemoval t="35190" b="45954" l="13081" r="30997"/>
                    </a14:imgEffect>
                  </a14:imgLayer>
                </a14:imgProps>
              </a:ext>
              <a:ext uri="{28A0092B-C50C-407E-A947-70E740481C1C}">
                <a14:useLocalDpi xmlns:a14="http://schemas.microsoft.com/office/drawing/2010/main" val="0"/>
              </a:ext>
            </a:extLst>
          </a:blip>
          <a:srcRect l="14794" t="35530" r="71104" b="54267"/>
          <a:stretch/>
        </p:blipFill>
        <p:spPr bwMode="auto">
          <a:xfrm>
            <a:off x="3671911" y="4005740"/>
            <a:ext cx="1244921" cy="13895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Mole game sprites Royalty Free Vector Image - VectorStock">
            <a:extLst>
              <a:ext uri="{FF2B5EF4-FFF2-40B4-BE49-F238E27FC236}">
                <a16:creationId xmlns:a16="http://schemas.microsoft.com/office/drawing/2014/main" id="{4C6DB7FA-CEB5-4C33-9847-7454473651BE}"/>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0">
                    <a14:imgEffect>
                      <a14:backgroundRemoval t="34769" b="46173" l="70722" r="89508">
                        <a14:foregroundMark x1="75429" y1="39537" x2="82857" y2="40185"/>
                        <a14:foregroundMark x1="75857" y1="40093" x2="76429" y2="41481"/>
                        <a14:foregroundMark x1="79714" y1="40185" x2="76429" y2="40370"/>
                      </a14:backgroundRemoval>
                    </a14:imgEffect>
                  </a14:imgLayer>
                </a14:imgProps>
              </a:ext>
              <a:ext uri="{28A0092B-C50C-407E-A947-70E740481C1C}">
                <a14:useLocalDpi xmlns:a14="http://schemas.microsoft.com/office/drawing/2010/main" val="0"/>
              </a:ext>
            </a:extLst>
          </a:blip>
          <a:srcRect l="72503" t="35413" r="12605" b="54001"/>
          <a:stretch/>
        </p:blipFill>
        <p:spPr bwMode="auto">
          <a:xfrm>
            <a:off x="3601704" y="3964286"/>
            <a:ext cx="1385335" cy="151946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E99A1AEC-3806-4656-9FEF-5E481EC191E9}"/>
              </a:ext>
            </a:extLst>
          </p:cNvPr>
          <p:cNvPicPr>
            <a:picLocks noChangeAspect="1"/>
          </p:cNvPicPr>
          <p:nvPr/>
        </p:nvPicPr>
        <p:blipFill>
          <a:blip r:embed="rId14"/>
          <a:srcRect/>
          <a:stretch>
            <a:fillRect/>
          </a:stretch>
        </p:blipFill>
        <p:spPr>
          <a:xfrm>
            <a:off x="2766258" y="500950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434058" y="378435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185BEA93-71E8-420B-B553-A54FDF34A57D}"/>
              </a:ext>
            </a:extLst>
          </p:cNvPr>
          <p:cNvPicPr>
            <a:picLocks noChangeAspect="1"/>
          </p:cNvPicPr>
          <p:nvPr/>
        </p:nvPicPr>
        <p:blipFill>
          <a:blip r:embed="rId14"/>
          <a:srcRect/>
          <a:stretch>
            <a:fillRect/>
          </a:stretch>
        </p:blipFill>
        <p:spPr>
          <a:xfrm>
            <a:off x="8080229" y="521620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sp>
        <p:nvSpPr>
          <p:cNvPr id="24" name="Oval 23">
            <a:extLst>
              <a:ext uri="{FF2B5EF4-FFF2-40B4-BE49-F238E27FC236}">
                <a16:creationId xmlns:a16="http://schemas.microsoft.com/office/drawing/2014/main" id="{5F1A62C9-DB68-4019-9D73-46F9CF74C8D0}"/>
              </a:ext>
            </a:extLst>
          </p:cNvPr>
          <p:cNvSpPr/>
          <p:nvPr/>
        </p:nvSpPr>
        <p:spPr>
          <a:xfrm>
            <a:off x="7535389" y="491559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7" name="m1" descr="Mole game sprites Royalty Free Vector Image - VectorStock">
            <a:extLst>
              <a:ext uri="{FF2B5EF4-FFF2-40B4-BE49-F238E27FC236}">
                <a16:creationId xmlns:a16="http://schemas.microsoft.com/office/drawing/2014/main" id="{DEFBC2BE-C0F7-4AD0-BFA6-62D552C54356}"/>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0">
                    <a14:imgEffect>
                      <a14:backgroundRemoval t="1425" b="12829" l="10709" r="29495"/>
                    </a14:imgEffect>
                  </a14:imgLayer>
                </a14:imgProps>
              </a:ext>
              <a:ext uri="{28A0092B-C50C-407E-A947-70E740481C1C}">
                <a14:useLocalDpi xmlns:a14="http://schemas.microsoft.com/office/drawing/2010/main" val="0"/>
              </a:ext>
            </a:extLst>
          </a:blip>
          <a:srcRect l="13867" t="2937" r="71088" b="85746"/>
          <a:stretch/>
        </p:blipFill>
        <p:spPr bwMode="auto">
          <a:xfrm>
            <a:off x="7935696" y="4349264"/>
            <a:ext cx="1244921" cy="14448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Mole game sprites Royalty Free Vector Image - VectorStock">
            <a:extLst>
              <a:ext uri="{FF2B5EF4-FFF2-40B4-BE49-F238E27FC236}">
                <a16:creationId xmlns:a16="http://schemas.microsoft.com/office/drawing/2014/main" id="{CD41C3D4-CBA1-427B-81D1-FAEA16E19C00}"/>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0">
                    <a14:imgEffect>
                      <a14:backgroundRemoval t="1345" b="12103" l="70204" r="88990">
                        <a14:foregroundMark x1="76429" y1="7130" x2="82143" y2="6852"/>
                        <a14:foregroundMark x1="82143" y1="6852" x2="82429" y2="6852"/>
                      </a14:backgroundRemoval>
                    </a14:imgEffect>
                  </a14:imgLayer>
                </a14:imgProps>
              </a:ext>
              <a:ext uri="{28A0092B-C50C-407E-A947-70E740481C1C}">
                <a14:useLocalDpi xmlns:a14="http://schemas.microsoft.com/office/drawing/2010/main" val="0"/>
              </a:ext>
            </a:extLst>
          </a:blip>
          <a:srcRect l="72205" t="2921" r="14338" b="86552"/>
          <a:stretch/>
        </p:blipFill>
        <p:spPr bwMode="auto">
          <a:xfrm>
            <a:off x="7975609" y="4230002"/>
            <a:ext cx="1077964" cy="1321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3FDAF0EB-121C-4AAA-A28C-6B8321378F9C}"/>
              </a:ext>
            </a:extLst>
          </p:cNvPr>
          <p:cNvPicPr>
            <a:picLocks noChangeAspect="1"/>
          </p:cNvPicPr>
          <p:nvPr/>
        </p:nvPicPr>
        <p:blipFill>
          <a:blip r:embed="rId14"/>
          <a:srcRect/>
          <a:stretch>
            <a:fillRect/>
          </a:stretch>
        </p:blipFill>
        <p:spPr>
          <a:xfrm>
            <a:off x="7125207" y="511913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22103" y="4196282"/>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a:extLst>
              <a:ext uri="{FF2B5EF4-FFF2-40B4-BE49-F238E27FC236}">
                <a16:creationId xmlns:a16="http://schemas.microsoft.com/office/drawing/2014/main" id="{D6219C17-D7AF-463E-A22E-F7E729DB6469}"/>
              </a:ext>
            </a:extLst>
          </p:cNvPr>
          <p:cNvSpPr/>
          <p:nvPr/>
        </p:nvSpPr>
        <p:spPr>
          <a:xfrm>
            <a:off x="3138321" y="6058453"/>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95" name="m3" descr="Mole game sprites Royalty Free Vector Image - VectorStock">
            <a:extLst>
              <a:ext uri="{FF2B5EF4-FFF2-40B4-BE49-F238E27FC236}">
                <a16:creationId xmlns:a16="http://schemas.microsoft.com/office/drawing/2014/main" id="{B3B29009-EBA6-42FA-ADFE-B553745293E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0">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p:blipFill>
        <p:spPr bwMode="auto">
          <a:xfrm>
            <a:off x="3476093" y="5085421"/>
            <a:ext cx="1219200" cy="16931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le game sprites Royalty Free Vector Image - VectorStock">
            <a:extLst>
              <a:ext uri="{FF2B5EF4-FFF2-40B4-BE49-F238E27FC236}">
                <a16:creationId xmlns:a16="http://schemas.microsoft.com/office/drawing/2014/main" id="{C231CA67-C00B-4A39-AEE9-5890F0D496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0">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p:blipFill>
        <p:spPr bwMode="auto">
          <a:xfrm>
            <a:off x="3490082" y="5034904"/>
            <a:ext cx="1191221" cy="17614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445B3B25-1E0E-40E9-88C4-6D054310F9A2}"/>
              </a:ext>
            </a:extLst>
          </p:cNvPr>
          <p:cNvPicPr>
            <a:picLocks noChangeAspect="1"/>
          </p:cNvPicPr>
          <p:nvPr/>
        </p:nvPicPr>
        <p:blipFill>
          <a:blip r:embed="rId14"/>
          <a:srcRect/>
          <a:stretch>
            <a:fillRect/>
          </a:stretch>
        </p:blipFill>
        <p:spPr>
          <a:xfrm>
            <a:off x="2698042" y="6240007"/>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525266" y="5033387"/>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3011487A-659D-4F85-9797-016E6D658CD6}"/>
              </a:ext>
            </a:extLst>
          </p:cNvPr>
          <p:cNvSpPr/>
          <p:nvPr/>
        </p:nvSpPr>
        <p:spPr>
          <a:xfrm>
            <a:off x="7420922" y="621368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9" name="m2" descr="Mole game sprites Royalty Free Vector Image - VectorStock">
            <a:extLst>
              <a:ext uri="{FF2B5EF4-FFF2-40B4-BE49-F238E27FC236}">
                <a16:creationId xmlns:a16="http://schemas.microsoft.com/office/drawing/2014/main" id="{D080C986-3958-4CB5-B64A-A0999BBB00E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0">
                    <a14:imgEffect>
                      <a14:backgroundRemoval t="14259" b="23148" l="11857" r="30714">
                        <a14:foregroundMark x1="21429" y1="14259" x2="21429" y2="14259"/>
                      </a14:backgroundRemoval>
                    </a14:imgEffect>
                  </a14:imgLayer>
                </a14:imgProps>
              </a:ext>
              <a:ext uri="{28A0092B-C50C-407E-A947-70E740481C1C}">
                <a14:useLocalDpi xmlns:a14="http://schemas.microsoft.com/office/drawing/2010/main" val="0"/>
              </a:ext>
            </a:extLst>
          </a:blip>
          <a:srcRect l="13240" t="13262" r="71941" b="75660"/>
          <a:stretch/>
        </p:blipFill>
        <p:spPr bwMode="auto">
          <a:xfrm>
            <a:off x="7729504" y="5618432"/>
            <a:ext cx="1281357" cy="1477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Mole game sprites Royalty Free Vector Image - VectorStock">
            <a:extLst>
              <a:ext uri="{FF2B5EF4-FFF2-40B4-BE49-F238E27FC236}">
                <a16:creationId xmlns:a16="http://schemas.microsoft.com/office/drawing/2014/main" id="{1A255CF6-7CBA-41E6-A928-4162F8427D7A}"/>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0">
                    <a14:imgEffect>
                      <a14:backgroundRemoval t="13846" b="23439" l="51130" r="66877"/>
                    </a14:imgEffect>
                  </a14:imgLayer>
                </a14:imgProps>
              </a:ext>
              <a:ext uri="{28A0092B-C50C-407E-A947-70E740481C1C}">
                <a14:useLocalDpi xmlns:a14="http://schemas.microsoft.com/office/drawing/2010/main" val="0"/>
              </a:ext>
            </a:extLst>
          </a:blip>
          <a:srcRect l="52570" t="12647" r="33695" b="75362"/>
          <a:stretch/>
        </p:blipFill>
        <p:spPr bwMode="auto">
          <a:xfrm>
            <a:off x="7789389" y="5321352"/>
            <a:ext cx="1244921"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id="{78317581-15DC-4D9B-AABC-924D78D85E6D}"/>
              </a:ext>
            </a:extLst>
          </p:cNvPr>
          <p:cNvPicPr>
            <a:picLocks noChangeAspect="1"/>
          </p:cNvPicPr>
          <p:nvPr/>
        </p:nvPicPr>
        <p:blipFill>
          <a:blip r:embed="rId14"/>
          <a:srcRect/>
          <a:stretch>
            <a:fillRect/>
          </a:stretch>
        </p:blipFill>
        <p:spPr>
          <a:xfrm>
            <a:off x="6943005" y="639301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12" name="Picture 9">
            <a:extLst>
              <a:ext uri="{FF2B5EF4-FFF2-40B4-BE49-F238E27FC236}">
                <a16:creationId xmlns:a16="http://schemas.microsoft.com/office/drawing/2014/main" id="{81A8DBDF-EC7A-477C-9DAA-0848EF8DE70B}"/>
              </a:ext>
            </a:extLst>
          </p:cNvPr>
          <p:cNvPicPr>
            <a:picLocks noChangeAspect="1"/>
          </p:cNvPicPr>
          <p:nvPr/>
        </p:nvPicPr>
        <p:blipFill>
          <a:blip r:embed="rId25"/>
          <a:srcRect/>
          <a:stretch>
            <a:fillRect/>
          </a:stretch>
        </p:blipFill>
        <p:spPr>
          <a:xfrm>
            <a:off x="10764017" y="5199964"/>
            <a:ext cx="1268203" cy="1574915"/>
          </a:xfrm>
          <a:prstGeom prst="rect">
            <a:avLst/>
          </a:prstGeom>
        </p:spPr>
      </p:pic>
      <p:pic>
        <p:nvPicPr>
          <p:cNvPr id="113" name="Picture 6">
            <a:extLst>
              <a:ext uri="{FF2B5EF4-FFF2-40B4-BE49-F238E27FC236}">
                <a16:creationId xmlns:a16="http://schemas.microsoft.com/office/drawing/2014/main" id="{545D736E-F9BE-4F3B-ABE5-838ABD15A740}"/>
              </a:ext>
            </a:extLst>
          </p:cNvPr>
          <p:cNvPicPr>
            <a:picLocks noChangeAspect="1"/>
          </p:cNvPicPr>
          <p:nvPr/>
        </p:nvPicPr>
        <p:blipFill>
          <a:blip r:embed="rId26"/>
          <a:srcRect/>
          <a:stretch>
            <a:fillRect/>
          </a:stretch>
        </p:blipFill>
        <p:spPr>
          <a:xfrm>
            <a:off x="10088468" y="6269750"/>
            <a:ext cx="2089018" cy="796438"/>
          </a:xfrm>
          <a:prstGeom prst="rect">
            <a:avLst/>
          </a:prstGeom>
        </p:spPr>
      </p:pic>
      <p:pic>
        <p:nvPicPr>
          <p:cNvPr id="114" name="Hammer">
            <a:extLst>
              <a:ext uri="{FF2B5EF4-FFF2-40B4-BE49-F238E27FC236}">
                <a16:creationId xmlns:a16="http://schemas.microsoft.com/office/drawing/2014/main" id="{94B6A405-BFBB-440B-BF1E-3133EF5A84FA}"/>
              </a:ext>
            </a:extLst>
          </p:cNvPr>
          <p:cNvPicPr>
            <a:picLocks noChangeAspect="1"/>
          </p:cNvPicPr>
          <p:nvPr/>
        </p:nvPicPr>
        <p:blipFill>
          <a:blip r:embed="rId27"/>
          <a:srcRect/>
          <a:stretch/>
        </p:blipFill>
        <p:spPr>
          <a:xfrm rot="20409273">
            <a:off x="3961508" y="4946331"/>
            <a:ext cx="1473700" cy="1473700"/>
          </a:xfrm>
          <a:prstGeom prst="rect">
            <a:avLst/>
          </a:prstGeom>
          <a:effectLst>
            <a:outerShdw blurRad="50800" dist="38100" dir="2700000" algn="tl" rotWithShape="0">
              <a:prstClr val="black">
                <a:alpha val="40000"/>
              </a:prstClr>
            </a:outerShdw>
          </a:effectLst>
        </p:spPr>
      </p:pic>
      <p:pic>
        <p:nvPicPr>
          <p:cNvPr id="115" name="Hammer">
            <a:extLst>
              <a:ext uri="{FF2B5EF4-FFF2-40B4-BE49-F238E27FC236}">
                <a16:creationId xmlns:a16="http://schemas.microsoft.com/office/drawing/2014/main" id="{A363AB2F-EFE0-49E5-937B-CF056B3E4842}"/>
              </a:ext>
            </a:extLst>
          </p:cNvPr>
          <p:cNvPicPr>
            <a:picLocks noChangeAspect="1"/>
          </p:cNvPicPr>
          <p:nvPr/>
        </p:nvPicPr>
        <p:blipFill>
          <a:blip r:embed="rId27"/>
          <a:srcRect/>
          <a:stretch/>
        </p:blipFill>
        <p:spPr>
          <a:xfrm rot="20409273">
            <a:off x="8337094" y="5068040"/>
            <a:ext cx="1473700" cy="1473700"/>
          </a:xfrm>
          <a:prstGeom prst="rect">
            <a:avLst/>
          </a:prstGeom>
          <a:effectLst>
            <a:outerShdw blurRad="50800" dist="38100" dir="2700000" algn="tl" rotWithShape="0">
              <a:prstClr val="black">
                <a:alpha val="40000"/>
              </a:prstClr>
            </a:outerShdw>
          </a:effectLst>
        </p:spPr>
      </p:pic>
      <p:pic>
        <p:nvPicPr>
          <p:cNvPr id="117" name="Hammer">
            <a:extLst>
              <a:ext uri="{FF2B5EF4-FFF2-40B4-BE49-F238E27FC236}">
                <a16:creationId xmlns:a16="http://schemas.microsoft.com/office/drawing/2014/main" id="{87E6A8F7-48A9-4A37-89A9-8F602951BF6C}"/>
              </a:ext>
            </a:extLst>
          </p:cNvPr>
          <p:cNvPicPr>
            <a:picLocks noChangeAspect="1"/>
          </p:cNvPicPr>
          <p:nvPr/>
        </p:nvPicPr>
        <p:blipFill>
          <a:blip r:embed="rId27"/>
          <a:srcRect/>
          <a:stretch/>
        </p:blipFill>
        <p:spPr>
          <a:xfrm rot="20409273">
            <a:off x="4113554" y="3684178"/>
            <a:ext cx="1473700" cy="1473700"/>
          </a:xfrm>
          <a:prstGeom prst="rect">
            <a:avLst/>
          </a:prstGeom>
          <a:effectLst>
            <a:outerShdw blurRad="50800" dist="38100" dir="2700000" algn="tl" rotWithShape="0">
              <a:prstClr val="black">
                <a:alpha val="40000"/>
              </a:prstClr>
            </a:outerShdw>
          </a:effectLst>
        </p:spPr>
      </p:pic>
      <p:pic>
        <p:nvPicPr>
          <p:cNvPr id="118" name="Hammer">
            <a:extLst>
              <a:ext uri="{FF2B5EF4-FFF2-40B4-BE49-F238E27FC236}">
                <a16:creationId xmlns:a16="http://schemas.microsoft.com/office/drawing/2014/main" id="{18B2D8AA-977D-4563-868B-8CFDD8DD295F}"/>
              </a:ext>
            </a:extLst>
          </p:cNvPr>
          <p:cNvPicPr>
            <a:picLocks noChangeAspect="1"/>
          </p:cNvPicPr>
          <p:nvPr/>
        </p:nvPicPr>
        <p:blipFill>
          <a:blip r:embed="rId27"/>
          <a:srcRect/>
          <a:stretch/>
        </p:blipFill>
        <p:spPr>
          <a:xfrm rot="20409273">
            <a:off x="8439889" y="3772366"/>
            <a:ext cx="1473700" cy="1473700"/>
          </a:xfrm>
          <a:prstGeom prst="rect">
            <a:avLst/>
          </a:prstGeom>
          <a:effectLst>
            <a:outerShdw blurRad="50800" dist="38100" dir="2700000" algn="tl" rotWithShape="0">
              <a:prstClr val="black">
                <a:alpha val="40000"/>
              </a:prstClr>
            </a:outerShdw>
          </a:effectLst>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27"/>
          <a:srcRect/>
          <a:stretch/>
        </p:blipFill>
        <p:spPr>
          <a:xfrm rot="20409273">
            <a:off x="8439404" y="2724561"/>
            <a:ext cx="1473700" cy="1473700"/>
          </a:xfrm>
          <a:prstGeom prst="rect">
            <a:avLst/>
          </a:prstGeom>
          <a:effectLst>
            <a:outerShdw blurRad="50800" dist="38100" dir="2700000" algn="tl" rotWithShape="0">
              <a:prstClr val="black">
                <a:alpha val="40000"/>
              </a:prstClr>
            </a:outerShdw>
          </a:effectLst>
        </p:spPr>
      </p:pic>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27"/>
          <a:srcRect/>
          <a:stretch/>
        </p:blipFill>
        <p:spPr>
          <a:xfrm rot="20409273">
            <a:off x="4199395" y="2681682"/>
            <a:ext cx="1473700" cy="1473700"/>
          </a:xfrm>
          <a:prstGeom prst="rect">
            <a:avLst/>
          </a:prstGeom>
          <a:effectLst>
            <a:outerShdw blurRad="50800" dist="38100" dir="2700000" algn="tl" rotWithShape="0">
              <a:prstClr val="black">
                <a:alpha val="40000"/>
              </a:prstClr>
            </a:outerShdw>
          </a:effectLst>
        </p:spPr>
      </p:pic>
      <p:pic>
        <p:nvPicPr>
          <p:cNvPr id="1034" name="Picture 10" descr="Golden Butterfly">
            <a:extLst>
              <a:ext uri="{FF2B5EF4-FFF2-40B4-BE49-F238E27FC236}">
                <a16:creationId xmlns:a16="http://schemas.microsoft.com/office/drawing/2014/main" id="{2E6B2C65-9370-44EF-804B-F14C4E894733}"/>
              </a:ext>
            </a:extLst>
          </p:cNvPr>
          <p:cNvPicPr>
            <a:picLocks noChangeAspect="1" noChangeArrowheads="1" noCrop="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20084466">
            <a:off x="11186979" y="5466727"/>
            <a:ext cx="755061" cy="7298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C6F15AD-78EB-4129-8E43-BE34100F0AD3}"/>
              </a:ext>
            </a:extLst>
          </p:cNvPr>
          <p:cNvPicPr>
            <a:picLocks noChangeAspect="1"/>
          </p:cNvPicPr>
          <p:nvPr/>
        </p:nvPicPr>
        <p:blipFill>
          <a:blip r:embed="rId29"/>
          <a:stretch>
            <a:fillRect/>
          </a:stretch>
        </p:blipFill>
        <p:spPr>
          <a:xfrm>
            <a:off x="4085721" y="3896658"/>
            <a:ext cx="2097206" cy="1511939"/>
          </a:xfrm>
          <a:prstGeom prst="rect">
            <a:avLst/>
          </a:prstGeom>
        </p:spPr>
      </p:pic>
      <p:pic>
        <p:nvPicPr>
          <p:cNvPr id="55" name="Picture 54">
            <a:extLst>
              <a:ext uri="{FF2B5EF4-FFF2-40B4-BE49-F238E27FC236}">
                <a16:creationId xmlns:a16="http://schemas.microsoft.com/office/drawing/2014/main" id="{050157E0-A99F-4E92-81FE-26B526E61C7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428314" y="5354980"/>
            <a:ext cx="1739543" cy="1260020"/>
          </a:xfrm>
          <a:prstGeom prst="rect">
            <a:avLst/>
          </a:prstGeom>
        </p:spPr>
      </p:pic>
      <p:pic>
        <p:nvPicPr>
          <p:cNvPr id="56" name="Picture 55">
            <a:extLst>
              <a:ext uri="{FF2B5EF4-FFF2-40B4-BE49-F238E27FC236}">
                <a16:creationId xmlns:a16="http://schemas.microsoft.com/office/drawing/2014/main" id="{2EF26AF1-91E0-4E0C-A60D-FD59016A3CA5}"/>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68200" y="5439802"/>
            <a:ext cx="1739543" cy="1260020"/>
          </a:xfrm>
          <a:prstGeom prst="rect">
            <a:avLst/>
          </a:prstGeom>
        </p:spPr>
      </p:pic>
      <p:pic>
        <p:nvPicPr>
          <p:cNvPr id="124" name="Picture 123">
            <a:extLst>
              <a:ext uri="{FF2B5EF4-FFF2-40B4-BE49-F238E27FC236}">
                <a16:creationId xmlns:a16="http://schemas.microsoft.com/office/drawing/2014/main" id="{755EC0B4-E299-4BE1-9778-C423292D160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98886" y="3855687"/>
            <a:ext cx="1739543" cy="1260020"/>
          </a:xfrm>
          <a:prstGeom prst="rect">
            <a:avLst/>
          </a:prstGeom>
        </p:spPr>
      </p:pic>
      <p:pic>
        <p:nvPicPr>
          <p:cNvPr id="126" name="Picture 125">
            <a:extLst>
              <a:ext uri="{FF2B5EF4-FFF2-40B4-BE49-F238E27FC236}">
                <a16:creationId xmlns:a16="http://schemas.microsoft.com/office/drawing/2014/main" id="{78D10033-D1F7-4E23-8754-C3F1E5D6488C}"/>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364733" y="2665596"/>
            <a:ext cx="1743607" cy="1262964"/>
          </a:xfrm>
          <a:prstGeom prst="rect">
            <a:avLst/>
          </a:prstGeom>
        </p:spPr>
      </p:pic>
      <p:pic>
        <p:nvPicPr>
          <p:cNvPr id="127" name="Picture 126">
            <a:extLst>
              <a:ext uri="{FF2B5EF4-FFF2-40B4-BE49-F238E27FC236}">
                <a16:creationId xmlns:a16="http://schemas.microsoft.com/office/drawing/2014/main" id="{E3E4C5F6-A53D-44A5-B65E-9C6D6AAD2EFA}"/>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205225" y="2867664"/>
            <a:ext cx="1743607" cy="1262964"/>
          </a:xfrm>
          <a:prstGeom prst="rect">
            <a:avLst/>
          </a:prstGeom>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3135838" y="5414205"/>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31"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1</a:t>
              </a:r>
            </a:p>
          </p:txBody>
        </p:sp>
      </p:grpSp>
      <p:grpSp>
        <p:nvGrpSpPr>
          <p:cNvPr id="152" name="Group 151">
            <a:extLst>
              <a:ext uri="{FF2B5EF4-FFF2-40B4-BE49-F238E27FC236}">
                <a16:creationId xmlns:a16="http://schemas.microsoft.com/office/drawing/2014/main" id="{885F0496-B669-475E-B8F8-F1330F59F79D}"/>
              </a:ext>
            </a:extLst>
          </p:cNvPr>
          <p:cNvGrpSpPr/>
          <p:nvPr/>
        </p:nvGrpSpPr>
        <p:grpSpPr>
          <a:xfrm>
            <a:off x="3222012" y="4176154"/>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32"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2</a:t>
              </a:r>
            </a:p>
          </p:txBody>
        </p:sp>
      </p:grpSp>
      <p:grpSp>
        <p:nvGrpSpPr>
          <p:cNvPr id="155" name="Group 154">
            <a:extLst>
              <a:ext uri="{FF2B5EF4-FFF2-40B4-BE49-F238E27FC236}">
                <a16:creationId xmlns:a16="http://schemas.microsoft.com/office/drawing/2014/main" id="{B22C091A-9CA4-4868-920B-82CAEE03C3A8}"/>
              </a:ext>
            </a:extLst>
          </p:cNvPr>
          <p:cNvGrpSpPr/>
          <p:nvPr/>
        </p:nvGrpSpPr>
        <p:grpSpPr>
          <a:xfrm>
            <a:off x="3440066" y="3195799"/>
            <a:ext cx="414753" cy="856902"/>
            <a:chOff x="-2743200" y="6008612"/>
            <a:chExt cx="910543" cy="1535669"/>
          </a:xfrm>
        </p:grpSpPr>
        <p:cxnSp>
          <p:nvCxnSpPr>
            <p:cNvPr id="156" name="Straight Connector 155">
              <a:extLst>
                <a:ext uri="{FF2B5EF4-FFF2-40B4-BE49-F238E27FC236}">
                  <a16:creationId xmlns:a16="http://schemas.microsoft.com/office/drawing/2014/main" id="{67E0319A-0641-4838-998A-FA20AD76F788}"/>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rId33" action="ppaction://hlinksldjump"/>
              <a:extLst>
                <a:ext uri="{FF2B5EF4-FFF2-40B4-BE49-F238E27FC236}">
                  <a16:creationId xmlns:a16="http://schemas.microsoft.com/office/drawing/2014/main" id="{1F49E0B1-A040-4A14-8641-9EC27D1631C5}"/>
                </a:ext>
              </a:extLst>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3</a:t>
              </a:r>
            </a:p>
          </p:txBody>
        </p:sp>
      </p:grpSp>
      <p:grpSp>
        <p:nvGrpSpPr>
          <p:cNvPr id="162" name="Group 161">
            <a:extLst>
              <a:ext uri="{FF2B5EF4-FFF2-40B4-BE49-F238E27FC236}">
                <a16:creationId xmlns:a16="http://schemas.microsoft.com/office/drawing/2014/main" id="{B3FBD4A7-3E04-45C4-99F2-6A3E0AA19DE4}"/>
              </a:ext>
            </a:extLst>
          </p:cNvPr>
          <p:cNvGrpSpPr/>
          <p:nvPr/>
        </p:nvGrpSpPr>
        <p:grpSpPr>
          <a:xfrm>
            <a:off x="7419764" y="5565043"/>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34"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4</a:t>
              </a:r>
            </a:p>
          </p:txBody>
        </p:sp>
      </p:grpSp>
      <p:grpSp>
        <p:nvGrpSpPr>
          <p:cNvPr id="165" name="Group 164">
            <a:extLst>
              <a:ext uri="{FF2B5EF4-FFF2-40B4-BE49-F238E27FC236}">
                <a16:creationId xmlns:a16="http://schemas.microsoft.com/office/drawing/2014/main" id="{8B3FC148-1FE6-409E-916B-1A271FFAF5A8}"/>
              </a:ext>
            </a:extLst>
          </p:cNvPr>
          <p:cNvGrpSpPr/>
          <p:nvPr/>
        </p:nvGrpSpPr>
        <p:grpSpPr>
          <a:xfrm>
            <a:off x="7550592" y="4214089"/>
            <a:ext cx="414753" cy="856903"/>
            <a:chOff x="-2743200" y="6008610"/>
            <a:chExt cx="910543" cy="1535671"/>
          </a:xfrm>
        </p:grpSpPr>
        <p:cxnSp>
          <p:nvCxnSpPr>
            <p:cNvPr id="166" name="Straight Connector 165">
              <a:extLst>
                <a:ext uri="{FF2B5EF4-FFF2-40B4-BE49-F238E27FC236}">
                  <a16:creationId xmlns:a16="http://schemas.microsoft.com/office/drawing/2014/main" id="{28E39228-08B3-496D-804C-BFC17C7F5E03}"/>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7" name="Flowchart: Punched Tape 166">
              <a:hlinkClick r:id="rId35" action="ppaction://hlinksldjump"/>
              <a:extLst>
                <a:ext uri="{FF2B5EF4-FFF2-40B4-BE49-F238E27FC236}">
                  <a16:creationId xmlns:a16="http://schemas.microsoft.com/office/drawing/2014/main" id="{2018A304-027C-4441-8557-112D4AB9B84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5</a:t>
              </a:r>
            </a:p>
          </p:txBody>
        </p:sp>
      </p:grpSp>
      <p:grpSp>
        <p:nvGrpSpPr>
          <p:cNvPr id="168" name="Group 167">
            <a:extLst>
              <a:ext uri="{FF2B5EF4-FFF2-40B4-BE49-F238E27FC236}">
                <a16:creationId xmlns:a16="http://schemas.microsoft.com/office/drawing/2014/main" id="{1F32345B-53EB-4911-8E84-87BC7CBBF993}"/>
              </a:ext>
            </a:extLst>
          </p:cNvPr>
          <p:cNvGrpSpPr/>
          <p:nvPr/>
        </p:nvGrpSpPr>
        <p:grpSpPr>
          <a:xfrm>
            <a:off x="7615796" y="3211299"/>
            <a:ext cx="414753" cy="856903"/>
            <a:chOff x="-2743200" y="6008610"/>
            <a:chExt cx="910543" cy="1535671"/>
          </a:xfrm>
        </p:grpSpPr>
        <p:cxnSp>
          <p:nvCxnSpPr>
            <p:cNvPr id="169" name="Straight Connector 168">
              <a:extLst>
                <a:ext uri="{FF2B5EF4-FFF2-40B4-BE49-F238E27FC236}">
                  <a16:creationId xmlns:a16="http://schemas.microsoft.com/office/drawing/2014/main" id="{7F9699A2-A1EF-4276-84AC-B181A45D3E22}"/>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0" name="Flowchart: Punched Tape 169">
              <a:hlinkClick r:id="rId36" action="ppaction://hlinksldjump"/>
              <a:extLst>
                <a:ext uri="{FF2B5EF4-FFF2-40B4-BE49-F238E27FC236}">
                  <a16:creationId xmlns:a16="http://schemas.microsoft.com/office/drawing/2014/main" id="{884D7BE8-DD99-458E-A6DA-802465ED25C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6</a:t>
              </a:r>
            </a:p>
          </p:txBody>
        </p:sp>
      </p:grpSp>
      <p:pic>
        <p:nvPicPr>
          <p:cNvPr id="102" name="Picture 101">
            <a:hlinkClick r:id="rId37" action="ppaction://hlinksldjump"/>
            <a:extLst>
              <a:ext uri="{FF2B5EF4-FFF2-40B4-BE49-F238E27FC236}">
                <a16:creationId xmlns:a16="http://schemas.microsoft.com/office/drawing/2014/main" id="{FAF1D353-FC14-4AEB-8F6E-390B6E029AAF}"/>
              </a:ext>
            </a:extLst>
          </p:cNvPr>
          <p:cNvPicPr>
            <a:picLocks noChangeAspect="1"/>
          </p:cNvPicPr>
          <p:nvPr/>
        </p:nvPicPr>
        <p:blipFill rotWithShape="1">
          <a:blip r:embed="rId38"/>
          <a:srcRect b="31389"/>
          <a:stretch/>
        </p:blipFill>
        <p:spPr>
          <a:xfrm>
            <a:off x="-35303" y="4815282"/>
            <a:ext cx="2233177" cy="844794"/>
          </a:xfrm>
          <a:prstGeom prst="rect">
            <a:avLst/>
          </a:prstGeom>
        </p:spPr>
      </p:pic>
      <p:pic>
        <p:nvPicPr>
          <p:cNvPr id="1036" name="Picture 12" descr="▷ Butterflies: Animated Images, Gifs, Pictures &amp; Animations - 100% FREE!">
            <a:extLst>
              <a:ext uri="{FF2B5EF4-FFF2-40B4-BE49-F238E27FC236}">
                <a16:creationId xmlns:a16="http://schemas.microsoft.com/office/drawing/2014/main" id="{9EA7B124-7FEA-465F-BB64-6886C15E185B}"/>
              </a:ext>
            </a:extLst>
          </p:cNvPr>
          <p:cNvPicPr>
            <a:picLocks noChangeAspect="1" noChangeArrowheads="1" noCrop="1"/>
          </p:cNvPicPr>
          <p:nvPr/>
        </p:nvPicPr>
        <p:blipFill>
          <a:blip r:embed="rId39" cstate="print">
            <a:extLst>
              <a:ext uri="{28A0092B-C50C-407E-A947-70E740481C1C}">
                <a14:useLocalDpi xmlns:a14="http://schemas.microsoft.com/office/drawing/2010/main" val="0"/>
              </a:ext>
            </a:extLst>
          </a:blip>
          <a:srcRect/>
          <a:stretch>
            <a:fillRect/>
          </a:stretch>
        </p:blipFill>
        <p:spPr bwMode="auto">
          <a:xfrm rot="2358836">
            <a:off x="615293" y="5707307"/>
            <a:ext cx="397943" cy="3669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izzy GIFs - Get the best gif on GIFER">
            <a:extLst>
              <a:ext uri="{FF2B5EF4-FFF2-40B4-BE49-F238E27FC236}">
                <a16:creationId xmlns:a16="http://schemas.microsoft.com/office/drawing/2014/main" id="{6B5CDACF-9372-469F-A4E8-D24B28375753}"/>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33158" y="5239367"/>
            <a:ext cx="833239" cy="833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3.33333E-6 L 0.0017 0.12061 " pathEditMode="relative" rAng="0" ptsTypes="AA">
                                      <p:cBhvr>
                                        <p:cTn id="6" dur="6750" fill="hold"/>
                                        <p:tgtEl>
                                          <p:spTgt spid="27"/>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0"/>
                                  </p:stCondLst>
                                  <p:childTnLst>
                                    <p:animMotion origin="layout" path="M 1.66667E-6 -1.85185E-6 L 0.00169 0.1206 " pathEditMode="relative" rAng="0" ptsTypes="AA">
                                      <p:cBhvr>
                                        <p:cTn id="8" dur="3250" fill="hold"/>
                                        <p:tgtEl>
                                          <p:spTgt spid="39"/>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0"/>
                                  </p:stCondLst>
                                  <p:childTnLst>
                                    <p:animMotion origin="layout" path="M 3.125E-6 7.40741E-7 L 0.00169 0.1206 " pathEditMode="relative" rAng="0" ptsTypes="AA">
                                      <p:cBhvr>
                                        <p:cTn id="10" dur="5750" fill="hold"/>
                                        <p:tgtEl>
                                          <p:spTgt spid="49"/>
                                        </p:tgtEl>
                                        <p:attrNameLst>
                                          <p:attrName>ppt_x</p:attrName>
                                          <p:attrName>ppt_y</p:attrName>
                                        </p:attrNameLst>
                                      </p:cBhvr>
                                      <p:rCtr x="78" y="6019"/>
                                    </p:animMotion>
                                  </p:childTnLst>
                                </p:cTn>
                              </p:par>
                              <p:par>
                                <p:cTn id="11"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12" dur="5750" fill="hold"/>
                                        <p:tgtEl>
                                          <p:spTgt spid="53"/>
                                        </p:tgtEl>
                                        <p:attrNameLst>
                                          <p:attrName>ppt_x</p:attrName>
                                          <p:attrName>ppt_y</p:attrName>
                                        </p:attrNameLst>
                                      </p:cBhvr>
                                      <p:rCtr x="78" y="6034"/>
                                    </p:animMotion>
                                  </p:childTnLst>
                                </p:cTn>
                              </p:par>
                              <p:par>
                                <p:cTn id="13" presetID="42" presetClass="path" presetSubtype="0" repeatCount="indefinite" accel="50000" decel="50000" autoRev="1" fill="hold" nodeType="withEffect">
                                  <p:stCondLst>
                                    <p:cond delay="0"/>
                                  </p:stCondLst>
                                  <p:childTnLst>
                                    <p:animMotion origin="layout" path="M 3.05556E-6 4.93827E-7 L 0.00165 0.12068 " pathEditMode="relative" rAng="0" ptsTypes="AA">
                                      <p:cBhvr>
                                        <p:cTn id="14" dur="2000" fill="hold"/>
                                        <p:tgtEl>
                                          <p:spTgt spid="45"/>
                                        </p:tgtEl>
                                        <p:attrNameLst>
                                          <p:attrName>ppt_x</p:attrName>
                                          <p:attrName>ppt_y</p:attrName>
                                        </p:attrNameLst>
                                      </p:cBhvr>
                                      <p:rCtr x="78" y="6034"/>
                                    </p:animMotion>
                                  </p:childTnLst>
                                </p:cTn>
                              </p:par>
                              <p:par>
                                <p:cTn id="15" presetID="42" presetClass="path" presetSubtype="0" repeatCount="indefinite" accel="50000" decel="50000" autoRev="1" fill="hold" nodeType="withEffect">
                                  <p:stCondLst>
                                    <p:cond delay="0"/>
                                  </p:stCondLst>
                                  <p:childTnLst>
                                    <p:animMotion origin="layout" path="M -3.33333E-6 6.17284E-7 L 0.00165 0.12068 " pathEditMode="relative" rAng="0" ptsTypes="AA">
                                      <p:cBhvr>
                                        <p:cTn id="16" dur="5250" fill="hold"/>
                                        <p:tgtEl>
                                          <p:spTgt spid="95"/>
                                        </p:tgtEl>
                                        <p:attrNameLst>
                                          <p:attrName>ppt_x</p:attrName>
                                          <p:attrName>ppt_y</p:attrName>
                                        </p:attrNameLst>
                                      </p:cBhvr>
                                      <p:rCtr x="78" y="6034"/>
                                    </p:animMotion>
                                  </p:childTnLst>
                                </p:cTn>
                              </p:par>
                              <p:par>
                                <p:cTn id="17" presetID="0" presetClass="path" presetSubtype="0" repeatCount="indefinite" accel="50000" decel="50000" autoRev="1" fill="hold" nodeType="withEffect">
                                  <p:stCondLst>
                                    <p:cond delay="0"/>
                                  </p:stCondLst>
                                  <p:childTnLst>
                                    <p:animMotion origin="layout" path="M -0.00981 -0.01327 L -0.00981 -0.01312 C 0.00096 -0.08626 -0.01224 -0.06852 0.02058 -0.08318 C 0.04757 -0.08148 0.06606 -0.10525 0.07587 -0.07052 C 0.07674 -0.06744 0.07709 -0.06404 0.07769 -0.06096 C 0.07709 -0.0483 0.0783 -0.03488 0.07587 -0.02284 C 0.07448 -0.01574 0.07023 -0.01157 0.06693 -0.00694 C 0.06424 -0.00309 0.06094 -0.00077 0.05808 0.00262 C 0.04697 0.01512 0.05 0.01049 0.04375 0.02161 C 0.04289 0.02608 0.04019 0.03982 0.04019 0.04383 C 0.04019 0.04722 0.04141 0.05015 0.04193 0.0534 C 0.04263 0.05756 0.04219 0.06265 0.04375 0.06605 C 0.04497 0.06867 0.0474 0.06775 0.04914 0.06929 C 0.05105 0.07099 0.05261 0.07377 0.05443 0.07562 C 0.06381 0.08472 0.06285 0.08364 0.07058 0.08827 C 0.07292 0.09151 0.07474 0.09738 0.07769 0.09784 C 0.08316 0.09861 0.08881 0.09583 0.09375 0.09151 C 0.09983 0.08611 0.10816 0.06111 0.11164 0.0534 C 0.11554 0.0446 0.12023 0.03688 0.12414 0.02793 C 0.13889 -0.00617 0.1211 0.02701 0.13481 0.00262 C 0.13993 -0.03395 0.1316 0.0213 0.14193 -0.02917 C 0.14271 -0.03287 0.14532 -0.06173 0.14558 -0.06404 C 0.14497 -0.07577 0.14523 -0.08765 0.14375 -0.09907 C 0.14332 -0.10247 0.13568 -0.1108 0.13481 -0.11173 C 0.13247 -0.11404 0.12995 -0.11574 0.12769 -0.11805 C 0.12578 -0.11991 0.12431 -0.12284 0.12231 -0.12438 C 0.11884 -0.12716 0.11493 -0.12778 0.11164 -0.13071 L 0.10443 -0.13704 L 0.00808 -0.13395 C 0.00382 -0.13364 -0.00034 -0.13256 -0.00442 -0.13071 C -0.00755 -0.12932 -0.01067 -0.12747 -0.01336 -0.12438 C -0.02586 -0.11018 -0.03125 -0.10185 -0.03836 -0.07994 C -0.04236 -0.06775 -0.04557 -0.05463 -0.04913 -0.04182 L -0.05625 -0.01651 C -0.05868 -0.00339 -0.05703 -0.00972 -0.06163 0.00262 C -0.06224 0.00679 -0.06362 0.01096 -0.06336 0.01528 C -0.06111 0.06358 -0.04887 0.04799 -0.01692 0.06929 C -0.01458 0.06821 -0.01224 0.06698 -0.00981 0.06605 C -0.00685 0.06482 -0.00338 0.0659 -0.00086 0.06281 C 0.0007 0.06096 0.00026 0.05648 0.00087 0.0534 C 0.00026 0.04907 -0.00086 0.04506 -0.00086 0.04059 C -0.00086 0.03627 -0.00156 0.02793 0.00087 0.02793 C 0.00339 0.02793 0.00209 0.03642 0.00269 0.04059 C 0.00209 0.04599 0.00226 0.0517 0.00087 0.05648 C -0.00026 0.06049 -0.00685 0.06466 -0.00442 0.06605 C -0.00086 0.06821 0.00278 0.06219 0.00625 0.05972 C 0.01389 0.05432 0.01372 0.05247 0.02058 0.04383 C 0.02752 0.03503 0.02622 0.03889 0.03308 0.02485 C 0.04792 -0.00617 0.02335 0.03874 0.04193 0.00571 C 0.04002 -0.01111 0.04019 -0.00478 0.04019 -0.01327 " pathEditMode="relative" rAng="0" ptsTypes="AAAAAAAAAAAAAAAAAAAAAAAAAAAAAAAAAAAAAAAAAAAAAAAAAA">
                                      <p:cBhvr>
                                        <p:cTn id="18" dur="12500" fill="hold"/>
                                        <p:tgtEl>
                                          <p:spTgt spid="1036"/>
                                        </p:tgtEl>
                                        <p:attrNameLst>
                                          <p:attrName>ppt_x</p:attrName>
                                          <p:attrName>ppt_y</p:attrName>
                                        </p:attrNameLst>
                                      </p:cBhvr>
                                      <p:rCtr x="5087" y="-6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18"/>
                                        </p:tgtEl>
                                        <p:attrNameLst>
                                          <p:attrName>style.visibility</p:attrName>
                                        </p:attrNameLst>
                                      </p:cBhvr>
                                      <p:to>
                                        <p:strVal val="visible"/>
                                      </p:to>
                                    </p:set>
                                    <p:anim calcmode="lin" valueType="num">
                                      <p:cBhvr>
                                        <p:cTn id="24" dur="500" fill="hold"/>
                                        <p:tgtEl>
                                          <p:spTgt spid="118"/>
                                        </p:tgtEl>
                                        <p:attrNameLst>
                                          <p:attrName>ppt_w</p:attrName>
                                        </p:attrNameLst>
                                      </p:cBhvr>
                                      <p:tavLst>
                                        <p:tav tm="0">
                                          <p:val>
                                            <p:fltVal val="0"/>
                                          </p:val>
                                        </p:tav>
                                        <p:tav tm="100000">
                                          <p:val>
                                            <p:strVal val="#ppt_w"/>
                                          </p:val>
                                        </p:tav>
                                      </p:tavLst>
                                    </p:anim>
                                    <p:anim calcmode="lin" valueType="num">
                                      <p:cBhvr>
                                        <p:cTn id="25" dur="500" fill="hold"/>
                                        <p:tgtEl>
                                          <p:spTgt spid="118"/>
                                        </p:tgtEl>
                                        <p:attrNameLst>
                                          <p:attrName>ppt_h</p:attrName>
                                        </p:attrNameLst>
                                      </p:cBhvr>
                                      <p:tavLst>
                                        <p:tav tm="0">
                                          <p:val>
                                            <p:fltVal val="0"/>
                                          </p:val>
                                        </p:tav>
                                        <p:tav tm="100000">
                                          <p:val>
                                            <p:strVal val="#ppt_h"/>
                                          </p:val>
                                        </p:tav>
                                      </p:tavLst>
                                    </p:anim>
                                    <p:anim calcmode="lin" valueType="num">
                                      <p:cBhvr>
                                        <p:cTn id="26" dur="500" fill="hold"/>
                                        <p:tgtEl>
                                          <p:spTgt spid="118"/>
                                        </p:tgtEl>
                                        <p:attrNameLst>
                                          <p:attrName>style.rotation</p:attrName>
                                        </p:attrNameLst>
                                      </p:cBhvr>
                                      <p:tavLst>
                                        <p:tav tm="0">
                                          <p:val>
                                            <p:fltVal val="360"/>
                                          </p:val>
                                        </p:tav>
                                        <p:tav tm="100000">
                                          <p:val>
                                            <p:fltVal val="0"/>
                                          </p:val>
                                        </p:tav>
                                      </p:tavLst>
                                    </p:anim>
                                    <p:animEffect transition="in" filter="fade">
                                      <p:cBhvr>
                                        <p:cTn id="27" dur="500"/>
                                        <p:tgtEl>
                                          <p:spTgt spid="118"/>
                                        </p:tgtEl>
                                      </p:cBhvr>
                                    </p:animEffect>
                                  </p:childTnLst>
                                  <p:subTnLst>
                                    <p:audio>
                                      <p:cMediaNode>
                                        <p:cTn display="0" masterRel="sameClick">
                                          <p:stCondLst>
                                            <p:cond evt="begin" delay="0">
                                              <p:tn val="22"/>
                                            </p:cond>
                                          </p:stCondLst>
                                          <p:endCondLst>
                                            <p:cond evt="onStopAudio" delay="0">
                                              <p:tgtEl>
                                                <p:sldTgt/>
                                              </p:tgtEl>
                                            </p:cond>
                                          </p:endCondLst>
                                        </p:cTn>
                                        <p:tgtEl>
                                          <p:sndTgt r:embed="rId2" name="Blowing A Raspberry Fart.wav"/>
                                        </p:tgtEl>
                                      </p:cMediaNode>
                                    </p:audio>
                                  </p:sub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childTnLst>
                                </p:cTn>
                              </p:par>
                            </p:childTnLst>
                          </p:cTn>
                        </p:par>
                        <p:par>
                          <p:cTn id="38" fill="hold">
                            <p:stCondLst>
                              <p:cond delay="1000"/>
                            </p:stCondLst>
                            <p:childTnLst>
                              <p:par>
                                <p:cTn id="39" presetID="42" presetClass="exit" presetSubtype="0" fill="hold" nodeType="afterEffect">
                                  <p:stCondLst>
                                    <p:cond delay="300"/>
                                  </p:stCondLst>
                                  <p:childTnLst>
                                    <p:animEffect transition="out" filter="fade">
                                      <p:cBhvr>
                                        <p:cTn id="40" dur="1000"/>
                                        <p:tgtEl>
                                          <p:spTgt spid="35"/>
                                        </p:tgtEl>
                                      </p:cBhvr>
                                    </p:animEffect>
                                    <p:anim calcmode="lin" valueType="num">
                                      <p:cBhvr>
                                        <p:cTn id="41" dur="1000"/>
                                        <p:tgtEl>
                                          <p:spTgt spid="35"/>
                                        </p:tgtEl>
                                        <p:attrNameLst>
                                          <p:attrName>ppt_x</p:attrName>
                                        </p:attrNameLst>
                                      </p:cBhvr>
                                      <p:tavLst>
                                        <p:tav tm="0">
                                          <p:val>
                                            <p:strVal val="ppt_x"/>
                                          </p:val>
                                        </p:tav>
                                        <p:tav tm="100000">
                                          <p:val>
                                            <p:strVal val="ppt_x"/>
                                          </p:val>
                                        </p:tav>
                                      </p:tavLst>
                                    </p:anim>
                                    <p:anim calcmode="lin" valueType="num">
                                      <p:cBhvr>
                                        <p:cTn id="42" dur="1000"/>
                                        <p:tgtEl>
                                          <p:spTgt spid="35"/>
                                        </p:tgtEl>
                                        <p:attrNameLst>
                                          <p:attrName>ppt_y</p:attrName>
                                        </p:attrNameLst>
                                      </p:cBhvr>
                                      <p:tavLst>
                                        <p:tav tm="0">
                                          <p:val>
                                            <p:strVal val="ppt_y"/>
                                          </p:val>
                                        </p:tav>
                                        <p:tav tm="100000">
                                          <p:val>
                                            <p:strVal val="ppt_y+.1"/>
                                          </p:val>
                                        </p:tav>
                                      </p:tavLst>
                                    </p:anim>
                                    <p:set>
                                      <p:cBhvr>
                                        <p:cTn id="43" dur="1" fill="hold">
                                          <p:stCondLst>
                                            <p:cond delay="999"/>
                                          </p:stCondLst>
                                        </p:cTn>
                                        <p:tgtEl>
                                          <p:spTgt spid="35"/>
                                        </p:tgtEl>
                                        <p:attrNameLst>
                                          <p:attrName>style.visibility</p:attrName>
                                        </p:attrNameLst>
                                      </p:cBhvr>
                                      <p:to>
                                        <p:strVal val="hidden"/>
                                      </p:to>
                                    </p:set>
                                  </p:childTnLst>
                                </p:cTn>
                              </p:par>
                              <p:par>
                                <p:cTn id="44" presetID="1" presetClass="exit" presetSubtype="0" fill="hold" nodeType="withEffect">
                                  <p:stCondLst>
                                    <p:cond delay="300"/>
                                  </p:stCondLst>
                                  <p:childTnLst>
                                    <p:set>
                                      <p:cBhvr>
                                        <p:cTn id="45" dur="1" fill="hold">
                                          <p:stCondLst>
                                            <p:cond delay="0"/>
                                          </p:stCondLst>
                                        </p:cTn>
                                        <p:tgtEl>
                                          <p:spTgt spid="1028"/>
                                        </p:tgtEl>
                                        <p:attrNameLst>
                                          <p:attrName>style.visibility</p:attrName>
                                        </p:attrNameLst>
                                      </p:cBhvr>
                                      <p:to>
                                        <p:strVal val="hidden"/>
                                      </p:to>
                                    </p:set>
                                  </p:childTnLst>
                                </p:cTn>
                              </p:par>
                              <p:par>
                                <p:cTn id="46" presetID="42" presetClass="entr" presetSubtype="0" fill="hold" nodeType="withEffect">
                                  <p:stCondLst>
                                    <p:cond delay="300"/>
                                  </p:stCondLst>
                                  <p:childTnLst>
                                    <p:set>
                                      <p:cBhvr>
                                        <p:cTn id="47" dur="1" fill="hold">
                                          <p:stCondLst>
                                            <p:cond delay="0"/>
                                          </p:stCondLst>
                                        </p:cTn>
                                        <p:tgtEl>
                                          <p:spTgt spid="124"/>
                                        </p:tgtEl>
                                        <p:attrNameLst>
                                          <p:attrName>style.visibility</p:attrName>
                                        </p:attrNameLst>
                                      </p:cBhvr>
                                      <p:to>
                                        <p:strVal val="visible"/>
                                      </p:to>
                                    </p:set>
                                    <p:animEffect transition="in" filter="fade">
                                      <p:cBhvr>
                                        <p:cTn id="48" dur="1000"/>
                                        <p:tgtEl>
                                          <p:spTgt spid="124"/>
                                        </p:tgtEl>
                                      </p:cBhvr>
                                    </p:animEffect>
                                    <p:anim calcmode="lin" valueType="num">
                                      <p:cBhvr>
                                        <p:cTn id="49" dur="1000" fill="hold"/>
                                        <p:tgtEl>
                                          <p:spTgt spid="124"/>
                                        </p:tgtEl>
                                        <p:attrNameLst>
                                          <p:attrName>ppt_x</p:attrName>
                                        </p:attrNameLst>
                                      </p:cBhvr>
                                      <p:tavLst>
                                        <p:tav tm="0">
                                          <p:val>
                                            <p:strVal val="#ppt_x"/>
                                          </p:val>
                                        </p:tav>
                                        <p:tav tm="100000">
                                          <p:val>
                                            <p:strVal val="#ppt_x"/>
                                          </p:val>
                                        </p:tav>
                                      </p:tavLst>
                                    </p:anim>
                                    <p:anim calcmode="lin" valueType="num">
                                      <p:cBhvr>
                                        <p:cTn id="50" dur="1000" fill="hold"/>
                                        <p:tgtEl>
                                          <p:spTgt spid="124"/>
                                        </p:tgtEl>
                                        <p:attrNameLst>
                                          <p:attrName>ppt_y</p:attrName>
                                        </p:attrNameLst>
                                      </p:cBhvr>
                                      <p:tavLst>
                                        <p:tav tm="0">
                                          <p:val>
                                            <p:strVal val="#ppt_y+.1"/>
                                          </p:val>
                                        </p:tav>
                                        <p:tav tm="100000">
                                          <p:val>
                                            <p:strVal val="#ppt_y"/>
                                          </p:val>
                                        </p:tav>
                                      </p:tavLst>
                                    </p:anim>
                                  </p:childTnLst>
                                </p:cTn>
                              </p:par>
                              <p:par>
                                <p:cTn id="51" presetID="42" presetClass="exit" presetSubtype="0" fill="hold" nodeType="withEffect">
                                  <p:stCondLst>
                                    <p:cond delay="2800"/>
                                  </p:stCondLst>
                                  <p:childTnLst>
                                    <p:animEffect transition="out" filter="fade">
                                      <p:cBhvr>
                                        <p:cTn id="52" dur="1000"/>
                                        <p:tgtEl>
                                          <p:spTgt spid="124"/>
                                        </p:tgtEl>
                                      </p:cBhvr>
                                    </p:animEffect>
                                    <p:anim calcmode="lin" valueType="num">
                                      <p:cBhvr>
                                        <p:cTn id="53" dur="1000"/>
                                        <p:tgtEl>
                                          <p:spTgt spid="124"/>
                                        </p:tgtEl>
                                        <p:attrNameLst>
                                          <p:attrName>ppt_x</p:attrName>
                                        </p:attrNameLst>
                                      </p:cBhvr>
                                      <p:tavLst>
                                        <p:tav tm="0">
                                          <p:val>
                                            <p:strVal val="ppt_x"/>
                                          </p:val>
                                        </p:tav>
                                        <p:tav tm="100000">
                                          <p:val>
                                            <p:strVal val="ppt_x"/>
                                          </p:val>
                                        </p:tav>
                                      </p:tavLst>
                                    </p:anim>
                                    <p:anim calcmode="lin" valueType="num">
                                      <p:cBhvr>
                                        <p:cTn id="54" dur="1000"/>
                                        <p:tgtEl>
                                          <p:spTgt spid="124"/>
                                        </p:tgtEl>
                                        <p:attrNameLst>
                                          <p:attrName>ppt_y</p:attrName>
                                        </p:attrNameLst>
                                      </p:cBhvr>
                                      <p:tavLst>
                                        <p:tav tm="0">
                                          <p:val>
                                            <p:strVal val="ppt_y"/>
                                          </p:val>
                                        </p:tav>
                                        <p:tav tm="100000">
                                          <p:val>
                                            <p:strVal val="ppt_y+.1"/>
                                          </p:val>
                                        </p:tav>
                                      </p:tavLst>
                                    </p:anim>
                                    <p:set>
                                      <p:cBhvr>
                                        <p:cTn id="55" dur="1" fill="hold">
                                          <p:stCondLst>
                                            <p:cond delay="9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p:cTn id="61" dur="500" fill="hold"/>
                                        <p:tgtEl>
                                          <p:spTgt spid="115"/>
                                        </p:tgtEl>
                                        <p:attrNameLst>
                                          <p:attrName>ppt_w</p:attrName>
                                        </p:attrNameLst>
                                      </p:cBhvr>
                                      <p:tavLst>
                                        <p:tav tm="0">
                                          <p:val>
                                            <p:fltVal val="0"/>
                                          </p:val>
                                        </p:tav>
                                        <p:tav tm="100000">
                                          <p:val>
                                            <p:strVal val="#ppt_w"/>
                                          </p:val>
                                        </p:tav>
                                      </p:tavLst>
                                    </p:anim>
                                    <p:anim calcmode="lin" valueType="num">
                                      <p:cBhvr>
                                        <p:cTn id="62" dur="500" fill="hold"/>
                                        <p:tgtEl>
                                          <p:spTgt spid="115"/>
                                        </p:tgtEl>
                                        <p:attrNameLst>
                                          <p:attrName>ppt_h</p:attrName>
                                        </p:attrNameLst>
                                      </p:cBhvr>
                                      <p:tavLst>
                                        <p:tav tm="0">
                                          <p:val>
                                            <p:fltVal val="0"/>
                                          </p:val>
                                        </p:tav>
                                        <p:tav tm="100000">
                                          <p:val>
                                            <p:strVal val="#ppt_h"/>
                                          </p:val>
                                        </p:tav>
                                      </p:tavLst>
                                    </p:anim>
                                    <p:anim calcmode="lin" valueType="num">
                                      <p:cBhvr>
                                        <p:cTn id="63" dur="500" fill="hold"/>
                                        <p:tgtEl>
                                          <p:spTgt spid="115"/>
                                        </p:tgtEl>
                                        <p:attrNameLst>
                                          <p:attrName>style.rotation</p:attrName>
                                        </p:attrNameLst>
                                      </p:cBhvr>
                                      <p:tavLst>
                                        <p:tav tm="0">
                                          <p:val>
                                            <p:fltVal val="360"/>
                                          </p:val>
                                        </p:tav>
                                        <p:tav tm="100000">
                                          <p:val>
                                            <p:fltVal val="0"/>
                                          </p:val>
                                        </p:tav>
                                      </p:tavLst>
                                    </p:anim>
                                    <p:animEffect transition="in" filter="fade">
                                      <p:cBhvr>
                                        <p:cTn id="64" dur="500"/>
                                        <p:tgtEl>
                                          <p:spTgt spid="115"/>
                                        </p:tgtEl>
                                      </p:cBhvr>
                                    </p:animEffect>
                                  </p:childTnLst>
                                  <p:subTnLst>
                                    <p:audio>
                                      <p:cMediaNode>
                                        <p:cTn display="0" masterRel="sameClick">
                                          <p:stCondLst>
                                            <p:cond evt="begin" delay="0">
                                              <p:tn val="59"/>
                                            </p:cond>
                                          </p:stCondLst>
                                          <p:endCondLst>
                                            <p:cond evt="onStopAudio" delay="0">
                                              <p:tgtEl>
                                                <p:sldTgt/>
                                              </p:tgtEl>
                                            </p:cond>
                                          </p:endCondLst>
                                        </p:cTn>
                                        <p:tgtEl>
                                          <p:sndTgt r:embed="rId2" name="Blowing A Raspberry Fart.wav"/>
                                        </p:tgtEl>
                                      </p:cMediaNode>
                                    </p:audio>
                                  </p:sub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5"/>
                                        </p:tgtEl>
                                      </p:cBhvr>
                                    </p:animEffect>
                                    <p:set>
                                      <p:cBhvr>
                                        <p:cTn id="68" dur="1" fill="hold">
                                          <p:stCondLst>
                                            <p:cond delay="499"/>
                                          </p:stCondLst>
                                        </p:cTn>
                                        <p:tgtEl>
                                          <p:spTgt spid="1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9"/>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par>
                          <p:cTn id="75" fill="hold">
                            <p:stCondLst>
                              <p:cond delay="1000"/>
                            </p:stCondLst>
                            <p:childTnLst>
                              <p:par>
                                <p:cTn id="76" presetID="42" presetClass="exit" presetSubtype="0" fill="hold" nodeType="afterEffect">
                                  <p:stCondLst>
                                    <p:cond delay="0"/>
                                  </p:stCondLst>
                                  <p:childTnLst>
                                    <p:animEffect transition="out" filter="fade">
                                      <p:cBhvr>
                                        <p:cTn id="77" dur="1000"/>
                                        <p:tgtEl>
                                          <p:spTgt spid="40"/>
                                        </p:tgtEl>
                                      </p:cBhvr>
                                    </p:animEffect>
                                    <p:anim calcmode="lin" valueType="num">
                                      <p:cBhvr>
                                        <p:cTn id="78" dur="1000"/>
                                        <p:tgtEl>
                                          <p:spTgt spid="40"/>
                                        </p:tgtEl>
                                        <p:attrNameLst>
                                          <p:attrName>ppt_x</p:attrName>
                                        </p:attrNameLst>
                                      </p:cBhvr>
                                      <p:tavLst>
                                        <p:tav tm="0">
                                          <p:val>
                                            <p:strVal val="ppt_x"/>
                                          </p:val>
                                        </p:tav>
                                        <p:tav tm="100000">
                                          <p:val>
                                            <p:strVal val="ppt_x"/>
                                          </p:val>
                                        </p:tav>
                                      </p:tavLst>
                                    </p:anim>
                                    <p:anim calcmode="lin" valueType="num">
                                      <p:cBhvr>
                                        <p:cTn id="79" dur="1000"/>
                                        <p:tgtEl>
                                          <p:spTgt spid="40"/>
                                        </p:tgtEl>
                                        <p:attrNameLst>
                                          <p:attrName>ppt_y</p:attrName>
                                        </p:attrNameLst>
                                      </p:cBhvr>
                                      <p:tavLst>
                                        <p:tav tm="0">
                                          <p:val>
                                            <p:strVal val="ppt_y"/>
                                          </p:val>
                                        </p:tav>
                                        <p:tav tm="100000">
                                          <p:val>
                                            <p:strVal val="ppt_y+.1"/>
                                          </p:val>
                                        </p:tav>
                                      </p:tavLst>
                                    </p:anim>
                                    <p:set>
                                      <p:cBhvr>
                                        <p:cTn id="80" dur="1" fill="hold">
                                          <p:stCondLst>
                                            <p:cond delay="999"/>
                                          </p:stCondLst>
                                        </p:cTn>
                                        <p:tgtEl>
                                          <p:spTgt spid="40"/>
                                        </p:tgtEl>
                                        <p:attrNameLst>
                                          <p:attrName>style.visibility</p:attrName>
                                        </p:attrNameLst>
                                      </p:cBhvr>
                                      <p:to>
                                        <p:strVal val="hidden"/>
                                      </p:to>
                                    </p:set>
                                  </p:childTnLst>
                                </p:cTn>
                              </p:par>
                              <p:par>
                                <p:cTn id="81" presetID="1" presetClass="exit" presetSubtype="0" fill="hold" nodeType="withEffect">
                                  <p:stCondLst>
                                    <p:cond delay="300"/>
                                  </p:stCondLst>
                                  <p:childTnLst>
                                    <p:set>
                                      <p:cBhvr>
                                        <p:cTn id="82" dur="1" fill="hold">
                                          <p:stCondLst>
                                            <p:cond delay="0"/>
                                          </p:stCondLst>
                                        </p:cTn>
                                        <p:tgtEl>
                                          <p:spTgt spid="60"/>
                                        </p:tgtEl>
                                        <p:attrNameLst>
                                          <p:attrName>style.visibility</p:attrName>
                                        </p:attrNameLst>
                                      </p:cBhvr>
                                      <p:to>
                                        <p:strVal val="hidden"/>
                                      </p:to>
                                    </p:set>
                                  </p:childTnLst>
                                </p:cTn>
                              </p:par>
                              <p:par>
                                <p:cTn id="83" presetID="42" presetClass="entr" presetSubtype="0" fill="hold" nodeType="withEffect">
                                  <p:stCondLst>
                                    <p:cond delay="30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par>
                                <p:cTn id="88" presetID="42" presetClass="exit" presetSubtype="0" fill="hold" nodeType="withEffect">
                                  <p:stCondLst>
                                    <p:cond delay="2800"/>
                                  </p:stCondLst>
                                  <p:childTnLst>
                                    <p:animEffect transition="out" filter="fade">
                                      <p:cBhvr>
                                        <p:cTn id="89" dur="1000"/>
                                        <p:tgtEl>
                                          <p:spTgt spid="56"/>
                                        </p:tgtEl>
                                      </p:cBhvr>
                                    </p:animEffect>
                                    <p:anim calcmode="lin" valueType="num">
                                      <p:cBhvr>
                                        <p:cTn id="90" dur="1000"/>
                                        <p:tgtEl>
                                          <p:spTgt spid="56"/>
                                        </p:tgtEl>
                                        <p:attrNameLst>
                                          <p:attrName>ppt_x</p:attrName>
                                        </p:attrNameLst>
                                      </p:cBhvr>
                                      <p:tavLst>
                                        <p:tav tm="0">
                                          <p:val>
                                            <p:strVal val="ppt_x"/>
                                          </p:val>
                                        </p:tav>
                                        <p:tav tm="100000">
                                          <p:val>
                                            <p:strVal val="ppt_x"/>
                                          </p:val>
                                        </p:tav>
                                      </p:tavLst>
                                    </p:anim>
                                    <p:anim calcmode="lin" valueType="num">
                                      <p:cBhvr>
                                        <p:cTn id="91" dur="1000"/>
                                        <p:tgtEl>
                                          <p:spTgt spid="56"/>
                                        </p:tgtEl>
                                        <p:attrNameLst>
                                          <p:attrName>ppt_y</p:attrName>
                                        </p:attrNameLst>
                                      </p:cBhvr>
                                      <p:tavLst>
                                        <p:tav tm="0">
                                          <p:val>
                                            <p:strVal val="ppt_y"/>
                                          </p:val>
                                        </p:tav>
                                        <p:tav tm="100000">
                                          <p:val>
                                            <p:strVal val="ppt_y+.1"/>
                                          </p:val>
                                        </p:tav>
                                      </p:tavLst>
                                    </p:anim>
                                    <p:set>
                                      <p:cBhvr>
                                        <p:cTn id="92"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53"/>
                    </p:tgtEl>
                  </p:cond>
                </p:stCondLst>
                <p:endSync evt="end" delay="0">
                  <p:rtn val="all"/>
                </p:endSync>
                <p:childTnLst>
                  <p:par>
                    <p:cTn id="94" fill="hold">
                      <p:stCondLst>
                        <p:cond delay="0"/>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122"/>
                                        </p:tgtEl>
                                        <p:attrNameLst>
                                          <p:attrName>style.visibility</p:attrName>
                                        </p:attrNameLst>
                                      </p:cBhvr>
                                      <p:to>
                                        <p:strVal val="visible"/>
                                      </p:to>
                                    </p:set>
                                    <p:anim calcmode="lin" valueType="num">
                                      <p:cBhvr>
                                        <p:cTn id="98" dur="500" fill="hold"/>
                                        <p:tgtEl>
                                          <p:spTgt spid="122"/>
                                        </p:tgtEl>
                                        <p:attrNameLst>
                                          <p:attrName>ppt_w</p:attrName>
                                        </p:attrNameLst>
                                      </p:cBhvr>
                                      <p:tavLst>
                                        <p:tav tm="0">
                                          <p:val>
                                            <p:fltVal val="0"/>
                                          </p:val>
                                        </p:tav>
                                        <p:tav tm="100000">
                                          <p:val>
                                            <p:strVal val="#ppt_w"/>
                                          </p:val>
                                        </p:tav>
                                      </p:tavLst>
                                    </p:anim>
                                    <p:anim calcmode="lin" valueType="num">
                                      <p:cBhvr>
                                        <p:cTn id="99" dur="500" fill="hold"/>
                                        <p:tgtEl>
                                          <p:spTgt spid="122"/>
                                        </p:tgtEl>
                                        <p:attrNameLst>
                                          <p:attrName>ppt_h</p:attrName>
                                        </p:attrNameLst>
                                      </p:cBhvr>
                                      <p:tavLst>
                                        <p:tav tm="0">
                                          <p:val>
                                            <p:fltVal val="0"/>
                                          </p:val>
                                        </p:tav>
                                        <p:tav tm="100000">
                                          <p:val>
                                            <p:strVal val="#ppt_h"/>
                                          </p:val>
                                        </p:tav>
                                      </p:tavLst>
                                    </p:anim>
                                    <p:anim calcmode="lin" valueType="num">
                                      <p:cBhvr>
                                        <p:cTn id="100" dur="500" fill="hold"/>
                                        <p:tgtEl>
                                          <p:spTgt spid="122"/>
                                        </p:tgtEl>
                                        <p:attrNameLst>
                                          <p:attrName>style.rotation</p:attrName>
                                        </p:attrNameLst>
                                      </p:cBhvr>
                                      <p:tavLst>
                                        <p:tav tm="0">
                                          <p:val>
                                            <p:fltVal val="360"/>
                                          </p:val>
                                        </p:tav>
                                        <p:tav tm="100000">
                                          <p:val>
                                            <p:fltVal val="0"/>
                                          </p:val>
                                        </p:tav>
                                      </p:tavLst>
                                    </p:anim>
                                    <p:animEffect transition="in" filter="fade">
                                      <p:cBhvr>
                                        <p:cTn id="101" dur="500"/>
                                        <p:tgtEl>
                                          <p:spTgt spid="122"/>
                                        </p:tgtEl>
                                      </p:cBhvr>
                                    </p:animEffect>
                                  </p:childTnLst>
                                  <p:subTnLst>
                                    <p:audio>
                                      <p:cMediaNode>
                                        <p:cTn display="0" masterRel="sameClick">
                                          <p:stCondLst>
                                            <p:cond evt="begin" delay="0">
                                              <p:tn val="96"/>
                                            </p:cond>
                                          </p:stCondLst>
                                          <p:endCondLst>
                                            <p:cond evt="onStopAudio" delay="0">
                                              <p:tgtEl>
                                                <p:sldTgt/>
                                              </p:tgtEl>
                                            </p:cond>
                                          </p:endCondLst>
                                        </p:cTn>
                                        <p:tgtEl>
                                          <p:sndTgt r:embed="rId2" name="Blowing A Raspberry Fart.wav"/>
                                        </p:tgtEl>
                                      </p:cMediaNode>
                                    </p:audio>
                                  </p:subTnLst>
                                </p:cTn>
                              </p:par>
                            </p:childTnLst>
                          </p:cTn>
                        </p:par>
                        <p:par>
                          <p:cTn id="102" fill="hold">
                            <p:stCondLst>
                              <p:cond delay="500"/>
                            </p:stCondLst>
                            <p:childTnLst>
                              <p:par>
                                <p:cTn id="103" presetID="10" presetClass="exit" presetSubtype="0" fill="hold" nodeType="afterEffect">
                                  <p:stCondLst>
                                    <p:cond delay="0"/>
                                  </p:stCondLst>
                                  <p:childTnLst>
                                    <p:animEffect transition="out" filter="fade">
                                      <p:cBhvr>
                                        <p:cTn id="104" dur="500"/>
                                        <p:tgtEl>
                                          <p:spTgt spid="122"/>
                                        </p:tgtEl>
                                      </p:cBhvr>
                                    </p:animEffect>
                                    <p:set>
                                      <p:cBhvr>
                                        <p:cTn id="105" dur="1" fill="hold">
                                          <p:stCondLst>
                                            <p:cond delay="499"/>
                                          </p:stCondLst>
                                        </p:cTn>
                                        <p:tgtEl>
                                          <p:spTgt spid="122"/>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53"/>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childTnLst>
                                </p:cTn>
                              </p:par>
                            </p:childTnLst>
                          </p:cTn>
                        </p:par>
                        <p:par>
                          <p:cTn id="112" fill="hold">
                            <p:stCondLst>
                              <p:cond delay="1000"/>
                            </p:stCondLst>
                            <p:childTnLst>
                              <p:par>
                                <p:cTn id="113" presetID="42" presetClass="exit" presetSubtype="0" fill="hold" nodeType="afterEffect">
                                  <p:stCondLst>
                                    <p:cond delay="0"/>
                                  </p:stCondLst>
                                  <p:childTnLst>
                                    <p:animEffect transition="out" filter="fade">
                                      <p:cBhvr>
                                        <p:cTn id="114" dur="1000"/>
                                        <p:tgtEl>
                                          <p:spTgt spid="54"/>
                                        </p:tgtEl>
                                      </p:cBhvr>
                                    </p:animEffect>
                                    <p:anim calcmode="lin" valueType="num">
                                      <p:cBhvr>
                                        <p:cTn id="115" dur="1000"/>
                                        <p:tgtEl>
                                          <p:spTgt spid="54"/>
                                        </p:tgtEl>
                                        <p:attrNameLst>
                                          <p:attrName>ppt_x</p:attrName>
                                        </p:attrNameLst>
                                      </p:cBhvr>
                                      <p:tavLst>
                                        <p:tav tm="0">
                                          <p:val>
                                            <p:strVal val="ppt_x"/>
                                          </p:val>
                                        </p:tav>
                                        <p:tav tm="100000">
                                          <p:val>
                                            <p:strVal val="ppt_x"/>
                                          </p:val>
                                        </p:tav>
                                      </p:tavLst>
                                    </p:anim>
                                    <p:anim calcmode="lin" valueType="num">
                                      <p:cBhvr>
                                        <p:cTn id="116" dur="1000"/>
                                        <p:tgtEl>
                                          <p:spTgt spid="54"/>
                                        </p:tgtEl>
                                        <p:attrNameLst>
                                          <p:attrName>ppt_y</p:attrName>
                                        </p:attrNameLst>
                                      </p:cBhvr>
                                      <p:tavLst>
                                        <p:tav tm="0">
                                          <p:val>
                                            <p:strVal val="ppt_y"/>
                                          </p:val>
                                        </p:tav>
                                        <p:tav tm="100000">
                                          <p:val>
                                            <p:strVal val="ppt_y+.1"/>
                                          </p:val>
                                        </p:tav>
                                      </p:tavLst>
                                    </p:anim>
                                    <p:set>
                                      <p:cBhvr>
                                        <p:cTn id="117" dur="1" fill="hold">
                                          <p:stCondLst>
                                            <p:cond delay="999"/>
                                          </p:stCondLst>
                                        </p:cTn>
                                        <p:tgtEl>
                                          <p:spTgt spid="54"/>
                                        </p:tgtEl>
                                        <p:attrNameLst>
                                          <p:attrName>style.visibility</p:attrName>
                                        </p:attrNameLst>
                                      </p:cBhvr>
                                      <p:to>
                                        <p:strVal val="hidden"/>
                                      </p:to>
                                    </p:set>
                                  </p:childTnLst>
                                </p:cTn>
                              </p:par>
                              <p:par>
                                <p:cTn id="118" presetID="1" presetClass="exit" presetSubtype="0" fill="hold" nodeType="withEffect">
                                  <p:stCondLst>
                                    <p:cond delay="300"/>
                                  </p:stCondLst>
                                  <p:childTnLst>
                                    <p:set>
                                      <p:cBhvr>
                                        <p:cTn id="119" dur="1" fill="hold">
                                          <p:stCondLst>
                                            <p:cond delay="0"/>
                                          </p:stCondLst>
                                        </p:cTn>
                                        <p:tgtEl>
                                          <p:spTgt spid="65"/>
                                        </p:tgtEl>
                                        <p:attrNameLst>
                                          <p:attrName>style.visibility</p:attrName>
                                        </p:attrNameLst>
                                      </p:cBhvr>
                                      <p:to>
                                        <p:strVal val="hidden"/>
                                      </p:to>
                                    </p:set>
                                  </p:childTnLst>
                                </p:cTn>
                              </p:par>
                              <p:par>
                                <p:cTn id="120" presetID="42" presetClass="entr" presetSubtype="0" fill="hold" nodeType="withEffect">
                                  <p:stCondLst>
                                    <p:cond delay="0"/>
                                  </p:stCondLst>
                                  <p:childTnLst>
                                    <p:set>
                                      <p:cBhvr>
                                        <p:cTn id="121" dur="1" fill="hold">
                                          <p:stCondLst>
                                            <p:cond delay="0"/>
                                          </p:stCondLst>
                                        </p:cTn>
                                        <p:tgtEl>
                                          <p:spTgt spid="127"/>
                                        </p:tgtEl>
                                        <p:attrNameLst>
                                          <p:attrName>style.visibility</p:attrName>
                                        </p:attrNameLst>
                                      </p:cBhvr>
                                      <p:to>
                                        <p:strVal val="visible"/>
                                      </p:to>
                                    </p:set>
                                    <p:animEffect transition="in" filter="fade">
                                      <p:cBhvr>
                                        <p:cTn id="122" dur="1000"/>
                                        <p:tgtEl>
                                          <p:spTgt spid="127"/>
                                        </p:tgtEl>
                                      </p:cBhvr>
                                    </p:animEffect>
                                    <p:anim calcmode="lin" valueType="num">
                                      <p:cBhvr>
                                        <p:cTn id="123" dur="1000" fill="hold"/>
                                        <p:tgtEl>
                                          <p:spTgt spid="127"/>
                                        </p:tgtEl>
                                        <p:attrNameLst>
                                          <p:attrName>ppt_x</p:attrName>
                                        </p:attrNameLst>
                                      </p:cBhvr>
                                      <p:tavLst>
                                        <p:tav tm="0">
                                          <p:val>
                                            <p:strVal val="#ppt_x"/>
                                          </p:val>
                                        </p:tav>
                                        <p:tav tm="100000">
                                          <p:val>
                                            <p:strVal val="#ppt_x"/>
                                          </p:val>
                                        </p:tav>
                                      </p:tavLst>
                                    </p:anim>
                                    <p:anim calcmode="lin" valueType="num">
                                      <p:cBhvr>
                                        <p:cTn id="124" dur="1000" fill="hold"/>
                                        <p:tgtEl>
                                          <p:spTgt spid="127"/>
                                        </p:tgtEl>
                                        <p:attrNameLst>
                                          <p:attrName>ppt_y</p:attrName>
                                        </p:attrNameLst>
                                      </p:cBhvr>
                                      <p:tavLst>
                                        <p:tav tm="0">
                                          <p:val>
                                            <p:strVal val="#ppt_y+.1"/>
                                          </p:val>
                                        </p:tav>
                                        <p:tav tm="100000">
                                          <p:val>
                                            <p:strVal val="#ppt_y"/>
                                          </p:val>
                                        </p:tav>
                                      </p:tavLst>
                                    </p:anim>
                                  </p:childTnLst>
                                </p:cTn>
                              </p:par>
                              <p:par>
                                <p:cTn id="125" presetID="42" presetClass="exit" presetSubtype="0" fill="hold" nodeType="withEffect">
                                  <p:stCondLst>
                                    <p:cond delay="2500"/>
                                  </p:stCondLst>
                                  <p:childTnLst>
                                    <p:animEffect transition="out" filter="fade">
                                      <p:cBhvr>
                                        <p:cTn id="126" dur="1000"/>
                                        <p:tgtEl>
                                          <p:spTgt spid="127"/>
                                        </p:tgtEl>
                                      </p:cBhvr>
                                    </p:animEffect>
                                    <p:anim calcmode="lin" valueType="num">
                                      <p:cBhvr>
                                        <p:cTn id="127" dur="1000"/>
                                        <p:tgtEl>
                                          <p:spTgt spid="127"/>
                                        </p:tgtEl>
                                        <p:attrNameLst>
                                          <p:attrName>ppt_x</p:attrName>
                                        </p:attrNameLst>
                                      </p:cBhvr>
                                      <p:tavLst>
                                        <p:tav tm="0">
                                          <p:val>
                                            <p:strVal val="ppt_x"/>
                                          </p:val>
                                        </p:tav>
                                        <p:tav tm="100000">
                                          <p:val>
                                            <p:strVal val="ppt_x"/>
                                          </p:val>
                                        </p:tav>
                                      </p:tavLst>
                                    </p:anim>
                                    <p:anim calcmode="lin" valueType="num">
                                      <p:cBhvr>
                                        <p:cTn id="128" dur="1000"/>
                                        <p:tgtEl>
                                          <p:spTgt spid="127"/>
                                        </p:tgtEl>
                                        <p:attrNameLst>
                                          <p:attrName>ppt_y</p:attrName>
                                        </p:attrNameLst>
                                      </p:cBhvr>
                                      <p:tavLst>
                                        <p:tav tm="0">
                                          <p:val>
                                            <p:strVal val="ppt_y"/>
                                          </p:val>
                                        </p:tav>
                                        <p:tav tm="100000">
                                          <p:val>
                                            <p:strVal val="ppt_y+.1"/>
                                          </p:val>
                                        </p:tav>
                                      </p:tavLst>
                                    </p:anim>
                                    <p:set>
                                      <p:cBhvr>
                                        <p:cTn id="129" dur="1" fill="hold">
                                          <p:stCondLst>
                                            <p:cond delay="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121"/>
                                        </p:tgtEl>
                                        <p:attrNameLst>
                                          <p:attrName>style.visibility</p:attrName>
                                        </p:attrNameLst>
                                      </p:cBhvr>
                                      <p:to>
                                        <p:strVal val="visible"/>
                                      </p:to>
                                    </p:set>
                                    <p:anim calcmode="lin" valueType="num">
                                      <p:cBhvr>
                                        <p:cTn id="135" dur="500" fill="hold"/>
                                        <p:tgtEl>
                                          <p:spTgt spid="121"/>
                                        </p:tgtEl>
                                        <p:attrNameLst>
                                          <p:attrName>ppt_w</p:attrName>
                                        </p:attrNameLst>
                                      </p:cBhvr>
                                      <p:tavLst>
                                        <p:tav tm="0">
                                          <p:val>
                                            <p:fltVal val="0"/>
                                          </p:val>
                                        </p:tav>
                                        <p:tav tm="100000">
                                          <p:val>
                                            <p:strVal val="#ppt_w"/>
                                          </p:val>
                                        </p:tav>
                                      </p:tavLst>
                                    </p:anim>
                                    <p:anim calcmode="lin" valueType="num">
                                      <p:cBhvr>
                                        <p:cTn id="136" dur="500" fill="hold"/>
                                        <p:tgtEl>
                                          <p:spTgt spid="121"/>
                                        </p:tgtEl>
                                        <p:attrNameLst>
                                          <p:attrName>ppt_h</p:attrName>
                                        </p:attrNameLst>
                                      </p:cBhvr>
                                      <p:tavLst>
                                        <p:tav tm="0">
                                          <p:val>
                                            <p:fltVal val="0"/>
                                          </p:val>
                                        </p:tav>
                                        <p:tav tm="100000">
                                          <p:val>
                                            <p:strVal val="#ppt_h"/>
                                          </p:val>
                                        </p:tav>
                                      </p:tavLst>
                                    </p:anim>
                                    <p:anim calcmode="lin" valueType="num">
                                      <p:cBhvr>
                                        <p:cTn id="137" dur="500" fill="hold"/>
                                        <p:tgtEl>
                                          <p:spTgt spid="121"/>
                                        </p:tgtEl>
                                        <p:attrNameLst>
                                          <p:attrName>style.rotation</p:attrName>
                                        </p:attrNameLst>
                                      </p:cBhvr>
                                      <p:tavLst>
                                        <p:tav tm="0">
                                          <p:val>
                                            <p:fltVal val="360"/>
                                          </p:val>
                                        </p:tav>
                                        <p:tav tm="100000">
                                          <p:val>
                                            <p:fltVal val="0"/>
                                          </p:val>
                                        </p:tav>
                                      </p:tavLst>
                                    </p:anim>
                                    <p:animEffect transition="in" filter="fade">
                                      <p:cBhvr>
                                        <p:cTn id="138" dur="500"/>
                                        <p:tgtEl>
                                          <p:spTgt spid="121"/>
                                        </p:tgtEl>
                                      </p:cBhvr>
                                    </p:animEffect>
                                  </p:childTnLst>
                                  <p:subTnLst>
                                    <p:audio>
                                      <p:cMediaNode>
                                        <p:cTn display="0" masterRel="sameClick">
                                          <p:stCondLst>
                                            <p:cond evt="begin" delay="0">
                                              <p:tn val="133"/>
                                            </p:cond>
                                          </p:stCondLst>
                                          <p:endCondLst>
                                            <p:cond evt="onStopAudio" delay="0">
                                              <p:tgtEl>
                                                <p:sldTgt/>
                                              </p:tgtEl>
                                            </p:cond>
                                          </p:endCondLst>
                                        </p:cTn>
                                        <p:tgtEl>
                                          <p:sndTgt r:embed="rId2" name="Blowing A Raspberry Fart.wav"/>
                                        </p:tgtEl>
                                      </p:cMediaNode>
                                    </p:audio>
                                  </p:subTnLst>
                                </p:cTn>
                              </p:par>
                            </p:childTnLst>
                          </p:cTn>
                        </p:par>
                        <p:par>
                          <p:cTn id="139" fill="hold">
                            <p:stCondLst>
                              <p:cond delay="500"/>
                            </p:stCondLst>
                            <p:childTnLst>
                              <p:par>
                                <p:cTn id="140" presetID="10" presetClass="exit" presetSubtype="0" fill="hold" nodeType="afterEffect">
                                  <p:stCondLst>
                                    <p:cond delay="0"/>
                                  </p:stCondLst>
                                  <p:childTnLst>
                                    <p:animEffect transition="out" filter="fade">
                                      <p:cBhvr>
                                        <p:cTn id="141" dur="500"/>
                                        <p:tgtEl>
                                          <p:spTgt spid="121"/>
                                        </p:tgtEl>
                                      </p:cBhvr>
                                    </p:animEffect>
                                    <p:set>
                                      <p:cBhvr>
                                        <p:cTn id="142" dur="1" fill="hold">
                                          <p:stCondLst>
                                            <p:cond delay="499"/>
                                          </p:stCondLst>
                                        </p:cTn>
                                        <p:tgtEl>
                                          <p:spTgt spid="121"/>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49"/>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1000"/>
                            </p:stCondLst>
                            <p:childTnLst>
                              <p:par>
                                <p:cTn id="150" presetID="42" presetClass="exit" presetSubtype="0" fill="hold" nodeType="afterEffect">
                                  <p:stCondLst>
                                    <p:cond delay="0"/>
                                  </p:stCondLst>
                                  <p:childTnLst>
                                    <p:animEffect transition="out" filter="fade">
                                      <p:cBhvr>
                                        <p:cTn id="151" dur="1000"/>
                                        <p:tgtEl>
                                          <p:spTgt spid="50"/>
                                        </p:tgtEl>
                                      </p:cBhvr>
                                    </p:animEffect>
                                    <p:anim calcmode="lin" valueType="num">
                                      <p:cBhvr>
                                        <p:cTn id="152" dur="1000"/>
                                        <p:tgtEl>
                                          <p:spTgt spid="50"/>
                                        </p:tgtEl>
                                        <p:attrNameLst>
                                          <p:attrName>ppt_x</p:attrName>
                                        </p:attrNameLst>
                                      </p:cBhvr>
                                      <p:tavLst>
                                        <p:tav tm="0">
                                          <p:val>
                                            <p:strVal val="ppt_x"/>
                                          </p:val>
                                        </p:tav>
                                        <p:tav tm="100000">
                                          <p:val>
                                            <p:strVal val="ppt_x"/>
                                          </p:val>
                                        </p:tav>
                                      </p:tavLst>
                                    </p:anim>
                                    <p:anim calcmode="lin" valueType="num">
                                      <p:cBhvr>
                                        <p:cTn id="153" dur="1000"/>
                                        <p:tgtEl>
                                          <p:spTgt spid="50"/>
                                        </p:tgtEl>
                                        <p:attrNameLst>
                                          <p:attrName>ppt_y</p:attrName>
                                        </p:attrNameLst>
                                      </p:cBhvr>
                                      <p:tavLst>
                                        <p:tav tm="0">
                                          <p:val>
                                            <p:strVal val="ppt_y"/>
                                          </p:val>
                                        </p:tav>
                                        <p:tav tm="100000">
                                          <p:val>
                                            <p:strVal val="ppt_y+.1"/>
                                          </p:val>
                                        </p:tav>
                                      </p:tavLst>
                                    </p:anim>
                                    <p:set>
                                      <p:cBhvr>
                                        <p:cTn id="154" dur="1" fill="hold">
                                          <p:stCondLst>
                                            <p:cond delay="999"/>
                                          </p:stCondLst>
                                        </p:cTn>
                                        <p:tgtEl>
                                          <p:spTgt spid="50"/>
                                        </p:tgtEl>
                                        <p:attrNameLst>
                                          <p:attrName>style.visibility</p:attrName>
                                        </p:attrNameLst>
                                      </p:cBhvr>
                                      <p:to>
                                        <p:strVal val="hidden"/>
                                      </p:to>
                                    </p:set>
                                  </p:childTnLst>
                                </p:cTn>
                              </p:par>
                              <p:par>
                                <p:cTn id="155" presetID="1" presetClass="exit" presetSubtype="0" fill="hold" nodeType="withEffect">
                                  <p:stCondLst>
                                    <p:cond delay="250"/>
                                  </p:stCondLst>
                                  <p:childTnLst>
                                    <p:set>
                                      <p:cBhvr>
                                        <p:cTn id="156" dur="1" fill="hold">
                                          <p:stCondLst>
                                            <p:cond delay="0"/>
                                          </p:stCondLst>
                                        </p:cTn>
                                        <p:tgtEl>
                                          <p:spTgt spid="71"/>
                                        </p:tgtEl>
                                        <p:attrNameLst>
                                          <p:attrName>style.visibility</p:attrName>
                                        </p:attrNameLst>
                                      </p:cBhvr>
                                      <p:to>
                                        <p:strVal val="hidden"/>
                                      </p:to>
                                    </p:set>
                                  </p:childTnLst>
                                </p:cTn>
                              </p:par>
                              <p:par>
                                <p:cTn id="157" presetID="42" presetClass="entr" presetSubtype="0" fill="hold" nodeType="withEffect">
                                  <p:stCondLst>
                                    <p:cond delay="250"/>
                                  </p:stCondLst>
                                  <p:childTnLst>
                                    <p:set>
                                      <p:cBhvr>
                                        <p:cTn id="158" dur="1" fill="hold">
                                          <p:stCondLst>
                                            <p:cond delay="0"/>
                                          </p:stCondLst>
                                        </p:cTn>
                                        <p:tgtEl>
                                          <p:spTgt spid="126"/>
                                        </p:tgtEl>
                                        <p:attrNameLst>
                                          <p:attrName>style.visibility</p:attrName>
                                        </p:attrNameLst>
                                      </p:cBhvr>
                                      <p:to>
                                        <p:strVal val="visible"/>
                                      </p:to>
                                    </p:set>
                                    <p:animEffect transition="in" filter="fade">
                                      <p:cBhvr>
                                        <p:cTn id="159" dur="1000"/>
                                        <p:tgtEl>
                                          <p:spTgt spid="126"/>
                                        </p:tgtEl>
                                      </p:cBhvr>
                                    </p:animEffect>
                                    <p:anim calcmode="lin" valueType="num">
                                      <p:cBhvr>
                                        <p:cTn id="160" dur="1000" fill="hold"/>
                                        <p:tgtEl>
                                          <p:spTgt spid="126"/>
                                        </p:tgtEl>
                                        <p:attrNameLst>
                                          <p:attrName>ppt_x</p:attrName>
                                        </p:attrNameLst>
                                      </p:cBhvr>
                                      <p:tavLst>
                                        <p:tav tm="0">
                                          <p:val>
                                            <p:strVal val="#ppt_x"/>
                                          </p:val>
                                        </p:tav>
                                        <p:tav tm="100000">
                                          <p:val>
                                            <p:strVal val="#ppt_x"/>
                                          </p:val>
                                        </p:tav>
                                      </p:tavLst>
                                    </p:anim>
                                    <p:anim calcmode="lin" valueType="num">
                                      <p:cBhvr>
                                        <p:cTn id="161" dur="1000" fill="hold"/>
                                        <p:tgtEl>
                                          <p:spTgt spid="126"/>
                                        </p:tgtEl>
                                        <p:attrNameLst>
                                          <p:attrName>ppt_y</p:attrName>
                                        </p:attrNameLst>
                                      </p:cBhvr>
                                      <p:tavLst>
                                        <p:tav tm="0">
                                          <p:val>
                                            <p:strVal val="#ppt_y+.1"/>
                                          </p:val>
                                        </p:tav>
                                        <p:tav tm="100000">
                                          <p:val>
                                            <p:strVal val="#ppt_y"/>
                                          </p:val>
                                        </p:tav>
                                      </p:tavLst>
                                    </p:anim>
                                  </p:childTnLst>
                                </p:cTn>
                              </p:par>
                              <p:par>
                                <p:cTn id="162" presetID="42" presetClass="exit" presetSubtype="0" fill="hold" nodeType="withEffect">
                                  <p:stCondLst>
                                    <p:cond delay="2750"/>
                                  </p:stCondLst>
                                  <p:childTnLst>
                                    <p:animEffect transition="out" filter="fade">
                                      <p:cBhvr>
                                        <p:cTn id="163" dur="1000"/>
                                        <p:tgtEl>
                                          <p:spTgt spid="126"/>
                                        </p:tgtEl>
                                      </p:cBhvr>
                                    </p:animEffect>
                                    <p:anim calcmode="lin" valueType="num">
                                      <p:cBhvr>
                                        <p:cTn id="164" dur="1000"/>
                                        <p:tgtEl>
                                          <p:spTgt spid="126"/>
                                        </p:tgtEl>
                                        <p:attrNameLst>
                                          <p:attrName>ppt_x</p:attrName>
                                        </p:attrNameLst>
                                      </p:cBhvr>
                                      <p:tavLst>
                                        <p:tav tm="0">
                                          <p:val>
                                            <p:strVal val="ppt_x"/>
                                          </p:val>
                                        </p:tav>
                                        <p:tav tm="100000">
                                          <p:val>
                                            <p:strVal val="ppt_x"/>
                                          </p:val>
                                        </p:tav>
                                      </p:tavLst>
                                    </p:anim>
                                    <p:anim calcmode="lin" valueType="num">
                                      <p:cBhvr>
                                        <p:cTn id="165" dur="1000"/>
                                        <p:tgtEl>
                                          <p:spTgt spid="126"/>
                                        </p:tgtEl>
                                        <p:attrNameLst>
                                          <p:attrName>ppt_y</p:attrName>
                                        </p:attrNameLst>
                                      </p:cBhvr>
                                      <p:tavLst>
                                        <p:tav tm="0">
                                          <p:val>
                                            <p:strVal val="ppt_y"/>
                                          </p:val>
                                        </p:tav>
                                        <p:tav tm="100000">
                                          <p:val>
                                            <p:strVal val="ppt_y+.1"/>
                                          </p:val>
                                        </p:tav>
                                      </p:tavLst>
                                    </p:anim>
                                    <p:set>
                                      <p:cBhvr>
                                        <p:cTn id="166" dur="1" fill="hold">
                                          <p:stCondLst>
                                            <p:cond delay="9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7" restart="whenNotActive" fill="hold" evtFilter="cancelBubble" nodeType="interactiveSeq">
                <p:stCondLst>
                  <p:cond evt="onClick" delay="0">
                    <p:tgtEl>
                      <p:spTgt spid="45"/>
                    </p:tgtEl>
                  </p:cond>
                </p:stCondLst>
                <p:endSync evt="end" delay="0">
                  <p:rtn val="all"/>
                </p:endSync>
                <p:childTnLst>
                  <p:par>
                    <p:cTn id="168" fill="hold">
                      <p:stCondLst>
                        <p:cond delay="0"/>
                      </p:stCondLst>
                      <p:childTnLst>
                        <p:par>
                          <p:cTn id="169" fill="hold">
                            <p:stCondLst>
                              <p:cond delay="0"/>
                            </p:stCondLst>
                            <p:childTnLst>
                              <p:par>
                                <p:cTn id="170" presetID="49" presetClass="entr" presetSubtype="0" decel="100000" fill="hold" nodeType="click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 calcmode="lin" valueType="num">
                                      <p:cBhvr>
                                        <p:cTn id="174" dur="500" fill="hold"/>
                                        <p:tgtEl>
                                          <p:spTgt spid="117"/>
                                        </p:tgtEl>
                                        <p:attrNameLst>
                                          <p:attrName>style.rotation</p:attrName>
                                        </p:attrNameLst>
                                      </p:cBhvr>
                                      <p:tavLst>
                                        <p:tav tm="0">
                                          <p:val>
                                            <p:fltVal val="360"/>
                                          </p:val>
                                        </p:tav>
                                        <p:tav tm="100000">
                                          <p:val>
                                            <p:fltVal val="0"/>
                                          </p:val>
                                        </p:tav>
                                      </p:tavLst>
                                    </p:anim>
                                    <p:animEffect transition="in" filter="fade">
                                      <p:cBhvr>
                                        <p:cTn id="175" dur="500"/>
                                        <p:tgtEl>
                                          <p:spTgt spid="117"/>
                                        </p:tgtEl>
                                      </p:cBhvr>
                                    </p:animEffect>
                                  </p:childTnLst>
                                  <p:subTnLst>
                                    <p:audio>
                                      <p:cMediaNode>
                                        <p:cTn display="0" masterRel="sameClick">
                                          <p:stCondLst>
                                            <p:cond evt="begin" delay="0">
                                              <p:tn val="170"/>
                                            </p:cond>
                                          </p:stCondLst>
                                          <p:endCondLst>
                                            <p:cond evt="onStopAudio" delay="0">
                                              <p:tgtEl>
                                                <p:sldTgt/>
                                              </p:tgtEl>
                                            </p:cond>
                                          </p:endCondLst>
                                        </p:cTn>
                                        <p:tgtEl>
                                          <p:sndTgt r:embed="rId2" name="Blowing A Raspberry Fart.wav"/>
                                        </p:tgtEl>
                                      </p:cMediaNode>
                                    </p:audio>
                                  </p:subTnLst>
                                </p:cTn>
                              </p:par>
                            </p:childTnLst>
                          </p:cTn>
                        </p:par>
                        <p:par>
                          <p:cTn id="176" fill="hold">
                            <p:stCondLst>
                              <p:cond delay="500"/>
                            </p:stCondLst>
                            <p:childTnLst>
                              <p:par>
                                <p:cTn id="177" presetID="10" presetClass="exit" presetSubtype="0" fill="hold" nodeType="afterEffect">
                                  <p:stCondLst>
                                    <p:cond delay="0"/>
                                  </p:stCondLst>
                                  <p:childTnLst>
                                    <p:animEffect transition="out" filter="fade">
                                      <p:cBhvr>
                                        <p:cTn id="178" dur="500"/>
                                        <p:tgtEl>
                                          <p:spTgt spid="117"/>
                                        </p:tgtEl>
                                      </p:cBhvr>
                                    </p:animEffect>
                                    <p:set>
                                      <p:cBhvr>
                                        <p:cTn id="179" dur="1" fill="hold">
                                          <p:stCondLst>
                                            <p:cond delay="499"/>
                                          </p:stCondLst>
                                        </p:cTn>
                                        <p:tgtEl>
                                          <p:spTgt spid="117"/>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45"/>
                                        </p:tgtEl>
                                        <p:attrNameLst>
                                          <p:attrName>style.visibility</p:attrName>
                                        </p:attrNameLst>
                                      </p:cBhvr>
                                      <p:to>
                                        <p:strVal val="hidden"/>
                                      </p:to>
                                    </p:set>
                                  </p:childTnLst>
                                </p:cTn>
                              </p:par>
                              <p:par>
                                <p:cTn id="182" presetID="1" presetClass="entr" presetSubtype="0"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77"/>
                                        </p:tgtEl>
                                        <p:attrNameLst>
                                          <p:attrName>style.visibility</p:attrName>
                                        </p:attrNameLst>
                                      </p:cBhvr>
                                      <p:to>
                                        <p:strVal val="visible"/>
                                      </p:to>
                                    </p:set>
                                  </p:childTnLst>
                                </p:cTn>
                              </p:par>
                            </p:childTnLst>
                          </p:cTn>
                        </p:par>
                        <p:par>
                          <p:cTn id="186" fill="hold">
                            <p:stCondLst>
                              <p:cond delay="1000"/>
                            </p:stCondLst>
                            <p:childTnLst>
                              <p:par>
                                <p:cTn id="187" presetID="42" presetClass="exit" presetSubtype="0" fill="hold" nodeType="afterEffect">
                                  <p:stCondLst>
                                    <p:cond delay="0"/>
                                  </p:stCondLst>
                                  <p:childTnLst>
                                    <p:animEffect transition="out" filter="fade">
                                      <p:cBhvr>
                                        <p:cTn id="188" dur="1000"/>
                                        <p:tgtEl>
                                          <p:spTgt spid="46"/>
                                        </p:tgtEl>
                                      </p:cBhvr>
                                    </p:animEffect>
                                    <p:anim calcmode="lin" valueType="num">
                                      <p:cBhvr>
                                        <p:cTn id="189" dur="1000"/>
                                        <p:tgtEl>
                                          <p:spTgt spid="46"/>
                                        </p:tgtEl>
                                        <p:attrNameLst>
                                          <p:attrName>ppt_x</p:attrName>
                                        </p:attrNameLst>
                                      </p:cBhvr>
                                      <p:tavLst>
                                        <p:tav tm="0">
                                          <p:val>
                                            <p:strVal val="ppt_x"/>
                                          </p:val>
                                        </p:tav>
                                        <p:tav tm="100000">
                                          <p:val>
                                            <p:strVal val="ppt_x"/>
                                          </p:val>
                                        </p:tav>
                                      </p:tavLst>
                                    </p:anim>
                                    <p:anim calcmode="lin" valueType="num">
                                      <p:cBhvr>
                                        <p:cTn id="190" dur="1000"/>
                                        <p:tgtEl>
                                          <p:spTgt spid="46"/>
                                        </p:tgtEl>
                                        <p:attrNameLst>
                                          <p:attrName>ppt_y</p:attrName>
                                        </p:attrNameLst>
                                      </p:cBhvr>
                                      <p:tavLst>
                                        <p:tav tm="0">
                                          <p:val>
                                            <p:strVal val="ppt_y"/>
                                          </p:val>
                                        </p:tav>
                                        <p:tav tm="100000">
                                          <p:val>
                                            <p:strVal val="ppt_y+.1"/>
                                          </p:val>
                                        </p:tav>
                                      </p:tavLst>
                                    </p:anim>
                                    <p:set>
                                      <p:cBhvr>
                                        <p:cTn id="191" dur="1" fill="hold">
                                          <p:stCondLst>
                                            <p:cond delay="999"/>
                                          </p:stCondLst>
                                        </p:cTn>
                                        <p:tgtEl>
                                          <p:spTgt spid="46"/>
                                        </p:tgtEl>
                                        <p:attrNameLst>
                                          <p:attrName>style.visibility</p:attrName>
                                        </p:attrNameLst>
                                      </p:cBhvr>
                                      <p:to>
                                        <p:strVal val="hidden"/>
                                      </p:to>
                                    </p:set>
                                  </p:childTnLst>
                                </p:cTn>
                              </p:par>
                              <p:par>
                                <p:cTn id="192" presetID="1" presetClass="exit" presetSubtype="0" fill="hold" nodeType="withEffect">
                                  <p:stCondLst>
                                    <p:cond delay="250"/>
                                  </p:stCondLst>
                                  <p:childTnLst>
                                    <p:set>
                                      <p:cBhvr>
                                        <p:cTn id="193" dur="1" fill="hold">
                                          <p:stCondLst>
                                            <p:cond delay="0"/>
                                          </p:stCondLst>
                                        </p:cTn>
                                        <p:tgtEl>
                                          <p:spTgt spid="77"/>
                                        </p:tgtEl>
                                        <p:attrNameLst>
                                          <p:attrName>style.visibility</p:attrName>
                                        </p:attrNameLst>
                                      </p:cBhvr>
                                      <p:to>
                                        <p:strVal val="hidden"/>
                                      </p:to>
                                    </p:set>
                                  </p:childTnLst>
                                </p:cTn>
                              </p:par>
                              <p:par>
                                <p:cTn id="194" presetID="42" presetClass="entr" presetSubtype="0" fill="hold" nodeType="withEffect">
                                  <p:stCondLst>
                                    <p:cond delay="750"/>
                                  </p:stCondLst>
                                  <p:childTnLst>
                                    <p:set>
                                      <p:cBhvr>
                                        <p:cTn id="195" dur="1" fill="hold">
                                          <p:stCondLst>
                                            <p:cond delay="0"/>
                                          </p:stCondLst>
                                        </p:cTn>
                                        <p:tgtEl>
                                          <p:spTgt spid="36"/>
                                        </p:tgtEl>
                                        <p:attrNameLst>
                                          <p:attrName>style.visibility</p:attrName>
                                        </p:attrNameLst>
                                      </p:cBhvr>
                                      <p:to>
                                        <p:strVal val="visible"/>
                                      </p:to>
                                    </p:set>
                                    <p:animEffect transition="in" filter="fade">
                                      <p:cBhvr>
                                        <p:cTn id="196" dur="1000"/>
                                        <p:tgtEl>
                                          <p:spTgt spid="36"/>
                                        </p:tgtEl>
                                      </p:cBhvr>
                                    </p:animEffect>
                                    <p:anim calcmode="lin" valueType="num">
                                      <p:cBhvr>
                                        <p:cTn id="197" dur="1000" fill="hold"/>
                                        <p:tgtEl>
                                          <p:spTgt spid="36"/>
                                        </p:tgtEl>
                                        <p:attrNameLst>
                                          <p:attrName>ppt_x</p:attrName>
                                        </p:attrNameLst>
                                      </p:cBhvr>
                                      <p:tavLst>
                                        <p:tav tm="0">
                                          <p:val>
                                            <p:strVal val="#ppt_x"/>
                                          </p:val>
                                        </p:tav>
                                        <p:tav tm="100000">
                                          <p:val>
                                            <p:strVal val="#ppt_x"/>
                                          </p:val>
                                        </p:tav>
                                      </p:tavLst>
                                    </p:anim>
                                    <p:anim calcmode="lin" valueType="num">
                                      <p:cBhvr>
                                        <p:cTn id="198" dur="1000" fill="hold"/>
                                        <p:tgtEl>
                                          <p:spTgt spid="36"/>
                                        </p:tgtEl>
                                        <p:attrNameLst>
                                          <p:attrName>ppt_y</p:attrName>
                                        </p:attrNameLst>
                                      </p:cBhvr>
                                      <p:tavLst>
                                        <p:tav tm="0">
                                          <p:val>
                                            <p:strVal val="#ppt_y+.1"/>
                                          </p:val>
                                        </p:tav>
                                        <p:tav tm="100000">
                                          <p:val>
                                            <p:strVal val="#ppt_y"/>
                                          </p:val>
                                        </p:tav>
                                      </p:tavLst>
                                    </p:anim>
                                  </p:childTnLst>
                                </p:cTn>
                              </p:par>
                              <p:par>
                                <p:cTn id="199" presetID="42" presetClass="exit" presetSubtype="0" fill="hold" nodeType="withEffect">
                                  <p:stCondLst>
                                    <p:cond delay="3250"/>
                                  </p:stCondLst>
                                  <p:childTnLst>
                                    <p:animEffect transition="out" filter="fade">
                                      <p:cBhvr>
                                        <p:cTn id="200" dur="1000"/>
                                        <p:tgtEl>
                                          <p:spTgt spid="36"/>
                                        </p:tgtEl>
                                      </p:cBhvr>
                                    </p:animEffect>
                                    <p:anim calcmode="lin" valueType="num">
                                      <p:cBhvr>
                                        <p:cTn id="201" dur="1000"/>
                                        <p:tgtEl>
                                          <p:spTgt spid="36"/>
                                        </p:tgtEl>
                                        <p:attrNameLst>
                                          <p:attrName>ppt_x</p:attrName>
                                        </p:attrNameLst>
                                      </p:cBhvr>
                                      <p:tavLst>
                                        <p:tav tm="0">
                                          <p:val>
                                            <p:strVal val="ppt_x"/>
                                          </p:val>
                                        </p:tav>
                                        <p:tav tm="100000">
                                          <p:val>
                                            <p:strVal val="ppt_x"/>
                                          </p:val>
                                        </p:tav>
                                      </p:tavLst>
                                    </p:anim>
                                    <p:anim calcmode="lin" valueType="num">
                                      <p:cBhvr>
                                        <p:cTn id="202" dur="1000"/>
                                        <p:tgtEl>
                                          <p:spTgt spid="36"/>
                                        </p:tgtEl>
                                        <p:attrNameLst>
                                          <p:attrName>ppt_y</p:attrName>
                                        </p:attrNameLst>
                                      </p:cBhvr>
                                      <p:tavLst>
                                        <p:tav tm="0">
                                          <p:val>
                                            <p:strVal val="ppt_y"/>
                                          </p:val>
                                        </p:tav>
                                        <p:tav tm="100000">
                                          <p:val>
                                            <p:strVal val="ppt_y+.1"/>
                                          </p:val>
                                        </p:tav>
                                      </p:tavLst>
                                    </p:anim>
                                    <p:set>
                                      <p:cBhvr>
                                        <p:cTn id="20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4" restart="whenNotActive" fill="hold" evtFilter="cancelBubble" nodeType="interactiveSeq">
                <p:stCondLst>
                  <p:cond evt="onClick" delay="0">
                    <p:tgtEl>
                      <p:spTgt spid="95"/>
                    </p:tgtEl>
                  </p:cond>
                </p:stCondLst>
                <p:endSync evt="end" delay="0">
                  <p:rtn val="all"/>
                </p:endSync>
                <p:childTnLst>
                  <p:par>
                    <p:cTn id="205" fill="hold">
                      <p:stCondLst>
                        <p:cond delay="0"/>
                      </p:stCondLst>
                      <p:childTnLst>
                        <p:par>
                          <p:cTn id="206" fill="hold">
                            <p:stCondLst>
                              <p:cond delay="0"/>
                            </p:stCondLst>
                            <p:childTnLst>
                              <p:par>
                                <p:cTn id="207" presetID="49" presetClass="entr" presetSubtype="0" decel="100000" fill="hold" nodeType="clickEffect">
                                  <p:stCondLst>
                                    <p:cond delay="0"/>
                                  </p:stCondLst>
                                  <p:childTnLst>
                                    <p:set>
                                      <p:cBhvr>
                                        <p:cTn id="208" dur="1" fill="hold">
                                          <p:stCondLst>
                                            <p:cond delay="0"/>
                                          </p:stCondLst>
                                        </p:cTn>
                                        <p:tgtEl>
                                          <p:spTgt spid="114"/>
                                        </p:tgtEl>
                                        <p:attrNameLst>
                                          <p:attrName>style.visibility</p:attrName>
                                        </p:attrNameLst>
                                      </p:cBhvr>
                                      <p:to>
                                        <p:strVal val="visible"/>
                                      </p:to>
                                    </p:set>
                                    <p:anim calcmode="lin" valueType="num">
                                      <p:cBhvr>
                                        <p:cTn id="209" dur="500" fill="hold"/>
                                        <p:tgtEl>
                                          <p:spTgt spid="114"/>
                                        </p:tgtEl>
                                        <p:attrNameLst>
                                          <p:attrName>ppt_w</p:attrName>
                                        </p:attrNameLst>
                                      </p:cBhvr>
                                      <p:tavLst>
                                        <p:tav tm="0">
                                          <p:val>
                                            <p:fltVal val="0"/>
                                          </p:val>
                                        </p:tav>
                                        <p:tav tm="100000">
                                          <p:val>
                                            <p:strVal val="#ppt_w"/>
                                          </p:val>
                                        </p:tav>
                                      </p:tavLst>
                                    </p:anim>
                                    <p:anim calcmode="lin" valueType="num">
                                      <p:cBhvr>
                                        <p:cTn id="210" dur="500" fill="hold"/>
                                        <p:tgtEl>
                                          <p:spTgt spid="114"/>
                                        </p:tgtEl>
                                        <p:attrNameLst>
                                          <p:attrName>ppt_h</p:attrName>
                                        </p:attrNameLst>
                                      </p:cBhvr>
                                      <p:tavLst>
                                        <p:tav tm="0">
                                          <p:val>
                                            <p:fltVal val="0"/>
                                          </p:val>
                                        </p:tav>
                                        <p:tav tm="100000">
                                          <p:val>
                                            <p:strVal val="#ppt_h"/>
                                          </p:val>
                                        </p:tav>
                                      </p:tavLst>
                                    </p:anim>
                                    <p:anim calcmode="lin" valueType="num">
                                      <p:cBhvr>
                                        <p:cTn id="211" dur="500" fill="hold"/>
                                        <p:tgtEl>
                                          <p:spTgt spid="114"/>
                                        </p:tgtEl>
                                        <p:attrNameLst>
                                          <p:attrName>style.rotation</p:attrName>
                                        </p:attrNameLst>
                                      </p:cBhvr>
                                      <p:tavLst>
                                        <p:tav tm="0">
                                          <p:val>
                                            <p:fltVal val="360"/>
                                          </p:val>
                                        </p:tav>
                                        <p:tav tm="100000">
                                          <p:val>
                                            <p:fltVal val="0"/>
                                          </p:val>
                                        </p:tav>
                                      </p:tavLst>
                                    </p:anim>
                                    <p:animEffect transition="in" filter="fade">
                                      <p:cBhvr>
                                        <p:cTn id="212" dur="500"/>
                                        <p:tgtEl>
                                          <p:spTgt spid="114"/>
                                        </p:tgtEl>
                                      </p:cBhvr>
                                    </p:animEffect>
                                  </p:childTnLst>
                                  <p:subTnLst>
                                    <p:audio>
                                      <p:cMediaNode>
                                        <p:cTn display="0" masterRel="sameClick">
                                          <p:stCondLst>
                                            <p:cond evt="begin" delay="0">
                                              <p:tn val="207"/>
                                            </p:cond>
                                          </p:stCondLst>
                                          <p:endCondLst>
                                            <p:cond evt="onStopAudio" delay="0">
                                              <p:tgtEl>
                                                <p:sldTgt/>
                                              </p:tgtEl>
                                            </p:cond>
                                          </p:endCondLst>
                                        </p:cTn>
                                        <p:tgtEl>
                                          <p:sndTgt r:embed="rId2" name="Blowing A Raspberry Fart.wav"/>
                                        </p:tgtEl>
                                      </p:cMediaNode>
                                    </p:audio>
                                  </p:subTnLst>
                                </p:cTn>
                              </p:par>
                            </p:childTnLst>
                          </p:cTn>
                        </p:par>
                        <p:par>
                          <p:cTn id="213" fill="hold">
                            <p:stCondLst>
                              <p:cond delay="500"/>
                            </p:stCondLst>
                            <p:childTnLst>
                              <p:par>
                                <p:cTn id="214" presetID="10" presetClass="exit" presetSubtype="0" fill="hold" nodeType="afterEffect">
                                  <p:stCondLst>
                                    <p:cond delay="0"/>
                                  </p:stCondLst>
                                  <p:childTnLst>
                                    <p:animEffect transition="out" filter="fade">
                                      <p:cBhvr>
                                        <p:cTn id="215" dur="500"/>
                                        <p:tgtEl>
                                          <p:spTgt spid="114"/>
                                        </p:tgtEl>
                                      </p:cBhvr>
                                    </p:animEffect>
                                    <p:set>
                                      <p:cBhvr>
                                        <p:cTn id="216" dur="1" fill="hold">
                                          <p:stCondLst>
                                            <p:cond delay="499"/>
                                          </p:stCondLst>
                                        </p:cTn>
                                        <p:tgtEl>
                                          <p:spTgt spid="114"/>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95"/>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96"/>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98"/>
                                        </p:tgtEl>
                                        <p:attrNameLst>
                                          <p:attrName>style.visibility</p:attrName>
                                        </p:attrNameLst>
                                      </p:cBhvr>
                                      <p:to>
                                        <p:strVal val="visible"/>
                                      </p:to>
                                    </p:set>
                                  </p:childTnLst>
                                </p:cTn>
                              </p:par>
                            </p:childTnLst>
                          </p:cTn>
                        </p:par>
                        <p:par>
                          <p:cTn id="223" fill="hold">
                            <p:stCondLst>
                              <p:cond delay="1000"/>
                            </p:stCondLst>
                            <p:childTnLst>
                              <p:par>
                                <p:cTn id="224" presetID="42" presetClass="exit" presetSubtype="0" fill="hold" nodeType="afterEffect">
                                  <p:stCondLst>
                                    <p:cond delay="0"/>
                                  </p:stCondLst>
                                  <p:childTnLst>
                                    <p:animEffect transition="out" filter="fade">
                                      <p:cBhvr>
                                        <p:cTn id="225" dur="1000"/>
                                        <p:tgtEl>
                                          <p:spTgt spid="96"/>
                                        </p:tgtEl>
                                      </p:cBhvr>
                                    </p:animEffect>
                                    <p:anim calcmode="lin" valueType="num">
                                      <p:cBhvr>
                                        <p:cTn id="226" dur="1000"/>
                                        <p:tgtEl>
                                          <p:spTgt spid="96"/>
                                        </p:tgtEl>
                                        <p:attrNameLst>
                                          <p:attrName>ppt_x</p:attrName>
                                        </p:attrNameLst>
                                      </p:cBhvr>
                                      <p:tavLst>
                                        <p:tav tm="0">
                                          <p:val>
                                            <p:strVal val="ppt_x"/>
                                          </p:val>
                                        </p:tav>
                                        <p:tav tm="100000">
                                          <p:val>
                                            <p:strVal val="ppt_x"/>
                                          </p:val>
                                        </p:tav>
                                      </p:tavLst>
                                    </p:anim>
                                    <p:anim calcmode="lin" valueType="num">
                                      <p:cBhvr>
                                        <p:cTn id="227" dur="1000"/>
                                        <p:tgtEl>
                                          <p:spTgt spid="96"/>
                                        </p:tgtEl>
                                        <p:attrNameLst>
                                          <p:attrName>ppt_y</p:attrName>
                                        </p:attrNameLst>
                                      </p:cBhvr>
                                      <p:tavLst>
                                        <p:tav tm="0">
                                          <p:val>
                                            <p:strVal val="ppt_y"/>
                                          </p:val>
                                        </p:tav>
                                        <p:tav tm="100000">
                                          <p:val>
                                            <p:strVal val="ppt_y+.1"/>
                                          </p:val>
                                        </p:tav>
                                      </p:tavLst>
                                    </p:anim>
                                    <p:set>
                                      <p:cBhvr>
                                        <p:cTn id="228" dur="1" fill="hold">
                                          <p:stCondLst>
                                            <p:cond delay="999"/>
                                          </p:stCondLst>
                                        </p:cTn>
                                        <p:tgtEl>
                                          <p:spTgt spid="96"/>
                                        </p:tgtEl>
                                        <p:attrNameLst>
                                          <p:attrName>style.visibility</p:attrName>
                                        </p:attrNameLst>
                                      </p:cBhvr>
                                      <p:to>
                                        <p:strVal val="hidden"/>
                                      </p:to>
                                    </p:set>
                                  </p:childTnLst>
                                </p:cTn>
                              </p:par>
                              <p:par>
                                <p:cTn id="229" presetID="1" presetClass="exit" presetSubtype="0" fill="hold" nodeType="withEffect">
                                  <p:stCondLst>
                                    <p:cond delay="250"/>
                                  </p:stCondLst>
                                  <p:childTnLst>
                                    <p:set>
                                      <p:cBhvr>
                                        <p:cTn id="230" dur="1" fill="hold">
                                          <p:stCondLst>
                                            <p:cond delay="0"/>
                                          </p:stCondLst>
                                        </p:cTn>
                                        <p:tgtEl>
                                          <p:spTgt spid="98"/>
                                        </p:tgtEl>
                                        <p:attrNameLst>
                                          <p:attrName>style.visibility</p:attrName>
                                        </p:attrNameLst>
                                      </p:cBhvr>
                                      <p:to>
                                        <p:strVal val="hidden"/>
                                      </p:to>
                                    </p:set>
                                  </p:childTnLst>
                                </p:cTn>
                              </p:par>
                              <p:par>
                                <p:cTn id="231" presetID="42" presetClass="entr" presetSubtype="0" fill="hold" nodeType="withEffect">
                                  <p:stCondLst>
                                    <p:cond delay="250"/>
                                  </p:stCondLst>
                                  <p:childTnLst>
                                    <p:set>
                                      <p:cBhvr>
                                        <p:cTn id="232" dur="1" fill="hold">
                                          <p:stCondLst>
                                            <p:cond delay="0"/>
                                          </p:stCondLst>
                                        </p:cTn>
                                        <p:tgtEl>
                                          <p:spTgt spid="55"/>
                                        </p:tgtEl>
                                        <p:attrNameLst>
                                          <p:attrName>style.visibility</p:attrName>
                                        </p:attrNameLst>
                                      </p:cBhvr>
                                      <p:to>
                                        <p:strVal val="visible"/>
                                      </p:to>
                                    </p:set>
                                    <p:animEffect transition="in" filter="fade">
                                      <p:cBhvr>
                                        <p:cTn id="233" dur="1000"/>
                                        <p:tgtEl>
                                          <p:spTgt spid="55"/>
                                        </p:tgtEl>
                                      </p:cBhvr>
                                    </p:animEffect>
                                    <p:anim calcmode="lin" valueType="num">
                                      <p:cBhvr>
                                        <p:cTn id="234" dur="1000" fill="hold"/>
                                        <p:tgtEl>
                                          <p:spTgt spid="55"/>
                                        </p:tgtEl>
                                        <p:attrNameLst>
                                          <p:attrName>ppt_x</p:attrName>
                                        </p:attrNameLst>
                                      </p:cBhvr>
                                      <p:tavLst>
                                        <p:tav tm="0">
                                          <p:val>
                                            <p:strVal val="#ppt_x"/>
                                          </p:val>
                                        </p:tav>
                                        <p:tav tm="100000">
                                          <p:val>
                                            <p:strVal val="#ppt_x"/>
                                          </p:val>
                                        </p:tav>
                                      </p:tavLst>
                                    </p:anim>
                                    <p:anim calcmode="lin" valueType="num">
                                      <p:cBhvr>
                                        <p:cTn id="235" dur="1000" fill="hold"/>
                                        <p:tgtEl>
                                          <p:spTgt spid="55"/>
                                        </p:tgtEl>
                                        <p:attrNameLst>
                                          <p:attrName>ppt_y</p:attrName>
                                        </p:attrNameLst>
                                      </p:cBhvr>
                                      <p:tavLst>
                                        <p:tav tm="0">
                                          <p:val>
                                            <p:strVal val="#ppt_y+.1"/>
                                          </p:val>
                                        </p:tav>
                                        <p:tav tm="100000">
                                          <p:val>
                                            <p:strVal val="#ppt_y"/>
                                          </p:val>
                                        </p:tav>
                                      </p:tavLst>
                                    </p:anim>
                                  </p:childTnLst>
                                </p:cTn>
                              </p:par>
                              <p:par>
                                <p:cTn id="236" presetID="42" presetClass="exit" presetSubtype="0" fill="hold" nodeType="withEffect">
                                  <p:stCondLst>
                                    <p:cond delay="2750"/>
                                  </p:stCondLst>
                                  <p:childTnLst>
                                    <p:animEffect transition="out" filter="fade">
                                      <p:cBhvr>
                                        <p:cTn id="237" dur="1000"/>
                                        <p:tgtEl>
                                          <p:spTgt spid="55"/>
                                        </p:tgtEl>
                                      </p:cBhvr>
                                    </p:animEffect>
                                    <p:anim calcmode="lin" valueType="num">
                                      <p:cBhvr>
                                        <p:cTn id="238" dur="1000"/>
                                        <p:tgtEl>
                                          <p:spTgt spid="55"/>
                                        </p:tgtEl>
                                        <p:attrNameLst>
                                          <p:attrName>ppt_x</p:attrName>
                                        </p:attrNameLst>
                                      </p:cBhvr>
                                      <p:tavLst>
                                        <p:tav tm="0">
                                          <p:val>
                                            <p:strVal val="ppt_x"/>
                                          </p:val>
                                        </p:tav>
                                        <p:tav tm="100000">
                                          <p:val>
                                            <p:strVal val="ppt_x"/>
                                          </p:val>
                                        </p:tav>
                                      </p:tavLst>
                                    </p:anim>
                                    <p:anim calcmode="lin" valueType="num">
                                      <p:cBhvr>
                                        <p:cTn id="239" dur="1000"/>
                                        <p:tgtEl>
                                          <p:spTgt spid="55"/>
                                        </p:tgtEl>
                                        <p:attrNameLst>
                                          <p:attrName>ppt_y</p:attrName>
                                        </p:attrNameLst>
                                      </p:cBhvr>
                                      <p:tavLst>
                                        <p:tav tm="0">
                                          <p:val>
                                            <p:strVal val="ppt_y"/>
                                          </p:val>
                                        </p:tav>
                                        <p:tav tm="100000">
                                          <p:val>
                                            <p:strVal val="ppt_y+.1"/>
                                          </p:val>
                                        </p:tav>
                                      </p:tavLst>
                                    </p:anim>
                                    <p:set>
                                      <p:cBhvr>
                                        <p:cTn id="240"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241" restart="whenNotActive" fill="hold" evtFilter="cancelBubble" nodeType="interactiveSeq">
                <p:stCondLst>
                  <p:cond evt="onClick" delay="0">
                    <p:tgtEl>
                      <p:spTgt spid="1031"/>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246" restart="whenNotActive" fill="hold" evtFilter="cancelBubble" nodeType="interactiveSeq">
                <p:stCondLst>
                  <p:cond evt="onClick" delay="0">
                    <p:tgtEl>
                      <p:spTgt spid="152"/>
                    </p:tgtEl>
                  </p:cond>
                </p:stCondLst>
                <p:endSync evt="end" delay="0">
                  <p:rtn val="all"/>
                </p:endSync>
                <p:childTnLst>
                  <p:par>
                    <p:cTn id="247" fill="hold">
                      <p:stCondLst>
                        <p:cond delay="0"/>
                      </p:stCondLst>
                      <p:childTnLst>
                        <p:par>
                          <p:cTn id="248" fill="hold">
                            <p:stCondLst>
                              <p:cond delay="0"/>
                            </p:stCondLst>
                            <p:childTnLst>
                              <p:par>
                                <p:cTn id="249" presetID="1" presetClass="exit" presetSubtype="0" fill="hold" nodeType="clickEffect">
                                  <p:stCondLst>
                                    <p:cond delay="0"/>
                                  </p:stCondLst>
                                  <p:childTnLst>
                                    <p:set>
                                      <p:cBhvr>
                                        <p:cTn id="250"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251" restart="whenNotActive" fill="hold" evtFilter="cancelBubble" nodeType="interactiveSeq">
                <p:stCondLst>
                  <p:cond evt="onClick" delay="0">
                    <p:tgtEl>
                      <p:spTgt spid="155"/>
                    </p:tgtEl>
                  </p:cond>
                </p:stCondLst>
                <p:endSync evt="end" delay="0">
                  <p:rtn val="all"/>
                </p:endSync>
                <p:childTnLst>
                  <p:par>
                    <p:cTn id="252" fill="hold">
                      <p:stCondLst>
                        <p:cond delay="0"/>
                      </p:stCondLst>
                      <p:childTnLst>
                        <p:par>
                          <p:cTn id="253" fill="hold">
                            <p:stCondLst>
                              <p:cond delay="0"/>
                            </p:stCondLst>
                            <p:childTnLst>
                              <p:par>
                                <p:cTn id="254" presetID="1" presetClass="exit" presetSubtype="0" fill="hold" nodeType="clickEffect">
                                  <p:stCondLst>
                                    <p:cond delay="0"/>
                                  </p:stCondLst>
                                  <p:childTnLst>
                                    <p:set>
                                      <p:cBhvr>
                                        <p:cTn id="255"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256" restart="whenNotActive" fill="hold" evtFilter="cancelBubble" nodeType="interactiveSeq">
                <p:stCondLst>
                  <p:cond evt="onClick" delay="0">
                    <p:tgtEl>
                      <p:spTgt spid="162"/>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nodeType="clickEffect">
                                  <p:stCondLst>
                                    <p:cond delay="0"/>
                                  </p:stCondLst>
                                  <p:childTnLst>
                                    <p:set>
                                      <p:cBhvr>
                                        <p:cTn id="260" dur="1" fill="hold">
                                          <p:stCondLst>
                                            <p:cond delay="0"/>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261" restart="whenNotActive" fill="hold" evtFilter="cancelBubble" nodeType="interactiveSeq">
                <p:stCondLst>
                  <p:cond evt="onClick" delay="0">
                    <p:tgtEl>
                      <p:spTgt spid="165"/>
                    </p:tgtEl>
                  </p:cond>
                </p:stCondLst>
                <p:endSync evt="end" delay="0">
                  <p:rtn val="all"/>
                </p:endSync>
                <p:childTnLst>
                  <p:par>
                    <p:cTn id="262" fill="hold">
                      <p:stCondLst>
                        <p:cond delay="0"/>
                      </p:stCondLst>
                      <p:childTnLst>
                        <p:par>
                          <p:cTn id="263" fill="hold">
                            <p:stCondLst>
                              <p:cond delay="0"/>
                            </p:stCondLst>
                            <p:childTnLst>
                              <p:par>
                                <p:cTn id="264" presetID="1" presetClass="exit" presetSubtype="0" fill="hold" nodeType="clickEffect">
                                  <p:stCondLst>
                                    <p:cond delay="0"/>
                                  </p:stCondLst>
                                  <p:childTnLst>
                                    <p:set>
                                      <p:cBhvr>
                                        <p:cTn id="265"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266" restart="whenNotActive" fill="hold" evtFilter="cancelBubble" nodeType="interactiveSeq">
                <p:stCondLst>
                  <p:cond evt="onClick" delay="0">
                    <p:tgtEl>
                      <p:spTgt spid="168"/>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nodeType="clickEffect">
                                  <p:stCondLst>
                                    <p:cond delay="0"/>
                                  </p:stCondLst>
                                  <p:childTnLst>
                                    <p:set>
                                      <p:cBhvr>
                                        <p:cTn id="270"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588503" y="511553"/>
            <a:ext cx="7337162" cy="149817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1: </a:t>
            </a:r>
            <a:r>
              <a:rPr lang="en-US" sz="2800" b="1" dirty="0" err="1">
                <a:solidFill>
                  <a:schemeClr val="bg1"/>
                </a:solidFill>
                <a:effectLst/>
                <a:latin typeface="Times New Roman" panose="02020603050405020304" pitchFamily="18" charset="0"/>
                <a:ea typeface="Arial" panose="020B0604020202020204" pitchFamily="34" charset="0"/>
              </a:rPr>
              <a:t>Muốn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tăng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thì</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653123" y="290882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3B9A1A09-14A5-489A-9BE4-620FA15B571E}"/>
              </a:ext>
            </a:extLst>
          </p:cNvPr>
          <p:cNvSpPr/>
          <p:nvPr/>
        </p:nvSpPr>
        <p:spPr>
          <a:xfrm>
            <a:off x="6970542" y="2817495"/>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FFDD793F-B1B3-4C54-989F-9203A93AB395}"/>
              </a:ext>
            </a:extLst>
          </p:cNvPr>
          <p:cNvSpPr/>
          <p:nvPr/>
        </p:nvSpPr>
        <p:spPr>
          <a:xfrm>
            <a:off x="653122" y="438633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25956" y="26681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41148" y="2572836"/>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90796" y="412982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C9BC8C1-EA4A-889C-4521-F8586A6CF696}"/>
              </a:ext>
            </a:extLst>
          </p:cNvPr>
          <p:cNvSpPr/>
          <p:nvPr/>
        </p:nvSpPr>
        <p:spPr>
          <a:xfrm>
            <a:off x="6970544" y="4426197"/>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pic>
        <p:nvPicPr>
          <p:cNvPr id="14" name="Picture 4" descr="Download Tick And Cross Clipart Check Mark Clip Art Cross, Logo, Plant,  Face Transparent Png – Pngset.com">
            <a:extLst>
              <a:ext uri="{FF2B5EF4-FFF2-40B4-BE49-F238E27FC236}">
                <a16:creationId xmlns:a16="http://schemas.microsoft.com/office/drawing/2014/main" id="{CAD935C7-C4B8-A58F-9011-C3AD194CC8D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08217" y="4169687"/>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602326" y="1006499"/>
            <a:ext cx="6926762" cy="200085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2: </a:t>
            </a:r>
            <a:r>
              <a:rPr lang="en-US" sz="2800" b="1" dirty="0" err="1">
                <a:solidFill>
                  <a:schemeClr val="bg1"/>
                </a:solidFill>
                <a:effectLst/>
                <a:latin typeface="Times New Roman" panose="02020603050405020304" pitchFamily="18" charset="0"/>
                <a:ea typeface="Arial" panose="020B0604020202020204" pitchFamily="34" charset="0"/>
              </a:rPr>
              <a:t>Đơn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vị</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là</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571786"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N/m</a:t>
            </a:r>
            <a:r>
              <a:rPr lang="en-US" sz="2800" baseline="30000" dirty="0">
                <a:latin typeface="Times New Roman" panose="02020603050405020304" pitchFamily="18" charset="0"/>
                <a:cs typeface="Times New Roman" panose="02020603050405020304" pitchFamily="18" charset="0"/>
              </a:rPr>
              <a:t>2</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3706983"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B. N/m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FDD793F-B1B3-4C54-989F-9203A93AB395}"/>
              </a:ext>
            </a:extLst>
          </p:cNvPr>
          <p:cNvSpPr/>
          <p:nvPr/>
        </p:nvSpPr>
        <p:spPr>
          <a:xfrm>
            <a:off x="6916437"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C. kg/m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44620"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77588"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654111"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94AE94F-A6EA-CB68-E1F7-1DA05FFCB848}"/>
              </a:ext>
            </a:extLst>
          </p:cNvPr>
          <p:cNvSpPr/>
          <p:nvPr/>
        </p:nvSpPr>
        <p:spPr>
          <a:xfrm>
            <a:off x="9791414"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D. N</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a16="http://schemas.microsoft.com/office/drawing/2014/main" id="{E1FA4570-0335-B605-962B-9581A2A0E409}"/>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529088"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0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4835E-9497-7F5C-B7FF-9178DFC51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63" t="31593" r="9920" b="53067"/>
          <a:stretch/>
        </p:blipFill>
        <p:spPr bwMode="auto">
          <a:xfrm>
            <a:off x="1673053" y="1774221"/>
            <a:ext cx="8845894" cy="395629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C505CD1-B77C-B61B-36F3-CA51BF5AEF2A}"/>
              </a:ext>
            </a:extLst>
          </p:cNvPr>
          <p:cNvSpPr>
            <a:spLocks noGrp="1"/>
          </p:cNvSpPr>
          <p:nvPr>
            <p:ph type="ctrTitle"/>
          </p:nvPr>
        </p:nvSpPr>
        <p:spPr>
          <a:xfrm>
            <a:off x="631371" y="858169"/>
            <a:ext cx="10929258" cy="801796"/>
          </a:xfrm>
        </p:spPr>
        <p:txBody>
          <a:bodyPr>
            <a:noAutofit/>
          </a:bodyPr>
          <a:lstStyle/>
          <a:p>
            <a:r>
              <a:rPr lang="en-US" sz="2800" dirty="0" err="1">
                <a:solidFill>
                  <a:srgbClr val="000000"/>
                </a:solidFill>
                <a:effectLst/>
                <a:ea typeface="Times New Roman" panose="02020603050405020304" pitchFamily="18" charset="0"/>
              </a:rPr>
              <a:t>Tại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một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em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đứng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chiếc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thì</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bị</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lún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sâu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hơn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người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lớn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nằm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nó</a:t>
            </a:r>
            <a:r>
              <a:rPr lang="en-US" sz="2800" dirty="0">
                <a:solidFill>
                  <a:srgbClr val="000000"/>
                </a:solidFill>
                <a:effectLst/>
                <a:ea typeface="Times New Roman" panose="02020603050405020304" pitchFamily="18" charset="0"/>
              </a:rPr>
              <a:t>?</a:t>
            </a:r>
            <a:r>
              <a:rPr lang="en-US" sz="2800" b="1" dirty="0">
                <a:effectLst/>
                <a:ea typeface="Times New Roman" panose="02020603050405020304" pitchFamily="18" charset="0"/>
              </a:rPr>
              <a:t> </a:t>
            </a:r>
            <a:endParaRPr lang="en-US" sz="2800" dirty="0"/>
          </a:p>
        </p:txBody>
      </p:sp>
      <p:sp>
        <p:nvSpPr>
          <p:cNvPr id="6" name="Title 1">
            <a:extLst>
              <a:ext uri="{FF2B5EF4-FFF2-40B4-BE49-F238E27FC236}">
                <a16:creationId xmlns:a16="http://schemas.microsoft.com/office/drawing/2014/main" id="{670BE133-C8E5-80CD-D312-02F81C3C8DDA}"/>
              </a:ext>
            </a:extLst>
          </p:cNvPr>
          <p:cNvSpPr txBox="1">
            <a:spLocks/>
          </p:cNvSpPr>
          <p:nvPr/>
        </p:nvSpPr>
        <p:spPr>
          <a:xfrm>
            <a:off x="631371" y="5730520"/>
            <a:ext cx="10929258" cy="5817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dirty="0" err="1">
                <a:solidFill>
                  <a:srgbClr val="000000"/>
                </a:solidFill>
                <a:ea typeface="Times New Roman" panose="02020603050405020304" pitchFamily="18" charset="0"/>
              </a:rPr>
              <a:t>Nguyên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nhân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do </a:t>
            </a:r>
            <a:r>
              <a:rPr lang="en-US" sz="3200" b="1" dirty="0" err="1">
                <a:solidFill>
                  <a:srgbClr val="FF0000"/>
                </a:solidFill>
                <a:ea typeface="Times New Roman" panose="02020603050405020304" pitchFamily="18" charset="0"/>
              </a:rPr>
              <a:t>tác</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dụng</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của</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lực</a:t>
            </a:r>
            <a:r>
              <a:rPr lang="en-US" sz="2800" dirty="0">
                <a:solidFill>
                  <a:srgbClr val="000000"/>
                </a:solidFill>
                <a:ea typeface="Times New Roman" panose="02020603050405020304" pitchFamily="18" charset="0"/>
              </a:rPr>
              <a:t> (hay </a:t>
            </a:r>
            <a:r>
              <a:rPr lang="en-US" sz="2800" dirty="0" err="1">
                <a:solidFill>
                  <a:srgbClr val="000000"/>
                </a:solidFill>
                <a:ea typeface="Times New Roman" panose="02020603050405020304" pitchFamily="18" charset="0"/>
              </a:rPr>
              <a:t>còn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được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gọi</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suất</a:t>
            </a:r>
            <a:r>
              <a:rPr lang="en-US" sz="2800" dirty="0">
                <a:solidFill>
                  <a:srgbClr val="000000"/>
                </a:solidFill>
                <a:ea typeface="Times New Roman" panose="02020603050405020304" pitchFamily="18" charset="0"/>
              </a:rPr>
              <a:t>)</a:t>
            </a:r>
          </a:p>
        </p:txBody>
      </p:sp>
    </p:spTree>
    <p:extLst>
      <p:ext uri="{BB962C8B-B14F-4D97-AF65-F5344CB8AC3E}">
        <p14:creationId xmlns:p14="http://schemas.microsoft.com/office/powerpoint/2010/main" val="197859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458695" y="973394"/>
            <a:ext cx="7577406" cy="217333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9" name="Rectangle 8">
            <a:extLst>
              <a:ext uri="{FF2B5EF4-FFF2-40B4-BE49-F238E27FC236}">
                <a16:creationId xmlns:a16="http://schemas.microsoft.com/office/drawing/2014/main" id="{31D9F237-BC35-47CA-AE3D-2906AEF91F57}"/>
              </a:ext>
            </a:extLst>
          </p:cNvPr>
          <p:cNvSpPr/>
          <p:nvPr/>
        </p:nvSpPr>
        <p:spPr>
          <a:xfrm>
            <a:off x="3354792"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502818"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FDD793F-B1B3-4C54-989F-9203A93AB395}"/>
              </a:ext>
            </a:extLst>
          </p:cNvPr>
          <p:cNvSpPr/>
          <p:nvPr/>
        </p:nvSpPr>
        <p:spPr>
          <a:xfrm>
            <a:off x="6654834"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C. p = P/S </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127626"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392508"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E1D263F-A685-E1E8-38B6-B27D04EFDA17}"/>
              </a:ext>
            </a:extLst>
          </p:cNvPr>
          <p:cNvSpPr/>
          <p:nvPr/>
        </p:nvSpPr>
        <p:spPr>
          <a:xfrm>
            <a:off x="9582495"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D. p = </a:t>
            </a:r>
            <a:r>
              <a:rPr lang="en-US" sz="2800" dirty="0" err="1">
                <a:latin typeface="Times New Roman" panose="02020603050405020304" pitchFamily="18" charset="0"/>
                <a:cs typeface="Times New Roman" panose="02020603050405020304" pitchFamily="18" charset="0"/>
              </a:rPr>
              <a:t>d.V</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a16="http://schemas.microsoft.com/office/drawing/2014/main" id="{2050E713-A6B5-CA20-9ACB-CD2B806261E5}"/>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320169"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75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865568" y="1235184"/>
            <a:ext cx="6460864" cy="124826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4: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pPr>
            <a:endPar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7121914"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vuông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673318"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trùng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id="{FFDD793F-B1B3-4C54-989F-9203A93AB395}"/>
              </a:ext>
            </a:extLst>
          </p:cNvPr>
          <p:cNvSpPr/>
          <p:nvPr/>
        </p:nvSpPr>
        <p:spPr>
          <a:xfrm>
            <a:off x="632236"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song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song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800411" y="453470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9586" y="2927542"/>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5573" y="4534702"/>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B72430-C2DF-B8A2-F889-DEB1936BA75C}"/>
              </a:ext>
            </a:extLst>
          </p:cNvPr>
          <p:cNvSpPr/>
          <p:nvPr/>
        </p:nvSpPr>
        <p:spPr>
          <a:xfrm>
            <a:off x="7124143"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bất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kì</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6" name="Picture 4" descr="Download Tick And Cross Clipart Check Mark Clip Art Cross, Logo, Plant,  Face Transparent Png – Pngset.com">
            <a:extLst>
              <a:ext uri="{FF2B5EF4-FFF2-40B4-BE49-F238E27FC236}">
                <a16:creationId xmlns:a16="http://schemas.microsoft.com/office/drawing/2014/main" id="{2C616E17-714C-D1F2-7430-01B29205FFD5}"/>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800411" y="2927542"/>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19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455981"/>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1447787" y="840660"/>
            <a:ext cx="9628252" cy="1744531"/>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5: Khi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ta </a:t>
            </a:r>
            <a:r>
              <a:rPr lang="en-US" sz="2800" b="1" dirty="0" err="1">
                <a:solidFill>
                  <a:schemeClr val="bg1"/>
                </a:solidFill>
                <a:effectLst/>
                <a:latin typeface="Times New Roman" panose="02020603050405020304" pitchFamily="18" charset="0"/>
                <a:ea typeface="Arial" panose="020B0604020202020204" pitchFamily="34" charset="0"/>
              </a:rPr>
              <a:t>thường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mà</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không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a:t>
            </a:r>
            <a:r>
              <a:rPr lang="en-US" sz="2800" b="1" dirty="0">
                <a:solidFill>
                  <a:schemeClr val="bg1"/>
                </a:solidFill>
                <a:effectLst/>
                <a:latin typeface="Times New Roman" panose="02020603050405020304" pitchFamily="18" charset="0"/>
                <a:ea typeface="Arial" panose="020B0604020202020204" pitchFamily="34" charset="0"/>
              </a:rPr>
              <a:t> (tai)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Tại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sao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vậy</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515656"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suất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3B9A1A09-14A5-489A-9BE4-620FA15B571E}"/>
              </a:ext>
            </a:extLst>
          </p:cNvPr>
          <p:cNvSpPr/>
          <p:nvPr/>
        </p:nvSpPr>
        <p:spPr>
          <a:xfrm>
            <a:off x="517885"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sp>
        <p:nvSpPr>
          <p:cNvPr id="11" name="Rectangle 10">
            <a:extLst>
              <a:ext uri="{FF2B5EF4-FFF2-40B4-BE49-F238E27FC236}">
                <a16:creationId xmlns:a16="http://schemas.microsoft.com/office/drawing/2014/main" id="{FFDD793F-B1B3-4C54-989F-9203A93AB395}"/>
              </a:ext>
            </a:extLst>
          </p:cNvPr>
          <p:cNvSpPr/>
          <p:nvPr/>
        </p:nvSpPr>
        <p:spPr>
          <a:xfrm>
            <a:off x="6757719"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dirty="0">
                <a:solidFill>
                  <a:schemeClr val="bg1"/>
                </a:solidFill>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thói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288491" y="46146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88491" y="266724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495394" y="461467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B93984E-7022-7DBF-5D62-2D1EBB173C0A}"/>
              </a:ext>
            </a:extLst>
          </p:cNvPr>
          <p:cNvSpPr/>
          <p:nvPr/>
        </p:nvSpPr>
        <p:spPr>
          <a:xfrm>
            <a:off x="6801043"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C. Mũ đinh có diện tích lớn nên áp lực nhỏ vì vậy đinh khó vào hơn.</a:t>
            </a:r>
          </a:p>
        </p:txBody>
      </p:sp>
      <p:pic>
        <p:nvPicPr>
          <p:cNvPr id="6" name="Picture 4" descr="Download Tick And Cross Clipart Check Mark Clip Art Cross, Logo, Plant,  Face Transparent Png – Pngset.com">
            <a:extLst>
              <a:ext uri="{FF2B5EF4-FFF2-40B4-BE49-F238E27FC236}">
                <a16:creationId xmlns:a16="http://schemas.microsoft.com/office/drawing/2014/main" id="{B0EA0FFA-0C2E-820E-41D1-A1990B3F12D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38718" y="2667240"/>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76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1585877" y="1234318"/>
            <a:ext cx="9187136" cy="19006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rPr>
              <a:t>C</a:t>
            </a:r>
            <a:r>
              <a:rPr lang="en-US" sz="2800" dirty="0" err="1">
                <a:solidFill>
                  <a:schemeClr val="bg1"/>
                </a:solidFill>
                <a:latin typeface="Times New Roman" panose="02020603050405020304" pitchFamily="18" charset="0"/>
                <a:ea typeface="Arial" panose="020B0604020202020204" pitchFamily="34" charset="0"/>
              </a:rPr>
              <a:t>âu</a:t>
            </a:r>
            <a:r>
              <a:rPr lang="en-US" sz="2800" dirty="0">
                <a:solidFill>
                  <a:schemeClr val="bg1"/>
                </a:solidFill>
                <a:latin typeface="Times New Roman" panose="02020603050405020304" pitchFamily="18" charset="0"/>
                <a:ea typeface="Arial" panose="020B0604020202020204" pitchFamily="34" charset="0"/>
              </a:rPr>
              <a:t> 6: </a:t>
            </a:r>
            <a:r>
              <a:rPr lang="en-US" sz="2800" dirty="0" err="1">
                <a:solidFill>
                  <a:schemeClr val="bg1"/>
                </a:solidFill>
                <a:effectLst/>
                <a:latin typeface="Times New Roman" panose="02020603050405020304" pitchFamily="18" charset="0"/>
                <a:ea typeface="Arial" panose="020B0604020202020204" pitchFamily="34" charset="0"/>
              </a:rPr>
              <a:t>Đặt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bao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60kg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ghết</a:t>
            </a:r>
            <a:r>
              <a:rPr lang="en-US" sz="2800" dirty="0">
                <a:solidFill>
                  <a:schemeClr val="bg1"/>
                </a:solidFill>
                <a:effectLst/>
                <a:latin typeface="Times New Roman" panose="02020603050405020304" pitchFamily="18" charset="0"/>
                <a:ea typeface="Arial" panose="020B0604020202020204" pitchFamily="34" charset="0"/>
              </a:rPr>
              <a:t> 4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có</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khối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lượng</a:t>
            </a:r>
            <a:r>
              <a:rPr lang="en-US" sz="2800" dirty="0">
                <a:solidFill>
                  <a:schemeClr val="bg1"/>
                </a:solidFill>
                <a:effectLst/>
                <a:latin typeface="Times New Roman" panose="02020603050405020304" pitchFamily="18" charset="0"/>
                <a:ea typeface="Arial" panose="020B0604020202020204" pitchFamily="34" charset="0"/>
              </a:rPr>
              <a:t> 4kg. </a:t>
            </a:r>
            <a:r>
              <a:rPr lang="en-US" sz="2800" dirty="0" err="1">
                <a:solidFill>
                  <a:schemeClr val="bg1"/>
                </a:solidFill>
                <a:effectLst/>
                <a:latin typeface="Times New Roman" panose="02020603050405020304" pitchFamily="18" charset="0"/>
                <a:ea typeface="Arial" panose="020B0604020202020204" pitchFamily="34" charset="0"/>
              </a:rPr>
              <a:t>Diện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tích</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tiếp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xúc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với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của</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mỗi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 8cm</a:t>
            </a:r>
            <a:r>
              <a:rPr lang="en-US" sz="2800" baseline="30000" dirty="0">
                <a:solidFill>
                  <a:schemeClr val="bg1"/>
                </a:solidFill>
                <a:effectLst/>
                <a:latin typeface="Times New Roman" panose="02020603050405020304" pitchFamily="18" charset="0"/>
                <a:ea typeface="Arial" panose="020B0604020202020204" pitchFamily="34" charset="0"/>
              </a:rPr>
              <a:t>2</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suất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tác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7387709" y="494614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D. </a:t>
            </a:r>
            <a:r>
              <a:rPr lang="de-DE" sz="2800" dirty="0"/>
              <a:t>200 000</a:t>
            </a:r>
            <a:r>
              <a:rPr lang="en-US" sz="2800" dirty="0">
                <a:solidFill>
                  <a:prstClr val="white"/>
                </a:solidFill>
                <a:latin typeface="Times New Roman" panose="02020603050405020304" pitchFamily="18" charset="0"/>
                <a:cs typeface="Times New Roman" panose="02020603050405020304" pitchFamily="18" charset="0"/>
              </a:rPr>
              <a:t>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30"/>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1585877" y="3624482"/>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Cambria" panose="02040503050406030204" pitchFamily="18" charset="0"/>
              </a:rPr>
              <a:t>A. 187 500 N/m</a:t>
            </a:r>
            <a:r>
              <a:rPr lang="en-US" sz="2800" baseline="30000" dirty="0">
                <a:solidFill>
                  <a:prstClr val="white"/>
                </a:solidFill>
                <a:latin typeface="Cambria" panose="02040503050406030204" pitchFamily="18" charset="0"/>
              </a:rPr>
              <a:t>2</a:t>
            </a:r>
          </a:p>
        </p:txBody>
      </p:sp>
      <p:sp>
        <p:nvSpPr>
          <p:cNvPr id="11" name="Rectangle 10">
            <a:extLst>
              <a:ext uri="{FF2B5EF4-FFF2-40B4-BE49-F238E27FC236}">
                <a16:creationId xmlns:a16="http://schemas.microsoft.com/office/drawing/2014/main" id="{FFDD793F-B1B3-4C54-989F-9203A93AB395}"/>
              </a:ext>
            </a:extLst>
          </p:cNvPr>
          <p:cNvSpPr/>
          <p:nvPr/>
        </p:nvSpPr>
        <p:spPr>
          <a:xfrm>
            <a:off x="7387709" y="368271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B. 200 000 N/m</a:t>
            </a:r>
            <a:endParaRPr lang="en-US" sz="2800" baseline="300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160543" y="470549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56482" y="3379823"/>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7159057" y="342620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5C956E-2722-7FBA-F174-926E6276C12D}"/>
              </a:ext>
            </a:extLst>
          </p:cNvPr>
          <p:cNvSpPr/>
          <p:nvPr/>
        </p:nvSpPr>
        <p:spPr>
          <a:xfrm>
            <a:off x="1570789" y="4878126"/>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C. 100 000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30"/>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4" name="Picture 4" descr="Download Tick And Cross Clipart Check Mark Clip Art Cross, Logo, Plant,  Face Transparent Png – Pngset.com">
            <a:extLst>
              <a:ext uri="{FF2B5EF4-FFF2-40B4-BE49-F238E27FC236}">
                <a16:creationId xmlns:a16="http://schemas.microsoft.com/office/drawing/2014/main" id="{43F82714-07F5-C16A-9566-9EF889BBB9C2}"/>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42880" y="4621616"/>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17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4CB73B-6F8F-D593-5006-9E163F57C13B}"/>
              </a:ext>
            </a:extLst>
          </p:cNvPr>
          <p:cNvSpPr>
            <a:spLocks noGrp="1"/>
          </p:cNvSpPr>
          <p:nvPr>
            <p:ph type="title"/>
          </p:nvPr>
        </p:nvSpPr>
        <p:spPr>
          <a:xfrm>
            <a:off x="680133" y="806220"/>
            <a:ext cx="6286723" cy="536577"/>
          </a:xfrm>
        </p:spPr>
        <p:txBody>
          <a:bodyPr>
            <a:normAutofit/>
          </a:bodyPr>
          <a:lstStyle/>
          <a:p>
            <a:r>
              <a:rPr lang="en-US" sz="2800" dirty="0"/>
              <a:t>* </a:t>
            </a:r>
            <a:r>
              <a:rPr lang="en-US" sz="2800" dirty="0" err="1"/>
              <a:t>Luyện</a:t>
            </a:r>
            <a:r>
              <a:rPr lang="en-US" sz="2800" dirty="0"/>
              <a:t> </a:t>
            </a:r>
            <a:r>
              <a:rPr lang="en-US" sz="2800" dirty="0" err="1"/>
              <a:t>tập</a:t>
            </a:r>
            <a:r>
              <a:rPr lang="en-US" sz="28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05496CE-D307-E829-7866-E0650A176EA3}"/>
                  </a:ext>
                </a:extLst>
              </p:cNvPr>
              <p:cNvSpPr txBox="1"/>
              <p:nvPr/>
            </p:nvSpPr>
            <p:spPr>
              <a:xfrm>
                <a:off x="4172001" y="1793706"/>
                <a:ext cx="7906927" cy="4758034"/>
              </a:xfrm>
              <a:prstGeom prst="rect">
                <a:avLst/>
              </a:prstGeom>
              <a:noFill/>
            </p:spPr>
            <p:txBody>
              <a:bodyPr wrap="square">
                <a:spAutoFit/>
              </a:bodyPr>
              <a:lstStyle/>
              <a:p>
                <a:pPr algn="ctr">
                  <a:lnSpc>
                    <a:spcPct val="115000"/>
                  </a:lnSpc>
                </a:pPr>
                <a:r>
                  <a:rPr lang="de-DE" sz="2800" u="sng" dirty="0">
                    <a:effectLst/>
                    <a:latin typeface="Times New Roman" panose="02020603050405020304" pitchFamily="18" charset="0"/>
                    <a:ea typeface="Times New Roman" panose="02020603050405020304" pitchFamily="18" charset="0"/>
                    <a:cs typeface="Times New Roman" panose="02020603050405020304" pitchFamily="18" charset="0"/>
                  </a:rPr>
                  <a:t>Giải</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bao gạo là: </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P1 = 10.m1 = 10.60 = 600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ghế là: P2 = 10.m2 = 10.4 = 40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Diện tích tiếp xúc của 4 chân ghế với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S = 4.8 cm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4.0,0008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0,0032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Áp suất các chân ghế tác dụng lên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F</m:t>
                        </m:r>
                      </m:num>
                      <m:den>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S</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𝑆</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600+40</m:t>
                        </m:r>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0,0032</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200 000 Pa = 200 000 N/m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p>
              <a:p>
                <a:pPr algn="just">
                  <a:lnSpc>
                    <a:spcPct val="115000"/>
                  </a:lnSpc>
                </a:pPr>
                <a:r>
                  <a:rPr lang="de-DE" sz="2800" dirty="0">
                    <a:effectLst/>
                    <a:latin typeface="Times New Roman" panose="02020603050405020304" pitchFamily="18" charset="0"/>
                    <a:ea typeface="Arial" panose="020B0604020202020204" pitchFamily="34" charset="0"/>
                    <a:cs typeface="Times New Roman" panose="02020603050405020304" pitchFamily="18" charset="0"/>
                  </a:rPr>
                  <a:t>Đáp án: 200 000 N/m</a:t>
                </a:r>
                <a:r>
                  <a:rPr lang="de-DE"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05496CE-D307-E829-7866-E0650A176EA3}"/>
                  </a:ext>
                </a:extLst>
              </p:cNvPr>
              <p:cNvSpPr txBox="1">
                <a:spLocks noRot="1" noChangeAspect="1" noMove="1" noResize="1" noEditPoints="1" noAdjustHandles="1" noChangeArrowheads="1" noChangeShapeType="1" noTextEdit="1"/>
              </p:cNvSpPr>
              <p:nvPr/>
            </p:nvSpPr>
            <p:spPr>
              <a:xfrm>
                <a:off x="4172001" y="1793706"/>
                <a:ext cx="7906927" cy="4758034"/>
              </a:xfrm>
              <a:prstGeom prst="rect">
                <a:avLst/>
              </a:prstGeom>
              <a:blipFill>
                <a:blip r:embed="rId2"/>
                <a:stretch>
                  <a:fillRect l="-1542" t="-768" b="-256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145EC1A-9726-28B5-3364-92C5BD50AB87}"/>
              </a:ext>
            </a:extLst>
          </p:cNvPr>
          <p:cNvSpPr txBox="1"/>
          <p:nvPr/>
        </p:nvSpPr>
        <p:spPr>
          <a:xfrm>
            <a:off x="327404" y="1827479"/>
            <a:ext cx="3441924" cy="4512261"/>
          </a:xfrm>
          <a:prstGeom prst="rect">
            <a:avLst/>
          </a:prstGeom>
          <a:noFill/>
        </p:spPr>
        <p:txBody>
          <a:bodyPr wrap="square">
            <a:spAutoFit/>
          </a:bodyPr>
          <a:lstStyle/>
          <a:p>
            <a:pPr algn="just">
              <a:lnSpc>
                <a:spcPct val="115000"/>
              </a:lnSpc>
            </a:pP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60Kg</a:t>
            </a:r>
          </a:p>
          <a:p>
            <a:pPr algn="just">
              <a:lnSpc>
                <a:spcPct val="115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800" dirty="0">
                <a:latin typeface="Times New Roman" panose="02020603050405020304" pitchFamily="18" charset="0"/>
                <a:ea typeface="Arial" panose="020B0604020202020204" pitchFamily="34" charset="0"/>
                <a:cs typeface="Times New Roman" panose="02020603050405020304" pitchFamily="18" charset="0"/>
              </a:rPr>
              <a:t>= 4Kg</a:t>
            </a:r>
          </a:p>
          <a:p>
            <a:pPr algn="just">
              <a:lnSpc>
                <a:spcPct val="115000"/>
              </a:lnSpc>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ghế</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8cm</a:t>
            </a:r>
            <a:r>
              <a:rPr lang="en-US"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en-US" sz="28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rPr>
              <a:t>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suất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gạo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ghế</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dụng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đất</a:t>
            </a:r>
            <a:r>
              <a:rPr lang="en-US" sz="2800" dirty="0">
                <a:solidFill>
                  <a:srgbClr val="000000"/>
                </a:solidFill>
                <a:effectLst/>
                <a:latin typeface="Times New Roman" panose="02020603050405020304" pitchFamily="18" charset="0"/>
                <a:ea typeface="Arial" panose="020B0604020202020204" pitchFamily="34" charset="0"/>
              </a:rPr>
              <a:t> (P)</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8F8664B9-C1BE-9D46-6DBA-2EDE4BC29A25}"/>
              </a:ext>
            </a:extLst>
          </p:cNvPr>
          <p:cNvCxnSpPr>
            <a:cxnSpLocks/>
          </p:cNvCxnSpPr>
          <p:nvPr/>
        </p:nvCxnSpPr>
        <p:spPr>
          <a:xfrm>
            <a:off x="3970664" y="1915967"/>
            <a:ext cx="0" cy="39560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8860B3-7362-0827-A3BD-2A5C1F635E05}"/>
              </a:ext>
            </a:extLst>
          </p:cNvPr>
          <p:cNvSpPr txBox="1"/>
          <p:nvPr/>
        </p:nvSpPr>
        <p:spPr>
          <a:xfrm>
            <a:off x="680133" y="1257129"/>
            <a:ext cx="10045924" cy="548099"/>
          </a:xfrm>
          <a:prstGeom prst="rect">
            <a:avLst/>
          </a:prstGeom>
          <a:noFill/>
        </p:spPr>
        <p:txBody>
          <a:bodyPr wrap="square">
            <a:spAutoFit/>
          </a:bodyPr>
          <a:lstStyle/>
          <a:p>
            <a:pPr algn="just">
              <a:lnSpc>
                <a:spcPct val="115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4367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4CB73B-6F8F-D593-5006-9E163F57C13B}"/>
              </a:ext>
            </a:extLst>
          </p:cNvPr>
          <p:cNvSpPr>
            <a:spLocks noGrp="1"/>
          </p:cNvSpPr>
          <p:nvPr>
            <p:ph type="title"/>
          </p:nvPr>
        </p:nvSpPr>
        <p:spPr/>
        <p:txBody>
          <a:bodyPr>
            <a:normAutofit/>
          </a:bodyPr>
          <a:lstStyle/>
          <a:p>
            <a:r>
              <a:rPr lang="en-US" sz="2800" dirty="0"/>
              <a:t>* </a:t>
            </a:r>
            <a:r>
              <a:rPr lang="en-US" sz="2800" dirty="0" err="1"/>
              <a:t>Vận</a:t>
            </a:r>
            <a:r>
              <a:rPr lang="en-US" sz="2800" dirty="0"/>
              <a:t> </a:t>
            </a:r>
            <a:r>
              <a:rPr lang="en-US" sz="2800" dirty="0" err="1"/>
              <a:t>dụng</a:t>
            </a:r>
            <a:endParaRPr lang="en-US" sz="2800" dirty="0"/>
          </a:p>
        </p:txBody>
      </p:sp>
      <p:sp>
        <p:nvSpPr>
          <p:cNvPr id="10" name="TextBox 9">
            <a:extLst>
              <a:ext uri="{FF2B5EF4-FFF2-40B4-BE49-F238E27FC236}">
                <a16:creationId xmlns:a16="http://schemas.microsoft.com/office/drawing/2014/main" id="{605496CE-D307-E829-7866-E0650A176EA3}"/>
              </a:ext>
            </a:extLst>
          </p:cNvPr>
          <p:cNvSpPr txBox="1"/>
          <p:nvPr/>
        </p:nvSpPr>
        <p:spPr>
          <a:xfrm>
            <a:off x="680132" y="1611086"/>
            <a:ext cx="6694062" cy="3892861"/>
          </a:xfrm>
          <a:prstGeom prst="rect">
            <a:avLst/>
          </a:prstGeom>
          <a:noFill/>
        </p:spPr>
        <p:txBody>
          <a:bodyPr wrap="square">
            <a:spAutoFit/>
          </a:bodyPr>
          <a:lstStyle/>
          <a:p>
            <a:pPr algn="just">
              <a:lnSpc>
                <a:spcPct val="150000"/>
              </a:lnSpc>
            </a:pPr>
            <a:r>
              <a:rPr lang="en-US" sz="2800" dirty="0" err="1">
                <a:latin typeface="Times New Roman" panose="02020603050405020304" pitchFamily="18" charset="0"/>
                <a:ea typeface="Arial" panose="020B0604020202020204" pitchFamily="34" charset="0"/>
              </a:rPr>
              <a:t>Nhiệm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vụ</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a:t>
            </a: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1: </a:t>
            </a:r>
            <a:r>
              <a:rPr lang="en-US" sz="2800" dirty="0" err="1">
                <a:effectLst/>
                <a:latin typeface="Times New Roman" panose="02020603050405020304" pitchFamily="18" charset="0"/>
                <a:ea typeface="Arial" panose="020B0604020202020204" pitchFamily="34" charset="0"/>
              </a:rPr>
              <a:t>Nêu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2: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cắm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hộp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sữa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đầu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nhọn</a:t>
            </a:r>
            <a:r>
              <a:rPr lang="en-US" sz="2800" dirty="0">
                <a:effectLst/>
                <a:latin typeface="Times New Roman" panose="02020603050405020304" pitchFamily="18" charset="0"/>
                <a:ea typeface="Arial" panose="020B0604020202020204" pitchFamily="34" charset="0"/>
              </a:rPr>
              <a:t>?</a:t>
            </a:r>
          </a:p>
        </p:txBody>
      </p:sp>
      <p:sp>
        <p:nvSpPr>
          <p:cNvPr id="6" name="Rectangle 5">
            <a:extLst>
              <a:ext uri="{FF2B5EF4-FFF2-40B4-BE49-F238E27FC236}">
                <a16:creationId xmlns:a16="http://schemas.microsoft.com/office/drawing/2014/main" id="{B1682CF0-A614-1B78-A354-B44736B460CF}"/>
              </a:ext>
            </a:extLst>
          </p:cNvPr>
          <p:cNvSpPr/>
          <p:nvPr/>
        </p:nvSpPr>
        <p:spPr>
          <a:xfrm>
            <a:off x="7792064" y="1310766"/>
            <a:ext cx="4183626" cy="52939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26897C-57A1-6D33-A284-F5CCF780C84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36" b="98829" l="10000" r="90000">
                        <a14:foregroundMark x1="40000" y1="46838" x2="40000" y2="46838"/>
                        <a14:foregroundMark x1="35313" y1="36066" x2="35313" y2="36066"/>
                        <a14:foregroundMark x1="41250" y1="31148" x2="41250" y2="31148"/>
                        <a14:foregroundMark x1="70313" y1="27869" x2="70313" y2="27869"/>
                        <a14:foregroundMark x1="77813" y1="52459" x2="77813" y2="52459"/>
                        <a14:foregroundMark x1="77188" y1="19906" x2="77188" y2="19906"/>
                        <a14:foregroundMark x1="37344" y1="66276" x2="37344" y2="66276"/>
                        <a14:foregroundMark x1="41406" y1="32553" x2="41406" y2="32553"/>
                        <a14:foregroundMark x1="41719" y1="32319" x2="41719" y2="32319"/>
                        <a14:foregroundMark x1="40781" y1="31850" x2="40781" y2="31850"/>
                        <a14:foregroundMark x1="39688" y1="29977" x2="39688" y2="29977"/>
                        <a14:foregroundMark x1="39844" y1="30679" x2="39844" y2="30679"/>
                      </a14:backgroundRemoval>
                    </a14:imgEffect>
                  </a14:imgLayer>
                </a14:imgProps>
              </a:ext>
              <a:ext uri="{28A0092B-C50C-407E-A947-70E740481C1C}">
                <a14:useLocalDpi xmlns:a14="http://schemas.microsoft.com/office/drawing/2010/main" val="0"/>
              </a:ext>
            </a:extLst>
          </a:blip>
          <a:srcRect t="13225" r="53809"/>
          <a:stretch/>
        </p:blipFill>
        <p:spPr>
          <a:xfrm>
            <a:off x="7615084" y="1377134"/>
            <a:ext cx="4223655" cy="5293977"/>
          </a:xfrm>
          <a:prstGeom prst="rect">
            <a:avLst/>
          </a:prstGeom>
          <a:ln>
            <a:noFill/>
          </a:ln>
        </p:spPr>
      </p:pic>
    </p:spTree>
    <p:extLst>
      <p:ext uri="{BB962C8B-B14F-4D97-AF65-F5344CB8AC3E}">
        <p14:creationId xmlns:p14="http://schemas.microsoft.com/office/powerpoint/2010/main" val="362234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4A4B88D-F80F-98BB-6E0F-DC27FCEA0851}"/>
              </a:ext>
            </a:extLst>
          </p:cNvPr>
          <p:cNvSpPr>
            <a:spLocks noGrp="1"/>
          </p:cNvSpPr>
          <p:nvPr>
            <p:ph type="body" sz="quarter" idx="10"/>
          </p:nvPr>
        </p:nvSpPr>
        <p:spPr>
          <a:xfrm>
            <a:off x="585287" y="835818"/>
            <a:ext cx="4340225" cy="508455"/>
          </a:xfrm>
        </p:spPr>
        <p:txBody>
          <a:bodyPr>
            <a:normAutofit/>
          </a:bodyPr>
          <a:lstStyle/>
          <a:p>
            <a:r>
              <a:rPr lang="en-US" sz="2800" dirty="0"/>
              <a:t>I.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pic>
        <p:nvPicPr>
          <p:cNvPr id="17" name="Picture 16">
            <a:extLst>
              <a:ext uri="{FF2B5EF4-FFF2-40B4-BE49-F238E27FC236}">
                <a16:creationId xmlns:a16="http://schemas.microsoft.com/office/drawing/2014/main" id="{ED9D4409-6303-6153-7076-856CFA1C8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5399" y="3940363"/>
            <a:ext cx="4812903" cy="2518483"/>
          </a:xfrm>
          <a:prstGeom prst="rect">
            <a:avLst/>
          </a:prstGeom>
          <a:ln>
            <a:noFill/>
          </a:ln>
          <a:effectLst>
            <a:softEdge rad="112500"/>
          </a:effectLst>
        </p:spPr>
      </p:pic>
      <p:pic>
        <p:nvPicPr>
          <p:cNvPr id="18" name="Picture 17">
            <a:extLst>
              <a:ext uri="{FF2B5EF4-FFF2-40B4-BE49-F238E27FC236}">
                <a16:creationId xmlns:a16="http://schemas.microsoft.com/office/drawing/2014/main" id="{1E25CD10-E9FE-211F-B54B-02A9FF1403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5854" y1="80732" x2="15854" y2="80732"/>
                      </a14:backgroundRemoval>
                    </a14:imgEffect>
                  </a14:imgLayer>
                </a14:imgProps>
              </a:ext>
              <a:ext uri="{28A0092B-C50C-407E-A947-70E740481C1C}">
                <a14:useLocalDpi xmlns:a14="http://schemas.microsoft.com/office/drawing/2010/main" val="0"/>
              </a:ext>
            </a:extLst>
          </a:blip>
          <a:srcRect t="14222"/>
          <a:stretch/>
        </p:blipFill>
        <p:spPr>
          <a:xfrm>
            <a:off x="8095248" y="426237"/>
            <a:ext cx="4096752" cy="3514125"/>
          </a:xfrm>
          <a:prstGeom prst="rect">
            <a:avLst/>
          </a:prstGeom>
        </p:spPr>
      </p:pic>
      <p:pic>
        <p:nvPicPr>
          <p:cNvPr id="19" name="Picture 18">
            <a:extLst>
              <a:ext uri="{FF2B5EF4-FFF2-40B4-BE49-F238E27FC236}">
                <a16:creationId xmlns:a16="http://schemas.microsoft.com/office/drawing/2014/main" id="{E6264820-2AD9-74B6-217A-9AB4FAB8B5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275" y="1004134"/>
            <a:ext cx="3527158" cy="2518483"/>
          </a:xfrm>
          <a:prstGeom prst="rect">
            <a:avLst/>
          </a:prstGeom>
        </p:spPr>
      </p:pic>
      <p:sp>
        <p:nvSpPr>
          <p:cNvPr id="24" name="Speech Bubble: Rectangle with Corners Rounded 23">
            <a:extLst>
              <a:ext uri="{FF2B5EF4-FFF2-40B4-BE49-F238E27FC236}">
                <a16:creationId xmlns:a16="http://schemas.microsoft.com/office/drawing/2014/main" id="{45858F54-D468-713D-EA3B-FBE0FC265D8D}"/>
              </a:ext>
            </a:extLst>
          </p:cNvPr>
          <p:cNvSpPr/>
          <p:nvPr/>
        </p:nvSpPr>
        <p:spPr>
          <a:xfrm>
            <a:off x="162232" y="1344273"/>
            <a:ext cx="4376357" cy="2564049"/>
          </a:xfrm>
          <a:prstGeom prst="wedgeRoundRectCallout">
            <a:avLst>
              <a:gd name="adj1" fmla="val -31000"/>
              <a:gd name="adj2" fmla="val 805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ea typeface="Arial" panose="020B0604020202020204" pitchFamily="34" charset="0"/>
              </a:rPr>
              <a:t>L</a:t>
            </a:r>
            <a:r>
              <a:rPr lang="en-US" sz="2800" dirty="0" err="1">
                <a:effectLst/>
                <a:latin typeface="Times New Roman" panose="02020603050405020304" pitchFamily="18" charset="0"/>
                <a:ea typeface="Arial" panose="020B0604020202020204" pitchFamily="34" charset="0"/>
              </a:rPr>
              <a:t>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đỗ</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móc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xưởng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này</a:t>
            </a:r>
            <a:r>
              <a:rPr lang="en-US" sz="2800" dirty="0">
                <a:effectLst/>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a:t>
            </a:r>
            <a:r>
              <a:rPr lang="en-US" sz="2800" dirty="0" err="1">
                <a:effectLst/>
                <a:latin typeface="Times New Roman" panose="02020603050405020304" pitchFamily="18" charset="0"/>
                <a:ea typeface="Arial" panose="020B0604020202020204" pitchFamily="34" charset="0"/>
              </a:rPr>
              <a:t>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phương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nào</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cxnSp>
        <p:nvCxnSpPr>
          <p:cNvPr id="26" name="Straight Arrow Connector 25">
            <a:extLst>
              <a:ext uri="{FF2B5EF4-FFF2-40B4-BE49-F238E27FC236}">
                <a16:creationId xmlns:a16="http://schemas.microsoft.com/office/drawing/2014/main" id="{A625C8D2-4181-FC5D-13F5-5B547D600275}"/>
              </a:ext>
            </a:extLst>
          </p:cNvPr>
          <p:cNvCxnSpPr/>
          <p:nvPr/>
        </p:nvCxnSpPr>
        <p:spPr>
          <a:xfrm>
            <a:off x="6435210" y="249918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4642A18-DADB-837A-961B-C66D5A75B51A}"/>
              </a:ext>
            </a:extLst>
          </p:cNvPr>
          <p:cNvCxnSpPr/>
          <p:nvPr/>
        </p:nvCxnSpPr>
        <p:spPr>
          <a:xfrm>
            <a:off x="10495936" y="2123995"/>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4F6F867-0963-4475-0283-A03128732ACC}"/>
              </a:ext>
            </a:extLst>
          </p:cNvPr>
          <p:cNvCxnSpPr/>
          <p:nvPr/>
        </p:nvCxnSpPr>
        <p:spPr>
          <a:xfrm>
            <a:off x="9950245" y="519960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Speech Bubble: Rectangle with Corners Rounded 28">
            <a:extLst>
              <a:ext uri="{FF2B5EF4-FFF2-40B4-BE49-F238E27FC236}">
                <a16:creationId xmlns:a16="http://schemas.microsoft.com/office/drawing/2014/main" id="{0063524D-0BF6-C471-9313-ED61583C35D3}"/>
              </a:ext>
            </a:extLst>
          </p:cNvPr>
          <p:cNvSpPr/>
          <p:nvPr/>
        </p:nvSpPr>
        <p:spPr>
          <a:xfrm>
            <a:off x="2387600" y="4030593"/>
            <a:ext cx="3958172" cy="1474469"/>
          </a:xfrm>
          <a:prstGeom prst="wedgeRoundRectCallout">
            <a:avLst>
              <a:gd name="adj1" fmla="val -76170"/>
              <a:gd name="adj2" fmla="val -719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ð"/>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endParaRPr lang="en-US" sz="2800" dirty="0">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id="{05531403-E862-58B1-48DE-727AA1C7FE8E}"/>
              </a:ext>
            </a:extLst>
          </p:cNvPr>
          <p:cNvGrpSpPr/>
          <p:nvPr/>
        </p:nvGrpSpPr>
        <p:grpSpPr>
          <a:xfrm>
            <a:off x="1948112" y="5853866"/>
            <a:ext cx="10224311" cy="840788"/>
            <a:chOff x="1948113" y="5863980"/>
            <a:chExt cx="9509878" cy="830674"/>
          </a:xfrm>
        </p:grpSpPr>
        <p:sp>
          <p:nvSpPr>
            <p:cNvPr id="30" name="Rectangle 29">
              <a:extLst>
                <a:ext uri="{FF2B5EF4-FFF2-40B4-BE49-F238E27FC236}">
                  <a16:creationId xmlns:a16="http://schemas.microsoft.com/office/drawing/2014/main" id="{02656A57-9878-D56C-23F1-1D7510A08253}"/>
                </a:ext>
              </a:extLst>
            </p:cNvPr>
            <p:cNvSpPr/>
            <p:nvPr/>
          </p:nvSpPr>
          <p:spPr>
            <a:xfrm>
              <a:off x="3041780" y="5863980"/>
              <a:ext cx="8416211" cy="8306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Áp lực là lực ép có phương vuông góc với mặt bị ép</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Arrow: Right 31">
              <a:extLst>
                <a:ext uri="{FF2B5EF4-FFF2-40B4-BE49-F238E27FC236}">
                  <a16:creationId xmlns:a16="http://schemas.microsoft.com/office/drawing/2014/main" id="{E874FE08-7DAC-8F92-BD7C-C6E487F3337B}"/>
                </a:ext>
              </a:extLst>
            </p:cNvPr>
            <p:cNvSpPr/>
            <p:nvPr/>
          </p:nvSpPr>
          <p:spPr>
            <a:xfrm>
              <a:off x="1948113" y="5973769"/>
              <a:ext cx="895894" cy="61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pic>
        <p:nvPicPr>
          <p:cNvPr id="35" name="Picture 34">
            <a:extLst>
              <a:ext uri="{FF2B5EF4-FFF2-40B4-BE49-F238E27FC236}">
                <a16:creationId xmlns:a16="http://schemas.microsoft.com/office/drawing/2014/main" id="{CE0648E1-3C66-A272-AC08-9412CBBAA9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 b="89706" l="8824" r="88725">
                        <a14:foregroundMark x1="69281" y1="18137" x2="69281" y2="18137"/>
                        <a14:foregroundMark x1="74346" y1="18137" x2="74346" y2="18137"/>
                        <a14:foregroundMark x1="32843" y1="19608" x2="32843" y2="19608"/>
                        <a14:foregroundMark x1="70915" y1="49183" x2="70915" y2="49183"/>
                        <a14:foregroundMark x1="69281" y1="82516" x2="69281" y2="82516"/>
                        <a14:foregroundMark x1="70098" y1="77451" x2="70098" y2="77451"/>
                        <a14:foregroundMark x1="65850" y1="57353" x2="65850" y2="57353"/>
                        <a14:foregroundMark x1="76961" y1="35948" x2="76961" y2="35948"/>
                        <a14:foregroundMark x1="82026" y1="33007" x2="82026" y2="33007"/>
                        <a14:foregroundMark x1="59150" y1="6209" x2="59150" y2="6209"/>
                        <a14:foregroundMark x1="61601" y1="8497" x2="61601" y2="8497"/>
                        <a14:foregroundMark x1="72712" y1="9967" x2="72712" y2="9967"/>
                        <a14:foregroundMark x1="78268" y1="30392" x2="78268" y2="30392"/>
                        <a14:foregroundMark x1="80065" y1="17320" x2="80065" y2="17320"/>
                        <a14:foregroundMark x1="88725" y1="18301" x2="88725" y2="18301"/>
                        <a14:foregroundMark x1="54739" y1="19281" x2="54739" y2="19281"/>
                        <a14:foregroundMark x1="58660" y1="19281" x2="58660" y2="19281"/>
                        <a14:foregroundMark x1="65686" y1="68791" x2="65686" y2="68791"/>
                        <a14:foregroundMark x1="58660" y1="84804" x2="58660" y2="84804"/>
                        <a14:foregroundMark x1="75490" y1="85458" x2="75490" y2="85458"/>
                      </a14:backgroundRemoval>
                    </a14:imgEffect>
                  </a14:imgLayer>
                </a14:imgProps>
              </a:ext>
              <a:ext uri="{28A0092B-C50C-407E-A947-70E740481C1C}">
                <a14:useLocalDpi xmlns:a14="http://schemas.microsoft.com/office/drawing/2010/main" val="0"/>
              </a:ext>
            </a:extLst>
          </a:blip>
          <a:srcRect r="11259"/>
          <a:stretch/>
        </p:blipFill>
        <p:spPr>
          <a:xfrm flipH="1">
            <a:off x="37263" y="4432301"/>
            <a:ext cx="1883953" cy="2425700"/>
          </a:xfrm>
          <a:prstGeom prst="rect">
            <a:avLst/>
          </a:prstGeom>
        </p:spPr>
      </p:pic>
    </p:spTree>
    <p:extLst>
      <p:ext uri="{BB962C8B-B14F-4D97-AF65-F5344CB8AC3E}">
        <p14:creationId xmlns:p14="http://schemas.microsoft.com/office/powerpoint/2010/main" val="215345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AA75CFF-9A2D-27E4-AED0-F3EE0ECB5752}"/>
              </a:ext>
            </a:extLst>
          </p:cNvPr>
          <p:cNvGrpSpPr/>
          <p:nvPr/>
        </p:nvGrpSpPr>
        <p:grpSpPr>
          <a:xfrm flipH="1">
            <a:off x="4422316" y="3330017"/>
            <a:ext cx="2902973" cy="3527983"/>
            <a:chOff x="-232266" y="3540851"/>
            <a:chExt cx="2365866" cy="3317149"/>
          </a:xfrm>
        </p:grpSpPr>
        <p:pic>
          <p:nvPicPr>
            <p:cNvPr id="18" name="Picture 17">
              <a:extLst>
                <a:ext uri="{FF2B5EF4-FFF2-40B4-BE49-F238E27FC236}">
                  <a16:creationId xmlns:a16="http://schemas.microsoft.com/office/drawing/2014/main" id="{E6B4E5C5-BCDC-4769-52C1-95A6768CC0E1}"/>
                </a:ext>
              </a:extLst>
            </p:cNvPr>
            <p:cNvPicPr>
              <a:picLocks noChangeAspect="1"/>
            </p:cNvPicPr>
            <p:nvPr/>
          </p:nvPicPr>
          <p:blipFill rotWithShape="1">
            <a:blip r:embed="rId2">
              <a:clrChange>
                <a:clrFrom>
                  <a:srgbClr val="F9B430"/>
                </a:clrFrom>
                <a:clrTo>
                  <a:srgbClr val="F9B430">
                    <a:alpha val="0"/>
                  </a:srgbClr>
                </a:clrTo>
              </a:clrChange>
              <a:duotone>
                <a:prstClr val="black"/>
                <a:srgbClr val="0070C0">
                  <a:tint val="45000"/>
                  <a:satMod val="400000"/>
                </a:srgbClr>
              </a:duoton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r="36329" b="62260"/>
            <a:stretch/>
          </p:blipFill>
          <p:spPr>
            <a:xfrm>
              <a:off x="-232266" y="3540851"/>
              <a:ext cx="2365866" cy="1618073"/>
            </a:xfrm>
            <a:prstGeom prst="rect">
              <a:avLst/>
            </a:prstGeom>
          </p:spPr>
        </p:pic>
        <p:pic>
          <p:nvPicPr>
            <p:cNvPr id="17" name="Picture 16">
              <a:extLst>
                <a:ext uri="{FF2B5EF4-FFF2-40B4-BE49-F238E27FC236}">
                  <a16:creationId xmlns:a16="http://schemas.microsoft.com/office/drawing/2014/main" id="{AC1626EC-3816-CD34-8B89-C9E30C936F59}"/>
                </a:ext>
              </a:extLst>
            </p:cNvPr>
            <p:cNvPicPr>
              <a:picLocks noChangeAspect="1"/>
            </p:cNvPicPr>
            <p:nvPr/>
          </p:nvPicPr>
          <p:blipFill rotWithShape="1">
            <a:blip r:embed="rId2">
              <a:clrChange>
                <a:clrFrom>
                  <a:srgbClr val="F9B430"/>
                </a:clrFrom>
                <a:clrTo>
                  <a:srgbClr val="F9B430">
                    <a:alpha val="0"/>
                  </a:srgbClr>
                </a:clrTo>
              </a:clrChang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t="39532" r="36329"/>
            <a:stretch/>
          </p:blipFill>
          <p:spPr>
            <a:xfrm>
              <a:off x="-23167" y="5158924"/>
              <a:ext cx="1550539" cy="1699076"/>
            </a:xfrm>
            <a:prstGeom prst="rect">
              <a:avLst/>
            </a:prstGeom>
          </p:spPr>
        </p:pic>
      </p:grpSp>
      <p:pic>
        <p:nvPicPr>
          <p:cNvPr id="8" name="Picture 7">
            <a:extLst>
              <a:ext uri="{FF2B5EF4-FFF2-40B4-BE49-F238E27FC236}">
                <a16:creationId xmlns:a16="http://schemas.microsoft.com/office/drawing/2014/main" id="{E8F7BF15-5FF1-4D6A-CCF4-9D62CB84C592}"/>
              </a:ext>
            </a:extLst>
          </p:cNvPr>
          <p:cNvPicPr>
            <a:picLocks noChangeAspect="1"/>
          </p:cNvPicPr>
          <p:nvPr/>
        </p:nvPicPr>
        <p:blipFill>
          <a:blip r:embed="rId4"/>
          <a:stretch>
            <a:fillRect/>
          </a:stretch>
        </p:blipFill>
        <p:spPr>
          <a:xfrm>
            <a:off x="7097712" y="1342796"/>
            <a:ext cx="4470400" cy="5081917"/>
          </a:xfrm>
          <a:prstGeom prst="rect">
            <a:avLst/>
          </a:prstGeom>
        </p:spPr>
      </p:pic>
      <p:sp>
        <p:nvSpPr>
          <p:cNvPr id="6" name="Text Placeholder 5">
            <a:extLst>
              <a:ext uri="{FF2B5EF4-FFF2-40B4-BE49-F238E27FC236}">
                <a16:creationId xmlns:a16="http://schemas.microsoft.com/office/drawing/2014/main" id="{616D175A-2B71-AD2F-CFF0-ACB1CCD5350D}"/>
              </a:ext>
            </a:extLst>
          </p:cNvPr>
          <p:cNvSpPr>
            <a:spLocks noGrp="1"/>
          </p:cNvSpPr>
          <p:nvPr>
            <p:ph type="body" sz="half" idx="2"/>
          </p:nvPr>
        </p:nvSpPr>
        <p:spPr>
          <a:xfrm>
            <a:off x="586697" y="1506083"/>
            <a:ext cx="6400800" cy="3845833"/>
          </a:xfrm>
        </p:spPr>
        <p:txBody>
          <a:bodyPr>
            <a:noAutofit/>
          </a:bodyPr>
          <a:lstStyle/>
          <a:p>
            <a:pPr algn="just">
              <a:lnSpc>
                <a:spcPct val="100000"/>
              </a:lnSpc>
            </a:pPr>
            <a:r>
              <a:rPr lang="en-US" sz="2800" dirty="0">
                <a:ea typeface="Arial" panose="020B0604020202020204" pitchFamily="34" charset="0"/>
              </a:rPr>
              <a:t>Q</a:t>
            </a:r>
            <a:r>
              <a:rPr lang="en-US" sz="2800" dirty="0">
                <a:effectLst/>
                <a:ea typeface="Arial" panose="020B0604020202020204" pitchFamily="34" charset="0"/>
              </a:rPr>
              <a:t>uan </a:t>
            </a:r>
            <a:r>
              <a:rPr lang="en-US" sz="2800" dirty="0" err="1">
                <a:effectLst/>
                <a:ea typeface="Arial" panose="020B0604020202020204" pitchFamily="34" charset="0"/>
              </a:rPr>
              <a:t>sát</a:t>
            </a:r>
            <a:r>
              <a:rPr lang="en-US" sz="2800" dirty="0">
                <a:effectLst/>
                <a:ea typeface="Arial" panose="020B0604020202020204" pitchFamily="34" charset="0"/>
              </a:rPr>
              <a:t> </a:t>
            </a:r>
            <a:r>
              <a:rPr lang="en-US" sz="2800" dirty="0" err="1">
                <a:effectLst/>
                <a:ea typeface="Arial" panose="020B0604020202020204" pitchFamily="34" charset="0"/>
              </a:rPr>
              <a:t>hình</a:t>
            </a:r>
            <a:r>
              <a:rPr lang="en-US" sz="2800" dirty="0">
                <a:effectLst/>
                <a:ea typeface="Arial" panose="020B0604020202020204" pitchFamily="34" charset="0"/>
              </a:rPr>
              <a:t> 15.1 SGK </a:t>
            </a:r>
            <a:r>
              <a:rPr lang="en-US" sz="2800" dirty="0" err="1">
                <a:effectLst/>
                <a:ea typeface="Arial" panose="020B0604020202020204" pitchFamily="34" charset="0"/>
              </a:rPr>
              <a:t>hãy</a:t>
            </a:r>
            <a:r>
              <a:rPr lang="en-US" sz="2800" dirty="0">
                <a:effectLst/>
                <a:ea typeface="Arial" panose="020B0604020202020204" pitchFamily="34" charset="0"/>
              </a:rPr>
              <a:t> </a:t>
            </a:r>
            <a:r>
              <a:rPr lang="en-US" sz="2800" dirty="0" err="1">
                <a:effectLst/>
                <a:ea typeface="Arial" panose="020B0604020202020204" pitchFamily="34" charset="0"/>
              </a:rPr>
              <a:t>chỉ</a:t>
            </a:r>
            <a:r>
              <a:rPr lang="en-US" sz="2800" dirty="0">
                <a:effectLst/>
                <a:ea typeface="Arial" panose="020B0604020202020204" pitchFamily="34" charset="0"/>
              </a:rPr>
              <a:t> </a:t>
            </a:r>
            <a:r>
              <a:rPr lang="en-US" sz="2800" dirty="0" err="1">
                <a:effectLst/>
                <a:ea typeface="Arial" panose="020B0604020202020204" pitchFamily="34" charset="0"/>
              </a:rPr>
              <a:t>ra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nào</a:t>
            </a:r>
            <a:r>
              <a:rPr lang="en-US" sz="2800" dirty="0">
                <a:effectLst/>
                <a:ea typeface="Arial" panose="020B0604020202020204" pitchFamily="34" charset="0"/>
              </a:rPr>
              <a:t> </a:t>
            </a:r>
            <a:r>
              <a:rPr lang="en-US" sz="2800" dirty="0" err="1">
                <a:effectLst/>
                <a:ea typeface="Arial" panose="020B0604020202020204" pitchFamily="34" charset="0"/>
              </a:rPr>
              <a:t>trong</a:t>
            </a:r>
            <a:r>
              <a:rPr lang="en-US" sz="2800" dirty="0">
                <a:effectLst/>
                <a:ea typeface="Arial" panose="020B0604020202020204" pitchFamily="34" charset="0"/>
              </a:rPr>
              <a:t> </a:t>
            </a:r>
            <a:r>
              <a:rPr lang="en-US" sz="2800" dirty="0" err="1">
                <a:effectLst/>
                <a:ea typeface="Arial" panose="020B0604020202020204" pitchFamily="34" charset="0"/>
              </a:rPr>
              <a:t>số</a:t>
            </a:r>
            <a:r>
              <a:rPr lang="en-US" sz="2800" dirty="0">
                <a:effectLst/>
                <a:ea typeface="Arial" panose="020B0604020202020204" pitchFamily="34" charset="0"/>
              </a:rPr>
              <a:t> </a:t>
            </a:r>
            <a:r>
              <a:rPr lang="en-US" sz="2800" dirty="0" err="1">
                <a:effectLst/>
                <a:ea typeface="Arial" panose="020B0604020202020204" pitchFamily="34" charset="0"/>
              </a:rPr>
              <a:t>các</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mô</a:t>
            </a:r>
            <a:r>
              <a:rPr lang="en-US" sz="2800" dirty="0">
                <a:effectLst/>
                <a:ea typeface="Arial" panose="020B0604020202020204" pitchFamily="34" charset="0"/>
              </a:rPr>
              <a:t> </a:t>
            </a:r>
            <a:r>
              <a:rPr lang="en-US" sz="2800" dirty="0" err="1">
                <a:effectLst/>
                <a:ea typeface="Arial" panose="020B0604020202020204" pitchFamily="34" charset="0"/>
              </a:rPr>
              <a:t>tả</a:t>
            </a:r>
            <a:r>
              <a:rPr lang="en-US" sz="2800" dirty="0">
                <a:effectLst/>
                <a:ea typeface="Arial" panose="020B0604020202020204" pitchFamily="34" charset="0"/>
              </a:rPr>
              <a:t> </a:t>
            </a:r>
            <a:r>
              <a:rPr lang="en-US" sz="2800" dirty="0" err="1">
                <a:effectLst/>
                <a:ea typeface="Arial" panose="020B0604020202020204" pitchFamily="34" charset="0"/>
              </a:rPr>
              <a:t>đưới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người</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dây</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mặt</a:t>
            </a:r>
            <a:r>
              <a:rPr lang="en-US" sz="2800" dirty="0">
                <a:effectLst/>
                <a:ea typeface="Arial" panose="020B0604020202020204" pitchFamily="34" charset="0"/>
              </a:rPr>
              <a:t> </a:t>
            </a:r>
            <a:r>
              <a:rPr lang="en-US" sz="2800" dirty="0" err="1">
                <a:effectLst/>
                <a:ea typeface="Arial" panose="020B0604020202020204" pitchFamily="34" charset="0"/>
              </a:rPr>
              <a:t>sàn</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ngón</a:t>
            </a:r>
            <a:r>
              <a:rPr lang="en-US" sz="2800" dirty="0">
                <a:effectLst/>
                <a:ea typeface="Arial" panose="020B0604020202020204" pitchFamily="34" charset="0"/>
              </a:rPr>
              <a:t> </a:t>
            </a:r>
            <a:r>
              <a:rPr lang="en-US" sz="2800" dirty="0" err="1">
                <a:effectLst/>
                <a:ea typeface="Arial" panose="020B0604020202020204" pitchFamily="34" charset="0"/>
              </a:rPr>
              <a:t>tay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mũi</a:t>
            </a:r>
            <a:r>
              <a:rPr lang="en-US" sz="2800" dirty="0">
                <a:effectLst/>
                <a:ea typeface="Arial" panose="020B0604020202020204" pitchFamily="34" charset="0"/>
              </a:rPr>
              <a:t> </a:t>
            </a:r>
            <a:r>
              <a:rPr lang="en-US" sz="2800" dirty="0" err="1">
                <a:effectLst/>
                <a:ea typeface="Arial" panose="020B0604020202020204" pitchFamily="34" charset="0"/>
              </a:rPr>
              <a:t>đính</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đầu</a:t>
            </a:r>
            <a:r>
              <a:rPr lang="en-US" sz="2800" dirty="0">
                <a:effectLst/>
                <a:ea typeface="Arial" panose="020B0604020202020204" pitchFamily="34" charset="0"/>
              </a:rPr>
              <a:t> </a:t>
            </a:r>
            <a:r>
              <a:rPr lang="en-US" sz="2800" dirty="0" err="1">
                <a:effectLst/>
                <a:ea typeface="Arial" panose="020B0604020202020204" pitchFamily="34" charset="0"/>
              </a:rPr>
              <a:t>đình</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tấm</a:t>
            </a:r>
            <a:r>
              <a:rPr lang="en-US" sz="2800" dirty="0">
                <a:effectLst/>
                <a:ea typeface="Arial" panose="020B0604020202020204" pitchFamily="34" charset="0"/>
              </a:rPr>
              <a:t> </a:t>
            </a:r>
            <a:r>
              <a:rPr lang="en-US" sz="2800" dirty="0" err="1">
                <a:effectLst/>
                <a:ea typeface="Arial" panose="020B0604020202020204" pitchFamily="34" charset="0"/>
              </a:rPr>
              <a:t>xốp</a:t>
            </a:r>
            <a:r>
              <a:rPr lang="en-US" sz="2800" dirty="0">
                <a:effectLst/>
                <a:ea typeface="Arial" panose="020B0604020202020204" pitchFamily="34" charset="0"/>
              </a:rPr>
              <a:t>.</a:t>
            </a:r>
          </a:p>
        </p:txBody>
      </p:sp>
      <p:sp>
        <p:nvSpPr>
          <p:cNvPr id="7" name="Text Placeholder 6">
            <a:extLst>
              <a:ext uri="{FF2B5EF4-FFF2-40B4-BE49-F238E27FC236}">
                <a16:creationId xmlns:a16="http://schemas.microsoft.com/office/drawing/2014/main" id="{E9B123ED-6D50-27ED-9BE4-DBC26E353A70}"/>
              </a:ext>
            </a:extLst>
          </p:cNvPr>
          <p:cNvSpPr>
            <a:spLocks noGrp="1"/>
          </p:cNvSpPr>
          <p:nvPr>
            <p:ph type="body" sz="quarter" idx="10"/>
          </p:nvPr>
        </p:nvSpPr>
        <p:spPr>
          <a:xfrm>
            <a:off x="623888" y="864791"/>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cxnSp>
        <p:nvCxnSpPr>
          <p:cNvPr id="10" name="Straight Arrow Connector 9">
            <a:extLst>
              <a:ext uri="{FF2B5EF4-FFF2-40B4-BE49-F238E27FC236}">
                <a16:creationId xmlns:a16="http://schemas.microsoft.com/office/drawing/2014/main" id="{A221A0E8-ABDC-277B-0772-FAA085647C36}"/>
              </a:ext>
            </a:extLst>
          </p:cNvPr>
          <p:cNvCxnSpPr>
            <a:cxnSpLocks/>
          </p:cNvCxnSpPr>
          <p:nvPr/>
        </p:nvCxnSpPr>
        <p:spPr>
          <a:xfrm>
            <a:off x="9030929" y="2381197"/>
            <a:ext cx="0" cy="89294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98DCA8B-8015-FE9D-5677-6ACAC8651039}"/>
              </a:ext>
            </a:extLst>
          </p:cNvPr>
          <p:cNvCxnSpPr>
            <a:cxnSpLocks/>
          </p:cNvCxnSpPr>
          <p:nvPr/>
        </p:nvCxnSpPr>
        <p:spPr>
          <a:xfrm flipV="1">
            <a:off x="8969145" y="4515436"/>
            <a:ext cx="432033" cy="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9D8AA2E-E901-C9AB-F5DD-A9A4EC07A875}"/>
              </a:ext>
            </a:extLst>
          </p:cNvPr>
          <p:cNvCxnSpPr>
            <a:cxnSpLocks/>
          </p:cNvCxnSpPr>
          <p:nvPr/>
        </p:nvCxnSpPr>
        <p:spPr>
          <a:xfrm>
            <a:off x="9621609" y="4515437"/>
            <a:ext cx="5844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83ED182-9E0C-4860-B4D4-77799A370DD4}"/>
              </a:ext>
            </a:extLst>
          </p:cNvPr>
          <p:cNvSpPr txBox="1"/>
          <p:nvPr/>
        </p:nvSpPr>
        <p:spPr>
          <a:xfrm>
            <a:off x="237110" y="4018095"/>
            <a:ext cx="459576" cy="1687578"/>
          </a:xfrm>
          <a:prstGeom prst="rect">
            <a:avLst/>
          </a:prstGeom>
          <a:noFill/>
        </p:spPr>
        <p:txBody>
          <a:bodyPr wrap="square" rtlCol="0">
            <a:spAutoFit/>
          </a:bodyPr>
          <a:lstStyle/>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7C591A7-25D1-7D1C-5FED-8ED713E33B57}"/>
              </a:ext>
            </a:extLst>
          </p:cNvPr>
          <p:cNvSpPr txBox="1"/>
          <p:nvPr/>
        </p:nvSpPr>
        <p:spPr>
          <a:xfrm>
            <a:off x="586697" y="5813654"/>
            <a:ext cx="5887340" cy="954107"/>
          </a:xfrm>
          <a:prstGeom prst="rect">
            <a:avLst/>
          </a:prstGeom>
          <a:solidFill>
            <a:srgbClr val="0070C0"/>
          </a:solidFill>
        </p:spPr>
        <p:txBody>
          <a:bodyPr wrap="square" rtlCol="0">
            <a:spAutoFit/>
          </a:bodyPr>
          <a:lstStyle/>
          <a:p>
            <a:pPr indent="465138"/>
            <a:r>
              <a:rPr lang="en-US" sz="2800" dirty="0" err="1">
                <a:solidFill>
                  <a:schemeClr val="bg1"/>
                </a:solidFill>
                <a:effectLst/>
                <a:latin typeface="Times New Roman" panose="02020603050405020304" pitchFamily="18" charset="0"/>
                <a:ea typeface="Arial" panose="020B0604020202020204" pitchFamily="34" charset="0"/>
              </a:rPr>
              <a:t>Vận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kiến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thức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đã</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học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và</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liên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hệ</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thực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tế</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hãy</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a:t>
            </a:r>
            <a:r>
              <a:rPr lang="en-US" sz="2800" dirty="0" err="1">
                <a:solidFill>
                  <a:schemeClr val="bg1"/>
                </a:solidFill>
                <a:effectLst/>
                <a:latin typeface="Times New Roman" panose="02020603050405020304" pitchFamily="18" charset="0"/>
                <a:ea typeface="Arial" panose="020B0604020202020204" pitchFamily="34" charset="0"/>
              </a:rPr>
              <a:t>ho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một</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ví</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về</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lực</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ndParaRPr>
          </a:p>
        </p:txBody>
      </p:sp>
    </p:spTree>
    <p:extLst>
      <p:ext uri="{BB962C8B-B14F-4D97-AF65-F5344CB8AC3E}">
        <p14:creationId xmlns:p14="http://schemas.microsoft.com/office/powerpoint/2010/main" val="40838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3" end="3"/>
                                            </p:txEl>
                                          </p:spTgt>
                                        </p:tgtEl>
                                        <p:attrNameLst>
                                          <p:attrName>style.color</p:attrName>
                                        </p:attrNameLst>
                                      </p:cBhvr>
                                      <p:to>
                                        <a:srgbClr val="FC4122"/>
                                      </p:to>
                                    </p:animClr>
                                    <p:animClr clrSpc="rgb" dir="cw">
                                      <p:cBhvr>
                                        <p:cTn id="7" dur="500" fill="hold"/>
                                        <p:tgtEl>
                                          <p:spTgt spid="6">
                                            <p:txEl>
                                              <p:pRg st="3" end="3"/>
                                            </p:txEl>
                                          </p:spTgt>
                                        </p:tgtEl>
                                        <p:attrNameLst>
                                          <p:attrName>fillcolor</p:attrName>
                                        </p:attrNameLst>
                                      </p:cBhvr>
                                      <p:to>
                                        <a:srgbClr val="FC4122"/>
                                      </p:to>
                                    </p:animClr>
                                    <p:set>
                                      <p:cBhvr>
                                        <p:cTn id="8" dur="500" fill="hold"/>
                                        <p:tgtEl>
                                          <p:spTgt spid="6">
                                            <p:txEl>
                                              <p:pRg st="3" end="3"/>
                                            </p:txEl>
                                          </p:spTgt>
                                        </p:tgtEl>
                                        <p:attrNameLst>
                                          <p:attrName>fill.type</p:attrName>
                                        </p:attrNameLst>
                                      </p:cBhvr>
                                      <p:to>
                                        <p:strVal val="solid"/>
                                      </p:to>
                                    </p:set>
                                    <p:set>
                                      <p:cBhvr>
                                        <p:cTn id="9" dur="500" fill="hold"/>
                                        <p:tgtEl>
                                          <p:spTgt spid="6">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4" end="4"/>
                                            </p:txEl>
                                          </p:spTgt>
                                        </p:tgtEl>
                                        <p:attrNameLst>
                                          <p:attrName>style.color</p:attrName>
                                        </p:attrNameLst>
                                      </p:cBhvr>
                                      <p:to>
                                        <a:srgbClr val="FC4122"/>
                                      </p:to>
                                    </p:animClr>
                                    <p:animClr clrSpc="rgb" dir="cw">
                                      <p:cBhvr>
                                        <p:cTn id="12" dur="500" fill="hold"/>
                                        <p:tgtEl>
                                          <p:spTgt spid="6">
                                            <p:txEl>
                                              <p:pRg st="4" end="4"/>
                                            </p:txEl>
                                          </p:spTgt>
                                        </p:tgtEl>
                                        <p:attrNameLst>
                                          <p:attrName>fillcolor</p:attrName>
                                        </p:attrNameLst>
                                      </p:cBhvr>
                                      <p:to>
                                        <a:srgbClr val="FC4122"/>
                                      </p:to>
                                    </p:animClr>
                                    <p:set>
                                      <p:cBhvr>
                                        <p:cTn id="13" dur="500" fill="hold"/>
                                        <p:tgtEl>
                                          <p:spTgt spid="6">
                                            <p:txEl>
                                              <p:pRg st="4" end="4"/>
                                            </p:txEl>
                                          </p:spTgt>
                                        </p:tgtEl>
                                        <p:attrNameLst>
                                          <p:attrName>fill.type</p:attrName>
                                        </p:attrNameLst>
                                      </p:cBhvr>
                                      <p:to>
                                        <p:strVal val="solid"/>
                                      </p:to>
                                    </p:set>
                                    <p:set>
                                      <p:cBhvr>
                                        <p:cTn id="14" dur="500" fill="hold"/>
                                        <p:tgtEl>
                                          <p:spTgt spid="6">
                                            <p:txEl>
                                              <p:pRg st="4" end="4"/>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6">
                                            <p:txEl>
                                              <p:pRg st="5" end="5"/>
                                            </p:txEl>
                                          </p:spTgt>
                                        </p:tgtEl>
                                        <p:attrNameLst>
                                          <p:attrName>style.color</p:attrName>
                                        </p:attrNameLst>
                                      </p:cBhvr>
                                      <p:to>
                                        <a:srgbClr val="FC4122"/>
                                      </p:to>
                                    </p:animClr>
                                    <p:animClr clrSpc="rgb" dir="cw">
                                      <p:cBhvr>
                                        <p:cTn id="17" dur="500" fill="hold"/>
                                        <p:tgtEl>
                                          <p:spTgt spid="6">
                                            <p:txEl>
                                              <p:pRg st="5" end="5"/>
                                            </p:txEl>
                                          </p:spTgt>
                                        </p:tgtEl>
                                        <p:attrNameLst>
                                          <p:attrName>fillcolor</p:attrName>
                                        </p:attrNameLst>
                                      </p:cBhvr>
                                      <p:to>
                                        <a:srgbClr val="FC4122"/>
                                      </p:to>
                                    </p:animClr>
                                    <p:set>
                                      <p:cBhvr>
                                        <p:cTn id="18" dur="500" fill="hold"/>
                                        <p:tgtEl>
                                          <p:spTgt spid="6">
                                            <p:txEl>
                                              <p:pRg st="5" end="5"/>
                                            </p:txEl>
                                          </p:spTgt>
                                        </p:tgtEl>
                                        <p:attrNameLst>
                                          <p:attrName>fill.type</p:attrName>
                                        </p:attrNameLst>
                                      </p:cBhvr>
                                      <p:to>
                                        <p:strVal val="solid"/>
                                      </p:to>
                                    </p:set>
                                    <p:set>
                                      <p:cBhvr>
                                        <p:cTn id="19" dur="500" fill="hold"/>
                                        <p:tgtEl>
                                          <p:spTgt spid="6">
                                            <p:txEl>
                                              <p:pRg st="5" end="5"/>
                                            </p:txEl>
                                          </p:spTgt>
                                        </p:tgtEl>
                                        <p:attrNameLst>
                                          <p:attrName>fill.on</p:attrName>
                                        </p:attrNameLst>
                                      </p:cBhvr>
                                      <p:to>
                                        <p:strVal val="true"/>
                                      </p:to>
                                    </p:se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7D3FD8-27FA-90A2-2237-9A51F1DB08F7}"/>
              </a:ext>
            </a:extLst>
          </p:cNvPr>
          <p:cNvSpPr>
            <a:spLocks noGrp="1"/>
          </p:cNvSpPr>
          <p:nvPr>
            <p:ph type="body" sz="half" idx="2"/>
          </p:nvPr>
        </p:nvSpPr>
        <p:spPr>
          <a:xfrm>
            <a:off x="623661" y="1727652"/>
            <a:ext cx="6856238" cy="3191406"/>
          </a:xfrm>
        </p:spPr>
        <p:txBody>
          <a:bodyPr>
            <a:noAutofit/>
          </a:bodyPr>
          <a:lstStyle/>
          <a:p>
            <a:pPr algn="just"/>
            <a:r>
              <a:rPr lang="en-US" sz="2800" b="1" dirty="0" err="1"/>
              <a:t>Kết</a:t>
            </a:r>
            <a:r>
              <a:rPr lang="en-US" sz="2800" b="1" dirty="0"/>
              <a:t> </a:t>
            </a:r>
            <a:r>
              <a:rPr lang="en-US" sz="2800" b="1" dirty="0" err="1"/>
              <a:t>luận</a:t>
            </a:r>
            <a:r>
              <a:rPr lang="en-US" sz="2800" b="1" dirty="0"/>
              <a:t>: </a:t>
            </a:r>
            <a:r>
              <a:rPr lang="de-DE" sz="2800" b="1" dirty="0">
                <a:effectLst/>
                <a:ea typeface="Times New Roman" panose="02020603050405020304" pitchFamily="18" charset="0"/>
              </a:rPr>
              <a:t>Áp lực là lực ép có phương vuông góc với mặt bị ép</a:t>
            </a:r>
            <a:endParaRPr lang="en-US" sz="2800" b="1" dirty="0">
              <a:effectLst/>
              <a:ea typeface="Times New Roman" panose="02020603050405020304" pitchFamily="18" charset="0"/>
            </a:endParaRPr>
          </a:p>
          <a:p>
            <a:pPr algn="just">
              <a:lnSpc>
                <a:spcPct val="100000"/>
              </a:lnSpc>
            </a:pPr>
            <a:r>
              <a:rPr lang="en-US" sz="2800" b="1" dirty="0" err="1">
                <a:ea typeface="Arial" panose="020B0604020202020204" pitchFamily="34" charset="0"/>
              </a:rPr>
              <a:t>Ví</a:t>
            </a:r>
            <a:r>
              <a:rPr lang="en-US" sz="2800" b="1" dirty="0">
                <a:ea typeface="Arial" panose="020B0604020202020204" pitchFamily="34" charset="0"/>
              </a:rPr>
              <a:t> </a:t>
            </a:r>
            <a:r>
              <a:rPr lang="en-US" sz="2800" b="1" dirty="0" err="1">
                <a:ea typeface="Arial" panose="020B0604020202020204" pitchFamily="34" charset="0"/>
              </a:rPr>
              <a:t>dụ</a:t>
            </a:r>
            <a:r>
              <a:rPr lang="en-US" sz="2800" b="1" dirty="0">
                <a:ea typeface="Arial" panose="020B0604020202020204" pitchFamily="34" charset="0"/>
              </a:rPr>
              <a:t>:</a:t>
            </a: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thùng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hàng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mặt</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sàn</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ngón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tay</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mũ</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đầu</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tấm</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xốp</a:t>
            </a:r>
            <a:r>
              <a:rPr lang="en-US" sz="2800" b="1" dirty="0">
                <a:solidFill>
                  <a:srgbClr val="000000"/>
                </a:solidFill>
                <a:effectLst/>
                <a:ea typeface="Segoe UI" panose="020B0502040204020203" pitchFamily="34" charset="0"/>
              </a:rPr>
              <a:t>.  </a:t>
            </a:r>
            <a:endParaRPr lang="en-US" sz="2800" b="1" dirty="0">
              <a:effectLst/>
              <a:latin typeface="Segoe UI" panose="020B0502040204020203" pitchFamily="34" charset="0"/>
              <a:ea typeface="Segoe UI" panose="020B0502040204020203" pitchFamily="34" charset="0"/>
            </a:endParaRPr>
          </a:p>
        </p:txBody>
      </p:sp>
      <p:sp>
        <p:nvSpPr>
          <p:cNvPr id="7" name="Text Placeholder 6">
            <a:extLst>
              <a:ext uri="{FF2B5EF4-FFF2-40B4-BE49-F238E27FC236}">
                <a16:creationId xmlns:a16="http://schemas.microsoft.com/office/drawing/2014/main" id="{8CBA2386-2F19-09AB-C551-D34929B95045}"/>
              </a:ext>
            </a:extLst>
          </p:cNvPr>
          <p:cNvSpPr>
            <a:spLocks noGrp="1"/>
          </p:cNvSpPr>
          <p:nvPr>
            <p:ph type="body" sz="quarter" idx="10"/>
          </p:nvPr>
        </p:nvSpPr>
        <p:spPr>
          <a:xfrm>
            <a:off x="623661" y="823236"/>
            <a:ext cx="4340225" cy="508455"/>
          </a:xfrm>
        </p:spPr>
        <p:txBody>
          <a:bodyPr>
            <a:normAutofit/>
          </a:bodyPr>
          <a:lstStyle/>
          <a:p>
            <a:r>
              <a:rPr lang="en-US" sz="2800" dirty="0"/>
              <a:t>I.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sp>
        <p:nvSpPr>
          <p:cNvPr id="3" name="Oval 2">
            <a:extLst>
              <a:ext uri="{FF2B5EF4-FFF2-40B4-BE49-F238E27FC236}">
                <a16:creationId xmlns:a16="http://schemas.microsoft.com/office/drawing/2014/main" id="{9428114A-17FB-792C-A030-943388521CBB}"/>
              </a:ext>
            </a:extLst>
          </p:cNvPr>
          <p:cNvSpPr/>
          <p:nvPr/>
        </p:nvSpPr>
        <p:spPr>
          <a:xfrm>
            <a:off x="7866502" y="4270826"/>
            <a:ext cx="3556000" cy="17639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000" b="1" dirty="0">
                <a:latin typeface="Times New Roman" panose="02020603050405020304" pitchFamily="18" charset="0"/>
                <a:cs typeface="Times New Roman" panose="02020603050405020304" pitchFamily="18" charset="0"/>
              </a:rPr>
              <a:t>DIỆN TÍCH BỊ ÉP</a:t>
            </a:r>
          </a:p>
        </p:txBody>
      </p:sp>
      <p:sp>
        <p:nvSpPr>
          <p:cNvPr id="2" name="Arrow: Down 1">
            <a:extLst>
              <a:ext uri="{FF2B5EF4-FFF2-40B4-BE49-F238E27FC236}">
                <a16:creationId xmlns:a16="http://schemas.microsoft.com/office/drawing/2014/main" id="{3F964058-0F10-06AD-D364-E255240964C4}"/>
              </a:ext>
            </a:extLst>
          </p:cNvPr>
          <p:cNvSpPr/>
          <p:nvPr/>
        </p:nvSpPr>
        <p:spPr>
          <a:xfrm>
            <a:off x="8490854" y="2308224"/>
            <a:ext cx="1422400" cy="26108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0572BF9-60A4-FF3F-DFA6-75A61DC927B8}"/>
              </a:ext>
            </a:extLst>
          </p:cNvPr>
          <p:cNvSpPr txBox="1"/>
          <p:nvPr/>
        </p:nvSpPr>
        <p:spPr>
          <a:xfrm>
            <a:off x="8447310" y="1727651"/>
            <a:ext cx="1582613" cy="646331"/>
          </a:xfrm>
          <a:prstGeom prst="rect">
            <a:avLst/>
          </a:prstGeom>
          <a:noFill/>
        </p:spPr>
        <p:txBody>
          <a:bodyPr wrap="none" rtlCol="0">
            <a:spAutoFit/>
          </a:bodyPr>
          <a:lstStyle/>
          <a:p>
            <a:r>
              <a:rPr lang="en-US" sz="3600" b="1" dirty="0"/>
              <a:t>ÁP LỰC</a:t>
            </a:r>
          </a:p>
        </p:txBody>
      </p:sp>
      <p:pic>
        <p:nvPicPr>
          <p:cNvPr id="10" name="Picture 9">
            <a:extLst>
              <a:ext uri="{FF2B5EF4-FFF2-40B4-BE49-F238E27FC236}">
                <a16:creationId xmlns:a16="http://schemas.microsoft.com/office/drawing/2014/main" id="{CB6EEC4E-4447-53D8-C86D-E37D8DC51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137" y="823236"/>
            <a:ext cx="3813733" cy="2860300"/>
          </a:xfrm>
          <a:prstGeom prst="rect">
            <a:avLst/>
          </a:prstGeom>
        </p:spPr>
      </p:pic>
      <p:pic>
        <p:nvPicPr>
          <p:cNvPr id="12" name="Picture 11">
            <a:extLst>
              <a:ext uri="{FF2B5EF4-FFF2-40B4-BE49-F238E27FC236}">
                <a16:creationId xmlns:a16="http://schemas.microsoft.com/office/drawing/2014/main" id="{81E3ECD0-D8E4-A0DB-85A6-0204035A0A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00" r="14803"/>
          <a:stretch/>
        </p:blipFill>
        <p:spPr>
          <a:xfrm>
            <a:off x="7837007" y="3767164"/>
            <a:ext cx="3813733" cy="2771261"/>
          </a:xfrm>
          <a:prstGeom prst="rect">
            <a:avLst/>
          </a:prstGeom>
        </p:spPr>
      </p:pic>
      <p:sp>
        <p:nvSpPr>
          <p:cNvPr id="13" name="Arrow: Down 12">
            <a:extLst>
              <a:ext uri="{FF2B5EF4-FFF2-40B4-BE49-F238E27FC236}">
                <a16:creationId xmlns:a16="http://schemas.microsoft.com/office/drawing/2014/main" id="{F1C7DB8E-7B93-74BA-02BA-4D50A344397D}"/>
              </a:ext>
            </a:extLst>
          </p:cNvPr>
          <p:cNvSpPr/>
          <p:nvPr/>
        </p:nvSpPr>
        <p:spPr>
          <a:xfrm>
            <a:off x="9404367" y="2373982"/>
            <a:ext cx="502920" cy="101532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5E8ED356-F07C-731A-C13D-C7D10545AB59}"/>
              </a:ext>
            </a:extLst>
          </p:cNvPr>
          <p:cNvSpPr/>
          <p:nvPr/>
        </p:nvSpPr>
        <p:spPr>
          <a:xfrm>
            <a:off x="8159221" y="4877302"/>
            <a:ext cx="744586" cy="201583"/>
          </a:xfrm>
          <a:prstGeom prst="leftArrow">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66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wipe(left)">
                                      <p:cBhvr>
                                        <p:cTn id="10" dur="500"/>
                                        <p:tgtEl>
                                          <p:spTgt spid="6">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wipe(left)">
                                      <p:cBhvr>
                                        <p:cTn id="13" dur="500"/>
                                        <p:tgtEl>
                                          <p:spTgt spid="6">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left)">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B343C-896D-83E4-97DC-C78234161E90}"/>
              </a:ext>
            </a:extLst>
          </p:cNvPr>
          <p:cNvSpPr>
            <a:spLocks noGrp="1"/>
          </p:cNvSpPr>
          <p:nvPr>
            <p:ph type="body" sz="half" idx="2"/>
          </p:nvPr>
        </p:nvSpPr>
        <p:spPr>
          <a:xfrm>
            <a:off x="680132" y="1869153"/>
            <a:ext cx="4080552" cy="1656379"/>
          </a:xfrm>
        </p:spPr>
        <p:txBody>
          <a:bodyPr>
            <a:noAutofit/>
          </a:bodyPr>
          <a:lstStyle/>
          <a:p>
            <a:pPr algn="just"/>
            <a:r>
              <a:rPr lang="en-US" sz="2800" dirty="0" err="1"/>
              <a:t>Dụng</a:t>
            </a:r>
            <a:r>
              <a:rPr lang="en-US" sz="2800" dirty="0"/>
              <a:t> </a:t>
            </a:r>
            <a:r>
              <a:rPr lang="en-US" sz="2800" dirty="0" err="1"/>
              <a:t>cụ</a:t>
            </a:r>
            <a:r>
              <a:rPr lang="en-US" sz="2800" dirty="0"/>
              <a:t> </a:t>
            </a:r>
            <a:r>
              <a:rPr lang="en-US" sz="2800" dirty="0" err="1"/>
              <a:t>thí</a:t>
            </a:r>
            <a:r>
              <a:rPr lang="en-US" sz="2800" dirty="0"/>
              <a:t> </a:t>
            </a:r>
            <a:r>
              <a:rPr lang="en-US" sz="2800" dirty="0" err="1"/>
              <a:t>nghiệm</a:t>
            </a:r>
            <a:r>
              <a:rPr lang="en-US" sz="2800" dirty="0"/>
              <a:t>: </a:t>
            </a:r>
            <a:r>
              <a:rPr lang="en-US" sz="2800" dirty="0" err="1"/>
              <a:t>hai</a:t>
            </a:r>
            <a:r>
              <a:rPr lang="en-US" sz="2800" dirty="0"/>
              <a:t> </a:t>
            </a:r>
            <a:r>
              <a:rPr lang="en-US" sz="2800" dirty="0" err="1"/>
              <a:t>khối</a:t>
            </a:r>
            <a:r>
              <a:rPr lang="en-US" sz="2800" dirty="0"/>
              <a:t> </a:t>
            </a:r>
            <a:r>
              <a:rPr lang="en-US" sz="2800" dirty="0" err="1"/>
              <a:t>sắt</a:t>
            </a:r>
            <a:r>
              <a:rPr lang="en-US" sz="2800" dirty="0"/>
              <a:t> </a:t>
            </a:r>
            <a:r>
              <a:rPr lang="en-US" sz="2800" dirty="0" err="1"/>
              <a:t>giống</a:t>
            </a:r>
            <a:r>
              <a:rPr lang="en-US" sz="2800" dirty="0"/>
              <a:t> </a:t>
            </a:r>
            <a:r>
              <a:rPr lang="en-US" sz="2800" dirty="0" err="1"/>
              <a:t>nhau</a:t>
            </a:r>
            <a:r>
              <a:rPr lang="en-US" sz="2800" dirty="0"/>
              <a:t> </a:t>
            </a:r>
            <a:r>
              <a:rPr lang="en-US" sz="2800" dirty="0" err="1"/>
              <a:t>có</a:t>
            </a:r>
            <a:r>
              <a:rPr lang="en-US" sz="2800" dirty="0"/>
              <a:t> </a:t>
            </a:r>
            <a:r>
              <a:rPr lang="en-US" sz="2800" dirty="0" err="1"/>
              <a:t>dạng</a:t>
            </a:r>
            <a:r>
              <a:rPr lang="en-US" sz="2800" dirty="0"/>
              <a:t> </a:t>
            </a: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r>
              <a:rPr lang="en-US" sz="2800" dirty="0"/>
              <a:t>, </a:t>
            </a:r>
            <a:r>
              <a:rPr lang="en-US" sz="2800" dirty="0" err="1"/>
              <a:t>một</a:t>
            </a:r>
            <a:r>
              <a:rPr lang="en-US" sz="2800" dirty="0"/>
              <a:t> </a:t>
            </a:r>
            <a:r>
              <a:rPr lang="en-US" sz="2800" dirty="0" err="1"/>
              <a:t>khây</a:t>
            </a:r>
            <a:r>
              <a:rPr lang="en-US" sz="2800" dirty="0"/>
              <a:t> </a:t>
            </a:r>
            <a:r>
              <a:rPr lang="en-US" sz="2800" dirty="0" err="1"/>
              <a:t>nhựa</a:t>
            </a:r>
            <a:r>
              <a:rPr lang="en-US" sz="2800" dirty="0"/>
              <a:t> </a:t>
            </a:r>
            <a:r>
              <a:rPr lang="en-US" sz="2800" dirty="0" err="1"/>
              <a:t>hoặc</a:t>
            </a:r>
            <a:r>
              <a:rPr lang="en-US" sz="2800" dirty="0"/>
              <a:t> </a:t>
            </a:r>
            <a:r>
              <a:rPr lang="en-US" sz="2800" dirty="0" err="1"/>
              <a:t>thủy</a:t>
            </a:r>
            <a:r>
              <a:rPr lang="en-US" sz="2800" dirty="0"/>
              <a:t> </a:t>
            </a:r>
            <a:r>
              <a:rPr lang="en-US" sz="2800" dirty="0" err="1"/>
              <a:t>tinh</a:t>
            </a:r>
            <a:r>
              <a:rPr lang="en-US" sz="2800" dirty="0"/>
              <a:t> </a:t>
            </a:r>
            <a:r>
              <a:rPr lang="en-US" sz="2800" dirty="0" err="1"/>
              <a:t>trong</a:t>
            </a:r>
            <a:r>
              <a:rPr lang="en-US" sz="2800" dirty="0"/>
              <a:t> </a:t>
            </a:r>
            <a:r>
              <a:rPr lang="en-US" sz="2800" dirty="0" err="1"/>
              <a:t>suốt</a:t>
            </a:r>
            <a:r>
              <a:rPr lang="en-US" sz="2800" dirty="0"/>
              <a:t> </a:t>
            </a:r>
            <a:r>
              <a:rPr lang="en-US" sz="2800" dirty="0" err="1"/>
              <a:t>đựng</a:t>
            </a:r>
            <a:r>
              <a:rPr lang="en-US" sz="2800" dirty="0"/>
              <a:t> </a:t>
            </a:r>
            <a:r>
              <a:rPr lang="en-US" sz="2800" dirty="0" err="1"/>
              <a:t>bột</a:t>
            </a:r>
            <a:r>
              <a:rPr lang="en-US" sz="2800" dirty="0"/>
              <a:t> </a:t>
            </a:r>
            <a:r>
              <a:rPr lang="en-US" sz="2800" dirty="0" err="1"/>
              <a:t>mịn</a:t>
            </a:r>
            <a:r>
              <a:rPr lang="en-US" sz="2800" dirty="0"/>
              <a:t>.</a:t>
            </a:r>
          </a:p>
        </p:txBody>
      </p:sp>
      <p:sp>
        <p:nvSpPr>
          <p:cNvPr id="4" name="Title 3">
            <a:extLst>
              <a:ext uri="{FF2B5EF4-FFF2-40B4-BE49-F238E27FC236}">
                <a16:creationId xmlns:a16="http://schemas.microsoft.com/office/drawing/2014/main" id="{B8440795-A4F4-A006-592A-E5AB4D8BADEC}"/>
              </a:ext>
            </a:extLst>
          </p:cNvPr>
          <p:cNvSpPr>
            <a:spLocks noGrp="1"/>
          </p:cNvSpPr>
          <p:nvPr>
            <p:ph type="title"/>
          </p:nvPr>
        </p:nvSpPr>
        <p:spPr>
          <a:xfrm>
            <a:off x="680134" y="804118"/>
            <a:ext cx="8463866" cy="536577"/>
          </a:xfrm>
        </p:spPr>
        <p:txBody>
          <a:bodyPr>
            <a:normAutofit/>
          </a:bodyPr>
          <a:lstStyle/>
          <a:p>
            <a:r>
              <a:rPr lang="en-US" sz="2800" dirty="0"/>
              <a:t>II. </a:t>
            </a:r>
            <a:r>
              <a:rPr lang="en-US" sz="2800" dirty="0" err="1"/>
              <a:t>Áp</a:t>
            </a:r>
            <a:r>
              <a:rPr lang="en-US" sz="2800" dirty="0"/>
              <a:t> </a:t>
            </a:r>
            <a:r>
              <a:rPr lang="en-US" sz="2800" dirty="0" err="1"/>
              <a:t>suất</a:t>
            </a:r>
            <a:endParaRPr lang="en-US" sz="2800" dirty="0"/>
          </a:p>
        </p:txBody>
      </p:sp>
      <p:pic>
        <p:nvPicPr>
          <p:cNvPr id="7" name="Picture 6">
            <a:extLst>
              <a:ext uri="{FF2B5EF4-FFF2-40B4-BE49-F238E27FC236}">
                <a16:creationId xmlns:a16="http://schemas.microsoft.com/office/drawing/2014/main" id="{633D49DC-CF4A-FF05-31D4-C621210FB0AA}"/>
              </a:ext>
            </a:extLst>
          </p:cNvPr>
          <p:cNvPicPr>
            <a:picLocks noChangeAspect="1"/>
          </p:cNvPicPr>
          <p:nvPr/>
        </p:nvPicPr>
        <p:blipFill>
          <a:blip r:embed="rId2"/>
          <a:stretch>
            <a:fillRect/>
          </a:stretch>
        </p:blipFill>
        <p:spPr>
          <a:xfrm>
            <a:off x="5085680" y="1615164"/>
            <a:ext cx="5968529" cy="2227716"/>
          </a:xfrm>
          <a:prstGeom prst="rect">
            <a:avLst/>
          </a:prstGeom>
        </p:spPr>
      </p:pic>
      <p:graphicFrame>
        <p:nvGraphicFramePr>
          <p:cNvPr id="9" name="Table 8">
            <a:extLst>
              <a:ext uri="{FF2B5EF4-FFF2-40B4-BE49-F238E27FC236}">
                <a16:creationId xmlns:a16="http://schemas.microsoft.com/office/drawing/2014/main" id="{243381C7-A7DA-A8AF-0D3E-B739BB38ECDF}"/>
              </a:ext>
            </a:extLst>
          </p:cNvPr>
          <p:cNvGraphicFramePr>
            <a:graphicFrameLocks noGrp="1"/>
          </p:cNvGraphicFramePr>
          <p:nvPr>
            <p:extLst>
              <p:ext uri="{D42A27DB-BD31-4B8C-83A1-F6EECF244321}">
                <p14:modId xmlns:p14="http://schemas.microsoft.com/office/powerpoint/2010/main" val="3430856710"/>
              </p:ext>
            </p:extLst>
          </p:nvPr>
        </p:nvGraphicFramePr>
        <p:xfrm>
          <a:off x="5042137" y="4160657"/>
          <a:ext cx="6400800" cy="1468805"/>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val="3829512257"/>
                    </a:ext>
                  </a:extLst>
                </a:gridCol>
                <a:gridCol w="2462209">
                  <a:extLst>
                    <a:ext uri="{9D8B030D-6E8A-4147-A177-3AD203B41FA5}">
                      <a16:colId xmlns:a16="http://schemas.microsoft.com/office/drawing/2014/main" val="2212648639"/>
                    </a:ext>
                  </a:extLst>
                </a:gridCol>
                <a:gridCol w="1805451">
                  <a:extLst>
                    <a:ext uri="{9D8B030D-6E8A-4147-A177-3AD203B41FA5}">
                      <a16:colId xmlns:a16="http://schemas.microsoft.com/office/drawing/2014/main" val="2681088245"/>
                    </a:ext>
                  </a:extLst>
                </a:gridCol>
              </a:tblGrid>
              <a:tr h="680769">
                <a:tc>
                  <a:txBody>
                    <a:bodyPr/>
                    <a:lstStyle/>
                    <a:p>
                      <a:pPr algn="ctr">
                        <a:lnSpc>
                          <a:spcPct val="115000"/>
                        </a:lnSpc>
                      </a:pPr>
                      <a:r>
                        <a:rPr lang="de-DE" sz="2400" dirty="0">
                          <a:effectLst/>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300" baseline="0" dirty="0">
                          <a:effectLst/>
                        </a:rPr>
                        <a:t>Diện tích bị ép (S)</a:t>
                      </a:r>
                      <a:endParaRPr lang="en-US" sz="23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dirty="0">
                          <a:effectLst/>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017764"/>
                  </a:ext>
                </a:extLst>
              </a:tr>
              <a:tr h="370814">
                <a:tc>
                  <a:txBody>
                    <a:bodyPr/>
                    <a:lstStyle/>
                    <a:p>
                      <a:pPr algn="ctr">
                        <a:lnSpc>
                          <a:spcPct val="115000"/>
                        </a:lnSpc>
                      </a:pPr>
                      <a:r>
                        <a:rPr lang="de-DE" sz="2400" b="1" dirty="0">
                          <a:effectLst/>
                        </a:rPr>
                        <a:t>F</a:t>
                      </a:r>
                      <a:r>
                        <a:rPr lang="de-DE" sz="2400" b="1" baseline="-25000" dirty="0">
                          <a:effectLst/>
                        </a:rPr>
                        <a:t>b </a:t>
                      </a:r>
                      <a:r>
                        <a:rPr lang="de-DE" sz="2400" b="1" baseline="0" dirty="0">
                          <a:effectLst/>
                          <a:sym typeface="Wingdings" panose="05000000000000000000" pitchFamily="2" charset="2"/>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b</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b</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2645643"/>
                  </a:ext>
                </a:extLst>
              </a:tr>
              <a:tr h="370814">
                <a:tc>
                  <a:txBody>
                    <a:bodyPr/>
                    <a:lstStyle/>
                    <a:p>
                      <a:pPr algn="ctr">
                        <a:lnSpc>
                          <a:spcPct val="115000"/>
                        </a:lnSpc>
                      </a:pPr>
                      <a:r>
                        <a:rPr lang="de-DE" sz="2400" b="1" dirty="0">
                          <a:effectLst/>
                        </a:rPr>
                        <a:t>F</a:t>
                      </a:r>
                      <a:r>
                        <a:rPr lang="de-DE" sz="2400" b="1" baseline="-25000" dirty="0">
                          <a:effectLst/>
                        </a:rPr>
                        <a:t>c</a:t>
                      </a:r>
                      <a:r>
                        <a:rPr lang="de-DE" sz="2400" b="1" dirty="0">
                          <a:effectLst/>
                        </a:rPr>
                        <a:t> </a:t>
                      </a:r>
                      <a:r>
                        <a:rPr lang="de-DE" sz="2400" b="1" baseline="0" dirty="0">
                          <a:effectLst/>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c</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c</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5509538"/>
                  </a:ext>
                </a:extLst>
              </a:tr>
            </a:tbl>
          </a:graphicData>
        </a:graphic>
      </p:graphicFrame>
      <p:sp>
        <p:nvSpPr>
          <p:cNvPr id="10" name="Text Placeholder 2">
            <a:extLst>
              <a:ext uri="{FF2B5EF4-FFF2-40B4-BE49-F238E27FC236}">
                <a16:creationId xmlns:a16="http://schemas.microsoft.com/office/drawing/2014/main" id="{38C3E3A2-1DD7-F4E5-9CBD-42BBADCE5580}"/>
              </a:ext>
            </a:extLst>
          </p:cNvPr>
          <p:cNvSpPr txBox="1">
            <a:spLocks/>
          </p:cNvSpPr>
          <p:nvPr/>
        </p:nvSpPr>
        <p:spPr>
          <a:xfrm>
            <a:off x="680133" y="4568991"/>
            <a:ext cx="4080551" cy="14223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a:effectLst/>
                <a:ea typeface="Arial" panose="020B0604020202020204" pitchFamily="34" charset="0"/>
              </a:rPr>
              <a:t>HS </a:t>
            </a:r>
            <a:r>
              <a:rPr lang="en-US" sz="2800" dirty="0" err="1">
                <a:effectLst/>
                <a:ea typeface="Arial" panose="020B0604020202020204" pitchFamily="34" charset="0"/>
              </a:rPr>
              <a:t>hoạt</a:t>
            </a:r>
            <a:r>
              <a:rPr lang="en-US" sz="2800" dirty="0">
                <a:effectLst/>
                <a:ea typeface="Arial" panose="020B0604020202020204" pitchFamily="34" charset="0"/>
              </a:rPr>
              <a:t> </a:t>
            </a:r>
            <a:r>
              <a:rPr lang="en-US" sz="2800" dirty="0" err="1">
                <a:effectLst/>
                <a:ea typeface="Arial" panose="020B0604020202020204" pitchFamily="34" charset="0"/>
              </a:rPr>
              <a:t>động</a:t>
            </a:r>
            <a:r>
              <a:rPr lang="en-US" sz="2800" dirty="0">
                <a:effectLst/>
                <a:ea typeface="Arial" panose="020B0604020202020204" pitchFamily="34" charset="0"/>
              </a:rPr>
              <a:t> </a:t>
            </a:r>
            <a:r>
              <a:rPr lang="en-US" sz="2800" dirty="0" err="1">
                <a:effectLst/>
                <a:ea typeface="Arial" panose="020B0604020202020204" pitchFamily="34" charset="0"/>
              </a:rPr>
              <a:t>nhóm</a:t>
            </a:r>
            <a:r>
              <a:rPr lang="en-US" sz="2800" dirty="0">
                <a:effectLst/>
                <a:ea typeface="Arial" panose="020B0604020202020204" pitchFamily="34" charset="0"/>
              </a:rPr>
              <a:t> </a:t>
            </a:r>
            <a:r>
              <a:rPr lang="en-US" sz="2800" dirty="0" err="1">
                <a:effectLst/>
                <a:ea typeface="Calibri" panose="020F0502020204030204" pitchFamily="34" charset="0"/>
              </a:rPr>
              <a:t>thiết</a:t>
            </a:r>
            <a:r>
              <a:rPr lang="en-US" sz="2800" dirty="0">
                <a:effectLst/>
                <a:ea typeface="Calibri" panose="020F0502020204030204" pitchFamily="34" charset="0"/>
              </a:rPr>
              <a:t> </a:t>
            </a:r>
            <a:r>
              <a:rPr lang="en-US" sz="2800" dirty="0" err="1">
                <a:effectLst/>
                <a:ea typeface="Calibri" panose="020F0502020204030204" pitchFamily="34" charset="0"/>
              </a:rPr>
              <a:t>kế</a:t>
            </a:r>
            <a:r>
              <a:rPr lang="en-US" sz="2800" dirty="0">
                <a:effectLst/>
                <a:ea typeface="Calibri" panose="020F0502020204030204" pitchFamily="34" charset="0"/>
              </a:rPr>
              <a:t> </a:t>
            </a:r>
            <a:r>
              <a:rPr lang="en-US" sz="2800" dirty="0" err="1">
                <a:effectLst/>
                <a:ea typeface="Calibri" panose="020F0502020204030204" pitchFamily="34" charset="0"/>
              </a:rPr>
              <a:t>phương</a:t>
            </a:r>
            <a:r>
              <a:rPr lang="en-US" sz="2800" dirty="0">
                <a:effectLst/>
                <a:ea typeface="Calibri" panose="020F0502020204030204" pitchFamily="34" charset="0"/>
              </a:rPr>
              <a:t> </a:t>
            </a:r>
            <a:r>
              <a:rPr lang="en-US" sz="2800" dirty="0" err="1">
                <a:effectLst/>
                <a:ea typeface="Calibri" panose="020F0502020204030204" pitchFamily="34" charset="0"/>
              </a:rPr>
              <a:t>án</a:t>
            </a:r>
            <a:r>
              <a:rPr lang="en-US" sz="2800" dirty="0">
                <a:effectLst/>
                <a:ea typeface="Calibri" panose="020F0502020204030204" pitchFamily="34" charset="0"/>
              </a:rPr>
              <a:t> </a:t>
            </a:r>
            <a:r>
              <a:rPr lang="en-US" sz="2800" dirty="0" err="1">
                <a:effectLst/>
                <a:ea typeface="Calibri" panose="020F0502020204030204" pitchFamily="34" charset="0"/>
              </a:rPr>
              <a:t>thí</a:t>
            </a:r>
            <a:r>
              <a:rPr lang="en-US" sz="2800" dirty="0">
                <a:effectLst/>
                <a:ea typeface="Calibri" panose="020F0502020204030204" pitchFamily="34" charset="0"/>
              </a:rPr>
              <a:t> </a:t>
            </a:r>
            <a:r>
              <a:rPr lang="en-US" sz="2800" dirty="0" err="1">
                <a:effectLst/>
                <a:ea typeface="Calibri" panose="020F0502020204030204" pitchFamily="34" charset="0"/>
              </a:rPr>
              <a:t>nghiệm</a:t>
            </a:r>
            <a:r>
              <a:rPr lang="en-US" sz="2800" dirty="0">
                <a:ea typeface="Calibri" panose="020F0502020204030204" pitchFamily="34" charset="0"/>
              </a:rPr>
              <a:t>, </a:t>
            </a:r>
            <a:r>
              <a:rPr lang="en-US" sz="2800" dirty="0">
                <a:effectLst/>
                <a:ea typeface="Times New Roman" panose="02020603050405020304" pitchFamily="18" charset="0"/>
              </a:rPr>
              <a:t>15.1 SGK.</a:t>
            </a:r>
            <a:endParaRPr lang="en-US" sz="2800" dirty="0">
              <a:effectLst/>
              <a:ea typeface="Arial" panose="020B0604020202020204" pitchFamily="34" charset="0"/>
            </a:endParaRPr>
          </a:p>
          <a:p>
            <a:pPr algn="just"/>
            <a:endParaRPr lang="en-US" sz="2800" dirty="0"/>
          </a:p>
        </p:txBody>
      </p:sp>
      <p:sp>
        <p:nvSpPr>
          <p:cNvPr id="13" name="Text Placeholder 2">
            <a:extLst>
              <a:ext uri="{FF2B5EF4-FFF2-40B4-BE49-F238E27FC236}">
                <a16:creationId xmlns:a16="http://schemas.microsoft.com/office/drawing/2014/main" id="{828C69D7-539D-8254-F339-8A427EC68F70}"/>
              </a:ext>
            </a:extLst>
          </p:cNvPr>
          <p:cNvSpPr txBox="1">
            <a:spLocks/>
          </p:cNvSpPr>
          <p:nvPr/>
        </p:nvSpPr>
        <p:spPr>
          <a:xfrm>
            <a:off x="680132" y="5725339"/>
            <a:ext cx="11250611" cy="1079788"/>
          </a:xfrm>
          <a:prstGeom prst="rect">
            <a:avLst/>
          </a:prstGeom>
          <a:solidFill>
            <a:srgbClr val="0070C0"/>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20000"/>
              </a:lnSpc>
              <a:spcAft>
                <a:spcPts val="600"/>
              </a:spcAft>
              <a:tabLst>
                <a:tab pos="547370" algn="l"/>
              </a:tabLst>
            </a:pPr>
            <a:endParaRPr lang="en-US" sz="2800" b="1" dirty="0">
              <a:solidFill>
                <a:schemeClr val="bg1"/>
              </a:solidFill>
              <a:effectLst/>
              <a:latin typeface="Segoe UI" panose="020B0502040204020203" pitchFamily="34" charset="0"/>
              <a:ea typeface="Segoe UI" panose="020B0502040204020203" pitchFamily="34" charset="0"/>
            </a:endParaRPr>
          </a:p>
        </p:txBody>
      </p:sp>
      <p:graphicFrame>
        <p:nvGraphicFramePr>
          <p:cNvPr id="17" name="Table 16">
            <a:extLst>
              <a:ext uri="{FF2B5EF4-FFF2-40B4-BE49-F238E27FC236}">
                <a16:creationId xmlns:a16="http://schemas.microsoft.com/office/drawing/2014/main" id="{962995F8-97F3-D9FC-6567-1AF1343723E7}"/>
              </a:ext>
            </a:extLst>
          </p:cNvPr>
          <p:cNvGraphicFramePr>
            <a:graphicFrameLocks noGrp="1"/>
          </p:cNvGraphicFramePr>
          <p:nvPr>
            <p:extLst>
              <p:ext uri="{D42A27DB-BD31-4B8C-83A1-F6EECF244321}">
                <p14:modId xmlns:p14="http://schemas.microsoft.com/office/powerpoint/2010/main" val="3141884987"/>
              </p:ext>
            </p:extLst>
          </p:nvPr>
        </p:nvGraphicFramePr>
        <p:xfrm>
          <a:off x="5021946" y="4762031"/>
          <a:ext cx="6400800" cy="901828"/>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val="3829512257"/>
                    </a:ext>
                  </a:extLst>
                </a:gridCol>
                <a:gridCol w="2462209">
                  <a:extLst>
                    <a:ext uri="{9D8B030D-6E8A-4147-A177-3AD203B41FA5}">
                      <a16:colId xmlns:a16="http://schemas.microsoft.com/office/drawing/2014/main" val="2212648639"/>
                    </a:ext>
                  </a:extLst>
                </a:gridCol>
                <a:gridCol w="1805451">
                  <a:extLst>
                    <a:ext uri="{9D8B030D-6E8A-4147-A177-3AD203B41FA5}">
                      <a16:colId xmlns:a16="http://schemas.microsoft.com/office/drawing/2014/main" val="2681088245"/>
                    </a:ext>
                  </a:extLst>
                </a:gridCol>
              </a:tblGrid>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645643"/>
                  </a:ext>
                </a:extLst>
              </a:tr>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&lt;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5509538"/>
                  </a:ext>
                </a:extLst>
              </a:tr>
            </a:tbl>
          </a:graphicData>
        </a:graphic>
      </p:graphicFrame>
      <p:sp>
        <p:nvSpPr>
          <p:cNvPr id="19" name="Text Placeholder 2">
            <a:extLst>
              <a:ext uri="{FF2B5EF4-FFF2-40B4-BE49-F238E27FC236}">
                <a16:creationId xmlns:a16="http://schemas.microsoft.com/office/drawing/2014/main" id="{39472C74-00C5-AE65-850F-0AF43135CDB4}"/>
              </a:ext>
            </a:extLst>
          </p:cNvPr>
          <p:cNvSpPr txBox="1">
            <a:spLocks/>
          </p:cNvSpPr>
          <p:nvPr/>
        </p:nvSpPr>
        <p:spPr>
          <a:xfrm>
            <a:off x="680132" y="1396411"/>
            <a:ext cx="2240049"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a:t>1. </a:t>
            </a:r>
            <a:r>
              <a:rPr lang="en-US" sz="2800" dirty="0" err="1"/>
              <a:t>Thí</a:t>
            </a:r>
            <a:r>
              <a:rPr lang="en-US" sz="2800" dirty="0"/>
              <a:t> </a:t>
            </a:r>
            <a:r>
              <a:rPr lang="en-US" sz="2800" dirty="0" err="1"/>
              <a:t>nghiệm</a:t>
            </a:r>
            <a:endParaRPr lang="en-US" sz="2800" dirty="0"/>
          </a:p>
        </p:txBody>
      </p:sp>
    </p:spTree>
    <p:extLst>
      <p:ext uri="{BB962C8B-B14F-4D97-AF65-F5344CB8AC3E}">
        <p14:creationId xmlns:p14="http://schemas.microsoft.com/office/powerpoint/2010/main" val="380825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440795-A4F4-A006-592A-E5AB4D8BADEC}"/>
              </a:ext>
            </a:extLst>
          </p:cNvPr>
          <p:cNvSpPr>
            <a:spLocks noGrp="1"/>
          </p:cNvSpPr>
          <p:nvPr>
            <p:ph type="title"/>
          </p:nvPr>
        </p:nvSpPr>
        <p:spPr>
          <a:xfrm>
            <a:off x="671854" y="794228"/>
            <a:ext cx="9274571" cy="536577"/>
          </a:xfrm>
        </p:spPr>
        <p:txBody>
          <a:bodyPr>
            <a:noAutofit/>
          </a:bodyPr>
          <a:lstStyle/>
          <a:p>
            <a:r>
              <a:rPr lang="en-US" sz="2800" dirty="0"/>
              <a:t>II. </a:t>
            </a:r>
            <a:r>
              <a:rPr lang="en-US" sz="2800" dirty="0" err="1"/>
              <a:t>Áp</a:t>
            </a:r>
            <a:r>
              <a:rPr lang="en-US" sz="2800" dirty="0"/>
              <a:t> </a:t>
            </a:r>
            <a:r>
              <a:rPr lang="en-US" sz="2800" dirty="0" err="1"/>
              <a:t>suất</a:t>
            </a:r>
            <a:endParaRPr lang="en-US" sz="2800" dirty="0"/>
          </a:p>
        </p:txBody>
      </p:sp>
      <p:graphicFrame>
        <p:nvGraphicFramePr>
          <p:cNvPr id="9" name="Table 8">
            <a:extLst>
              <a:ext uri="{FF2B5EF4-FFF2-40B4-BE49-F238E27FC236}">
                <a16:creationId xmlns:a16="http://schemas.microsoft.com/office/drawing/2014/main" id="{243381C7-A7DA-A8AF-0D3E-B739BB38ECDF}"/>
              </a:ext>
            </a:extLst>
          </p:cNvPr>
          <p:cNvGraphicFramePr>
            <a:graphicFrameLocks noGrp="1"/>
          </p:cNvGraphicFramePr>
          <p:nvPr>
            <p:extLst>
              <p:ext uri="{D42A27DB-BD31-4B8C-83A1-F6EECF244321}">
                <p14:modId xmlns:p14="http://schemas.microsoft.com/office/powerpoint/2010/main" val="3584114757"/>
              </p:ext>
            </p:extLst>
          </p:nvPr>
        </p:nvGraphicFramePr>
        <p:xfrm>
          <a:off x="2790882" y="1363991"/>
          <a:ext cx="7155544" cy="1496700"/>
        </p:xfrm>
        <a:graphic>
          <a:graphicData uri="http://schemas.openxmlformats.org/drawingml/2006/table">
            <a:tbl>
              <a:tblPr firstRow="1" firstCol="1" bandRow="1">
                <a:tableStyleId>{5C22544A-7EE6-4342-B048-85BDC9FD1C3A}</a:tableStyleId>
              </a:tblPr>
              <a:tblGrid>
                <a:gridCol w="2384668">
                  <a:extLst>
                    <a:ext uri="{9D8B030D-6E8A-4147-A177-3AD203B41FA5}">
                      <a16:colId xmlns:a16="http://schemas.microsoft.com/office/drawing/2014/main" val="3829512257"/>
                    </a:ext>
                  </a:extLst>
                </a:gridCol>
                <a:gridCol w="2567353">
                  <a:extLst>
                    <a:ext uri="{9D8B030D-6E8A-4147-A177-3AD203B41FA5}">
                      <a16:colId xmlns:a16="http://schemas.microsoft.com/office/drawing/2014/main" val="2212648639"/>
                    </a:ext>
                  </a:extLst>
                </a:gridCol>
                <a:gridCol w="2203523">
                  <a:extLst>
                    <a:ext uri="{9D8B030D-6E8A-4147-A177-3AD203B41FA5}">
                      <a16:colId xmlns:a16="http://schemas.microsoft.com/office/drawing/2014/main" val="2681088245"/>
                    </a:ext>
                  </a:extLst>
                </a:gridCol>
              </a:tblGrid>
              <a:tr h="582796">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Diện tích bị ép (S)</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8017764"/>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b </a:t>
                      </a:r>
                      <a:r>
                        <a:rPr lang="de-DE" sz="2400" b="0" baseline="0" dirty="0">
                          <a:effectLst/>
                          <a:latin typeface="Times New Roman" panose="02020603050405020304" pitchFamily="18" charset="0"/>
                          <a:cs typeface="Times New Roman" panose="02020603050405020304" pitchFamily="18" charset="0"/>
                          <a:sym typeface="Wingdings" panose="05000000000000000000" pitchFamily="2" charset="2"/>
                        </a:rPr>
                        <a:t>&gt;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2645643"/>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&lt;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5509538"/>
                  </a:ext>
                </a:extLst>
              </a:tr>
            </a:tbl>
          </a:graphicData>
        </a:graphic>
      </p:graphicFrame>
      <p:sp>
        <p:nvSpPr>
          <p:cNvPr id="12" name="TextBox 11">
            <a:extLst>
              <a:ext uri="{FF2B5EF4-FFF2-40B4-BE49-F238E27FC236}">
                <a16:creationId xmlns:a16="http://schemas.microsoft.com/office/drawing/2014/main" id="{3384375A-9541-9953-9190-755671B4CDC8}"/>
              </a:ext>
            </a:extLst>
          </p:cNvPr>
          <p:cNvSpPr txBox="1"/>
          <p:nvPr/>
        </p:nvSpPr>
        <p:spPr>
          <a:xfrm>
            <a:off x="615838" y="5226395"/>
            <a:ext cx="10960323" cy="1674754"/>
          </a:xfrm>
          <a:prstGeom prst="rect">
            <a:avLst/>
          </a:prstGeom>
          <a:noFill/>
        </p:spPr>
        <p:txBody>
          <a:bodyPr wrap="square">
            <a:spAutoFit/>
          </a:bodyPr>
          <a:lstStyle/>
          <a:p>
            <a:pPr algn="just">
              <a:lnSpc>
                <a:spcPct val="120000"/>
              </a:lnSpc>
              <a:spcAft>
                <a:spcPts val="600"/>
              </a:spcAft>
              <a:tabLst>
                <a:tab pos="547370" algn="l"/>
              </a:tabLst>
            </a:pPr>
            <a:r>
              <a:rPr lang="en-US" sz="2800" dirty="0">
                <a:effectLst/>
                <a:latin typeface="Times New Roman" panose="02020603050405020304" pitchFamily="18" charset="0"/>
                <a:ea typeface="Arial" panose="020B0604020202020204" pitchFamily="34" charset="0"/>
                <a:sym typeface="Wingdings" panose="05000000000000000000" pitchFamily="2" charset="2"/>
              </a:rPr>
              <a:t> </a:t>
            </a:r>
            <a:r>
              <a:rPr lang="en-US" sz="2800" dirty="0" err="1">
                <a:effectLst/>
                <a:latin typeface="Times New Roman" panose="02020603050405020304" pitchFamily="18" charset="0"/>
                <a:ea typeface="Arial" panose="020B0604020202020204" pitchFamily="34" charset="0"/>
              </a:rPr>
              <a:t>Kết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ndParaRPr>
          </a:p>
          <a:p>
            <a:pPr indent="515938" algn="just">
              <a:lnSpc>
                <a:spcPct val="120000"/>
              </a:lnSpc>
              <a:spcAft>
                <a:spcPts val="600"/>
              </a:spcAft>
              <a:tabLst>
                <a:tab pos="547370" algn="l"/>
              </a:tabLst>
            </a:pPr>
            <a:r>
              <a:rPr lang="en-US" sz="2800" b="1" dirty="0" err="1">
                <a:solidFill>
                  <a:srgbClr val="000000"/>
                </a:solidFill>
                <a:effectLst/>
                <a:latin typeface="Times New Roman" panose="02020603050405020304" pitchFamily="18" charset="0"/>
                <a:ea typeface="Segoe UI" panose="020B0502040204020203" pitchFamily="34" charset="0"/>
              </a:rPr>
              <a:t>Tác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dụng</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của</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suất</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phụ</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thuộc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vào</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độ</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lớn</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của</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F </a:t>
            </a:r>
            <a:r>
              <a:rPr lang="en-US" sz="2800" b="1" dirty="0" err="1">
                <a:solidFill>
                  <a:srgbClr val="000000"/>
                </a:solidFill>
                <a:effectLst/>
                <a:latin typeface="Times New Roman" panose="02020603050405020304" pitchFamily="18" charset="0"/>
                <a:ea typeface="Segoe UI" panose="020B0502040204020203" pitchFamily="34" charset="0"/>
              </a:rPr>
              <a:t>và</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diện</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tích</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bị</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ép</a:t>
            </a:r>
            <a:r>
              <a:rPr lang="en-US" sz="2800" b="1" dirty="0">
                <a:solidFill>
                  <a:srgbClr val="000000"/>
                </a:solidFill>
                <a:effectLst/>
                <a:latin typeface="Times New Roman" panose="02020603050405020304" pitchFamily="18" charset="0"/>
                <a:ea typeface="Segoe UI" panose="020B0502040204020203" pitchFamily="34" charset="0"/>
              </a:rPr>
              <a:t> S</a:t>
            </a:r>
            <a:endParaRPr lang="en-US" sz="2800" b="1" dirty="0">
              <a:effectLst/>
              <a:latin typeface="Segoe UI" panose="020B0502040204020203" pitchFamily="34" charset="0"/>
              <a:ea typeface="Segoe UI" panose="020B0502040204020203" pitchFamily="34" charset="0"/>
            </a:endParaRPr>
          </a:p>
        </p:txBody>
      </p:sp>
      <p:sp>
        <p:nvSpPr>
          <p:cNvPr id="14" name="TextBox 13">
            <a:extLst>
              <a:ext uri="{FF2B5EF4-FFF2-40B4-BE49-F238E27FC236}">
                <a16:creationId xmlns:a16="http://schemas.microsoft.com/office/drawing/2014/main" id="{DF07D56F-8A20-9757-2EB5-DDA1299897AC}"/>
              </a:ext>
            </a:extLst>
          </p:cNvPr>
          <p:cNvSpPr txBox="1"/>
          <p:nvPr/>
        </p:nvSpPr>
        <p:spPr>
          <a:xfrm>
            <a:off x="671854" y="2813234"/>
            <a:ext cx="10811044" cy="2400657"/>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Nhận</a:t>
            </a:r>
            <a:r>
              <a:rPr lang="en-US" sz="2800" dirty="0"/>
              <a:t> </a:t>
            </a:r>
            <a:r>
              <a:rPr lang="en-US" sz="2800" dirty="0" err="1"/>
              <a:t>xét</a:t>
            </a:r>
            <a:r>
              <a:rPr lang="en-US" sz="2800" dirty="0"/>
              <a:t>:</a:t>
            </a:r>
          </a:p>
          <a:p>
            <a:pPr>
              <a:lnSpc>
                <a:spcPct val="100000"/>
              </a:lnSpc>
            </a:pPr>
            <a:r>
              <a:rPr lang="vi-VN" sz="2800" dirty="0"/>
              <a:t>- Cùng diện tích bị ép như nhau, nếu độ lớn của áp lực càng lớn thì tác dụng nó cũng càng lớn.</a:t>
            </a:r>
          </a:p>
          <a:p>
            <a:pPr>
              <a:lnSpc>
                <a:spcPct val="100000"/>
              </a:lnSpc>
            </a:pPr>
            <a:r>
              <a:rPr lang="vi-VN" sz="2800" dirty="0"/>
              <a:t>- Cùng độ lớn của áp lực như nhau, nếu diện tích bị ép càng nhỏ thì tác dụng của áp lực càng lớn.</a:t>
            </a:r>
          </a:p>
        </p:txBody>
      </p:sp>
    </p:spTree>
    <p:extLst>
      <p:ext uri="{BB962C8B-B14F-4D97-AF65-F5344CB8AC3E}">
        <p14:creationId xmlns:p14="http://schemas.microsoft.com/office/powerpoint/2010/main" val="213507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14AA6F39-E414-4200-348A-B3D996EC4C40}"/>
                  </a:ext>
                </a:extLst>
              </p:cNvPr>
              <p:cNvSpPr>
                <a:spLocks noGrp="1"/>
              </p:cNvSpPr>
              <p:nvPr>
                <p:ph type="body" sz="half" idx="2"/>
              </p:nvPr>
            </p:nvSpPr>
            <p:spPr>
              <a:xfrm>
                <a:off x="680139" y="1255245"/>
                <a:ext cx="6575043" cy="2510516"/>
              </a:xfrm>
            </p:spPr>
            <p:txBody>
              <a:bodyPr>
                <a:noAutofit/>
              </a:bodyPr>
              <a:lstStyle/>
              <a:p>
                <a:pPr algn="just">
                  <a:lnSpc>
                    <a:spcPct val="115000"/>
                  </a:lnSpc>
                </a:pP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tính</a:t>
                </a:r>
                <a:r>
                  <a:rPr lang="en-US" sz="2800" dirty="0">
                    <a:effectLst/>
                    <a:ea typeface="Arial" panose="020B0604020202020204" pitchFamily="34" charset="0"/>
                  </a:rPr>
                  <a:t> </a:t>
                </a:r>
                <a:r>
                  <a:rPr lang="en-US" sz="2800" dirty="0" err="1">
                    <a:effectLst/>
                    <a:ea typeface="Arial" panose="020B0604020202020204" pitchFamily="34" charset="0"/>
                  </a:rPr>
                  <a:t>bằng</a:t>
                </a:r>
                <a:r>
                  <a:rPr lang="en-US" sz="2800" dirty="0">
                    <a:effectLst/>
                    <a:ea typeface="Arial" panose="020B0604020202020204" pitchFamily="34" charset="0"/>
                  </a:rPr>
                  <a:t> </a:t>
                </a:r>
                <a:r>
                  <a:rPr lang="en-US" sz="2800" dirty="0" err="1">
                    <a:effectLst/>
                    <a:ea typeface="Arial" panose="020B0604020202020204" pitchFamily="34" charset="0"/>
                  </a:rPr>
                  <a:t>độ</a:t>
                </a:r>
                <a:r>
                  <a:rPr lang="en-US" sz="2800" dirty="0">
                    <a:effectLst/>
                    <a:ea typeface="Arial" panose="020B0604020202020204" pitchFamily="34" charset="0"/>
                  </a:rPr>
                  <a:t> </a:t>
                </a:r>
                <a:r>
                  <a:rPr lang="en-US" sz="2800" dirty="0" err="1">
                    <a:effectLst/>
                    <a:ea typeface="Arial" panose="020B0604020202020204" pitchFamily="34" charset="0"/>
                  </a:rPr>
                  <a:t>lớn</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(F) </a:t>
                </a:r>
                <a:r>
                  <a:rPr lang="en-US" sz="2800" dirty="0" err="1">
                    <a:effectLst/>
                    <a:ea typeface="Arial" panose="020B0604020202020204" pitchFamily="34" charset="0"/>
                  </a:rPr>
                  <a:t>trên</a:t>
                </a:r>
                <a:r>
                  <a:rPr lang="en-US" sz="2800" dirty="0">
                    <a:effectLst/>
                    <a:ea typeface="Arial" panose="020B0604020202020204" pitchFamily="34" charset="0"/>
                  </a:rPr>
                  <a:t> </a:t>
                </a:r>
                <a:r>
                  <a:rPr lang="en-US" sz="2800" dirty="0" err="1">
                    <a:effectLst/>
                    <a:ea typeface="Arial" panose="020B0604020202020204" pitchFamily="34" charset="0"/>
                  </a:rPr>
                  <a:t>một</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 (S): </a:t>
                </a:r>
              </a:p>
              <a:p>
                <a:pPr algn="ctr">
                  <a:lnSpc>
                    <a:spcPct val="115000"/>
                  </a:lnSpc>
                </a:pPr>
                <a:r>
                  <a:rPr lang="en-US" sz="2800" dirty="0">
                    <a:effectLst/>
                    <a:ea typeface="Arial" panose="020B0604020202020204" pitchFamily="34" charset="0"/>
                  </a:rPr>
                  <a:t>p = </a:t>
                </a:r>
                <a14:m>
                  <m:oMath xmlns:m="http://schemas.openxmlformats.org/officeDocument/2006/math">
                    <m:f>
                      <m:fPr>
                        <m:ctrlPr>
                          <a:rPr lang="en-US" sz="3400" i="1">
                            <a:effectLst/>
                            <a:latin typeface="Cambria Math" panose="02040503050406030204" pitchFamily="18" charset="0"/>
                            <a:ea typeface="Arial" panose="020B0604020202020204" pitchFamily="34" charset="0"/>
                          </a:rPr>
                        </m:ctrlPr>
                      </m:fPr>
                      <m:num>
                        <m:r>
                          <m:rPr>
                            <m:sty m:val="p"/>
                          </m:rPr>
                          <a:rPr lang="en-US" sz="3400">
                            <a:effectLst/>
                            <a:latin typeface="Cambria Math" panose="02040503050406030204" pitchFamily="18" charset="0"/>
                            <a:ea typeface="Arial" panose="020B0604020202020204" pitchFamily="34" charset="0"/>
                          </a:rPr>
                          <m:t>F</m:t>
                        </m:r>
                      </m:num>
                      <m:den>
                        <m:r>
                          <m:rPr>
                            <m:sty m:val="p"/>
                          </m:rPr>
                          <a:rPr lang="en-US" sz="3400">
                            <a:effectLst/>
                            <a:latin typeface="Cambria Math" panose="02040503050406030204" pitchFamily="18" charset="0"/>
                            <a:ea typeface="Arial" panose="020B0604020202020204" pitchFamily="34" charset="0"/>
                          </a:rPr>
                          <m:t>S</m:t>
                        </m:r>
                      </m:den>
                    </m:f>
                  </m:oMath>
                </a14:m>
                <a:endParaRPr lang="en-US" sz="3400" dirty="0">
                  <a:effectLst/>
                  <a:latin typeface="Arial" panose="020B0604020202020204" pitchFamily="34" charset="0"/>
                  <a:ea typeface="Arial" panose="020B0604020202020204" pitchFamily="34" charset="0"/>
                </a:endParaRPr>
              </a:p>
              <a:p>
                <a:pPr algn="just">
                  <a:lnSpc>
                    <a:spcPct val="115000"/>
                  </a:lnSpc>
                </a:pPr>
                <a:r>
                  <a:rPr lang="en-US" sz="2800" dirty="0">
                    <a:effectLst/>
                    <a:ea typeface="Arial" panose="020B0604020202020204" pitchFamily="34" charset="0"/>
                  </a:rPr>
                  <a:t>Trong </a:t>
                </a:r>
                <a:r>
                  <a:rPr lang="en-US" sz="2800" dirty="0" err="1">
                    <a:effectLst/>
                    <a:ea typeface="Arial" panose="020B0604020202020204" pitchFamily="34" charset="0"/>
                  </a:rPr>
                  <a:t>đó</a:t>
                </a:r>
                <a:r>
                  <a:rPr lang="en-US" sz="2800" dirty="0">
                    <a:effectLst/>
                    <a:ea typeface="Arial" panose="020B0604020202020204" pitchFamily="34" charset="0"/>
                  </a:rPr>
                  <a:t>: p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F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S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00000"/>
                  </a:lnSpc>
                </a:pPr>
                <a:r>
                  <a:rPr lang="en-US" sz="2800" dirty="0" err="1">
                    <a:effectLst/>
                    <a:ea typeface="Arial" panose="020B0604020202020204" pitchFamily="34" charset="0"/>
                  </a:rPr>
                  <a:t>Nếu</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(N),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(m</a:t>
                </a:r>
                <a:r>
                  <a:rPr lang="en-US" sz="2800" baseline="30000" dirty="0">
                    <a:effectLst/>
                    <a:ea typeface="Arial" panose="020B0604020202020204" pitchFamily="34" charset="0"/>
                  </a:rPr>
                  <a:t>2</a:t>
                </a:r>
                <a:r>
                  <a:rPr lang="en-US" sz="2800" dirty="0">
                    <a:effectLst/>
                    <a:ea typeface="Arial" panose="020B0604020202020204" pitchFamily="34" charset="0"/>
                  </a:rPr>
                  <a:t>) </a:t>
                </a:r>
                <a:r>
                  <a:rPr lang="en-US" sz="2800" dirty="0" err="1">
                    <a:effectLst/>
                    <a:ea typeface="Arial" panose="020B0604020202020204" pitchFamily="34" charset="0"/>
                  </a:rPr>
                  <a:t>thì</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solidFill>
                      <a:srgbClr val="FF0000"/>
                    </a:solidFill>
                    <a:effectLst/>
                    <a:ea typeface="Arial" panose="020B0604020202020204" pitchFamily="34" charset="0"/>
                  </a:rPr>
                  <a:t>Niuton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trên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mét</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vuông</a:t>
                </a:r>
                <a:r>
                  <a:rPr lang="en-US" sz="2800" dirty="0">
                    <a:solidFill>
                      <a:srgbClr val="FF0000"/>
                    </a:solidFill>
                    <a:effectLst/>
                    <a:ea typeface="Arial" panose="020B0604020202020204" pitchFamily="34" charset="0"/>
                  </a:rPr>
                  <a:t> (N/m</a:t>
                </a:r>
                <a:r>
                  <a:rPr lang="en-US" sz="2800" baseline="30000" dirty="0">
                    <a:solidFill>
                      <a:srgbClr val="FF0000"/>
                    </a:solidFill>
                    <a:effectLst/>
                    <a:ea typeface="Arial" panose="020B0604020202020204" pitchFamily="34" charset="0"/>
                  </a:rPr>
                  <a:t>2</a:t>
                </a:r>
                <a:r>
                  <a:rPr lang="en-US" sz="2800" dirty="0">
                    <a:solidFill>
                      <a:srgbClr val="FF0000"/>
                    </a:solidFill>
                    <a:effectLst/>
                    <a:ea typeface="Arial" panose="020B0604020202020204" pitchFamily="34" charset="0"/>
                  </a:rPr>
                  <a:t>) hay </a:t>
                </a:r>
                <a:r>
                  <a:rPr lang="en-US" sz="2800" dirty="0" err="1">
                    <a:solidFill>
                      <a:srgbClr val="FF0000"/>
                    </a:solidFill>
                    <a:effectLst/>
                    <a:ea typeface="Arial" panose="020B0604020202020204" pitchFamily="34" charset="0"/>
                  </a:rPr>
                  <a:t>Paxcan</a:t>
                </a:r>
                <a:r>
                  <a:rPr lang="en-US" sz="2800" dirty="0">
                    <a:solidFill>
                      <a:srgbClr val="FF0000"/>
                    </a:solidFill>
                    <a:effectLst/>
                    <a:ea typeface="Arial" panose="020B0604020202020204" pitchFamily="34" charset="0"/>
                  </a:rPr>
                  <a:t> (Pa).</a:t>
                </a:r>
                <a:endParaRPr lang="en-US" sz="2800" dirty="0">
                  <a:solidFill>
                    <a:srgbClr val="FF0000"/>
                  </a:solidFill>
                  <a:effectLst/>
                  <a:latin typeface="Arial" panose="020B0604020202020204" pitchFamily="34" charset="0"/>
                  <a:ea typeface="Arial" panose="020B0604020202020204" pitchFamily="34" charset="0"/>
                </a:endParaRPr>
              </a:p>
              <a:p>
                <a:pPr algn="ctr">
                  <a:lnSpc>
                    <a:spcPct val="115000"/>
                  </a:lnSpc>
                </a:pPr>
                <a:r>
                  <a:rPr lang="en-US" sz="2800" dirty="0">
                    <a:effectLst/>
                    <a:ea typeface="Arial" panose="020B0604020202020204" pitchFamily="34" charset="0"/>
                  </a:rPr>
                  <a:t>1Pa = 1N/m</a:t>
                </a:r>
                <a:r>
                  <a:rPr lang="en-US" sz="2800" baseline="30000" dirty="0">
                    <a:effectLst/>
                    <a:ea typeface="Arial" panose="020B0604020202020204" pitchFamily="34" charset="0"/>
                  </a:rPr>
                  <a:t>2</a:t>
                </a:r>
                <a:endParaRPr lang="en-US" sz="2800" dirty="0">
                  <a:effectLst/>
                  <a:latin typeface="Arial" panose="020B0604020202020204" pitchFamily="34" charset="0"/>
                  <a:ea typeface="Arial" panose="020B0604020202020204" pitchFamily="34" charset="0"/>
                </a:endParaRPr>
              </a:p>
            </p:txBody>
          </p:sp>
        </mc:Choice>
        <mc:Fallback xmlns="">
          <p:sp>
            <p:nvSpPr>
              <p:cNvPr id="7" name="Text Placeholder 6">
                <a:extLst>
                  <a:ext uri="{FF2B5EF4-FFF2-40B4-BE49-F238E27FC236}">
                    <a16:creationId xmlns:a16="http://schemas.microsoft.com/office/drawing/2014/main" id="{14AA6F39-E414-4200-348A-B3D996EC4C40}"/>
                  </a:ext>
                </a:extLst>
              </p:cNvPr>
              <p:cNvSpPr>
                <a:spLocks noGrp="1" noRot="1" noChangeAspect="1" noMove="1" noResize="1" noEditPoints="1" noAdjustHandles="1" noChangeArrowheads="1" noChangeShapeType="1" noTextEdit="1"/>
              </p:cNvSpPr>
              <p:nvPr>
                <p:ph type="body" sz="half" idx="2"/>
              </p:nvPr>
            </p:nvSpPr>
            <p:spPr>
              <a:xfrm>
                <a:off x="680139" y="1255245"/>
                <a:ext cx="6575043" cy="2510516"/>
              </a:xfrm>
              <a:blipFill>
                <a:blip r:embed="rId2"/>
                <a:stretch>
                  <a:fillRect l="-1948" t="-1699" r="-1855" b="-112136"/>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3F2F8C28-14F7-A691-DB30-B35240C60323}"/>
              </a:ext>
            </a:extLst>
          </p:cNvPr>
          <p:cNvSpPr>
            <a:spLocks noGrp="1"/>
          </p:cNvSpPr>
          <p:nvPr>
            <p:ph type="title"/>
          </p:nvPr>
        </p:nvSpPr>
        <p:spPr>
          <a:xfrm>
            <a:off x="642362" y="748164"/>
            <a:ext cx="4386837" cy="536577"/>
          </a:xfrm>
        </p:spPr>
        <p:txBody>
          <a:bodyPr>
            <a:noAutofit/>
          </a:bodyPr>
          <a:lstStyle/>
          <a:p>
            <a:r>
              <a:rPr lang="en-US" sz="2800" dirty="0"/>
              <a:t>2.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p:pic>
        <p:nvPicPr>
          <p:cNvPr id="15" name="Picture 14">
            <a:extLst>
              <a:ext uri="{FF2B5EF4-FFF2-40B4-BE49-F238E27FC236}">
                <a16:creationId xmlns:a16="http://schemas.microsoft.com/office/drawing/2014/main" id="{03562FAE-8DB8-5F38-D206-FEADCBAAF7F9}"/>
              </a:ext>
            </a:extLst>
          </p:cNvPr>
          <p:cNvPicPr>
            <a:picLocks noChangeAspect="1"/>
          </p:cNvPicPr>
          <p:nvPr/>
        </p:nvPicPr>
        <p:blipFill>
          <a:blip r:embed="rId3"/>
          <a:stretch>
            <a:fillRect/>
          </a:stretch>
        </p:blipFill>
        <p:spPr>
          <a:xfrm>
            <a:off x="7730573" y="984136"/>
            <a:ext cx="3819064" cy="5204816"/>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C4839AC-5ED5-B990-35D0-90377E5693CD}"/>
                  </a:ext>
                </a:extLst>
              </p:cNvPr>
              <p:cNvSpPr txBox="1"/>
              <p:nvPr/>
            </p:nvSpPr>
            <p:spPr>
              <a:xfrm>
                <a:off x="10235381" y="1715725"/>
                <a:ext cx="175523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pitchFamily="18" charset="0"/>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C4839AC-5ED5-B990-35D0-90377E5693CD}"/>
                  </a:ext>
                </a:extLst>
              </p:cNvPr>
              <p:cNvSpPr txBox="1">
                <a:spLocks noRot="1" noChangeAspect="1" noMove="1" noResize="1" noEditPoints="1" noAdjustHandles="1" noChangeArrowheads="1" noChangeShapeType="1" noTextEdit="1"/>
              </p:cNvSpPr>
              <p:nvPr/>
            </p:nvSpPr>
            <p:spPr>
              <a:xfrm>
                <a:off x="10235381" y="1715725"/>
                <a:ext cx="1755234" cy="1213345"/>
              </a:xfrm>
              <a:prstGeom prst="rect">
                <a:avLst/>
              </a:prstGeom>
              <a:blipFill>
                <a:blip r:embed="rId4"/>
                <a:stretch>
                  <a:fillRect b="-3015"/>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A1C12D96-31E2-A347-D372-85A7E3094268}"/>
              </a:ext>
            </a:extLst>
          </p:cNvPr>
          <p:cNvCxnSpPr/>
          <p:nvPr/>
        </p:nvCxnSpPr>
        <p:spPr>
          <a:xfrm>
            <a:off x="7492877" y="1016452"/>
            <a:ext cx="0" cy="512309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9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left)">
                                      <p:cBhvr>
                                        <p:cTn id="7" dur="500"/>
                                        <p:tgtEl>
                                          <p:spTgt spid="7">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wipe(left)">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2F8C28-14F7-A691-DB30-B35240C60323}"/>
              </a:ext>
            </a:extLst>
          </p:cNvPr>
          <p:cNvSpPr>
            <a:spLocks noGrp="1"/>
          </p:cNvSpPr>
          <p:nvPr>
            <p:ph type="title"/>
          </p:nvPr>
        </p:nvSpPr>
        <p:spPr>
          <a:xfrm>
            <a:off x="635890" y="729505"/>
            <a:ext cx="4408058" cy="536577"/>
          </a:xfrm>
        </p:spPr>
        <p:txBody>
          <a:bodyPr>
            <a:noAutofit/>
          </a:bodyPr>
          <a:lstStyle/>
          <a:p>
            <a:r>
              <a:rPr lang="en-US" sz="2800" dirty="0"/>
              <a:t>2.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1550904442"/>
                  </p:ext>
                </p:extLst>
              </p:nvPr>
            </p:nvGraphicFramePr>
            <p:xfrm>
              <a:off x="303899" y="1139688"/>
              <a:ext cx="11584202" cy="5622042"/>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val="1269584782"/>
                        </a:ext>
                      </a:extLst>
                    </a:gridCol>
                  </a:tblGrid>
                  <a:tr h="757902">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4864140">
                    <a:tc>
                      <a:txBody>
                        <a:bodyPr/>
                        <a:lstStyle/>
                        <a:p>
                          <a:pPr indent="2540" algn="just">
                            <a:lnSpc>
                              <a:spcPct val="100000"/>
                            </a:lnSpc>
                          </a:pPr>
                          <a:r>
                            <a:rPr lang="de-DE" sz="2800" b="0" dirty="0">
                              <a:effectLst/>
                              <a:latin typeface="Times New Roman" panose="02020603050405020304" pitchFamily="18" charset="0"/>
                              <a:cs typeface="Times New Roman" panose="02020603050405020304" pitchFamily="18" charset="0"/>
                            </a:rPr>
                            <a:t>Câu hỏi 1. Một xe tăng có trọng lượng 350 000 N.</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a) Tính áp suất của xe tăng lên mặt đường nằm ngang, biết rằng diện tích tiếp xúc của các bản xích với mặt đường là 1,5 m</a:t>
                          </a:r>
                          <a:r>
                            <a:rPr lang="de-DE" sz="2800" b="0" baseline="30000" dirty="0">
                              <a:effectLst/>
                              <a:latin typeface="Times New Roman" panose="02020603050405020304" pitchFamily="18" charset="0"/>
                              <a:cs typeface="Times New Roman" panose="02020603050405020304" pitchFamily="18" charset="0"/>
                            </a:rPr>
                            <a:t>2</a:t>
                          </a:r>
                          <a:r>
                            <a:rPr lang="de-DE"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b) Hãy so sánh áp suất của xe tăng với áp suất của một ô tô có trọng lượng 25.000 N, diện tích các bánh xe tiếp xúc với mặt đường năm ngang là 250 cm</a:t>
                          </a:r>
                          <a:r>
                            <a:rPr lang="de-DE" sz="2800" b="0" baseline="30000" dirty="0">
                              <a:effectLst/>
                              <a:latin typeface="Times New Roman" panose="02020603050405020304" pitchFamily="18" charset="0"/>
                              <a:cs typeface="Times New Roman" panose="02020603050405020304" pitchFamily="18" charset="0"/>
                            </a:rPr>
                            <a:t>2</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2. Hãy trả lời câu hỏi đã đặt ra ở phần mở bài.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3.Từ công thức tính áp suất p = </a:t>
                          </a:r>
                          <a14:m>
                            <m:oMath xmlns:m="http://schemas.openxmlformats.org/officeDocument/2006/math">
                              <m:f>
                                <m:fPr>
                                  <m:ctrlPr>
                                    <a:rPr lang="en-US" sz="3400" b="0" i="1" baseline="0">
                                      <a:effectLst/>
                                      <a:latin typeface="Cambria Math" panose="02040503050406030204" pitchFamily="18" charset="0"/>
                                    </a:rPr>
                                  </m:ctrlPr>
                                </m:fPr>
                                <m:num>
                                  <m:r>
                                    <m:rPr>
                                      <m:sty m:val="p"/>
                                    </m:rPr>
                                    <a:rPr lang="de-DE" sz="3400" b="0" baseline="0" smtClean="0">
                                      <a:effectLst/>
                                      <a:latin typeface="Cambria Math" panose="02040503050406030204" pitchFamily="18" charset="0"/>
                                    </a:rPr>
                                    <m:t>F</m:t>
                                  </m:r>
                                </m:num>
                                <m:den>
                                  <m:r>
                                    <m:rPr>
                                      <m:sty m:val="p"/>
                                    </m:rPr>
                                    <a:rPr lang="de-DE" sz="3400" b="0" baseline="0" smtClean="0">
                                      <a:effectLst/>
                                      <a:latin typeface="Cambria Math" panose="02040503050406030204" pitchFamily="18" charset="0"/>
                                    </a:rPr>
                                    <m:t>S</m:t>
                                  </m:r>
                                </m:den>
                              </m:f>
                            </m:oMath>
                          </a14:m>
                          <a:r>
                            <a:rPr lang="de-DE" sz="2800" b="0" dirty="0">
                              <a:effectLst/>
                              <a:latin typeface="Times New Roman" panose="02020603050405020304" pitchFamily="18" charset="0"/>
                              <a:cs typeface="Times New Roman" panose="02020603050405020304" pitchFamily="18" charset="0"/>
                            </a:rPr>
                            <a:t>  hãy đưa ra nguyên tắc để làm tăng, giảm áp suất.</a:t>
                          </a:r>
                          <a:r>
                            <a:rPr lang="en-US" sz="2800" b="0" dirty="0">
                              <a:effectLst/>
                              <a:latin typeface="Times New Roman" panose="02020603050405020304" pitchFamily="18" charset="0"/>
                              <a:cs typeface="Times New Roman" panose="02020603050405020304" pitchFamily="18" charset="0"/>
                            </a:rPr>
                            <a:t>			</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7469" marR="37469" marT="0" marB="0"/>
                    </a:tc>
                    <a:extLst>
                      <a:ext uri="{0D108BD9-81ED-4DB2-BD59-A6C34878D82A}">
                        <a16:rowId xmlns:a16="http://schemas.microsoft.com/office/drawing/2014/main" val="1881222396"/>
                      </a:ext>
                    </a:extLst>
                  </a:tr>
                </a:tbl>
              </a:graphicData>
            </a:graphic>
          </p:graphicFrame>
        </mc:Choice>
        <mc:Fallback>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1550904442"/>
                  </p:ext>
                </p:extLst>
              </p:nvPr>
            </p:nvGraphicFramePr>
            <p:xfrm>
              <a:off x="303899" y="1139688"/>
              <a:ext cx="11584202" cy="5622042"/>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val="1269584782"/>
                        </a:ext>
                      </a:extLst>
                    </a:gridCol>
                  </a:tblGrid>
                  <a:tr h="757902">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4864140">
                    <a:tc>
                      <a:txBody>
                        <a:bodyPr/>
                        <a:lstStyle/>
                        <a:p>
                          <a:endParaRPr lang="en-US"/>
                        </a:p>
                      </a:txBody>
                      <a:tcPr marL="37469" marR="37469" marT="0" marB="0">
                        <a:blipFill>
                          <a:blip r:embed="rId2"/>
                          <a:stretch>
                            <a:fillRect l="-53" t="-17772" r="-210" b="-250"/>
                          </a:stretch>
                        </a:blipFill>
                      </a:tcPr>
                    </a:tc>
                    <a:extLst>
                      <a:ext uri="{0D108BD9-81ED-4DB2-BD59-A6C34878D82A}">
                        <a16:rowId xmlns:a16="http://schemas.microsoft.com/office/drawing/2014/main" val="1881222396"/>
                      </a:ext>
                    </a:extLst>
                  </a:tr>
                </a:tbl>
              </a:graphicData>
            </a:graphic>
          </p:graphicFrame>
        </mc:Fallback>
      </mc:AlternateContent>
    </p:spTree>
    <p:extLst>
      <p:ext uri="{BB962C8B-B14F-4D97-AF65-F5344CB8AC3E}">
        <p14:creationId xmlns:p14="http://schemas.microsoft.com/office/powerpoint/2010/main" val="17758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4842</TotalTime>
  <Words>2154</Words>
  <Application>Microsoft Office PowerPoint</Application>
  <PresentationFormat>Widescreen</PresentationFormat>
  <Paragraphs>221</Paragraphs>
  <Slides>25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Alatsi</vt:lpstr>
      <vt:lpstr>Arial</vt:lpstr>
      <vt:lpstr>Calibri</vt:lpstr>
      <vt:lpstr>Cambria</vt:lpstr>
      <vt:lpstr>Cambria Math</vt:lpstr>
      <vt:lpstr>Segoe UI</vt:lpstr>
      <vt:lpstr>Showcard Gothic</vt:lpstr>
      <vt:lpstr>Times New Roman</vt:lpstr>
      <vt:lpstr>Wingdings</vt:lpstr>
      <vt:lpstr>Office Theme</vt:lpstr>
      <vt:lpstr>PowerPoint Presentation</vt:lpstr>
      <vt:lpstr>Tại sao khi một em bé đứng lên chiếc đệm (nệm) thì đệm lại bị lún sâu hơn khi người lớn nằm trên nó? </vt:lpstr>
      <vt:lpstr>PowerPoint Presentation</vt:lpstr>
      <vt:lpstr>PowerPoint Presentation</vt:lpstr>
      <vt:lpstr>PowerPoint Presentation</vt:lpstr>
      <vt:lpstr>II. Áp suất</vt:lpstr>
      <vt:lpstr>II. Áp suất</vt:lpstr>
      <vt:lpstr>2. Công thức tính áp suất.</vt:lpstr>
      <vt:lpstr>2. Công thức tính áp suất.</vt:lpstr>
      <vt:lpstr>2. Công thức tính áp suất.</vt:lpstr>
      <vt:lpstr>3. Công thức tính áp suất</vt:lpstr>
      <vt:lpstr>3. Công dụng của việc làm tăng, giảm áp suất.</vt:lpstr>
      <vt:lpstr>3. Công dụng của việc làm tăng, giảm áp suất.</vt:lpstr>
      <vt:lpstr>3. Công dụng của việc làm tăng, giảm 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 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1</cp:revision>
  <dcterms:created xsi:type="dcterms:W3CDTF">2023-07-04T01:59:45Z</dcterms:created>
  <dcterms:modified xsi:type="dcterms:W3CDTF">2023-09-28T02:17:13Z</dcterms:modified>
</cp:coreProperties>
</file>