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0">
  <p:sldMasterIdLst>
    <p:sldMasterId id="2147483648" r:id="rId1"/>
  </p:sldMasterIdLst>
  <p:notesMasterIdLst>
    <p:notesMasterId r:id="rId31"/>
  </p:notesMasterIdLst>
  <p:sldIdLst>
    <p:sldId id="256" r:id="rId2"/>
    <p:sldId id="3243" r:id="rId3"/>
    <p:sldId id="3244" r:id="rId4"/>
    <p:sldId id="3245" r:id="rId5"/>
    <p:sldId id="3246" r:id="rId6"/>
    <p:sldId id="3241" r:id="rId7"/>
    <p:sldId id="295" r:id="rId8"/>
    <p:sldId id="3192" r:id="rId9"/>
    <p:sldId id="3225" r:id="rId10"/>
    <p:sldId id="3226" r:id="rId11"/>
    <p:sldId id="3227" r:id="rId12"/>
    <p:sldId id="3228" r:id="rId13"/>
    <p:sldId id="3229" r:id="rId14"/>
    <p:sldId id="3196" r:id="rId15"/>
    <p:sldId id="3166" r:id="rId16"/>
    <p:sldId id="3197" r:id="rId17"/>
    <p:sldId id="3199" r:id="rId18"/>
    <p:sldId id="3230" r:id="rId19"/>
    <p:sldId id="3231" r:id="rId20"/>
    <p:sldId id="3232" r:id="rId21"/>
    <p:sldId id="3233" r:id="rId22"/>
    <p:sldId id="3234" r:id="rId23"/>
    <p:sldId id="3238" r:id="rId24"/>
    <p:sldId id="3239" r:id="rId25"/>
    <p:sldId id="3235" r:id="rId26"/>
    <p:sldId id="3237" r:id="rId27"/>
    <p:sldId id="3083" r:id="rId28"/>
    <p:sldId id="3240" r:id="rId29"/>
    <p:sldId id="3191" r:id="rId30"/>
  </p:sldIdLst>
  <p:sldSz cx="12192000" cy="6858000"/>
  <p:notesSz cx="6858000" cy="9144000"/>
  <p:embeddedFontLst>
    <p:embeddedFont>
      <p:font typeface="Segoe Print" panose="02000600000000000000" pitchFamily="2" charset="0"/>
      <p:regular r:id="rId32"/>
      <p:bold r:id="rId3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2851"/>
    <a:srgbClr val="FF0066"/>
    <a:srgbClr val="EE81BD"/>
    <a:srgbClr val="D8E2DF"/>
    <a:srgbClr val="FF6600"/>
    <a:srgbClr val="D34CD6"/>
    <a:srgbClr val="E46C0A"/>
    <a:srgbClr val="E07235"/>
    <a:srgbClr val="FFFBCD"/>
    <a:srgbClr val="FDD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812" y="56"/>
      </p:cViewPr>
      <p:guideLst/>
    </p:cSldViewPr>
  </p:slideViewPr>
  <p:notesTextViewPr>
    <p:cViewPr>
      <p:scale>
        <a:sx n="1" d="1"/>
        <a:sy n="1" d="1"/>
      </p:scale>
      <p:origin x="0" y="0"/>
    </p:cViewPr>
  </p:notesTextViewPr>
  <p:notesViewPr>
    <p:cSldViewPr snapToGrid="0">
      <p:cViewPr varScale="1">
        <p:scale>
          <a:sx n="60" d="100"/>
          <a:sy n="60" d="100"/>
        </p:scale>
        <p:origin x="298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Sheet4!$C$2</c:f>
              <c:strCache>
                <c:ptCount val="1"/>
                <c:pt idx="0">
                  <c:v>Số học sinh quan tâm</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0-507F-4FC6-9406-FB318FB7245B}"/>
            </c:ext>
          </c:extLst>
        </c:ser>
        <c:dLbls>
          <c:showLegendKey val="0"/>
          <c:showVal val="0"/>
          <c:showCatName val="0"/>
          <c:showSerName val="0"/>
          <c:showPercent val="0"/>
          <c:showBubbleSize val="0"/>
        </c:dLbls>
        <c:gapWidth val="100"/>
        <c:overlap val="-24"/>
        <c:axId val="1369065984"/>
        <c:axId val="1369069312"/>
      </c:barChart>
      <c:catAx>
        <c:axId val="1369065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9069312"/>
        <c:crosses val="autoZero"/>
        <c:auto val="1"/>
        <c:lblAlgn val="ctr"/>
        <c:lblOffset val="100"/>
        <c:noMultiLvlLbl val="0"/>
      </c:catAx>
      <c:valAx>
        <c:axId val="1369069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90659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Sheet4!$C$2</c:f>
              <c:strCache>
                <c:ptCount val="1"/>
                <c:pt idx="0">
                  <c:v>Số học sinh quan tâm</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0C4-4C53-B03C-2C02950A6DD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0C4-4C53-B03C-2C02950A6DD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0C4-4C53-B03C-2C02950A6DD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0C4-4C53-B03C-2C02950A6DD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0C4-4C53-B03C-2C02950A6DD3}"/>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E0C4-4C53-B03C-2C02950A6DD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C-E0C4-4C53-B03C-2C02950A6DD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Sheet4!$C$2</c:f>
              <c:strCache>
                <c:ptCount val="1"/>
                <c:pt idx="0">
                  <c:v>Số học sinh quan tâm</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47C-411D-A67A-0FEA43B3EA1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47C-411D-A67A-0FEA43B3EA1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47C-411D-A67A-0FEA43B3EA1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47C-411D-A67A-0FEA43B3EA1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47C-411D-A67A-0FEA43B3EA1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47C-411D-A67A-0FEA43B3EA1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C-147C-411D-A67A-0FEA43B3EA1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layout>
        <c:manualLayout>
          <c:xMode val="edge"/>
          <c:yMode val="edge"/>
          <c:x val="2.6153323713287921E-3"/>
          <c:y val="2.7777777777777776E-2"/>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'Sheet4 (2)'!$C$2</c:f>
              <c:strCache>
                <c:ptCount val="1"/>
                <c:pt idx="0">
                  <c:v>Triệu USD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'Sheet4 (2)'!$B$3:$B$8</c:f>
              <c:numCache>
                <c:formatCode>General</c:formatCode>
                <c:ptCount val="6"/>
                <c:pt idx="0">
                  <c:v>2016</c:v>
                </c:pt>
                <c:pt idx="1">
                  <c:v>2017</c:v>
                </c:pt>
                <c:pt idx="2">
                  <c:v>2018</c:v>
                </c:pt>
                <c:pt idx="3">
                  <c:v>2019</c:v>
                </c:pt>
                <c:pt idx="4">
                  <c:v>2020</c:v>
                </c:pt>
              </c:numCache>
            </c:numRef>
          </c:cat>
          <c:val>
            <c:numRef>
              <c:f>'Sheet4 (2)'!$C$3:$C$8</c:f>
              <c:numCache>
                <c:formatCode>General</c:formatCode>
                <c:ptCount val="6"/>
                <c:pt idx="0">
                  <c:v>3038</c:v>
                </c:pt>
                <c:pt idx="1">
                  <c:v>3779</c:v>
                </c:pt>
                <c:pt idx="2">
                  <c:v>4447</c:v>
                </c:pt>
                <c:pt idx="3">
                  <c:v>4932</c:v>
                </c:pt>
                <c:pt idx="4">
                  <c:v>5439</c:v>
                </c:pt>
              </c:numCache>
            </c:numRef>
          </c:val>
          <c:extLst>
            <c:ext xmlns:c16="http://schemas.microsoft.com/office/drawing/2014/chart" uri="{C3380CC4-5D6E-409C-BE32-E72D297353CC}">
              <c16:uniqueId val="{00000000-6218-4E4E-8E6F-05FB2EFEAAE5}"/>
            </c:ext>
          </c:extLst>
        </c:ser>
        <c:dLbls>
          <c:dLblPos val="outEnd"/>
          <c:showLegendKey val="0"/>
          <c:showVal val="1"/>
          <c:showCatName val="0"/>
          <c:showSerName val="0"/>
          <c:showPercent val="0"/>
          <c:showBubbleSize val="0"/>
        </c:dLbls>
        <c:gapWidth val="100"/>
        <c:overlap val="-24"/>
        <c:axId val="1500135760"/>
        <c:axId val="1500144496"/>
      </c:barChart>
      <c:catAx>
        <c:axId val="15001357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00144496"/>
        <c:crosses val="autoZero"/>
        <c:auto val="1"/>
        <c:lblAlgn val="ctr"/>
        <c:lblOffset val="100"/>
        <c:noMultiLvlLbl val="0"/>
      </c:catAx>
      <c:valAx>
        <c:axId val="150014449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001357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ysClr val="windowText" lastClr="000000"/>
      </a:solidFill>
    </a:ln>
    <a:effectLst/>
  </c:spPr>
  <c:txPr>
    <a:bodyPr/>
    <a:lstStyle/>
    <a:p>
      <a:pPr>
        <a:defRPr sz="1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311CA4-9036-4EF8-AB62-128503DB366E}" type="slidenum">
              <a:rPr lang="en-US" smtClean="0"/>
              <a:t>26</a:t>
            </a:fld>
            <a:endParaRPr lang="en-US"/>
          </a:p>
        </p:txBody>
      </p:sp>
    </p:spTree>
    <p:extLst>
      <p:ext uri="{BB962C8B-B14F-4D97-AF65-F5344CB8AC3E}">
        <p14:creationId xmlns:p14="http://schemas.microsoft.com/office/powerpoint/2010/main" val="57218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580097"/>
            <a:ext cx="9867486" cy="4773078"/>
            <a:chOff x="623255" y="927125"/>
            <a:chExt cx="7691377" cy="3871901"/>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6"/>
              <a:ext cx="7691377" cy="3825650"/>
              <a:chOff x="623255" y="973376"/>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6"/>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7401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807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9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8724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8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571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7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4164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6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3565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5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3950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4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615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3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7797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033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3716000"/>
            <a:ext cx="9867486" cy="4773078"/>
            <a:chOff x="623255" y="927125"/>
            <a:chExt cx="7691377" cy="3871901"/>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6"/>
              <a:ext cx="7691377" cy="3825650"/>
              <a:chOff x="623255" y="973376"/>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6"/>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13716000"/>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13716000"/>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13716000"/>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41348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2354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126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9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8382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1442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094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8797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0883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4777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81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90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72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0512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4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73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3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94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76539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707" r:id="rId2"/>
    <p:sldLayoutId id="2147483650" r:id="rId3"/>
    <p:sldLayoutId id="2147483660" r:id="rId4"/>
    <p:sldLayoutId id="2147483661" r:id="rId5"/>
    <p:sldLayoutId id="2147483674" r:id="rId6"/>
    <p:sldLayoutId id="2147483716" r:id="rId7"/>
    <p:sldLayoutId id="2147483715" r:id="rId8"/>
    <p:sldLayoutId id="2147483714" r:id="rId9"/>
    <p:sldLayoutId id="2147483713" r:id="rId10"/>
    <p:sldLayoutId id="2147483712" r:id="rId11"/>
    <p:sldLayoutId id="2147483711" r:id="rId12"/>
    <p:sldLayoutId id="2147483710" r:id="rId13"/>
    <p:sldLayoutId id="2147483709" r:id="rId14"/>
    <p:sldLayoutId id="2147483708" r:id="rId15"/>
    <p:sldLayoutId id="2147483706" r:id="rId16"/>
    <p:sldLayoutId id="2147483705" r:id="rId17"/>
    <p:sldLayoutId id="2147483704" r:id="rId18"/>
    <p:sldLayoutId id="2147483703" r:id="rId19"/>
    <p:sldLayoutId id="2147483702" r:id="rId20"/>
    <p:sldLayoutId id="2147483701" r:id="rId21"/>
    <p:sldLayoutId id="2147483700" r:id="rId22"/>
    <p:sldLayoutId id="2147483699" r:id="rId23"/>
    <p:sldLayoutId id="2147483698" r:id="rId24"/>
    <p:sldLayoutId id="2147483697" r:id="rId25"/>
    <p:sldLayoutId id="2147483696" r:id="rId26"/>
    <p:sldLayoutId id="2147483695" r:id="rId27"/>
    <p:sldLayoutId id="2147483694" r:id="rId28"/>
    <p:sldLayoutId id="2147483693" r:id="rId29"/>
    <p:sldLayoutId id="2147483692" r:id="rId30"/>
    <p:sldLayoutId id="2147483691" r:id="rId31"/>
    <p:sldLayoutId id="2147483662" r:id="rId32"/>
    <p:sldLayoutId id="2147483663" r:id="rId33"/>
    <p:sldLayoutId id="2147483664" r:id="rId34"/>
    <p:sldLayoutId id="2147483665" r:id="rId35"/>
    <p:sldLayoutId id="2147483675" r:id="rId36"/>
    <p:sldLayoutId id="2147483676" r:id="rId37"/>
    <p:sldLayoutId id="2147483677" r:id="rId38"/>
    <p:sldLayoutId id="2147483678" r:id="rId39"/>
    <p:sldLayoutId id="2147483679" r:id="rId40"/>
    <p:sldLayoutId id="2147483680" r:id="rId41"/>
    <p:sldLayoutId id="2147483681" r:id="rId42"/>
    <p:sldLayoutId id="2147483682" r:id="rId43"/>
    <p:sldLayoutId id="2147483683" r:id="rId44"/>
    <p:sldLayoutId id="2147483684" r:id="rId45"/>
    <p:sldLayoutId id="2147483685" r:id="rId46"/>
    <p:sldLayoutId id="2147483686" r:id="rId47"/>
    <p:sldLayoutId id="2147483687" r:id="rId48"/>
    <p:sldLayoutId id="2147483688" r:id="rId49"/>
    <p:sldLayoutId id="2147483689" r:id="rId50"/>
    <p:sldLayoutId id="2147483690" r:id="rId5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file:///C:\Program%20Files\Inknoe%20ClassPoint%202\Images\sa_blue.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4819288" cy="707886"/>
          </a:xfrm>
          <a:prstGeom prst="rect">
            <a:avLst/>
          </a:prstGeom>
          <a:noFill/>
        </p:spPr>
        <p:txBody>
          <a:bodyPr wrap="square" rtlCol="0">
            <a:spAutoFit/>
          </a:bodyPr>
          <a:lstStyle/>
          <a:p>
            <a:pPr algn="ctr"/>
            <a:r>
              <a:rPr lang="en-US" sz="4000">
                <a:solidFill>
                  <a:schemeClr val="accent6">
                    <a:lumMod val="75000"/>
                  </a:schemeClr>
                </a:solidFill>
                <a:latin typeface="+mj-lt"/>
              </a:rPr>
              <a:t>ỨNG DỤNG TIN HỌC</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1089196" y="1864909"/>
            <a:ext cx="9402126" cy="2362506"/>
          </a:xfrm>
          <a:prstGeom prst="rect">
            <a:avLst/>
          </a:prstGeom>
          <a:noFill/>
          <a:ln>
            <a:noFill/>
          </a:ln>
        </p:spPr>
        <p:txBody>
          <a:bodyPr wrap="none" rtlCol="0">
            <a:spAutoFit/>
          </a:bodyPr>
          <a:lstStyle/>
          <a:p>
            <a:pPr algn="ctr">
              <a:lnSpc>
                <a:spcPct val="120000"/>
              </a:lnSpc>
            </a:pPr>
            <a:r>
              <a:rPr lang="en-US" sz="6600" dirty="0">
                <a:ln w="19050">
                  <a:solidFill>
                    <a:schemeClr val="bg1"/>
                  </a:solidFill>
                </a:ln>
                <a:solidFill>
                  <a:schemeClr val="accent6">
                    <a:lumMod val="50000"/>
                  </a:schemeClr>
                </a:solidFill>
                <a:latin typeface="+mj-lt"/>
              </a:rPr>
              <a:t>BÀI 7</a:t>
            </a:r>
            <a:r>
              <a:rPr lang="vi-VN" sz="6600" dirty="0">
                <a:ln w="19050">
                  <a:solidFill>
                    <a:schemeClr val="bg1"/>
                  </a:solidFill>
                </a:ln>
                <a:solidFill>
                  <a:schemeClr val="accent6">
                    <a:lumMod val="50000"/>
                  </a:schemeClr>
                </a:solidFill>
                <a:latin typeface="+mj-lt"/>
              </a:rPr>
              <a:t>. </a:t>
            </a:r>
            <a:endParaRPr lang="en-US" sz="6600" dirty="0">
              <a:ln w="19050">
                <a:solidFill>
                  <a:schemeClr val="bg1"/>
                </a:solidFill>
              </a:ln>
              <a:solidFill>
                <a:schemeClr val="accent6">
                  <a:lumMod val="50000"/>
                </a:schemeClr>
              </a:solidFill>
              <a:latin typeface="+mj-lt"/>
            </a:endParaRPr>
          </a:p>
          <a:p>
            <a:pPr algn="ctr">
              <a:lnSpc>
                <a:spcPct val="120000"/>
              </a:lnSpc>
            </a:pPr>
            <a:r>
              <a:rPr lang="en-US" sz="6600" dirty="0">
                <a:ln w="19050">
                  <a:solidFill>
                    <a:schemeClr val="bg1"/>
                  </a:solidFill>
                </a:ln>
                <a:solidFill>
                  <a:schemeClr val="accent6">
                    <a:lumMod val="50000"/>
                  </a:schemeClr>
                </a:solidFill>
                <a:latin typeface="+mj-lt"/>
              </a:rPr>
              <a:t>TRỰC QUAN HÓA DỮ LIỆU</a:t>
            </a:r>
            <a:endParaRPr lang="vi-VN" sz="6600" dirty="0">
              <a:ln w="19050">
                <a:solidFill>
                  <a:schemeClr val="bg1"/>
                </a:solidFill>
              </a:ln>
              <a:solidFill>
                <a:schemeClr val="accent6">
                  <a:lumMod val="50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306567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735860" y="3390905"/>
            <a:ext cx="5069004" cy="3000821"/>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T</a:t>
            </a:r>
            <a:r>
              <a:rPr lang="vi-VN" sz="2000">
                <a:solidFill>
                  <a:srgbClr val="000000"/>
                </a:solidFill>
                <a:latin typeface="UTM Avo" panose="02040603050506020204" pitchFamily="18" charset="0"/>
                <a:cs typeface="Times New Roman" panose="02020603050405020304" pitchFamily="18" charset="0"/>
              </a:rPr>
              <a:t>hường được sử dụng để so sánh dữ liệu. Ví dụ, từ biểu đồ hình cột ở Hình 7.2, dễ dàng thấy r</a:t>
            </a:r>
            <a:r>
              <a:rPr lang="en-US" sz="2000">
                <a:solidFill>
                  <a:srgbClr val="000000"/>
                </a:solidFill>
                <a:latin typeface="UTM Avo" panose="02040603050506020204" pitchFamily="18" charset="0"/>
                <a:cs typeface="Times New Roman" panose="02020603050405020304" pitchFamily="18" charset="0"/>
              </a:rPr>
              <a:t>ằ</a:t>
            </a:r>
            <a:r>
              <a:rPr lang="vi-VN" sz="2000">
                <a:solidFill>
                  <a:srgbClr val="000000"/>
                </a:solidFill>
                <a:latin typeface="UTM Avo" panose="02040603050506020204" pitchFamily="18" charset="0"/>
                <a:cs typeface="Times New Roman" panose="02020603050405020304" pitchFamily="18" charset="0"/>
              </a:rPr>
              <a:t>ng nội dung Đồ hoạ máy tính thu hút sự quan tâm nhiều nhất, sau đó là nội dung Ngôn ngữ </a:t>
            </a:r>
            <a:r>
              <a:rPr lang="en-US" sz="2000">
                <a:solidFill>
                  <a:srgbClr val="000000"/>
                </a:solidFill>
                <a:latin typeface="UTM Avo" panose="02040603050506020204" pitchFamily="18" charset="0"/>
                <a:cs typeface="Times New Roman" panose="02020603050405020304" pitchFamily="18" charset="0"/>
              </a:rPr>
              <a:t> </a:t>
            </a:r>
            <a:r>
              <a:rPr lang="vi-VN" sz="2000">
                <a:solidFill>
                  <a:srgbClr val="000000"/>
                </a:solidFill>
                <a:latin typeface="UTM Avo" panose="02040603050506020204" pitchFamily="18" charset="0"/>
                <a:cs typeface="Times New Roman" panose="02020603050405020304" pitchFamily="18" charset="0"/>
              </a:rPr>
              <a:t>lập trình. Nội dung Soạn thảo văn bản ít học sinh quan tâm nhất.</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cột</a:t>
              </a:r>
            </a:p>
          </p:txBody>
        </p:sp>
      </p:grpSp>
      <p:graphicFrame>
        <p:nvGraphicFramePr>
          <p:cNvPr id="36" name="Chart 35">
            <a:extLst>
              <a:ext uri="{FF2B5EF4-FFF2-40B4-BE49-F238E27FC236}">
                <a16:creationId xmlns:a16="http://schemas.microsoft.com/office/drawing/2014/main" id="{2EE16E3E-650B-4756-B0F6-2C9BA8391EAE}"/>
              </a:ext>
            </a:extLst>
          </p:cNvPr>
          <p:cNvGraphicFramePr>
            <a:graphicFrameLocks/>
          </p:cNvGraphicFramePr>
          <p:nvPr>
            <p:extLst>
              <p:ext uri="{D42A27DB-BD31-4B8C-83A1-F6EECF244321}">
                <p14:modId xmlns:p14="http://schemas.microsoft.com/office/powerpoint/2010/main" val="2728794144"/>
              </p:ext>
            </p:extLst>
          </p:nvPr>
        </p:nvGraphicFramePr>
        <p:xfrm>
          <a:off x="6376683" y="2655027"/>
          <a:ext cx="4656083" cy="35787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77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Graphic spid="3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306567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735860" y="3390905"/>
            <a:ext cx="5069004" cy="2947025"/>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T</a:t>
            </a:r>
            <a:r>
              <a:rPr lang="vi-VN" sz="2000">
                <a:solidFill>
                  <a:srgbClr val="000000"/>
                </a:solidFill>
                <a:latin typeface="UTM Avo" panose="02040603050506020204" pitchFamily="18" charset="0"/>
                <a:cs typeface="Times New Roman" panose="02020603050405020304" pitchFamily="18" charset="0"/>
              </a:rPr>
              <a:t>hường được sử dụng để quan sát xu hướng tăng giảm của dữ liệu theo thời gian hay quá trình nào đó. Ví dụ, biểu đồ đoạn thẳng ở Hình 7.3 cho thấy số lượng ứng dụng được tải về từ các chợ ứng dụng từ năm 2017 đến 2020 có xu hướng tăng dần.</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đoạn thẳng </a:t>
              </a:r>
            </a:p>
          </p:txBody>
        </p:sp>
      </p:grpSp>
      <p:pic>
        <p:nvPicPr>
          <p:cNvPr id="36" name="Shape 236">
            <a:extLst>
              <a:ext uri="{FF2B5EF4-FFF2-40B4-BE49-F238E27FC236}">
                <a16:creationId xmlns:a16="http://schemas.microsoft.com/office/drawing/2014/main" id="{EAF5CDD0-9509-421F-8E41-7E66B47844BE}"/>
              </a:ext>
            </a:extLst>
          </p:cNvPr>
          <p:cNvPicPr/>
          <p:nvPr/>
        </p:nvPicPr>
        <p:blipFill>
          <a:blip r:embed="rId3"/>
          <a:stretch/>
        </p:blipFill>
        <p:spPr>
          <a:xfrm>
            <a:off x="6319320" y="2413616"/>
            <a:ext cx="4826896" cy="3806297"/>
          </a:xfrm>
          <a:prstGeom prst="rect">
            <a:avLst/>
          </a:prstGeom>
        </p:spPr>
      </p:pic>
    </p:spTree>
    <p:extLst>
      <p:ext uri="{BB962C8B-B14F-4D97-AF65-F5344CB8AC3E}">
        <p14:creationId xmlns:p14="http://schemas.microsoft.com/office/powerpoint/2010/main" val="8349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255283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735860" y="3390905"/>
            <a:ext cx="5069004" cy="2531527"/>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R</a:t>
            </a:r>
            <a:r>
              <a:rPr lang="vi-VN" sz="2000">
                <a:solidFill>
                  <a:srgbClr val="000000"/>
                </a:solidFill>
                <a:latin typeface="UTM Avo" panose="02040603050506020204" pitchFamily="18" charset="0"/>
                <a:cs typeface="Times New Roman" panose="02020603050405020304" pitchFamily="18" charset="0"/>
              </a:rPr>
              <a:t>ất hữu ích trong trường hợp cần so sánh các phần với tổng thể. Ví dụ, biểu đồ ở Hình 7.4 so sánh </a:t>
            </a:r>
            <a:r>
              <a:rPr lang="en-US" sz="2000">
                <a:solidFill>
                  <a:srgbClr val="000000"/>
                </a:solidFill>
                <a:latin typeface="UTM Avo" panose="02040603050506020204" pitchFamily="18" charset="0"/>
                <a:cs typeface="Times New Roman" panose="02020603050405020304" pitchFamily="18" charset="0"/>
              </a:rPr>
              <a:t>tỉ</a:t>
            </a:r>
            <a:r>
              <a:rPr lang="vi-VN" sz="2000">
                <a:solidFill>
                  <a:srgbClr val="000000"/>
                </a:solidFill>
                <a:latin typeface="UTM Avo" panose="02040603050506020204" pitchFamily="18" charset="0"/>
                <a:cs typeface="Times New Roman" panose="02020603050405020304" pitchFamily="18" charset="0"/>
              </a:rPr>
              <a:t> lệ phần trăm số học sinh muốn tìm hiểu thêm mỗi nội dung Tin học trên tổng số học sinh khảo sát.</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hình quạt tròn </a:t>
              </a:r>
            </a:p>
          </p:txBody>
        </p:sp>
      </p:grpSp>
      <p:graphicFrame>
        <p:nvGraphicFramePr>
          <p:cNvPr id="37" name="Chart 36">
            <a:extLst>
              <a:ext uri="{FF2B5EF4-FFF2-40B4-BE49-F238E27FC236}">
                <a16:creationId xmlns:a16="http://schemas.microsoft.com/office/drawing/2014/main" id="{DD00F8C7-9172-4A97-90A1-235771E6F678}"/>
              </a:ext>
            </a:extLst>
          </p:cNvPr>
          <p:cNvGraphicFramePr>
            <a:graphicFrameLocks/>
          </p:cNvGraphicFramePr>
          <p:nvPr>
            <p:extLst>
              <p:ext uri="{D42A27DB-BD31-4B8C-83A1-F6EECF244321}">
                <p14:modId xmlns:p14="http://schemas.microsoft.com/office/powerpoint/2010/main" val="4125438090"/>
              </p:ext>
            </p:extLst>
          </p:nvPr>
        </p:nvGraphicFramePr>
        <p:xfrm>
          <a:off x="6376683" y="3179232"/>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41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Graphic spid="3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6"/>
            <a:ext cx="8085803" cy="4013875"/>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927990"/>
            <a:ext cx="7875638" cy="3514745"/>
          </a:xfrm>
          <a:prstGeom prst="rect">
            <a:avLst/>
          </a:prstGeom>
          <a:noFill/>
        </p:spPr>
        <p:txBody>
          <a:bodyPr wrap="square">
            <a:spAutoFit/>
          </a:bodyPr>
          <a:lstStyle/>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	Biểu đồ là cách minh hoạ dữ liệu </a:t>
            </a:r>
            <a:r>
              <a:rPr lang="vi-VN" sz="2800" b="1">
                <a:solidFill>
                  <a:srgbClr val="000000"/>
                </a:solidFill>
                <a:latin typeface="UTM Avo" panose="02040603050506020204" pitchFamily="18" charset="0"/>
                <a:cs typeface="Times New Roman" panose="02020603050405020304" pitchFamily="18" charset="0"/>
              </a:rPr>
              <a:t>trực quan</a:t>
            </a:r>
            <a:r>
              <a:rPr lang="vi-VN" sz="2800">
                <a:solidFill>
                  <a:srgbClr val="000000"/>
                </a:solidFill>
                <a:latin typeface="UTM Avo" panose="02040603050506020204" pitchFamily="18" charset="0"/>
                <a:cs typeface="Times New Roman" panose="02020603050405020304" pitchFamily="18" charset="0"/>
              </a:rPr>
              <a:t>. Nhờ biểu đồ, em </a:t>
            </a:r>
            <a:r>
              <a:rPr lang="vi-VN" sz="2800" b="1">
                <a:solidFill>
                  <a:srgbClr val="000000"/>
                </a:solidFill>
                <a:latin typeface="UTM Avo" panose="02040603050506020204" pitchFamily="18" charset="0"/>
                <a:cs typeface="Times New Roman" panose="02020603050405020304" pitchFamily="18" charset="0"/>
              </a:rPr>
              <a:t>dễ dàng </a:t>
            </a:r>
            <a:r>
              <a:rPr lang="vi-VN" sz="2800">
                <a:solidFill>
                  <a:srgbClr val="000000"/>
                </a:solidFill>
                <a:latin typeface="UTM Avo" panose="02040603050506020204" pitchFamily="18" charset="0"/>
                <a:cs typeface="Times New Roman" panose="02020603050405020304" pitchFamily="18" charset="0"/>
              </a:rPr>
              <a:t>so sánh, nhận định xu hướng thay đổi của dữ liệu.</a:t>
            </a: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	Cần sử dụng loại </a:t>
            </a:r>
            <a:r>
              <a:rPr lang="vi-VN" sz="2800" b="1">
                <a:solidFill>
                  <a:srgbClr val="000000"/>
                </a:solidFill>
                <a:latin typeface="UTM Avo" panose="02040603050506020204" pitchFamily="18" charset="0"/>
                <a:cs typeface="Times New Roman" panose="02020603050405020304" pitchFamily="18" charset="0"/>
              </a:rPr>
              <a:t>biểu đồ phù hợp </a:t>
            </a:r>
            <a:r>
              <a:rPr lang="vi-VN" sz="2800">
                <a:solidFill>
                  <a:srgbClr val="000000"/>
                </a:solidFill>
                <a:latin typeface="UTM Avo" panose="02040603050506020204" pitchFamily="18" charset="0"/>
                <a:cs typeface="Times New Roman" panose="02020603050405020304" pitchFamily="18" charset="0"/>
              </a:rPr>
              <a:t>với mục đích c</a:t>
            </a:r>
            <a:r>
              <a:rPr lang="en-US" sz="2800">
                <a:solidFill>
                  <a:srgbClr val="000000"/>
                </a:solidFill>
                <a:latin typeface="UTM Avo" panose="02040603050506020204" pitchFamily="18" charset="0"/>
                <a:cs typeface="Times New Roman" panose="02020603050405020304" pitchFamily="18" charset="0"/>
              </a:rPr>
              <a:t>ủ</a:t>
            </a:r>
            <a:r>
              <a:rPr lang="vi-VN" sz="2800">
                <a:solidFill>
                  <a:srgbClr val="000000"/>
                </a:solidFill>
                <a:latin typeface="UTM Avo" panose="02040603050506020204" pitchFamily="18" charset="0"/>
                <a:cs typeface="Times New Roman" panose="02020603050405020304" pitchFamily="18" charset="0"/>
              </a:rPr>
              <a:t>a việc biểu diễn và thể hiện dữ liệu.</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122325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B411771-5179-48C2-A196-50B31EABAC9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8296FCAC-829E-4126-BBEA-1208121C08E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E10F1E61-30C4-4862-A21D-8DB8DE29A15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F5A36C6C-CF2B-4F83-9E86-1A7D6DEF5BB0}"/>
              </a:ext>
            </a:extLst>
          </p:cNvPr>
          <p:cNvGrpSpPr/>
          <p:nvPr/>
        </p:nvGrpSpPr>
        <p:grpSpPr>
          <a:xfrm>
            <a:off x="569146" y="1166004"/>
            <a:ext cx="10554724" cy="1152524"/>
            <a:chOff x="601971" y="-1293296"/>
            <a:chExt cx="10554724" cy="1152524"/>
          </a:xfrm>
        </p:grpSpPr>
        <p:grpSp>
          <p:nvGrpSpPr>
            <p:cNvPr id="15" name="Group 14">
              <a:extLst>
                <a:ext uri="{FF2B5EF4-FFF2-40B4-BE49-F238E27FC236}">
                  <a16:creationId xmlns:a16="http://schemas.microsoft.com/office/drawing/2014/main" id="{E4BB802A-EF55-4F94-8474-FC07505EF596}"/>
                </a:ext>
              </a:extLst>
            </p:cNvPr>
            <p:cNvGrpSpPr/>
            <p:nvPr/>
          </p:nvGrpSpPr>
          <p:grpSpPr>
            <a:xfrm>
              <a:off x="1255762" y="-1026499"/>
              <a:ext cx="9900933" cy="885727"/>
              <a:chOff x="1264394" y="2799740"/>
              <a:chExt cx="9900933" cy="885727"/>
            </a:xfrm>
          </p:grpSpPr>
          <p:sp>
            <p:nvSpPr>
              <p:cNvPr id="18" name="Rectangle: Rounded Corners 17">
                <a:extLst>
                  <a:ext uri="{FF2B5EF4-FFF2-40B4-BE49-F238E27FC236}">
                    <a16:creationId xmlns:a16="http://schemas.microsoft.com/office/drawing/2014/main" id="{B718DEA7-E51D-4BB3-95E3-AE9F4E9382E3}"/>
                  </a:ext>
                </a:extLst>
              </p:cNvPr>
              <p:cNvSpPr/>
              <p:nvPr/>
            </p:nvSpPr>
            <p:spPr>
              <a:xfrm>
                <a:off x="1264394" y="2799740"/>
                <a:ext cx="9900933" cy="885727"/>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A7C17E-BAA9-4312-992E-9CCE3CEE2CF9}"/>
                  </a:ext>
                </a:extLst>
              </p:cNvPr>
              <p:cNvSpPr/>
              <p:nvPr/>
            </p:nvSpPr>
            <p:spPr>
              <a:xfrm>
                <a:off x="1456323" y="2913140"/>
                <a:ext cx="9598058"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Em hãy nêu một số tỉnh huống thực tế cần tạo biểu đồ.</a:t>
                </a:r>
                <a:endParaRPr lang="vi-VN" sz="2400">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B3A6C10B-9B0E-472E-B8BF-DE8B6D6D99A3}"/>
                </a:ext>
              </a:extLst>
            </p:cNvPr>
            <p:cNvPicPr>
              <a:picLocks noChangeAspect="1"/>
            </p:cNvPicPr>
            <p:nvPr/>
          </p:nvPicPr>
          <p:blipFill>
            <a:blip r:embed="rId2"/>
            <a:stretch>
              <a:fillRect/>
            </a:stretch>
          </p:blipFill>
          <p:spPr>
            <a:xfrm>
              <a:off x="601971" y="-1293296"/>
              <a:ext cx="903656" cy="885726"/>
            </a:xfrm>
            <a:prstGeom prst="rect">
              <a:avLst/>
            </a:prstGeom>
          </p:spPr>
        </p:pic>
      </p:grpSp>
    </p:spTree>
    <p:extLst>
      <p:ext uri="{BB962C8B-B14F-4D97-AF65-F5344CB8AC3E}">
        <p14:creationId xmlns:p14="http://schemas.microsoft.com/office/powerpoint/2010/main" val="177492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9881" y="1055524"/>
            <a:ext cx="8856910" cy="252141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37581" y="1064549"/>
            <a:ext cx="8356734" cy="2386038"/>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6">
                    <a:lumMod val="50000"/>
                  </a:schemeClr>
                </a:solidFill>
                <a:latin typeface="+mj-lt"/>
              </a:rPr>
              <a:t>THỰC HÀNH: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TẠO BIỂU ĐỒ</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568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3689793"/>
          </a:xfrm>
          <a:prstGeom prst="rect">
            <a:avLst/>
          </a:prstGeom>
          <a:noFill/>
        </p:spPr>
        <p:txBody>
          <a:bodyPr wrap="square" rtlCol="0">
            <a:spAutoFit/>
          </a:bodyPr>
          <a:lstStyle/>
          <a:p>
            <a:pPr indent="-742950" algn="ctr">
              <a:lnSpc>
                <a:spcPct val="150000"/>
              </a:lnSpc>
              <a:buAutoNum type="alphaLcParenR"/>
            </a:pPr>
            <a:r>
              <a:rPr lang="en-US" sz="3200" b="1">
                <a:latin typeface="UTM Avo" panose="02040603050506020204" pitchFamily="18" charset="0"/>
              </a:rPr>
              <a:t>Tạo biểu đồ cột</a:t>
            </a:r>
          </a:p>
          <a:p>
            <a:pPr algn="ctr">
              <a:lnSpc>
                <a:spcPct val="150000"/>
              </a:lnSpc>
            </a:pPr>
            <a:r>
              <a:rPr lang="vi-VN" sz="3200" b="1">
                <a:solidFill>
                  <a:schemeClr val="accent6">
                    <a:lumMod val="50000"/>
                  </a:schemeClr>
                </a:solidFill>
                <a:latin typeface="UTM Avo" panose="02040603050506020204" pitchFamily="18" charset="0"/>
              </a:rPr>
              <a:t>NHIỆM VỤ </a:t>
            </a:r>
            <a:endParaRPr lang="en-US" sz="3200" b="1">
              <a:solidFill>
                <a:schemeClr val="accent6">
                  <a:lumMod val="50000"/>
                </a:schemeClr>
              </a:solidFill>
              <a:latin typeface="UTM Avo" panose="02040603050506020204" pitchFamily="18" charset="0"/>
            </a:endParaRPr>
          </a:p>
          <a:p>
            <a:pPr algn="ctr">
              <a:lnSpc>
                <a:spcPct val="150000"/>
              </a:lnSpc>
            </a:pPr>
            <a:r>
              <a:rPr lang="vi-VN" sz="3200" b="1">
                <a:solidFill>
                  <a:schemeClr val="accent6">
                    <a:lumMod val="50000"/>
                  </a:schemeClr>
                </a:solidFill>
                <a:latin typeface="UTM Avo" panose="02040603050506020204" pitchFamily="18" charset="0"/>
              </a:rPr>
              <a:t>Tạo biểu đồ cột so sánh trực quan số học sinh quan tâm các nội dung Tin học như Hình 7.2.</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956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784031" y="1242350"/>
            <a:ext cx="5409006" cy="2235227"/>
          </a:xfrm>
          <a:prstGeom prst="rect">
            <a:avLst/>
          </a:prstGeom>
          <a:noFill/>
        </p:spPr>
        <p:txBody>
          <a:bodyPr wrap="square" rtlCol="0">
            <a:spAutoFit/>
          </a:bodyPr>
          <a:lstStyle/>
          <a:p>
            <a:pPr>
              <a:lnSpc>
                <a:spcPct val="150000"/>
              </a:lnSpc>
            </a:pPr>
            <a:r>
              <a:rPr lang="vi-VN" altLang="zh-CN" sz="2400" b="1" dirty="0">
                <a:latin typeface="UTM Avo" panose="02040603050506020204" pitchFamily="18" charset="0"/>
                <a:ea typeface="方正静蕾简体" panose="02000000000000000000" pitchFamily="2" charset="-122"/>
              </a:rPr>
              <a:t>Bước 1. </a:t>
            </a:r>
            <a:r>
              <a:rPr lang="vi-VN" altLang="zh-CN" sz="2400" dirty="0">
                <a:latin typeface="UTM Avo" panose="02040603050506020204" pitchFamily="18" charset="0"/>
                <a:ea typeface="方正静蕾简体" panose="02000000000000000000" pitchFamily="2" charset="-122"/>
              </a:rPr>
              <a:t>Khởi động phần mềm bảng tính và nhập dữ liệu như bảng trong Hình 7.1.</a:t>
            </a:r>
            <a:endParaRPr lang="en-US" altLang="zh-CN" sz="2400" dirty="0">
              <a:latin typeface="UTM Avo" panose="02040603050506020204" pitchFamily="18" charset="0"/>
              <a:ea typeface="方正静蕾简体" panose="02000000000000000000" pitchFamily="2" charset="-122"/>
            </a:endParaRPr>
          </a:p>
          <a:p>
            <a:pPr>
              <a:lnSpc>
                <a:spcPct val="150000"/>
              </a:lnSpc>
            </a:pPr>
            <a:r>
              <a:rPr lang="vi-VN" altLang="zh-CN" sz="2400" b="1" dirty="0">
                <a:latin typeface="UTM Avo" panose="02040603050506020204" pitchFamily="18" charset="0"/>
                <a:ea typeface="方正静蕾简体" panose="02000000000000000000" pitchFamily="2" charset="-122"/>
              </a:rPr>
              <a:t>Bước 2. </a:t>
            </a:r>
            <a:r>
              <a:rPr lang="vi-VN" altLang="zh-CN" sz="2400" dirty="0">
                <a:latin typeface="UTM Avo" panose="02040603050506020204" pitchFamily="18" charset="0"/>
                <a:ea typeface="方正静蕾简体" panose="02000000000000000000" pitchFamily="2" charset="-122"/>
              </a:rPr>
              <a:t>Chọn vùng dữ liệu </a:t>
            </a:r>
            <a:r>
              <a:rPr lang="vi-VN" altLang="zh-CN" sz="2400" b="1" dirty="0">
                <a:latin typeface="UTM Avo" panose="02040603050506020204" pitchFamily="18" charset="0"/>
                <a:ea typeface="方正静蕾简体" panose="02000000000000000000" pitchFamily="2" charset="-122"/>
              </a:rPr>
              <a:t>B2:C8</a:t>
            </a:r>
            <a:r>
              <a:rPr lang="vi-VN" altLang="zh-CN" sz="2400" dirty="0">
                <a:latin typeface="UTM Avo" panose="02040603050506020204" pitchFamily="18" charset="0"/>
                <a:ea typeface="方正静蕾简体" panose="02000000000000000000" pitchFamily="2" charset="-122"/>
              </a:rPr>
              <a:t>.</a:t>
            </a:r>
            <a:endParaRPr lang="zh-CN" altLang="en-US" sz="24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stretch>
            <a:fillRect/>
          </a:stretch>
        </p:blipFill>
        <p:spPr>
          <a:xfrm>
            <a:off x="6112011" y="1656176"/>
            <a:ext cx="5144293"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031421" y="2522483"/>
            <a:ext cx="4224883" cy="303698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FCF0222-D08F-524F-4F6C-73062F3D67CA}"/>
              </a:ext>
            </a:extLst>
          </p:cNvPr>
          <p:cNvSpPr txBox="1"/>
          <p:nvPr/>
        </p:nvSpPr>
        <p:spPr>
          <a:xfrm>
            <a:off x="902766" y="3614738"/>
            <a:ext cx="4867014" cy="186057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8681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7"/>
                                        </p:tgtEl>
                                        <p:attrNameLst>
                                          <p:attrName>style.visibility</p:attrName>
                                        </p:attrNameLst>
                                      </p:cBhvr>
                                      <p:to>
                                        <p:strVal val="visible"/>
                                      </p:to>
                                    </p:set>
                                    <p:animEffect transition="in" filter="fade">
                                      <p:cBhvr>
                                        <p:cTn id="23" dur="500"/>
                                        <p:tgtEl>
                                          <p:spTgt spid="15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wipe(up)">
                                      <p:cBhvr>
                                        <p:cTn id="28" dur="500"/>
                                        <p:tgtEl>
                                          <p:spTgt spid="11">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32" presetClass="emph" presetSubtype="0" fill="hold" grpId="1" nodeType="withEffect">
                                  <p:stCondLst>
                                    <p:cond delay="0"/>
                                  </p:stCondLst>
                                  <p:childTnLst>
                                    <p:animRot by="120000">
                                      <p:cBhvr>
                                        <p:cTn id="33" dur="100" fill="hold">
                                          <p:stCondLst>
                                            <p:cond delay="0"/>
                                          </p:stCondLst>
                                        </p:cTn>
                                        <p:tgtEl>
                                          <p:spTgt spid="2"/>
                                        </p:tgtEl>
                                        <p:attrNameLst>
                                          <p:attrName>r</p:attrName>
                                        </p:attrNameLst>
                                      </p:cBhvr>
                                    </p:animRot>
                                    <p:animRot by="-240000">
                                      <p:cBhvr>
                                        <p:cTn id="34" dur="200" fill="hold">
                                          <p:stCondLst>
                                            <p:cond delay="200"/>
                                          </p:stCondLst>
                                        </p:cTn>
                                        <p:tgtEl>
                                          <p:spTgt spid="2"/>
                                        </p:tgtEl>
                                        <p:attrNameLst>
                                          <p:attrName>r</p:attrName>
                                        </p:attrNameLst>
                                      </p:cBhvr>
                                    </p:animRot>
                                    <p:animRot by="240000">
                                      <p:cBhvr>
                                        <p:cTn id="35" dur="200" fill="hold">
                                          <p:stCondLst>
                                            <p:cond delay="400"/>
                                          </p:stCondLst>
                                        </p:cTn>
                                        <p:tgtEl>
                                          <p:spTgt spid="2"/>
                                        </p:tgtEl>
                                        <p:attrNameLst>
                                          <p:attrName>r</p:attrName>
                                        </p:attrNameLst>
                                      </p:cBhvr>
                                    </p:animRot>
                                    <p:animRot by="-240000">
                                      <p:cBhvr>
                                        <p:cTn id="36" dur="200" fill="hold">
                                          <p:stCondLst>
                                            <p:cond delay="600"/>
                                          </p:stCondLst>
                                        </p:cTn>
                                        <p:tgtEl>
                                          <p:spTgt spid="2"/>
                                        </p:tgtEl>
                                        <p:attrNameLst>
                                          <p:attrName>r</p:attrName>
                                        </p:attrNameLst>
                                      </p:cBhvr>
                                    </p:animRot>
                                    <p:animRot by="120000">
                                      <p:cBhvr>
                                        <p:cTn id="37"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492509"/>
            <a:ext cx="5559450" cy="4595874"/>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3. </a:t>
            </a:r>
            <a:r>
              <a:rPr lang="vi-VN" altLang="zh-CN" sz="2200">
                <a:latin typeface="UTM Avo" panose="02040603050506020204" pitchFamily="18" charset="0"/>
                <a:ea typeface="方正静蕾简体" panose="02000000000000000000" pitchFamily="2" charset="-122"/>
              </a:rPr>
              <a:t>Trong thẻ </a:t>
            </a:r>
            <a:r>
              <a:rPr lang="vi-VN" altLang="zh-CN" sz="2200" b="1">
                <a:latin typeface="UTM Avo" panose="02040603050506020204" pitchFamily="18" charset="0"/>
                <a:ea typeface="方正静蕾简体" panose="02000000000000000000" pitchFamily="2" charset="-122"/>
              </a:rPr>
              <a:t>Insert</a:t>
            </a:r>
            <a:r>
              <a:rPr lang="vi-VN" altLang="zh-CN" sz="2200">
                <a:latin typeface="UTM Avo" panose="02040603050506020204" pitchFamily="18" charset="0"/>
                <a:ea typeface="方正静蕾简体" panose="02000000000000000000" pitchFamily="2" charset="-122"/>
              </a:rPr>
              <a:t>, tại nhóm </a:t>
            </a:r>
            <a:r>
              <a:rPr lang="vi-VN" altLang="zh-CN" sz="2200" b="1">
                <a:latin typeface="UTM Avo" panose="02040603050506020204" pitchFamily="18" charset="0"/>
                <a:ea typeface="方正静蕾简体" panose="02000000000000000000" pitchFamily="2" charset="-122"/>
              </a:rPr>
              <a:t>Charts</a:t>
            </a:r>
            <a:r>
              <a:rPr lang="vi-VN" altLang="zh-CN" sz="2200">
                <a:latin typeface="UTM Avo" panose="02040603050506020204" pitchFamily="18" charset="0"/>
                <a:ea typeface="方正静蕾简体" panose="02000000000000000000" pitchFamily="2" charset="-122"/>
              </a:rPr>
              <a:t>, chọn lệnh </a:t>
            </a:r>
            <a:r>
              <a:rPr lang="vi-VN" altLang="zh-CN" sz="2200" b="1">
                <a:latin typeface="UTM Avo" panose="02040603050506020204" pitchFamily="18" charset="0"/>
                <a:ea typeface="方正静蕾简体" panose="02000000000000000000" pitchFamily="2" charset="-122"/>
              </a:rPr>
              <a:t>Insert Column or Bar Chart</a:t>
            </a:r>
            <a:r>
              <a:rPr lang="vi-VN" altLang="zh-CN" sz="2200">
                <a:latin typeface="UTM Avo" panose="02040603050506020204" pitchFamily="18" charset="0"/>
                <a:ea typeface="方正静蕾简体" panose="02000000000000000000" pitchFamily="2" charset="-122"/>
              </a:rPr>
              <a:t> (Hình 7.5), danh sách các loại biểu đồ sẽ xuất hiện.</a:t>
            </a:r>
          </a:p>
          <a:p>
            <a:pPr>
              <a:lnSpc>
                <a:spcPct val="150000"/>
              </a:lnSpc>
            </a:pPr>
            <a:r>
              <a:rPr lang="vi-VN" altLang="zh-CN" sz="2200" b="1">
                <a:latin typeface="UTM Avo" panose="02040603050506020204" pitchFamily="18" charset="0"/>
                <a:ea typeface="方正静蕾简体" panose="02000000000000000000" pitchFamily="2" charset="-122"/>
              </a:rPr>
              <a:t>B</a:t>
            </a:r>
            <a:r>
              <a:rPr lang="en-US" altLang="zh-CN" sz="2200" b="1">
                <a:latin typeface="UTM Avo" panose="02040603050506020204" pitchFamily="18" charset="0"/>
                <a:ea typeface="方正静蕾简体" panose="02000000000000000000" pitchFamily="2" charset="-122"/>
              </a:rPr>
              <a:t>ước </a:t>
            </a:r>
            <a:r>
              <a:rPr lang="vi-VN" altLang="zh-CN" sz="2200" b="1">
                <a:latin typeface="UTM Avo" panose="02040603050506020204" pitchFamily="18" charset="0"/>
                <a:ea typeface="方正静蕾简体" panose="02000000000000000000" pitchFamily="2" charset="-122"/>
              </a:rPr>
              <a:t>4</a:t>
            </a:r>
            <a:r>
              <a:rPr lang="vi-VN" altLang="zh-CN" sz="2200">
                <a:latin typeface="UTM Avo" panose="02040603050506020204" pitchFamily="18" charset="0"/>
                <a:ea typeface="方正静蕾简体" panose="02000000000000000000" pitchFamily="2" charset="-122"/>
              </a:rPr>
              <a:t>. Trong nhóm biểu đồ </a:t>
            </a:r>
            <a:r>
              <a:rPr lang="vi-VN" altLang="zh-CN" sz="2200" b="1">
                <a:latin typeface="UTM Avo" panose="02040603050506020204" pitchFamily="18" charset="0"/>
                <a:ea typeface="方正静蕾简体" panose="02000000000000000000" pitchFamily="2" charset="-122"/>
              </a:rPr>
              <a:t>2-D Column</a:t>
            </a:r>
            <a:r>
              <a:rPr lang="vi-VN" altLang="zh-CN" sz="2200">
                <a:latin typeface="UTM Avo" panose="02040603050506020204" pitchFamily="18" charset="0"/>
                <a:ea typeface="方正静蕾简体" panose="02000000000000000000" pitchFamily="2" charset="-122"/>
              </a:rPr>
              <a:t>, chọn kiểu biểu đồ </a:t>
            </a:r>
            <a:r>
              <a:rPr lang="vi-VN" altLang="zh-CN" sz="2200" b="1">
                <a:latin typeface="UTM Avo" panose="02040603050506020204" pitchFamily="18" charset="0"/>
                <a:ea typeface="方正静蕾简体" panose="02000000000000000000" pitchFamily="2" charset="-122"/>
              </a:rPr>
              <a:t>Clustered Column</a:t>
            </a:r>
            <a:r>
              <a:rPr lang="vi-VN" altLang="zh-CN" sz="2200">
                <a:latin typeface="UTM Avo" panose="02040603050506020204" pitchFamily="18" charset="0"/>
                <a:ea typeface="方正静蕾简体" panose="02000000000000000000" pitchFamily="2" charset="-122"/>
              </a:rPr>
              <a:t>. Khi đó biểu đồ kết quả sẽ xuất hiện trong bảng tính. </a:t>
            </a:r>
          </a:p>
          <a:p>
            <a:pPr>
              <a:lnSpc>
                <a:spcPct val="150000"/>
              </a:lnSpc>
            </a:pPr>
            <a:r>
              <a:rPr lang="vi-VN" altLang="zh-CN" sz="2200" b="1">
                <a:latin typeface="UTM Avo" panose="02040603050506020204" pitchFamily="18" charset="0"/>
                <a:ea typeface="方正静蕾简体" panose="02000000000000000000" pitchFamily="2" charset="-122"/>
              </a:rPr>
              <a:t>Bước 5. </a:t>
            </a:r>
            <a:r>
              <a:rPr lang="vi-VN" altLang="zh-CN" sz="2200">
                <a:latin typeface="UTM Avo" panose="02040603050506020204" pitchFamily="18" charset="0"/>
                <a:ea typeface="方正静蕾简体" panose="02000000000000000000" pitchFamily="2" charset="-122"/>
              </a:rPr>
              <a:t>Bổ sung thông tin cho biểu đồ.</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91220" y="1678754"/>
            <a:ext cx="5144293" cy="1687458"/>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633000" y="1678754"/>
            <a:ext cx="740979" cy="54973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E2E3E82-FF46-4936-BA7B-61FEC3976312}"/>
              </a:ext>
            </a:extLst>
          </p:cNvPr>
          <p:cNvPicPr>
            <a:picLocks noChangeAspect="1"/>
          </p:cNvPicPr>
          <p:nvPr/>
        </p:nvPicPr>
        <p:blipFill>
          <a:blip r:embed="rId4"/>
          <a:stretch>
            <a:fillRect/>
          </a:stretch>
        </p:blipFill>
        <p:spPr>
          <a:xfrm>
            <a:off x="6191409" y="3522612"/>
            <a:ext cx="4224883" cy="2838593"/>
          </a:xfrm>
          <a:prstGeom prst="rect">
            <a:avLst/>
          </a:prstGeom>
        </p:spPr>
      </p:pic>
    </p:spTree>
    <p:extLst>
      <p:ext uri="{BB962C8B-B14F-4D97-AF65-F5344CB8AC3E}">
        <p14:creationId xmlns:p14="http://schemas.microsoft.com/office/powerpoint/2010/main" val="81343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25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157"/>
                                        </p:tgtEl>
                                        <p:attrNameLst>
                                          <p:attrName>style.visibility</p:attrName>
                                        </p:attrNameLst>
                                      </p:cBhvr>
                                      <p:to>
                                        <p:strVal val="visible"/>
                                      </p:to>
                                    </p:set>
                                    <p:animEffect transition="in" filter="fade">
                                      <p:cBhvr>
                                        <p:cTn id="21" dur="500"/>
                                        <p:tgtEl>
                                          <p:spTgt spid="15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wipe(up)">
                                      <p:cBhvr>
                                        <p:cTn id="26" dur="500"/>
                                        <p:tgtEl>
                                          <p:spTgt spid="11">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32" presetClass="emph" presetSubtype="0" fill="hold" grpId="1" nodeType="withEffect">
                                  <p:stCondLst>
                                    <p:cond delay="0"/>
                                  </p:stCondLst>
                                  <p:childTnLst>
                                    <p:animRot by="120000">
                                      <p:cBhvr>
                                        <p:cTn id="31" dur="100" fill="hold">
                                          <p:stCondLst>
                                            <p:cond delay="0"/>
                                          </p:stCondLst>
                                        </p:cTn>
                                        <p:tgtEl>
                                          <p:spTgt spid="2"/>
                                        </p:tgtEl>
                                        <p:attrNameLst>
                                          <p:attrName>r</p:attrName>
                                        </p:attrNameLst>
                                      </p:cBhvr>
                                    </p:animRot>
                                    <p:animRot by="-240000">
                                      <p:cBhvr>
                                        <p:cTn id="32" dur="200" fill="hold">
                                          <p:stCondLst>
                                            <p:cond delay="200"/>
                                          </p:stCondLst>
                                        </p:cTn>
                                        <p:tgtEl>
                                          <p:spTgt spid="2"/>
                                        </p:tgtEl>
                                        <p:attrNameLst>
                                          <p:attrName>r</p:attrName>
                                        </p:attrNameLst>
                                      </p:cBhvr>
                                    </p:animRot>
                                    <p:animRot by="240000">
                                      <p:cBhvr>
                                        <p:cTn id="33" dur="200" fill="hold">
                                          <p:stCondLst>
                                            <p:cond delay="400"/>
                                          </p:stCondLst>
                                        </p:cTn>
                                        <p:tgtEl>
                                          <p:spTgt spid="2"/>
                                        </p:tgtEl>
                                        <p:attrNameLst>
                                          <p:attrName>r</p:attrName>
                                        </p:attrNameLst>
                                      </p:cBhvr>
                                    </p:animRot>
                                    <p:animRot by="-240000">
                                      <p:cBhvr>
                                        <p:cTn id="34" dur="200" fill="hold">
                                          <p:stCondLst>
                                            <p:cond delay="600"/>
                                          </p:stCondLst>
                                        </p:cTn>
                                        <p:tgtEl>
                                          <p:spTgt spid="2"/>
                                        </p:tgtEl>
                                        <p:attrNameLst>
                                          <p:attrName>r</p:attrName>
                                        </p:attrNameLst>
                                      </p:cBhvr>
                                    </p:animRot>
                                    <p:animRot by="120000">
                                      <p:cBhvr>
                                        <p:cTn id="35" dur="200" fill="hold">
                                          <p:stCondLst>
                                            <p:cond delay="800"/>
                                          </p:stCondLst>
                                        </p:cTn>
                                        <p:tgtEl>
                                          <p:spTgt spid="2"/>
                                        </p:tgtEl>
                                        <p:attrNameLst>
                                          <p:attrName>r</p:attrName>
                                        </p:attrNameLst>
                                      </p:cBhvr>
                                    </p:animRot>
                                  </p:childTnLst>
                                </p:cTn>
                              </p:par>
                            </p:childTnLst>
                          </p:cTn>
                        </p:par>
                        <p:par>
                          <p:cTn id="36" fill="hold">
                            <p:stCondLst>
                              <p:cond delay="1000"/>
                            </p:stCondLst>
                            <p:childTnLst>
                              <p:par>
                                <p:cTn id="37" presetID="10" presetClass="entr" presetSubtype="0" fill="hold" nodeType="afterEffect">
                                  <p:stCondLst>
                                    <p:cond delay="75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wipe(up)">
                                      <p:cBhvr>
                                        <p:cTn id="4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492509"/>
            <a:ext cx="10798230" cy="1543949"/>
          </a:xfrm>
          <a:prstGeom prst="rect">
            <a:avLst/>
          </a:prstGeom>
          <a:noFill/>
        </p:spPr>
        <p:txBody>
          <a:bodyPr wrap="square" rtlCol="0">
            <a:spAutoFit/>
          </a:bodyPr>
          <a:lstStyle/>
          <a:p>
            <a:pPr>
              <a:lnSpc>
                <a:spcPct val="150000"/>
              </a:lnSpc>
            </a:pPr>
            <a:r>
              <a:rPr lang="en-US" altLang="zh-CN" sz="2200">
                <a:latin typeface="UTM Avo" panose="02040603050506020204" pitchFamily="18" charset="0"/>
                <a:ea typeface="方正静蕾简体" panose="02000000000000000000" pitchFamily="2" charset="-122"/>
              </a:rPr>
              <a:t>     </a:t>
            </a:r>
            <a:r>
              <a:rPr lang="vi-VN" altLang="zh-CN" sz="2200">
                <a:latin typeface="UTM Avo" panose="02040603050506020204" pitchFamily="18" charset="0"/>
                <a:ea typeface="方正静蕾简体" panose="02000000000000000000" pitchFamily="2" charset="-122"/>
              </a:rPr>
              <a:t>Nháy chuột chọn biểu đồ, sau đó chọn nút lệnh </a:t>
            </a:r>
            <a:r>
              <a:rPr lang="vi-VN" altLang="zh-CN" sz="2200" b="1">
                <a:latin typeface="UTM Avo" panose="02040603050506020204" pitchFamily="18" charset="0"/>
                <a:ea typeface="方正静蕾简体" panose="02000000000000000000" pitchFamily="2" charset="-122"/>
              </a:rPr>
              <a:t>Chart Elements </a:t>
            </a:r>
            <a:r>
              <a:rPr lang="vi-VN" altLang="zh-CN" sz="2200">
                <a:latin typeface="UTM Avo" panose="02040603050506020204" pitchFamily="18" charset="0"/>
                <a:ea typeface="方正静蕾简体" panose="02000000000000000000" pitchFamily="2" charset="-122"/>
              </a:rPr>
              <a:t>ở góc trên bên phải của biểu đồ. Nháy chuột chọn các loại thông tin cho biểu đồ như minh hoạ trong Hình 7.6.</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52" name="Picutre 244">
            <a:extLst>
              <a:ext uri="{FF2B5EF4-FFF2-40B4-BE49-F238E27FC236}">
                <a16:creationId xmlns:a16="http://schemas.microsoft.com/office/drawing/2014/main" id="{1DD3D0B9-0E6F-43B8-AE58-830EF106C134}"/>
              </a:ext>
            </a:extLst>
          </p:cNvPr>
          <p:cNvPicPr/>
          <p:nvPr/>
        </p:nvPicPr>
        <p:blipFill>
          <a:blip r:embed="rId3">
            <a:extLst>
              <a:ext uri="{28A0092B-C50C-407E-A947-70E740481C1C}">
                <a14:useLocalDpi xmlns:a14="http://schemas.microsoft.com/office/drawing/2010/main" val="0"/>
              </a:ext>
            </a:extLst>
          </a:blip>
          <a:srcRect/>
          <a:stretch/>
        </p:blipFill>
        <p:spPr>
          <a:xfrm>
            <a:off x="2592685" y="3046700"/>
            <a:ext cx="7006628" cy="2830851"/>
          </a:xfrm>
          <a:prstGeom prst="rect">
            <a:avLst/>
          </a:prstGeom>
        </p:spPr>
      </p:pic>
      <p:sp>
        <p:nvSpPr>
          <p:cNvPr id="53" name="文本框 103">
            <a:extLst>
              <a:ext uri="{FF2B5EF4-FFF2-40B4-BE49-F238E27FC236}">
                <a16:creationId xmlns:a16="http://schemas.microsoft.com/office/drawing/2014/main" id="{292DEB5D-6C33-41AB-A26C-9B759798A045}"/>
              </a:ext>
            </a:extLst>
          </p:cNvPr>
          <p:cNvSpPr txBox="1"/>
          <p:nvPr/>
        </p:nvSpPr>
        <p:spPr>
          <a:xfrm>
            <a:off x="3246653" y="5944717"/>
            <a:ext cx="5698692" cy="430887"/>
          </a:xfrm>
          <a:prstGeom prst="rect">
            <a:avLst/>
          </a:prstGeom>
          <a:noFill/>
        </p:spPr>
        <p:txBody>
          <a:bodyPr wrap="square" rtlCol="0">
            <a:spAutoFit/>
          </a:bodyPr>
          <a:lstStyle/>
          <a:p>
            <a:pPr algn="ctr"/>
            <a:r>
              <a:rPr lang="vi-VN" sz="2200" i="1">
                <a:latin typeface="UTM Avo" panose="02040603050506020204" pitchFamily="18" charset="0"/>
                <a:ea typeface="方正静蕾简体" panose="02000000000000000000" pitchFamily="2" charset="-122"/>
              </a:rPr>
              <a:t>Hình 7.6. Bổ sung thông tin cho biểu </a:t>
            </a:r>
            <a:r>
              <a:rPr lang="en-US" sz="2200" i="1">
                <a:latin typeface="UTM Avo" panose="02040603050506020204" pitchFamily="18" charset="0"/>
                <a:ea typeface="方正静蕾简体" panose="02000000000000000000" pitchFamily="2" charset="-122"/>
              </a:rPr>
              <a:t>đồ</a:t>
            </a:r>
          </a:p>
        </p:txBody>
      </p:sp>
    </p:spTree>
    <p:extLst>
      <p:ext uri="{BB962C8B-B14F-4D97-AF65-F5344CB8AC3E}">
        <p14:creationId xmlns:p14="http://schemas.microsoft.com/office/powerpoint/2010/main" val="20748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3">
                                            <p:txEl>
                                              <p:pRg st="0" end="0"/>
                                            </p:txEl>
                                          </p:spTgt>
                                        </p:tgtEl>
                                        <p:attrNameLst>
                                          <p:attrName>style.visibility</p:attrName>
                                        </p:attrNameLst>
                                      </p:cBhvr>
                                      <p:to>
                                        <p:strVal val="visible"/>
                                      </p:to>
                                    </p:set>
                                    <p:animEffect transition="in" filter="wipe(up)">
                                      <p:cBhvr>
                                        <p:cTn id="2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5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A9B54-D225-38F2-7964-F3C76B843115}"/>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F0A7AAA4-A192-1DE7-21FF-B1233EA4542D}"/>
              </a:ext>
            </a:extLst>
          </p:cNvPr>
          <p:cNvGrpSpPr/>
          <p:nvPr/>
        </p:nvGrpSpPr>
        <p:grpSpPr>
          <a:xfrm>
            <a:off x="660234" y="229897"/>
            <a:ext cx="10567281" cy="3951578"/>
            <a:chOff x="1117597" y="3459103"/>
            <a:chExt cx="10824275" cy="2330001"/>
          </a:xfrm>
        </p:grpSpPr>
        <p:grpSp>
          <p:nvGrpSpPr>
            <p:cNvPr id="4" name="Group 3">
              <a:extLst>
                <a:ext uri="{FF2B5EF4-FFF2-40B4-BE49-F238E27FC236}">
                  <a16:creationId xmlns:a16="http://schemas.microsoft.com/office/drawing/2014/main" id="{BB7D10E2-AF56-8262-7B95-70A3E61781B3}"/>
                </a:ext>
              </a:extLst>
            </p:cNvPr>
            <p:cNvGrpSpPr/>
            <p:nvPr/>
          </p:nvGrpSpPr>
          <p:grpSpPr>
            <a:xfrm>
              <a:off x="1117597" y="3459103"/>
              <a:ext cx="10824275" cy="2330001"/>
              <a:chOff x="1493517" y="3822115"/>
              <a:chExt cx="10824275" cy="2330001"/>
            </a:xfrm>
          </p:grpSpPr>
          <p:sp>
            <p:nvSpPr>
              <p:cNvPr id="6" name="Rectangle: Rounded Corners 5">
                <a:extLst>
                  <a:ext uri="{FF2B5EF4-FFF2-40B4-BE49-F238E27FC236}">
                    <a16:creationId xmlns:a16="http://schemas.microsoft.com/office/drawing/2014/main" id="{C9BA7CD0-1438-FE84-065C-737524535D8D}"/>
                  </a:ext>
                </a:extLst>
              </p:cNvPr>
              <p:cNvSpPr/>
              <p:nvPr/>
            </p:nvSpPr>
            <p:spPr>
              <a:xfrm>
                <a:off x="1493519" y="3822115"/>
                <a:ext cx="6518559"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ea typeface="+mn-ea"/>
                  <a:cs typeface="+mn-cs"/>
                </a:endParaRPr>
              </a:p>
            </p:txBody>
          </p:sp>
          <p:sp>
            <p:nvSpPr>
              <p:cNvPr id="7" name="Rectangle: Rounded Corners 6">
                <a:extLst>
                  <a:ext uri="{FF2B5EF4-FFF2-40B4-BE49-F238E27FC236}">
                    <a16:creationId xmlns:a16="http://schemas.microsoft.com/office/drawing/2014/main" id="{EC722B3B-AE3F-E6FA-F669-77A5F1430B4C}"/>
                  </a:ext>
                </a:extLst>
              </p:cNvPr>
              <p:cNvSpPr/>
              <p:nvPr/>
            </p:nvSpPr>
            <p:spPr>
              <a:xfrm>
                <a:off x="1493517" y="4518098"/>
                <a:ext cx="10824275" cy="1634018"/>
              </a:xfrm>
              <a:prstGeom prst="roundRect">
                <a:avLst>
                  <a:gd name="adj" fmla="val 12944"/>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ea typeface="+mn-ea"/>
                  <a:cs typeface="+mn-cs"/>
                </a:endParaRPr>
              </a:p>
            </p:txBody>
          </p:sp>
          <p:sp>
            <p:nvSpPr>
              <p:cNvPr id="8" name="Rectangle 7">
                <a:extLst>
                  <a:ext uri="{FF2B5EF4-FFF2-40B4-BE49-F238E27FC236}">
                    <a16:creationId xmlns:a16="http://schemas.microsoft.com/office/drawing/2014/main" id="{831625C8-B1AE-B32D-FA84-105395BC41E5}"/>
                  </a:ext>
                </a:extLst>
              </p:cNvPr>
              <p:cNvSpPr/>
              <p:nvPr/>
            </p:nvSpPr>
            <p:spPr>
              <a:xfrm>
                <a:off x="1632192" y="3862639"/>
                <a:ext cx="4835109" cy="333283"/>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Hoạt</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động</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khởi</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động</a:t>
                </a:r>
                <a:endParaRPr kumimoji="0" lang="vi-VN"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grpSp>
        <p:sp>
          <p:nvSpPr>
            <p:cNvPr id="5" name="Rectangle 4">
              <a:extLst>
                <a:ext uri="{FF2B5EF4-FFF2-40B4-BE49-F238E27FC236}">
                  <a16:creationId xmlns:a16="http://schemas.microsoft.com/office/drawing/2014/main" id="{0A3CD108-2531-6850-43FE-959632B13F4E}"/>
                </a:ext>
              </a:extLst>
            </p:cNvPr>
            <p:cNvSpPr/>
            <p:nvPr/>
          </p:nvSpPr>
          <p:spPr>
            <a:xfrm>
              <a:off x="3616855" y="3502687"/>
              <a:ext cx="3674228" cy="33328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grpSp>
      <p:sp>
        <p:nvSpPr>
          <p:cNvPr id="10" name="Rectangle 9">
            <a:extLst>
              <a:ext uri="{FF2B5EF4-FFF2-40B4-BE49-F238E27FC236}">
                <a16:creationId xmlns:a16="http://schemas.microsoft.com/office/drawing/2014/main" id="{826EF27A-541D-3B0F-A442-08B31D23DDAF}"/>
              </a:ext>
            </a:extLst>
          </p:cNvPr>
          <p:cNvSpPr/>
          <p:nvPr/>
        </p:nvSpPr>
        <p:spPr>
          <a:xfrm>
            <a:off x="1035376" y="1947843"/>
            <a:ext cx="10121247" cy="2016706"/>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AD2851"/>
                </a:solidFill>
                <a:effectLst/>
                <a:uLnTx/>
                <a:uFillTx/>
                <a:latin typeface="Times New Roman" panose="02020603050405020304" pitchFamily="18" charset="0"/>
                <a:cs typeface="Times New Roman" panose="02020603050405020304" pitchFamily="18" charset="0"/>
              </a:rPr>
              <a:t>Các</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nhóm</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hãy</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sử</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dụng</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thông</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tin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được</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gửi</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riêng</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tới</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từng</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nhóm</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và</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thực</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hiện</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yêu</a:t>
            </a:r>
            <a:r>
              <a:rPr kumimoji="0" lang="en-US" sz="3200" b="1" i="0" u="none" strike="noStrike" kern="1200" cap="none" spc="0" normalizeH="0" noProof="0" dirty="0">
                <a:ln>
                  <a:noFill/>
                </a:ln>
                <a:solidFill>
                  <a:srgbClr val="AD285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AD2851"/>
                </a:solidFill>
                <a:effectLst/>
                <a:uLnTx/>
                <a:uFillTx/>
                <a:latin typeface="Times New Roman" panose="02020603050405020304" pitchFamily="18" charset="0"/>
                <a:cs typeface="Times New Roman" panose="02020603050405020304" pitchFamily="18" charset="0"/>
              </a:rPr>
              <a:t>cầu</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Gửi</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kết</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quả</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của</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nhóm</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trực</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tiếp</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trên</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trang</a:t>
            </a:r>
            <a:r>
              <a:rPr lang="en-US" sz="3200" b="1" dirty="0">
                <a:solidFill>
                  <a:srgbClr val="AD2851"/>
                </a:solidFill>
                <a:latin typeface="Times New Roman" panose="02020603050405020304" pitchFamily="18" charset="0"/>
                <a:cs typeface="Times New Roman" panose="02020603050405020304" pitchFamily="18" charset="0"/>
              </a:rPr>
              <a:t> Class Point</a:t>
            </a:r>
            <a:endParaRPr kumimoji="0" lang="vi-VN" sz="3200" b="1" i="0" u="none" strike="noStrike" kern="1200" cap="none" spc="0" normalizeH="0" baseline="0" noProof="0" dirty="0">
              <a:ln>
                <a:noFill/>
              </a:ln>
              <a:solidFill>
                <a:srgbClr val="AD285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658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7"/>
            <a:ext cx="8085803" cy="2931048"/>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927990"/>
            <a:ext cx="7875638" cy="2343783"/>
          </a:xfrm>
          <a:prstGeom prst="rect">
            <a:avLst/>
          </a:prstGeom>
          <a:noFill/>
        </p:spPr>
        <p:txBody>
          <a:bodyPr wrap="square">
            <a:spAutoFit/>
          </a:bodyPr>
          <a:lstStyle/>
          <a:p>
            <a:pPr lvl="0"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Trong danh sách thông tin ở nút lệnh </a:t>
            </a:r>
            <a:r>
              <a:rPr lang="vi-VN" sz="2800" b="1">
                <a:solidFill>
                  <a:srgbClr val="000000"/>
                </a:solidFill>
                <a:latin typeface="UTM Avo" panose="02040603050506020204" pitchFamily="18" charset="0"/>
                <a:cs typeface="Times New Roman" panose="02020603050405020304" pitchFamily="18" charset="0"/>
              </a:rPr>
              <a:t>Chart Elements</a:t>
            </a:r>
            <a:r>
              <a:rPr lang="vi-VN" sz="2800">
                <a:solidFill>
                  <a:srgbClr val="000000"/>
                </a:solidFill>
                <a:latin typeface="UTM Avo" panose="02040603050506020204" pitchFamily="18" charset="0"/>
                <a:cs typeface="Times New Roman" panose="02020603050405020304" pitchFamily="18" charset="0"/>
              </a:rPr>
              <a:t>, em hãy chọn thêm các lệnh khác và quan sát sự thay đổi c</a:t>
            </a:r>
            <a:r>
              <a:rPr lang="en-US" sz="2800">
                <a:solidFill>
                  <a:srgbClr val="000000"/>
                </a:solidFill>
                <a:latin typeface="UTM Avo" panose="02040603050506020204" pitchFamily="18" charset="0"/>
                <a:cs typeface="Times New Roman" panose="02020603050405020304" pitchFamily="18" charset="0"/>
              </a:rPr>
              <a:t>ủ</a:t>
            </a:r>
            <a:r>
              <a:rPr lang="vi-VN" sz="2800">
                <a:solidFill>
                  <a:srgbClr val="000000"/>
                </a:solidFill>
                <a:latin typeface="UTM Avo" panose="02040603050506020204" pitchFamily="18" charset="0"/>
                <a:cs typeface="Times New Roman" panose="02020603050405020304" pitchFamily="18" charset="0"/>
              </a:rPr>
              <a:t>a biểu đồ.</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355742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5167120"/>
          </a:xfrm>
          <a:prstGeom prst="rect">
            <a:avLst/>
          </a:prstGeom>
          <a:noFill/>
        </p:spPr>
        <p:txBody>
          <a:bodyPr wrap="square" rtlCol="0">
            <a:spAutoFit/>
          </a:bodyPr>
          <a:lstStyle/>
          <a:p>
            <a:pPr marL="742950" indent="-742950" algn="ctr">
              <a:lnSpc>
                <a:spcPct val="150000"/>
              </a:lnSpc>
              <a:buAutoNum type="alphaLcParenR"/>
            </a:pPr>
            <a:r>
              <a:rPr lang="en-US" sz="3200" b="1">
                <a:latin typeface="UTM Avo" panose="02040603050506020204" pitchFamily="18" charset="0"/>
              </a:rPr>
              <a:t>Tạo biểu đồ hình quạt tròn</a:t>
            </a:r>
          </a:p>
          <a:p>
            <a:pPr algn="ctr">
              <a:lnSpc>
                <a:spcPct val="150000"/>
              </a:lnSpc>
            </a:pPr>
            <a:r>
              <a:rPr lang="vi-VN" sz="3200" b="1">
                <a:solidFill>
                  <a:schemeClr val="accent6">
                    <a:lumMod val="50000"/>
                  </a:schemeClr>
                </a:solidFill>
                <a:latin typeface="UTM Avo" panose="02040603050506020204" pitchFamily="18" charset="0"/>
              </a:rPr>
              <a:t>NHIỆM VỤ </a:t>
            </a:r>
          </a:p>
          <a:p>
            <a:pPr algn="ctr">
              <a:lnSpc>
                <a:spcPct val="150000"/>
              </a:lnSpc>
            </a:pPr>
            <a:r>
              <a:rPr lang="vi-VN" sz="3200" b="1">
                <a:solidFill>
                  <a:schemeClr val="accent6">
                    <a:lumMod val="50000"/>
                  </a:schemeClr>
                </a:solidFill>
                <a:latin typeface="UTM Avo" panose="02040603050506020204" pitchFamily="18" charset="0"/>
              </a:rPr>
              <a:t>Tạo biểu đồ hình quạt tròn như hình 7.4 để so sánh trực quan tỉ lệ phần trăm số học sinh của mỗi nội dung tin học trên tổng số học sinh khảo sát.</a:t>
            </a:r>
          </a:p>
          <a:p>
            <a:pPr marL="742950" indent="-742950" algn="ctr">
              <a:lnSpc>
                <a:spcPct val="150000"/>
              </a:lnSpc>
              <a:buAutoNum type="alphaLcParenR"/>
            </a:pPr>
            <a:endParaRPr lang="en-US" sz="3200" b="1">
              <a:latin typeface="UTM Avo" panose="02040603050506020204" pitchFamily="18" charset="0"/>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3537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585705" y="2720422"/>
            <a:ext cx="5656402" cy="1036117"/>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a:t>
            </a:r>
            <a:r>
              <a:rPr lang="en-US" altLang="zh-CN" sz="2200" b="1">
                <a:latin typeface="UTM Avo" panose="02040603050506020204" pitchFamily="18" charset="0"/>
                <a:ea typeface="方正静蕾简体" panose="02000000000000000000" pitchFamily="2" charset="-122"/>
              </a:rPr>
              <a:t>1</a:t>
            </a:r>
            <a:r>
              <a:rPr lang="vi-VN" altLang="zh-CN" sz="2200" b="1">
                <a:latin typeface="UTM Avo" panose="02040603050506020204" pitchFamily="18" charset="0"/>
                <a:ea typeface="方正静蕾简体" panose="02000000000000000000" pitchFamily="2" charset="-122"/>
              </a:rPr>
              <a:t>. </a:t>
            </a:r>
            <a:r>
              <a:rPr lang="vi-VN" altLang="zh-CN" sz="2200">
                <a:latin typeface="UTM Avo" panose="02040603050506020204" pitchFamily="18" charset="0"/>
                <a:ea typeface="方正静蕾简体" panose="02000000000000000000" pitchFamily="2" charset="-122"/>
              </a:rPr>
              <a:t>Chọn vùng dữ liệu </a:t>
            </a:r>
            <a:r>
              <a:rPr lang="vi-VN" altLang="zh-CN" sz="2200" b="1">
                <a:latin typeface="UTM Avo" panose="02040603050506020204" pitchFamily="18" charset="0"/>
                <a:ea typeface="方正静蕾简体" panose="02000000000000000000" pitchFamily="2" charset="-122"/>
              </a:rPr>
              <a:t>B2:C8</a:t>
            </a:r>
            <a:r>
              <a:rPr lang="vi-VN" altLang="zh-CN" sz="2200">
                <a:latin typeface="UTM Avo" panose="02040603050506020204" pitchFamily="18" charset="0"/>
                <a:ea typeface="方正静蕾简体" panose="02000000000000000000" pitchFamily="2" charset="-122"/>
              </a:rPr>
              <a:t>.</a:t>
            </a:r>
            <a:endParaRPr lang="en-US" altLang="zh-CN" sz="2200">
              <a:latin typeface="UTM Avo" panose="02040603050506020204" pitchFamily="18" charset="0"/>
              <a:ea typeface="方正静蕾简体" panose="02000000000000000000" pitchFamily="2" charset="-122"/>
            </a:endParaRP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stretch>
            <a:fillRect/>
          </a:stretch>
        </p:blipFill>
        <p:spPr>
          <a:xfrm>
            <a:off x="6112011" y="1642339"/>
            <a:ext cx="5144293"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031421" y="2522483"/>
            <a:ext cx="4224883" cy="303698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00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500"/>
                                        <p:tgtEl>
                                          <p:spTgt spid="1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32" presetClass="emph" presetSubtype="0" fill="hold" grpId="1" nodeType="with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03721" y="1396119"/>
            <a:ext cx="5656402" cy="2559611"/>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2</a:t>
            </a:r>
            <a:r>
              <a:rPr lang="vi-VN" altLang="zh-CN" sz="2200">
                <a:latin typeface="UTM Avo" panose="02040603050506020204" pitchFamily="18" charset="0"/>
                <a:ea typeface="方正静蕾简体" panose="02000000000000000000" pitchFamily="2" charset="-122"/>
              </a:rPr>
              <a:t>. Trong thẻ </a:t>
            </a:r>
            <a:r>
              <a:rPr lang="vi-VN" altLang="zh-CN" sz="2200" b="1">
                <a:latin typeface="UTM Avo" panose="02040603050506020204" pitchFamily="18" charset="0"/>
                <a:ea typeface="方正静蕾简体" panose="02000000000000000000" pitchFamily="2" charset="-122"/>
              </a:rPr>
              <a:t>Insert</a:t>
            </a:r>
            <a:r>
              <a:rPr lang="vi-VN" altLang="zh-CN" sz="2200">
                <a:latin typeface="UTM Avo" panose="02040603050506020204" pitchFamily="18" charset="0"/>
                <a:ea typeface="方正静蕾简体" panose="02000000000000000000" pitchFamily="2" charset="-122"/>
              </a:rPr>
              <a:t>, tại nhóm </a:t>
            </a:r>
            <a:r>
              <a:rPr lang="vi-VN" altLang="zh-CN" sz="2200" b="1">
                <a:latin typeface="UTM Avo" panose="02040603050506020204" pitchFamily="18" charset="0"/>
                <a:ea typeface="方正静蕾简体" panose="02000000000000000000" pitchFamily="2" charset="-122"/>
              </a:rPr>
              <a:t>Charts</a:t>
            </a:r>
            <a:r>
              <a:rPr lang="vi-VN" altLang="zh-CN" sz="2200">
                <a:latin typeface="UTM Avo" panose="02040603050506020204" pitchFamily="18" charset="0"/>
                <a:ea typeface="方正静蕾简体" panose="02000000000000000000" pitchFamily="2" charset="-122"/>
              </a:rPr>
              <a:t>, chọn lệnh </a:t>
            </a:r>
            <a:r>
              <a:rPr lang="vi-VN" altLang="zh-CN" sz="2200" b="1">
                <a:latin typeface="UTM Avo" panose="02040603050506020204" pitchFamily="18" charset="0"/>
                <a:ea typeface="方正静蕾简体" panose="02000000000000000000" pitchFamily="2" charset="-122"/>
              </a:rPr>
              <a:t>Insert Pie or Doughnut Chart</a:t>
            </a:r>
            <a:r>
              <a:rPr lang="vi-VN" altLang="zh-CN" sz="2200">
                <a:latin typeface="UTM Avo" panose="02040603050506020204" pitchFamily="18" charset="0"/>
                <a:ea typeface="方正静蕾简体" panose="02000000000000000000" pitchFamily="2" charset="-122"/>
              </a:rPr>
              <a:t>. Danh sách các loại biểu đồ hình quạt tròn sẽ xuất hiện.</a:t>
            </a: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07264" y="1642339"/>
            <a:ext cx="3153786"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941286" y="2065283"/>
            <a:ext cx="583324" cy="346841"/>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7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7"/>
                                        </p:tgtEl>
                                        <p:attrNameLst>
                                          <p:attrName>style.visibility</p:attrName>
                                        </p:attrNameLst>
                                      </p:cBhvr>
                                      <p:to>
                                        <p:strVal val="visible"/>
                                      </p:to>
                                    </p:set>
                                    <p:animEffect transition="in" filter="fade">
                                      <p:cBhvr>
                                        <p:cTn id="11" dur="500"/>
                                        <p:tgtEl>
                                          <p:spTgt spid="15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32" presetClass="emph" presetSubtype="0" fill="hold" grpId="1" nodeType="withEffect">
                                  <p:stCondLst>
                                    <p:cond delay="0"/>
                                  </p:stCondLst>
                                  <p:childTnLst>
                                    <p:animRot by="120000">
                                      <p:cBhvr>
                                        <p:cTn id="16" dur="100" fill="hold">
                                          <p:stCondLst>
                                            <p:cond delay="0"/>
                                          </p:stCondLst>
                                        </p:cTn>
                                        <p:tgtEl>
                                          <p:spTgt spid="2"/>
                                        </p:tgtEl>
                                        <p:attrNameLst>
                                          <p:attrName>r</p:attrName>
                                        </p:attrNameLst>
                                      </p:cBhvr>
                                    </p:animRot>
                                    <p:animRot by="-240000">
                                      <p:cBhvr>
                                        <p:cTn id="17" dur="200" fill="hold">
                                          <p:stCondLst>
                                            <p:cond delay="200"/>
                                          </p:stCondLst>
                                        </p:cTn>
                                        <p:tgtEl>
                                          <p:spTgt spid="2"/>
                                        </p:tgtEl>
                                        <p:attrNameLst>
                                          <p:attrName>r</p:attrName>
                                        </p:attrNameLst>
                                      </p:cBhvr>
                                    </p:animRot>
                                    <p:animRot by="240000">
                                      <p:cBhvr>
                                        <p:cTn id="18" dur="200" fill="hold">
                                          <p:stCondLst>
                                            <p:cond delay="400"/>
                                          </p:stCondLst>
                                        </p:cTn>
                                        <p:tgtEl>
                                          <p:spTgt spid="2"/>
                                        </p:tgtEl>
                                        <p:attrNameLst>
                                          <p:attrName>r</p:attrName>
                                        </p:attrNameLst>
                                      </p:cBhvr>
                                    </p:animRot>
                                    <p:animRot by="-240000">
                                      <p:cBhvr>
                                        <p:cTn id="19" dur="200" fill="hold">
                                          <p:stCondLst>
                                            <p:cond delay="600"/>
                                          </p:stCondLst>
                                        </p:cTn>
                                        <p:tgtEl>
                                          <p:spTgt spid="2"/>
                                        </p:tgtEl>
                                        <p:attrNameLst>
                                          <p:attrName>r</p:attrName>
                                        </p:attrNameLst>
                                      </p:cBhvr>
                                    </p:animRot>
                                    <p:animRot by="120000">
                                      <p:cBhvr>
                                        <p:cTn id="2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21266" y="1884850"/>
            <a:ext cx="5656402" cy="2559611"/>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3</a:t>
            </a:r>
            <a:r>
              <a:rPr lang="vi-VN" altLang="zh-CN" sz="2200">
                <a:latin typeface="UTM Avo" panose="02040603050506020204" pitchFamily="18" charset="0"/>
                <a:ea typeface="方正静蕾简体" panose="02000000000000000000" pitchFamily="2" charset="-122"/>
              </a:rPr>
              <a:t>. Trong nhóm biểu đồ </a:t>
            </a:r>
            <a:r>
              <a:rPr lang="vi-VN" altLang="zh-CN" sz="2200" b="1">
                <a:latin typeface="UTM Avo" panose="02040603050506020204" pitchFamily="18" charset="0"/>
                <a:ea typeface="方正静蕾简体" panose="02000000000000000000" pitchFamily="2" charset="-122"/>
              </a:rPr>
              <a:t>2-D Pie</a:t>
            </a:r>
            <a:r>
              <a:rPr lang="vi-VN" altLang="zh-CN" sz="2200">
                <a:latin typeface="UTM Avo" panose="02040603050506020204" pitchFamily="18" charset="0"/>
                <a:ea typeface="方正静蕾简体" panose="02000000000000000000" pitchFamily="2" charset="-122"/>
              </a:rPr>
              <a:t>, chọn kiểu biểu đồ </a:t>
            </a:r>
            <a:r>
              <a:rPr lang="vi-VN" altLang="zh-CN" sz="2200" b="1">
                <a:latin typeface="UTM Avo" panose="02040603050506020204" pitchFamily="18" charset="0"/>
                <a:ea typeface="方正静蕾简体" panose="02000000000000000000" pitchFamily="2" charset="-122"/>
              </a:rPr>
              <a:t>Pie</a:t>
            </a:r>
            <a:r>
              <a:rPr lang="vi-VN" altLang="zh-CN" sz="2200">
                <a:latin typeface="UTM Avo" panose="02040603050506020204" pitchFamily="18" charset="0"/>
                <a:ea typeface="方正静蕾简体" panose="02000000000000000000" pitchFamily="2" charset="-122"/>
              </a:rPr>
              <a:t>. Biểu đồ kết quả sẽ xuất hiện trong bảng tính.</a:t>
            </a:r>
          </a:p>
          <a:p>
            <a:pPr>
              <a:lnSpc>
                <a:spcPct val="150000"/>
              </a:lnSpc>
            </a:pPr>
            <a:r>
              <a:rPr lang="vi-VN" altLang="zh-CN" sz="2200" b="1">
                <a:latin typeface="UTM Avo" panose="02040603050506020204" pitchFamily="18" charset="0"/>
                <a:ea typeface="方正静蕾简体" panose="02000000000000000000" pitchFamily="2" charset="-122"/>
              </a:rPr>
              <a:t>Bước 4. </a:t>
            </a:r>
            <a:r>
              <a:rPr lang="vi-VN" altLang="zh-CN" sz="2200">
                <a:latin typeface="UTM Avo" panose="02040603050506020204" pitchFamily="18" charset="0"/>
                <a:ea typeface="方正静蕾简体" panose="02000000000000000000" pitchFamily="2" charset="-122"/>
              </a:rPr>
              <a:t>Bổ sung thông tin cho biểu đồ.</a:t>
            </a: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graphicFrame>
        <p:nvGraphicFramePr>
          <p:cNvPr id="51" name="Chart 50">
            <a:extLst>
              <a:ext uri="{FF2B5EF4-FFF2-40B4-BE49-F238E27FC236}">
                <a16:creationId xmlns:a16="http://schemas.microsoft.com/office/drawing/2014/main" id="{79D1FEE9-0692-4EE0-9EEB-1EDF83342A38}"/>
              </a:ext>
            </a:extLst>
          </p:cNvPr>
          <p:cNvGraphicFramePr>
            <a:graphicFrameLocks/>
          </p:cNvGraphicFramePr>
          <p:nvPr>
            <p:extLst>
              <p:ext uri="{D42A27DB-BD31-4B8C-83A1-F6EECF244321}">
                <p14:modId xmlns:p14="http://schemas.microsoft.com/office/powerpoint/2010/main" val="1440660631"/>
              </p:ext>
            </p:extLst>
          </p:nvPr>
        </p:nvGraphicFramePr>
        <p:xfrm>
          <a:off x="6502806" y="1585305"/>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078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wipe(up)">
                                      <p:cBhvr>
                                        <p:cTn id="23" dur="500"/>
                                        <p:tgtEl>
                                          <p:spTgt spid="11">
                                            <p:txEl>
                                              <p:pRg st="1" end="1"/>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Graphic spid="51"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227730"/>
            <a:ext cx="10694558" cy="1785104"/>
          </a:xfrm>
          <a:prstGeom prst="rect">
            <a:avLst/>
          </a:prstGeom>
          <a:noFill/>
        </p:spPr>
        <p:txBody>
          <a:bodyPr wrap="square" rtlCol="0">
            <a:spAutoFit/>
          </a:bodyPr>
          <a:lstStyle/>
          <a:p>
            <a:r>
              <a:rPr lang="vi-VN" altLang="zh-CN" sz="2200">
                <a:latin typeface="UTM Avo" panose="02040603050506020204" pitchFamily="18" charset="0"/>
                <a:ea typeface="方正静蕾简体" panose="02000000000000000000" pitchFamily="2" charset="-122"/>
              </a:rPr>
              <a:t>Trong Excel, biểu đồ hình tròn thường có thông tin mặc định gồm tiêu đề và chú giải (Legend). Để hiển thị nh</a:t>
            </a:r>
            <a:r>
              <a:rPr lang="en-US" altLang="zh-CN" sz="2200">
                <a:latin typeface="UTM Avo" panose="02040603050506020204" pitchFamily="18" charset="0"/>
                <a:ea typeface="方正静蕾简体" panose="02000000000000000000" pitchFamily="2" charset="-122"/>
              </a:rPr>
              <a:t>ã</a:t>
            </a:r>
            <a:r>
              <a:rPr lang="vi-VN" altLang="zh-CN" sz="2200">
                <a:latin typeface="UTM Avo" panose="02040603050506020204" pitchFamily="18" charset="0"/>
                <a:ea typeface="方正静蕾简体" panose="02000000000000000000" pitchFamily="2" charset="-122"/>
              </a:rPr>
              <a:t>n dữ liệu là tỉ lệ phần trăm, em chọn </a:t>
            </a:r>
            <a:r>
              <a:rPr lang="vi-VN" altLang="zh-CN" sz="2200" b="1">
                <a:latin typeface="UTM Avo" panose="02040603050506020204" pitchFamily="18" charset="0"/>
                <a:ea typeface="方正静蕾简体" panose="02000000000000000000" pitchFamily="2" charset="-122"/>
              </a:rPr>
              <a:t>More Options </a:t>
            </a:r>
            <a:r>
              <a:rPr lang="vi-VN" altLang="zh-CN" sz="2200">
                <a:latin typeface="UTM Avo" panose="02040603050506020204" pitchFamily="18" charset="0"/>
                <a:ea typeface="方正静蕾简体" panose="02000000000000000000" pitchFamily="2" charset="-122"/>
              </a:rPr>
              <a:t>như minh hoạ trong Hình 7.7. Khi đó các tuỳ chọn định dạng nh</a:t>
            </a:r>
            <a:r>
              <a:rPr lang="en-US" altLang="zh-CN" sz="2200">
                <a:latin typeface="UTM Avo" panose="02040603050506020204" pitchFamily="18" charset="0"/>
                <a:ea typeface="方正静蕾简体" panose="02000000000000000000" pitchFamily="2" charset="-122"/>
              </a:rPr>
              <a:t>ã</a:t>
            </a:r>
            <a:r>
              <a:rPr lang="vi-VN" altLang="zh-CN" sz="2200">
                <a:latin typeface="UTM Avo" panose="02040603050506020204" pitchFamily="18" charset="0"/>
                <a:ea typeface="方正静蕾简体" panose="02000000000000000000" pitchFamily="2" charset="-122"/>
              </a:rPr>
              <a:t>n dữ liệu (</a:t>
            </a:r>
            <a:r>
              <a:rPr lang="vi-VN" altLang="zh-CN" sz="2200" b="1">
                <a:latin typeface="UTM Avo" panose="02040603050506020204" pitchFamily="18" charset="0"/>
                <a:ea typeface="方正静蕾简体" panose="02000000000000000000" pitchFamily="2" charset="-122"/>
              </a:rPr>
              <a:t>Label Option</a:t>
            </a:r>
            <a:r>
              <a:rPr lang="vi-VN" altLang="zh-CN" sz="2200">
                <a:latin typeface="UTM Avo" panose="02040603050506020204" pitchFamily="18" charset="0"/>
                <a:ea typeface="方正静蕾简体" panose="02000000000000000000" pitchFamily="2" charset="-122"/>
              </a:rPr>
              <a:t>) sẽ xuất hiện ở khung làm việc bên phải. Em đánh dấu chọn </a:t>
            </a:r>
            <a:r>
              <a:rPr lang="vi-VN" altLang="zh-CN" sz="2200" b="1">
                <a:latin typeface="UTM Avo" panose="02040603050506020204" pitchFamily="18" charset="0"/>
                <a:ea typeface="方正静蕾简体" panose="02000000000000000000" pitchFamily="2" charset="-122"/>
              </a:rPr>
              <a:t>Percentage</a:t>
            </a:r>
            <a:r>
              <a:rPr lang="vi-VN" altLang="zh-CN" sz="2200">
                <a:latin typeface="UTM Avo" panose="02040603050506020204" pitchFamily="18" charset="0"/>
                <a:ea typeface="方正静蕾简体" panose="02000000000000000000" pitchFamily="2" charset="-122"/>
              </a:rPr>
              <a:t>.</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5" name="Picture 4">
            <a:extLst>
              <a:ext uri="{FF2B5EF4-FFF2-40B4-BE49-F238E27FC236}">
                <a16:creationId xmlns:a16="http://schemas.microsoft.com/office/drawing/2014/main" id="{32DBEC94-643B-4730-BECA-8FDD816321D7}"/>
              </a:ext>
            </a:extLst>
          </p:cNvPr>
          <p:cNvPicPr>
            <a:picLocks noChangeAspect="1"/>
          </p:cNvPicPr>
          <p:nvPr/>
        </p:nvPicPr>
        <p:blipFill>
          <a:blip r:embed="rId3"/>
          <a:stretch>
            <a:fillRect/>
          </a:stretch>
        </p:blipFill>
        <p:spPr>
          <a:xfrm>
            <a:off x="631770" y="3019789"/>
            <a:ext cx="10375692" cy="3406711"/>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9273645" y="5829300"/>
            <a:ext cx="1489605" cy="382492"/>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14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25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32" presetClass="emph" presetSubtype="0" fill="hold" grpId="1" nodeType="withEffect">
                                  <p:stCondLst>
                                    <p:cond delay="0"/>
                                  </p:stCondLst>
                                  <p:childTnLst>
                                    <p:animRot by="120000">
                                      <p:cBhvr>
                                        <p:cTn id="22" dur="100" fill="hold">
                                          <p:stCondLst>
                                            <p:cond delay="0"/>
                                          </p:stCondLst>
                                        </p:cTn>
                                        <p:tgtEl>
                                          <p:spTgt spid="2"/>
                                        </p:tgtEl>
                                        <p:attrNameLst>
                                          <p:attrName>r</p:attrName>
                                        </p:attrNameLst>
                                      </p:cBhvr>
                                    </p:animRot>
                                    <p:animRot by="-240000">
                                      <p:cBhvr>
                                        <p:cTn id="23" dur="200" fill="hold">
                                          <p:stCondLst>
                                            <p:cond delay="200"/>
                                          </p:stCondLst>
                                        </p:cTn>
                                        <p:tgtEl>
                                          <p:spTgt spid="2"/>
                                        </p:tgtEl>
                                        <p:attrNameLst>
                                          <p:attrName>r</p:attrName>
                                        </p:attrNameLst>
                                      </p:cBhvr>
                                    </p:animRot>
                                    <p:animRot by="240000">
                                      <p:cBhvr>
                                        <p:cTn id="24" dur="200" fill="hold">
                                          <p:stCondLst>
                                            <p:cond delay="400"/>
                                          </p:stCondLst>
                                        </p:cTn>
                                        <p:tgtEl>
                                          <p:spTgt spid="2"/>
                                        </p:tgtEl>
                                        <p:attrNameLst>
                                          <p:attrName>r</p:attrName>
                                        </p:attrNameLst>
                                      </p:cBhvr>
                                    </p:animRot>
                                    <p:animRot by="-240000">
                                      <p:cBhvr>
                                        <p:cTn id="25" dur="200" fill="hold">
                                          <p:stCondLst>
                                            <p:cond delay="600"/>
                                          </p:stCondLst>
                                        </p:cTn>
                                        <p:tgtEl>
                                          <p:spTgt spid="2"/>
                                        </p:tgtEl>
                                        <p:attrNameLst>
                                          <p:attrName>r</p:attrName>
                                        </p:attrNameLst>
                                      </p:cBhvr>
                                    </p:animRot>
                                    <p:animRot by="120000">
                                      <p:cBhvr>
                                        <p:cTn id="2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7"/>
            <a:ext cx="8085803" cy="2931048"/>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721511"/>
            <a:ext cx="7875638" cy="2925481"/>
          </a:xfrm>
          <a:prstGeom prst="rect">
            <a:avLst/>
          </a:prstGeom>
          <a:noFill/>
        </p:spPr>
        <p:txBody>
          <a:bodyPr wrap="square">
            <a:spAutoFit/>
          </a:bodyPr>
          <a:lstStyle/>
          <a:p>
            <a:pPr lvl="0"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Trong khung làm việc </a:t>
            </a:r>
            <a:r>
              <a:rPr lang="vi-VN" sz="2800" b="1">
                <a:solidFill>
                  <a:srgbClr val="000000"/>
                </a:solidFill>
                <a:latin typeface="UTM Avo" panose="02040603050506020204" pitchFamily="18" charset="0"/>
                <a:cs typeface="Times New Roman" panose="02020603050405020304" pitchFamily="18" charset="0"/>
              </a:rPr>
              <a:t>Format Data Label </a:t>
            </a:r>
            <a:r>
              <a:rPr lang="vi-VN" sz="2800">
                <a:solidFill>
                  <a:srgbClr val="000000"/>
                </a:solidFill>
                <a:latin typeface="UTM Avo" panose="02040603050506020204" pitchFamily="18" charset="0"/>
                <a:cs typeface="Times New Roman" panose="02020603050405020304" pitchFamily="18" charset="0"/>
              </a:rPr>
              <a:t>còn có nhiều tuỳ chọn khác về nh</a:t>
            </a:r>
            <a:r>
              <a:rPr lang="en-US" sz="2800">
                <a:solidFill>
                  <a:srgbClr val="000000"/>
                </a:solidFill>
                <a:latin typeface="UTM Avo" panose="02040603050506020204" pitchFamily="18" charset="0"/>
                <a:cs typeface="Times New Roman" panose="02020603050405020304" pitchFamily="18" charset="0"/>
              </a:rPr>
              <a:t>ã</a:t>
            </a:r>
            <a:r>
              <a:rPr lang="vi-VN" sz="2800">
                <a:solidFill>
                  <a:srgbClr val="000000"/>
                </a:solidFill>
                <a:latin typeface="UTM Avo" panose="02040603050506020204" pitchFamily="18" charset="0"/>
                <a:cs typeface="Times New Roman" panose="02020603050405020304" pitchFamily="18" charset="0"/>
              </a:rPr>
              <a:t>n dữ liệu, em hãy chọn thêm các lệnh khác và quan sát sự thay đổi của biểu đồ.</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81333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56242" cy="4999830"/>
          </a:xfrm>
          <a:prstGeom prst="rect">
            <a:avLst/>
          </a:prstGeom>
        </p:spPr>
        <p:txBody>
          <a:bodyPr wrap="square">
            <a:spAutoFit/>
          </a:bodyPr>
          <a:lstStyle/>
          <a:p>
            <a:pPr marL="457200" indent="-457200" algn="just" defTabSz="342900">
              <a:lnSpc>
                <a:spcPct val="150000"/>
              </a:lnSpc>
              <a:buAutoNum type="arabicPeriod"/>
            </a:pPr>
            <a:r>
              <a:rPr lang="vi-VN" sz="2400">
                <a:latin typeface="UTM Avo" panose="02040603050506020204" pitchFamily="18" charset="0"/>
                <a:cs typeface="Times New Roman" panose="02020603050405020304" pitchFamily="18" charset="0"/>
              </a:rPr>
              <a:t>Em hãy mở tệp </a:t>
            </a:r>
            <a:r>
              <a:rPr lang="vi-VN" sz="2400" b="1">
                <a:latin typeface="UTM Avo" panose="02040603050506020204" pitchFamily="18" charset="0"/>
                <a:cs typeface="Times New Roman" panose="02020603050405020304" pitchFamily="18" charset="0"/>
              </a:rPr>
              <a:t>TGSDThietbiso.xlsx </a:t>
            </a:r>
            <a:r>
              <a:rPr lang="vi-VN" sz="2400">
                <a:latin typeface="UTM Avo" panose="02040603050506020204" pitchFamily="18" charset="0"/>
                <a:cs typeface="Times New Roman" panose="02020603050405020304" pitchFamily="18" charset="0"/>
              </a:rPr>
              <a:t>đã lưu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ở Bài 6. Dùng hàm </a:t>
            </a:r>
            <a:r>
              <a:rPr lang="vi-VN" sz="2400" b="1">
                <a:latin typeface="UTM Avo" panose="02040603050506020204" pitchFamily="18" charset="0"/>
                <a:cs typeface="Times New Roman" panose="02020603050405020304" pitchFamily="18" charset="0"/>
              </a:rPr>
              <a:t>SUM</a:t>
            </a:r>
            <a:r>
              <a:rPr lang="vi-VN" sz="2400">
                <a:latin typeface="UTM Avo" panose="02040603050506020204" pitchFamily="18" charset="0"/>
                <a:cs typeface="Times New Roman" panose="02020603050405020304" pitchFamily="18" charset="0"/>
              </a:rPr>
              <a:t> để tính tổng số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học sinh sử dụng thiết bị số trong mỗi khoảng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thời gian (kết quả tương tự như Hình 7.8) rồi thực hiện:</a:t>
            </a:r>
          </a:p>
          <a:p>
            <a:pPr algn="just" defTabSz="342900">
              <a:lnSpc>
                <a:spcPct val="150000"/>
              </a:lnSpc>
            </a:pPr>
            <a:r>
              <a:rPr lang="vi-VN" sz="2400">
                <a:latin typeface="UTM Avo" panose="02040603050506020204" pitchFamily="18" charset="0"/>
                <a:cs typeface="Times New Roman" panose="02020603050405020304" pitchFamily="18" charset="0"/>
              </a:rPr>
              <a:t>a) Vẽ biểu đồ cột thể hiện số học sinh sử dụng thiết bị số của mỗi khoảng thời gian. Từ biểu đồ kết quả, em có nhận xét gì về tình hình sử dụng thiết bị của học sinh khối 8?</a:t>
            </a:r>
          </a:p>
          <a:p>
            <a:pPr algn="just" defTabSz="342900">
              <a:lnSpc>
                <a:spcPct val="150000"/>
              </a:lnSpc>
            </a:pPr>
            <a:r>
              <a:rPr lang="vi-VN" sz="2400">
                <a:latin typeface="UTM Avo" panose="02040603050506020204" pitchFamily="18" charset="0"/>
                <a:cs typeface="Times New Roman" panose="02020603050405020304" pitchFamily="18" charset="0"/>
              </a:rPr>
              <a:t>b) Vẽ biểu đồ hình quạt tròn thể hiện tỉ lệ phần trăm của số học sinh sử dụng thiết bị số theo mỗi khoảng thời gian.</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A1983A5A-F973-4926-98A3-5E536E8687D3}"/>
              </a:ext>
            </a:extLst>
          </p:cNvPr>
          <p:cNvGraphicFramePr>
            <a:graphicFrameLocks noGrp="1"/>
          </p:cNvGraphicFramePr>
          <p:nvPr>
            <p:extLst>
              <p:ext uri="{D42A27DB-BD31-4B8C-83A1-F6EECF244321}">
                <p14:modId xmlns:p14="http://schemas.microsoft.com/office/powerpoint/2010/main" val="4266398400"/>
              </p:ext>
            </p:extLst>
          </p:nvPr>
        </p:nvGraphicFramePr>
        <p:xfrm>
          <a:off x="7841297" y="537527"/>
          <a:ext cx="3417253" cy="2391156"/>
        </p:xfrm>
        <a:graphic>
          <a:graphicData uri="http://schemas.openxmlformats.org/drawingml/2006/table">
            <a:tbl>
              <a:tblPr>
                <a:tableStyleId>{5C22544A-7EE6-4342-B048-85BDC9FD1C3A}</a:tableStyleId>
              </a:tblPr>
              <a:tblGrid>
                <a:gridCol w="2369503">
                  <a:extLst>
                    <a:ext uri="{9D8B030D-6E8A-4147-A177-3AD203B41FA5}">
                      <a16:colId xmlns:a16="http://schemas.microsoft.com/office/drawing/2014/main" val="264661768"/>
                    </a:ext>
                  </a:extLst>
                </a:gridCol>
                <a:gridCol w="1047750">
                  <a:extLst>
                    <a:ext uri="{9D8B030D-6E8A-4147-A177-3AD203B41FA5}">
                      <a16:colId xmlns:a16="http://schemas.microsoft.com/office/drawing/2014/main" val="2454598715"/>
                    </a:ext>
                  </a:extLst>
                </a:gridCol>
              </a:tblGrid>
              <a:tr h="214630">
                <a:tc>
                  <a:txBody>
                    <a:bodyPr/>
                    <a:lstStyle/>
                    <a:p>
                      <a:pPr indent="266700">
                        <a:lnSpc>
                          <a:spcPct val="120000"/>
                        </a:lnSpc>
                        <a:spcAft>
                          <a:spcPts val="400"/>
                        </a:spcAft>
                      </a:pPr>
                      <a:r>
                        <a:rPr lang="vi-VN" sz="2400" b="1">
                          <a:effectLst/>
                        </a:rPr>
                        <a:t>Thời gian</a:t>
                      </a:r>
                      <a:endParaRPr lang="en-US" sz="24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20000"/>
                        </a:lnSpc>
                        <a:spcAft>
                          <a:spcPts val="400"/>
                        </a:spcAft>
                      </a:pPr>
                      <a:r>
                        <a:rPr lang="vi-VN" sz="2400" b="1">
                          <a:effectLst/>
                        </a:rPr>
                        <a:t>Số </a:t>
                      </a:r>
                      <a:r>
                        <a:rPr lang="en-US" sz="2400" b="1">
                          <a:effectLst/>
                        </a:rPr>
                        <a:t>HS</a:t>
                      </a:r>
                      <a:endParaRPr lang="en-US" sz="24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21345736"/>
                  </a:ext>
                </a:extLst>
              </a:tr>
              <a:tr h="209550">
                <a:tc>
                  <a:txBody>
                    <a:bodyPr/>
                    <a:lstStyle/>
                    <a:p>
                      <a:pPr>
                        <a:lnSpc>
                          <a:spcPct val="120000"/>
                        </a:lnSpc>
                        <a:spcAft>
                          <a:spcPts val="400"/>
                        </a:spcAft>
                      </a:pPr>
                      <a:r>
                        <a:rPr lang="vi-VN" sz="2400">
                          <a:effectLst/>
                        </a:rPr>
                        <a:t>Không sử dụng</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68</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0889552"/>
                  </a:ext>
                </a:extLst>
              </a:tr>
              <a:tr h="209550">
                <a:tc>
                  <a:txBody>
                    <a:bodyPr/>
                    <a:lstStyle/>
                    <a:p>
                      <a:pPr>
                        <a:lnSpc>
                          <a:spcPct val="120000"/>
                        </a:lnSpc>
                        <a:spcAft>
                          <a:spcPts val="400"/>
                        </a:spcAft>
                      </a:pPr>
                      <a:r>
                        <a:rPr lang="vi-VN" sz="2400">
                          <a:effectLst/>
                        </a:rPr>
                        <a:t>Dưới 1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131</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686341"/>
                  </a:ext>
                </a:extLst>
              </a:tr>
              <a:tr h="214630">
                <a:tc>
                  <a:txBody>
                    <a:bodyPr/>
                    <a:lstStyle/>
                    <a:p>
                      <a:pPr>
                        <a:lnSpc>
                          <a:spcPct val="120000"/>
                        </a:lnSpc>
                        <a:spcAft>
                          <a:spcPts val="400"/>
                        </a:spcAft>
                      </a:pPr>
                      <a:r>
                        <a:rPr lang="vi-VN" sz="2400">
                          <a:effectLst/>
                        </a:rPr>
                        <a:t>1-2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146</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7568272"/>
                  </a:ext>
                </a:extLst>
              </a:tr>
              <a:tr h="209550">
                <a:tc>
                  <a:txBody>
                    <a:bodyPr/>
                    <a:lstStyle/>
                    <a:p>
                      <a:pPr>
                        <a:lnSpc>
                          <a:spcPct val="120000"/>
                        </a:lnSpc>
                        <a:spcAft>
                          <a:spcPts val="400"/>
                        </a:spcAft>
                      </a:pPr>
                      <a:r>
                        <a:rPr lang="vi-VN" sz="2400">
                          <a:effectLst/>
                        </a:rPr>
                        <a:t>3-4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72</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8384966"/>
                  </a:ext>
                </a:extLst>
              </a:tr>
              <a:tr h="219075">
                <a:tc>
                  <a:txBody>
                    <a:bodyPr/>
                    <a:lstStyle/>
                    <a:p>
                      <a:pPr>
                        <a:lnSpc>
                          <a:spcPct val="120000"/>
                        </a:lnSpc>
                        <a:spcAft>
                          <a:spcPts val="400"/>
                        </a:spcAft>
                      </a:pPr>
                      <a:r>
                        <a:rPr lang="vi-VN" sz="2400">
                          <a:effectLst/>
                        </a:rPr>
                        <a:t>Từ 5 giờ trở lên</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12</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2412100"/>
                  </a:ext>
                </a:extLst>
              </a:tr>
            </a:tbl>
          </a:graphicData>
        </a:graphic>
      </p:graphicFrame>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Effect transition="in" filter="fade">
                                      <p:cBhvr>
                                        <p:cTn id="13" dur="1000"/>
                                        <p:tgtEl>
                                          <p:spTgt spid="23">
                                            <p:txEl>
                                              <p:pRg st="1" end="1"/>
                                            </p:txEl>
                                          </p:spTgt>
                                        </p:tgtEl>
                                      </p:cBhvr>
                                    </p:animEffect>
                                    <p:anim calcmode="lin" valueType="num">
                                      <p:cBhvr>
                                        <p:cTn id="14"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Effect transition="in" filter="fade">
                                      <p:cBhvr>
                                        <p:cTn id="19" dur="1000"/>
                                        <p:tgtEl>
                                          <p:spTgt spid="23">
                                            <p:txEl>
                                              <p:pRg st="2" end="2"/>
                                            </p:txEl>
                                          </p:spTgt>
                                        </p:tgtEl>
                                      </p:cBhvr>
                                    </p:animEffect>
                                    <p:anim calcmode="lin" valueType="num">
                                      <p:cBhvr>
                                        <p:cTn id="20"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Effect transition="in" filter="fade">
                                      <p:cBhvr>
                                        <p:cTn id="25" dur="1000"/>
                                        <p:tgtEl>
                                          <p:spTgt spid="23">
                                            <p:txEl>
                                              <p:pRg st="3" end="3"/>
                                            </p:txEl>
                                          </p:spTgt>
                                        </p:tgtEl>
                                      </p:cBhvr>
                                    </p:animEffect>
                                    <p:anim calcmode="lin" valueType="num">
                                      <p:cBhvr>
                                        <p:cTn id="26"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4" end="4"/>
                                            </p:txEl>
                                          </p:spTgt>
                                        </p:tgtEl>
                                        <p:attrNameLst>
                                          <p:attrName>style.visibility</p:attrName>
                                        </p:attrNameLst>
                                      </p:cBhvr>
                                      <p:to>
                                        <p:strVal val="visible"/>
                                      </p:to>
                                    </p:set>
                                    <p:animEffect transition="in" filter="fade">
                                      <p:cBhvr>
                                        <p:cTn id="36" dur="1000"/>
                                        <p:tgtEl>
                                          <p:spTgt spid="23">
                                            <p:txEl>
                                              <p:pRg st="4" end="4"/>
                                            </p:txEl>
                                          </p:spTgt>
                                        </p:tgtEl>
                                      </p:cBhvr>
                                    </p:animEffect>
                                    <p:anim calcmode="lin" valueType="num">
                                      <p:cBhvr>
                                        <p:cTn id="37"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5" end="5"/>
                                            </p:txEl>
                                          </p:spTgt>
                                        </p:tgtEl>
                                        <p:attrNameLst>
                                          <p:attrName>style.visibility</p:attrName>
                                        </p:attrNameLst>
                                      </p:cBhvr>
                                      <p:to>
                                        <p:strVal val="visible"/>
                                      </p:to>
                                    </p:set>
                                    <p:animEffect transition="in" filter="fade">
                                      <p:cBhvr>
                                        <p:cTn id="43" dur="1000"/>
                                        <p:tgtEl>
                                          <p:spTgt spid="23">
                                            <p:txEl>
                                              <p:pRg st="5" end="5"/>
                                            </p:txEl>
                                          </p:spTgt>
                                        </p:tgtEl>
                                      </p:cBhvr>
                                    </p:animEffect>
                                    <p:anim calcmode="lin" valueType="num">
                                      <p:cBhvr>
                                        <p:cTn id="4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56242" cy="112184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2.	Cho biểu đồ về doanh thu công nghiệp phần mềm giai đoạn 2016 - 2020 như Hình 7.9.</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129506BC-98AC-4BB6-A6D9-E8BABA2554EA}"/>
              </a:ext>
            </a:extLst>
          </p:cNvPr>
          <p:cNvGrpSpPr/>
          <p:nvPr/>
        </p:nvGrpSpPr>
        <p:grpSpPr>
          <a:xfrm>
            <a:off x="5822008" y="2440708"/>
            <a:ext cx="5735463" cy="3241361"/>
            <a:chOff x="5822008" y="2440708"/>
            <a:chExt cx="5735463" cy="3241361"/>
          </a:xfrm>
        </p:grpSpPr>
        <p:graphicFrame>
          <p:nvGraphicFramePr>
            <p:cNvPr id="10" name="Chart 9">
              <a:extLst>
                <a:ext uri="{FF2B5EF4-FFF2-40B4-BE49-F238E27FC236}">
                  <a16:creationId xmlns:a16="http://schemas.microsoft.com/office/drawing/2014/main" id="{5793616C-6B9D-47D2-B2AA-A9A7A9FB52B2}"/>
                </a:ext>
              </a:extLst>
            </p:cNvPr>
            <p:cNvGraphicFramePr>
              <a:graphicFrameLocks/>
            </p:cNvGraphicFramePr>
            <p:nvPr>
              <p:extLst>
                <p:ext uri="{D42A27DB-BD31-4B8C-83A1-F6EECF244321}">
                  <p14:modId xmlns:p14="http://schemas.microsoft.com/office/powerpoint/2010/main" val="3778973174"/>
                </p:ext>
              </p:extLst>
            </p:nvPr>
          </p:nvGraphicFramePr>
          <p:xfrm>
            <a:off x="5822008" y="2440708"/>
            <a:ext cx="5269366" cy="324136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2E4BD6EF-C79C-4C7B-BC2E-7F9E7CDA060B}"/>
                </a:ext>
              </a:extLst>
            </p:cNvPr>
            <p:cNvSpPr/>
            <p:nvPr/>
          </p:nvSpPr>
          <p:spPr>
            <a:xfrm>
              <a:off x="10350029" y="5098738"/>
              <a:ext cx="1207442" cy="496996"/>
            </a:xfrm>
            <a:prstGeom prst="rect">
              <a:avLst/>
            </a:prstGeom>
          </p:spPr>
          <p:txBody>
            <a:bodyPr wrap="square">
              <a:spAutoFit/>
            </a:bodyPr>
            <a:lstStyle/>
            <a:p>
              <a:pPr algn="just" defTabSz="342900">
                <a:lnSpc>
                  <a:spcPct val="150000"/>
                </a:lnSpc>
              </a:pPr>
              <a:r>
                <a:rPr lang="en-US" sz="2000">
                  <a:cs typeface="Times New Roman" panose="02020603050405020304" pitchFamily="18" charset="0"/>
                </a:rPr>
                <a:t>Năm</a:t>
              </a:r>
              <a:endParaRPr lang="vi-VN" sz="2000">
                <a:cs typeface="Times New Roman" panose="02020603050405020304" pitchFamily="18" charset="0"/>
              </a:endParaRPr>
            </a:p>
          </p:txBody>
        </p:sp>
      </p:grpSp>
      <p:sp>
        <p:nvSpPr>
          <p:cNvPr id="13" name="Rectangle 12">
            <a:extLst>
              <a:ext uri="{FF2B5EF4-FFF2-40B4-BE49-F238E27FC236}">
                <a16:creationId xmlns:a16="http://schemas.microsoft.com/office/drawing/2014/main" id="{D630C9CA-36E0-4763-B6CA-AF991EC2EE90}"/>
              </a:ext>
            </a:extLst>
          </p:cNvPr>
          <p:cNvSpPr/>
          <p:nvPr/>
        </p:nvSpPr>
        <p:spPr>
          <a:xfrm>
            <a:off x="602308" y="2778945"/>
            <a:ext cx="5052524" cy="3046988"/>
          </a:xfrm>
          <a:prstGeom prst="rect">
            <a:avLst/>
          </a:prstGeom>
        </p:spPr>
        <p:txBody>
          <a:bodyPr wrap="square">
            <a:spAutoFit/>
          </a:bodyPr>
          <a:lstStyle/>
          <a:p>
            <a:pPr algn="just" defTabSz="342900"/>
            <a:r>
              <a:rPr lang="vi-VN" sz="2400">
                <a:latin typeface="UTM Avo" panose="02040603050506020204" pitchFamily="18" charset="0"/>
                <a:cs typeface="Times New Roman" panose="02020603050405020304" pitchFamily="18" charset="0"/>
              </a:rPr>
              <a:t>a)	Từ biểu đồ, em có nhận xét g</a:t>
            </a:r>
            <a:r>
              <a:rPr lang="en-US" sz="2400">
                <a:latin typeface="UTM Avo" panose="02040603050506020204" pitchFamily="18" charset="0"/>
                <a:cs typeface="Times New Roman" panose="02020603050405020304" pitchFamily="18" charset="0"/>
              </a:rPr>
              <a:t>ì</a:t>
            </a:r>
            <a:r>
              <a:rPr lang="vi-VN" sz="2400">
                <a:latin typeface="UTM Avo" panose="02040603050506020204" pitchFamily="18" charset="0"/>
                <a:cs typeface="Times New Roman" panose="02020603050405020304" pitchFamily="18" charset="0"/>
              </a:rPr>
              <a:t> về doanh thu công nghiệp phần mềm giai đoạn 2016 - 2020?</a:t>
            </a:r>
          </a:p>
          <a:p>
            <a:pPr algn="just" defTabSz="342900"/>
            <a:r>
              <a:rPr lang="vi-VN" sz="2400">
                <a:latin typeface="UTM Avo" panose="02040603050506020204" pitchFamily="18" charset="0"/>
                <a:cs typeface="Times New Roman" panose="02020603050405020304" pitchFamily="18" charset="0"/>
              </a:rPr>
              <a:t>b)	Em hãy tạo bảng dữ liệu trong phần mềm bảng tính từ biểu đồ trên.</a:t>
            </a:r>
          </a:p>
          <a:p>
            <a:pPr algn="just" defTabSz="342900"/>
            <a:r>
              <a:rPr lang="vi-VN" sz="2400">
                <a:latin typeface="UTM Avo" panose="02040603050506020204" pitchFamily="18" charset="0"/>
                <a:cs typeface="Times New Roman" panose="02020603050405020304" pitchFamily="18" charset="0"/>
              </a:rPr>
              <a:t>c)	Em hãy tạo biểu đ</a:t>
            </a:r>
            <a:r>
              <a:rPr lang="en-US" sz="2400">
                <a:latin typeface="UTM Avo" panose="02040603050506020204" pitchFamily="18" charset="0"/>
                <a:cs typeface="Times New Roman" panose="02020603050405020304" pitchFamily="18" charset="0"/>
              </a:rPr>
              <a:t>ồ</a:t>
            </a:r>
            <a:r>
              <a:rPr lang="vi-VN" sz="2400">
                <a:latin typeface="UTM Avo" panose="02040603050506020204" pitchFamily="18" charset="0"/>
                <a:cs typeface="Times New Roman" panose="02020603050405020304" pitchFamily="18" charset="0"/>
              </a:rPr>
              <a:t> cột từ bảng dữ liệu có được ở câu b.</a:t>
            </a:r>
          </a:p>
        </p:txBody>
      </p:sp>
    </p:spTree>
    <p:extLst>
      <p:ext uri="{BB962C8B-B14F-4D97-AF65-F5344CB8AC3E}">
        <p14:creationId xmlns:p14="http://schemas.microsoft.com/office/powerpoint/2010/main" val="4808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fade">
                                      <p:cBhvr>
                                        <p:cTn id="18" dur="1000"/>
                                        <p:tgtEl>
                                          <p:spTgt spid="13">
                                            <p:txEl>
                                              <p:pRg st="0" end="0"/>
                                            </p:txEl>
                                          </p:spTgt>
                                        </p:tgtEl>
                                      </p:cBhvr>
                                    </p:animEffect>
                                    <p:anim calcmode="lin" valueType="num">
                                      <p:cBhvr>
                                        <p:cTn id="1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1000"/>
                                        <p:tgtEl>
                                          <p:spTgt spid="13">
                                            <p:txEl>
                                              <p:pRg st="1" end="1"/>
                                            </p:txEl>
                                          </p:spTgt>
                                        </p:tgtEl>
                                      </p:cBhvr>
                                    </p:animEffect>
                                    <p:anim calcmode="lin" valueType="num">
                                      <p:cBhvr>
                                        <p:cTn id="2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fade">
                                      <p:cBhvr>
                                        <p:cTn id="32" dur="1000"/>
                                        <p:tgtEl>
                                          <p:spTgt spid="13">
                                            <p:txEl>
                                              <p:pRg st="2" end="2"/>
                                            </p:txEl>
                                          </p:spTgt>
                                        </p:tgtEl>
                                      </p:cBhvr>
                                    </p:animEffect>
                                    <p:anim calcmode="lin" valueType="num">
                                      <p:cBhvr>
                                        <p:cTn id="33"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229841"/>
          </a:xfrm>
          <a:prstGeom prst="rect">
            <a:avLst/>
          </a:prstGeom>
        </p:spPr>
        <p:txBody>
          <a:bodyPr wrap="square">
            <a:spAutoFit/>
          </a:bodyPr>
          <a:lstStyle/>
          <a:p>
            <a:pPr algn="just" defTabSz="342900">
              <a:lnSpc>
                <a:spcPct val="150000"/>
              </a:lnSpc>
              <a:spcAft>
                <a:spcPts val="600"/>
              </a:spcAft>
            </a:pPr>
            <a:r>
              <a:rPr lang="vi-VN" sz="2400">
                <a:latin typeface="UTM Avo" panose="02040603050506020204" pitchFamily="18" charset="0"/>
                <a:cs typeface="Times New Roman" panose="02020603050405020304" pitchFamily="18" charset="0"/>
              </a:rPr>
              <a:t>Từ bảng dữ liệu về doanh thu công nghiệp phần mềm giai đoạn 2016 - 2020 đã tạo ra trên phần mềm bảng tính ở Câu 2, phần Luyện tập, em hãy tạo biểu đồ đường thẳng, từ đó nhận xét xu hướng của dữ liệu.</a:t>
            </a:r>
          </a:p>
        </p:txBody>
      </p:sp>
      <p:pic>
        <p:nvPicPr>
          <p:cNvPr id="7" name="Picture 6">
            <a:extLst>
              <a:ext uri="{FF2B5EF4-FFF2-40B4-BE49-F238E27FC236}">
                <a16:creationId xmlns:a16="http://schemas.microsoft.com/office/drawing/2014/main" id="{6912133D-A9F3-4A66-8E87-6DA8BCAD898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DAD4E2F6-1F76-4474-9707-1C87608F7A9E}"/>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69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C9B67-6F64-1F93-500C-87D878EE6600}"/>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5701C40F-757C-DFA2-4F8B-0288DA585B73}"/>
              </a:ext>
            </a:extLst>
          </p:cNvPr>
          <p:cNvGrpSpPr/>
          <p:nvPr/>
        </p:nvGrpSpPr>
        <p:grpSpPr>
          <a:xfrm>
            <a:off x="660236" y="229894"/>
            <a:ext cx="6363793" cy="1072537"/>
            <a:chOff x="1117599" y="3459103"/>
            <a:chExt cx="6518559" cy="632409"/>
          </a:xfrm>
        </p:grpSpPr>
        <p:grpSp>
          <p:nvGrpSpPr>
            <p:cNvPr id="4" name="Group 3">
              <a:extLst>
                <a:ext uri="{FF2B5EF4-FFF2-40B4-BE49-F238E27FC236}">
                  <a16:creationId xmlns:a16="http://schemas.microsoft.com/office/drawing/2014/main" id="{7DA9284A-4C16-0D81-E7EA-256941438663}"/>
                </a:ext>
              </a:extLst>
            </p:cNvPr>
            <p:cNvGrpSpPr/>
            <p:nvPr/>
          </p:nvGrpSpPr>
          <p:grpSpPr>
            <a:xfrm>
              <a:off x="1117599" y="3459103"/>
              <a:ext cx="6518559" cy="632409"/>
              <a:chOff x="1493519" y="3822115"/>
              <a:chExt cx="6518559" cy="632409"/>
            </a:xfrm>
          </p:grpSpPr>
          <p:sp>
            <p:nvSpPr>
              <p:cNvPr id="6" name="Rectangle: Rounded Corners 5">
                <a:extLst>
                  <a:ext uri="{FF2B5EF4-FFF2-40B4-BE49-F238E27FC236}">
                    <a16:creationId xmlns:a16="http://schemas.microsoft.com/office/drawing/2014/main" id="{AA228B2A-F8FD-7F75-31CE-0DBA5A6B747B}"/>
                  </a:ext>
                </a:extLst>
              </p:cNvPr>
              <p:cNvSpPr/>
              <p:nvPr/>
            </p:nvSpPr>
            <p:spPr>
              <a:xfrm>
                <a:off x="1493519" y="3822115"/>
                <a:ext cx="6518559"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ea typeface="+mn-ea"/>
                  <a:cs typeface="+mn-cs"/>
                </a:endParaRPr>
              </a:p>
            </p:txBody>
          </p:sp>
          <p:sp>
            <p:nvSpPr>
              <p:cNvPr id="8" name="Rectangle 7">
                <a:extLst>
                  <a:ext uri="{FF2B5EF4-FFF2-40B4-BE49-F238E27FC236}">
                    <a16:creationId xmlns:a16="http://schemas.microsoft.com/office/drawing/2014/main" id="{C77A7B18-D6BC-F589-B3A7-9BB40BDFDA29}"/>
                  </a:ext>
                </a:extLst>
              </p:cNvPr>
              <p:cNvSpPr/>
              <p:nvPr/>
            </p:nvSpPr>
            <p:spPr>
              <a:xfrm>
                <a:off x="1632192" y="3862639"/>
                <a:ext cx="4835109" cy="333283"/>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Hoạt</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động</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khởi</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động</a:t>
                </a:r>
                <a:endParaRPr kumimoji="0" lang="vi-VN"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grpSp>
        <p:sp>
          <p:nvSpPr>
            <p:cNvPr id="5" name="Rectangle 4">
              <a:extLst>
                <a:ext uri="{FF2B5EF4-FFF2-40B4-BE49-F238E27FC236}">
                  <a16:creationId xmlns:a16="http://schemas.microsoft.com/office/drawing/2014/main" id="{60482B62-C879-5075-58F1-3207AE19F37B}"/>
                </a:ext>
              </a:extLst>
            </p:cNvPr>
            <p:cNvSpPr/>
            <p:nvPr/>
          </p:nvSpPr>
          <p:spPr>
            <a:xfrm>
              <a:off x="3616855" y="3502687"/>
              <a:ext cx="3674228" cy="33328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grpSp>
      <p:sp>
        <p:nvSpPr>
          <p:cNvPr id="21" name="TextBox 20">
            <a:extLst>
              <a:ext uri="{FF2B5EF4-FFF2-40B4-BE49-F238E27FC236}">
                <a16:creationId xmlns:a16="http://schemas.microsoft.com/office/drawing/2014/main" id="{171FB283-9DE0-ECF3-DC73-2BEA611D04D4}"/>
              </a:ext>
            </a:extLst>
          </p:cNvPr>
          <p:cNvSpPr txBox="1"/>
          <p:nvPr/>
        </p:nvSpPr>
        <p:spPr>
          <a:xfrm>
            <a:off x="876300" y="1543050"/>
            <a:ext cx="10344150" cy="1354217"/>
          </a:xfrm>
          <a:prstGeom prst="rect">
            <a:avLst/>
          </a:prstGeom>
          <a:noFill/>
        </p:spPr>
        <p:txBody>
          <a:bodyPr wrap="square" rtlCol="0">
            <a:spAutoFit/>
          </a:bodyPr>
          <a:lstStyle/>
          <a:p>
            <a:r>
              <a:rPr lang="en-US" sz="3200" b="1" dirty="0" err="1">
                <a:solidFill>
                  <a:srgbClr val="AD2851"/>
                </a:solidFill>
                <a:latin typeface="Times New Roman" panose="02020603050405020304" pitchFamily="18" charset="0"/>
                <a:cs typeface="Times New Roman" panose="02020603050405020304" pitchFamily="18" charset="0"/>
              </a:rPr>
              <a:t>Câu</a:t>
            </a:r>
            <a:r>
              <a:rPr lang="en-US" sz="3200" b="1" dirty="0">
                <a:solidFill>
                  <a:srgbClr val="AD2851"/>
                </a:solidFill>
                <a:latin typeface="Times New Roman" panose="02020603050405020304" pitchFamily="18" charset="0"/>
                <a:cs typeface="Times New Roman" panose="02020603050405020304" pitchFamily="18" charset="0"/>
              </a:rPr>
              <a:t> 1: </a:t>
            </a:r>
            <a:r>
              <a:rPr lang="en-US" sz="3200" b="1" dirty="0" err="1">
                <a:solidFill>
                  <a:srgbClr val="AD2851"/>
                </a:solidFill>
                <a:latin typeface="Times New Roman" panose="02020603050405020304" pitchFamily="18" charset="0"/>
                <a:cs typeface="Times New Roman" panose="02020603050405020304" pitchFamily="18" charset="0"/>
              </a:rPr>
              <a:t>Nhiệt</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độ</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cao</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nhất</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của</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từng</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thành</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phố</a:t>
            </a:r>
            <a:r>
              <a:rPr lang="en-US" sz="3200" b="1" dirty="0">
                <a:solidFill>
                  <a:srgbClr val="AD2851"/>
                </a:solidFill>
                <a:latin typeface="Times New Roman" panose="02020603050405020304" pitchFamily="18" charset="0"/>
                <a:cs typeface="Times New Roman" panose="02020603050405020304" pitchFamily="18" charset="0"/>
              </a:rPr>
              <a:t> Hà </a:t>
            </a:r>
            <a:r>
              <a:rPr lang="en-US" sz="3200" b="1" dirty="0" err="1">
                <a:solidFill>
                  <a:srgbClr val="AD2851"/>
                </a:solidFill>
                <a:latin typeface="Times New Roman" panose="02020603050405020304" pitchFamily="18" charset="0"/>
                <a:cs typeface="Times New Roman" panose="02020603050405020304" pitchFamily="18" charset="0"/>
              </a:rPr>
              <a:t>Nội</a:t>
            </a:r>
            <a:r>
              <a:rPr lang="en-US" sz="3200" b="1" dirty="0">
                <a:solidFill>
                  <a:srgbClr val="AD2851"/>
                </a:solidFill>
                <a:latin typeface="Times New Roman" panose="02020603050405020304" pitchFamily="18" charset="0"/>
                <a:cs typeface="Times New Roman" panose="02020603050405020304" pitchFamily="18" charset="0"/>
              </a:rPr>
              <a:t>, TP </a:t>
            </a:r>
            <a:r>
              <a:rPr lang="en-US" sz="3200" b="1" dirty="0" err="1">
                <a:solidFill>
                  <a:srgbClr val="AD2851"/>
                </a:solidFill>
                <a:latin typeface="Times New Roman" panose="02020603050405020304" pitchFamily="18" charset="0"/>
                <a:cs typeface="Times New Roman" panose="02020603050405020304" pitchFamily="18" charset="0"/>
              </a:rPr>
              <a:t>Hồ</a:t>
            </a:r>
            <a:r>
              <a:rPr lang="en-US" sz="3200" b="1" dirty="0">
                <a:solidFill>
                  <a:srgbClr val="AD2851"/>
                </a:solidFill>
                <a:latin typeface="Times New Roman" panose="02020603050405020304" pitchFamily="18" charset="0"/>
                <a:cs typeface="Times New Roman" panose="02020603050405020304" pitchFamily="18" charset="0"/>
              </a:rPr>
              <a:t> Chí Minh </a:t>
            </a:r>
            <a:r>
              <a:rPr lang="en-US" sz="3200" b="1" dirty="0" err="1">
                <a:solidFill>
                  <a:srgbClr val="AD2851"/>
                </a:solidFill>
                <a:latin typeface="Times New Roman" panose="02020603050405020304" pitchFamily="18" charset="0"/>
                <a:cs typeface="Times New Roman" panose="02020603050405020304" pitchFamily="18" charset="0"/>
              </a:rPr>
              <a:t>và</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Huế</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là</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vào</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tháng</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mấy</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trong</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năm</a:t>
            </a:r>
            <a:r>
              <a:rPr lang="en-US" sz="3200" b="1" dirty="0">
                <a:solidFill>
                  <a:srgbClr val="AD2851"/>
                </a:solidFill>
                <a:latin typeface="Times New Roman" panose="02020603050405020304" pitchFamily="18" charset="0"/>
                <a:cs typeface="Times New Roman" panose="02020603050405020304" pitchFamily="18" charset="0"/>
              </a:rPr>
              <a:t>?</a:t>
            </a:r>
          </a:p>
          <a:p>
            <a:endParaRPr lang="en-US" dirty="0"/>
          </a:p>
        </p:txBody>
      </p:sp>
      <p:sp>
        <p:nvSpPr>
          <p:cNvPr id="30" name="TextBox 29">
            <a:extLst>
              <a:ext uri="{FF2B5EF4-FFF2-40B4-BE49-F238E27FC236}">
                <a16:creationId xmlns:a16="http://schemas.microsoft.com/office/drawing/2014/main" id="{0D504C03-4FDC-C13A-F373-E0D2A18F0992}"/>
              </a:ext>
            </a:extLst>
          </p:cNvPr>
          <p:cNvSpPr txBox="1"/>
          <p:nvPr/>
        </p:nvSpPr>
        <p:spPr>
          <a:xfrm>
            <a:off x="876300" y="3133517"/>
            <a:ext cx="10344150" cy="1354217"/>
          </a:xfrm>
          <a:prstGeom prst="rect">
            <a:avLst/>
          </a:prstGeom>
          <a:noFill/>
        </p:spPr>
        <p:txBody>
          <a:bodyPr wrap="square" rtlCol="0">
            <a:spAutoFit/>
          </a:bodyPr>
          <a:lstStyle/>
          <a:p>
            <a:r>
              <a:rPr lang="en-US" sz="3200" b="1" dirty="0" err="1">
                <a:solidFill>
                  <a:srgbClr val="AD2851"/>
                </a:solidFill>
                <a:latin typeface="Times New Roman" panose="02020603050405020304" pitchFamily="18" charset="0"/>
                <a:cs typeface="Times New Roman" panose="02020603050405020304" pitchFamily="18" charset="0"/>
              </a:rPr>
              <a:t>Câu</a:t>
            </a:r>
            <a:r>
              <a:rPr lang="en-US" sz="3200" b="1" dirty="0">
                <a:solidFill>
                  <a:srgbClr val="AD2851"/>
                </a:solidFill>
                <a:latin typeface="Times New Roman" panose="02020603050405020304" pitchFamily="18" charset="0"/>
                <a:cs typeface="Times New Roman" panose="02020603050405020304" pitchFamily="18" charset="0"/>
              </a:rPr>
              <a:t> 2: Ở </a:t>
            </a:r>
            <a:r>
              <a:rPr lang="en-US" sz="3200" b="1" dirty="0" err="1">
                <a:solidFill>
                  <a:srgbClr val="AD2851"/>
                </a:solidFill>
                <a:latin typeface="Times New Roman" panose="02020603050405020304" pitchFamily="18" charset="0"/>
                <a:cs typeface="Times New Roman" panose="02020603050405020304" pitchFamily="18" charset="0"/>
              </a:rPr>
              <a:t>mỗi</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thành</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phố</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mưa</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tập</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trung</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vào</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các</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tháng</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nào</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trong</a:t>
            </a:r>
            <a:r>
              <a:rPr lang="en-US" sz="3200" b="1" dirty="0">
                <a:solidFill>
                  <a:srgbClr val="AD2851"/>
                </a:solidFill>
                <a:latin typeface="Times New Roman" panose="02020603050405020304" pitchFamily="18" charset="0"/>
                <a:cs typeface="Times New Roman" panose="02020603050405020304" pitchFamily="18" charset="0"/>
              </a:rPr>
              <a:t> </a:t>
            </a:r>
            <a:r>
              <a:rPr lang="en-US" sz="3200" b="1" dirty="0" err="1">
                <a:solidFill>
                  <a:srgbClr val="AD2851"/>
                </a:solidFill>
                <a:latin typeface="Times New Roman" panose="02020603050405020304" pitchFamily="18" charset="0"/>
                <a:cs typeface="Times New Roman" panose="02020603050405020304" pitchFamily="18" charset="0"/>
              </a:rPr>
              <a:t>năm</a:t>
            </a:r>
            <a:r>
              <a:rPr lang="en-US" sz="3200" b="1" dirty="0">
                <a:solidFill>
                  <a:srgbClr val="AD2851"/>
                </a:solidFill>
                <a:latin typeface="Times New Roman" panose="02020603050405020304" pitchFamily="18" charset="0"/>
                <a:cs typeface="Times New Roman" panose="02020603050405020304" pitchFamily="18" charset="0"/>
              </a:rPr>
              <a:t>?</a:t>
            </a:r>
          </a:p>
          <a:p>
            <a:endParaRPr lang="en-US" dirty="0"/>
          </a:p>
        </p:txBody>
      </p:sp>
      <p:pic>
        <p:nvPicPr>
          <p:cNvPr id="10" name="btnInknoeActivityCp2">
            <a:extLst>
              <a:ext uri="{FF2B5EF4-FFF2-40B4-BE49-F238E27FC236}">
                <a16:creationId xmlns:a16="http://schemas.microsoft.com/office/drawing/2014/main" id="{87D1C2EF-CF6C-28A9-67BA-F9E4A6E31AFE}"/>
              </a:ext>
            </a:extLst>
          </p:cNvPr>
          <p:cNvPicPr>
            <a:picLocks noChangeAspect="1"/>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4984976" y="5405481"/>
            <a:ext cx="2222048" cy="581015"/>
          </a:xfrm>
          <a:prstGeom prst="rect">
            <a:avLst/>
          </a:prstGeom>
        </p:spPr>
      </p:pic>
    </p:spTree>
    <p:extLst>
      <p:ext uri="{BB962C8B-B14F-4D97-AF65-F5344CB8AC3E}">
        <p14:creationId xmlns:p14="http://schemas.microsoft.com/office/powerpoint/2010/main" val="182068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10"/>
                                        <p:tgtEl>
                                          <p:spTgt spid="2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39654-9140-8229-7FC8-D76879965C15}"/>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A1EDED53-7035-5FA7-B8B7-B15A4E1B5B59}"/>
              </a:ext>
            </a:extLst>
          </p:cNvPr>
          <p:cNvGrpSpPr/>
          <p:nvPr/>
        </p:nvGrpSpPr>
        <p:grpSpPr>
          <a:xfrm>
            <a:off x="660236" y="229894"/>
            <a:ext cx="6363793" cy="1072537"/>
            <a:chOff x="1117599" y="3459103"/>
            <a:chExt cx="6518559" cy="632409"/>
          </a:xfrm>
        </p:grpSpPr>
        <p:grpSp>
          <p:nvGrpSpPr>
            <p:cNvPr id="4" name="Group 3">
              <a:extLst>
                <a:ext uri="{FF2B5EF4-FFF2-40B4-BE49-F238E27FC236}">
                  <a16:creationId xmlns:a16="http://schemas.microsoft.com/office/drawing/2014/main" id="{B5B33D17-EEAA-B045-0B0E-06EEC12E0F21}"/>
                </a:ext>
              </a:extLst>
            </p:cNvPr>
            <p:cNvGrpSpPr/>
            <p:nvPr/>
          </p:nvGrpSpPr>
          <p:grpSpPr>
            <a:xfrm>
              <a:off x="1117599" y="3459103"/>
              <a:ext cx="6518559" cy="632409"/>
              <a:chOff x="1493519" y="3822115"/>
              <a:chExt cx="6518559" cy="632409"/>
            </a:xfrm>
          </p:grpSpPr>
          <p:sp>
            <p:nvSpPr>
              <p:cNvPr id="6" name="Rectangle: Rounded Corners 5">
                <a:extLst>
                  <a:ext uri="{FF2B5EF4-FFF2-40B4-BE49-F238E27FC236}">
                    <a16:creationId xmlns:a16="http://schemas.microsoft.com/office/drawing/2014/main" id="{2240111E-7A0E-5C5F-8834-04D84FA6A515}"/>
                  </a:ext>
                </a:extLst>
              </p:cNvPr>
              <p:cNvSpPr/>
              <p:nvPr/>
            </p:nvSpPr>
            <p:spPr>
              <a:xfrm>
                <a:off x="1493519" y="3822115"/>
                <a:ext cx="6518559"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ea typeface="+mn-ea"/>
                  <a:cs typeface="+mn-cs"/>
                </a:endParaRPr>
              </a:p>
            </p:txBody>
          </p:sp>
          <p:sp>
            <p:nvSpPr>
              <p:cNvPr id="8" name="Rectangle 7">
                <a:extLst>
                  <a:ext uri="{FF2B5EF4-FFF2-40B4-BE49-F238E27FC236}">
                    <a16:creationId xmlns:a16="http://schemas.microsoft.com/office/drawing/2014/main" id="{51301905-4D2F-6110-A179-EFC0230DFB37}"/>
                  </a:ext>
                </a:extLst>
              </p:cNvPr>
              <p:cNvSpPr/>
              <p:nvPr/>
            </p:nvSpPr>
            <p:spPr>
              <a:xfrm>
                <a:off x="1632192" y="3862639"/>
                <a:ext cx="4835109" cy="333283"/>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Hoạt</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động</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khởi</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động</a:t>
                </a:r>
                <a:endParaRPr kumimoji="0" lang="vi-VN"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grpSp>
        <p:sp>
          <p:nvSpPr>
            <p:cNvPr id="5" name="Rectangle 4">
              <a:extLst>
                <a:ext uri="{FF2B5EF4-FFF2-40B4-BE49-F238E27FC236}">
                  <a16:creationId xmlns:a16="http://schemas.microsoft.com/office/drawing/2014/main" id="{DD616F95-192B-3576-2A63-7FE8F3541698}"/>
                </a:ext>
              </a:extLst>
            </p:cNvPr>
            <p:cNvSpPr/>
            <p:nvPr/>
          </p:nvSpPr>
          <p:spPr>
            <a:xfrm>
              <a:off x="3616855" y="3502687"/>
              <a:ext cx="3674228" cy="33328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grpSp>
      <p:pic>
        <p:nvPicPr>
          <p:cNvPr id="7" name="Picture 6">
            <a:extLst>
              <a:ext uri="{FF2B5EF4-FFF2-40B4-BE49-F238E27FC236}">
                <a16:creationId xmlns:a16="http://schemas.microsoft.com/office/drawing/2014/main" id="{EA3B04E3-1272-659D-F9EB-3DA7D287D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731" y="1537485"/>
            <a:ext cx="6726801" cy="4402635"/>
          </a:xfrm>
          <a:prstGeom prst="rect">
            <a:avLst/>
          </a:prstGeom>
        </p:spPr>
      </p:pic>
      <p:pic>
        <p:nvPicPr>
          <p:cNvPr id="9" name="Picture 8">
            <a:extLst>
              <a:ext uri="{FF2B5EF4-FFF2-40B4-BE49-F238E27FC236}">
                <a16:creationId xmlns:a16="http://schemas.microsoft.com/office/drawing/2014/main" id="{7B172829-5AD5-E199-7D22-16D7DB867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5532" y="1796554"/>
            <a:ext cx="3981139" cy="4070172"/>
          </a:xfrm>
          <a:prstGeom prst="rect">
            <a:avLst/>
          </a:prstGeom>
        </p:spPr>
      </p:pic>
    </p:spTree>
    <p:extLst>
      <p:ext uri="{BB962C8B-B14F-4D97-AF65-F5344CB8AC3E}">
        <p14:creationId xmlns:p14="http://schemas.microsoft.com/office/powerpoint/2010/main" val="190508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87686-0475-8F90-5B25-A0E549D1EE8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17C627A5-124F-2997-C7E9-43B00CE426CB}"/>
              </a:ext>
            </a:extLst>
          </p:cNvPr>
          <p:cNvGrpSpPr/>
          <p:nvPr/>
        </p:nvGrpSpPr>
        <p:grpSpPr>
          <a:xfrm>
            <a:off x="660236" y="229894"/>
            <a:ext cx="6363793" cy="1072537"/>
            <a:chOff x="1117599" y="3459103"/>
            <a:chExt cx="6518559" cy="632409"/>
          </a:xfrm>
        </p:grpSpPr>
        <p:grpSp>
          <p:nvGrpSpPr>
            <p:cNvPr id="4" name="Group 3">
              <a:extLst>
                <a:ext uri="{FF2B5EF4-FFF2-40B4-BE49-F238E27FC236}">
                  <a16:creationId xmlns:a16="http://schemas.microsoft.com/office/drawing/2014/main" id="{9E69B165-43E2-CEDA-87F6-E1AFA48EBF61}"/>
                </a:ext>
              </a:extLst>
            </p:cNvPr>
            <p:cNvGrpSpPr/>
            <p:nvPr/>
          </p:nvGrpSpPr>
          <p:grpSpPr>
            <a:xfrm>
              <a:off x="1117599" y="3459103"/>
              <a:ext cx="6518559" cy="632409"/>
              <a:chOff x="1493519" y="3822115"/>
              <a:chExt cx="6518559" cy="632409"/>
            </a:xfrm>
          </p:grpSpPr>
          <p:sp>
            <p:nvSpPr>
              <p:cNvPr id="6" name="Rectangle: Rounded Corners 5">
                <a:extLst>
                  <a:ext uri="{FF2B5EF4-FFF2-40B4-BE49-F238E27FC236}">
                    <a16:creationId xmlns:a16="http://schemas.microsoft.com/office/drawing/2014/main" id="{B91D3ABC-537E-BD39-8AFF-CAC45BFB09D2}"/>
                  </a:ext>
                </a:extLst>
              </p:cNvPr>
              <p:cNvSpPr/>
              <p:nvPr/>
            </p:nvSpPr>
            <p:spPr>
              <a:xfrm>
                <a:off x="1493519" y="3822115"/>
                <a:ext cx="6518559"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ea typeface="+mn-ea"/>
                  <a:cs typeface="+mn-cs"/>
                </a:endParaRPr>
              </a:p>
            </p:txBody>
          </p:sp>
          <p:sp>
            <p:nvSpPr>
              <p:cNvPr id="8" name="Rectangle 7">
                <a:extLst>
                  <a:ext uri="{FF2B5EF4-FFF2-40B4-BE49-F238E27FC236}">
                    <a16:creationId xmlns:a16="http://schemas.microsoft.com/office/drawing/2014/main" id="{3FFB93F6-9D0F-F32C-EB25-C486A00C171A}"/>
                  </a:ext>
                </a:extLst>
              </p:cNvPr>
              <p:cNvSpPr/>
              <p:nvPr/>
            </p:nvSpPr>
            <p:spPr>
              <a:xfrm>
                <a:off x="1632192" y="3862639"/>
                <a:ext cx="4835109" cy="333283"/>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Hoạt</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động</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khởi</a:t>
                </a:r>
                <a:r>
                  <a:rPr kumimoji="0" lang="en-US"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UTM Avo" panose="02040603050506020204" pitchFamily="18" charset="0"/>
                    <a:ea typeface="+mn-ea"/>
                    <a:cs typeface="Times New Roman" panose="02020603050405020304" pitchFamily="18" charset="0"/>
                  </a:rPr>
                  <a:t>động</a:t>
                </a:r>
                <a:endParaRPr kumimoji="0" lang="vi-VN"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grpSp>
        <p:sp>
          <p:nvSpPr>
            <p:cNvPr id="5" name="Rectangle 4">
              <a:extLst>
                <a:ext uri="{FF2B5EF4-FFF2-40B4-BE49-F238E27FC236}">
                  <a16:creationId xmlns:a16="http://schemas.microsoft.com/office/drawing/2014/main" id="{1456FE1C-E33B-C522-23EC-1DE3207EAACB}"/>
                </a:ext>
              </a:extLst>
            </p:cNvPr>
            <p:cNvSpPr/>
            <p:nvPr/>
          </p:nvSpPr>
          <p:spPr>
            <a:xfrm>
              <a:off x="3616855" y="3502687"/>
              <a:ext cx="3674228" cy="33328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grpSp>
      <p:pic>
        <p:nvPicPr>
          <p:cNvPr id="11" name="Picture 10">
            <a:extLst>
              <a:ext uri="{FF2B5EF4-FFF2-40B4-BE49-F238E27FC236}">
                <a16:creationId xmlns:a16="http://schemas.microsoft.com/office/drawing/2014/main" id="{0DD7F49C-2669-01EC-0213-2604B60B7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57" y="1972219"/>
            <a:ext cx="5486443" cy="3740757"/>
          </a:xfrm>
          <a:prstGeom prst="rect">
            <a:avLst/>
          </a:prstGeom>
        </p:spPr>
      </p:pic>
      <p:pic>
        <p:nvPicPr>
          <p:cNvPr id="13" name="Picture 12">
            <a:extLst>
              <a:ext uri="{FF2B5EF4-FFF2-40B4-BE49-F238E27FC236}">
                <a16:creationId xmlns:a16="http://schemas.microsoft.com/office/drawing/2014/main" id="{6BC8FCF9-E603-A1CE-AFC5-AEE027F83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022" y="2258167"/>
            <a:ext cx="4640685" cy="3454809"/>
          </a:xfrm>
          <a:prstGeom prst="rect">
            <a:avLst/>
          </a:prstGeom>
        </p:spPr>
      </p:pic>
    </p:spTree>
    <p:extLst>
      <p:ext uri="{BB962C8B-B14F-4D97-AF65-F5344CB8AC3E}">
        <p14:creationId xmlns:p14="http://schemas.microsoft.com/office/powerpoint/2010/main" val="149503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5C6CD-1886-3CBB-3584-4DA57C8771B2}"/>
            </a:ext>
          </a:extLst>
        </p:cNvPr>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18880357-9F13-C501-247A-F942954F127C}"/>
              </a:ext>
            </a:extLst>
          </p:cNvPr>
          <p:cNvSpPr/>
          <p:nvPr/>
        </p:nvSpPr>
        <p:spPr>
          <a:xfrm>
            <a:off x="1422143" y="369152"/>
            <a:ext cx="9767225" cy="1531637"/>
          </a:xfrm>
          <a:prstGeom prst="wedgeRoundRectCallout">
            <a:avLst>
              <a:gd name="adj1" fmla="val -7578"/>
              <a:gd name="adj2" fmla="val 4756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2D7B26B0-624D-5084-77BD-F952719BAF48}"/>
              </a:ext>
            </a:extLst>
          </p:cNvPr>
          <p:cNvSpPr txBox="1"/>
          <p:nvPr/>
        </p:nvSpPr>
        <p:spPr>
          <a:xfrm>
            <a:off x="1326630" y="369153"/>
            <a:ext cx="9767225" cy="1531638"/>
          </a:xfrm>
          <a:prstGeom prst="rect">
            <a:avLst/>
          </a:prstGeom>
          <a:noFill/>
        </p:spPr>
        <p:txBody>
          <a:bodyPr wrap="square">
            <a:spAutoFit/>
          </a:bodyPr>
          <a:lstStyle/>
          <a:p>
            <a:pPr lvl="0" algn="ctr"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Hình 7.1 và Hình 7.2 mô tả hai cách trình bày kết quả khảo sát những nội dung Tin học mà các bạn học sinh lớp 8A muốn tìm hiểu thêm. Em hãy nhận xét về hai cách trình bày này.</a:t>
            </a:r>
            <a:endParaRPr kumimoji="0" lang="en-US" sz="2400" i="0" u="none" strike="noStrike" kern="1200" cap="none" spc="0" normalizeH="0" baseline="0" noProof="0">
              <a:ln>
                <a:noFill/>
              </a:ln>
              <a:solidFill>
                <a:prstClr val="white"/>
              </a:solidFill>
              <a:effectLst/>
              <a:uLnTx/>
              <a:uFillTx/>
              <a:latin typeface="Arial"/>
            </a:endParaRPr>
          </a:p>
        </p:txBody>
      </p:sp>
      <p:pic>
        <p:nvPicPr>
          <p:cNvPr id="6" name="Picture 5">
            <a:extLst>
              <a:ext uri="{FF2B5EF4-FFF2-40B4-BE49-F238E27FC236}">
                <a16:creationId xmlns:a16="http://schemas.microsoft.com/office/drawing/2014/main" id="{20E26CA2-B077-B91A-0A84-688B5336BA67}"/>
              </a:ext>
            </a:extLst>
          </p:cNvPr>
          <p:cNvPicPr>
            <a:picLocks noChangeAspect="1"/>
          </p:cNvPicPr>
          <p:nvPr/>
        </p:nvPicPr>
        <p:blipFill>
          <a:blip r:embed="rId2"/>
          <a:stretch>
            <a:fillRect/>
          </a:stretch>
        </p:blipFill>
        <p:spPr>
          <a:xfrm>
            <a:off x="533495" y="230527"/>
            <a:ext cx="888648" cy="903074"/>
          </a:xfrm>
          <a:prstGeom prst="rect">
            <a:avLst/>
          </a:prstGeom>
        </p:spPr>
      </p:pic>
      <p:pic>
        <p:nvPicPr>
          <p:cNvPr id="7" name="Shape 230">
            <a:extLst>
              <a:ext uri="{FF2B5EF4-FFF2-40B4-BE49-F238E27FC236}">
                <a16:creationId xmlns:a16="http://schemas.microsoft.com/office/drawing/2014/main" id="{2C6CC657-134C-EADA-7633-70FE19E62F06}"/>
              </a:ext>
            </a:extLst>
          </p:cNvPr>
          <p:cNvPicPr/>
          <p:nvPr/>
        </p:nvPicPr>
        <p:blipFill>
          <a:blip r:embed="rId3"/>
          <a:stretch/>
        </p:blipFill>
        <p:spPr>
          <a:xfrm>
            <a:off x="6305755" y="2167113"/>
            <a:ext cx="4788100" cy="3873614"/>
          </a:xfrm>
          <a:prstGeom prst="rect">
            <a:avLst/>
          </a:prstGeom>
        </p:spPr>
      </p:pic>
      <p:pic>
        <p:nvPicPr>
          <p:cNvPr id="9" name="Picture 8">
            <a:extLst>
              <a:ext uri="{FF2B5EF4-FFF2-40B4-BE49-F238E27FC236}">
                <a16:creationId xmlns:a16="http://schemas.microsoft.com/office/drawing/2014/main" id="{E286D69F-0ED3-F78C-CF9A-B481379C7AFC}"/>
              </a:ext>
            </a:extLst>
          </p:cNvPr>
          <p:cNvPicPr>
            <a:picLocks noChangeAspect="1"/>
          </p:cNvPicPr>
          <p:nvPr/>
        </p:nvPicPr>
        <p:blipFill>
          <a:blip r:embed="rId4"/>
          <a:stretch>
            <a:fillRect/>
          </a:stretch>
        </p:blipFill>
        <p:spPr>
          <a:xfrm>
            <a:off x="895769" y="2123602"/>
            <a:ext cx="5144293" cy="3917124"/>
          </a:xfrm>
          <a:prstGeom prst="rect">
            <a:avLst/>
          </a:prstGeom>
        </p:spPr>
      </p:pic>
      <p:sp>
        <p:nvSpPr>
          <p:cNvPr id="10" name="文本框 103">
            <a:extLst>
              <a:ext uri="{FF2B5EF4-FFF2-40B4-BE49-F238E27FC236}">
                <a16:creationId xmlns:a16="http://schemas.microsoft.com/office/drawing/2014/main" id="{363F8C38-BAED-5271-FDFE-B366D6CBBBAA}"/>
              </a:ext>
            </a:extLst>
          </p:cNvPr>
          <p:cNvSpPr txBox="1"/>
          <p:nvPr/>
        </p:nvSpPr>
        <p:spPr>
          <a:xfrm>
            <a:off x="758084" y="6076215"/>
            <a:ext cx="5337916" cy="412632"/>
          </a:xfrm>
          <a:prstGeom prst="rect">
            <a:avLst/>
          </a:prstGeom>
          <a:noFill/>
        </p:spPr>
        <p:txBody>
          <a:bodyPr wrap="square" rtlCol="0">
            <a:spAutoFit/>
          </a:bodyPr>
          <a:lstStyle/>
          <a:p>
            <a:pPr algn="ctr"/>
            <a:r>
              <a:rPr lang="en-US" altLang="zh-CN" sz="2000">
                <a:latin typeface="UTM Avo" panose="02040603050506020204" pitchFamily="18" charset="0"/>
                <a:ea typeface="方正静蕾简体" panose="02000000000000000000" pitchFamily="2" charset="-122"/>
              </a:rPr>
              <a:t>Hình 7.1. Trình bày dữ liệu bằng bảng</a:t>
            </a:r>
          </a:p>
        </p:txBody>
      </p:sp>
      <p:sp>
        <p:nvSpPr>
          <p:cNvPr id="11" name="文本框 103">
            <a:extLst>
              <a:ext uri="{FF2B5EF4-FFF2-40B4-BE49-F238E27FC236}">
                <a16:creationId xmlns:a16="http://schemas.microsoft.com/office/drawing/2014/main" id="{A15F722B-E306-02AC-BD94-7B1A96125628}"/>
              </a:ext>
            </a:extLst>
          </p:cNvPr>
          <p:cNvSpPr txBox="1"/>
          <p:nvPr/>
        </p:nvSpPr>
        <p:spPr>
          <a:xfrm>
            <a:off x="6030847" y="6057221"/>
            <a:ext cx="5337916" cy="412632"/>
          </a:xfrm>
          <a:prstGeom prst="rect">
            <a:avLst/>
          </a:prstGeom>
          <a:noFill/>
        </p:spPr>
        <p:txBody>
          <a:bodyPr wrap="square" rtlCol="0">
            <a:spAutoFit/>
          </a:bodyPr>
          <a:lstStyle/>
          <a:p>
            <a:pPr algn="ctr"/>
            <a:r>
              <a:rPr lang="en-US" altLang="zh-CN" sz="2000">
                <a:latin typeface="UTM Avo" panose="02040603050506020204" pitchFamily="18" charset="0"/>
                <a:ea typeface="方正静蕾简体" panose="02000000000000000000" pitchFamily="2" charset="-122"/>
              </a:rPr>
              <a:t>Hình 7.2. Trình bày dữ liệu bằng biểu đồ</a:t>
            </a:r>
          </a:p>
        </p:txBody>
      </p:sp>
    </p:spTree>
    <p:extLst>
      <p:ext uri="{BB962C8B-B14F-4D97-AF65-F5344CB8AC3E}">
        <p14:creationId xmlns:p14="http://schemas.microsoft.com/office/powerpoint/2010/main" val="399297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up)">
                                      <p:cBhvr>
                                        <p:cTn id="15" dur="500"/>
                                        <p:tgtEl>
                                          <p:spTgt spid="1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up)">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93968" y="918048"/>
            <a:ext cx="9578275" cy="4032740"/>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836003" y="56449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884120" y="1065938"/>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889498" y="1503942"/>
            <a:ext cx="9932677" cy="2640916"/>
          </a:xfrm>
          <a:prstGeom prst="rect">
            <a:avLst/>
          </a:prstGeom>
          <a:noFill/>
        </p:spPr>
        <p:txBody>
          <a:bodyPr wrap="square" rtlCol="0">
            <a:spAutoFit/>
          </a:bodyPr>
          <a:lstStyle/>
          <a:p>
            <a:pPr marL="914400" indent="-914400" algn="ctr">
              <a:lnSpc>
                <a:spcPct val="150000"/>
              </a:lnSpc>
              <a:buAutoNum type="arabicPeriod"/>
            </a:pPr>
            <a:r>
              <a:rPr lang="vi-VN" sz="6000">
                <a:ln>
                  <a:solidFill>
                    <a:schemeClr val="bg1"/>
                  </a:solidFill>
                </a:ln>
                <a:solidFill>
                  <a:schemeClr val="accent6">
                    <a:lumMod val="50000"/>
                  </a:schemeClr>
                </a:solidFill>
                <a:latin typeface="+mj-lt"/>
              </a:rPr>
              <a:t>TRỰC QUAN H</a:t>
            </a:r>
            <a:r>
              <a:rPr lang="en-US" sz="6000">
                <a:ln>
                  <a:solidFill>
                    <a:schemeClr val="bg1"/>
                  </a:solidFill>
                </a:ln>
                <a:solidFill>
                  <a:schemeClr val="accent6">
                    <a:lumMod val="50000"/>
                  </a:schemeClr>
                </a:solidFill>
                <a:latin typeface="+mj-lt"/>
              </a:rPr>
              <a:t>ÓA</a:t>
            </a:r>
            <a:r>
              <a:rPr lang="vi-VN" sz="6000">
                <a:ln>
                  <a:solidFill>
                    <a:schemeClr val="bg1"/>
                  </a:solidFill>
                </a:ln>
                <a:solidFill>
                  <a:schemeClr val="accent6">
                    <a:lumMod val="50000"/>
                  </a:schemeClr>
                </a:solidFill>
                <a:latin typeface="+mj-lt"/>
              </a:rPr>
              <a:t> DỮ LIỆU </a:t>
            </a:r>
            <a:endParaRPr lang="en-US" sz="6000">
              <a:ln>
                <a:solidFill>
                  <a:schemeClr val="bg1"/>
                </a:solidFill>
              </a:ln>
              <a:solidFill>
                <a:schemeClr val="accent6">
                  <a:lumMod val="50000"/>
                </a:schemeClr>
              </a:solidFill>
              <a:latin typeface="+mj-lt"/>
            </a:endParaRPr>
          </a:p>
          <a:p>
            <a:pPr algn="ctr">
              <a:lnSpc>
                <a:spcPct val="150000"/>
              </a:lnSpc>
            </a:pPr>
            <a:r>
              <a:rPr lang="vi-VN" sz="6000">
                <a:ln>
                  <a:solidFill>
                    <a:schemeClr val="bg1"/>
                  </a:solidFill>
                </a:ln>
                <a:solidFill>
                  <a:schemeClr val="accent6">
                    <a:lumMod val="50000"/>
                  </a:schemeClr>
                </a:solidFill>
                <a:latin typeface="+mj-lt"/>
              </a:rPr>
              <a:t>B</a:t>
            </a:r>
            <a:r>
              <a:rPr lang="en-US" sz="6000">
                <a:ln>
                  <a:solidFill>
                    <a:schemeClr val="bg1"/>
                  </a:solidFill>
                </a:ln>
                <a:solidFill>
                  <a:schemeClr val="accent6">
                    <a:lumMod val="50000"/>
                  </a:schemeClr>
                </a:solidFill>
                <a:latin typeface="+mj-lt"/>
              </a:rPr>
              <a:t>Ằ</a:t>
            </a:r>
            <a:r>
              <a:rPr lang="vi-VN" sz="6000">
                <a:ln>
                  <a:solidFill>
                    <a:schemeClr val="bg1"/>
                  </a:solidFill>
                </a:ln>
                <a:solidFill>
                  <a:schemeClr val="accent6">
                    <a:lumMod val="50000"/>
                  </a:schemeClr>
                </a:solidFill>
                <a:latin typeface="+mj-lt"/>
              </a:rPr>
              <a:t>NG BIỂU ĐỒ</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115318"/>
            <a:ext cx="10567281" cy="3701672"/>
            <a:chOff x="1117599" y="3499627"/>
            <a:chExt cx="10824275" cy="197906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979067"/>
              <a:chOff x="1493519" y="3862639"/>
              <a:chExt cx="10824275" cy="1979067"/>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6518559"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1634018"/>
              </a:xfrm>
              <a:prstGeom prst="roundRect">
                <a:avLst>
                  <a:gd name="adj" fmla="val 12944"/>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367422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2" y="3504661"/>
              <a:ext cx="3674228"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Trực quan dữ liệu </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3019288"/>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Trong hai cách trình bày dữ liệu ở Hình 7.1 và Hình 7.2, cách nào hiệu quả hơn để so sánh trực quan số học sinh quan tâm các nội dung Tin học?</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Nếu cần so sánh </a:t>
            </a:r>
            <a:r>
              <a:rPr lang="en-US" sz="2400">
                <a:solidFill>
                  <a:srgbClr val="000000"/>
                </a:solidFill>
                <a:latin typeface="UTM Avo" panose="02040603050506020204" pitchFamily="18" charset="0"/>
                <a:cs typeface="Times New Roman" panose="02020603050405020304" pitchFamily="18" charset="0"/>
              </a:rPr>
              <a:t>t</a:t>
            </a:r>
            <a:r>
              <a:rPr lang="vi-VN" sz="2400">
                <a:solidFill>
                  <a:srgbClr val="000000"/>
                </a:solidFill>
                <a:latin typeface="UTM Avo" panose="02040603050506020204" pitchFamily="18" charset="0"/>
                <a:cs typeface="Times New Roman" panose="02020603050405020304" pitchFamily="18" charset="0"/>
              </a:rPr>
              <a:t>ỉ lệ phần trăm số học sinh của mỗi nội dung Tin học trên tổng số học sinh được khảo sát, em sẽ dùng cách nào để thể hiện dữ liệu? </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226209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8" name="Picture 7" descr="A picture containing doll, toy&#10;&#10;Description automatically generated">
            <a:extLst>
              <a:ext uri="{FF2B5EF4-FFF2-40B4-BE49-F238E27FC236}">
                <a16:creationId xmlns:a16="http://schemas.microsoft.com/office/drawing/2014/main" id="{51889EA2-8F40-4410-BFD6-986EC37F7B6D}"/>
              </a:ext>
            </a:extLst>
          </p:cNvPr>
          <p:cNvPicPr>
            <a:picLocks noChangeAspect="1"/>
          </p:cNvPicPr>
          <p:nvPr/>
        </p:nvPicPr>
        <p:blipFill rotWithShape="1">
          <a:blip r:embed="rId3">
            <a:extLst>
              <a:ext uri="{28A0092B-C50C-407E-A947-70E740481C1C}">
                <a14:useLocalDpi xmlns:a14="http://schemas.microsoft.com/office/drawing/2010/main" val="0"/>
              </a:ext>
            </a:extLst>
          </a:blip>
          <a:srcRect l="69842" t="839" r="-5022" b="-839"/>
          <a:stretch/>
        </p:blipFill>
        <p:spPr>
          <a:xfrm>
            <a:off x="770833" y="3333909"/>
            <a:ext cx="1575582" cy="3053587"/>
          </a:xfrm>
          <a:prstGeom prst="rect">
            <a:avLst/>
          </a:prstGeom>
        </p:spPr>
      </p:pic>
      <p:sp>
        <p:nvSpPr>
          <p:cNvPr id="10" name="Thought Bubble: Cloud 9">
            <a:extLst>
              <a:ext uri="{FF2B5EF4-FFF2-40B4-BE49-F238E27FC236}">
                <a16:creationId xmlns:a16="http://schemas.microsoft.com/office/drawing/2014/main" id="{08BFFC42-0A62-4783-A37C-2FA741E3763C}"/>
              </a:ext>
            </a:extLst>
          </p:cNvPr>
          <p:cNvSpPr/>
          <p:nvPr/>
        </p:nvSpPr>
        <p:spPr>
          <a:xfrm>
            <a:off x="1058850" y="187665"/>
            <a:ext cx="6039782" cy="3053587"/>
          </a:xfrm>
          <a:prstGeom prst="cloudCallout">
            <a:avLst>
              <a:gd name="adj1" fmla="val -38717"/>
              <a:gd name="adj2" fmla="val 62059"/>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1" name="TextBox 10">
            <a:extLst>
              <a:ext uri="{FF2B5EF4-FFF2-40B4-BE49-F238E27FC236}">
                <a16:creationId xmlns:a16="http://schemas.microsoft.com/office/drawing/2014/main" id="{1B167B2D-DBD6-4F6B-905C-C30C4C0C8894}"/>
              </a:ext>
            </a:extLst>
          </p:cNvPr>
          <p:cNvSpPr txBox="1"/>
          <p:nvPr/>
        </p:nvSpPr>
        <p:spPr>
          <a:xfrm>
            <a:off x="1788955" y="447105"/>
            <a:ext cx="4659971" cy="2538324"/>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Biểu </a:t>
            </a:r>
            <a:r>
              <a:rPr lang="vi-VN" sz="2000">
                <a:solidFill>
                  <a:srgbClr val="000000"/>
                </a:solidFill>
                <a:latin typeface="UTM Avo" panose="02040603050506020204" pitchFamily="18" charset="0"/>
                <a:cs typeface="Times New Roman" panose="02020603050405020304" pitchFamily="18" charset="0"/>
              </a:rPr>
              <a:t>đồ được </a:t>
            </a:r>
            <a:r>
              <a:rPr lang="en-US" sz="2000">
                <a:solidFill>
                  <a:srgbClr val="000000"/>
                </a:solidFill>
                <a:latin typeface="UTM Avo" panose="02040603050506020204" pitchFamily="18" charset="0"/>
                <a:cs typeface="Times New Roman" panose="02020603050405020304" pitchFamily="18" charset="0"/>
              </a:rPr>
              <a:t>sử</a:t>
            </a:r>
            <a:r>
              <a:rPr lang="vi-VN" sz="2000">
                <a:solidFill>
                  <a:srgbClr val="000000"/>
                </a:solidFill>
                <a:latin typeface="UTM Avo" panose="02040603050506020204" pitchFamily="18" charset="0"/>
                <a:cs typeface="Times New Roman" panose="02020603050405020304" pitchFamily="18" charset="0"/>
              </a:rPr>
              <a:t> dụng để minh hoạ dữ liệu một cách trực quan, giúp </a:t>
            </a:r>
            <a:r>
              <a:rPr lang="en-US" sz="2000">
                <a:solidFill>
                  <a:srgbClr val="000000"/>
                </a:solidFill>
                <a:latin typeface="UTM Avo" panose="02040603050506020204" pitchFamily="18" charset="0"/>
                <a:cs typeface="Times New Roman" panose="02020603050405020304" pitchFamily="18" charset="0"/>
              </a:rPr>
              <a:t>chúng ta</a:t>
            </a:r>
            <a:r>
              <a:rPr lang="vi-VN" sz="2000">
                <a:solidFill>
                  <a:srgbClr val="000000"/>
                </a:solidFill>
                <a:latin typeface="UTM Avo" panose="02040603050506020204" pitchFamily="18" charset="0"/>
                <a:cs typeface="Times New Roman" panose="02020603050405020304" pitchFamily="18" charset="0"/>
              </a:rPr>
              <a:t> dễ so sánh hoặc dự đoán xu hướng tăng hay giảm của dữ liệu. Có nhiều loại biểu đồ, mỗi loại có một ý nghĩa riêng.</a:t>
            </a:r>
            <a:endParaRPr kumimoji="0" lang="en-US" sz="2000" i="0" u="none" strike="noStrike" kern="1200" cap="none" spc="0" normalizeH="0" baseline="0" noProof="0">
              <a:ln>
                <a:noFill/>
              </a:ln>
              <a:solidFill>
                <a:prstClr val="white"/>
              </a:solidFill>
              <a:effectLst/>
              <a:uLnTx/>
              <a:uFillTx/>
              <a:latin typeface="Arial"/>
            </a:endParaRPr>
          </a:p>
        </p:txBody>
      </p:sp>
      <p:pic>
        <p:nvPicPr>
          <p:cNvPr id="9" name="图片 4">
            <a:extLst>
              <a:ext uri="{FF2B5EF4-FFF2-40B4-BE49-F238E27FC236}">
                <a16:creationId xmlns:a16="http://schemas.microsoft.com/office/drawing/2014/main" id="{45D70851-6D2D-4C48-B0E1-A4ECE6CC9CC0}"/>
              </a:ext>
            </a:extLst>
          </p:cNvPr>
          <p:cNvPicPr>
            <a:picLocks noChangeAspect="1"/>
          </p:cNvPicPr>
          <p:nvPr/>
        </p:nvPicPr>
        <p:blipFill>
          <a:blip r:embed="rId4"/>
          <a:stretch>
            <a:fillRect/>
          </a:stretch>
        </p:blipFill>
        <p:spPr>
          <a:xfrm>
            <a:off x="5769455" y="1714458"/>
            <a:ext cx="5651712" cy="4571321"/>
          </a:xfrm>
          <a:prstGeom prst="rect">
            <a:avLst/>
          </a:prstGeom>
        </p:spPr>
      </p:pic>
      <p:sp>
        <p:nvSpPr>
          <p:cNvPr id="12" name="TextBox 11">
            <a:extLst>
              <a:ext uri="{FF2B5EF4-FFF2-40B4-BE49-F238E27FC236}">
                <a16:creationId xmlns:a16="http://schemas.microsoft.com/office/drawing/2014/main" id="{CFE6D29D-0F65-4788-9608-0E28765FD077}"/>
              </a:ext>
            </a:extLst>
          </p:cNvPr>
          <p:cNvSpPr txBox="1"/>
          <p:nvPr/>
        </p:nvSpPr>
        <p:spPr>
          <a:xfrm>
            <a:off x="7248265" y="2238801"/>
            <a:ext cx="3903485" cy="2190215"/>
          </a:xfrm>
          <a:prstGeom prst="rect">
            <a:avLst/>
          </a:prstGeom>
          <a:noFill/>
        </p:spPr>
        <p:txBody>
          <a:bodyPr wrap="square">
            <a:spAutoFit/>
          </a:bodyPr>
          <a:lstStyle/>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cột</a:t>
            </a:r>
          </a:p>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đoạn thẳng</a:t>
            </a:r>
          </a:p>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hình quạt tròn</a:t>
            </a:r>
            <a:r>
              <a:rPr lang="en-US" sz="2000">
                <a:solidFill>
                  <a:srgbClr val="000000"/>
                </a:solidFill>
                <a:latin typeface="UTM Avo" panose="02040603050506020204" pitchFamily="18" charset="0"/>
                <a:cs typeface="Times New Roman" panose="02020603050405020304" pitchFamily="18" charset="0"/>
              </a:rPr>
              <a:t>   </a:t>
            </a: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191508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fade">
                                      <p:cBhvr>
                                        <p:cTn id="25" dur="500"/>
                                        <p:tgtEl>
                                          <p:spTgt spid="12">
                                            <p:txEl>
                                              <p:pRg st="1" end="1"/>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fade">
                                      <p:cBhvr>
                                        <p:cTn id="29"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ActivityId&quot;:&quot;sa20251207111328933NHVN&quot;,&quot;Name&quot;:&quot;ShortAnswers&quot;,&quot;ActivityType&quot;:1,&quot;Width&quot;:0.0,&quot;Height&quot;:0.0,&quot;Graphics&quot;:null,&quot;ActivityBase&quot;:{&quot;$type&quot;:&quot;ClassPoint2.Core.DTO.Activities.ShortAnswerActivity, ClassPoint2.Core&quot;,&quot;isMultipleSubmissionsAllowed&quot;:false,&quot;isNamesHidden&quot;:false,&quot;gradingInstructions&quot;:null,&quot;activityId&quot;:null,&quot;activityType&quot;:&quot;Short Answer&quot;,&quot;countdown&quot;:30,&quot;StartWithSlide&quot;:false,&quot;CanMinimize&quot;:true,&quot;CanCountDown&quot;:true},&quot;IsLocked&quot;:false,&quot;IsMappedFromCp1&quot;:false,&quot;IsQuizMode&quot;:false}"/>
</p:tagLst>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454551"/>
      </a:dk2>
      <a:lt2>
        <a:srgbClr val="D8D9DC"/>
      </a:lt2>
      <a:accent1>
        <a:srgbClr val="EE81BD"/>
      </a:accent1>
      <a:accent2>
        <a:srgbClr val="F4D5F5"/>
      </a:accent2>
      <a:accent3>
        <a:srgbClr val="4EA6DC"/>
      </a:accent3>
      <a:accent4>
        <a:srgbClr val="4775E7"/>
      </a:accent4>
      <a:accent5>
        <a:srgbClr val="8971E1"/>
      </a:accent5>
      <a:accent6>
        <a:srgbClr val="D54773"/>
      </a:accent6>
      <a:hlink>
        <a:srgbClr val="6B9F25"/>
      </a:hlink>
      <a:folHlink>
        <a:srgbClr val="8C8C8C"/>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3162</TotalTime>
  <Words>1370</Words>
  <Application>Microsoft Office PowerPoint</Application>
  <PresentationFormat>Widescreen</PresentationFormat>
  <Paragraphs>102</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字魂59号-创粗黑</vt:lpstr>
      <vt:lpstr>Segoe Print</vt:lpstr>
      <vt:lpstr>UTM Avo</vt:lpstr>
      <vt:lpstr>UTM Cookies</vt:lpstr>
      <vt:lpstr>Times New Roman</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Phạm Thị Bừng</cp:lastModifiedBy>
  <cp:revision>285</cp:revision>
  <dcterms:created xsi:type="dcterms:W3CDTF">2021-06-02T01:34:28Z</dcterms:created>
  <dcterms:modified xsi:type="dcterms:W3CDTF">2025-12-07T13:55:54Z</dcterms:modified>
</cp:coreProperties>
</file>