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88" r:id="rId3"/>
    <p:sldId id="393" r:id="rId4"/>
    <p:sldId id="392" r:id="rId5"/>
    <p:sldId id="27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F8C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BFB2-341C-4D43-9D5C-B2DEEA9016A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D2D44-459C-4126-90C6-E7402D613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463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BFB2-341C-4D43-9D5C-B2DEEA9016A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D2D44-459C-4126-90C6-E7402D613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362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BFB2-341C-4D43-9D5C-B2DEEA9016A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D2D44-459C-4126-90C6-E7402D613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9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BFB2-341C-4D43-9D5C-B2DEEA9016A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D2D44-459C-4126-90C6-E7402D613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BFB2-341C-4D43-9D5C-B2DEEA9016A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D2D44-459C-4126-90C6-E7402D613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01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BFB2-341C-4D43-9D5C-B2DEEA9016A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D2D44-459C-4126-90C6-E7402D613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642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BFB2-341C-4D43-9D5C-B2DEEA9016A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D2D44-459C-4126-90C6-E7402D613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42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BFB2-341C-4D43-9D5C-B2DEEA9016A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D2D44-459C-4126-90C6-E7402D613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3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BFB2-341C-4D43-9D5C-B2DEEA9016A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D2D44-459C-4126-90C6-E7402D613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39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BFB2-341C-4D43-9D5C-B2DEEA9016A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D2D44-459C-4126-90C6-E7402D613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31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BFB2-341C-4D43-9D5C-B2DEEA9016A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D2D44-459C-4126-90C6-E7402D613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81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CBFB2-341C-4D43-9D5C-B2DEEA9016A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D2D44-459C-4126-90C6-E7402D613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65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7425E-753E-FF79-4985-A71371CE6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7145"/>
            <a:ext cx="10515600" cy="93702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#9Slide04 AdrianeSwash"/>
              </a:rPr>
              <a:t>TRÒ CHƠI TIẾP SỨC</a:t>
            </a:r>
            <a:br>
              <a:rPr lang="en-US" dirty="0">
                <a:solidFill>
                  <a:srgbClr val="FF0000"/>
                </a:solidFill>
                <a:latin typeface="#9Slide04 AdrianeSwash"/>
              </a:rPr>
            </a:br>
            <a:endParaRPr lang="en-US" dirty="0">
              <a:solidFill>
                <a:srgbClr val="FF0000"/>
              </a:solidFill>
              <a:latin typeface="#9Slide04 AdrianeSwash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0D4A8-AD80-8A0B-1261-0D4E74281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7056" y="1484172"/>
            <a:ext cx="10515600" cy="505500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* </a:t>
            </a:r>
            <a:r>
              <a:rPr lang="en-US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- Chia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Sau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36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BD0D45-D32B-0308-67FE-AA822D747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B63D33F1-EA13-3746-62D3-B67E8FCDFF7C}"/>
              </a:ext>
            </a:extLst>
          </p:cNvPr>
          <p:cNvSpPr/>
          <p:nvPr/>
        </p:nvSpPr>
        <p:spPr>
          <a:xfrm>
            <a:off x="96939" y="-24050"/>
            <a:ext cx="2174407" cy="17473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649EA7-9C20-FDA3-8A30-D59CC448E466}"/>
              </a:ext>
            </a:extLst>
          </p:cNvPr>
          <p:cNvSpPr txBox="1"/>
          <p:nvPr/>
        </p:nvSpPr>
        <p:spPr>
          <a:xfrm>
            <a:off x="2271346" y="-24050"/>
            <a:ext cx="92778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F74850-20E0-08FB-A59D-E6BEAD283C7C}"/>
              </a:ext>
            </a:extLst>
          </p:cNvPr>
          <p:cNvSpPr txBox="1"/>
          <p:nvPr/>
        </p:nvSpPr>
        <p:spPr>
          <a:xfrm>
            <a:off x="2271346" y="806947"/>
            <a:ext cx="100325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E4F4BEB-D348-06F7-3484-D2E593BFF2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781443"/>
              </p:ext>
            </p:extLst>
          </p:nvPr>
        </p:nvGraphicFramePr>
        <p:xfrm>
          <a:off x="440127" y="1288413"/>
          <a:ext cx="11535974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8403">
                  <a:extLst>
                    <a:ext uri="{9D8B030D-6E8A-4147-A177-3AD203B41FA5}">
                      <a16:colId xmlns:a16="http://schemas.microsoft.com/office/drawing/2014/main" val="1204822636"/>
                    </a:ext>
                  </a:extLst>
                </a:gridCol>
                <a:gridCol w="2224433">
                  <a:extLst>
                    <a:ext uri="{9D8B030D-6E8A-4147-A177-3AD203B41FA5}">
                      <a16:colId xmlns:a16="http://schemas.microsoft.com/office/drawing/2014/main" val="2002217971"/>
                    </a:ext>
                  </a:extLst>
                </a:gridCol>
                <a:gridCol w="2212515">
                  <a:extLst>
                    <a:ext uri="{9D8B030D-6E8A-4147-A177-3AD203B41FA5}">
                      <a16:colId xmlns:a16="http://schemas.microsoft.com/office/drawing/2014/main" val="651192035"/>
                    </a:ext>
                  </a:extLst>
                </a:gridCol>
                <a:gridCol w="2288082">
                  <a:extLst>
                    <a:ext uri="{9D8B030D-6E8A-4147-A177-3AD203B41FA5}">
                      <a16:colId xmlns:a16="http://schemas.microsoft.com/office/drawing/2014/main" val="2603503054"/>
                    </a:ext>
                  </a:extLst>
                </a:gridCol>
                <a:gridCol w="2282541">
                  <a:extLst>
                    <a:ext uri="{9D8B030D-6E8A-4147-A177-3AD203B41FA5}">
                      <a16:colId xmlns:a16="http://schemas.microsoft.com/office/drawing/2014/main" val="1186277129"/>
                    </a:ext>
                  </a:extLst>
                </a:gridCol>
              </a:tblGrid>
              <a:tr h="16277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/>
                        <a:t>Nhóm</a:t>
                      </a:r>
                      <a:r>
                        <a:rPr lang="en-US" sz="2200" baseline="0" dirty="0"/>
                        <a:t> 1.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endParaRPr lang="vi-VN" sz="2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2.</a:t>
                      </a:r>
                    </a:p>
                    <a:p>
                      <a:r>
                        <a:rPr lang="en-US" sz="2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 thực phẩm giàu chất  đạm</a:t>
                      </a:r>
                      <a:endParaRPr lang="en-US" sz="2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3. </a:t>
                      </a:r>
                      <a:endParaRPr lang="en-US" sz="2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béo</a:t>
                      </a:r>
                      <a:endParaRPr lang="en-US" sz="2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 thực phẩm giàu vitamin</a:t>
                      </a:r>
                    </a:p>
                    <a:p>
                      <a:endParaRPr lang="en-US" sz="2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aseline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baseline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 thực phẩm giàu chất khoáng</a:t>
                      </a:r>
                    </a:p>
                    <a:p>
                      <a:endParaRPr lang="en-US" sz="2200" baseline="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8C4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175030"/>
                  </a:ext>
                </a:extLst>
              </a:tr>
              <a:tr h="2862573"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vai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200" b="1" i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200" b="1" i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vai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200" b="1" i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béo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vai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200" b="1" i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vitamin?</a:t>
                      </a:r>
                    </a:p>
                    <a:p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vai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200" b="1" i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khoáng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vai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200" b="1" i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8C4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60125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B574A88-BB4E-38E5-7ECF-4EE9561E8270}"/>
              </a:ext>
            </a:extLst>
          </p:cNvPr>
          <p:cNvSpPr txBox="1"/>
          <p:nvPr/>
        </p:nvSpPr>
        <p:spPr>
          <a:xfrm>
            <a:off x="379967" y="6150114"/>
            <a:ext cx="114320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thiện phiếu.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58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3B3B1-3813-901D-EC8A-C177AA6A7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13DB45F-ED85-FBD2-B99E-A2029484DE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937161"/>
              </p:ext>
            </p:extLst>
          </p:nvPr>
        </p:nvGraphicFramePr>
        <p:xfrm>
          <a:off x="757826" y="156344"/>
          <a:ext cx="10595974" cy="65453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3873">
                  <a:extLst>
                    <a:ext uri="{9D8B030D-6E8A-4147-A177-3AD203B41FA5}">
                      <a16:colId xmlns:a16="http://schemas.microsoft.com/office/drawing/2014/main" val="3881220936"/>
                    </a:ext>
                  </a:extLst>
                </a:gridCol>
                <a:gridCol w="2750762">
                  <a:extLst>
                    <a:ext uri="{9D8B030D-6E8A-4147-A177-3AD203B41FA5}">
                      <a16:colId xmlns:a16="http://schemas.microsoft.com/office/drawing/2014/main" val="184788152"/>
                    </a:ext>
                  </a:extLst>
                </a:gridCol>
                <a:gridCol w="3186626">
                  <a:extLst>
                    <a:ext uri="{9D8B030D-6E8A-4147-A177-3AD203B41FA5}">
                      <a16:colId xmlns:a16="http://schemas.microsoft.com/office/drawing/2014/main" val="3037380142"/>
                    </a:ext>
                  </a:extLst>
                </a:gridCol>
                <a:gridCol w="4074713">
                  <a:extLst>
                    <a:ext uri="{9D8B030D-6E8A-4147-A177-3AD203B41FA5}">
                      <a16:colId xmlns:a16="http://schemas.microsoft.com/office/drawing/2014/main" val="1515033096"/>
                    </a:ext>
                  </a:extLst>
                </a:gridCol>
              </a:tblGrid>
              <a:tr h="95939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5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15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5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 THỰC PHẨM CHÍNH</a:t>
                      </a:r>
                      <a:endParaRPr lang="en-US" sz="15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500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1500" kern="100" baseline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THỰC PHẨM</a:t>
                      </a:r>
                      <a:endParaRPr lang="en-US" sz="15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5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VAI TRÒ</a:t>
                      </a:r>
                      <a:endParaRPr lang="en-US" sz="15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3277179"/>
                  </a:ext>
                </a:extLst>
              </a:tr>
              <a:tr h="129512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 kern="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endParaRPr lang="en-US" sz="18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10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Ngũ</a:t>
                      </a:r>
                      <a:r>
                        <a:rPr lang="en-US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cốc,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mật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Cung cấp năng lượng cho hoạt động cơ thể. Chất xơ hỗ trợ hệ tiêu hóa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0061746"/>
                  </a:ext>
                </a:extLst>
              </a:tr>
              <a:tr h="85027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 kern="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đạm</a:t>
                      </a:r>
                      <a:endParaRPr lang="en-US" sz="18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nạc</a:t>
                      </a:r>
                      <a:r>
                        <a:rPr lang="en-US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cá,hạt</a:t>
                      </a:r>
                      <a:r>
                        <a:rPr lang="en-US" sz="1800" kern="100" baseline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lạc</a:t>
                      </a:r>
                      <a:r>
                        <a:rPr lang="en-US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Thành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dinh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dưỡng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cấu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trúc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triển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6536642"/>
                  </a:ext>
                </a:extLst>
              </a:tr>
              <a:tr h="129512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kern="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béo</a:t>
                      </a:r>
                      <a:endParaRPr lang="en-US" sz="18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Mỡ động vật,dầu thực vật, bơ…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Cung cấp</a:t>
                      </a:r>
                      <a:r>
                        <a:rPr lang="en-US" sz="1800" kern="100" baseline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năng lượng cho cơ thể, bảo vệ cơ thể chuyển hóa vitamin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4181383"/>
                  </a:ext>
                </a:extLst>
              </a:tr>
              <a:tr h="129512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 kern="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vitamin</a:t>
                      </a:r>
                      <a:endParaRPr lang="en-US" sz="18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 vitamin đều có trong thực phẩm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Tăng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cường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miễn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dịch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khỏe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mạnh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062717"/>
                  </a:ext>
                </a:extLst>
              </a:tr>
              <a:tr h="85027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khoáng</a:t>
                      </a:r>
                      <a:endParaRPr lang="en-US" sz="18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Thịt, cá, trứng..</a:t>
                      </a:r>
                      <a:endParaRPr lang="en-US" sz="18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xương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bắp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cấu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hồng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4507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279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creen Clipping">
            <a:extLst>
              <a:ext uri="{FF2B5EF4-FFF2-40B4-BE49-F238E27FC236}">
                <a16:creationId xmlns:a16="http://schemas.microsoft.com/office/drawing/2014/main" id="{73530AE3-421D-9847-F49D-7DE5B95FB1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77801"/>
            <a:ext cx="9144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Title 13">
            <a:extLst>
              <a:ext uri="{FF2B5EF4-FFF2-40B4-BE49-F238E27FC236}">
                <a16:creationId xmlns:a16="http://schemas.microsoft.com/office/drawing/2014/main" id="{21836532-030A-854C-8BE6-FCC3E2A5198B}"/>
              </a:ext>
            </a:extLst>
          </p:cNvPr>
          <p:cNvSpPr txBox="1">
            <a:spLocks/>
          </p:cNvSpPr>
          <p:nvPr/>
        </p:nvSpPr>
        <p:spPr bwMode="auto">
          <a:xfrm>
            <a:off x="4191000" y="1"/>
            <a:ext cx="3429000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4ABFB6"/>
                </a:solidFill>
                <a:latin typeface="#9Slide04 AdrianeSwash" pitchFamily="2" charset="-93"/>
              </a:rPr>
              <a:t>Luyện tập</a:t>
            </a:r>
          </a:p>
        </p:txBody>
      </p:sp>
      <p:sp>
        <p:nvSpPr>
          <p:cNvPr id="10" name="Title 5">
            <a:extLst>
              <a:ext uri="{FF2B5EF4-FFF2-40B4-BE49-F238E27FC236}">
                <a16:creationId xmlns:a16="http://schemas.microsoft.com/office/drawing/2014/main" id="{E0D2DE37-2C62-D778-DDA2-CDB1FBFCE67B}"/>
              </a:ext>
            </a:extLst>
          </p:cNvPr>
          <p:cNvSpPr txBox="1">
            <a:spLocks/>
          </p:cNvSpPr>
          <p:nvPr/>
        </p:nvSpPr>
        <p:spPr bwMode="auto">
          <a:xfrm>
            <a:off x="1087449" y="912814"/>
            <a:ext cx="10911839" cy="179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vi-VN" altLang="en-US" sz="3000" dirty="0">
                <a:solidFill>
                  <a:srgbClr val="002060"/>
                </a:solidFill>
                <a:cs typeface="Times New Roman" panose="02020603050405020304" pitchFamily="18" charset="0"/>
              </a:rPr>
              <a:t>Sắp xếp các thực phẩm trong hình 4.2 và các nhóm sau nếu thực phẩm giàu tinh bột chất đường và chất </a:t>
            </a:r>
            <a:r>
              <a:rPr lang="en-US" altLang="en-US" sz="30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xơ</a:t>
            </a:r>
            <a:r>
              <a:rPr lang="en-US" altLang="en-US" sz="3000" dirty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r>
              <a:rPr lang="vi-VN" altLang="en-US" sz="3000" dirty="0">
                <a:solidFill>
                  <a:srgbClr val="002060"/>
                </a:solidFill>
                <a:cs typeface="Times New Roman" panose="02020603050405020304" pitchFamily="18" charset="0"/>
              </a:rPr>
              <a:t> nhóm thực phẩm </a:t>
            </a:r>
            <a:r>
              <a:rPr lang="vi-VN" altLang="en-US" sz="3000">
                <a:solidFill>
                  <a:srgbClr val="002060"/>
                </a:solidFill>
                <a:cs typeface="Times New Roman" panose="02020603050405020304" pitchFamily="18" charset="0"/>
              </a:rPr>
              <a:t>giàu chất </a:t>
            </a:r>
            <a:r>
              <a:rPr lang="vi-VN" altLang="en-US" sz="3000" dirty="0">
                <a:solidFill>
                  <a:srgbClr val="002060"/>
                </a:solidFill>
                <a:cs typeface="Times New Roman" panose="02020603050405020304" pitchFamily="18" charset="0"/>
              </a:rPr>
              <a:t>đạm</a:t>
            </a:r>
            <a:r>
              <a:rPr lang="en-US" altLang="en-US" sz="3000" dirty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r>
              <a:rPr lang="vi-VN" altLang="en-US" sz="3000" dirty="0">
                <a:solidFill>
                  <a:srgbClr val="002060"/>
                </a:solidFill>
                <a:cs typeface="Times New Roman" panose="02020603050405020304" pitchFamily="18" charset="0"/>
              </a:rPr>
              <a:t> nhóm thực phẩm giàu chất béo</a:t>
            </a:r>
            <a:endParaRPr lang="en-US" altLang="en-US" sz="3000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pic>
        <p:nvPicPr>
          <p:cNvPr id="9" name="Picture 8" descr="Screen Clipping">
            <a:extLst>
              <a:ext uri="{FF2B5EF4-FFF2-40B4-BE49-F238E27FC236}">
                <a16:creationId xmlns:a16="http://schemas.microsoft.com/office/drawing/2014/main" id="{6D32C504-7201-4803-F8D2-E4B45599B2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20"/>
          <a:stretch>
            <a:fillRect/>
          </a:stretch>
        </p:blipFill>
        <p:spPr bwMode="auto">
          <a:xfrm>
            <a:off x="916369" y="2708276"/>
            <a:ext cx="4393050" cy="37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AA13E20-55EE-6108-887C-B4212BEE7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0499" y="2708276"/>
            <a:ext cx="6868609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vi-VN" altLang="en-US" sz="2800" dirty="0">
                <a:solidFill>
                  <a:srgbClr val="7030A0"/>
                </a:solidFill>
                <a:cs typeface="Times New Roman" panose="02020603050405020304" pitchFamily="18" charset="0"/>
              </a:rPr>
              <a:t>Sắp xếp hình ảnh: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vi-VN" altLang="en-US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Nhóm thực phẩm giàu tinh bột, đường và chất xơ: </a:t>
            </a:r>
            <a:r>
              <a:rPr lang="vi-VN" altLang="en-US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ngô (d), gạo tẻ (h), rau bắp cải (g), mật ong (c)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vi-VN" altLang="en-US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Nhóm thực phẩm giàu chất đạm: </a:t>
            </a:r>
            <a:r>
              <a:rPr lang="vi-VN" altLang="en-US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tôm (a), thịt bò (b),</a:t>
            </a:r>
            <a:r>
              <a:rPr lang="vi-VN" altLang="en-US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vi-VN" altLang="en-US" sz="2800" dirty="0">
                <a:solidFill>
                  <a:srgbClr val="000000"/>
                </a:solidFill>
                <a:cs typeface="Times New Roman" panose="02020603050405020304" pitchFamily="18" charset="0"/>
              </a:rPr>
              <a:t>Nhóm thực phẩm giàu chất béo: </a:t>
            </a:r>
            <a:r>
              <a:rPr lang="vi-VN" altLang="en-US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mỡ lợn (i), bơ (e)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65200" y="584200"/>
            <a:ext cx="15357793" cy="21544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222"/>
              </a:lnSpc>
            </a:pPr>
            <a:endParaRPr lang="en-US" sz="1667" smtClean="0">
              <a:solidFill>
                <a:srgbClr val="FF0000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>
              <a:lnSpc>
                <a:spcPts val="4222"/>
              </a:lnSpc>
            </a:pPr>
            <a:endParaRPr lang="en-US" sz="1667">
              <a:solidFill>
                <a:srgbClr val="FF0000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>
              <a:lnSpc>
                <a:spcPts val="4222"/>
              </a:lnSpc>
            </a:pPr>
            <a:r>
              <a:rPr lang="en-US" sz="1667" smtClean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Câu 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1: Trong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các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thực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phẩm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sau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,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thực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phẩm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nào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chứa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chất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đạm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( Protein)</a:t>
            </a:r>
          </a:p>
          <a:p>
            <a:pPr>
              <a:lnSpc>
                <a:spcPts val="4222"/>
              </a:lnSpc>
            </a:pPr>
            <a:r>
              <a:rPr lang="en-US" sz="1667" dirty="0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A.   </a:t>
            </a:r>
            <a:r>
              <a:rPr lang="en-US" sz="1667" dirty="0" err="1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Thịt</a:t>
            </a:r>
            <a:r>
              <a:rPr lang="en-US" sz="1667" dirty="0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bò</a:t>
            </a:r>
            <a:r>
              <a:rPr lang="en-US" sz="1667" dirty="0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        </a:t>
            </a:r>
            <a:r>
              <a:rPr lang="en-US" sz="1667" dirty="0" err="1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B.Khoai</a:t>
            </a:r>
            <a:r>
              <a:rPr lang="en-US" sz="1667" dirty="0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 lang       C.   </a:t>
            </a:r>
            <a:r>
              <a:rPr lang="en-US" sz="1667" dirty="0" err="1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Cà</a:t>
            </a:r>
            <a:r>
              <a:rPr lang="en-US" sz="1667" dirty="0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tím</a:t>
            </a:r>
            <a:r>
              <a:rPr lang="en-US" sz="1667" dirty="0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6353BA56-8C56-6DA9-B3EB-FDBDCD87E2E0}"/>
              </a:ext>
            </a:extLst>
          </p:cNvPr>
          <p:cNvSpPr/>
          <p:nvPr/>
        </p:nvSpPr>
        <p:spPr>
          <a:xfrm>
            <a:off x="787400" y="2332236"/>
            <a:ext cx="508000" cy="406400"/>
          </a:xfrm>
          <a:custGeom>
            <a:avLst/>
            <a:gdLst/>
            <a:ahLst/>
            <a:cxnLst/>
            <a:rect l="l" t="t" r="r" b="b"/>
            <a:pathLst>
              <a:path w="5051426" h="2961399">
                <a:moveTo>
                  <a:pt x="0" y="0"/>
                </a:moveTo>
                <a:lnTo>
                  <a:pt x="5051426" y="0"/>
                </a:lnTo>
                <a:lnTo>
                  <a:pt x="5051426" y="2961399"/>
                </a:lnTo>
                <a:lnTo>
                  <a:pt x="0" y="29613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vi-VN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B0E145-B3AE-610B-D382-36A8CBFBC246}"/>
              </a:ext>
            </a:extLst>
          </p:cNvPr>
          <p:cNvSpPr txBox="1"/>
          <p:nvPr/>
        </p:nvSpPr>
        <p:spPr>
          <a:xfrm>
            <a:off x="914400" y="1634067"/>
            <a:ext cx="8161867" cy="4939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4222"/>
              </a:lnSpc>
            </a:pPr>
            <a:endParaRPr lang="en-US" sz="1667" smtClean="0">
              <a:solidFill>
                <a:srgbClr val="FF0000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>
              <a:lnSpc>
                <a:spcPts val="4222"/>
              </a:lnSpc>
            </a:pPr>
            <a:endParaRPr lang="en-US" sz="1667">
              <a:solidFill>
                <a:srgbClr val="FF0000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>
              <a:lnSpc>
                <a:spcPts val="4222"/>
              </a:lnSpc>
            </a:pPr>
            <a:endParaRPr lang="en-US" sz="1667" smtClean="0">
              <a:solidFill>
                <a:srgbClr val="FF0000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>
              <a:lnSpc>
                <a:spcPts val="4222"/>
              </a:lnSpc>
            </a:pPr>
            <a:endParaRPr lang="en-US" sz="1667">
              <a:solidFill>
                <a:srgbClr val="FF0000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>
              <a:lnSpc>
                <a:spcPts val="4222"/>
              </a:lnSpc>
            </a:pPr>
            <a:r>
              <a:rPr lang="en-US" sz="1667" smtClean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Câu 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2: Vitamin C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có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trong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những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thực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phẩm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nào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dưới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lang="en-US" sz="1667" dirty="0" err="1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đây</a:t>
            </a:r>
            <a:r>
              <a:rPr lang="en-US" sz="1667" dirty="0">
                <a:solidFill>
                  <a:srgbClr val="FF0000"/>
                </a:solidFill>
                <a:latin typeface="Public Sans"/>
                <a:ea typeface="Public Sans"/>
                <a:cs typeface="Public Sans"/>
                <a:sym typeface="Public Sans"/>
              </a:rPr>
              <a:t>?</a:t>
            </a:r>
          </a:p>
          <a:p>
            <a:pPr>
              <a:lnSpc>
                <a:spcPts val="4222"/>
              </a:lnSpc>
            </a:pPr>
            <a:r>
              <a:rPr lang="en-US" sz="1667" dirty="0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A</a:t>
            </a:r>
            <a:r>
              <a:rPr lang="en-US" sz="1667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.  </a:t>
            </a:r>
            <a:r>
              <a:rPr lang="en-US" sz="1667" smtClean="0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 Dầu thực vật</a:t>
            </a:r>
            <a:endParaRPr lang="en-US" sz="1667" dirty="0">
              <a:solidFill>
                <a:srgbClr val="34571A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>
              <a:lnSpc>
                <a:spcPts val="4222"/>
              </a:lnSpc>
            </a:pPr>
            <a:r>
              <a:rPr lang="en-US" sz="1667" dirty="0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B.   </a:t>
            </a:r>
            <a:r>
              <a:rPr lang="en-US" sz="1667" dirty="0" err="1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Cá</a:t>
            </a:r>
            <a:endParaRPr lang="en-US" sz="1667" dirty="0">
              <a:solidFill>
                <a:srgbClr val="34571A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>
              <a:lnSpc>
                <a:spcPts val="4222"/>
              </a:lnSpc>
            </a:pPr>
            <a:r>
              <a:rPr lang="en-US" sz="1667" dirty="0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C.   </a:t>
            </a:r>
            <a:r>
              <a:rPr lang="en-US" sz="1667" dirty="0" err="1">
                <a:solidFill>
                  <a:srgbClr val="34571A"/>
                </a:solidFill>
                <a:latin typeface="Public Sans"/>
                <a:ea typeface="Public Sans"/>
                <a:cs typeface="Public Sans"/>
                <a:sym typeface="Public Sans"/>
              </a:rPr>
              <a:t>Xoài</a:t>
            </a:r>
            <a:endParaRPr lang="en-US" sz="1667" dirty="0">
              <a:solidFill>
                <a:srgbClr val="34571A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algn="ctr">
              <a:lnSpc>
                <a:spcPts val="4222"/>
              </a:lnSpc>
              <a:spcBef>
                <a:spcPct val="0"/>
              </a:spcBef>
            </a:pPr>
            <a:endParaRPr lang="en-US" sz="1667" dirty="0">
              <a:solidFill>
                <a:srgbClr val="34571A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AF9019C0-7A93-A02F-55F3-0A16F7597722}"/>
              </a:ext>
            </a:extLst>
          </p:cNvPr>
          <p:cNvSpPr/>
          <p:nvPr/>
        </p:nvSpPr>
        <p:spPr>
          <a:xfrm>
            <a:off x="787400" y="5435332"/>
            <a:ext cx="558800" cy="568639"/>
          </a:xfrm>
          <a:custGeom>
            <a:avLst/>
            <a:gdLst/>
            <a:ahLst/>
            <a:cxnLst/>
            <a:rect l="l" t="t" r="r" b="b"/>
            <a:pathLst>
              <a:path w="5051426" h="2961399">
                <a:moveTo>
                  <a:pt x="0" y="0"/>
                </a:moveTo>
                <a:lnTo>
                  <a:pt x="5051426" y="0"/>
                </a:lnTo>
                <a:lnTo>
                  <a:pt x="5051426" y="2961399"/>
                </a:lnTo>
                <a:lnTo>
                  <a:pt x="0" y="29613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vi-VN" sz="12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1846</TotalTime>
  <Words>650</Words>
  <Application>Microsoft Office PowerPoint</Application>
  <PresentationFormat>Widescreen</PresentationFormat>
  <Paragraphs>74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#9Slide04 AdrianeSwash</vt:lpstr>
      <vt:lpstr>Arial</vt:lpstr>
      <vt:lpstr>Calibri</vt:lpstr>
      <vt:lpstr>Calibri Light</vt:lpstr>
      <vt:lpstr>Public Sans</vt:lpstr>
      <vt:lpstr>Times New Roman</vt:lpstr>
      <vt:lpstr>Office Theme</vt:lpstr>
      <vt:lpstr>TRÒ CHƠI TIẾP SỨC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FPT</dc:creator>
  <cp:lastModifiedBy>my</cp:lastModifiedBy>
  <cp:revision>139</cp:revision>
  <cp:lastPrinted>2025-10-11T11:35:37Z</cp:lastPrinted>
  <dcterms:created xsi:type="dcterms:W3CDTF">2024-10-27T02:02:14Z</dcterms:created>
  <dcterms:modified xsi:type="dcterms:W3CDTF">2025-10-11T15:31:59Z</dcterms:modified>
</cp:coreProperties>
</file>