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62" r:id="rId2"/>
    <p:sldId id="271" r:id="rId3"/>
    <p:sldId id="317" r:id="rId4"/>
    <p:sldId id="272" r:id="rId5"/>
    <p:sldId id="321" r:id="rId6"/>
    <p:sldId id="322" r:id="rId7"/>
    <p:sldId id="276" r:id="rId8"/>
    <p:sldId id="310" r:id="rId9"/>
    <p:sldId id="274" r:id="rId10"/>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Francois One" panose="020B0604020202020204" charset="0"/>
      <p:regular r:id="rId16"/>
    </p:embeddedFont>
    <p:embeddedFont>
      <p:font typeface="Public Sans" panose="020B0604020202020204" charset="0"/>
      <p:regular r:id="rId17"/>
    </p:embeddedFont>
    <p:embeddedFont>
      <p:font typeface="Kodchasan Bold" panose="020B060402020202020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41" autoAdjust="0"/>
    <p:restoredTop sz="94506" autoAdjust="0"/>
  </p:normalViewPr>
  <p:slideViewPr>
    <p:cSldViewPr>
      <p:cViewPr varScale="1">
        <p:scale>
          <a:sx n="42" d="100"/>
          <a:sy n="42" d="100"/>
        </p:scale>
        <p:origin x="6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49859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52683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1097400" y="1097400"/>
            <a:ext cx="16093200" cy="8092200"/>
          </a:xfrm>
          <a:prstGeom prst="frame">
            <a:avLst>
              <a:gd name="adj1" fmla="val 637"/>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11"/>
          <p:cNvSpPr txBox="1">
            <a:spLocks noGrp="1"/>
          </p:cNvSpPr>
          <p:nvPr>
            <p:ph type="sldNum" idx="12"/>
          </p:nvPr>
        </p:nvSpPr>
        <p:spPr>
          <a:xfrm>
            <a:off x="8595300" y="9189600"/>
            <a:ext cx="1097400" cy="10974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 smtClean="0"/>
              <a:pPr algn="ctr"/>
              <a:t>‹#›</a:t>
            </a:fld>
            <a:endParaRPr lang="en"/>
          </a:p>
        </p:txBody>
      </p:sp>
      <p:pic>
        <p:nvPicPr>
          <p:cNvPr id="73" name="Google Shape;73;p11"/>
          <p:cNvPicPr preferRelativeResize="0"/>
          <p:nvPr/>
        </p:nvPicPr>
        <p:blipFill>
          <a:blip r:embed="rId3">
            <a:alphaModFix/>
          </a:blip>
          <a:stretch>
            <a:fillRect/>
          </a:stretch>
        </p:blipFill>
        <p:spPr>
          <a:xfrm>
            <a:off x="13830201" y="1"/>
            <a:ext cx="4457798" cy="3453750"/>
          </a:xfrm>
          <a:prstGeom prst="rect">
            <a:avLst/>
          </a:prstGeom>
          <a:noFill/>
          <a:ln>
            <a:noFill/>
          </a:ln>
        </p:spPr>
      </p:pic>
      <p:pic>
        <p:nvPicPr>
          <p:cNvPr id="74" name="Google Shape;74;p11"/>
          <p:cNvPicPr preferRelativeResize="0"/>
          <p:nvPr/>
        </p:nvPicPr>
        <p:blipFill>
          <a:blip r:embed="rId4">
            <a:alphaModFix/>
          </a:blip>
          <a:stretch>
            <a:fillRect/>
          </a:stretch>
        </p:blipFill>
        <p:spPr>
          <a:xfrm>
            <a:off x="0" y="6119051"/>
            <a:ext cx="4167900" cy="4167950"/>
          </a:xfrm>
          <a:prstGeom prst="rect">
            <a:avLst/>
          </a:prstGeom>
          <a:noFill/>
          <a:ln>
            <a:noFill/>
          </a:ln>
        </p:spPr>
      </p:pic>
    </p:spTree>
    <p:extLst>
      <p:ext uri="{BB962C8B-B14F-4D97-AF65-F5344CB8AC3E}">
        <p14:creationId xmlns:p14="http://schemas.microsoft.com/office/powerpoint/2010/main" val="1511964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11150"/>
          <a:stretch/>
        </p:blipFill>
        <p:spPr>
          <a:xfrm>
            <a:off x="1" y="6548251"/>
            <a:ext cx="2428050" cy="3738750"/>
          </a:xfrm>
          <a:prstGeom prst="rect">
            <a:avLst/>
          </a:prstGeom>
          <a:noFill/>
          <a:ln>
            <a:noFill/>
          </a:ln>
        </p:spPr>
      </p:pic>
      <p:sp>
        <p:nvSpPr>
          <p:cNvPr id="48" name="Google Shape;48;p7"/>
          <p:cNvSpPr/>
          <p:nvPr/>
        </p:nvSpPr>
        <p:spPr>
          <a:xfrm>
            <a:off x="1097400" y="1097400"/>
            <a:ext cx="16093200" cy="80922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 name="Google Shape;49;p7"/>
          <p:cNvSpPr txBox="1">
            <a:spLocks noGrp="1"/>
          </p:cNvSpPr>
          <p:nvPr>
            <p:ph type="title"/>
          </p:nvPr>
        </p:nvSpPr>
        <p:spPr>
          <a:xfrm>
            <a:off x="1989950" y="1968530"/>
            <a:ext cx="14308200" cy="787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7"/>
          <p:cNvSpPr txBox="1">
            <a:spLocks noGrp="1"/>
          </p:cNvSpPr>
          <p:nvPr>
            <p:ph type="body" idx="1"/>
          </p:nvPr>
        </p:nvSpPr>
        <p:spPr>
          <a:xfrm>
            <a:off x="1989950" y="3049650"/>
            <a:ext cx="4437000" cy="5478600"/>
          </a:xfrm>
          <a:prstGeom prst="rect">
            <a:avLst/>
          </a:prstGeom>
        </p:spPr>
        <p:txBody>
          <a:bodyPr spcFirstLastPara="1" wrap="square" lIns="0" tIns="0" rIns="0" bIns="0" anchor="t" anchorCtr="0">
            <a:noAutofit/>
          </a:bodyPr>
          <a:lstStyle>
            <a:lvl1pPr marL="914400" lvl="0" indent="-685800" rtl="0">
              <a:spcBef>
                <a:spcPts val="1200"/>
              </a:spcBef>
              <a:spcAft>
                <a:spcPts val="0"/>
              </a:spcAft>
              <a:buSzPts val="1800"/>
              <a:buChar char="⊳"/>
              <a:defRPr sz="3600"/>
            </a:lvl1pPr>
            <a:lvl2pPr marL="1828800" lvl="1" indent="-685800" rtl="0">
              <a:spcBef>
                <a:spcPts val="0"/>
              </a:spcBef>
              <a:spcAft>
                <a:spcPts val="0"/>
              </a:spcAft>
              <a:buSzPts val="1800"/>
              <a:buChar char="○"/>
              <a:defRPr sz="3600"/>
            </a:lvl2pPr>
            <a:lvl3pPr marL="2743200" lvl="2" indent="-685800" rtl="0">
              <a:spcBef>
                <a:spcPts val="0"/>
              </a:spcBef>
              <a:spcAft>
                <a:spcPts val="0"/>
              </a:spcAft>
              <a:buSzPts val="1800"/>
              <a:buChar char="■"/>
              <a:defRPr sz="3600"/>
            </a:lvl3pPr>
            <a:lvl4pPr marL="3657600" lvl="3" indent="-685800" rtl="0">
              <a:spcBef>
                <a:spcPts val="0"/>
              </a:spcBef>
              <a:spcAft>
                <a:spcPts val="0"/>
              </a:spcAft>
              <a:buSzPts val="1800"/>
              <a:buChar char="●"/>
              <a:defRPr sz="3600"/>
            </a:lvl4pPr>
            <a:lvl5pPr marL="4572000" lvl="4" indent="-685800" rtl="0">
              <a:spcBef>
                <a:spcPts val="0"/>
              </a:spcBef>
              <a:spcAft>
                <a:spcPts val="0"/>
              </a:spcAft>
              <a:buSzPts val="1800"/>
              <a:buChar char="○"/>
              <a:defRPr sz="3600"/>
            </a:lvl5pPr>
            <a:lvl6pPr marL="5486400" lvl="5" indent="-685800" rtl="0">
              <a:spcBef>
                <a:spcPts val="0"/>
              </a:spcBef>
              <a:spcAft>
                <a:spcPts val="0"/>
              </a:spcAft>
              <a:buSzPts val="1800"/>
              <a:buChar char="■"/>
              <a:defRPr sz="3600"/>
            </a:lvl6pPr>
            <a:lvl7pPr marL="6400800" lvl="6" indent="-685800" rtl="0">
              <a:spcBef>
                <a:spcPts val="0"/>
              </a:spcBef>
              <a:spcAft>
                <a:spcPts val="0"/>
              </a:spcAft>
              <a:buSzPts val="1800"/>
              <a:buChar char="●"/>
              <a:defRPr sz="3600"/>
            </a:lvl7pPr>
            <a:lvl8pPr marL="7315200" lvl="7" indent="-685800" rtl="0">
              <a:spcBef>
                <a:spcPts val="0"/>
              </a:spcBef>
              <a:spcAft>
                <a:spcPts val="0"/>
              </a:spcAft>
              <a:buSzPts val="1800"/>
              <a:buChar char="○"/>
              <a:defRPr sz="3600"/>
            </a:lvl8pPr>
            <a:lvl9pPr marL="8229600" lvl="8" indent="-685800" rtl="0">
              <a:spcBef>
                <a:spcPts val="0"/>
              </a:spcBef>
              <a:spcAft>
                <a:spcPts val="0"/>
              </a:spcAft>
              <a:buSzPts val="1800"/>
              <a:buChar char="■"/>
              <a:defRPr sz="3600"/>
            </a:lvl9pPr>
          </a:lstStyle>
          <a:p>
            <a:endParaRPr/>
          </a:p>
        </p:txBody>
      </p:sp>
      <p:sp>
        <p:nvSpPr>
          <p:cNvPr id="51" name="Google Shape;51;p7"/>
          <p:cNvSpPr txBox="1">
            <a:spLocks noGrp="1"/>
          </p:cNvSpPr>
          <p:nvPr>
            <p:ph type="body" idx="2"/>
          </p:nvPr>
        </p:nvSpPr>
        <p:spPr>
          <a:xfrm>
            <a:off x="6893326" y="3049650"/>
            <a:ext cx="4437000" cy="5478600"/>
          </a:xfrm>
          <a:prstGeom prst="rect">
            <a:avLst/>
          </a:prstGeom>
        </p:spPr>
        <p:txBody>
          <a:bodyPr spcFirstLastPara="1" wrap="square" lIns="0" tIns="0" rIns="0" bIns="0" anchor="t" anchorCtr="0">
            <a:noAutofit/>
          </a:bodyPr>
          <a:lstStyle>
            <a:lvl1pPr marL="914400" lvl="0" indent="-685800" rtl="0">
              <a:spcBef>
                <a:spcPts val="1200"/>
              </a:spcBef>
              <a:spcAft>
                <a:spcPts val="0"/>
              </a:spcAft>
              <a:buSzPts val="1800"/>
              <a:buChar char="⊳"/>
              <a:defRPr sz="3600"/>
            </a:lvl1pPr>
            <a:lvl2pPr marL="1828800" lvl="1" indent="-685800" rtl="0">
              <a:spcBef>
                <a:spcPts val="0"/>
              </a:spcBef>
              <a:spcAft>
                <a:spcPts val="0"/>
              </a:spcAft>
              <a:buSzPts val="1800"/>
              <a:buChar char="○"/>
              <a:defRPr sz="3600"/>
            </a:lvl2pPr>
            <a:lvl3pPr marL="2743200" lvl="2" indent="-685800" rtl="0">
              <a:spcBef>
                <a:spcPts val="0"/>
              </a:spcBef>
              <a:spcAft>
                <a:spcPts val="0"/>
              </a:spcAft>
              <a:buSzPts val="1800"/>
              <a:buChar char="■"/>
              <a:defRPr sz="3600"/>
            </a:lvl3pPr>
            <a:lvl4pPr marL="3657600" lvl="3" indent="-685800" rtl="0">
              <a:spcBef>
                <a:spcPts val="0"/>
              </a:spcBef>
              <a:spcAft>
                <a:spcPts val="0"/>
              </a:spcAft>
              <a:buSzPts val="1800"/>
              <a:buChar char="●"/>
              <a:defRPr sz="3600"/>
            </a:lvl4pPr>
            <a:lvl5pPr marL="4572000" lvl="4" indent="-685800" rtl="0">
              <a:spcBef>
                <a:spcPts val="0"/>
              </a:spcBef>
              <a:spcAft>
                <a:spcPts val="0"/>
              </a:spcAft>
              <a:buSzPts val="1800"/>
              <a:buChar char="○"/>
              <a:defRPr sz="3600"/>
            </a:lvl5pPr>
            <a:lvl6pPr marL="5486400" lvl="5" indent="-685800" rtl="0">
              <a:spcBef>
                <a:spcPts val="0"/>
              </a:spcBef>
              <a:spcAft>
                <a:spcPts val="0"/>
              </a:spcAft>
              <a:buSzPts val="1800"/>
              <a:buChar char="■"/>
              <a:defRPr sz="3600"/>
            </a:lvl6pPr>
            <a:lvl7pPr marL="6400800" lvl="6" indent="-685800" rtl="0">
              <a:spcBef>
                <a:spcPts val="0"/>
              </a:spcBef>
              <a:spcAft>
                <a:spcPts val="0"/>
              </a:spcAft>
              <a:buSzPts val="1800"/>
              <a:buChar char="●"/>
              <a:defRPr sz="3600"/>
            </a:lvl7pPr>
            <a:lvl8pPr marL="7315200" lvl="7" indent="-685800" rtl="0">
              <a:spcBef>
                <a:spcPts val="0"/>
              </a:spcBef>
              <a:spcAft>
                <a:spcPts val="0"/>
              </a:spcAft>
              <a:buSzPts val="1800"/>
              <a:buChar char="○"/>
              <a:defRPr sz="3600"/>
            </a:lvl8pPr>
            <a:lvl9pPr marL="8229600" lvl="8" indent="-685800" rtl="0">
              <a:spcBef>
                <a:spcPts val="0"/>
              </a:spcBef>
              <a:spcAft>
                <a:spcPts val="0"/>
              </a:spcAft>
              <a:buSzPts val="1800"/>
              <a:buChar char="■"/>
              <a:defRPr sz="3600"/>
            </a:lvl9pPr>
          </a:lstStyle>
          <a:p>
            <a:endParaRPr/>
          </a:p>
        </p:txBody>
      </p:sp>
      <p:sp>
        <p:nvSpPr>
          <p:cNvPr id="52" name="Google Shape;52;p7"/>
          <p:cNvSpPr txBox="1">
            <a:spLocks noGrp="1"/>
          </p:cNvSpPr>
          <p:nvPr>
            <p:ph type="body" idx="3"/>
          </p:nvPr>
        </p:nvSpPr>
        <p:spPr>
          <a:xfrm>
            <a:off x="11796704" y="3049650"/>
            <a:ext cx="4437000" cy="5478600"/>
          </a:xfrm>
          <a:prstGeom prst="rect">
            <a:avLst/>
          </a:prstGeom>
        </p:spPr>
        <p:txBody>
          <a:bodyPr spcFirstLastPara="1" wrap="square" lIns="0" tIns="0" rIns="0" bIns="0" anchor="t" anchorCtr="0">
            <a:noAutofit/>
          </a:bodyPr>
          <a:lstStyle>
            <a:lvl1pPr marL="914400" lvl="0" indent="-685800" rtl="0">
              <a:spcBef>
                <a:spcPts val="1200"/>
              </a:spcBef>
              <a:spcAft>
                <a:spcPts val="0"/>
              </a:spcAft>
              <a:buSzPts val="1800"/>
              <a:buChar char="⊳"/>
              <a:defRPr sz="3600"/>
            </a:lvl1pPr>
            <a:lvl2pPr marL="1828800" lvl="1" indent="-685800" rtl="0">
              <a:spcBef>
                <a:spcPts val="0"/>
              </a:spcBef>
              <a:spcAft>
                <a:spcPts val="0"/>
              </a:spcAft>
              <a:buSzPts val="1800"/>
              <a:buChar char="○"/>
              <a:defRPr sz="3600"/>
            </a:lvl2pPr>
            <a:lvl3pPr marL="2743200" lvl="2" indent="-685800" rtl="0">
              <a:spcBef>
                <a:spcPts val="0"/>
              </a:spcBef>
              <a:spcAft>
                <a:spcPts val="0"/>
              </a:spcAft>
              <a:buSzPts val="1800"/>
              <a:buChar char="■"/>
              <a:defRPr sz="3600"/>
            </a:lvl3pPr>
            <a:lvl4pPr marL="3657600" lvl="3" indent="-685800" rtl="0">
              <a:spcBef>
                <a:spcPts val="0"/>
              </a:spcBef>
              <a:spcAft>
                <a:spcPts val="0"/>
              </a:spcAft>
              <a:buSzPts val="1800"/>
              <a:buChar char="●"/>
              <a:defRPr sz="3600"/>
            </a:lvl4pPr>
            <a:lvl5pPr marL="4572000" lvl="4" indent="-685800" rtl="0">
              <a:spcBef>
                <a:spcPts val="0"/>
              </a:spcBef>
              <a:spcAft>
                <a:spcPts val="0"/>
              </a:spcAft>
              <a:buSzPts val="1800"/>
              <a:buChar char="○"/>
              <a:defRPr sz="3600"/>
            </a:lvl5pPr>
            <a:lvl6pPr marL="5486400" lvl="5" indent="-685800" rtl="0">
              <a:spcBef>
                <a:spcPts val="0"/>
              </a:spcBef>
              <a:spcAft>
                <a:spcPts val="0"/>
              </a:spcAft>
              <a:buSzPts val="1800"/>
              <a:buChar char="■"/>
              <a:defRPr sz="3600"/>
            </a:lvl6pPr>
            <a:lvl7pPr marL="6400800" lvl="6" indent="-685800" rtl="0">
              <a:spcBef>
                <a:spcPts val="0"/>
              </a:spcBef>
              <a:spcAft>
                <a:spcPts val="0"/>
              </a:spcAft>
              <a:buSzPts val="1800"/>
              <a:buChar char="●"/>
              <a:defRPr sz="3600"/>
            </a:lvl7pPr>
            <a:lvl8pPr marL="7315200" lvl="7" indent="-685800" rtl="0">
              <a:spcBef>
                <a:spcPts val="0"/>
              </a:spcBef>
              <a:spcAft>
                <a:spcPts val="0"/>
              </a:spcAft>
              <a:buSzPts val="1800"/>
              <a:buChar char="○"/>
              <a:defRPr sz="3600"/>
            </a:lvl8pPr>
            <a:lvl9pPr marL="8229600" lvl="8" indent="-685800" rtl="0">
              <a:spcBef>
                <a:spcPts val="0"/>
              </a:spcBef>
              <a:spcAft>
                <a:spcPts val="0"/>
              </a:spcAft>
              <a:buSzPts val="1800"/>
              <a:buChar char="■"/>
              <a:defRPr sz="3600"/>
            </a:lvl9pPr>
          </a:lstStyle>
          <a:p>
            <a:endParaRPr/>
          </a:p>
        </p:txBody>
      </p:sp>
      <p:sp>
        <p:nvSpPr>
          <p:cNvPr id="53" name="Google Shape;53;p7"/>
          <p:cNvSpPr txBox="1">
            <a:spLocks noGrp="1"/>
          </p:cNvSpPr>
          <p:nvPr>
            <p:ph type="sldNum" idx="12"/>
          </p:nvPr>
        </p:nvSpPr>
        <p:spPr>
          <a:xfrm>
            <a:off x="8595300" y="9189600"/>
            <a:ext cx="1097400" cy="109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pic>
        <p:nvPicPr>
          <p:cNvPr id="54" name="Google Shape;54;p7"/>
          <p:cNvPicPr preferRelativeResize="0"/>
          <p:nvPr/>
        </p:nvPicPr>
        <p:blipFill>
          <a:blip r:embed="rId3">
            <a:alphaModFix/>
          </a:blip>
          <a:stretch>
            <a:fillRect/>
          </a:stretch>
        </p:blipFill>
        <p:spPr>
          <a:xfrm>
            <a:off x="11922601" y="0"/>
            <a:ext cx="6365402" cy="4651600"/>
          </a:xfrm>
          <a:prstGeom prst="rect">
            <a:avLst/>
          </a:prstGeom>
          <a:noFill/>
          <a:ln>
            <a:noFill/>
          </a:ln>
        </p:spPr>
      </p:pic>
    </p:spTree>
    <p:extLst>
      <p:ext uri="{BB962C8B-B14F-4D97-AF65-F5344CB8AC3E}">
        <p14:creationId xmlns:p14="http://schemas.microsoft.com/office/powerpoint/2010/main" val="245145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12.sv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svg"/><Relationship Id="rId4" Type="http://schemas.openxmlformats.org/officeDocument/2006/relationships/image" Target="../media/image18.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0CB"/>
        </a:solidFill>
        <a:effectLst/>
      </p:bgPr>
    </p:bg>
    <p:spTree>
      <p:nvGrpSpPr>
        <p:cNvPr id="1" name=""/>
        <p:cNvGrpSpPr/>
        <p:nvPr/>
      </p:nvGrpSpPr>
      <p:grpSpPr>
        <a:xfrm>
          <a:off x="0" y="0"/>
          <a:ext cx="0" cy="0"/>
          <a:chOff x="0" y="0"/>
          <a:chExt cx="0" cy="0"/>
        </a:xfrm>
      </p:grpSpPr>
      <p:sp>
        <p:nvSpPr>
          <p:cNvPr id="2" name="Freeform 2"/>
          <p:cNvSpPr/>
          <p:nvPr/>
        </p:nvSpPr>
        <p:spPr>
          <a:xfrm rot="8100000">
            <a:off x="-1778763" y="4727383"/>
            <a:ext cx="5614926" cy="9873342"/>
          </a:xfrm>
          <a:custGeom>
            <a:avLst/>
            <a:gdLst/>
            <a:ahLst/>
            <a:cxnLst/>
            <a:rect l="l" t="t" r="r" b="b"/>
            <a:pathLst>
              <a:path w="5614926" h="9873342">
                <a:moveTo>
                  <a:pt x="0" y="0"/>
                </a:moveTo>
                <a:lnTo>
                  <a:pt x="5614926" y="0"/>
                </a:lnTo>
                <a:lnTo>
                  <a:pt x="5614926" y="9873341"/>
                </a:lnTo>
                <a:lnTo>
                  <a:pt x="0" y="9873341"/>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AutoShape 3"/>
          <p:cNvSpPr/>
          <p:nvPr/>
        </p:nvSpPr>
        <p:spPr>
          <a:xfrm>
            <a:off x="5951770" y="5015096"/>
            <a:ext cx="1471483" cy="1831603"/>
          </a:xfrm>
          <a:prstGeom prst="line">
            <a:avLst/>
          </a:prstGeom>
          <a:ln w="38100" cap="flat">
            <a:solidFill>
              <a:srgbClr val="000000"/>
            </a:solidFill>
            <a:prstDash val="solid"/>
            <a:headEnd type="none" w="sm" len="sm"/>
            <a:tailEnd type="arrow" w="med" len="sm"/>
          </a:ln>
        </p:spPr>
        <p:txBody>
          <a:bodyPr/>
          <a:lstStyle/>
          <a:p>
            <a:endParaRPr lang="en-US"/>
          </a:p>
        </p:txBody>
      </p:sp>
      <p:sp>
        <p:nvSpPr>
          <p:cNvPr id="4" name="AutoShape 4"/>
          <p:cNvSpPr/>
          <p:nvPr/>
        </p:nvSpPr>
        <p:spPr>
          <a:xfrm>
            <a:off x="5966560" y="6861435"/>
            <a:ext cx="1456692" cy="1807062"/>
          </a:xfrm>
          <a:prstGeom prst="line">
            <a:avLst/>
          </a:prstGeom>
          <a:ln w="38100" cap="flat">
            <a:solidFill>
              <a:srgbClr val="000000"/>
            </a:solidFill>
            <a:prstDash val="solid"/>
            <a:headEnd type="none" w="sm" len="sm"/>
            <a:tailEnd type="arrow" w="med" len="sm"/>
          </a:ln>
        </p:spPr>
        <p:txBody>
          <a:bodyPr/>
          <a:lstStyle/>
          <a:p>
            <a:endParaRPr lang="en-US"/>
          </a:p>
        </p:txBody>
      </p:sp>
      <p:sp>
        <p:nvSpPr>
          <p:cNvPr id="5" name="AutoShape 5"/>
          <p:cNvSpPr/>
          <p:nvPr/>
        </p:nvSpPr>
        <p:spPr>
          <a:xfrm flipV="1">
            <a:off x="5970380" y="5000223"/>
            <a:ext cx="1452873" cy="3658810"/>
          </a:xfrm>
          <a:prstGeom prst="line">
            <a:avLst/>
          </a:prstGeom>
          <a:ln w="38100" cap="flat">
            <a:solidFill>
              <a:srgbClr val="000000"/>
            </a:solidFill>
            <a:prstDash val="solid"/>
            <a:headEnd type="none" w="sm" len="sm"/>
            <a:tailEnd type="arrow" w="med" len="sm"/>
          </a:ln>
        </p:spPr>
        <p:txBody>
          <a:bodyPr/>
          <a:lstStyle/>
          <a:p>
            <a:endParaRPr lang="en-US"/>
          </a:p>
        </p:txBody>
      </p:sp>
      <p:sp>
        <p:nvSpPr>
          <p:cNvPr id="6" name="TextBox 6"/>
          <p:cNvSpPr txBox="1"/>
          <p:nvPr/>
        </p:nvSpPr>
        <p:spPr>
          <a:xfrm>
            <a:off x="535267" y="566906"/>
            <a:ext cx="17052380" cy="1260699"/>
          </a:xfrm>
          <a:prstGeom prst="rect">
            <a:avLst/>
          </a:prstGeom>
        </p:spPr>
        <p:txBody>
          <a:bodyPr lIns="0" tIns="0" rIns="0" bIns="0" rtlCol="0" anchor="t">
            <a:spAutoFit/>
          </a:bodyPr>
          <a:lstStyle/>
          <a:p>
            <a:pPr marL="0" lvl="0" indent="0" algn="ctr">
              <a:lnSpc>
                <a:spcPts val="4994"/>
              </a:lnSpc>
              <a:spcBef>
                <a:spcPct val="0"/>
              </a:spcBef>
            </a:pP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Xác</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định</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chức</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năng</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các</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thành</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phần</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của</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tế</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bào</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bằng</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cách</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ghép</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mỗi</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thành</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phần</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cấu</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tạo</a:t>
            </a:r>
            <a:r>
              <a:rPr lang="en-US" sz="4162" spc="312" dirty="0">
                <a:solidFill>
                  <a:srgbClr val="34571A"/>
                </a:solidFill>
                <a:latin typeface="Francois One"/>
                <a:ea typeface="Francois One"/>
                <a:cs typeface="Francois One"/>
                <a:sym typeface="Francois One"/>
              </a:rPr>
              <a:t> ở </a:t>
            </a:r>
            <a:r>
              <a:rPr lang="en-US" sz="4162" spc="312" dirty="0" err="1">
                <a:solidFill>
                  <a:srgbClr val="34571A"/>
                </a:solidFill>
                <a:latin typeface="Francois One"/>
                <a:ea typeface="Francois One"/>
                <a:cs typeface="Francois One"/>
                <a:sym typeface="Francois One"/>
              </a:rPr>
              <a:t>cột</a:t>
            </a:r>
            <a:r>
              <a:rPr lang="en-US" sz="4162" spc="312" dirty="0">
                <a:solidFill>
                  <a:srgbClr val="34571A"/>
                </a:solidFill>
                <a:latin typeface="Francois One"/>
                <a:ea typeface="Francois One"/>
                <a:cs typeface="Francois One"/>
                <a:sym typeface="Francois One"/>
              </a:rPr>
              <a:t> A </a:t>
            </a:r>
            <a:r>
              <a:rPr lang="en-US" sz="4162" spc="312" dirty="0" err="1">
                <a:solidFill>
                  <a:srgbClr val="34571A"/>
                </a:solidFill>
                <a:latin typeface="Francois One"/>
                <a:ea typeface="Francois One"/>
                <a:cs typeface="Francois One"/>
                <a:sym typeface="Francois One"/>
              </a:rPr>
              <a:t>với</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một</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chức</a:t>
            </a:r>
            <a:r>
              <a:rPr lang="en-US" sz="4162" spc="312" dirty="0">
                <a:solidFill>
                  <a:srgbClr val="34571A"/>
                </a:solidFill>
                <a:latin typeface="Francois One"/>
                <a:ea typeface="Francois One"/>
                <a:cs typeface="Francois One"/>
                <a:sym typeface="Francois One"/>
              </a:rPr>
              <a:t> </a:t>
            </a:r>
            <a:r>
              <a:rPr lang="en-US" sz="4162" spc="312" dirty="0" err="1">
                <a:solidFill>
                  <a:srgbClr val="34571A"/>
                </a:solidFill>
                <a:latin typeface="Francois One"/>
                <a:ea typeface="Francois One"/>
                <a:cs typeface="Francois One"/>
                <a:sym typeface="Francois One"/>
              </a:rPr>
              <a:t>năng</a:t>
            </a:r>
            <a:r>
              <a:rPr lang="en-US" sz="4162" spc="312" dirty="0">
                <a:solidFill>
                  <a:srgbClr val="34571A"/>
                </a:solidFill>
                <a:latin typeface="Francois One"/>
                <a:ea typeface="Francois One"/>
                <a:cs typeface="Francois One"/>
                <a:sym typeface="Francois One"/>
              </a:rPr>
              <a:t> ở </a:t>
            </a:r>
            <a:r>
              <a:rPr lang="en-US" sz="4162" spc="312" dirty="0" err="1">
                <a:solidFill>
                  <a:srgbClr val="34571A"/>
                </a:solidFill>
                <a:latin typeface="Francois One"/>
                <a:ea typeface="Francois One"/>
                <a:cs typeface="Francois One"/>
                <a:sym typeface="Francois One"/>
              </a:rPr>
              <a:t>cột</a:t>
            </a:r>
            <a:r>
              <a:rPr lang="en-US" sz="4162" spc="312" dirty="0">
                <a:solidFill>
                  <a:srgbClr val="34571A"/>
                </a:solidFill>
                <a:latin typeface="Francois One"/>
                <a:ea typeface="Francois One"/>
                <a:cs typeface="Francois One"/>
                <a:sym typeface="Francois One"/>
              </a:rPr>
              <a:t> B.</a:t>
            </a:r>
          </a:p>
        </p:txBody>
      </p:sp>
      <p:sp>
        <p:nvSpPr>
          <p:cNvPr id="7" name="Freeform 7"/>
          <p:cNvSpPr/>
          <p:nvPr/>
        </p:nvSpPr>
        <p:spPr>
          <a:xfrm rot="-4111755">
            <a:off x="16383484" y="8409972"/>
            <a:ext cx="1751632" cy="2007208"/>
          </a:xfrm>
          <a:custGeom>
            <a:avLst/>
            <a:gdLst/>
            <a:ahLst/>
            <a:cxnLst/>
            <a:rect l="l" t="t" r="r" b="b"/>
            <a:pathLst>
              <a:path w="1751632" h="2007208">
                <a:moveTo>
                  <a:pt x="0" y="0"/>
                </a:moveTo>
                <a:lnTo>
                  <a:pt x="1751632" y="0"/>
                </a:lnTo>
                <a:lnTo>
                  <a:pt x="1751632" y="2007208"/>
                </a:lnTo>
                <a:lnTo>
                  <a:pt x="0" y="20072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EFC37640-3005-196C-3C1A-99D7F8876298}"/>
              </a:ext>
            </a:extLst>
          </p:cNvPr>
          <p:cNvSpPr/>
          <p:nvPr/>
        </p:nvSpPr>
        <p:spPr>
          <a:xfrm>
            <a:off x="1370153" y="3717181"/>
            <a:ext cx="16217494" cy="5696395"/>
          </a:xfrm>
          <a:custGeom>
            <a:avLst/>
            <a:gdLst/>
            <a:ahLst/>
            <a:cxnLst/>
            <a:rect l="l" t="t" r="r" b="b"/>
            <a:pathLst>
              <a:path w="16217494" h="5696395">
                <a:moveTo>
                  <a:pt x="0" y="0"/>
                </a:moveTo>
                <a:lnTo>
                  <a:pt x="16217494" y="0"/>
                </a:lnTo>
                <a:lnTo>
                  <a:pt x="16217494" y="5696395"/>
                </a:lnTo>
                <a:lnTo>
                  <a:pt x="0" y="5696395"/>
                </a:lnTo>
                <a:lnTo>
                  <a:pt x="0" y="0"/>
                </a:lnTo>
                <a:close/>
              </a:path>
            </a:pathLst>
          </a:custGeom>
          <a:blipFill>
            <a:blip r:embed="rId6"/>
            <a:stretch>
              <a:fillRect/>
            </a:stretch>
          </a:blipFill>
        </p:spPr>
        <p:txBody>
          <a:bodyPr/>
          <a:lstStyle/>
          <a:p>
            <a:endParaRPr lang="vi-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0CB"/>
        </a:solidFill>
        <a:effectLst/>
      </p:bgPr>
    </p:bg>
    <p:spTree>
      <p:nvGrpSpPr>
        <p:cNvPr id="1" name=""/>
        <p:cNvGrpSpPr/>
        <p:nvPr/>
      </p:nvGrpSpPr>
      <p:grpSpPr>
        <a:xfrm>
          <a:off x="0" y="0"/>
          <a:ext cx="0" cy="0"/>
          <a:chOff x="0" y="0"/>
          <a:chExt cx="0" cy="0"/>
        </a:xfrm>
      </p:grpSpPr>
      <p:sp>
        <p:nvSpPr>
          <p:cNvPr id="2" name="Freeform 2"/>
          <p:cNvSpPr/>
          <p:nvPr/>
        </p:nvSpPr>
        <p:spPr>
          <a:xfrm rot="2435016">
            <a:off x="13469492" y="-933899"/>
            <a:ext cx="6716233" cy="3687823"/>
          </a:xfrm>
          <a:custGeom>
            <a:avLst/>
            <a:gdLst/>
            <a:ahLst/>
            <a:cxnLst/>
            <a:rect l="l" t="t" r="r" b="b"/>
            <a:pathLst>
              <a:path w="6716233" h="3687823">
                <a:moveTo>
                  <a:pt x="0" y="0"/>
                </a:moveTo>
                <a:lnTo>
                  <a:pt x="6716233" y="0"/>
                </a:lnTo>
                <a:lnTo>
                  <a:pt x="6716233" y="3687823"/>
                </a:lnTo>
                <a:lnTo>
                  <a:pt x="0" y="3687823"/>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AutoShape 3"/>
          <p:cNvSpPr/>
          <p:nvPr/>
        </p:nvSpPr>
        <p:spPr>
          <a:xfrm>
            <a:off x="1460392" y="924300"/>
            <a:ext cx="15367217" cy="0"/>
          </a:xfrm>
          <a:prstGeom prst="line">
            <a:avLst/>
          </a:prstGeom>
          <a:ln w="28575" cap="rnd">
            <a:solidFill>
              <a:srgbClr val="F49619"/>
            </a:solidFill>
            <a:prstDash val="solid"/>
            <a:headEnd type="none" w="sm" len="sm"/>
            <a:tailEnd type="none" w="sm" len="sm"/>
          </a:ln>
        </p:spPr>
        <p:txBody>
          <a:bodyPr/>
          <a:lstStyle/>
          <a:p>
            <a:endParaRPr lang="en-US"/>
          </a:p>
        </p:txBody>
      </p:sp>
      <p:sp>
        <p:nvSpPr>
          <p:cNvPr id="4" name="AutoShape 4"/>
          <p:cNvSpPr/>
          <p:nvPr/>
        </p:nvSpPr>
        <p:spPr>
          <a:xfrm>
            <a:off x="1460392" y="9214883"/>
            <a:ext cx="15367217" cy="0"/>
          </a:xfrm>
          <a:prstGeom prst="line">
            <a:avLst/>
          </a:prstGeom>
          <a:ln w="28575" cap="rnd">
            <a:solidFill>
              <a:srgbClr val="F49619"/>
            </a:solidFill>
            <a:prstDash val="solid"/>
            <a:headEnd type="none" w="sm" len="sm"/>
            <a:tailEnd type="none" w="sm" len="sm"/>
          </a:ln>
        </p:spPr>
        <p:txBody>
          <a:bodyPr/>
          <a:lstStyle/>
          <a:p>
            <a:endParaRPr lang="en-US"/>
          </a:p>
        </p:txBody>
      </p:sp>
      <p:sp>
        <p:nvSpPr>
          <p:cNvPr id="5" name="Freeform 5"/>
          <p:cNvSpPr/>
          <p:nvPr/>
        </p:nvSpPr>
        <p:spPr>
          <a:xfrm rot="2108889" flipH="1">
            <a:off x="-94163" y="-1389204"/>
            <a:ext cx="4325587" cy="6603949"/>
          </a:xfrm>
          <a:custGeom>
            <a:avLst/>
            <a:gdLst/>
            <a:ahLst/>
            <a:cxnLst/>
            <a:rect l="l" t="t" r="r" b="b"/>
            <a:pathLst>
              <a:path w="4325587" h="6603949">
                <a:moveTo>
                  <a:pt x="4325587" y="0"/>
                </a:moveTo>
                <a:lnTo>
                  <a:pt x="0" y="0"/>
                </a:lnTo>
                <a:lnTo>
                  <a:pt x="0" y="6603949"/>
                </a:lnTo>
                <a:lnTo>
                  <a:pt x="4325587" y="6603949"/>
                </a:lnTo>
                <a:lnTo>
                  <a:pt x="4325587"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10800000">
            <a:off x="4598290" y="-7131672"/>
            <a:ext cx="10350971" cy="9436635"/>
          </a:xfrm>
          <a:custGeom>
            <a:avLst/>
            <a:gdLst/>
            <a:ahLst/>
            <a:cxnLst/>
            <a:rect l="l" t="t" r="r" b="b"/>
            <a:pathLst>
              <a:path w="10350971" h="9436635">
                <a:moveTo>
                  <a:pt x="0" y="0"/>
                </a:moveTo>
                <a:lnTo>
                  <a:pt x="10350970" y="0"/>
                </a:lnTo>
                <a:lnTo>
                  <a:pt x="10350970" y="9436635"/>
                </a:lnTo>
                <a:lnTo>
                  <a:pt x="0" y="9436635"/>
                </a:lnTo>
                <a:lnTo>
                  <a:pt x="0" y="0"/>
                </a:lnTo>
                <a:close/>
              </a:path>
            </a:pathLst>
          </a:custGeom>
          <a:blipFill>
            <a:blip r:embed="rId6">
              <a:alphaModFix amt="19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4111755">
            <a:off x="17066877" y="8884177"/>
            <a:ext cx="1751632" cy="2007208"/>
          </a:xfrm>
          <a:custGeom>
            <a:avLst/>
            <a:gdLst/>
            <a:ahLst/>
            <a:cxnLst/>
            <a:rect l="l" t="t" r="r" b="b"/>
            <a:pathLst>
              <a:path w="1751632" h="2007208">
                <a:moveTo>
                  <a:pt x="0" y="0"/>
                </a:moveTo>
                <a:lnTo>
                  <a:pt x="1751631" y="0"/>
                </a:lnTo>
                <a:lnTo>
                  <a:pt x="1751631" y="2007208"/>
                </a:lnTo>
                <a:lnTo>
                  <a:pt x="0" y="2007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TextBox 9"/>
          <p:cNvSpPr txBox="1"/>
          <p:nvPr/>
        </p:nvSpPr>
        <p:spPr>
          <a:xfrm>
            <a:off x="1828800" y="6294540"/>
            <a:ext cx="15255401" cy="523285"/>
          </a:xfrm>
          <a:prstGeom prst="rect">
            <a:avLst/>
          </a:prstGeom>
        </p:spPr>
        <p:txBody>
          <a:bodyPr lIns="0" tIns="0" rIns="0" bIns="0" rtlCol="0" anchor="t">
            <a:spAutoFit/>
          </a:bodyPr>
          <a:lstStyle/>
          <a:p>
            <a:pPr algn="l">
              <a:lnSpc>
                <a:spcPts val="4415"/>
              </a:lnSpc>
            </a:pPr>
            <a:endParaRPr lang="en-US" sz="3396" dirty="0">
              <a:solidFill>
                <a:srgbClr val="34571A"/>
              </a:solidFill>
              <a:latin typeface="Public Sans"/>
              <a:ea typeface="Public Sans"/>
              <a:cs typeface="Public Sans"/>
              <a:sym typeface="Public Sans"/>
            </a:endParaRPr>
          </a:p>
        </p:txBody>
      </p:sp>
      <p:pic>
        <p:nvPicPr>
          <p:cNvPr id="2050" name="Picture 2" descr="Bài 19. Cấu tạo và chức năng các thành phần của tế bào trang 45, 46, 47, 48  Vở thực thành khoa học tự nhiên 6 | Vở thực hành Khoa học tự nhiên 6">
            <a:extLst>
              <a:ext uri="{FF2B5EF4-FFF2-40B4-BE49-F238E27FC236}">
                <a16:creationId xmlns:a16="http://schemas.microsoft.com/office/drawing/2014/main" id="{337EE0D4-C30F-B517-8A5D-941FCF6819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202274"/>
            <a:ext cx="18249435" cy="7546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Text Placeholder 4"/>
          <p:cNvSpPr>
            <a:spLocks noGrp="1"/>
          </p:cNvSpPr>
          <p:nvPr>
            <p:ph type="body" idx="3"/>
          </p:nvPr>
        </p:nvSpPr>
        <p:spPr/>
        <p:txBody>
          <a:bodyPr/>
          <a:lstStyle/>
          <a:p>
            <a:endParaRPr lang="en-US"/>
          </a:p>
        </p:txBody>
      </p:sp>
      <p:sp>
        <p:nvSpPr>
          <p:cNvPr id="6" name="Slide Number Placeholder 5"/>
          <p:cNvSpPr>
            <a:spLocks noGrp="1"/>
          </p:cNvSpPr>
          <p:nvPr>
            <p:ph type="sldNum" idx="12"/>
          </p:nvPr>
        </p:nvSpPr>
        <p:spPr/>
        <p:txBody>
          <a:bodyPr/>
          <a:lstStyle/>
          <a:p>
            <a:pPr algn="ctr"/>
            <a:fld id="{00000000-1234-1234-1234-123412341234}" type="slidenum">
              <a:rPr lang="en" smtClean="0"/>
              <a:pPr algn="ctr"/>
              <a:t>3</a:t>
            </a:fld>
            <a:endParaRPr lang="en"/>
          </a:p>
        </p:txBody>
      </p:sp>
      <p:pic>
        <p:nvPicPr>
          <p:cNvPr id="7" name="tế bào động vật. tế bào thực v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5171417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0CB"/>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F15602C-E228-D6E8-CFEA-42178CDAE1C2}"/>
              </a:ext>
            </a:extLst>
          </p:cNvPr>
          <p:cNvGraphicFramePr>
            <a:graphicFrameLocks noGrp="1"/>
          </p:cNvGraphicFramePr>
          <p:nvPr>
            <p:extLst>
              <p:ext uri="{D42A27DB-BD31-4B8C-83A1-F6EECF244321}">
                <p14:modId xmlns:p14="http://schemas.microsoft.com/office/powerpoint/2010/main" val="2426405532"/>
              </p:ext>
            </p:extLst>
          </p:nvPr>
        </p:nvGraphicFramePr>
        <p:xfrm>
          <a:off x="2743198" y="342900"/>
          <a:ext cx="14935202" cy="9220199"/>
        </p:xfrm>
        <a:graphic>
          <a:graphicData uri="http://schemas.openxmlformats.org/drawingml/2006/table">
            <a:tbl>
              <a:tblPr firstRow="1" firstCol="1" bandRow="1">
                <a:tableStyleId>{5C22544A-7EE6-4342-B048-85BDC9FD1C3A}</a:tableStyleId>
              </a:tblPr>
              <a:tblGrid>
                <a:gridCol w="3397956">
                  <a:extLst>
                    <a:ext uri="{9D8B030D-6E8A-4147-A177-3AD203B41FA5}">
                      <a16:colId xmlns:a16="http://schemas.microsoft.com/office/drawing/2014/main" val="1711666813"/>
                    </a:ext>
                  </a:extLst>
                </a:gridCol>
                <a:gridCol w="4651514">
                  <a:extLst>
                    <a:ext uri="{9D8B030D-6E8A-4147-A177-3AD203B41FA5}">
                      <a16:colId xmlns:a16="http://schemas.microsoft.com/office/drawing/2014/main" val="3553150395"/>
                    </a:ext>
                  </a:extLst>
                </a:gridCol>
                <a:gridCol w="6885732">
                  <a:extLst>
                    <a:ext uri="{9D8B030D-6E8A-4147-A177-3AD203B41FA5}">
                      <a16:colId xmlns:a16="http://schemas.microsoft.com/office/drawing/2014/main" val="3510418526"/>
                    </a:ext>
                  </a:extLst>
                </a:gridCol>
              </a:tblGrid>
              <a:tr h="1306615">
                <a:tc>
                  <a:txBody>
                    <a:bodyPr/>
                    <a:lstStyle/>
                    <a:p>
                      <a:pPr algn="ctr">
                        <a:lnSpc>
                          <a:spcPct val="115000"/>
                        </a:lnSpc>
                        <a:tabLst>
                          <a:tab pos="450215" algn="l"/>
                        </a:tabLst>
                      </a:pPr>
                      <a:r>
                        <a:rPr lang="en-US" sz="4000" dirty="0">
                          <a:solidFill>
                            <a:schemeClr val="bg1"/>
                          </a:solidFill>
                          <a:effectLst/>
                          <a:latin typeface="Times New Roman" panose="02020603050405020304" pitchFamily="18" charset="0"/>
                          <a:cs typeface="Times New Roman" panose="02020603050405020304" pitchFamily="18" charset="0"/>
                        </a:rPr>
                        <a:t>Thành </a:t>
                      </a:r>
                      <a:r>
                        <a:rPr lang="en-US" sz="4000" dirty="0" err="1">
                          <a:solidFill>
                            <a:schemeClr val="bg1"/>
                          </a:solidFill>
                          <a:effectLst/>
                          <a:latin typeface="Times New Roman" panose="02020603050405020304" pitchFamily="18" charset="0"/>
                          <a:cs typeface="Times New Roman" panose="02020603050405020304" pitchFamily="18" charset="0"/>
                        </a:rPr>
                        <a:t>phần</a:t>
                      </a:r>
                      <a:endParaRPr lang="en-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4000" b="1" dirty="0" err="1">
                          <a:effectLst/>
                          <a:latin typeface="Times New Roman" panose="02020603050405020304" pitchFamily="18" charset="0"/>
                          <a:cs typeface="Times New Roman" panose="02020603050405020304" pitchFamily="18" charset="0"/>
                        </a:rPr>
                        <a:t>Tế</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bào</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động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vật</a:t>
                      </a:r>
                      <a:endParaRPr lang="en-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4000" dirty="0" err="1">
                          <a:effectLst/>
                          <a:latin typeface="Times New Roman" panose="02020603050405020304" pitchFamily="18" charset="0"/>
                          <a:cs typeface="Times New Roman" panose="02020603050405020304" pitchFamily="18" charset="0"/>
                        </a:rPr>
                        <a:t>Tế</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thực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vật</a:t>
                      </a:r>
                      <a:endParaRPr lang="en-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3379139"/>
                  </a:ext>
                </a:extLst>
              </a:tr>
              <a:tr h="1306615">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Thành</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tế</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bào</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tabLst>
                          <a:tab pos="450215" algn="l"/>
                        </a:tabLst>
                      </a:pPr>
                      <a:r>
                        <a:rPr lang="en-US"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tabLst>
                          <a:tab pos="450215" algn="l"/>
                        </a:tabLst>
                      </a:pPr>
                      <a:r>
                        <a:rPr lang="en-US" sz="1300">
                          <a:effectLst/>
                        </a:rPr>
                        <a:t> </a:t>
                      </a:r>
                      <a:endParaRPr lang="en-VN" sz="1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24169681"/>
                  </a:ext>
                </a:extLst>
              </a:tr>
              <a:tr h="1306615">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Màng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tế</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bào</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tabLst>
                          <a:tab pos="450215" algn="l"/>
                        </a:tabLst>
                      </a:pPr>
                      <a:r>
                        <a:rPr lang="en-US"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tabLst>
                          <a:tab pos="450215" algn="l"/>
                        </a:tabLst>
                      </a:pPr>
                      <a:r>
                        <a:rPr lang="en-US"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96148971"/>
                  </a:ext>
                </a:extLst>
              </a:tr>
              <a:tr h="2694863">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Tế</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bào</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chất</a:t>
                      </a:r>
                      <a:endParaRPr lang="en-VN" sz="3600" b="0" dirty="0">
                        <a:effectLst/>
                        <a:latin typeface="Times New Roman" panose="02020603050405020304" pitchFamily="18" charset="0"/>
                        <a:cs typeface="Times New Roman" panose="02020603050405020304" pitchFamily="18" charset="0"/>
                      </a:endParaRPr>
                    </a:p>
                    <a:p>
                      <a:pPr algn="just">
                        <a:lnSpc>
                          <a:spcPct val="115000"/>
                        </a:lnSpc>
                        <a:tabLst>
                          <a:tab pos="450215" algn="l"/>
                        </a:tabLst>
                      </a:pPr>
                      <a:r>
                        <a:rPr lang="en-US"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tabLst>
                          <a:tab pos="450215" algn="l"/>
                        </a:tabLst>
                      </a:pPr>
                      <a:r>
                        <a:rPr lang="en-US"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tabLst>
                          <a:tab pos="450215" algn="l"/>
                        </a:tabLst>
                      </a:pPr>
                      <a:r>
                        <a:rPr lang="en-US"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86955570"/>
                  </a:ext>
                </a:extLst>
              </a:tr>
              <a:tr h="1306615">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Nhân</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tabLst>
                          <a:tab pos="450215" algn="l"/>
                        </a:tabLst>
                      </a:pPr>
                      <a:r>
                        <a:rPr lang="en-US" sz="1300">
                          <a:effectLst/>
                        </a:rPr>
                        <a:t> </a:t>
                      </a:r>
                      <a:endParaRPr lang="en-VN" sz="1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tabLst>
                          <a:tab pos="450215" algn="l"/>
                        </a:tabLst>
                      </a:pPr>
                      <a:r>
                        <a:rPr lang="en-US" sz="1300">
                          <a:effectLst/>
                        </a:rPr>
                        <a:t> </a:t>
                      </a:r>
                      <a:endParaRPr lang="en-VN" sz="1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1263046"/>
                  </a:ext>
                </a:extLst>
              </a:tr>
              <a:tr h="1298876">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Lục</a:t>
                      </a:r>
                      <a:r>
                        <a:rPr lang="vi-VN" sz="3600" b="0" dirty="0">
                          <a:effectLst/>
                          <a:latin typeface="Times New Roman" panose="02020603050405020304" pitchFamily="18" charset="0"/>
                          <a:cs typeface="Times New Roman" panose="02020603050405020304" pitchFamily="18" charset="0"/>
                        </a:rPr>
                        <a:t> lạp	</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tabLst>
                          <a:tab pos="450215" algn="l"/>
                        </a:tabLst>
                      </a:pPr>
                      <a:r>
                        <a:rPr lang="vi-VN" sz="1300">
                          <a:effectLst/>
                        </a:rPr>
                        <a:t>	</a:t>
                      </a:r>
                      <a:endParaRPr lang="en-VN" sz="1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tabLst>
                          <a:tab pos="450215" algn="l"/>
                        </a:tabLst>
                      </a:pPr>
                      <a:r>
                        <a:rPr lang="vi-VN"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35742034"/>
                  </a:ext>
                </a:extLst>
              </a:tr>
            </a:tbl>
          </a:graphicData>
        </a:graphic>
      </p:graphicFrame>
      <p:sp>
        <p:nvSpPr>
          <p:cNvPr id="5" name="TextBox 7">
            <a:extLst>
              <a:ext uri="{FF2B5EF4-FFF2-40B4-BE49-F238E27FC236}">
                <a16:creationId xmlns:a16="http://schemas.microsoft.com/office/drawing/2014/main" id="{47D10CDF-43A3-CB2C-41F4-D0118FE21918}"/>
              </a:ext>
            </a:extLst>
          </p:cNvPr>
          <p:cNvSpPr txBox="1"/>
          <p:nvPr/>
        </p:nvSpPr>
        <p:spPr>
          <a:xfrm>
            <a:off x="487595" y="723900"/>
            <a:ext cx="2255604" cy="2492990"/>
          </a:xfrm>
          <a:prstGeom prst="rect">
            <a:avLst/>
          </a:prstGeom>
        </p:spPr>
        <p:txBody>
          <a:bodyPr wrap="square" lIns="0" tIns="0" rIns="0" bIns="0" rtlCol="0" anchor="t">
            <a:spAutoFit/>
          </a:bodyPr>
          <a:lstStyle/>
          <a:p>
            <a:r>
              <a:rPr lang="en-US" sz="5400" b="1" dirty="0" err="1">
                <a:solidFill>
                  <a:srgbClr val="4C7031"/>
                </a:solidFill>
                <a:latin typeface="Kodchasan Bold"/>
                <a:ea typeface="Kodchasan Bold"/>
                <a:cs typeface="Kodchasan Bold"/>
                <a:sym typeface="Kodchasan Bold"/>
              </a:rPr>
              <a:t>Phiếu</a:t>
            </a:r>
            <a:r>
              <a:rPr lang="en-US" sz="5400" b="1" dirty="0">
                <a:solidFill>
                  <a:srgbClr val="4C7031"/>
                </a:solidFill>
                <a:latin typeface="Kodchasan Bold"/>
                <a:ea typeface="Kodchasan Bold"/>
                <a:cs typeface="Kodchasan Bold"/>
                <a:sym typeface="Kodchasan Bold"/>
              </a:rPr>
              <a:t> </a:t>
            </a:r>
          </a:p>
          <a:p>
            <a:r>
              <a:rPr lang="en-US" sz="5400" b="1" dirty="0" err="1">
                <a:solidFill>
                  <a:srgbClr val="4C7031"/>
                </a:solidFill>
                <a:latin typeface="Kodchasan Bold"/>
                <a:ea typeface="Kodchasan Bold"/>
                <a:cs typeface="Kodchasan Bold"/>
                <a:sym typeface="Kodchasan Bold"/>
              </a:rPr>
              <a:t>học</a:t>
            </a:r>
            <a:r>
              <a:rPr lang="en-US" sz="5400" b="1" dirty="0">
                <a:solidFill>
                  <a:srgbClr val="4C7031"/>
                </a:solidFill>
                <a:latin typeface="Kodchasan Bold"/>
                <a:ea typeface="Kodchasan Bold"/>
                <a:cs typeface="Kodchasan Bold"/>
                <a:sym typeface="Kodchasan Bold"/>
              </a:rPr>
              <a:t> </a:t>
            </a:r>
          </a:p>
          <a:p>
            <a:r>
              <a:rPr lang="en-US" sz="5400" b="1" dirty="0" err="1">
                <a:solidFill>
                  <a:srgbClr val="4C7031"/>
                </a:solidFill>
                <a:latin typeface="Kodchasan Bold"/>
                <a:ea typeface="Kodchasan Bold"/>
                <a:cs typeface="Kodchasan Bold"/>
                <a:sym typeface="Kodchasan Bold"/>
              </a:rPr>
              <a:t>tập</a:t>
            </a:r>
            <a:endParaRPr lang="en-US" sz="5400" b="1" dirty="0">
              <a:solidFill>
                <a:srgbClr val="4C7031"/>
              </a:solidFill>
              <a:latin typeface="Kodchasan Bold"/>
              <a:ea typeface="Kodchasan Bold"/>
              <a:cs typeface="Kodchasan Bold"/>
              <a:sym typeface="Kodchasan Bol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0CB"/>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9DA8E60-3BAA-8559-7B08-BC0B09891169}"/>
              </a:ext>
            </a:extLst>
          </p:cNvPr>
          <p:cNvGraphicFramePr>
            <a:graphicFrameLocks noGrp="1"/>
          </p:cNvGraphicFramePr>
          <p:nvPr>
            <p:extLst>
              <p:ext uri="{D42A27DB-BD31-4B8C-83A1-F6EECF244321}">
                <p14:modId xmlns:p14="http://schemas.microsoft.com/office/powerpoint/2010/main" val="3257717623"/>
              </p:ext>
            </p:extLst>
          </p:nvPr>
        </p:nvGraphicFramePr>
        <p:xfrm>
          <a:off x="1333500" y="342900"/>
          <a:ext cx="15621000" cy="9601200"/>
        </p:xfrm>
        <a:graphic>
          <a:graphicData uri="http://schemas.openxmlformats.org/drawingml/2006/table">
            <a:tbl>
              <a:tblPr firstRow="1" firstCol="1" bandRow="1">
                <a:tableStyleId>{5C22544A-7EE6-4342-B048-85BDC9FD1C3A}</a:tableStyleId>
              </a:tblPr>
              <a:tblGrid>
                <a:gridCol w="3553984">
                  <a:extLst>
                    <a:ext uri="{9D8B030D-6E8A-4147-A177-3AD203B41FA5}">
                      <a16:colId xmlns:a16="http://schemas.microsoft.com/office/drawing/2014/main" val="1711666813"/>
                    </a:ext>
                  </a:extLst>
                </a:gridCol>
                <a:gridCol w="4865103">
                  <a:extLst>
                    <a:ext uri="{9D8B030D-6E8A-4147-A177-3AD203B41FA5}">
                      <a16:colId xmlns:a16="http://schemas.microsoft.com/office/drawing/2014/main" val="3553150395"/>
                    </a:ext>
                  </a:extLst>
                </a:gridCol>
                <a:gridCol w="7201913">
                  <a:extLst>
                    <a:ext uri="{9D8B030D-6E8A-4147-A177-3AD203B41FA5}">
                      <a16:colId xmlns:a16="http://schemas.microsoft.com/office/drawing/2014/main" val="3510418526"/>
                    </a:ext>
                  </a:extLst>
                </a:gridCol>
              </a:tblGrid>
              <a:tr h="1344763">
                <a:tc>
                  <a:txBody>
                    <a:bodyPr/>
                    <a:lstStyle/>
                    <a:p>
                      <a:pPr algn="ctr">
                        <a:lnSpc>
                          <a:spcPct val="115000"/>
                        </a:lnSpc>
                        <a:tabLst>
                          <a:tab pos="450215" algn="l"/>
                        </a:tabLst>
                      </a:pPr>
                      <a:r>
                        <a:rPr lang="en-US" sz="4000" dirty="0">
                          <a:solidFill>
                            <a:schemeClr val="bg1"/>
                          </a:solidFill>
                          <a:effectLst/>
                          <a:latin typeface="Times New Roman" panose="02020603050405020304" pitchFamily="18" charset="0"/>
                          <a:cs typeface="Times New Roman" panose="02020603050405020304" pitchFamily="18" charset="0"/>
                        </a:rPr>
                        <a:t>Thành </a:t>
                      </a:r>
                      <a:r>
                        <a:rPr lang="en-US" sz="4000" dirty="0" err="1">
                          <a:solidFill>
                            <a:schemeClr val="bg1"/>
                          </a:solidFill>
                          <a:effectLst/>
                          <a:latin typeface="Times New Roman" panose="02020603050405020304" pitchFamily="18" charset="0"/>
                          <a:cs typeface="Times New Roman" panose="02020603050405020304" pitchFamily="18" charset="0"/>
                        </a:rPr>
                        <a:t>phần</a:t>
                      </a:r>
                      <a:endParaRPr lang="en-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4000" b="1" dirty="0" err="1">
                          <a:effectLst/>
                          <a:latin typeface="Times New Roman" panose="02020603050405020304" pitchFamily="18" charset="0"/>
                          <a:cs typeface="Times New Roman" panose="02020603050405020304" pitchFamily="18" charset="0"/>
                        </a:rPr>
                        <a:t>Tế</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bào</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động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vật</a:t>
                      </a:r>
                      <a:endParaRPr lang="en-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4000" dirty="0" err="1">
                          <a:effectLst/>
                          <a:latin typeface="Times New Roman" panose="02020603050405020304" pitchFamily="18" charset="0"/>
                          <a:cs typeface="Times New Roman" panose="02020603050405020304" pitchFamily="18" charset="0"/>
                        </a:rPr>
                        <a:t>Tế</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thực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vật</a:t>
                      </a:r>
                      <a:endParaRPr lang="en-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3379139"/>
                  </a:ext>
                </a:extLst>
              </a:tr>
              <a:tr h="1420962">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Thành</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tế</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bào</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Không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có</a:t>
                      </a:r>
                      <a:r>
                        <a:rPr lang="en-US" sz="3600" dirty="0">
                          <a:solidFill>
                            <a:srgbClr val="FF0000"/>
                          </a:solidFill>
                          <a:effectLst/>
                          <a:latin typeface="Times New Roman" panose="02020603050405020304" pitchFamily="18" charset="0"/>
                          <a:cs typeface="Times New Roman" panose="02020603050405020304" pitchFamily="18" charset="0"/>
                        </a:rPr>
                        <a:t> </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dirty="0" err="1">
                          <a:solidFill>
                            <a:srgbClr val="FF0000"/>
                          </a:solidFill>
                          <a:effectLst/>
                          <a:latin typeface="Times New Roman" panose="02020603050405020304" pitchFamily="18" charset="0"/>
                          <a:cs typeface="Times New Roman" panose="02020603050405020304" pitchFamily="18" charset="0"/>
                        </a:rPr>
                        <a:t>Có</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4169681"/>
                  </a:ext>
                </a:extLst>
              </a:tr>
              <a:tr h="1420962">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Màng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tế</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bào</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6148971"/>
                  </a:ext>
                </a:extLst>
              </a:tr>
              <a:tr h="2581005">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Tế</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bào</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chất</a:t>
                      </a:r>
                      <a:endParaRPr lang="en-VN" sz="3600" b="0" dirty="0">
                        <a:effectLst/>
                        <a:latin typeface="Times New Roman" panose="02020603050405020304" pitchFamily="18" charset="0"/>
                        <a:cs typeface="Times New Roman" panose="02020603050405020304" pitchFamily="18" charset="0"/>
                      </a:endParaRPr>
                    </a:p>
                    <a:p>
                      <a:pPr algn="just">
                        <a:lnSpc>
                          <a:spcPct val="115000"/>
                        </a:lnSpc>
                        <a:tabLst>
                          <a:tab pos="450215" algn="l"/>
                        </a:tabLst>
                      </a:pPr>
                      <a:r>
                        <a:rPr lang="en-US" sz="1300" dirty="0">
                          <a:effectLst/>
                        </a:rPr>
                        <a:t> </a:t>
                      </a:r>
                      <a:endParaRPr lang="en-VN" sz="1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tabLst>
                          <a:tab pos="450215" algn="l"/>
                        </a:tabLst>
                      </a:pPr>
                      <a:r>
                        <a:rPr lang="en-US" sz="3600" dirty="0" err="1">
                          <a:solidFill>
                            <a:srgbClr val="FF0000"/>
                          </a:solidFill>
                          <a:effectLst/>
                          <a:latin typeface="Times New Roman" panose="02020603050405020304" pitchFamily="18" charset="0"/>
                          <a:cs typeface="Times New Roman" panose="02020603050405020304" pitchFamily="18" charset="0"/>
                        </a:rPr>
                        <a:t>Có</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chứa</a:t>
                      </a:r>
                      <a:r>
                        <a:rPr lang="en-US" sz="3600" dirty="0">
                          <a:solidFill>
                            <a:srgbClr val="FF0000"/>
                          </a:solidFill>
                          <a:effectLst/>
                          <a:latin typeface="Times New Roman" panose="02020603050405020304" pitchFamily="18" charset="0"/>
                          <a:cs typeface="Times New Roman" panose="02020603050405020304" pitchFamily="18" charset="0"/>
                        </a:rPr>
                        <a:t>: Ti </a:t>
                      </a:r>
                      <a:r>
                        <a:rPr lang="en-US" sz="3600" dirty="0" err="1">
                          <a:solidFill>
                            <a:srgbClr val="FF0000"/>
                          </a:solidFill>
                          <a:effectLst/>
                          <a:latin typeface="Times New Roman" panose="02020603050405020304" pitchFamily="18" charset="0"/>
                          <a:cs typeface="Times New Roman" panose="02020603050405020304" pitchFamily="18" charset="0"/>
                        </a:rPr>
                        <a:t>thể</a:t>
                      </a:r>
                      <a:r>
                        <a:rPr lang="en-US" sz="3600" dirty="0">
                          <a:solidFill>
                            <a:srgbClr val="FF0000"/>
                          </a:solidFill>
                          <a:effectLst/>
                          <a:latin typeface="Times New Roman" panose="02020603050405020304" pitchFamily="18" charset="0"/>
                          <a:cs typeface="Times New Roman" panose="02020603050405020304" pitchFamily="18" charset="0"/>
                        </a:rPr>
                        <a:t>, 1 </a:t>
                      </a:r>
                      <a:r>
                        <a:rPr lang="en-US" sz="3600" dirty="0" err="1">
                          <a:solidFill>
                            <a:srgbClr val="FF0000"/>
                          </a:solidFill>
                          <a:effectLst/>
                          <a:latin typeface="Times New Roman" panose="02020603050405020304" pitchFamily="18" charset="0"/>
                          <a:cs typeface="Times New Roman" panose="02020603050405020304" pitchFamily="18" charset="0"/>
                        </a:rPr>
                        <a:t>số</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động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vật</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đơn</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bào</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có</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không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bào</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nhỏ</a:t>
                      </a:r>
                      <a:r>
                        <a:rPr lang="en-US" sz="3600" dirty="0">
                          <a:solidFill>
                            <a:srgbClr val="FF0000"/>
                          </a:solidFill>
                          <a:effectLst/>
                          <a:latin typeface="Times New Roman" panose="02020603050405020304" pitchFamily="18" charset="0"/>
                          <a:cs typeface="Times New Roman" panose="02020603050405020304" pitchFamily="18" charset="0"/>
                        </a:rPr>
                        <a:t> </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err="1">
                          <a:solidFill>
                            <a:srgbClr val="FF0000"/>
                          </a:solidFill>
                          <a:effectLst/>
                          <a:latin typeface="Times New Roman" panose="02020603050405020304" pitchFamily="18" charset="0"/>
                          <a:cs typeface="Times New Roman" panose="02020603050405020304" pitchFamily="18" charset="0"/>
                        </a:rPr>
                        <a:t>Có</a:t>
                      </a:r>
                      <a:r>
                        <a:rPr lang="en-US" sz="3600">
                          <a:solidFill>
                            <a:srgbClr val="FF0000"/>
                          </a:solidFill>
                          <a:effectLst/>
                          <a:latin typeface="Times New Roman" panose="02020603050405020304" pitchFamily="18" charset="0"/>
                          <a:cs typeface="Times New Roman" panose="02020603050405020304" pitchFamily="18" charset="0"/>
                        </a:rPr>
                        <a:t> </a:t>
                      </a:r>
                      <a:r>
                        <a:rPr lang="en-US" sz="3600" smtClean="0">
                          <a:solidFill>
                            <a:srgbClr val="FF0000"/>
                          </a:solidFill>
                          <a:effectLst/>
                          <a:latin typeface="Times New Roman" panose="02020603050405020304" pitchFamily="18" charset="0"/>
                          <a:cs typeface="Times New Roman" panose="02020603050405020304" pitchFamily="18" charset="0"/>
                        </a:rPr>
                        <a:t>chứa: </a:t>
                      </a:r>
                      <a:r>
                        <a:rPr lang="en-US" sz="3600" err="1">
                          <a:solidFill>
                            <a:srgbClr val="FF0000"/>
                          </a:solidFill>
                          <a:effectLst/>
                          <a:latin typeface="Times New Roman" panose="02020603050405020304" pitchFamily="18" charset="0"/>
                          <a:cs typeface="Times New Roman" panose="02020603050405020304" pitchFamily="18" charset="0"/>
                        </a:rPr>
                        <a:t>T</a:t>
                      </a:r>
                      <a:r>
                        <a:rPr lang="en-US" sz="3600" smtClean="0">
                          <a:solidFill>
                            <a:srgbClr val="FF0000"/>
                          </a:solidFill>
                          <a:effectLst/>
                          <a:latin typeface="Times New Roman" panose="02020603050405020304" pitchFamily="18" charset="0"/>
                          <a:cs typeface="Times New Roman" panose="02020603050405020304" pitchFamily="18" charset="0"/>
                        </a:rPr>
                        <a:t>i thể, </a:t>
                      </a:r>
                      <a:r>
                        <a:rPr lang="en-US" sz="3600" dirty="0" err="1">
                          <a:solidFill>
                            <a:srgbClr val="FF0000"/>
                          </a:solidFill>
                          <a:effectLst/>
                          <a:latin typeface="Times New Roman" panose="02020603050405020304" pitchFamily="18" charset="0"/>
                          <a:cs typeface="Times New Roman" panose="02020603050405020304" pitchFamily="18" charset="0"/>
                        </a:rPr>
                        <a:t>không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err="1">
                          <a:solidFill>
                            <a:srgbClr val="FF0000"/>
                          </a:solidFill>
                          <a:effectLst/>
                          <a:latin typeface="Times New Roman" panose="02020603050405020304" pitchFamily="18" charset="0"/>
                          <a:cs typeface="Times New Roman" panose="02020603050405020304" pitchFamily="18" charset="0"/>
                        </a:rPr>
                        <a:t>bào</a:t>
                      </a:r>
                      <a:r>
                        <a:rPr lang="en-US" sz="3600">
                          <a:solidFill>
                            <a:srgbClr val="FF0000"/>
                          </a:solidFill>
                          <a:effectLst/>
                          <a:latin typeface="Times New Roman" panose="02020603050405020304" pitchFamily="18" charset="0"/>
                          <a:cs typeface="Times New Roman" panose="02020603050405020304" pitchFamily="18" charset="0"/>
                        </a:rPr>
                        <a:t> </a:t>
                      </a:r>
                      <a:r>
                        <a:rPr lang="en-US" sz="3600" smtClean="0">
                          <a:solidFill>
                            <a:srgbClr val="FF0000"/>
                          </a:solidFill>
                          <a:effectLst/>
                          <a:latin typeface="Times New Roman" panose="02020603050405020304" pitchFamily="18" charset="0"/>
                          <a:cs typeface="Times New Roman" panose="02020603050405020304" pitchFamily="18" charset="0"/>
                        </a:rPr>
                        <a:t>lớn, </a:t>
                      </a:r>
                      <a:r>
                        <a:rPr lang="en-US" sz="3600" dirty="0" err="1">
                          <a:solidFill>
                            <a:srgbClr val="FF0000"/>
                          </a:solidFill>
                          <a:effectLst/>
                          <a:latin typeface="Times New Roman" panose="02020603050405020304" pitchFamily="18" charset="0"/>
                          <a:cs typeface="Times New Roman" panose="02020603050405020304" pitchFamily="18" charset="0"/>
                        </a:rPr>
                        <a:t>lục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lạp</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chứa</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diệp</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lục</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6955570"/>
                  </a:ext>
                </a:extLst>
              </a:tr>
              <a:tr h="1420962">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Nhân</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Có</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nhân</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hoàn</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chỉnh</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Có</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nhân</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hoàn</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chỉnh</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1263046"/>
                  </a:ext>
                </a:extLst>
              </a:tr>
              <a:tr h="1412546">
                <a:tc>
                  <a:txBody>
                    <a:bodyPr/>
                    <a:lstStyle/>
                    <a:p>
                      <a:pPr algn="just">
                        <a:lnSpc>
                          <a:spcPct val="115000"/>
                        </a:lnSpc>
                        <a:tabLst>
                          <a:tab pos="450215" algn="l"/>
                        </a:tabLst>
                      </a:pPr>
                      <a:r>
                        <a:rPr lang="en-US" sz="3600" b="0" dirty="0" err="1">
                          <a:effectLst/>
                          <a:latin typeface="Times New Roman" panose="02020603050405020304" pitchFamily="18" charset="0"/>
                          <a:cs typeface="Times New Roman" panose="02020603050405020304" pitchFamily="18" charset="0"/>
                        </a:rPr>
                        <a:t>Lục</a:t>
                      </a:r>
                      <a:r>
                        <a:rPr lang="vi-VN" sz="3600" b="0" dirty="0">
                          <a:effectLst/>
                          <a:latin typeface="Times New Roman" panose="02020603050405020304" pitchFamily="18" charset="0"/>
                          <a:cs typeface="Times New Roman" panose="02020603050405020304" pitchFamily="18" charset="0"/>
                        </a:rPr>
                        <a:t> lạp	</a:t>
                      </a:r>
                      <a:endParaRPr lang="en-VN"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tabLst>
                          <a:tab pos="450215" algn="l"/>
                        </a:tabLst>
                      </a:pPr>
                      <a:r>
                        <a:rPr lang="vi-VN"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Có</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lục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lạp</a:t>
                      </a:r>
                      <a:endParaRPr lang="en-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5742034"/>
                  </a:ext>
                </a:extLst>
              </a:tr>
            </a:tbl>
          </a:graphicData>
        </a:graphic>
      </p:graphicFrame>
    </p:spTree>
    <p:extLst>
      <p:ext uri="{BB962C8B-B14F-4D97-AF65-F5344CB8AC3E}">
        <p14:creationId xmlns:p14="http://schemas.microsoft.com/office/powerpoint/2010/main" val="41462293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0CB"/>
        </a:solidFill>
        <a:effectLst/>
      </p:bgPr>
    </p:bg>
    <p:spTree>
      <p:nvGrpSpPr>
        <p:cNvPr id="1" name=""/>
        <p:cNvGrpSpPr/>
        <p:nvPr/>
      </p:nvGrpSpPr>
      <p:grpSpPr>
        <a:xfrm>
          <a:off x="0" y="0"/>
          <a:ext cx="0" cy="0"/>
          <a:chOff x="0" y="0"/>
          <a:chExt cx="0" cy="0"/>
        </a:xfrm>
      </p:grpSpPr>
      <p:sp>
        <p:nvSpPr>
          <p:cNvPr id="2" name="Freeform 2"/>
          <p:cNvSpPr/>
          <p:nvPr/>
        </p:nvSpPr>
        <p:spPr>
          <a:xfrm rot="2435016">
            <a:off x="13469492" y="-933899"/>
            <a:ext cx="6716233" cy="3687823"/>
          </a:xfrm>
          <a:custGeom>
            <a:avLst/>
            <a:gdLst/>
            <a:ahLst/>
            <a:cxnLst/>
            <a:rect l="l" t="t" r="r" b="b"/>
            <a:pathLst>
              <a:path w="6716233" h="3687823">
                <a:moveTo>
                  <a:pt x="0" y="0"/>
                </a:moveTo>
                <a:lnTo>
                  <a:pt x="6716233" y="0"/>
                </a:lnTo>
                <a:lnTo>
                  <a:pt x="6716233" y="3687823"/>
                </a:lnTo>
                <a:lnTo>
                  <a:pt x="0" y="3687823"/>
                </a:lnTo>
                <a:lnTo>
                  <a:pt x="0" y="0"/>
                </a:lnTo>
                <a:close/>
              </a:path>
            </a:pathLst>
          </a:custGeom>
          <a:blipFill>
            <a:blip r:embed="rId3">
              <a:alphaModFix amt="19999"/>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AutoShape 3"/>
          <p:cNvSpPr/>
          <p:nvPr/>
        </p:nvSpPr>
        <p:spPr>
          <a:xfrm>
            <a:off x="1460392" y="924300"/>
            <a:ext cx="15367217" cy="0"/>
          </a:xfrm>
          <a:prstGeom prst="line">
            <a:avLst/>
          </a:prstGeom>
          <a:ln w="28575" cap="rnd">
            <a:solidFill>
              <a:srgbClr val="F49619"/>
            </a:solidFill>
            <a:prstDash val="solid"/>
            <a:headEnd type="none" w="sm" len="sm"/>
            <a:tailEnd type="none" w="sm" len="sm"/>
          </a:ln>
        </p:spPr>
        <p:txBody>
          <a:bodyPr/>
          <a:lstStyle/>
          <a:p>
            <a:endParaRPr lang="en-US"/>
          </a:p>
        </p:txBody>
      </p:sp>
      <p:sp>
        <p:nvSpPr>
          <p:cNvPr id="4" name="AutoShape 4"/>
          <p:cNvSpPr/>
          <p:nvPr/>
        </p:nvSpPr>
        <p:spPr>
          <a:xfrm>
            <a:off x="1460392" y="10096500"/>
            <a:ext cx="15367217" cy="0"/>
          </a:xfrm>
          <a:prstGeom prst="line">
            <a:avLst/>
          </a:prstGeom>
          <a:ln w="28575" cap="rnd">
            <a:solidFill>
              <a:srgbClr val="F49619"/>
            </a:solidFill>
            <a:prstDash val="solid"/>
            <a:headEnd type="none" w="sm" len="sm"/>
            <a:tailEnd type="none" w="sm" len="sm"/>
          </a:ln>
        </p:spPr>
        <p:txBody>
          <a:bodyPr/>
          <a:lstStyle/>
          <a:p>
            <a:endParaRPr lang="en-US"/>
          </a:p>
        </p:txBody>
      </p:sp>
      <p:sp>
        <p:nvSpPr>
          <p:cNvPr id="5" name="Freeform 5"/>
          <p:cNvSpPr/>
          <p:nvPr/>
        </p:nvSpPr>
        <p:spPr>
          <a:xfrm rot="2108889" flipH="1">
            <a:off x="-94163" y="-1389204"/>
            <a:ext cx="4325587" cy="6603949"/>
          </a:xfrm>
          <a:custGeom>
            <a:avLst/>
            <a:gdLst/>
            <a:ahLst/>
            <a:cxnLst/>
            <a:rect l="l" t="t" r="r" b="b"/>
            <a:pathLst>
              <a:path w="4325587" h="6603949">
                <a:moveTo>
                  <a:pt x="4325587" y="0"/>
                </a:moveTo>
                <a:lnTo>
                  <a:pt x="0" y="0"/>
                </a:lnTo>
                <a:lnTo>
                  <a:pt x="0" y="6603949"/>
                </a:lnTo>
                <a:lnTo>
                  <a:pt x="4325587" y="6603949"/>
                </a:lnTo>
                <a:lnTo>
                  <a:pt x="4325587" y="0"/>
                </a:lnTo>
                <a:close/>
              </a:path>
            </a:pathLst>
          </a:custGeom>
          <a:blipFill>
            <a:blip r:embed="rId5">
              <a:alphaModFix amt="19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10800000">
            <a:off x="4598290" y="-7131672"/>
            <a:ext cx="10350971" cy="9436635"/>
          </a:xfrm>
          <a:custGeom>
            <a:avLst/>
            <a:gdLst/>
            <a:ahLst/>
            <a:cxnLst/>
            <a:rect l="l" t="t" r="r" b="b"/>
            <a:pathLst>
              <a:path w="10350971" h="9436635">
                <a:moveTo>
                  <a:pt x="0" y="0"/>
                </a:moveTo>
                <a:lnTo>
                  <a:pt x="10350970" y="0"/>
                </a:lnTo>
                <a:lnTo>
                  <a:pt x="10350970" y="9436635"/>
                </a:lnTo>
                <a:lnTo>
                  <a:pt x="0" y="9436635"/>
                </a:lnTo>
                <a:lnTo>
                  <a:pt x="0" y="0"/>
                </a:lnTo>
                <a:close/>
              </a:path>
            </a:pathLst>
          </a:custGeom>
          <a:blipFill>
            <a:blip r:embed="rId7">
              <a:alphaModFix amt="19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rot="-4111755">
            <a:off x="17066877" y="8884177"/>
            <a:ext cx="1751632" cy="2007208"/>
          </a:xfrm>
          <a:custGeom>
            <a:avLst/>
            <a:gdLst/>
            <a:ahLst/>
            <a:cxnLst/>
            <a:rect l="l" t="t" r="r" b="b"/>
            <a:pathLst>
              <a:path w="1751632" h="2007208">
                <a:moveTo>
                  <a:pt x="0" y="0"/>
                </a:moveTo>
                <a:lnTo>
                  <a:pt x="1751631" y="0"/>
                </a:lnTo>
                <a:lnTo>
                  <a:pt x="1751631" y="2007208"/>
                </a:lnTo>
                <a:lnTo>
                  <a:pt x="0" y="20072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TextBox 9"/>
          <p:cNvSpPr txBox="1"/>
          <p:nvPr/>
        </p:nvSpPr>
        <p:spPr>
          <a:xfrm>
            <a:off x="1599838" y="1298400"/>
            <a:ext cx="15282945" cy="8422883"/>
          </a:xfrm>
          <a:prstGeom prst="rect">
            <a:avLst/>
          </a:prstGeom>
        </p:spPr>
        <p:txBody>
          <a:bodyPr wrap="square" lIns="0" tIns="0" rIns="0" bIns="0" rtlCol="0" anchor="t">
            <a:spAutoFit/>
          </a:bodyPr>
          <a:lstStyle/>
          <a:p>
            <a:pPr>
              <a:lnSpc>
                <a:spcPts val="4415"/>
              </a:lnSpc>
            </a:pPr>
            <a:r>
              <a:rPr lang="en-US" sz="3396" dirty="0">
                <a:solidFill>
                  <a:srgbClr val="34571A"/>
                </a:solidFill>
                <a:latin typeface="Public Sans"/>
                <a:ea typeface="Public Sans"/>
                <a:cs typeface="Public Sans"/>
                <a:sym typeface="Public Sans"/>
              </a:rPr>
              <a:t> </a:t>
            </a:r>
            <a:r>
              <a:rPr lang="en-US" sz="3396" dirty="0" err="1">
                <a:latin typeface="Public Sans"/>
                <a:ea typeface="Public Sans"/>
                <a:cs typeface="Public Sans"/>
                <a:sym typeface="Public Sans"/>
              </a:rPr>
              <a:t>Câu</a:t>
            </a:r>
            <a:r>
              <a:rPr lang="en-US" sz="3396" dirty="0">
                <a:latin typeface="Public Sans"/>
                <a:ea typeface="Public Sans"/>
                <a:cs typeface="Public Sans"/>
                <a:sym typeface="Public Sans"/>
              </a:rPr>
              <a:t> 1: </a:t>
            </a:r>
            <a:r>
              <a:rPr lang="en-US" sz="3396" dirty="0" err="1">
                <a:latin typeface="Public Sans"/>
                <a:ea typeface="Public Sans"/>
                <a:cs typeface="Public Sans"/>
                <a:sym typeface="Public Sans"/>
              </a:rPr>
              <a:t>Những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điểm</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khác</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nhau</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giữa</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tế</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bào</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động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vật</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và</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tế</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bào</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thực</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vật</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có</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liên</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quan</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gì</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đến</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hình</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thức</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dinh</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dưỡng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của</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chúng</a:t>
            </a:r>
            <a:r>
              <a:rPr lang="en-US" sz="3396" dirty="0">
                <a:latin typeface="Public Sans"/>
                <a:ea typeface="Public Sans"/>
                <a:cs typeface="Public Sans"/>
                <a:sym typeface="Public Sans"/>
              </a:rPr>
              <a:t>?</a:t>
            </a: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r>
              <a:rPr lang="en-US" sz="3396" dirty="0" err="1">
                <a:latin typeface="Public Sans"/>
                <a:ea typeface="Public Sans"/>
                <a:cs typeface="Public Sans"/>
                <a:sym typeface="Public Sans"/>
              </a:rPr>
              <a:t>Câu</a:t>
            </a:r>
            <a:r>
              <a:rPr lang="en-US" sz="3396" dirty="0">
                <a:latin typeface="Public Sans"/>
                <a:ea typeface="Public Sans"/>
                <a:cs typeface="Public Sans"/>
                <a:sym typeface="Public Sans"/>
              </a:rPr>
              <a:t> 2: </a:t>
            </a:r>
            <a:r>
              <a:rPr lang="en-US" sz="3396" dirty="0" err="1">
                <a:latin typeface="Public Sans"/>
                <a:ea typeface="Public Sans"/>
                <a:cs typeface="Public Sans"/>
                <a:sym typeface="Public Sans"/>
              </a:rPr>
              <a:t>Cấu</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trúc</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nào</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của</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tế</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bào</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thực</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vật</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giúp</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cây</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cứng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cáp</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dù</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không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có</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hệ</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xương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nâng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đỡ</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như</a:t>
            </a:r>
            <a:r>
              <a:rPr lang="en-US" sz="3396" dirty="0">
                <a:latin typeface="Public Sans"/>
                <a:ea typeface="Public Sans"/>
                <a:cs typeface="Public Sans"/>
                <a:sym typeface="Public Sans"/>
              </a:rPr>
              <a:t> ở </a:t>
            </a:r>
            <a:r>
              <a:rPr lang="en-US" sz="3396" dirty="0" err="1">
                <a:latin typeface="Public Sans"/>
                <a:ea typeface="Public Sans"/>
                <a:cs typeface="Public Sans"/>
                <a:sym typeface="Public Sans"/>
              </a:rPr>
              <a:t>động</a:t>
            </a:r>
            <a:r>
              <a:rPr lang="en-US" sz="3396" dirty="0">
                <a:latin typeface="Public Sans"/>
                <a:ea typeface="Public Sans"/>
                <a:cs typeface="Public Sans"/>
                <a:sym typeface="Public Sans"/>
              </a:rPr>
              <a:t> </a:t>
            </a:r>
            <a:r>
              <a:rPr lang="en-US" sz="3396" dirty="0" err="1">
                <a:latin typeface="Public Sans"/>
                <a:ea typeface="Public Sans"/>
                <a:cs typeface="Public Sans"/>
                <a:sym typeface="Public Sans"/>
              </a:rPr>
              <a:t>vật</a:t>
            </a:r>
            <a:r>
              <a:rPr lang="en-US" sz="3396" dirty="0">
                <a:latin typeface="Public Sans"/>
                <a:ea typeface="Public Sans"/>
                <a:cs typeface="Public Sans"/>
                <a:sym typeface="Public Sans"/>
              </a:rPr>
              <a:t>?</a:t>
            </a: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a:p>
            <a:pPr algn="l">
              <a:lnSpc>
                <a:spcPts val="4415"/>
              </a:lnSpc>
            </a:pPr>
            <a:endParaRPr lang="en-US" sz="3396" dirty="0">
              <a:solidFill>
                <a:srgbClr val="34571A"/>
              </a:solidFill>
              <a:latin typeface="Public Sans"/>
              <a:ea typeface="Public Sans"/>
              <a:cs typeface="Public Sans"/>
              <a:sym typeface="Public Sans"/>
            </a:endParaRPr>
          </a:p>
        </p:txBody>
      </p:sp>
      <p:sp>
        <p:nvSpPr>
          <p:cNvPr id="10" name="TextBox 9">
            <a:extLst>
              <a:ext uri="{FF2B5EF4-FFF2-40B4-BE49-F238E27FC236}">
                <a16:creationId xmlns:a16="http://schemas.microsoft.com/office/drawing/2014/main" id="{D9754391-89F6-CC5B-B31F-9EF47672D8AD}"/>
              </a:ext>
            </a:extLst>
          </p:cNvPr>
          <p:cNvSpPr txBox="1"/>
          <p:nvPr/>
        </p:nvSpPr>
        <p:spPr>
          <a:xfrm>
            <a:off x="1724969" y="2626444"/>
            <a:ext cx="14963193" cy="1692771"/>
          </a:xfrm>
          <a:prstGeom prst="rect">
            <a:avLst/>
          </a:prstGeom>
        </p:spPr>
        <p:txBody>
          <a:bodyPr wrap="square" lIns="0" tIns="0" rIns="0" bIns="0" rtlCol="0" anchor="t">
            <a:spAutoFit/>
          </a:bodyPr>
          <a:lstStyle/>
          <a:p>
            <a:pPr>
              <a:lnSpc>
                <a:spcPts val="4415"/>
              </a:lnSpc>
            </a:pPr>
            <a:r>
              <a:rPr lang="en-US" sz="3396">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Tế</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bào</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thực</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vật</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có</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lục</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lạp</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chứa</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sắc</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tố</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tham</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gia</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quá</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trình</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quang</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hợp</a:t>
            </a:r>
            <a:r>
              <a:rPr lang="en-US" sz="3396" dirty="0">
                <a:solidFill>
                  <a:srgbClr val="FF0000"/>
                </a:solidFill>
                <a:latin typeface="Public Sans"/>
                <a:ea typeface="Public Sans"/>
                <a:cs typeface="Public Sans"/>
                <a:sym typeface="Public Sans"/>
              </a:rPr>
              <a:t>, do </a:t>
            </a:r>
            <a:r>
              <a:rPr lang="en-US" sz="3396" dirty="0" err="1">
                <a:solidFill>
                  <a:srgbClr val="FF0000"/>
                </a:solidFill>
                <a:latin typeface="Public Sans"/>
                <a:ea typeface="Public Sans"/>
                <a:cs typeface="Public Sans"/>
                <a:sym typeface="Public Sans"/>
              </a:rPr>
              <a:t>đó</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thực</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vật</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là</a:t>
            </a:r>
            <a:r>
              <a:rPr lang="en-US" sz="3396" dirty="0">
                <a:solidFill>
                  <a:srgbClr val="FF0000"/>
                </a:solidFill>
                <a:latin typeface="Public Sans"/>
                <a:ea typeface="Public Sans"/>
                <a:cs typeface="Public Sans"/>
                <a:sym typeface="Public Sans"/>
              </a:rPr>
              <a:t> </a:t>
            </a:r>
            <a:r>
              <a:rPr lang="en-US" sz="3396" err="1">
                <a:solidFill>
                  <a:srgbClr val="FF0000"/>
                </a:solidFill>
                <a:latin typeface="Public Sans"/>
                <a:ea typeface="Public Sans"/>
                <a:cs typeface="Public Sans"/>
                <a:sym typeface="Public Sans"/>
              </a:rPr>
              <a:t>sinh</a:t>
            </a:r>
            <a:r>
              <a:rPr lang="en-US" sz="3396">
                <a:solidFill>
                  <a:srgbClr val="FF0000"/>
                </a:solidFill>
                <a:latin typeface="Public Sans"/>
                <a:ea typeface="Public Sans"/>
                <a:cs typeface="Public Sans"/>
                <a:sym typeface="Public Sans"/>
              </a:rPr>
              <a:t> vật </a:t>
            </a:r>
            <a:r>
              <a:rPr lang="en-US" sz="3396" dirty="0" err="1">
                <a:solidFill>
                  <a:srgbClr val="FF0000"/>
                </a:solidFill>
                <a:latin typeface="Public Sans"/>
                <a:ea typeface="Public Sans"/>
                <a:cs typeface="Public Sans"/>
                <a:sym typeface="Public Sans"/>
              </a:rPr>
              <a:t>tự</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dưỡng</a:t>
            </a:r>
            <a:r>
              <a:rPr lang="en-US" sz="3396" dirty="0">
                <a:solidFill>
                  <a:srgbClr val="FF0000"/>
                </a:solidFill>
                <a:latin typeface="Public Sans"/>
                <a:ea typeface="Public Sans"/>
                <a:cs typeface="Public Sans"/>
                <a:sym typeface="Public Sans"/>
              </a:rPr>
              <a:t> ( </a:t>
            </a:r>
            <a:r>
              <a:rPr lang="en-US" sz="3396" dirty="0" err="1">
                <a:solidFill>
                  <a:srgbClr val="FF0000"/>
                </a:solidFill>
                <a:latin typeface="Public Sans"/>
                <a:ea typeface="Public Sans"/>
                <a:cs typeface="Public Sans"/>
                <a:sym typeface="Public Sans"/>
              </a:rPr>
              <a:t>tự</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tạo</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ra</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các</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chất</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dinh</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dưỡng</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từ</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các</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chất</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đơn</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giản</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tồn</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tại</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xung</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quanh</a:t>
            </a:r>
            <a:r>
              <a:rPr lang="en-US" sz="3396" dirty="0">
                <a:solidFill>
                  <a:srgbClr val="FF0000"/>
                </a:solidFill>
                <a:latin typeface="Public Sans"/>
                <a:ea typeface="Public Sans"/>
                <a:cs typeface="Public Sans"/>
                <a:sym typeface="Public Sans"/>
              </a:rPr>
              <a:t> </a:t>
            </a:r>
            <a:r>
              <a:rPr lang="en-US" sz="3396" dirty="0" err="1">
                <a:solidFill>
                  <a:srgbClr val="FF0000"/>
                </a:solidFill>
                <a:latin typeface="Public Sans"/>
                <a:ea typeface="Public Sans"/>
                <a:cs typeface="Public Sans"/>
                <a:sym typeface="Public Sans"/>
              </a:rPr>
              <a:t>nó</a:t>
            </a:r>
            <a:r>
              <a:rPr lang="en-US" sz="3396" dirty="0">
                <a:solidFill>
                  <a:srgbClr val="FF0000"/>
                </a:solidFill>
                <a:latin typeface="Public Sans"/>
                <a:ea typeface="Public Sans"/>
                <a:cs typeface="Public Sans"/>
                <a:sym typeface="Public Sans"/>
              </a:rPr>
              <a:t>)</a:t>
            </a:r>
          </a:p>
        </p:txBody>
      </p:sp>
      <p:sp>
        <p:nvSpPr>
          <p:cNvPr id="11" name="TextBox 10">
            <a:extLst>
              <a:ext uri="{FF2B5EF4-FFF2-40B4-BE49-F238E27FC236}">
                <a16:creationId xmlns:a16="http://schemas.microsoft.com/office/drawing/2014/main" id="{BC28692B-E769-CC44-CB1D-E65F98A0B7D5}"/>
              </a:ext>
            </a:extLst>
          </p:cNvPr>
          <p:cNvSpPr txBox="1"/>
          <p:nvPr/>
        </p:nvSpPr>
        <p:spPr>
          <a:xfrm>
            <a:off x="1724969" y="4963369"/>
            <a:ext cx="14810431" cy="1785104"/>
          </a:xfrm>
          <a:prstGeom prst="rect">
            <a:avLst/>
          </a:prstGeom>
          <a:noFill/>
        </p:spPr>
        <p:txBody>
          <a:bodyPr wrap="square">
            <a:spAutoFit/>
          </a:bodyPr>
          <a:lstStyle/>
          <a:p>
            <a:pPr>
              <a:lnSpc>
                <a:spcPts val="4415"/>
              </a:lnSpc>
            </a:pPr>
            <a:r>
              <a:rPr lang="en-US" sz="340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Tế</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bào</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động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vật</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không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có</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lục</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lạp</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nên</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không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có</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khả</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năng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quang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hợp</a:t>
            </a:r>
            <a:r>
              <a:rPr lang="en-US" sz="3400" dirty="0">
                <a:solidFill>
                  <a:srgbClr val="FF0000"/>
                </a:solidFill>
                <a:latin typeface="Public Sans"/>
                <a:ea typeface="Public Sans"/>
                <a:cs typeface="Public Sans"/>
                <a:sym typeface="Public Sans"/>
              </a:rPr>
              <a:t>, do </a:t>
            </a:r>
            <a:r>
              <a:rPr lang="en-US" sz="3400" dirty="0" err="1">
                <a:solidFill>
                  <a:srgbClr val="FF0000"/>
                </a:solidFill>
                <a:latin typeface="Public Sans"/>
                <a:ea typeface="Public Sans"/>
                <a:cs typeface="Public Sans"/>
                <a:sym typeface="Public Sans"/>
              </a:rPr>
              <a:t>đó</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động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vật</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là</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sinh</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vật</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dị</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dưỡng</a:t>
            </a:r>
            <a:r>
              <a:rPr lang="en-US" sz="3400" dirty="0">
                <a:solidFill>
                  <a:srgbClr val="FF0000"/>
                </a:solidFill>
                <a:latin typeface="Public Sans"/>
                <a:ea typeface="Public Sans"/>
                <a:cs typeface="Public Sans"/>
                <a:sym typeface="Public Sans"/>
              </a:rPr>
              <a:t> ( </a:t>
            </a:r>
            <a:r>
              <a:rPr lang="en-US" sz="3400" dirty="0" err="1">
                <a:solidFill>
                  <a:srgbClr val="FF0000"/>
                </a:solidFill>
                <a:latin typeface="Public Sans"/>
                <a:ea typeface="Public Sans"/>
                <a:cs typeface="Public Sans"/>
                <a:sym typeface="Public Sans"/>
              </a:rPr>
              <a:t>hấp</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thụ</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các</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chất</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dinh</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dưỡng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từ</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các</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sinh</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vật</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khác</a:t>
            </a:r>
            <a:r>
              <a:rPr lang="en-US" sz="3400" dirty="0">
                <a:solidFill>
                  <a:srgbClr val="FF0000"/>
                </a:solidFill>
                <a:latin typeface="Public Sans"/>
                <a:ea typeface="Public Sans"/>
                <a:cs typeface="Public Sans"/>
                <a:sym typeface="Public Sans"/>
              </a:rPr>
              <a:t>)</a:t>
            </a:r>
          </a:p>
        </p:txBody>
      </p:sp>
      <p:sp>
        <p:nvSpPr>
          <p:cNvPr id="13" name="TextBox 12">
            <a:extLst>
              <a:ext uri="{FF2B5EF4-FFF2-40B4-BE49-F238E27FC236}">
                <a16:creationId xmlns:a16="http://schemas.microsoft.com/office/drawing/2014/main" id="{E6AB8CBA-8872-C563-A0C2-06F55BFE5618}"/>
              </a:ext>
            </a:extLst>
          </p:cNvPr>
          <p:cNvSpPr txBox="1"/>
          <p:nvPr/>
        </p:nvSpPr>
        <p:spPr>
          <a:xfrm>
            <a:off x="1899763" y="8468437"/>
            <a:ext cx="14488475" cy="1220847"/>
          </a:xfrm>
          <a:prstGeom prst="rect">
            <a:avLst/>
          </a:prstGeom>
          <a:noFill/>
        </p:spPr>
        <p:txBody>
          <a:bodyPr wrap="square">
            <a:spAutoFit/>
          </a:bodyPr>
          <a:lstStyle/>
          <a:p>
            <a:pPr>
              <a:lnSpc>
                <a:spcPts val="4415"/>
              </a:lnSpc>
            </a:pPr>
            <a:r>
              <a:rPr lang="en-US" sz="3400">
                <a:solidFill>
                  <a:srgbClr val="FF0000"/>
                </a:solidFill>
                <a:latin typeface="Public Sans"/>
                <a:ea typeface="Public Sans"/>
                <a:cs typeface="Public Sans"/>
                <a:sym typeface="Public Sans"/>
              </a:rPr>
              <a:t>+ </a:t>
            </a:r>
            <a:r>
              <a:rPr lang="en-US" sz="3400" dirty="0">
                <a:solidFill>
                  <a:srgbClr val="FF0000"/>
                </a:solidFill>
                <a:latin typeface="Public Sans"/>
                <a:ea typeface="Public Sans"/>
                <a:cs typeface="Public Sans"/>
                <a:sym typeface="Public Sans"/>
              </a:rPr>
              <a:t>Thành </a:t>
            </a:r>
            <a:r>
              <a:rPr lang="en-US" sz="3400" dirty="0" err="1">
                <a:solidFill>
                  <a:srgbClr val="FF0000"/>
                </a:solidFill>
                <a:latin typeface="Public Sans"/>
                <a:ea typeface="Public Sans"/>
                <a:cs typeface="Public Sans"/>
                <a:sym typeface="Public Sans"/>
              </a:rPr>
              <a:t>tế</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bào</a:t>
            </a:r>
            <a:r>
              <a:rPr lang="en-US" sz="3400" dirty="0">
                <a:solidFill>
                  <a:srgbClr val="FF0000"/>
                </a:solidFill>
                <a:latin typeface="Public Sans"/>
                <a:ea typeface="Public Sans"/>
                <a:cs typeface="Public Sans"/>
                <a:sym typeface="Public Sans"/>
              </a:rPr>
              <a:t> ở </a:t>
            </a:r>
            <a:r>
              <a:rPr lang="en-US" sz="3400" dirty="0" err="1">
                <a:solidFill>
                  <a:srgbClr val="FF0000"/>
                </a:solidFill>
                <a:latin typeface="Public Sans"/>
                <a:ea typeface="Public Sans"/>
                <a:cs typeface="Public Sans"/>
                <a:sym typeface="Public Sans"/>
              </a:rPr>
              <a:t>thực</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vật</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giúp</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cây</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cứng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cáp</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dù</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không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có</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hệ</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xương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nâng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đỡ</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như</a:t>
            </a:r>
            <a:r>
              <a:rPr lang="en-US" sz="3400" dirty="0">
                <a:solidFill>
                  <a:srgbClr val="FF0000"/>
                </a:solidFill>
                <a:latin typeface="Public Sans"/>
                <a:ea typeface="Public Sans"/>
                <a:cs typeface="Public Sans"/>
                <a:sym typeface="Public Sans"/>
              </a:rPr>
              <a:t> ở </a:t>
            </a:r>
            <a:r>
              <a:rPr lang="en-US" sz="3400" dirty="0" err="1">
                <a:solidFill>
                  <a:srgbClr val="FF0000"/>
                </a:solidFill>
                <a:latin typeface="Public Sans"/>
                <a:ea typeface="Public Sans"/>
                <a:cs typeface="Public Sans"/>
                <a:sym typeface="Public Sans"/>
              </a:rPr>
              <a:t>động</a:t>
            </a:r>
            <a:r>
              <a:rPr lang="en-US" sz="3400" dirty="0">
                <a:solidFill>
                  <a:srgbClr val="FF0000"/>
                </a:solidFill>
                <a:latin typeface="Public Sans"/>
                <a:ea typeface="Public Sans"/>
                <a:cs typeface="Public Sans"/>
                <a:sym typeface="Public Sans"/>
              </a:rPr>
              <a:t> </a:t>
            </a:r>
            <a:r>
              <a:rPr lang="en-US" sz="3400" dirty="0" err="1">
                <a:solidFill>
                  <a:srgbClr val="FF0000"/>
                </a:solidFill>
                <a:latin typeface="Public Sans"/>
                <a:ea typeface="Public Sans"/>
                <a:cs typeface="Public Sans"/>
                <a:sym typeface="Public Sans"/>
              </a:rPr>
              <a:t>vật</a:t>
            </a:r>
            <a:r>
              <a:rPr lang="en-US" sz="3400" dirty="0">
                <a:solidFill>
                  <a:srgbClr val="FF0000"/>
                </a:solidFill>
                <a:latin typeface="Public Sans"/>
                <a:ea typeface="Public Sans"/>
                <a:cs typeface="Public Sans"/>
                <a:sym typeface="Public Sans"/>
              </a:rPr>
              <a:t>.</a:t>
            </a:r>
          </a:p>
        </p:txBody>
      </p:sp>
    </p:spTree>
    <p:extLst>
      <p:ext uri="{BB962C8B-B14F-4D97-AF65-F5344CB8AC3E}">
        <p14:creationId xmlns:p14="http://schemas.microsoft.com/office/powerpoint/2010/main" val="18577690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0CB"/>
        </a:solidFill>
        <a:effectLst/>
      </p:bgPr>
    </p:bg>
    <p:spTree>
      <p:nvGrpSpPr>
        <p:cNvPr id="1" name=""/>
        <p:cNvGrpSpPr/>
        <p:nvPr/>
      </p:nvGrpSpPr>
      <p:grpSpPr>
        <a:xfrm>
          <a:off x="0" y="0"/>
          <a:ext cx="0" cy="0"/>
          <a:chOff x="0" y="0"/>
          <a:chExt cx="0" cy="0"/>
        </a:xfrm>
      </p:grpSpPr>
      <p:sp>
        <p:nvSpPr>
          <p:cNvPr id="2" name="TextBox 2"/>
          <p:cNvSpPr txBox="1"/>
          <p:nvPr/>
        </p:nvSpPr>
        <p:spPr>
          <a:xfrm>
            <a:off x="1447800" y="876300"/>
            <a:ext cx="23036689" cy="1615827"/>
          </a:xfrm>
          <a:prstGeom prst="rect">
            <a:avLst/>
          </a:prstGeom>
        </p:spPr>
        <p:txBody>
          <a:bodyPr lIns="0" tIns="0" rIns="0" bIns="0" rtlCol="0" anchor="t">
            <a:spAutoFit/>
          </a:bodyPr>
          <a:lstStyle/>
          <a:p>
            <a:pPr algn="l">
              <a:lnSpc>
                <a:spcPts val="6333"/>
              </a:lnSpc>
            </a:pPr>
            <a:r>
              <a:rPr lang="en-US" sz="2500" dirty="0" err="1">
                <a:solidFill>
                  <a:srgbClr val="00B0F0"/>
                </a:solidFill>
                <a:latin typeface="Public Sans"/>
                <a:ea typeface="Public Sans"/>
                <a:cs typeface="Public Sans"/>
                <a:sym typeface="Public Sans"/>
              </a:rPr>
              <a:t>Câu</a:t>
            </a:r>
            <a:r>
              <a:rPr lang="en-US" sz="2500" dirty="0">
                <a:solidFill>
                  <a:srgbClr val="00B0F0"/>
                </a:solidFill>
                <a:latin typeface="Public Sans"/>
                <a:ea typeface="Public Sans"/>
                <a:cs typeface="Public Sans"/>
                <a:sym typeface="Public Sans"/>
              </a:rPr>
              <a:t> 1: Bào </a:t>
            </a:r>
            <a:r>
              <a:rPr lang="en-US" sz="2500" dirty="0" err="1">
                <a:solidFill>
                  <a:srgbClr val="00B0F0"/>
                </a:solidFill>
                <a:latin typeface="Public Sans"/>
                <a:ea typeface="Public Sans"/>
                <a:cs typeface="Public Sans"/>
                <a:sym typeface="Public Sans"/>
              </a:rPr>
              <a:t>quan</a:t>
            </a:r>
            <a:r>
              <a:rPr lang="en-US" sz="2500" dirty="0">
                <a:solidFill>
                  <a:srgbClr val="00B0F0"/>
                </a:solidFill>
                <a:latin typeface="Public Sans"/>
                <a:ea typeface="Public Sans"/>
                <a:cs typeface="Public Sans"/>
                <a:sym typeface="Public Sans"/>
              </a:rPr>
              <a:t> </a:t>
            </a:r>
            <a:r>
              <a:rPr lang="en-US" sz="2500" dirty="0" err="1">
                <a:solidFill>
                  <a:srgbClr val="00B0F0"/>
                </a:solidFill>
                <a:latin typeface="Public Sans"/>
                <a:ea typeface="Public Sans"/>
                <a:cs typeface="Public Sans"/>
                <a:sym typeface="Public Sans"/>
              </a:rPr>
              <a:t>nào</a:t>
            </a:r>
            <a:r>
              <a:rPr lang="en-US" sz="2500" dirty="0">
                <a:solidFill>
                  <a:srgbClr val="00B0F0"/>
                </a:solidFill>
                <a:latin typeface="Public Sans"/>
                <a:ea typeface="Public Sans"/>
                <a:cs typeface="Public Sans"/>
                <a:sym typeface="Public Sans"/>
              </a:rPr>
              <a:t> </a:t>
            </a:r>
            <a:r>
              <a:rPr lang="en-US" sz="2500" dirty="0" err="1">
                <a:solidFill>
                  <a:srgbClr val="00B0F0"/>
                </a:solidFill>
                <a:latin typeface="Public Sans"/>
                <a:ea typeface="Public Sans"/>
                <a:cs typeface="Public Sans"/>
                <a:sym typeface="Public Sans"/>
              </a:rPr>
              <a:t>có</a:t>
            </a:r>
            <a:r>
              <a:rPr lang="en-US" sz="2500" dirty="0">
                <a:solidFill>
                  <a:srgbClr val="00B0F0"/>
                </a:solidFill>
                <a:latin typeface="Public Sans"/>
                <a:ea typeface="Public Sans"/>
                <a:cs typeface="Public Sans"/>
                <a:sym typeface="Public Sans"/>
              </a:rPr>
              <a:t> </a:t>
            </a:r>
            <a:r>
              <a:rPr lang="en-US" sz="2500" dirty="0" err="1">
                <a:solidFill>
                  <a:srgbClr val="00B0F0"/>
                </a:solidFill>
                <a:latin typeface="Public Sans"/>
                <a:ea typeface="Public Sans"/>
                <a:cs typeface="Public Sans"/>
                <a:sym typeface="Public Sans"/>
              </a:rPr>
              <a:t>có</a:t>
            </a:r>
            <a:r>
              <a:rPr lang="en-US" sz="2500" dirty="0">
                <a:solidFill>
                  <a:srgbClr val="00B0F0"/>
                </a:solidFill>
                <a:latin typeface="Public Sans"/>
                <a:ea typeface="Public Sans"/>
                <a:cs typeface="Public Sans"/>
                <a:sym typeface="Public Sans"/>
              </a:rPr>
              <a:t> </a:t>
            </a:r>
            <a:r>
              <a:rPr lang="en-US" sz="2500">
                <a:solidFill>
                  <a:srgbClr val="00B0F0"/>
                </a:solidFill>
                <a:latin typeface="Public Sans"/>
                <a:ea typeface="Public Sans"/>
                <a:cs typeface="Public Sans"/>
                <a:sym typeface="Public Sans"/>
              </a:rPr>
              <a:t>ở tế bào thực vật mà không có ở tế bào động vật.</a:t>
            </a:r>
            <a:endParaRPr lang="en-US" sz="2500" dirty="0">
              <a:solidFill>
                <a:srgbClr val="00B0F0"/>
              </a:solidFill>
              <a:latin typeface="Public Sans"/>
              <a:ea typeface="Public Sans"/>
              <a:cs typeface="Public Sans"/>
              <a:sym typeface="Public Sans"/>
            </a:endParaRPr>
          </a:p>
          <a:p>
            <a:pPr>
              <a:lnSpc>
                <a:spcPts val="6333"/>
              </a:lnSpc>
            </a:pPr>
            <a:r>
              <a:rPr lang="en-US" sz="2500" dirty="0">
                <a:solidFill>
                  <a:srgbClr val="34571A"/>
                </a:solidFill>
                <a:latin typeface="Public Sans"/>
                <a:ea typeface="Public Sans"/>
                <a:cs typeface="Public Sans"/>
                <a:sym typeface="Public Sans"/>
              </a:rPr>
              <a:t>A.   </a:t>
            </a:r>
            <a:r>
              <a:rPr lang="en-US" sz="2500" dirty="0" err="1">
                <a:solidFill>
                  <a:srgbClr val="34571A"/>
                </a:solidFill>
                <a:latin typeface="Public Sans"/>
                <a:ea typeface="Public Sans"/>
                <a:cs typeface="Public Sans"/>
                <a:sym typeface="Public Sans"/>
              </a:rPr>
              <a:t>Lục</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lạp</a:t>
            </a:r>
            <a:r>
              <a:rPr lang="en-US" sz="2500" dirty="0">
                <a:solidFill>
                  <a:srgbClr val="34571A"/>
                </a:solidFill>
                <a:latin typeface="Public Sans"/>
                <a:ea typeface="Public Sans"/>
                <a:cs typeface="Public Sans"/>
                <a:sym typeface="Public Sans"/>
              </a:rPr>
              <a:t>       B.   </a:t>
            </a:r>
            <a:r>
              <a:rPr lang="en-US" sz="2500" dirty="0" err="1">
                <a:solidFill>
                  <a:srgbClr val="34571A"/>
                </a:solidFill>
                <a:latin typeface="Public Sans"/>
                <a:ea typeface="Public Sans"/>
                <a:cs typeface="Public Sans"/>
                <a:sym typeface="Public Sans"/>
              </a:rPr>
              <a:t>Màng</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tế</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r>
              <a:rPr lang="en-US" sz="2500" dirty="0">
                <a:solidFill>
                  <a:srgbClr val="34571A"/>
                </a:solidFill>
                <a:latin typeface="Public Sans"/>
                <a:ea typeface="Public Sans"/>
                <a:cs typeface="Public Sans"/>
                <a:sym typeface="Public Sans"/>
              </a:rPr>
              <a:t>       C.   </a:t>
            </a:r>
            <a:r>
              <a:rPr lang="en-US" sz="2500" dirty="0" err="1">
                <a:solidFill>
                  <a:srgbClr val="34571A"/>
                </a:solidFill>
                <a:latin typeface="Public Sans"/>
                <a:ea typeface="Public Sans"/>
                <a:cs typeface="Public Sans"/>
                <a:sym typeface="Public Sans"/>
              </a:rPr>
              <a:t>Nhân</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tế</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endParaRPr lang="en-US" sz="2500" dirty="0">
              <a:solidFill>
                <a:srgbClr val="34571A"/>
              </a:solidFill>
              <a:latin typeface="Public Sans"/>
              <a:ea typeface="Public Sans"/>
              <a:cs typeface="Public Sans"/>
              <a:sym typeface="Public Sans"/>
            </a:endParaRPr>
          </a:p>
        </p:txBody>
      </p:sp>
      <p:sp>
        <p:nvSpPr>
          <p:cNvPr id="4" name="Freeform 4">
            <a:extLst>
              <a:ext uri="{FF2B5EF4-FFF2-40B4-BE49-F238E27FC236}">
                <a16:creationId xmlns:a16="http://schemas.microsoft.com/office/drawing/2014/main" id="{6353BA56-8C56-6DA9-B3EB-FDBDCD87E2E0}"/>
              </a:ext>
            </a:extLst>
          </p:cNvPr>
          <p:cNvSpPr/>
          <p:nvPr/>
        </p:nvSpPr>
        <p:spPr>
          <a:xfrm>
            <a:off x="1219200" y="1866900"/>
            <a:ext cx="762000" cy="609600"/>
          </a:xfrm>
          <a:custGeom>
            <a:avLst/>
            <a:gdLst/>
            <a:ahLst/>
            <a:cxnLst/>
            <a:rect l="l" t="t" r="r" b="b"/>
            <a:pathLst>
              <a:path w="5051426" h="2961399">
                <a:moveTo>
                  <a:pt x="0" y="0"/>
                </a:moveTo>
                <a:lnTo>
                  <a:pt x="5051426" y="0"/>
                </a:lnTo>
                <a:lnTo>
                  <a:pt x="5051426" y="2961399"/>
                </a:lnTo>
                <a:lnTo>
                  <a:pt x="0" y="29613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dirty="0"/>
          </a:p>
        </p:txBody>
      </p:sp>
      <p:sp>
        <p:nvSpPr>
          <p:cNvPr id="5" name="TextBox 4">
            <a:extLst>
              <a:ext uri="{FF2B5EF4-FFF2-40B4-BE49-F238E27FC236}">
                <a16:creationId xmlns:a16="http://schemas.microsoft.com/office/drawing/2014/main" id="{69B0E145-B3AE-610B-D382-36A8CBFBC246}"/>
              </a:ext>
            </a:extLst>
          </p:cNvPr>
          <p:cNvSpPr txBox="1"/>
          <p:nvPr/>
        </p:nvSpPr>
        <p:spPr>
          <a:xfrm>
            <a:off x="1371600" y="2451100"/>
            <a:ext cx="12242800" cy="4131900"/>
          </a:xfrm>
          <a:prstGeom prst="rect">
            <a:avLst/>
          </a:prstGeom>
          <a:noFill/>
        </p:spPr>
        <p:txBody>
          <a:bodyPr wrap="square">
            <a:spAutoFit/>
          </a:bodyPr>
          <a:lstStyle/>
          <a:p>
            <a:pPr algn="l">
              <a:lnSpc>
                <a:spcPts val="6333"/>
              </a:lnSpc>
            </a:pPr>
            <a:r>
              <a:rPr lang="en-US" sz="2500" dirty="0" err="1">
                <a:solidFill>
                  <a:srgbClr val="00B0F0"/>
                </a:solidFill>
                <a:latin typeface="Public Sans"/>
                <a:ea typeface="Public Sans"/>
                <a:cs typeface="Public Sans"/>
                <a:sym typeface="Public Sans"/>
              </a:rPr>
              <a:t>Câu</a:t>
            </a:r>
            <a:r>
              <a:rPr lang="en-US" sz="2500" dirty="0">
                <a:solidFill>
                  <a:srgbClr val="00B0F0"/>
                </a:solidFill>
                <a:latin typeface="Public Sans"/>
                <a:ea typeface="Public Sans"/>
                <a:cs typeface="Public Sans"/>
                <a:sym typeface="Public Sans"/>
              </a:rPr>
              <a:t> 2</a:t>
            </a:r>
            <a:r>
              <a:rPr lang="en-US" sz="2500">
                <a:solidFill>
                  <a:srgbClr val="00B0F0"/>
                </a:solidFill>
                <a:latin typeface="Public Sans"/>
                <a:ea typeface="Public Sans"/>
                <a:cs typeface="Public Sans"/>
                <a:sym typeface="Public Sans"/>
              </a:rPr>
              <a:t>: Tế bào thực vật khác tế bào động vật là:</a:t>
            </a:r>
            <a:endParaRPr lang="en-US" sz="2500" dirty="0">
              <a:solidFill>
                <a:srgbClr val="00B0F0"/>
              </a:solidFill>
              <a:latin typeface="Public Sans"/>
              <a:ea typeface="Public Sans"/>
              <a:cs typeface="Public Sans"/>
              <a:sym typeface="Public Sans"/>
            </a:endParaRPr>
          </a:p>
          <a:p>
            <a:pPr algn="l">
              <a:lnSpc>
                <a:spcPts val="6333"/>
              </a:lnSpc>
            </a:pPr>
            <a:r>
              <a:rPr lang="en-US" sz="2500" dirty="0">
                <a:solidFill>
                  <a:srgbClr val="34571A"/>
                </a:solidFill>
                <a:latin typeface="Public Sans"/>
                <a:ea typeface="Public Sans"/>
                <a:cs typeface="Public Sans"/>
                <a:sym typeface="Public Sans"/>
              </a:rPr>
              <a:t>A.   </a:t>
            </a:r>
            <a:r>
              <a:rPr lang="en-US" sz="2500" dirty="0" err="1">
                <a:solidFill>
                  <a:srgbClr val="34571A"/>
                </a:solidFill>
                <a:latin typeface="Public Sans"/>
                <a:ea typeface="Public Sans"/>
                <a:cs typeface="Public Sans"/>
                <a:sym typeface="Public Sans"/>
              </a:rPr>
              <a:t>Không</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lớn</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không</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lục</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lạp</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thành</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tế</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endParaRPr lang="en-US" sz="2500" dirty="0">
              <a:solidFill>
                <a:srgbClr val="34571A"/>
              </a:solidFill>
              <a:latin typeface="Public Sans"/>
              <a:ea typeface="Public Sans"/>
              <a:cs typeface="Public Sans"/>
              <a:sym typeface="Public Sans"/>
            </a:endParaRPr>
          </a:p>
          <a:p>
            <a:pPr algn="l">
              <a:lnSpc>
                <a:spcPts val="6333"/>
              </a:lnSpc>
            </a:pPr>
            <a:r>
              <a:rPr lang="en-US" sz="2500" dirty="0">
                <a:solidFill>
                  <a:srgbClr val="34571A"/>
                </a:solidFill>
                <a:latin typeface="Public Sans"/>
                <a:ea typeface="Public Sans"/>
                <a:cs typeface="Public Sans"/>
                <a:sym typeface="Public Sans"/>
              </a:rPr>
              <a:t>B.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lục</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lạp</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thành</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tế</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và</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không</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nhỏ</a:t>
            </a:r>
            <a:endParaRPr lang="en-US" sz="2500" dirty="0">
              <a:solidFill>
                <a:srgbClr val="34571A"/>
              </a:solidFill>
              <a:latin typeface="Public Sans"/>
              <a:ea typeface="Public Sans"/>
              <a:cs typeface="Public Sans"/>
              <a:sym typeface="Public Sans"/>
            </a:endParaRPr>
          </a:p>
          <a:p>
            <a:pPr algn="l">
              <a:lnSpc>
                <a:spcPts val="6333"/>
              </a:lnSpc>
            </a:pPr>
            <a:r>
              <a:rPr lang="en-US" sz="2500" dirty="0">
                <a:solidFill>
                  <a:srgbClr val="34571A"/>
                </a:solidFill>
                <a:latin typeface="Public Sans"/>
                <a:ea typeface="Public Sans"/>
                <a:cs typeface="Public Sans"/>
                <a:sym typeface="Public Sans"/>
              </a:rPr>
              <a:t>C.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thành</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tế</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lục</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lạp</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và</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có</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không</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bào</a:t>
            </a:r>
            <a:r>
              <a:rPr lang="en-US" sz="2500" dirty="0">
                <a:solidFill>
                  <a:srgbClr val="34571A"/>
                </a:solidFill>
                <a:latin typeface="Public Sans"/>
                <a:ea typeface="Public Sans"/>
                <a:cs typeface="Public Sans"/>
                <a:sym typeface="Public Sans"/>
              </a:rPr>
              <a:t> </a:t>
            </a:r>
            <a:r>
              <a:rPr lang="en-US" sz="2500" dirty="0" err="1">
                <a:solidFill>
                  <a:srgbClr val="34571A"/>
                </a:solidFill>
                <a:latin typeface="Public Sans"/>
                <a:ea typeface="Public Sans"/>
                <a:cs typeface="Public Sans"/>
                <a:sym typeface="Public Sans"/>
              </a:rPr>
              <a:t>lớn</a:t>
            </a:r>
            <a:endParaRPr lang="en-US" sz="2500" dirty="0">
              <a:solidFill>
                <a:srgbClr val="34571A"/>
              </a:solidFill>
              <a:latin typeface="Public Sans"/>
              <a:ea typeface="Public Sans"/>
              <a:cs typeface="Public Sans"/>
              <a:sym typeface="Public Sans"/>
            </a:endParaRPr>
          </a:p>
          <a:p>
            <a:pPr marL="0" lvl="0" indent="0" algn="ctr">
              <a:lnSpc>
                <a:spcPts val="6333"/>
              </a:lnSpc>
              <a:spcBef>
                <a:spcPct val="0"/>
              </a:spcBef>
            </a:pPr>
            <a:endParaRPr lang="en-US" sz="2500" dirty="0">
              <a:solidFill>
                <a:srgbClr val="34571A"/>
              </a:solidFill>
              <a:latin typeface="Public Sans"/>
              <a:ea typeface="Public Sans"/>
              <a:cs typeface="Public Sans"/>
              <a:sym typeface="Public Sans"/>
            </a:endParaRPr>
          </a:p>
        </p:txBody>
      </p:sp>
      <p:sp>
        <p:nvSpPr>
          <p:cNvPr id="6" name="Freeform 4">
            <a:extLst>
              <a:ext uri="{FF2B5EF4-FFF2-40B4-BE49-F238E27FC236}">
                <a16:creationId xmlns:a16="http://schemas.microsoft.com/office/drawing/2014/main" id="{AF9019C0-7A93-A02F-55F3-0A16F7597722}"/>
              </a:ext>
            </a:extLst>
          </p:cNvPr>
          <p:cNvSpPr/>
          <p:nvPr/>
        </p:nvSpPr>
        <p:spPr>
          <a:xfrm>
            <a:off x="1143000" y="4991100"/>
            <a:ext cx="838200" cy="852958"/>
          </a:xfrm>
          <a:custGeom>
            <a:avLst/>
            <a:gdLst/>
            <a:ahLst/>
            <a:cxnLst/>
            <a:rect l="l" t="t" r="r" b="b"/>
            <a:pathLst>
              <a:path w="5051426" h="2961399">
                <a:moveTo>
                  <a:pt x="0" y="0"/>
                </a:moveTo>
                <a:lnTo>
                  <a:pt x="5051426" y="0"/>
                </a:lnTo>
                <a:lnTo>
                  <a:pt x="5051426" y="2961399"/>
                </a:lnTo>
                <a:lnTo>
                  <a:pt x="0" y="29613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dirty="0"/>
          </a:p>
        </p:txBody>
      </p:sp>
      <p:sp>
        <p:nvSpPr>
          <p:cNvPr id="8" name="TextBox 7">
            <a:extLst>
              <a:ext uri="{FF2B5EF4-FFF2-40B4-BE49-F238E27FC236}">
                <a16:creationId xmlns:a16="http://schemas.microsoft.com/office/drawing/2014/main" id="{045E11DF-9B34-27C1-930B-29F2245E5847}"/>
              </a:ext>
            </a:extLst>
          </p:cNvPr>
          <p:cNvSpPr txBox="1"/>
          <p:nvPr/>
        </p:nvSpPr>
        <p:spPr>
          <a:xfrm>
            <a:off x="1409700" y="5831358"/>
            <a:ext cx="12242800" cy="3323987"/>
          </a:xfrm>
          <a:prstGeom prst="rect">
            <a:avLst/>
          </a:prstGeom>
          <a:noFill/>
        </p:spPr>
        <p:txBody>
          <a:bodyPr wrap="square">
            <a:spAutoFit/>
          </a:bodyPr>
          <a:lstStyle/>
          <a:p>
            <a:pPr algn="l">
              <a:lnSpc>
                <a:spcPts val="6333"/>
              </a:lnSpc>
            </a:pPr>
            <a:r>
              <a:rPr lang="en-US" sz="2500" dirty="0" err="1">
                <a:solidFill>
                  <a:srgbClr val="00B0F0"/>
                </a:solidFill>
                <a:latin typeface="Public Sans"/>
                <a:ea typeface="Public Sans"/>
                <a:cs typeface="Public Sans"/>
                <a:sym typeface="Public Sans"/>
              </a:rPr>
              <a:t>Câu</a:t>
            </a:r>
            <a:r>
              <a:rPr lang="en-US" sz="2500" dirty="0">
                <a:solidFill>
                  <a:srgbClr val="00B0F0"/>
                </a:solidFill>
                <a:latin typeface="Public Sans"/>
                <a:ea typeface="Public Sans"/>
                <a:cs typeface="Public Sans"/>
                <a:sym typeface="Public Sans"/>
              </a:rPr>
              <a:t> 3</a:t>
            </a:r>
            <a:r>
              <a:rPr lang="en-US" sz="2500">
                <a:solidFill>
                  <a:srgbClr val="00B0F0"/>
                </a:solidFill>
                <a:latin typeface="Public Sans"/>
                <a:ea typeface="Public Sans"/>
                <a:cs typeface="Public Sans"/>
                <a:sym typeface="Public Sans"/>
              </a:rPr>
              <a:t>: Thành phần cấu tạo nào dưới đây có ở mọi tế bào?</a:t>
            </a:r>
            <a:endParaRPr lang="en-US" sz="2500" dirty="0">
              <a:solidFill>
                <a:srgbClr val="00B0F0"/>
              </a:solidFill>
              <a:latin typeface="Public Sans"/>
              <a:ea typeface="Public Sans"/>
              <a:cs typeface="Public Sans"/>
              <a:sym typeface="Public Sans"/>
            </a:endParaRPr>
          </a:p>
          <a:p>
            <a:pPr algn="l">
              <a:lnSpc>
                <a:spcPts val="6333"/>
              </a:lnSpc>
            </a:pPr>
            <a:r>
              <a:rPr lang="en-US" sz="2500" dirty="0">
                <a:solidFill>
                  <a:srgbClr val="34571A"/>
                </a:solidFill>
                <a:latin typeface="Public Sans"/>
                <a:ea typeface="Public Sans"/>
                <a:cs typeface="Public Sans"/>
                <a:sym typeface="Public Sans"/>
              </a:rPr>
              <a:t>A</a:t>
            </a:r>
            <a:r>
              <a:rPr lang="en-US" sz="2500">
                <a:solidFill>
                  <a:srgbClr val="34571A"/>
                </a:solidFill>
                <a:latin typeface="Public Sans"/>
                <a:ea typeface="Public Sans"/>
                <a:cs typeface="Public Sans"/>
                <a:sym typeface="Public Sans"/>
              </a:rPr>
              <a:t>.   Không bào.</a:t>
            </a:r>
            <a:endParaRPr lang="en-US" sz="2500" dirty="0">
              <a:solidFill>
                <a:srgbClr val="34571A"/>
              </a:solidFill>
              <a:latin typeface="Public Sans"/>
              <a:ea typeface="Public Sans"/>
              <a:cs typeface="Public Sans"/>
              <a:sym typeface="Public Sans"/>
            </a:endParaRPr>
          </a:p>
          <a:p>
            <a:pPr algn="l">
              <a:lnSpc>
                <a:spcPts val="6333"/>
              </a:lnSpc>
            </a:pPr>
            <a:r>
              <a:rPr lang="en-US" sz="2500" dirty="0">
                <a:solidFill>
                  <a:srgbClr val="34571A"/>
                </a:solidFill>
                <a:latin typeface="Public Sans"/>
                <a:ea typeface="Public Sans"/>
                <a:cs typeface="Public Sans"/>
                <a:sym typeface="Public Sans"/>
              </a:rPr>
              <a:t>B</a:t>
            </a:r>
            <a:r>
              <a:rPr lang="en-US" sz="2500">
                <a:solidFill>
                  <a:srgbClr val="34571A"/>
                </a:solidFill>
                <a:latin typeface="Public Sans"/>
                <a:ea typeface="Public Sans"/>
                <a:cs typeface="Public Sans"/>
                <a:sym typeface="Public Sans"/>
              </a:rPr>
              <a:t>.   Lục lạp.</a:t>
            </a:r>
            <a:endParaRPr lang="en-US" sz="2500" dirty="0">
              <a:solidFill>
                <a:srgbClr val="34571A"/>
              </a:solidFill>
              <a:latin typeface="Public Sans"/>
              <a:ea typeface="Public Sans"/>
              <a:cs typeface="Public Sans"/>
              <a:sym typeface="Public Sans"/>
            </a:endParaRPr>
          </a:p>
          <a:p>
            <a:pPr algn="l">
              <a:lnSpc>
                <a:spcPts val="6333"/>
              </a:lnSpc>
            </a:pPr>
            <a:r>
              <a:rPr lang="en-US" sz="2500" dirty="0">
                <a:solidFill>
                  <a:srgbClr val="34571A"/>
                </a:solidFill>
                <a:latin typeface="Public Sans"/>
                <a:ea typeface="Public Sans"/>
                <a:cs typeface="Public Sans"/>
                <a:sym typeface="Public Sans"/>
              </a:rPr>
              <a:t>C</a:t>
            </a:r>
            <a:r>
              <a:rPr lang="en-US" sz="2500">
                <a:solidFill>
                  <a:srgbClr val="34571A"/>
                </a:solidFill>
                <a:latin typeface="Public Sans"/>
                <a:ea typeface="Public Sans"/>
                <a:cs typeface="Public Sans"/>
                <a:sym typeface="Public Sans"/>
              </a:rPr>
              <a:t>.     Màng tế bào.</a:t>
            </a:r>
            <a:endParaRPr lang="en-US" sz="2500" dirty="0">
              <a:solidFill>
                <a:srgbClr val="34571A"/>
              </a:solidFill>
              <a:latin typeface="Public Sans"/>
              <a:ea typeface="Public Sans"/>
              <a:cs typeface="Public Sans"/>
              <a:sym typeface="Public Sans"/>
            </a:endParaRPr>
          </a:p>
        </p:txBody>
      </p:sp>
      <p:sp>
        <p:nvSpPr>
          <p:cNvPr id="9" name="Freeform 4">
            <a:extLst>
              <a:ext uri="{FF2B5EF4-FFF2-40B4-BE49-F238E27FC236}">
                <a16:creationId xmlns:a16="http://schemas.microsoft.com/office/drawing/2014/main" id="{8E5B11E9-D8E2-1289-8750-A4C0C8B80715}"/>
              </a:ext>
            </a:extLst>
          </p:cNvPr>
          <p:cNvSpPr/>
          <p:nvPr/>
        </p:nvSpPr>
        <p:spPr>
          <a:xfrm>
            <a:off x="1181100" y="8356600"/>
            <a:ext cx="838200" cy="852958"/>
          </a:xfrm>
          <a:custGeom>
            <a:avLst/>
            <a:gdLst/>
            <a:ahLst/>
            <a:cxnLst/>
            <a:rect l="l" t="t" r="r" b="b"/>
            <a:pathLst>
              <a:path w="5051426" h="2961399">
                <a:moveTo>
                  <a:pt x="0" y="0"/>
                </a:moveTo>
                <a:lnTo>
                  <a:pt x="5051426" y="0"/>
                </a:lnTo>
                <a:lnTo>
                  <a:pt x="5051426" y="2961399"/>
                </a:lnTo>
                <a:lnTo>
                  <a:pt x="0" y="29613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 calcmode="lin" valueType="num">
                                      <p:cBhvr additive="base">
                                        <p:cTn id="3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 calcmode="lin" valueType="num">
                                      <p:cBhvr additive="base">
                                        <p:cTn id="4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 calcmode="lin" valueType="num">
                                      <p:cBhvr additive="base">
                                        <p:cTn id="4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8</a:t>
            </a:fld>
            <a:endParaRPr lang="en"/>
          </a:p>
        </p:txBody>
      </p:sp>
      <p:sp>
        <p:nvSpPr>
          <p:cNvPr id="3" name="Rectangle 2"/>
          <p:cNvSpPr/>
          <p:nvPr/>
        </p:nvSpPr>
        <p:spPr>
          <a:xfrm>
            <a:off x="1602029" y="1236647"/>
            <a:ext cx="5013295" cy="830997"/>
          </a:xfrm>
          <a:prstGeom prst="rect">
            <a:avLst/>
          </a:prstGeom>
        </p:spPr>
        <p:txBody>
          <a:bodyPr wrap="none">
            <a:spAutoFit/>
          </a:bodyPr>
          <a:lstStyle/>
          <a:p>
            <a:r>
              <a:rPr lang="en-US" sz="4800" b="1" dirty="0">
                <a:solidFill>
                  <a:schemeClr val="tx2">
                    <a:lumMod val="25000"/>
                  </a:schemeClr>
                </a:solidFill>
              </a:rPr>
              <a:t>Luyện tập mở rộng</a:t>
            </a:r>
            <a:endParaRPr lang="en-US" sz="4800" dirty="0"/>
          </a:p>
        </p:txBody>
      </p:sp>
      <p:sp>
        <p:nvSpPr>
          <p:cNvPr id="4" name="Rectangle 3"/>
          <p:cNvSpPr/>
          <p:nvPr/>
        </p:nvSpPr>
        <p:spPr>
          <a:xfrm>
            <a:off x="1155799" y="2278429"/>
            <a:ext cx="10855758" cy="2057615"/>
          </a:xfrm>
          <a:prstGeom prst="rect">
            <a:avLst/>
          </a:prstGeom>
        </p:spPr>
        <p:txBody>
          <a:bodyPr wrap="square">
            <a:spAutoFit/>
          </a:bodyPr>
          <a:lstStyle/>
          <a:p>
            <a:pPr marL="685800" indent="-685800" algn="just">
              <a:lnSpc>
                <a:spcPts val="5200"/>
              </a:lnSpc>
              <a:spcBef>
                <a:spcPts val="400"/>
              </a:spcBef>
              <a:spcAft>
                <a:spcPts val="400"/>
              </a:spcAft>
              <a:buFont typeface="Wingdings" panose="05000000000000000000" pitchFamily="2" charset="2"/>
              <a:buChar char="§"/>
            </a:pPr>
            <a:r>
              <a:rPr lang="vi-VN" sz="4000" dirty="0">
                <a:solidFill>
                  <a:schemeClr val="tx2">
                    <a:lumMod val="25000"/>
                  </a:schemeClr>
                </a:solidFill>
                <a:ea typeface="Calibri" panose="020F0502020204030204" pitchFamily="34" charset="0"/>
                <a:cs typeface="Times New Roman" panose="02020603050405020304" pitchFamily="18" charset="0"/>
              </a:rPr>
              <a:t>Vì sao rau củ và thịt cùng được bảo quản trong ngăn đá của tủ lạnh, khi rã đông rau củ bị dập nát còn thịt vẫn bình thường?</a:t>
            </a:r>
            <a:endParaRPr lang="en-US" sz="4000" dirty="0">
              <a:solidFill>
                <a:schemeClr val="tx2">
                  <a:lumMod val="25000"/>
                </a:schemeClr>
              </a:solidFill>
              <a:ea typeface="Calibri" panose="020F0502020204030204" pitchFamily="34" charset="0"/>
              <a:cs typeface="Times New Roman" panose="02020603050405020304" pitchFamily="18" charset="0"/>
            </a:endParaRPr>
          </a:p>
        </p:txBody>
      </p:sp>
      <p:sp>
        <p:nvSpPr>
          <p:cNvPr id="5" name="Rectangle 4"/>
          <p:cNvSpPr/>
          <p:nvPr/>
        </p:nvSpPr>
        <p:spPr>
          <a:xfrm>
            <a:off x="4725618" y="5714785"/>
            <a:ext cx="12333424" cy="3269485"/>
          </a:xfrm>
          <a:prstGeom prst="rect">
            <a:avLst/>
          </a:prstGeom>
        </p:spPr>
        <p:txBody>
          <a:bodyPr wrap="square">
            <a:spAutoFit/>
          </a:bodyPr>
          <a:lstStyle/>
          <a:p>
            <a:pPr marL="685800" indent="-685800" algn="just">
              <a:lnSpc>
                <a:spcPts val="5000"/>
              </a:lnSpc>
              <a:spcBef>
                <a:spcPts val="400"/>
              </a:spcBef>
              <a:spcAft>
                <a:spcPts val="400"/>
              </a:spcAft>
              <a:buFont typeface="Wingdings" panose="05000000000000000000" pitchFamily="2" charset="2"/>
              <a:buChar char="§"/>
            </a:pPr>
            <a:r>
              <a:rPr lang="vi-VN" sz="4000" dirty="0">
                <a:solidFill>
                  <a:schemeClr val="tx2">
                    <a:lumMod val="10000"/>
                  </a:schemeClr>
                </a:solidFill>
                <a:ea typeface="Calibri" panose="020F0502020204030204" pitchFamily="34" charset="0"/>
                <a:cs typeface="Times New Roman" panose="02020603050405020304" pitchFamily="18" charset="0"/>
              </a:rPr>
              <a:t>Khi bảo qu</a:t>
            </a:r>
            <a:r>
              <a:rPr lang="en-US" sz="4000" dirty="0">
                <a:solidFill>
                  <a:schemeClr val="tx2">
                    <a:lumMod val="10000"/>
                  </a:schemeClr>
                </a:solidFill>
                <a:ea typeface="Calibri" panose="020F0502020204030204" pitchFamily="34" charset="0"/>
                <a:cs typeface="Times New Roman" panose="02020603050405020304" pitchFamily="18" charset="0"/>
              </a:rPr>
              <a:t>ả</a:t>
            </a:r>
            <a:r>
              <a:rPr lang="vi-VN" sz="4000" dirty="0">
                <a:solidFill>
                  <a:schemeClr val="tx2">
                    <a:lumMod val="10000"/>
                  </a:schemeClr>
                </a:solidFill>
                <a:ea typeface="Calibri" panose="020F0502020204030204" pitchFamily="34" charset="0"/>
                <a:cs typeface="Times New Roman" panose="02020603050405020304" pitchFamily="18" charset="0"/>
              </a:rPr>
              <a:t>n rau củ trong ngăn đá, nước trong tế bào đông cứng, dãn nở phá vỡ cấu trúc thành tế bào dẫn đến tế bào thực vật không còn nguyên hình dạng. Còn thịt cấu tạo tế bào động vật không có thành tế bào nên không xảy ra hiện tượng đó. </a:t>
            </a:r>
            <a:endParaRPr lang="en-US" sz="4000" dirty="0">
              <a:solidFill>
                <a:schemeClr val="tx2">
                  <a:lumMod val="10000"/>
                </a:schemeClr>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011556" y="1236647"/>
            <a:ext cx="4842664" cy="4478138"/>
          </a:xfrm>
          <a:prstGeom prst="rect">
            <a:avLst/>
          </a:prstGeom>
        </p:spPr>
      </p:pic>
      <p:pic>
        <p:nvPicPr>
          <p:cNvPr id="7" name="Picture 6"/>
          <p:cNvPicPr>
            <a:picLocks noChangeAspect="1"/>
          </p:cNvPicPr>
          <p:nvPr/>
        </p:nvPicPr>
        <p:blipFill>
          <a:blip r:embed="rId3"/>
          <a:stretch>
            <a:fillRect/>
          </a:stretch>
        </p:blipFill>
        <p:spPr>
          <a:xfrm>
            <a:off x="1258211" y="4463643"/>
            <a:ext cx="3569822" cy="4478138"/>
          </a:xfrm>
          <a:prstGeom prst="rect">
            <a:avLst/>
          </a:prstGeom>
        </p:spPr>
      </p:pic>
    </p:spTree>
    <p:extLst>
      <p:ext uri="{BB962C8B-B14F-4D97-AF65-F5344CB8AC3E}">
        <p14:creationId xmlns:p14="http://schemas.microsoft.com/office/powerpoint/2010/main" val="10457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0CB"/>
        </a:solidFill>
        <a:effectLst/>
      </p:bgPr>
    </p:bg>
    <p:spTree>
      <p:nvGrpSpPr>
        <p:cNvPr id="1" name=""/>
        <p:cNvGrpSpPr/>
        <p:nvPr/>
      </p:nvGrpSpPr>
      <p:grpSpPr>
        <a:xfrm>
          <a:off x="0" y="0"/>
          <a:ext cx="0" cy="0"/>
          <a:chOff x="0" y="0"/>
          <a:chExt cx="0" cy="0"/>
        </a:xfrm>
      </p:grpSpPr>
      <p:sp>
        <p:nvSpPr>
          <p:cNvPr id="2" name="Freeform 2"/>
          <p:cNvSpPr/>
          <p:nvPr/>
        </p:nvSpPr>
        <p:spPr>
          <a:xfrm>
            <a:off x="-4704380" y="-3544760"/>
            <a:ext cx="7089520" cy="7089520"/>
          </a:xfrm>
          <a:custGeom>
            <a:avLst/>
            <a:gdLst/>
            <a:ahLst/>
            <a:cxnLst/>
            <a:rect l="l" t="t" r="r" b="b"/>
            <a:pathLst>
              <a:path w="7089520" h="7089520">
                <a:moveTo>
                  <a:pt x="0" y="0"/>
                </a:moveTo>
                <a:lnTo>
                  <a:pt x="7089520" y="0"/>
                </a:lnTo>
                <a:lnTo>
                  <a:pt x="7089520" y="7089520"/>
                </a:lnTo>
                <a:lnTo>
                  <a:pt x="0" y="708952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7549458">
            <a:off x="14024911" y="-1336598"/>
            <a:ext cx="5326505" cy="4726063"/>
          </a:xfrm>
          <a:custGeom>
            <a:avLst/>
            <a:gdLst/>
            <a:ahLst/>
            <a:cxnLst/>
            <a:rect l="l" t="t" r="r" b="b"/>
            <a:pathLst>
              <a:path w="5326505" h="4726063">
                <a:moveTo>
                  <a:pt x="0" y="0"/>
                </a:moveTo>
                <a:lnTo>
                  <a:pt x="5326504" y="0"/>
                </a:lnTo>
                <a:lnTo>
                  <a:pt x="5326504" y="4726062"/>
                </a:lnTo>
                <a:lnTo>
                  <a:pt x="0" y="4726062"/>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7549458">
            <a:off x="9370874" y="-1940717"/>
            <a:ext cx="3930564" cy="3881432"/>
          </a:xfrm>
          <a:custGeom>
            <a:avLst/>
            <a:gdLst/>
            <a:ahLst/>
            <a:cxnLst/>
            <a:rect l="l" t="t" r="r" b="b"/>
            <a:pathLst>
              <a:path w="3930564" h="3881432">
                <a:moveTo>
                  <a:pt x="0" y="0"/>
                </a:moveTo>
                <a:lnTo>
                  <a:pt x="3930564" y="0"/>
                </a:lnTo>
                <a:lnTo>
                  <a:pt x="3930564" y="3881432"/>
                </a:lnTo>
                <a:lnTo>
                  <a:pt x="0" y="3881432"/>
                </a:lnTo>
                <a:lnTo>
                  <a:pt x="0" y="0"/>
                </a:lnTo>
                <a:close/>
              </a:path>
            </a:pathLst>
          </a:custGeom>
          <a:blipFill>
            <a:blip r:embed="rId6">
              <a:alphaModFix amt="19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rot="4010350" flipH="1">
            <a:off x="4189938" y="-2013399"/>
            <a:ext cx="2056093" cy="4272401"/>
          </a:xfrm>
          <a:custGeom>
            <a:avLst/>
            <a:gdLst/>
            <a:ahLst/>
            <a:cxnLst/>
            <a:rect l="l" t="t" r="r" b="b"/>
            <a:pathLst>
              <a:path w="2056093" h="4272401">
                <a:moveTo>
                  <a:pt x="2056093" y="0"/>
                </a:moveTo>
                <a:lnTo>
                  <a:pt x="0" y="0"/>
                </a:lnTo>
                <a:lnTo>
                  <a:pt x="0" y="4272401"/>
                </a:lnTo>
                <a:lnTo>
                  <a:pt x="2056093" y="4272401"/>
                </a:lnTo>
                <a:lnTo>
                  <a:pt x="2056093" y="0"/>
                </a:lnTo>
                <a:close/>
              </a:path>
            </a:pathLst>
          </a:custGeom>
          <a:blipFill>
            <a:blip r:embed="rId8">
              <a:alphaModFix amt="19999"/>
              <a:extLst>
                <a:ext uri="{96DAC541-7B7A-43D3-8B79-37D633B846F1}">
                  <asvg:svgBlip xmlns:asvg="http://schemas.microsoft.com/office/drawing/2016/SVG/main" xmlns="" r:embed="rId9"/>
                </a:ext>
              </a:extLst>
            </a:blip>
            <a:stretch>
              <a:fillRect/>
            </a:stretch>
          </a:blipFill>
        </p:spPr>
        <p:txBody>
          <a:bodyPr/>
          <a:lstStyle/>
          <a:p>
            <a:endParaRPr lang="en-US"/>
          </a:p>
        </p:txBody>
      </p:sp>
      <p:graphicFrame>
        <p:nvGraphicFramePr>
          <p:cNvPr id="7" name="Table 6">
            <a:extLst>
              <a:ext uri="{FF2B5EF4-FFF2-40B4-BE49-F238E27FC236}">
                <a16:creationId xmlns:a16="http://schemas.microsoft.com/office/drawing/2014/main" id="{FB895055-4D29-2C94-B5F6-53B0A8481276}"/>
              </a:ext>
            </a:extLst>
          </p:cNvPr>
          <p:cNvGraphicFramePr>
            <a:graphicFrameLocks noGrp="1"/>
          </p:cNvGraphicFramePr>
          <p:nvPr>
            <p:extLst>
              <p:ext uri="{D42A27DB-BD31-4B8C-83A1-F6EECF244321}">
                <p14:modId xmlns:p14="http://schemas.microsoft.com/office/powerpoint/2010/main" val="2501599243"/>
              </p:ext>
            </p:extLst>
          </p:nvPr>
        </p:nvGraphicFramePr>
        <p:xfrm>
          <a:off x="457200" y="1757133"/>
          <a:ext cx="17449799" cy="6817119"/>
        </p:xfrm>
        <a:graphic>
          <a:graphicData uri="http://schemas.openxmlformats.org/drawingml/2006/table">
            <a:tbl>
              <a:tblPr firstRow="1" firstCol="1" bandRow="1"/>
              <a:tblGrid>
                <a:gridCol w="1947522">
                  <a:extLst>
                    <a:ext uri="{9D8B030D-6E8A-4147-A177-3AD203B41FA5}">
                      <a16:colId xmlns:a16="http://schemas.microsoft.com/office/drawing/2014/main" val="1905110557"/>
                    </a:ext>
                  </a:extLst>
                </a:gridCol>
                <a:gridCol w="7244217">
                  <a:extLst>
                    <a:ext uri="{9D8B030D-6E8A-4147-A177-3AD203B41FA5}">
                      <a16:colId xmlns:a16="http://schemas.microsoft.com/office/drawing/2014/main" val="1117547252"/>
                    </a:ext>
                  </a:extLst>
                </a:gridCol>
                <a:gridCol w="8258060">
                  <a:extLst>
                    <a:ext uri="{9D8B030D-6E8A-4147-A177-3AD203B41FA5}">
                      <a16:colId xmlns:a16="http://schemas.microsoft.com/office/drawing/2014/main" val="4245909471"/>
                    </a:ext>
                  </a:extLst>
                </a:gridCol>
              </a:tblGrid>
              <a:tr h="840777">
                <a:tc>
                  <a:txBody>
                    <a:bodyPr/>
                    <a:lstStyle/>
                    <a:p>
                      <a:pPr algn="ctr">
                        <a:lnSpc>
                          <a:spcPct val="115000"/>
                        </a:lnSpc>
                        <a:tabLst>
                          <a:tab pos="450215" algn="l"/>
                        </a:tabLst>
                      </a:pP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Bước</a:t>
                      </a:r>
                      <a:endParaRPr lang="en-VN" sz="4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tabLst>
                          <a:tab pos="450215" algn="l"/>
                        </a:tabLst>
                      </a:pP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Mô</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phỏng</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tế</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bào</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động</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vật</a:t>
                      </a:r>
                      <a:endParaRPr lang="en-VN" sz="4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tabLst>
                          <a:tab pos="450215" algn="l"/>
                        </a:tabLst>
                      </a:pP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Mô</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phỏng</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tế</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bào</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động</a:t>
                      </a:r>
                      <a:r>
                        <a:rPr lang="en-US" sz="40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b="1"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vật</a:t>
                      </a:r>
                      <a:endParaRPr lang="en-VN" sz="4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5358613"/>
                  </a:ext>
                </a:extLst>
              </a:tr>
              <a:tr h="1661279">
                <a:tc>
                  <a:txBody>
                    <a:bodyPr/>
                    <a:lstStyle/>
                    <a:p>
                      <a:pPr algn="just">
                        <a:lnSpc>
                          <a:spcPct val="115000"/>
                        </a:lnSpc>
                        <a:tabLst>
                          <a:tab pos="450215" algn="l"/>
                        </a:tabLst>
                      </a:pPr>
                      <a:r>
                        <a:rPr lang="en-US" sz="44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Bước</a:t>
                      </a:r>
                      <a:r>
                        <a:rPr lang="en-US" sz="44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1</a:t>
                      </a:r>
                      <a:endParaRPr lang="en-VN" sz="4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tabLst>
                          <a:tab pos="450215" algn="l"/>
                        </a:tabLst>
                      </a:pP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Chuẩn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bị</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một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túi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nilon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có</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khóa</a:t>
                      </a:r>
                      <a:endParaRPr lang="en-VN" sz="4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tabLst>
                          <a:tab pos="450215" algn="l"/>
                        </a:tabLst>
                      </a:pPr>
                      <a:r>
                        <a:rPr lang="en-US" sz="28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endParaRPr lang="en-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tabLst>
                          <a:tab pos="450215" algn="l"/>
                        </a:tabLst>
                      </a:pP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Chuẩn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bị</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một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túi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nilon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có</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khóa</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đặt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vào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hộp</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đựng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thực</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phẩm</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trong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suốt</a:t>
                      </a:r>
                      <a:endParaRPr lang="en-VN" sz="4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0023408"/>
                  </a:ext>
                </a:extLst>
              </a:tr>
              <a:tr h="939184">
                <a:tc>
                  <a:txBody>
                    <a:bodyPr/>
                    <a:lstStyle/>
                    <a:p>
                      <a:pPr algn="just">
                        <a:lnSpc>
                          <a:spcPct val="115000"/>
                        </a:lnSpc>
                        <a:tabLst>
                          <a:tab pos="450215" algn="l"/>
                        </a:tabLst>
                      </a:pPr>
                      <a:r>
                        <a:rPr lang="en-US" sz="44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Bước</a:t>
                      </a:r>
                      <a:r>
                        <a:rPr lang="en-US" sz="44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2</a:t>
                      </a:r>
                      <a:endParaRPr lang="en-VN" sz="4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just">
                        <a:lnSpc>
                          <a:spcPct val="115000"/>
                        </a:lnSpc>
                        <a:tabLst>
                          <a:tab pos="450215" algn="l"/>
                        </a:tabLst>
                      </a:pP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Dùng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thìa</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chuyển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gelatin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dạng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lỏng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vào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mỗi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túi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cho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đến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khi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đạt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½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thể</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tích</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mỗi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túi</a:t>
                      </a:r>
                      <a:endParaRPr lang="en-VN" sz="4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3196896488"/>
                  </a:ext>
                </a:extLst>
              </a:tr>
              <a:tr h="2912983">
                <a:tc>
                  <a:txBody>
                    <a:bodyPr/>
                    <a:lstStyle/>
                    <a:p>
                      <a:pPr algn="just">
                        <a:lnSpc>
                          <a:spcPct val="115000"/>
                        </a:lnSpc>
                        <a:tabLst>
                          <a:tab pos="450215" algn="l"/>
                        </a:tabLst>
                      </a:pPr>
                      <a:r>
                        <a:rPr lang="en-US" sz="44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Bước</a:t>
                      </a:r>
                      <a:r>
                        <a:rPr lang="en-US" sz="44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3</a:t>
                      </a:r>
                      <a:endParaRPr lang="en-VN" sz="4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just">
                        <a:lnSpc>
                          <a:spcPct val="115000"/>
                        </a:lnSpc>
                        <a:tabLst>
                          <a:tab pos="450215" algn="l"/>
                        </a:tabLst>
                      </a:pP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Chọn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các</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loại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rau</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củ</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quả</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hoặc</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đất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nặn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xốp</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mà</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em</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thấy</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có</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hình</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dạng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giống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các</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bào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quan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ở</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tế</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bào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động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vật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và</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thực</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vật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sau</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đưa</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vào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mỗi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túi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tương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ứng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với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mô</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phỏng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tế</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bào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động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vật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và</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thực</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vật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cố</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gắng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xếp</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xếp</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chặt</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các</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loại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rau</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củ</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quả</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sau</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đó</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đổ</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gelatin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gần</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đầy</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rồi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kéo</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khóa</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miệng</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túi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4000"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lại</a:t>
                      </a:r>
                      <a:r>
                        <a:rPr lang="en-US" sz="40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a:t>
                      </a:r>
                      <a:endParaRPr lang="en-VN" sz="4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2105977698"/>
                  </a:ext>
                </a:extLst>
              </a:tr>
            </a:tbl>
          </a:graphicData>
        </a:graphic>
      </p:graphicFrame>
      <p:sp>
        <p:nvSpPr>
          <p:cNvPr id="8" name="Rectangle 7">
            <a:extLst>
              <a:ext uri="{FF2B5EF4-FFF2-40B4-BE49-F238E27FC236}">
                <a16:creationId xmlns:a16="http://schemas.microsoft.com/office/drawing/2014/main" id="{C9674B12-E920-9042-9A13-A1BD6B5E603F}"/>
              </a:ext>
            </a:extLst>
          </p:cNvPr>
          <p:cNvSpPr/>
          <p:nvPr/>
        </p:nvSpPr>
        <p:spPr>
          <a:xfrm>
            <a:off x="1532539" y="572791"/>
            <a:ext cx="15318617" cy="830997"/>
          </a:xfrm>
          <a:prstGeom prst="rect">
            <a:avLst/>
          </a:prstGeom>
        </p:spPr>
        <p:txBody>
          <a:bodyPr wrap="none">
            <a:spAutoFit/>
          </a:bodyPr>
          <a:lstStyle/>
          <a:p>
            <a:r>
              <a:rPr lang="en-US" sz="4800" b="1" dirty="0" err="1">
                <a:solidFill>
                  <a:srgbClr val="7030A0"/>
                </a:solidFill>
                <a:latin typeface="Times New Roman" panose="02020603050405020304" pitchFamily="18" charset="0"/>
                <a:cs typeface="Times New Roman" panose="02020603050405020304" pitchFamily="18" charset="0"/>
              </a:rPr>
              <a:t>Tạo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mô</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hình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mô</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phỏng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tế</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bào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động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tế</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bào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thực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vật</a:t>
            </a:r>
            <a:endParaRPr lang="en-US" sz="4800" b="1" dirty="0">
              <a:solidFill>
                <a:srgbClr val="7030A0"/>
              </a:solidFill>
            </a:endParaRPr>
          </a:p>
        </p:txBody>
      </p:sp>
      <p:sp>
        <p:nvSpPr>
          <p:cNvPr id="9" name="TextBox 5">
            <a:extLst>
              <a:ext uri="{FF2B5EF4-FFF2-40B4-BE49-F238E27FC236}">
                <a16:creationId xmlns:a16="http://schemas.microsoft.com/office/drawing/2014/main" id="{D1FBD50F-0F38-8AF8-0718-065D7EF851BA}"/>
              </a:ext>
            </a:extLst>
          </p:cNvPr>
          <p:cNvSpPr txBox="1"/>
          <p:nvPr/>
        </p:nvSpPr>
        <p:spPr>
          <a:xfrm>
            <a:off x="228599" y="8750166"/>
            <a:ext cx="17678400" cy="1107996"/>
          </a:xfrm>
          <a:prstGeom prst="rect">
            <a:avLst/>
          </a:prstGeom>
        </p:spPr>
        <p:txBody>
          <a:bodyPr wrap="square" lIns="0" tIns="0" rIns="0" bIns="0" rtlCol="0" anchor="t">
            <a:spAutoFit/>
          </a:bodyPr>
          <a:lstStyle/>
          <a:p>
            <a:pPr marL="0" lvl="0" indent="0" algn="ctr">
              <a:spcBef>
                <a:spcPct val="0"/>
              </a:spcBef>
            </a:pPr>
            <a:r>
              <a:rPr lang="en-US" sz="3600" spc="421" dirty="0" err="1">
                <a:solidFill>
                  <a:srgbClr val="F49619"/>
                </a:solidFill>
                <a:latin typeface="Francois One"/>
                <a:ea typeface="Francois One"/>
                <a:cs typeface="Francois One"/>
                <a:sym typeface="Francois One"/>
              </a:rPr>
              <a:t>Túi</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nilon</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hộp</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nhựa</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rau</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củ</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quả</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và</a:t>
            </a:r>
            <a:r>
              <a:rPr lang="en-US" sz="3600" spc="421" dirty="0">
                <a:solidFill>
                  <a:srgbClr val="F49619"/>
                </a:solidFill>
                <a:latin typeface="Francois One"/>
                <a:ea typeface="Francois One"/>
                <a:cs typeface="Francois One"/>
                <a:sym typeface="Francois One"/>
              </a:rPr>
              <a:t> gelatin </a:t>
            </a:r>
            <a:r>
              <a:rPr lang="en-US" sz="3600" spc="421" dirty="0" err="1">
                <a:solidFill>
                  <a:srgbClr val="F49619"/>
                </a:solidFill>
                <a:latin typeface="Francois One"/>
                <a:ea typeface="Francois One"/>
                <a:cs typeface="Francois One"/>
                <a:sym typeface="Francois One"/>
              </a:rPr>
              <a:t>mô</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phỏng</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cho</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thành</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phần</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nào</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của</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tế</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bào</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Loại</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tế</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nào</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có</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thể</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xếp</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chặt</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hơn</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và</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đưa</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ra</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lời</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giải</a:t>
            </a:r>
            <a:r>
              <a:rPr lang="en-US" sz="3600" spc="421" dirty="0">
                <a:solidFill>
                  <a:srgbClr val="F49619"/>
                </a:solidFill>
                <a:latin typeface="Francois One"/>
                <a:ea typeface="Francois One"/>
                <a:cs typeface="Francois One"/>
                <a:sym typeface="Francois One"/>
              </a:rPr>
              <a:t> </a:t>
            </a:r>
            <a:r>
              <a:rPr lang="en-US" sz="3600" spc="421" dirty="0" err="1">
                <a:solidFill>
                  <a:srgbClr val="F49619"/>
                </a:solidFill>
                <a:latin typeface="Francois One"/>
                <a:ea typeface="Francois One"/>
                <a:cs typeface="Francois One"/>
                <a:sym typeface="Francois One"/>
              </a:rPr>
              <a:t>thích</a:t>
            </a:r>
            <a:r>
              <a:rPr lang="en-US" sz="3600" spc="421" dirty="0">
                <a:solidFill>
                  <a:srgbClr val="F49619"/>
                </a:solidFill>
                <a:latin typeface="Francois One"/>
                <a:ea typeface="Francois One"/>
                <a:cs typeface="Francois One"/>
                <a:sym typeface="Francois One"/>
              </a:rPr>
              <a:t>?</a:t>
            </a:r>
          </a:p>
        </p:txBody>
      </p:sp>
      <p:sp>
        <p:nvSpPr>
          <p:cNvPr id="10" name="Explosion 2 9">
            <a:extLst>
              <a:ext uri="{FF2B5EF4-FFF2-40B4-BE49-F238E27FC236}">
                <a16:creationId xmlns:a16="http://schemas.microsoft.com/office/drawing/2014/main" id="{2B257474-4B27-705F-ED1B-5B1D9A61CA6F}"/>
              </a:ext>
            </a:extLst>
          </p:cNvPr>
          <p:cNvSpPr/>
          <p:nvPr/>
        </p:nvSpPr>
        <p:spPr>
          <a:xfrm rot="20792213">
            <a:off x="-997389" y="0"/>
            <a:ext cx="4612786" cy="1748586"/>
          </a:xfrm>
          <a:prstGeom prst="irregularSeal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theo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nhóm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TotalTime>
  <Words>695</Words>
  <Application>Microsoft Office PowerPoint</Application>
  <PresentationFormat>Custom</PresentationFormat>
  <Paragraphs>87</Paragraphs>
  <Slides>9</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Times New Roman</vt:lpstr>
      <vt:lpstr>Calibri</vt:lpstr>
      <vt:lpstr>Wingdings</vt:lpstr>
      <vt:lpstr>Francois One</vt:lpstr>
      <vt:lpstr>Public Sans</vt:lpstr>
      <vt:lpstr>Kodchasan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19: KHTN 6</dc:title>
  <dc:creator>DELL</dc:creator>
  <cp:lastModifiedBy>my</cp:lastModifiedBy>
  <cp:revision>27</cp:revision>
  <dcterms:created xsi:type="dcterms:W3CDTF">2006-08-16T00:00:00Z</dcterms:created>
  <dcterms:modified xsi:type="dcterms:W3CDTF">2025-10-12T15:15:21Z</dcterms:modified>
  <dc:identifier>DAGaqkaQaR0</dc:identifier>
</cp:coreProperties>
</file>