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2"/>
  </p:notesMasterIdLst>
  <p:sldIdLst>
    <p:sldId id="474" r:id="rId2"/>
    <p:sldId id="768" r:id="rId3"/>
    <p:sldId id="811" r:id="rId4"/>
    <p:sldId id="786" r:id="rId5"/>
    <p:sldId id="843" r:id="rId6"/>
    <p:sldId id="845" r:id="rId7"/>
    <p:sldId id="846" r:id="rId8"/>
    <p:sldId id="770" r:id="rId9"/>
    <p:sldId id="847" r:id="rId10"/>
    <p:sldId id="769" r:id="rId11"/>
    <p:sldId id="848" r:id="rId12"/>
    <p:sldId id="849" r:id="rId13"/>
    <p:sldId id="850" r:id="rId14"/>
    <p:sldId id="851" r:id="rId15"/>
    <p:sldId id="854" r:id="rId16"/>
    <p:sldId id="857" r:id="rId17"/>
    <p:sldId id="852" r:id="rId18"/>
    <p:sldId id="853" r:id="rId19"/>
    <p:sldId id="858" r:id="rId20"/>
    <p:sldId id="861" r:id="rId21"/>
    <p:sldId id="862" r:id="rId22"/>
    <p:sldId id="864" r:id="rId23"/>
    <p:sldId id="794" r:id="rId24"/>
    <p:sldId id="867" r:id="rId25"/>
    <p:sldId id="865" r:id="rId26"/>
    <p:sldId id="866" r:id="rId27"/>
    <p:sldId id="882" r:id="rId28"/>
    <p:sldId id="860" r:id="rId29"/>
    <p:sldId id="869" r:id="rId30"/>
    <p:sldId id="859" r:id="rId31"/>
    <p:sldId id="812" r:id="rId32"/>
    <p:sldId id="870" r:id="rId33"/>
    <p:sldId id="871" r:id="rId34"/>
    <p:sldId id="872" r:id="rId35"/>
    <p:sldId id="780" r:id="rId36"/>
    <p:sldId id="874" r:id="rId37"/>
    <p:sldId id="875" r:id="rId38"/>
    <p:sldId id="876" r:id="rId39"/>
    <p:sldId id="877" r:id="rId40"/>
    <p:sldId id="878" r:id="rId41"/>
    <p:sldId id="778" r:id="rId42"/>
    <p:sldId id="879" r:id="rId43"/>
    <p:sldId id="813" r:id="rId44"/>
    <p:sldId id="880" r:id="rId45"/>
    <p:sldId id="881" r:id="rId46"/>
    <p:sldId id="868" r:id="rId47"/>
    <p:sldId id="883" r:id="rId48"/>
    <p:sldId id="884" r:id="rId49"/>
    <p:sldId id="886" r:id="rId50"/>
    <p:sldId id="885" r:id="rId51"/>
    <p:sldId id="887" r:id="rId52"/>
    <p:sldId id="888" r:id="rId53"/>
    <p:sldId id="873" r:id="rId54"/>
    <p:sldId id="819" r:id="rId55"/>
    <p:sldId id="889" r:id="rId56"/>
    <p:sldId id="834" r:id="rId57"/>
    <p:sldId id="890" r:id="rId58"/>
    <p:sldId id="702" r:id="rId59"/>
    <p:sldId id="810" r:id="rId60"/>
    <p:sldId id="463" r:id="rId61"/>
  </p:sldIdLst>
  <p:sldSz cx="12192000" cy="6858000"/>
  <p:notesSz cx="6858000" cy="9144000"/>
  <p:embeddedFontLst>
    <p:embeddedFont>
      <p:font typeface="Tahoma" pitchFamily="34" charset="0"/>
      <p:regular r:id="rId63"/>
      <p:bold r:id="rId64"/>
    </p:embeddedFont>
    <p:embeddedFont>
      <p:font typeface="Calibri" pitchFamily="34" charset="0"/>
      <p:regular r:id="rId65"/>
      <p:bold r:id="rId66"/>
      <p:italic r:id="rId67"/>
      <p:boldItalic r:id="rId68"/>
    </p:embeddedFont>
    <p:embeddedFont>
      <p:font typeface="Calibri Light" charset="0"/>
      <p:regular r:id="rId69"/>
      <p:italic r:id="rId70"/>
    </p:embeddedFont>
    <p:embeddedFont>
      <p:font typeface="微软雅黑" pitchFamily="34" charset="-122"/>
      <p:regular r:id="rId71"/>
      <p:bold r:id="rId72"/>
    </p:embeddedFont>
  </p:embeddedFontLst>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D"/>
    <a:srgbClr val="EFF5FB"/>
    <a:srgbClr val="1F0ABC"/>
    <a:srgbClr val="17A810"/>
    <a:srgbClr val="FDDFFC"/>
    <a:srgbClr val="E3E7ED"/>
    <a:srgbClr val="FBB3F8"/>
    <a:srgbClr val="DBB2CB"/>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849" autoAdjust="0"/>
  </p:normalViewPr>
  <p:slideViewPr>
    <p:cSldViewPr snapToGrid="0">
      <p:cViewPr varScale="1">
        <p:scale>
          <a:sx n="70" d="100"/>
          <a:sy n="70" d="100"/>
        </p:scale>
        <p:origin x="-678" y="-96"/>
      </p:cViewPr>
      <p:guideLst>
        <p:guide orient="horz" pos="2160"/>
        <p:guide pos="3840"/>
      </p:guideLst>
    </p:cSldViewPr>
  </p:slideViewPr>
  <p:outlineViewPr>
    <p:cViewPr>
      <p:scale>
        <a:sx n="33" d="100"/>
        <a:sy n="33" d="100"/>
      </p:scale>
      <p:origin x="0" y="2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50</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10</a:t>
            </a:fld>
            <a:endParaRPr lang="en-US"/>
          </a:p>
        </p:txBody>
      </p:sp>
    </p:spTree>
    <p:extLst>
      <p:ext uri="{BB962C8B-B14F-4D97-AF65-F5344CB8AC3E}">
        <p14:creationId xmlns:p14="http://schemas.microsoft.com/office/powerpoint/2010/main" val="31828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20.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2.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5.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image" Target="../media/image5.png"/><Relationship Id="rId2" Type="http://schemas.openxmlformats.org/officeDocument/2006/relationships/tags" Target="../tags/tag19.xml"/><Relationship Id="rId16" Type="http://schemas.openxmlformats.org/officeDocument/2006/relationships/notesSlide" Target="../notesSlides/notesSlide4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slideLayout" Target="../slideLayouts/slideLayout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1334" y="1458207"/>
            <a:ext cx="3142207"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CHỦ ĐỀ 1</a:t>
            </a:r>
            <a:endParaRPr lang="en-US" sz="50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Rectangle 1"/>
          <p:cNvSpPr/>
          <p:nvPr/>
        </p:nvSpPr>
        <p:spPr>
          <a:xfrm>
            <a:off x="2048705" y="2992637"/>
            <a:ext cx="8713636" cy="1536719"/>
          </a:xfrm>
          <a:prstGeom prst="rect">
            <a:avLst/>
          </a:prstGeom>
          <a:noFill/>
        </p:spPr>
        <p:txBody>
          <a:bodyPr wrap="none" lIns="91440" tIns="45720" rIns="91440" bIns="45720">
            <a:prstTxWarp prst="textArchUp">
              <a:avLst/>
            </a:prstTxWarp>
            <a:spAutoFit/>
          </a:bodyPr>
          <a:lstStyle/>
          <a:p>
            <a:pPr algn="ctr"/>
            <a:r>
              <a:rPr lang="en-US" sz="5400" b="1" smtClean="0">
                <a:ln w="10541" cmpd="sng">
                  <a:solidFill>
                    <a:schemeClr val="accent1">
                      <a:shade val="88000"/>
                      <a:satMod val="110000"/>
                    </a:schemeClr>
                  </a:solidFill>
                  <a:prstDash val="solid"/>
                </a:ln>
                <a:solidFill>
                  <a:srgbClr val="1F0ABC"/>
                </a:solidFill>
                <a:latin typeface="Times New Roman" pitchFamily="18" charset="0"/>
                <a:cs typeface="Times New Roman" pitchFamily="18" charset="0"/>
              </a:rPr>
              <a:t>EM VỚI NHÀ TRƯỜNG</a:t>
            </a:r>
            <a:endParaRPr lang="en-US" sz="5400" b="1">
              <a:ln w="10541" cmpd="sng">
                <a:solidFill>
                  <a:schemeClr val="accent1">
                    <a:shade val="88000"/>
                    <a:satMod val="110000"/>
                  </a:schemeClr>
                </a:solidFill>
                <a:prstDash val="solid"/>
              </a:ln>
              <a:solidFill>
                <a:srgbClr val="1F0ABC"/>
              </a:solidFill>
              <a:latin typeface="Times New Roman" pitchFamily="18" charset="0"/>
              <a:cs typeface="Times New Roman" pitchFamily="18" charset="0"/>
            </a:endParaRPr>
          </a:p>
        </p:txBody>
      </p:sp>
    </p:spTree>
    <p:extLst>
      <p:ext uri="{BB962C8B-B14F-4D97-AF65-F5344CB8AC3E}">
        <p14:creationId xmlns:p14="http://schemas.microsoft.com/office/powerpoint/2010/main" val="1236893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20" name="Rounded Rectangle 19"/>
          <p:cNvSpPr/>
          <p:nvPr/>
        </p:nvSpPr>
        <p:spPr>
          <a:xfrm>
            <a:off x="805107" y="4588617"/>
            <a:ext cx="3388139"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1" name="Rounded Rectangle 20"/>
          <p:cNvSpPr/>
          <p:nvPr/>
        </p:nvSpPr>
        <p:spPr>
          <a:xfrm>
            <a:off x="863274" y="1647696"/>
            <a:ext cx="3271346" cy="39698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TextBox 22"/>
          <p:cNvSpPr txBox="1"/>
          <p:nvPr/>
        </p:nvSpPr>
        <p:spPr>
          <a:xfrm>
            <a:off x="950358" y="2102819"/>
            <a:ext cx="3157183" cy="3416320"/>
          </a:xfrm>
          <a:prstGeom prst="rect">
            <a:avLst/>
          </a:prstGeom>
          <a:noFill/>
        </p:spPr>
        <p:txBody>
          <a:bodyPr wrap="square" rtlCol="0">
            <a:spAutoFit/>
          </a:bodyPr>
          <a:lstStyle/>
          <a:p>
            <a:pPr lvl="0" algn="just"/>
            <a:r>
              <a:rPr lang="vi-VN" sz="2400" b="1">
                <a:solidFill>
                  <a:srgbClr val="002060"/>
                </a:solidFill>
                <a:latin typeface="+mj-lt"/>
              </a:rPr>
              <a:t>Minh Hà vẽ rất đẹp nhưng lại nhút nhát, ít nói và ngại giao tiếp với các bạn. Trong lớp, thấy Hồng Ánh có rất nhiều điểm chung giống mình, Minh Hà rất muốn kết bạn với Hồng Ánh.</a:t>
            </a:r>
            <a:endParaRPr lang="vi-VN" sz="2400" b="1" i="1" dirty="0">
              <a:solidFill>
                <a:srgbClr val="002060"/>
              </a:solidFill>
              <a:latin typeface="+mj-lt"/>
              <a:ea typeface="Nixie One"/>
              <a:cs typeface="Times New Roman" pitchFamily="18" charset="0"/>
              <a:sym typeface="Nixie One"/>
            </a:endParaRPr>
          </a:p>
        </p:txBody>
      </p:sp>
      <p:sp>
        <p:nvSpPr>
          <p:cNvPr id="24" name="Rounded Rectangle 23"/>
          <p:cNvSpPr/>
          <p:nvPr/>
        </p:nvSpPr>
        <p:spPr>
          <a:xfrm>
            <a:off x="8667315" y="4530561"/>
            <a:ext cx="3388139"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5" name="Rounded Rectangle 24"/>
          <p:cNvSpPr/>
          <p:nvPr/>
        </p:nvSpPr>
        <p:spPr>
          <a:xfrm>
            <a:off x="8725482" y="1589640"/>
            <a:ext cx="3271346" cy="39698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6" name="TextBox 25"/>
          <p:cNvSpPr txBox="1"/>
          <p:nvPr/>
        </p:nvSpPr>
        <p:spPr>
          <a:xfrm>
            <a:off x="8895778" y="2251601"/>
            <a:ext cx="2976906" cy="3046988"/>
          </a:xfrm>
          <a:prstGeom prst="rect">
            <a:avLst/>
          </a:prstGeom>
          <a:noFill/>
        </p:spPr>
        <p:txBody>
          <a:bodyPr wrap="square" rtlCol="0">
            <a:spAutoFit/>
          </a:bodyPr>
          <a:lstStyle/>
          <a:p>
            <a:pPr lvl="0" algn="just"/>
            <a:r>
              <a:rPr lang="vi-VN" sz="2400" b="1" dirty="0">
                <a:solidFill>
                  <a:srgbClr val="002060"/>
                </a:solidFill>
                <a:latin typeface="+mj-lt"/>
              </a:rPr>
              <a:t>Minh và Khang học cùng lớp và chơi thân với nhau. Nhưng hôm nay Minh rất buồn vì một bạn trong lớp kể là đã nghe thấy </a:t>
            </a:r>
            <a:r>
              <a:rPr lang="vi-VN" sz="2400" b="1" dirty="0" smtClean="0">
                <a:solidFill>
                  <a:srgbClr val="002060"/>
                </a:solidFill>
                <a:latin typeface="+mj-lt"/>
              </a:rPr>
              <a:t>Khan</a:t>
            </a:r>
            <a:r>
              <a:rPr lang="en-US" sz="2400" b="1" smtClean="0">
                <a:solidFill>
                  <a:srgbClr val="002060"/>
                </a:solidFill>
                <a:latin typeface="+mj-lt"/>
              </a:rPr>
              <a:t>g</a:t>
            </a:r>
            <a:r>
              <a:rPr lang="vi-VN" sz="2400" b="1" smtClean="0">
                <a:solidFill>
                  <a:srgbClr val="002060"/>
                </a:solidFill>
                <a:latin typeface="+mj-lt"/>
              </a:rPr>
              <a:t> </a:t>
            </a:r>
            <a:r>
              <a:rPr lang="vi-VN" sz="2400" b="1">
                <a:solidFill>
                  <a:srgbClr val="002060"/>
                </a:solidFill>
                <a:latin typeface="+mj-lt"/>
              </a:rPr>
              <a:t>nói xấu mình</a:t>
            </a:r>
            <a:endParaRPr lang="vi-VN" sz="2400" b="1" i="1" dirty="0">
              <a:solidFill>
                <a:srgbClr val="002060"/>
              </a:solidFill>
              <a:latin typeface="+mj-lt"/>
              <a:ea typeface="Nixie One"/>
              <a:cs typeface="Times New Roman" pitchFamily="18" charset="0"/>
              <a:sym typeface="Nixie One"/>
            </a:endParaRPr>
          </a:p>
        </p:txBody>
      </p:sp>
      <p:sp>
        <p:nvSpPr>
          <p:cNvPr id="27" name="Rounded Rectangle 26"/>
          <p:cNvSpPr/>
          <p:nvPr/>
        </p:nvSpPr>
        <p:spPr>
          <a:xfrm>
            <a:off x="1118780" y="146304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1,2</a:t>
            </a:r>
            <a:endParaRPr lang="en-US" sz="3600" b="1">
              <a:latin typeface="Times New Roman" pitchFamily="18" charset="0"/>
              <a:cs typeface="Times New Roman" pitchFamily="18" charset="0"/>
            </a:endParaRPr>
          </a:p>
        </p:txBody>
      </p:sp>
      <p:sp>
        <p:nvSpPr>
          <p:cNvPr id="28" name="Rounded Rectangle 27"/>
          <p:cNvSpPr/>
          <p:nvPr/>
        </p:nvSpPr>
        <p:spPr>
          <a:xfrm>
            <a:off x="8808694" y="1481601"/>
            <a:ext cx="3122140"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a:t>
            </a:r>
            <a:r>
              <a:rPr lang="en-US" sz="3600" b="1">
                <a:latin typeface="Times New Roman" pitchFamily="18" charset="0"/>
                <a:cs typeface="Times New Roman" pitchFamily="18" charset="0"/>
              </a:rPr>
              <a:t>3</a:t>
            </a:r>
            <a:r>
              <a:rPr lang="en-US" sz="3600" b="1" smtClean="0">
                <a:latin typeface="Times New Roman" pitchFamily="18" charset="0"/>
                <a:cs typeface="Times New Roman" pitchFamily="18" charset="0"/>
              </a:rPr>
              <a:t>,4</a:t>
            </a:r>
          </a:p>
        </p:txBody>
      </p:sp>
      <p:pic>
        <p:nvPicPr>
          <p:cNvPr id="29" name="Picture 2" descr="http://thquangtrung.hoankiem.edu.vn/upload/29321/fck/files/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929" y="1077658"/>
            <a:ext cx="2437610" cy="1723692"/>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4742285" y="5559507"/>
            <a:ext cx="3388139" cy="1166990"/>
          </a:xfrm>
          <a:prstGeom prst="roundRect">
            <a:avLst>
              <a:gd name="adj" fmla="val 22746"/>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31" name="Rounded Rectangle 30"/>
          <p:cNvSpPr/>
          <p:nvPr/>
        </p:nvSpPr>
        <p:spPr>
          <a:xfrm>
            <a:off x="4800452" y="3141090"/>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32" name="TextBox 31"/>
          <p:cNvSpPr txBox="1"/>
          <p:nvPr/>
        </p:nvSpPr>
        <p:spPr>
          <a:xfrm>
            <a:off x="4752171" y="3861107"/>
            <a:ext cx="3363833" cy="2554545"/>
          </a:xfrm>
          <a:prstGeom prst="rect">
            <a:avLst/>
          </a:prstGeom>
          <a:noFill/>
        </p:spPr>
        <p:txBody>
          <a:bodyPr wrap="square" rtlCol="0">
            <a:spAutoFit/>
          </a:bodyPr>
          <a:lstStyle/>
          <a:p>
            <a:pPr lvl="0" algn="ctr"/>
            <a:r>
              <a:rPr lang="vi-VN" sz="3200" b="1">
                <a:solidFill>
                  <a:srgbClr val="002060"/>
                </a:solidFill>
                <a:latin typeface="+mj-lt"/>
              </a:rPr>
              <a:t>Hiền rất buồn khi nghe tin người bạn thân của mình sắp chuyển trường</a:t>
            </a:r>
            <a:endParaRPr lang="vi-VN" sz="3200" b="1" i="1" dirty="0">
              <a:solidFill>
                <a:srgbClr val="002060"/>
              </a:solidFill>
              <a:latin typeface="+mj-lt"/>
              <a:ea typeface="Nixie One"/>
              <a:cs typeface="Times New Roman" pitchFamily="18" charset="0"/>
              <a:sym typeface="Nixie One"/>
            </a:endParaRPr>
          </a:p>
        </p:txBody>
      </p:sp>
      <p:sp>
        <p:nvSpPr>
          <p:cNvPr id="33" name="Rounded Rectangle 32"/>
          <p:cNvSpPr/>
          <p:nvPr/>
        </p:nvSpPr>
        <p:spPr>
          <a:xfrm>
            <a:off x="4883664" y="3033051"/>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5,6</a:t>
            </a:r>
          </a:p>
        </p:txBody>
      </p:sp>
    </p:spTree>
    <p:extLst>
      <p:ext uri="{BB962C8B-B14F-4D97-AF65-F5344CB8AC3E}">
        <p14:creationId xmlns:p14="http://schemas.microsoft.com/office/powerpoint/2010/main" val="2693335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8" grpId="0" animBg="1"/>
      <p:bldP spid="30" grpId="0" animBg="1"/>
      <p:bldP spid="31" grpId="0" animBg="1"/>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20" name="Rounded Rectangle 19"/>
          <p:cNvSpPr/>
          <p:nvPr/>
        </p:nvSpPr>
        <p:spPr>
          <a:xfrm>
            <a:off x="543855" y="4588617"/>
            <a:ext cx="3388139"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1" name="Rounded Rectangle 20"/>
          <p:cNvSpPr/>
          <p:nvPr/>
        </p:nvSpPr>
        <p:spPr>
          <a:xfrm>
            <a:off x="602022" y="1647696"/>
            <a:ext cx="3271346" cy="39698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TextBox 22"/>
          <p:cNvSpPr txBox="1"/>
          <p:nvPr/>
        </p:nvSpPr>
        <p:spPr>
          <a:xfrm>
            <a:off x="689106" y="2102819"/>
            <a:ext cx="3157183" cy="3416320"/>
          </a:xfrm>
          <a:prstGeom prst="rect">
            <a:avLst/>
          </a:prstGeom>
          <a:noFill/>
        </p:spPr>
        <p:txBody>
          <a:bodyPr wrap="square" rtlCol="0">
            <a:spAutoFit/>
          </a:bodyPr>
          <a:lstStyle/>
          <a:p>
            <a:pPr lvl="0" algn="just"/>
            <a:r>
              <a:rPr lang="vi-VN" sz="2400" b="1">
                <a:solidFill>
                  <a:srgbClr val="002060"/>
                </a:solidFill>
                <a:latin typeface="+mj-lt"/>
              </a:rPr>
              <a:t>Minh Hà vẽ rất đẹp nhưng lại nhút nhát, ít nói và ngại giao tiếp với các bạn. Trong lớp, thấy Hồng Ánh có rất nhiều điểm chung giống mình, Minh Hà rất muốn kết bạn với Hồng Ánh.</a:t>
            </a:r>
            <a:endParaRPr lang="vi-VN" sz="2400" b="1" i="1" dirty="0">
              <a:solidFill>
                <a:srgbClr val="002060"/>
              </a:solidFill>
              <a:latin typeface="+mj-lt"/>
              <a:ea typeface="Nixie One"/>
              <a:cs typeface="Times New Roman" pitchFamily="18" charset="0"/>
              <a:sym typeface="Nixie One"/>
            </a:endParaRPr>
          </a:p>
        </p:txBody>
      </p:sp>
      <p:sp>
        <p:nvSpPr>
          <p:cNvPr id="27" name="Rounded Rectangle 26"/>
          <p:cNvSpPr/>
          <p:nvPr/>
        </p:nvSpPr>
        <p:spPr>
          <a:xfrm>
            <a:off x="857528" y="146304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1,2</a:t>
            </a:r>
            <a:endParaRPr lang="en-US" sz="3600" b="1">
              <a:latin typeface="Times New Roman" pitchFamily="18" charset="0"/>
              <a:cs typeface="Times New Roman" pitchFamily="18" charset="0"/>
            </a:endParaRPr>
          </a:p>
        </p:txBody>
      </p:sp>
      <p:sp>
        <p:nvSpPr>
          <p:cNvPr id="16" name="Rectangle 15"/>
          <p:cNvSpPr/>
          <p:nvPr/>
        </p:nvSpPr>
        <p:spPr>
          <a:xfrm>
            <a:off x="4136571" y="1132114"/>
            <a:ext cx="7895772" cy="5442859"/>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700" i="1">
                <a:solidFill>
                  <a:srgbClr val="C00000"/>
                </a:solidFill>
                <a:latin typeface="+mj-lt"/>
              </a:rPr>
              <a:t>Bạn Hà nên chủ động hơn, cởi mở hơn với mọi người, Minh Hà nên chủ động ra kết bạn với Hồng Ánh để tạo lập mối quan hệ với bạn bè.</a:t>
            </a:r>
          </a:p>
          <a:p>
            <a:pPr marL="571500" indent="-571500" algn="just">
              <a:buFont typeface="Wingdings" pitchFamily="2" charset="2"/>
              <a:buChar char="Ø"/>
            </a:pPr>
            <a:r>
              <a:rPr lang="vi-VN" sz="3700" i="1">
                <a:solidFill>
                  <a:srgbClr val="C00000"/>
                </a:solidFill>
                <a:latin typeface="+mj-lt"/>
              </a:rPr>
              <a:t>Trong các hoạt động của lớp cần đến năng khiếu vẽ, Hà nên chủ động tham gia, để có cơ hội tham gia các hoạt động chung và có thể rủ Hồng Ánh cùng tham gia.</a:t>
            </a:r>
          </a:p>
        </p:txBody>
      </p:sp>
    </p:spTree>
    <p:extLst>
      <p:ext uri="{BB962C8B-B14F-4D97-AF65-F5344CB8AC3E}">
        <p14:creationId xmlns:p14="http://schemas.microsoft.com/office/powerpoint/2010/main" val="4101297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barn(inVertical)">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barn(inVertical)">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ectangle 15"/>
          <p:cNvSpPr/>
          <p:nvPr/>
        </p:nvSpPr>
        <p:spPr>
          <a:xfrm>
            <a:off x="4136571" y="1132114"/>
            <a:ext cx="7895772" cy="5442859"/>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lnSpc>
                <a:spcPct val="150000"/>
              </a:lnSpc>
              <a:buFont typeface="Wingdings" pitchFamily="2" charset="2"/>
              <a:buChar char="Ø"/>
            </a:pPr>
            <a:r>
              <a:rPr lang="vi-VN" sz="3800" i="1">
                <a:solidFill>
                  <a:srgbClr val="C00000"/>
                </a:solidFill>
                <a:latin typeface="+mj-lt"/>
              </a:rPr>
              <a:t>Minh nên gặp Khang và thẳng thắn hỏi xem có đúng là Khang nói về mình như thế hay không.</a:t>
            </a:r>
          </a:p>
          <a:p>
            <a:pPr marL="571500" indent="-571500" algn="just">
              <a:lnSpc>
                <a:spcPct val="150000"/>
              </a:lnSpc>
              <a:buFont typeface="Wingdings" pitchFamily="2" charset="2"/>
              <a:buChar char="Ø"/>
            </a:pPr>
            <a:r>
              <a:rPr lang="vi-VN" sz="3800" i="1">
                <a:solidFill>
                  <a:srgbClr val="C00000"/>
                </a:solidFill>
                <a:latin typeface="+mj-lt"/>
              </a:rPr>
              <a:t>Tìm hiểu lý do vì sao Khang lại nói như thế, nếu là hiểu lầm sẽ giải thích để hiểu nhau hơn.</a:t>
            </a:r>
          </a:p>
        </p:txBody>
      </p:sp>
      <p:sp>
        <p:nvSpPr>
          <p:cNvPr id="8" name="Rounded Rectangle 7"/>
          <p:cNvSpPr/>
          <p:nvPr/>
        </p:nvSpPr>
        <p:spPr>
          <a:xfrm>
            <a:off x="553830" y="4667693"/>
            <a:ext cx="3388139"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9" name="Rounded Rectangle 8"/>
          <p:cNvSpPr/>
          <p:nvPr/>
        </p:nvSpPr>
        <p:spPr>
          <a:xfrm>
            <a:off x="611997" y="1726772"/>
            <a:ext cx="3271346" cy="39698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782293" y="2388733"/>
            <a:ext cx="2976906" cy="3046988"/>
          </a:xfrm>
          <a:prstGeom prst="rect">
            <a:avLst/>
          </a:prstGeom>
          <a:noFill/>
        </p:spPr>
        <p:txBody>
          <a:bodyPr wrap="square" rtlCol="0">
            <a:spAutoFit/>
          </a:bodyPr>
          <a:lstStyle/>
          <a:p>
            <a:pPr lvl="0" algn="ctr"/>
            <a:r>
              <a:rPr lang="vi-VN" sz="2400" b="1">
                <a:solidFill>
                  <a:srgbClr val="002060"/>
                </a:solidFill>
                <a:latin typeface="+mj-lt"/>
              </a:rPr>
              <a:t>Minh và Khang học cùng lớp và chơi thân với nhau. Nhưng hôm nay Minh rất buồn vì một bạn trong lớp kể là đã nghe thấy Khanh nói xấu mình</a:t>
            </a:r>
            <a:endParaRPr lang="vi-VN" sz="2400" b="1" i="1" dirty="0">
              <a:solidFill>
                <a:srgbClr val="002060"/>
              </a:solidFill>
              <a:latin typeface="+mj-lt"/>
              <a:ea typeface="Nixie One"/>
              <a:cs typeface="Times New Roman" pitchFamily="18" charset="0"/>
              <a:sym typeface="Nixie One"/>
            </a:endParaRPr>
          </a:p>
        </p:txBody>
      </p:sp>
      <p:sp>
        <p:nvSpPr>
          <p:cNvPr id="11" name="Rounded Rectangle 10"/>
          <p:cNvSpPr/>
          <p:nvPr/>
        </p:nvSpPr>
        <p:spPr>
          <a:xfrm>
            <a:off x="695209" y="1618733"/>
            <a:ext cx="3122140"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a:t>
            </a:r>
            <a:r>
              <a:rPr lang="en-US" sz="3600" b="1">
                <a:latin typeface="Times New Roman" pitchFamily="18" charset="0"/>
                <a:cs typeface="Times New Roman" pitchFamily="18" charset="0"/>
              </a:rPr>
              <a:t>3</a:t>
            </a:r>
            <a:r>
              <a:rPr lang="en-US" sz="3600" b="1" smtClean="0">
                <a:latin typeface="Times New Roman" pitchFamily="18" charset="0"/>
                <a:cs typeface="Times New Roman" pitchFamily="18" charset="0"/>
              </a:rPr>
              <a:t>,4</a:t>
            </a:r>
          </a:p>
        </p:txBody>
      </p:sp>
    </p:spTree>
    <p:extLst>
      <p:ext uri="{BB962C8B-B14F-4D97-AF65-F5344CB8AC3E}">
        <p14:creationId xmlns:p14="http://schemas.microsoft.com/office/powerpoint/2010/main" val="645755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circle(in)">
                                      <p:cBhvr>
                                        <p:cTn id="21" dur="20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circle(in)">
                                      <p:cBhvr>
                                        <p:cTn id="26" dur="2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ectangle 15"/>
          <p:cNvSpPr/>
          <p:nvPr/>
        </p:nvSpPr>
        <p:spPr>
          <a:xfrm>
            <a:off x="4136571" y="1285810"/>
            <a:ext cx="7895772" cy="5050973"/>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700" i="1">
                <a:solidFill>
                  <a:srgbClr val="C00000"/>
                </a:solidFill>
                <a:latin typeface="+mj-lt"/>
              </a:rPr>
              <a:t>Hiền nên gặp bạn, cùng đi chơi và tặng bạn những món quà làm kỉ niệm để giữ gìn tình bạn.</a:t>
            </a:r>
          </a:p>
          <a:p>
            <a:pPr marL="571500" indent="-571500" algn="just">
              <a:buFont typeface="Wingdings" pitchFamily="2" charset="2"/>
              <a:buChar char="Ø"/>
            </a:pPr>
            <a:r>
              <a:rPr lang="vi-VN" sz="3700" i="1">
                <a:solidFill>
                  <a:srgbClr val="C00000"/>
                </a:solidFill>
                <a:latin typeface="+mj-lt"/>
              </a:rPr>
              <a:t>Thường xuyên liên lạc với nhau qua mạng xã hội và điện thoại, luôn quan tâm đến cuộc sống của nhau dù không ở gần nhau.</a:t>
            </a:r>
          </a:p>
        </p:txBody>
      </p:sp>
      <p:sp>
        <p:nvSpPr>
          <p:cNvPr id="8" name="Rounded Rectangle 7"/>
          <p:cNvSpPr/>
          <p:nvPr/>
        </p:nvSpPr>
        <p:spPr>
          <a:xfrm>
            <a:off x="591199" y="4377568"/>
            <a:ext cx="3388139" cy="1166990"/>
          </a:xfrm>
          <a:prstGeom prst="roundRect">
            <a:avLst>
              <a:gd name="adj" fmla="val 22746"/>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9" name="Rounded Rectangle 8"/>
          <p:cNvSpPr/>
          <p:nvPr/>
        </p:nvSpPr>
        <p:spPr>
          <a:xfrm>
            <a:off x="649366" y="1959151"/>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601085" y="2679168"/>
            <a:ext cx="3363833" cy="2554545"/>
          </a:xfrm>
          <a:prstGeom prst="rect">
            <a:avLst/>
          </a:prstGeom>
          <a:noFill/>
        </p:spPr>
        <p:txBody>
          <a:bodyPr wrap="square" rtlCol="0">
            <a:spAutoFit/>
          </a:bodyPr>
          <a:lstStyle/>
          <a:p>
            <a:pPr lvl="0" algn="ctr"/>
            <a:r>
              <a:rPr lang="vi-VN" sz="3200" b="1">
                <a:solidFill>
                  <a:srgbClr val="002060"/>
                </a:solidFill>
                <a:latin typeface="+mj-lt"/>
              </a:rPr>
              <a:t>Hiền rất buồn khi nghe tin người bạn thân của mình sắp chuyển trường</a:t>
            </a:r>
            <a:endParaRPr lang="vi-VN" sz="3200" b="1" i="1" dirty="0">
              <a:solidFill>
                <a:srgbClr val="002060"/>
              </a:solidFill>
              <a:latin typeface="+mj-lt"/>
              <a:ea typeface="Nixie One"/>
              <a:cs typeface="Times New Roman" pitchFamily="18" charset="0"/>
              <a:sym typeface="Nixie One"/>
            </a:endParaRPr>
          </a:p>
        </p:txBody>
      </p:sp>
      <p:sp>
        <p:nvSpPr>
          <p:cNvPr id="11" name="Rounded Rectangle 10"/>
          <p:cNvSpPr/>
          <p:nvPr/>
        </p:nvSpPr>
        <p:spPr>
          <a:xfrm>
            <a:off x="732578" y="1851112"/>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Nhóm 5,6</a:t>
            </a:r>
          </a:p>
        </p:txBody>
      </p:sp>
    </p:spTree>
    <p:extLst>
      <p:ext uri="{BB962C8B-B14F-4D97-AF65-F5344CB8AC3E}">
        <p14:creationId xmlns:p14="http://schemas.microsoft.com/office/powerpoint/2010/main" val="38537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barn(inVertical)">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barn(inVertical)">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509" y="2077650"/>
            <a:ext cx="2887802" cy="32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4122262" y="1741525"/>
            <a:ext cx="4542767" cy="461573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4" name="TextBox 13"/>
          <p:cNvSpPr txBox="1"/>
          <p:nvPr/>
        </p:nvSpPr>
        <p:spPr>
          <a:xfrm>
            <a:off x="4213280" y="1878909"/>
            <a:ext cx="4441349" cy="4401205"/>
          </a:xfrm>
          <a:prstGeom prst="rect">
            <a:avLst/>
          </a:prstGeom>
          <a:noFill/>
        </p:spPr>
        <p:txBody>
          <a:bodyPr wrap="square" rtlCol="0">
            <a:spAutoFit/>
          </a:bodyPr>
          <a:lstStyle/>
          <a:p>
            <a:pPr lvl="0" algn="ctr"/>
            <a:r>
              <a:rPr lang="vi-VN" sz="3500" i="1" smtClean="0">
                <a:solidFill>
                  <a:srgbClr val="002060"/>
                </a:solidFill>
                <a:latin typeface="+mj-lt"/>
              </a:rPr>
              <a:t>Em </a:t>
            </a:r>
            <a:r>
              <a:rPr lang="vi-VN" sz="3500" i="1">
                <a:solidFill>
                  <a:srgbClr val="002060"/>
                </a:solidFill>
                <a:latin typeface="+mj-lt"/>
              </a:rPr>
              <a:t>hãy thực hiện một việc làm, hành động, sản phẩm nào đó thể hiện sự gìn giữ, xây dựng tình bạn với một người bạn (hoặc nhóm bạn) mà em yêu quý trong </a:t>
            </a:r>
            <a:r>
              <a:rPr lang="vi-VN" sz="3500" i="1" smtClean="0">
                <a:solidFill>
                  <a:srgbClr val="002060"/>
                </a:solidFill>
                <a:latin typeface="+mj-lt"/>
              </a:rPr>
              <a:t>lớp</a:t>
            </a:r>
            <a:endParaRPr lang="en-US" sz="3500" i="1" smtClean="0">
              <a:solidFill>
                <a:srgbClr val="002060"/>
              </a:solidFill>
              <a:latin typeface="+mj-lt"/>
            </a:endParaRPr>
          </a:p>
        </p:txBody>
      </p:sp>
      <p:sp>
        <p:nvSpPr>
          <p:cNvPr id="15" name="Rounded Rectangle 14"/>
          <p:cNvSpPr/>
          <p:nvPr/>
        </p:nvSpPr>
        <p:spPr>
          <a:xfrm>
            <a:off x="4122262" y="1108657"/>
            <a:ext cx="4353876"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Nhiệm vụ cá nhân</a:t>
            </a:r>
            <a:endParaRPr lang="en-US" sz="3600" b="1">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329" y="1915678"/>
            <a:ext cx="3133042" cy="426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655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4934857" y="1108657"/>
            <a:ext cx="3033280"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Gợi ý</a:t>
            </a:r>
            <a:endParaRPr lang="en-US" sz="3600" b="1">
              <a:latin typeface="Times New Roman" pitchFamily="18" charset="0"/>
              <a:cs typeface="Times New Roman" pitchFamily="18" charset="0"/>
            </a:endParaRPr>
          </a:p>
        </p:txBody>
      </p:sp>
      <p:sp>
        <p:nvSpPr>
          <p:cNvPr id="4" name="Rectangle 3"/>
          <p:cNvSpPr/>
          <p:nvPr/>
        </p:nvSpPr>
        <p:spPr>
          <a:xfrm>
            <a:off x="1343896" y="2523012"/>
            <a:ext cx="4064998" cy="1351064"/>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Làm một đoạn phim ngắn kể về kỉ niệm với bạn bè</a:t>
            </a:r>
          </a:p>
        </p:txBody>
      </p:sp>
      <p:sp>
        <p:nvSpPr>
          <p:cNvPr id="6" name="Rectangle 5"/>
          <p:cNvSpPr/>
          <p:nvPr/>
        </p:nvSpPr>
        <p:spPr>
          <a:xfrm>
            <a:off x="5965371" y="2132363"/>
            <a:ext cx="5733143" cy="2163865"/>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Viết một bức thư bày tỏ điều em muốn nói với một người bạn. Trên bức thư không cần ghi rõ thông tin cá nhân người viết hoặc người nhận</a:t>
            </a:r>
          </a:p>
        </p:txBody>
      </p:sp>
      <p:sp>
        <p:nvSpPr>
          <p:cNvPr id="7" name="Rectangle 6"/>
          <p:cNvSpPr/>
          <p:nvPr/>
        </p:nvSpPr>
        <p:spPr>
          <a:xfrm>
            <a:off x="6799443" y="4824764"/>
            <a:ext cx="4064998" cy="1351064"/>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Làm một tấm thiệp tình bạn</a:t>
            </a:r>
          </a:p>
        </p:txBody>
      </p:sp>
      <p:sp>
        <p:nvSpPr>
          <p:cNvPr id="8" name="Rectangle 7"/>
          <p:cNvSpPr/>
          <p:nvPr/>
        </p:nvSpPr>
        <p:spPr>
          <a:xfrm>
            <a:off x="509824" y="4418363"/>
            <a:ext cx="5733143" cy="2163865"/>
          </a:xfrm>
          <a:prstGeom prst="rect">
            <a:avLst/>
          </a:prstGeom>
          <a:solidFill>
            <a:schemeClr val="accent3">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smtClean="0">
                <a:solidFill>
                  <a:srgbClr val="002060"/>
                </a:solidFill>
                <a:latin typeface="Times New Roman" pitchFamily="18" charset="0"/>
                <a:cs typeface="Times New Roman" pitchFamily="18" charset="0"/>
              </a:rPr>
              <a:t>Thực </a:t>
            </a:r>
            <a:r>
              <a:rPr lang="vi-VN" sz="2800" b="1" smtClean="0">
                <a:solidFill>
                  <a:srgbClr val="002060"/>
                </a:solidFill>
                <a:latin typeface="Times New Roman" pitchFamily="18" charset="0"/>
                <a:cs typeface="Times New Roman" pitchFamily="18" charset="0"/>
              </a:rPr>
              <a:t>hiện </a:t>
            </a:r>
            <a:r>
              <a:rPr lang="vi-VN" sz="2800" b="1">
                <a:solidFill>
                  <a:srgbClr val="002060"/>
                </a:solidFill>
                <a:latin typeface="Times New Roman" pitchFamily="18" charset="0"/>
                <a:cs typeface="Times New Roman" pitchFamily="18" charset="0"/>
              </a:rPr>
              <a:t>hành động khác (nắm tay, khoác vai) phù hợp với việc xây dựng và giữ gìn tình bạn của cá nhân mình</a:t>
            </a:r>
          </a:p>
        </p:txBody>
      </p:sp>
    </p:spTree>
    <p:extLst>
      <p:ext uri="{BB962C8B-B14F-4D97-AF65-F5344CB8AC3E}">
        <p14:creationId xmlns:p14="http://schemas.microsoft.com/office/powerpoint/2010/main" val="1427335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748" y="850526"/>
            <a:ext cx="8704982" cy="920218"/>
          </a:xfrm>
          <a:prstGeom prst="rect">
            <a:avLst/>
          </a:prstGeom>
        </p:spPr>
      </p:pic>
      <p:sp>
        <p:nvSpPr>
          <p:cNvPr id="11" name="TextBox 10">
            <a:extLst>
              <a:ext uri="{FF2B5EF4-FFF2-40B4-BE49-F238E27FC236}">
                <a16:creationId xmlns:a16="http://schemas.microsoft.com/office/drawing/2014/main" xmlns="" id="{23E28E47-60F9-423C-B866-1FA8E553999F}"/>
              </a:ext>
            </a:extLst>
          </p:cNvPr>
          <p:cNvSpPr txBox="1"/>
          <p:nvPr/>
        </p:nvSpPr>
        <p:spPr>
          <a:xfrm>
            <a:off x="1633928" y="980151"/>
            <a:ext cx="9368802" cy="615553"/>
          </a:xfrm>
          <a:prstGeom prst="rect">
            <a:avLst/>
          </a:prstGeom>
          <a:noFill/>
        </p:spPr>
        <p:txBody>
          <a:bodyPr wrap="square" rtlCol="0">
            <a:spAutoFit/>
          </a:bodyPr>
          <a:lstStyle/>
          <a:p>
            <a:pPr lvl="0" algn="ctr">
              <a:defRPr/>
            </a:pPr>
            <a:r>
              <a:rPr lang="en-US" sz="3400" b="1" noProof="0" smtClean="0">
                <a:solidFill>
                  <a:srgbClr val="FF0000"/>
                </a:solidFill>
                <a:latin typeface="Times New Roman" pitchFamily="18" charset="0"/>
                <a:cs typeface="Times New Roman" pitchFamily="18" charset="0"/>
              </a:rPr>
              <a:t>Điều em trải nghiệm</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2" name="Rectangle 11"/>
          <p:cNvSpPr/>
          <p:nvPr/>
        </p:nvSpPr>
        <p:spPr>
          <a:xfrm>
            <a:off x="565062" y="2171195"/>
            <a:ext cx="5753267" cy="22714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500" b="1">
                <a:solidFill>
                  <a:srgbClr val="002060"/>
                </a:solidFill>
                <a:latin typeface="Times New Roman" pitchFamily="18" charset="0"/>
                <a:cs typeface="Times New Roman" pitchFamily="18" charset="0"/>
              </a:rPr>
              <a:t>Tình bạn thường được xây dựng bởi những điểm chung và sự bình đẳng với nhau. Duy trì sự liên hệ, chia sẻ thông tin và biết khích lệ nhau sẽ giúp chúng ta gìn giữ được tình bạn. </a:t>
            </a:r>
            <a:endParaRPr lang="en-US" sz="2500" b="1">
              <a:solidFill>
                <a:srgbClr val="002060"/>
              </a:solidFill>
              <a:latin typeface="Times New Roman" pitchFamily="18" charset="0"/>
              <a:cs typeface="Times New Roman" pitchFamily="18" charset="0"/>
            </a:endParaRPr>
          </a:p>
        </p:txBody>
      </p:sp>
      <p:sp>
        <p:nvSpPr>
          <p:cNvPr id="13" name="Rectangle 12"/>
          <p:cNvSpPr/>
          <p:nvPr/>
        </p:nvSpPr>
        <p:spPr>
          <a:xfrm>
            <a:off x="6318330" y="4442681"/>
            <a:ext cx="5458366" cy="20742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500" b="1">
                <a:solidFill>
                  <a:srgbClr val="002060"/>
                </a:solidFill>
                <a:latin typeface="Times New Roman" pitchFamily="18" charset="0"/>
                <a:cs typeface="Times New Roman" pitchFamily="18" charset="0"/>
              </a:rPr>
              <a:t>Trong tình bạn sẽ có những lúc mâu thuẫn, giận dỗi, khó khăn, trở ngại nhưng nếu biết đồng hành cùng nhau thì tình bạn đó vẫn luôn tồn tại</a:t>
            </a:r>
            <a:endParaRPr lang="en-US" sz="2500" b="1">
              <a:solidFill>
                <a:srgbClr val="002060"/>
              </a:solidFill>
              <a:latin typeface="Times New Roman" pitchFamily="18" charset="0"/>
              <a:cs typeface="Times New Roman" pitchFamily="18" charset="0"/>
            </a:endParaRPr>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606" y="1999671"/>
            <a:ext cx="3959451" cy="2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103" y="4525469"/>
            <a:ext cx="3388015" cy="190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230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72456" y="1277256"/>
            <a:ext cx="9681030" cy="3170099"/>
          </a:xfrm>
          <a:prstGeom prst="rect">
            <a:avLst/>
          </a:prstGeom>
          <a:no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3</a:t>
            </a:r>
          </a:p>
          <a:p>
            <a:pPr marL="182880" algn="ctr"/>
            <a:r>
              <a:rPr lang="vi-VN" sz="5000" b="1">
                <a:solidFill>
                  <a:srgbClr val="002060"/>
                </a:solidFill>
                <a:latin typeface="Times New Roman" pitchFamily="18" charset="0"/>
                <a:cs typeface="Times New Roman" pitchFamily="18" charset="0"/>
              </a:rPr>
              <a:t>Rèn luyện kĩ năng xây dựng và gìn giữ tình bạn với các bạn ở lớp, trường và cộng đồng nơi em sống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72272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4" name="Rounded Rectangle 3"/>
          <p:cNvSpPr/>
          <p:nvPr/>
        </p:nvSpPr>
        <p:spPr>
          <a:xfrm>
            <a:off x="780176" y="1596571"/>
            <a:ext cx="3254797"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a:t>
            </a:r>
            <a:endParaRPr lang="en-US" sz="3600" b="1" smtClean="0">
              <a:latin typeface="Times New Roman" pitchFamily="18" charset="0"/>
              <a:cs typeface="Times New Roman" pitchFamily="18" charset="0"/>
            </a:endParaRPr>
          </a:p>
          <a:p>
            <a:pPr algn="ctr"/>
            <a:r>
              <a:rPr lang="en-US" sz="3600" b="1" smtClean="0">
                <a:latin typeface="Times New Roman" pitchFamily="18" charset="0"/>
                <a:cs typeface="Times New Roman" pitchFamily="18" charset="0"/>
              </a:rPr>
              <a:t>cá </a:t>
            </a:r>
            <a:r>
              <a:rPr lang="en-US" sz="3600" b="1">
                <a:latin typeface="Times New Roman" pitchFamily="18" charset="0"/>
                <a:cs typeface="Times New Roman" pitchFamily="18" charset="0"/>
              </a:rPr>
              <a:t>nhân</a:t>
            </a:r>
          </a:p>
        </p:txBody>
      </p:sp>
      <p:sp>
        <p:nvSpPr>
          <p:cNvPr id="5" name="Rounded Rectangle 4"/>
          <p:cNvSpPr/>
          <p:nvPr/>
        </p:nvSpPr>
        <p:spPr>
          <a:xfrm>
            <a:off x="4612285" y="1509302"/>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6" name="TextBox 5"/>
          <p:cNvSpPr txBox="1"/>
          <p:nvPr/>
        </p:nvSpPr>
        <p:spPr>
          <a:xfrm>
            <a:off x="4694898" y="1849100"/>
            <a:ext cx="6887505" cy="1431161"/>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Thực hiện những việc làm, lời nói phù hợp để xây dựng và giữ gìn tình bạn với các bạn trong cộng đồng nơi em sống.</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7" name="Rounded Rectangle 6"/>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Nhiệm vụ 1</a:t>
            </a:r>
            <a:endParaRPr lang="en-US" sz="3600" b="1">
              <a:latin typeface="Times New Roman" pitchFamily="18" charset="0"/>
              <a:cs typeface="Times New Roman" pitchFamily="18" charset="0"/>
            </a:endParaRPr>
          </a:p>
        </p:txBody>
      </p:sp>
      <p:sp>
        <p:nvSpPr>
          <p:cNvPr id="8" name="Rounded Rectangle 7"/>
          <p:cNvSpPr/>
          <p:nvPr/>
        </p:nvSpPr>
        <p:spPr>
          <a:xfrm>
            <a:off x="4587728" y="4172674"/>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9" name="TextBox 8"/>
          <p:cNvSpPr txBox="1"/>
          <p:nvPr/>
        </p:nvSpPr>
        <p:spPr>
          <a:xfrm>
            <a:off x="4670341" y="4526986"/>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Ghi lại kết quả xây dựng và giữ gìn tình bạn để chia sẻ với thầy cô, các bạn</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0" name="Rounded Rectangle 9"/>
          <p:cNvSpPr/>
          <p:nvPr/>
        </p:nvSpPr>
        <p:spPr>
          <a:xfrm>
            <a:off x="6933297" y="367140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Nhiệm vụ 2</a:t>
            </a:r>
            <a:endParaRPr lang="en-US" sz="3600" b="1">
              <a:latin typeface="Times New Roman" pitchFamily="18" charset="0"/>
              <a:cs typeface="Times New Roman" pitchFamily="18"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76" y="3402139"/>
            <a:ext cx="2887802" cy="32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348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748" y="850526"/>
            <a:ext cx="8704982" cy="920218"/>
          </a:xfrm>
          <a:prstGeom prst="rect">
            <a:avLst/>
          </a:prstGeom>
        </p:spPr>
      </p:pic>
      <p:sp>
        <p:nvSpPr>
          <p:cNvPr id="14" name="TextBox 13">
            <a:extLst>
              <a:ext uri="{FF2B5EF4-FFF2-40B4-BE49-F238E27FC236}">
                <a16:creationId xmlns:a16="http://schemas.microsoft.com/office/drawing/2014/main" xmlns="" id="{23E28E47-60F9-423C-B866-1FA8E553999F}"/>
              </a:ext>
            </a:extLst>
          </p:cNvPr>
          <p:cNvSpPr txBox="1"/>
          <p:nvPr/>
        </p:nvSpPr>
        <p:spPr>
          <a:xfrm>
            <a:off x="1633928" y="980151"/>
            <a:ext cx="9368802" cy="615553"/>
          </a:xfrm>
          <a:prstGeom prst="rect">
            <a:avLst/>
          </a:prstGeom>
          <a:noFill/>
        </p:spPr>
        <p:txBody>
          <a:bodyPr wrap="square" rtlCol="0">
            <a:spAutoFit/>
          </a:bodyPr>
          <a:lstStyle/>
          <a:p>
            <a:pPr lvl="0" algn="ctr">
              <a:defRPr/>
            </a:pPr>
            <a:r>
              <a:rPr lang="en-US" sz="3400" b="1" noProof="0" smtClean="0">
                <a:solidFill>
                  <a:srgbClr val="FF0000"/>
                </a:solidFill>
                <a:latin typeface="Times New Roman" pitchFamily="18" charset="0"/>
                <a:cs typeface="Times New Roman" pitchFamily="18" charset="0"/>
              </a:rPr>
              <a:t>Điều em trải nghiệm</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5" name="Rectangle 14"/>
          <p:cNvSpPr/>
          <p:nvPr/>
        </p:nvSpPr>
        <p:spPr>
          <a:xfrm>
            <a:off x="565063" y="2171195"/>
            <a:ext cx="4210138" cy="22714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i="1">
                <a:solidFill>
                  <a:srgbClr val="C00000"/>
                </a:solidFill>
                <a:latin typeface="Times New Roman" pitchFamily="18" charset="0"/>
                <a:cs typeface="Times New Roman" pitchFamily="18" charset="0"/>
              </a:rPr>
              <a:t>Tình bạn đẹp giúp con người có được sự tự tin, thúc đẩy sự hoàn thiện bản thân</a:t>
            </a:r>
            <a:endParaRPr lang="en-US" sz="2600" b="1" i="1">
              <a:solidFill>
                <a:srgbClr val="C00000"/>
              </a:solidFill>
              <a:latin typeface="Times New Roman" pitchFamily="18" charset="0"/>
              <a:cs typeface="Times New Roman" pitchFamily="18" charset="0"/>
            </a:endParaRPr>
          </a:p>
        </p:txBody>
      </p:sp>
      <p:sp>
        <p:nvSpPr>
          <p:cNvPr id="16" name="Rectangle 15"/>
          <p:cNvSpPr/>
          <p:nvPr/>
        </p:nvSpPr>
        <p:spPr>
          <a:xfrm>
            <a:off x="6318330" y="4442681"/>
            <a:ext cx="5458366" cy="20742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i="1">
                <a:solidFill>
                  <a:schemeClr val="accent6">
                    <a:lumMod val="50000"/>
                  </a:schemeClr>
                </a:solidFill>
                <a:latin typeface="Times New Roman" pitchFamily="18" charset="0"/>
                <a:cs typeface="Times New Roman" pitchFamily="18" charset="0"/>
              </a:rPr>
              <a:t>Tình bạn được phát triển dựa trên sự thấu hiểu, đồng hành và gắn bó theo thời gian</a:t>
            </a:r>
            <a:endParaRPr lang="en-US" sz="2600" b="1" i="1">
              <a:solidFill>
                <a:schemeClr val="accent6">
                  <a:lumMod val="50000"/>
                </a:schemeClr>
              </a:solidFill>
              <a:latin typeface="Times New Roman" pitchFamily="18" charset="0"/>
              <a:cs typeface="Times New Roman" pitchFamily="18" charset="0"/>
            </a:endParaRPr>
          </a:p>
        </p:txBody>
      </p:sp>
      <p:sp>
        <p:nvSpPr>
          <p:cNvPr id="19" name="Rectangle 18"/>
          <p:cNvSpPr/>
          <p:nvPr/>
        </p:nvSpPr>
        <p:spPr>
          <a:xfrm>
            <a:off x="4775201" y="2171195"/>
            <a:ext cx="7001495" cy="22714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i="1">
                <a:solidFill>
                  <a:srgbClr val="002060"/>
                </a:solidFill>
                <a:latin typeface="Times New Roman" pitchFamily="18" charset="0"/>
                <a:cs typeface="Times New Roman" pitchFamily="18" charset="0"/>
              </a:rPr>
              <a:t>Để xây dựng và giữ gìn tình bạn, đòi hỏi tất cả cùng cố gắng, sẵn sàng xin lỗi nếu làm điều gì sai hoặc cư xử chưa đúng mực, chân thành góp ý cho nhau, sẵn sàng hỗ trợ mà không ngại khó khăn gian khổ.</a:t>
            </a:r>
            <a:endParaRPr lang="en-US" sz="2600" b="1" i="1">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928" y="4703509"/>
            <a:ext cx="3936547" cy="195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477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65944" y="1180364"/>
            <a:ext cx="8548914" cy="2400657"/>
          </a:xfrm>
          <a:prstGeom prst="rect">
            <a:avLst/>
          </a:prstGeom>
          <a:no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NỘI DUNG 1</a:t>
            </a:r>
          </a:p>
          <a:p>
            <a:pPr marL="182880" algn="ctr"/>
            <a:r>
              <a:rPr lang="en-US" sz="5000" b="1" smtClean="0">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rPr>
              <a:t>XÂY </a:t>
            </a:r>
            <a:r>
              <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rPr>
              <a:t>DỰNG VÀ GÌN GIỮ </a:t>
            </a:r>
            <a:endParaRPr lang="en-US" sz="5000" b="1" smtClean="0">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a:p>
            <a:pPr marL="182880" algn="ctr"/>
            <a:r>
              <a:rPr lang="en-US" sz="5000" b="1" smtClean="0">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rPr>
              <a:t>TÌNH </a:t>
            </a:r>
            <a:r>
              <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rPr>
              <a:t>BẠN</a:t>
            </a:r>
          </a:p>
        </p:txBody>
      </p:sp>
    </p:spTree>
    <p:extLst>
      <p:ext uri="{BB962C8B-B14F-4D97-AF65-F5344CB8AC3E}">
        <p14:creationId xmlns:p14="http://schemas.microsoft.com/office/powerpoint/2010/main" val="306857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002972" y="861050"/>
            <a:ext cx="8548914" cy="2400657"/>
          </a:xfrm>
          <a:prstGeom prst="rect">
            <a:avLst/>
          </a:prstGeom>
          <a:solidFill>
            <a:schemeClr val="bg1"/>
          </a:solid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NỘI DUNG 2</a:t>
            </a:r>
          </a:p>
          <a:p>
            <a:pPr marL="182880" algn="ctr"/>
            <a:r>
              <a:rPr lang="vi-VN"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rPr>
              <a:t>PHÒNG TRÁNH BẮT NẠT HỌC ĐƯỜNG </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028" y="3581020"/>
            <a:ext cx="5334907" cy="319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641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961599"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smtClean="0">
                <a:solidFill>
                  <a:srgbClr val="0000CC"/>
                </a:solidFill>
                <a:latin typeface="Times New Roman" pitchFamily="18" charset="0"/>
                <a:cs typeface="Times New Roman" pitchFamily="18" charset="0"/>
              </a:rPr>
              <a:t>HOẠT ĐỘNG MỞ ĐẦU</a:t>
            </a:r>
            <a:endParaRPr lang="en-US" sz="2600" b="1" dirty="0">
              <a:solidFill>
                <a:srgbClr val="0000CC"/>
              </a:solidFill>
              <a:latin typeface="Times New Roman" pitchFamily="18" charset="0"/>
              <a:cs typeface="Times New Roman" pitchFamily="18" charset="0"/>
            </a:endParaRPr>
          </a:p>
        </p:txBody>
      </p:sp>
      <p:grpSp>
        <p:nvGrpSpPr>
          <p:cNvPr id="6" name="组合 5"/>
          <p:cNvGrpSpPr>
            <a:grpSpLocks/>
          </p:cNvGrpSpPr>
          <p:nvPr/>
        </p:nvGrpSpPr>
        <p:grpSpPr bwMode="auto">
          <a:xfrm>
            <a:off x="2503371" y="1039453"/>
            <a:ext cx="1174417" cy="741856"/>
            <a:chOff x="2375335" y="607879"/>
            <a:chExt cx="2310379" cy="1121826"/>
          </a:xfrm>
          <a:solidFill>
            <a:schemeClr val="accent1">
              <a:lumMod val="60000"/>
              <a:lumOff val="40000"/>
            </a:schemeClr>
          </a:solidFill>
        </p:grpSpPr>
        <p:sp>
          <p:nvSpPr>
            <p:cNvPr id="7" name="MH_Other_2"/>
            <p:cNvSpPr/>
            <p:nvPr>
              <p:custDataLst>
                <p:tags r:id="rId15"/>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sp>
          <p:nvSpPr>
            <p:cNvPr id="8" name="MH_Other_2"/>
            <p:cNvSpPr/>
            <p:nvPr>
              <p:custDataLst>
                <p:tags r:id="rId16"/>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G</a:t>
              </a:r>
              <a:endParaRPr lang="zh-CN" altLang="en-US" sz="4500" b="1" dirty="0">
                <a:solidFill>
                  <a:srgbClr val="002060"/>
                </a:solidFill>
                <a:latin typeface="UVN Bach Dang Nang" pitchFamily="18" charset="0"/>
                <a:cs typeface="+mn-ea"/>
                <a:sym typeface="+mn-lt"/>
              </a:endParaRPr>
            </a:p>
          </p:txBody>
        </p:sp>
      </p:grpSp>
      <p:grpSp>
        <p:nvGrpSpPr>
          <p:cNvPr id="9" name="组合 5"/>
          <p:cNvGrpSpPr>
            <a:grpSpLocks/>
          </p:cNvGrpSpPr>
          <p:nvPr/>
        </p:nvGrpSpPr>
        <p:grpSpPr bwMode="auto">
          <a:xfrm>
            <a:off x="4020109" y="1039453"/>
            <a:ext cx="1174417" cy="741856"/>
            <a:chOff x="2375335" y="607879"/>
            <a:chExt cx="2310379" cy="1121826"/>
          </a:xfrm>
          <a:solidFill>
            <a:schemeClr val="accent2">
              <a:lumMod val="60000"/>
              <a:lumOff val="40000"/>
            </a:schemeClr>
          </a:solidFill>
        </p:grpSpPr>
        <p:sp>
          <p:nvSpPr>
            <p:cNvPr id="10" name="MH_Other_2"/>
            <p:cNvSpPr/>
            <p:nvPr>
              <p:custDataLst>
                <p:tags r:id="rId13"/>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
          <p:nvSpPr>
            <p:cNvPr id="11" name="MH_Other_2"/>
            <p:cNvSpPr/>
            <p:nvPr>
              <p:custDataLst>
                <p:tags r:id="rId14"/>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UVN Bach Dang Nang" pitchFamily="18" charset="0"/>
                  <a:cs typeface="+mn-ea"/>
                  <a:sym typeface="+mn-lt"/>
                </a:rPr>
                <a:t>R</a:t>
              </a:r>
              <a:endParaRPr lang="zh-CN" altLang="en-US" sz="4500" b="1" dirty="0">
                <a:solidFill>
                  <a:srgbClr val="002060"/>
                </a:solidFill>
                <a:latin typeface="UVN Bach Dang Nang" pitchFamily="18" charset="0"/>
                <a:cs typeface="+mn-ea"/>
                <a:sym typeface="+mn-lt"/>
              </a:endParaRPr>
            </a:p>
          </p:txBody>
        </p:sp>
      </p:grpSp>
      <p:grpSp>
        <p:nvGrpSpPr>
          <p:cNvPr id="12" name="组合 5"/>
          <p:cNvGrpSpPr>
            <a:grpSpLocks/>
          </p:cNvGrpSpPr>
          <p:nvPr/>
        </p:nvGrpSpPr>
        <p:grpSpPr bwMode="auto">
          <a:xfrm>
            <a:off x="5219042" y="1030515"/>
            <a:ext cx="1174417" cy="741856"/>
            <a:chOff x="2375335" y="607879"/>
            <a:chExt cx="2310378" cy="1121826"/>
          </a:xfrm>
          <a:solidFill>
            <a:schemeClr val="accent2">
              <a:lumMod val="60000"/>
              <a:lumOff val="40000"/>
            </a:schemeClr>
          </a:solidFill>
        </p:grpSpPr>
        <p:sp>
          <p:nvSpPr>
            <p:cNvPr id="13" name="MH_Other_2"/>
            <p:cNvSpPr/>
            <p:nvPr>
              <p:custDataLst>
                <p:tags r:id="rId11"/>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UVN Bach Dang Nang" pitchFamily="18" charset="0"/>
                  <a:cs typeface="+mn-ea"/>
                  <a:sym typeface="+mn-lt"/>
                </a:rPr>
                <a:t>Ò</a:t>
              </a:r>
              <a:endParaRPr lang="zh-CN" altLang="en-US" sz="4500" b="1" dirty="0">
                <a:solidFill>
                  <a:srgbClr val="002060"/>
                </a:solidFill>
                <a:latin typeface="UVN Bach Dang Nang" pitchFamily="18" charset="0"/>
                <a:cs typeface="+mn-ea"/>
                <a:sym typeface="+mn-lt"/>
              </a:endParaRPr>
            </a:p>
          </p:txBody>
        </p:sp>
        <p:sp>
          <p:nvSpPr>
            <p:cNvPr id="14" name="MH_Other_2"/>
            <p:cNvSpPr/>
            <p:nvPr>
              <p:custDataLst>
                <p:tags r:id="rId12"/>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grpSp>
      <p:sp>
        <p:nvSpPr>
          <p:cNvPr id="16" name="MH_Other_2"/>
          <p:cNvSpPr/>
          <p:nvPr>
            <p:custDataLst>
              <p:tags r:id="rId1"/>
            </p:custDataLst>
          </p:nvPr>
        </p:nvSpPr>
        <p:spPr bwMode="auto">
          <a:xfrm>
            <a:off x="6706697" y="1039453"/>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K</a:t>
            </a:r>
            <a:endParaRPr lang="zh-CN" altLang="en-US" sz="4500" b="1" dirty="0">
              <a:solidFill>
                <a:srgbClr val="002060"/>
              </a:solidFill>
              <a:latin typeface="UVN Bach Dang Nang" pitchFamily="18" charset="0"/>
              <a:cs typeface="+mn-ea"/>
              <a:sym typeface="+mn-lt"/>
            </a:endParaRPr>
          </a:p>
        </p:txBody>
      </p:sp>
      <p:sp>
        <p:nvSpPr>
          <p:cNvPr id="17" name="MH_Other_2"/>
          <p:cNvSpPr/>
          <p:nvPr>
            <p:custDataLst>
              <p:tags r:id="rId2"/>
            </p:custDataLst>
          </p:nvPr>
        </p:nvSpPr>
        <p:spPr bwMode="auto">
          <a:xfrm>
            <a:off x="7321364" y="1030515"/>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H</a:t>
            </a:r>
            <a:endParaRPr lang="zh-CN" altLang="en-US" sz="4500" b="1" dirty="0">
              <a:solidFill>
                <a:srgbClr val="002060"/>
              </a:solidFill>
              <a:latin typeface="UVN Bach Dang Nang" pitchFamily="18" charset="0"/>
              <a:cs typeface="+mn-ea"/>
              <a:sym typeface="+mn-lt"/>
            </a:endParaRPr>
          </a:p>
        </p:txBody>
      </p:sp>
      <p:sp>
        <p:nvSpPr>
          <p:cNvPr id="20" name="Text Box 8"/>
          <p:cNvSpPr txBox="1">
            <a:spLocks noChangeArrowheads="1"/>
          </p:cNvSpPr>
          <p:nvPr/>
        </p:nvSpPr>
        <p:spPr bwMode="black">
          <a:xfrm>
            <a:off x="683003" y="1974921"/>
            <a:ext cx="11150532" cy="4579683"/>
          </a:xfrm>
          <a:prstGeom prst="rect">
            <a:avLst/>
          </a:prstGeom>
          <a:ln>
            <a:noFill/>
          </a:ln>
          <a:extLst/>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lnSpc>
                <a:spcPct val="120000"/>
              </a:lnSpc>
              <a:buFontTx/>
              <a:buChar char="-"/>
            </a:pPr>
            <a:r>
              <a:rPr lang="vi-VN" sz="2700" b="1" smtClean="0">
                <a:solidFill>
                  <a:srgbClr val="C00000"/>
                </a:solidFill>
                <a:latin typeface="Times New Roman" pitchFamily="18" charset="0"/>
                <a:cs typeface="Times New Roman" pitchFamily="18" charset="0"/>
              </a:rPr>
              <a:t>HS </a:t>
            </a:r>
            <a:r>
              <a:rPr lang="vi-VN" sz="2700" b="1">
                <a:solidFill>
                  <a:srgbClr val="C00000"/>
                </a:solidFill>
                <a:latin typeface="Times New Roman" pitchFamily="18" charset="0"/>
                <a:cs typeface="Times New Roman" pitchFamily="18" charset="0"/>
              </a:rPr>
              <a:t>đứng quay mặt vào nhau theo cặp, có thể thành vòng tròn (một nửa ở vòng trong, nửa còn lại ở vòng ngoài) hoặc hàng dọc/ ngang phù hợp với không gian lớp học.</a:t>
            </a:r>
          </a:p>
          <a:p>
            <a:pPr marL="457200" indent="-457200" algn="just">
              <a:lnSpc>
                <a:spcPct val="120000"/>
              </a:lnSpc>
              <a:buFontTx/>
              <a:buChar char="-"/>
            </a:pPr>
            <a:r>
              <a:rPr lang="en-US" sz="2700" b="1" smtClean="0">
                <a:solidFill>
                  <a:srgbClr val="002060"/>
                </a:solidFill>
                <a:latin typeface="Times New Roman" pitchFamily="18" charset="0"/>
                <a:cs typeface="Times New Roman" pitchFamily="18" charset="0"/>
              </a:rPr>
              <a:t>Từng </a:t>
            </a:r>
            <a:r>
              <a:rPr lang="vi-VN" sz="2700" b="1" smtClean="0">
                <a:solidFill>
                  <a:srgbClr val="002060"/>
                </a:solidFill>
                <a:latin typeface="Times New Roman" pitchFamily="18" charset="0"/>
                <a:cs typeface="Times New Roman" pitchFamily="18" charset="0"/>
              </a:rPr>
              <a:t>cặp </a:t>
            </a:r>
            <a:r>
              <a:rPr lang="vi-VN" sz="2700" b="1">
                <a:solidFill>
                  <a:srgbClr val="002060"/>
                </a:solidFill>
                <a:latin typeface="Times New Roman" pitchFamily="18" charset="0"/>
                <a:cs typeface="Times New Roman" pitchFamily="18" charset="0"/>
              </a:rPr>
              <a:t>HS quan sát người cùng cặp với mình, tìm ra 2 điểm mạnh của người đó và chia sẻ cảm nhận của mình/ đưa ra lời khen cho người đối diện.</a:t>
            </a:r>
          </a:p>
          <a:p>
            <a:pPr marL="457200" indent="-457200" algn="just">
              <a:lnSpc>
                <a:spcPct val="120000"/>
              </a:lnSpc>
              <a:buFontTx/>
              <a:buChar char="-"/>
            </a:pPr>
            <a:r>
              <a:rPr lang="vi-VN" sz="2700" b="1" smtClean="0">
                <a:solidFill>
                  <a:srgbClr val="C00000"/>
                </a:solidFill>
                <a:latin typeface="Times New Roman" pitchFamily="18" charset="0"/>
                <a:cs typeface="Times New Roman" pitchFamily="18" charset="0"/>
              </a:rPr>
              <a:t>Thời </a:t>
            </a:r>
            <a:r>
              <a:rPr lang="vi-VN" sz="2700" b="1">
                <a:solidFill>
                  <a:srgbClr val="C00000"/>
                </a:solidFill>
                <a:latin typeface="Times New Roman" pitchFamily="18" charset="0"/>
                <a:cs typeface="Times New Roman" pitchFamily="18" charset="0"/>
              </a:rPr>
              <a:t>gian cho mỗi cặp khen nhau là 1 phút; sau mỗi phút như vậy, </a:t>
            </a:r>
            <a:r>
              <a:rPr lang="vi-VN" sz="2700" b="1" smtClean="0">
                <a:solidFill>
                  <a:srgbClr val="C00000"/>
                </a:solidFill>
                <a:latin typeface="Times New Roman" pitchFamily="18" charset="0"/>
                <a:cs typeface="Times New Roman" pitchFamily="18" charset="0"/>
              </a:rPr>
              <a:t>HS </a:t>
            </a:r>
            <a:r>
              <a:rPr lang="vi-VN" sz="2700" b="1">
                <a:solidFill>
                  <a:srgbClr val="C00000"/>
                </a:solidFill>
                <a:latin typeface="Times New Roman" pitchFamily="18" charset="0"/>
                <a:cs typeface="Times New Roman" pitchFamily="18" charset="0"/>
              </a:rPr>
              <a:t>vòng ngoài đứng yên, HS vòng trong di chuyển sang trái 1 bước để gặp 1 “đối tác” mới và lại tiếp tục khen nhau.</a:t>
            </a:r>
          </a:p>
        </p:txBody>
      </p:sp>
      <p:grpSp>
        <p:nvGrpSpPr>
          <p:cNvPr id="29" name="组合 5"/>
          <p:cNvGrpSpPr>
            <a:grpSpLocks/>
          </p:cNvGrpSpPr>
          <p:nvPr/>
        </p:nvGrpSpPr>
        <p:grpSpPr bwMode="auto">
          <a:xfrm>
            <a:off x="10530087" y="1026581"/>
            <a:ext cx="1174417" cy="741856"/>
            <a:chOff x="2375335" y="607879"/>
            <a:chExt cx="2310378" cy="1121826"/>
          </a:xfrm>
          <a:solidFill>
            <a:srgbClr val="FFC000"/>
          </a:solidFill>
        </p:grpSpPr>
        <p:sp>
          <p:nvSpPr>
            <p:cNvPr id="30" name="MH_Other_2"/>
            <p:cNvSpPr/>
            <p:nvPr>
              <p:custDataLst>
                <p:tags r:id="rId9"/>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A</a:t>
              </a:r>
              <a:endParaRPr lang="zh-CN" altLang="en-US" sz="4500" b="1" dirty="0">
                <a:solidFill>
                  <a:srgbClr val="002060"/>
                </a:solidFill>
                <a:latin typeface="UVN Bach Dang Nang" pitchFamily="18" charset="0"/>
                <a:cs typeface="+mn-ea"/>
                <a:sym typeface="+mn-lt"/>
              </a:endParaRPr>
            </a:p>
          </p:txBody>
        </p:sp>
        <p:sp>
          <p:nvSpPr>
            <p:cNvPr id="31" name="MH_Other_2"/>
            <p:cNvSpPr/>
            <p:nvPr>
              <p:custDataLst>
                <p:tags r:id="rId10"/>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U</a:t>
              </a:r>
              <a:endParaRPr lang="zh-CN" altLang="en-US" sz="4500" b="1" dirty="0">
                <a:solidFill>
                  <a:srgbClr val="002060"/>
                </a:solidFill>
                <a:latin typeface="UVN Bach Dang Nang" pitchFamily="18" charset="0"/>
                <a:cs typeface="+mn-ea"/>
                <a:sym typeface="+mn-lt"/>
              </a:endParaRPr>
            </a:p>
          </p:txBody>
        </p:sp>
      </p:grpSp>
      <p:grpSp>
        <p:nvGrpSpPr>
          <p:cNvPr id="18" name="组合 5"/>
          <p:cNvGrpSpPr>
            <a:grpSpLocks/>
          </p:cNvGrpSpPr>
          <p:nvPr/>
        </p:nvGrpSpPr>
        <p:grpSpPr bwMode="auto">
          <a:xfrm>
            <a:off x="1328954" y="1039453"/>
            <a:ext cx="1174417" cy="741856"/>
            <a:chOff x="2375335" y="607879"/>
            <a:chExt cx="2310379" cy="1121826"/>
          </a:xfrm>
          <a:solidFill>
            <a:schemeClr val="accent1">
              <a:lumMod val="60000"/>
              <a:lumOff val="40000"/>
            </a:schemeClr>
          </a:solidFill>
        </p:grpSpPr>
        <p:sp>
          <p:nvSpPr>
            <p:cNvPr id="19" name="MH_Other_2"/>
            <p:cNvSpPr/>
            <p:nvPr>
              <p:custDataLst>
                <p:tags r:id="rId7"/>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UVN Bach Dang Nang" pitchFamily="18" charset="0"/>
                  <a:cs typeface="+mn-ea"/>
                  <a:sym typeface="+mn-lt"/>
                </a:rPr>
                <a:t>V</a:t>
              </a:r>
              <a:endParaRPr lang="zh-CN" altLang="en-US" sz="4500" b="1" dirty="0">
                <a:solidFill>
                  <a:srgbClr val="002060"/>
                </a:solidFill>
                <a:latin typeface="UVN Bach Dang Nang" pitchFamily="18" charset="0"/>
                <a:cs typeface="+mn-ea"/>
                <a:sym typeface="+mn-lt"/>
              </a:endParaRPr>
            </a:p>
          </p:txBody>
        </p:sp>
        <p:sp>
          <p:nvSpPr>
            <p:cNvPr id="21" name="MH_Other_2"/>
            <p:cNvSpPr/>
            <p:nvPr>
              <p:custDataLst>
                <p:tags r:id="rId8"/>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Ò</a:t>
              </a:r>
              <a:endParaRPr lang="zh-CN" altLang="en-US" sz="4500" b="1" dirty="0">
                <a:solidFill>
                  <a:srgbClr val="002060"/>
                </a:solidFill>
                <a:latin typeface="UVN Bach Dang Nang" pitchFamily="18" charset="0"/>
                <a:cs typeface="+mn-ea"/>
                <a:sym typeface="+mn-lt"/>
              </a:endParaRPr>
            </a:p>
          </p:txBody>
        </p:sp>
      </p:grpSp>
      <p:grpSp>
        <p:nvGrpSpPr>
          <p:cNvPr id="23" name="组合 5"/>
          <p:cNvGrpSpPr>
            <a:grpSpLocks/>
          </p:cNvGrpSpPr>
          <p:nvPr/>
        </p:nvGrpSpPr>
        <p:grpSpPr bwMode="auto">
          <a:xfrm>
            <a:off x="9355670" y="1039453"/>
            <a:ext cx="1174417" cy="741856"/>
            <a:chOff x="2375335" y="607879"/>
            <a:chExt cx="2310378" cy="1121826"/>
          </a:xfrm>
          <a:solidFill>
            <a:srgbClr val="FFC000"/>
          </a:solidFill>
        </p:grpSpPr>
        <p:sp>
          <p:nvSpPr>
            <p:cNvPr id="24" name="MH_Other_2"/>
            <p:cNvSpPr/>
            <p:nvPr>
              <p:custDataLst>
                <p:tags r:id="rId5"/>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sp>
          <p:nvSpPr>
            <p:cNvPr id="25" name="MH_Other_2"/>
            <p:cNvSpPr/>
            <p:nvPr>
              <p:custDataLst>
                <p:tags r:id="rId6"/>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UVN Bach Dang Nang" pitchFamily="18" charset="0"/>
                  <a:cs typeface="+mn-ea"/>
                  <a:sym typeface="+mn-lt"/>
                </a:rPr>
                <a:t>H</a:t>
              </a:r>
              <a:endParaRPr lang="zh-CN" altLang="en-US" sz="4500" b="1" dirty="0">
                <a:solidFill>
                  <a:srgbClr val="002060"/>
                </a:solidFill>
                <a:latin typeface="UVN Bach Dang Nang" pitchFamily="18" charset="0"/>
                <a:cs typeface="+mn-ea"/>
                <a:sym typeface="+mn-lt"/>
              </a:endParaRPr>
            </a:p>
          </p:txBody>
        </p:sp>
      </p:grpSp>
      <p:sp>
        <p:nvSpPr>
          <p:cNvPr id="26" name="MH_Other_2"/>
          <p:cNvSpPr/>
          <p:nvPr>
            <p:custDataLst>
              <p:tags r:id="rId3"/>
            </p:custDataLst>
          </p:nvPr>
        </p:nvSpPr>
        <p:spPr bwMode="auto">
          <a:xfrm>
            <a:off x="7921642" y="1048391"/>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E</a:t>
            </a:r>
            <a:endParaRPr lang="zh-CN" altLang="en-US" sz="4500" b="1" dirty="0">
              <a:solidFill>
                <a:srgbClr val="002060"/>
              </a:solidFill>
              <a:latin typeface="UVN Bach Dang Nang" pitchFamily="18" charset="0"/>
              <a:cs typeface="+mn-ea"/>
              <a:sym typeface="+mn-lt"/>
            </a:endParaRPr>
          </a:p>
        </p:txBody>
      </p:sp>
      <p:sp>
        <p:nvSpPr>
          <p:cNvPr id="27" name="MH_Other_2"/>
          <p:cNvSpPr/>
          <p:nvPr>
            <p:custDataLst>
              <p:tags r:id="rId4"/>
            </p:custDataLst>
          </p:nvPr>
        </p:nvSpPr>
        <p:spPr bwMode="auto">
          <a:xfrm>
            <a:off x="8536309" y="1039453"/>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spTree>
    <p:extLst>
      <p:ext uri="{BB962C8B-B14F-4D97-AF65-F5344CB8AC3E}">
        <p14:creationId xmlns:p14="http://schemas.microsoft.com/office/powerpoint/2010/main" val="1235474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circle(in)">
                                      <p:cBhvr>
                                        <p:cTn id="39" dur="20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 calcmode="lin" valueType="num">
                                      <p:cBhvr additive="base">
                                        <p:cTn id="44"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33599" y="1567542"/>
            <a:ext cx="7402287" cy="3170099"/>
          </a:xfrm>
          <a:prstGeom prst="rect">
            <a:avLst/>
          </a:prstGeom>
          <a:no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1</a:t>
            </a:r>
          </a:p>
          <a:p>
            <a:pPr marL="182880" algn="ctr"/>
            <a:endPar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Nhận biết dấu hiệu của bắt nạt học đường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943436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11" name="组合 36"/>
          <p:cNvGrpSpPr>
            <a:grpSpLocks/>
          </p:cNvGrpSpPr>
          <p:nvPr/>
        </p:nvGrpSpPr>
        <p:grpSpPr bwMode="auto">
          <a:xfrm>
            <a:off x="706125" y="1217824"/>
            <a:ext cx="1408923" cy="4776681"/>
            <a:chOff x="1295400" y="2786058"/>
            <a:chExt cx="1753450" cy="1751017"/>
          </a:xfrm>
        </p:grpSpPr>
        <p:grpSp>
          <p:nvGrpSpPr>
            <p:cNvPr id="12" name="Group 6"/>
            <p:cNvGrpSpPr>
              <a:grpSpLocks/>
            </p:cNvGrpSpPr>
            <p:nvPr/>
          </p:nvGrpSpPr>
          <p:grpSpPr bwMode="auto">
            <a:xfrm>
              <a:off x="1295400" y="2786058"/>
              <a:ext cx="1753450" cy="1751017"/>
              <a:chOff x="1823" y="2371"/>
              <a:chExt cx="1801" cy="1801"/>
            </a:xfrm>
          </p:grpSpPr>
          <p:sp>
            <p:nvSpPr>
              <p:cNvPr id="14"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3"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smtClean="0">
                  <a:solidFill>
                    <a:srgbClr val="FF0000"/>
                  </a:solidFill>
                  <a:latin typeface="Times New Roman" pitchFamily="18" charset="0"/>
                  <a:ea typeface="微软雅黑" pitchFamily="34" charset="-122"/>
                  <a:cs typeface="Times New Roman" pitchFamily="18" charset="0"/>
                </a:rPr>
                <a:t>Chia sẻ </a:t>
              </a:r>
            </a:p>
            <a:p>
              <a:pPr algn="ctr"/>
              <a:r>
                <a:rPr lang="en-US" altLang="zh-CN" sz="3500" b="1" smtClean="0">
                  <a:solidFill>
                    <a:srgbClr val="FF0000"/>
                  </a:solidFill>
                  <a:latin typeface="Times New Roman" pitchFamily="18" charset="0"/>
                  <a:ea typeface="微软雅黑" pitchFamily="34" charset="-122"/>
                  <a:cs typeface="Times New Roman" pitchFamily="18" charset="0"/>
                </a:rPr>
                <a:t>cá </a:t>
              </a:r>
            </a:p>
            <a:p>
              <a:pPr algn="ctr"/>
              <a:r>
                <a:rPr lang="en-US" altLang="zh-CN" sz="3500" b="1" smtClean="0">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32247" y="2213426"/>
            <a:ext cx="2599418" cy="3055257"/>
          </a:xfrm>
          <a:prstGeom prst="rect">
            <a:avLst/>
          </a:prstGeom>
        </p:spPr>
      </p:pic>
      <p:sp>
        <p:nvSpPr>
          <p:cNvPr id="24" name="Cloud Callout 15">
            <a:extLst>
              <a:ext uri="{FF2B5EF4-FFF2-40B4-BE49-F238E27FC236}">
                <a16:creationId xmlns:a16="http://schemas.microsoft.com/office/drawing/2014/main" xmlns="" id="{5BE95668-11B8-4B85-A70B-D8E27EE7CA2B}"/>
              </a:ext>
            </a:extLst>
          </p:cNvPr>
          <p:cNvSpPr/>
          <p:nvPr/>
        </p:nvSpPr>
        <p:spPr>
          <a:xfrm rot="21240188">
            <a:off x="6465455" y="1107945"/>
            <a:ext cx="5535576" cy="3969634"/>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5" name="Rectangle 24"/>
          <p:cNvSpPr/>
          <p:nvPr/>
        </p:nvSpPr>
        <p:spPr>
          <a:xfrm rot="20755567">
            <a:off x="6826438" y="1619781"/>
            <a:ext cx="4774811" cy="2939266"/>
          </a:xfrm>
          <a:prstGeom prst="rect">
            <a:avLst/>
          </a:prstGeom>
          <a:noFill/>
          <a:ln>
            <a:noFill/>
          </a:ln>
        </p:spPr>
        <p:txBody>
          <a:bodyPr wrap="square">
            <a:spAutoFit/>
          </a:bodyPr>
          <a:lstStyle/>
          <a:p>
            <a:pPr algn="ctr"/>
            <a:r>
              <a:rPr lang="vi-VN" sz="3700" i="1">
                <a:solidFill>
                  <a:srgbClr val="002060"/>
                </a:solidFill>
                <a:latin typeface="Times New Roman" pitchFamily="18" charset="0"/>
                <a:cs typeface="Times New Roman" pitchFamily="18" charset="0"/>
              </a:rPr>
              <a:t>Em hãy chia sẻ về một tình huống mà bản thân em bị bắt nạt hoặc chứng kiến bạn khác bị bắt nạt</a:t>
            </a:r>
            <a:endParaRPr lang="en-US" sz="3700"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4321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11" name="组合 36"/>
          <p:cNvGrpSpPr>
            <a:grpSpLocks/>
          </p:cNvGrpSpPr>
          <p:nvPr/>
        </p:nvGrpSpPr>
        <p:grpSpPr bwMode="auto">
          <a:xfrm>
            <a:off x="1890864" y="1180829"/>
            <a:ext cx="1408923" cy="4776681"/>
            <a:chOff x="1295400" y="2786058"/>
            <a:chExt cx="1753450" cy="1751017"/>
          </a:xfrm>
        </p:grpSpPr>
        <p:grpSp>
          <p:nvGrpSpPr>
            <p:cNvPr id="12" name="Group 6"/>
            <p:cNvGrpSpPr>
              <a:grpSpLocks/>
            </p:cNvGrpSpPr>
            <p:nvPr/>
          </p:nvGrpSpPr>
          <p:grpSpPr bwMode="auto">
            <a:xfrm>
              <a:off x="1295400" y="2786058"/>
              <a:ext cx="1753450" cy="1751017"/>
              <a:chOff x="1823" y="2371"/>
              <a:chExt cx="1801" cy="1801"/>
            </a:xfrm>
          </p:grpSpPr>
          <p:sp>
            <p:nvSpPr>
              <p:cNvPr id="14"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3"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smtClean="0">
                  <a:solidFill>
                    <a:srgbClr val="FF0000"/>
                  </a:solidFill>
                  <a:latin typeface="Times New Roman" pitchFamily="18" charset="0"/>
                  <a:ea typeface="微软雅黑" pitchFamily="34" charset="-122"/>
                  <a:cs typeface="Times New Roman" pitchFamily="18" charset="0"/>
                </a:rPr>
                <a:t>Gợi ý chia sẻ</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sp>
        <p:nvSpPr>
          <p:cNvPr id="16" name="Rectangle 15"/>
          <p:cNvSpPr/>
          <p:nvPr/>
        </p:nvSpPr>
        <p:spPr>
          <a:xfrm>
            <a:off x="4443160" y="3569170"/>
            <a:ext cx="7053928" cy="1143121"/>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Em hoặc bạn bị bắt nạt đã có những lời nói, cử chỉ, hành động như thế nào?</a:t>
            </a:r>
          </a:p>
        </p:txBody>
      </p:sp>
      <p:sp>
        <p:nvSpPr>
          <p:cNvPr id="17" name="Rectangle 16"/>
          <p:cNvSpPr/>
          <p:nvPr/>
        </p:nvSpPr>
        <p:spPr>
          <a:xfrm>
            <a:off x="4443160" y="1112276"/>
            <a:ext cx="7053928" cy="1104356"/>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Việc đó diễn ra ở đâu? Khi nào</a:t>
            </a:r>
            <a:r>
              <a:rPr lang="vi-VN" sz="2600" b="1" smtClean="0">
                <a:solidFill>
                  <a:srgbClr val="002060"/>
                </a:solidFill>
                <a:latin typeface="Times New Roman" pitchFamily="18" charset="0"/>
                <a:cs typeface="Times New Roman" pitchFamily="18" charset="0"/>
              </a:rPr>
              <a:t>?</a:t>
            </a:r>
            <a:endParaRPr lang="vi-VN" sz="2600" b="1">
              <a:solidFill>
                <a:srgbClr val="002060"/>
              </a:solidFill>
              <a:latin typeface="Times New Roman" pitchFamily="18" charset="0"/>
              <a:cs typeface="Times New Roman" pitchFamily="18" charset="0"/>
            </a:endParaRPr>
          </a:p>
        </p:txBody>
      </p:sp>
      <p:sp>
        <p:nvSpPr>
          <p:cNvPr id="18" name="Rectangle 17"/>
          <p:cNvSpPr/>
          <p:nvPr/>
        </p:nvSpPr>
        <p:spPr>
          <a:xfrm>
            <a:off x="4443160" y="2361758"/>
            <a:ext cx="7053928" cy="1054477"/>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Người bắt nạt có những lời nói, cử chỉ, hành động như thế nào?</a:t>
            </a:r>
          </a:p>
        </p:txBody>
      </p:sp>
      <p:sp>
        <p:nvSpPr>
          <p:cNvPr id="19" name="Rectangle 18"/>
          <p:cNvSpPr/>
          <p:nvPr/>
        </p:nvSpPr>
        <p:spPr>
          <a:xfrm>
            <a:off x="4443160" y="4872736"/>
            <a:ext cx="7053928" cy="1173679"/>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600" b="1">
                <a:solidFill>
                  <a:srgbClr val="002060"/>
                </a:solidFill>
                <a:latin typeface="Times New Roman" pitchFamily="18" charset="0"/>
                <a:cs typeface="Times New Roman" pitchFamily="18" charset="0"/>
              </a:rPr>
              <a:t>Em hoặc bạn bị bắt nạt đã phải chịu những tổn thương gì?</a:t>
            </a:r>
          </a:p>
        </p:txBody>
      </p:sp>
    </p:spTree>
    <p:extLst>
      <p:ext uri="{BB962C8B-B14F-4D97-AF65-F5344CB8AC3E}">
        <p14:creationId xmlns:p14="http://schemas.microsoft.com/office/powerpoint/2010/main" val="3703567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ectangle 15"/>
          <p:cNvSpPr/>
          <p:nvPr/>
        </p:nvSpPr>
        <p:spPr>
          <a:xfrm>
            <a:off x="711201" y="1378857"/>
            <a:ext cx="5167085" cy="5384798"/>
          </a:xfrm>
          <a:prstGeom prst="rect">
            <a:avLst/>
          </a:prstGeom>
          <a:solidFill>
            <a:schemeClr val="bg1">
              <a:lumMod val="95000"/>
            </a:schemeClr>
          </a:solid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3700" i="1">
                <a:solidFill>
                  <a:srgbClr val="002060"/>
                </a:solidFill>
                <a:latin typeface="+mj-lt"/>
              </a:rPr>
              <a:t>Bắt nạt học đường là những hành vi sử dụng sức mạnh thể chất và tinh thần để đe doạ, làm tổn thương người khác nhằm mục đích kiểm soát và duy trì quyền lực của người bắt nạt đối với người bị bắt nạt. </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657"/>
          <a:stretch/>
        </p:blipFill>
        <p:spPr bwMode="auto">
          <a:xfrm>
            <a:off x="6037490" y="1833562"/>
            <a:ext cx="5849710" cy="417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356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ectangle 15"/>
          <p:cNvSpPr/>
          <p:nvPr/>
        </p:nvSpPr>
        <p:spPr>
          <a:xfrm>
            <a:off x="711201" y="1378857"/>
            <a:ext cx="5167085" cy="5384798"/>
          </a:xfrm>
          <a:prstGeom prst="rect">
            <a:avLst/>
          </a:prstGeom>
          <a:solidFill>
            <a:schemeClr val="bg1">
              <a:lumMod val="95000"/>
            </a:schemeClr>
          </a:solid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v"/>
            </a:pPr>
            <a:r>
              <a:rPr lang="vi-VN" sz="3200" i="1">
                <a:solidFill>
                  <a:srgbClr val="002060"/>
                </a:solidFill>
                <a:latin typeface="+mj-lt"/>
              </a:rPr>
              <a:t>Hành vi bắt nạt không xảy ra một lần mà lặp đi lặp lại theo thời gian ở trẻ trong độ tuổi đến trường.</a:t>
            </a:r>
          </a:p>
          <a:p>
            <a:pPr marL="571500" indent="-571500" algn="just">
              <a:buFont typeface="Wingdings" pitchFamily="2" charset="2"/>
              <a:buChar char="v"/>
            </a:pPr>
            <a:r>
              <a:rPr lang="vi-VN" sz="3200" i="1" smtClean="0">
                <a:solidFill>
                  <a:srgbClr val="C00000"/>
                </a:solidFill>
                <a:latin typeface="+mj-lt"/>
              </a:rPr>
              <a:t>Các </a:t>
            </a:r>
            <a:r>
              <a:rPr lang="vi-VN" sz="3200" i="1">
                <a:solidFill>
                  <a:srgbClr val="C00000"/>
                </a:solidFill>
                <a:latin typeface="+mj-lt"/>
              </a:rPr>
              <a:t>loại bắt nạt học đường chính, gồm: Bắt nạt thể chất, bắt nạt tinh thần, bắt nạt mối quan hệ, bắt nạt trên môi trường mạng và bắt nạt kinh tế</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946" y="1378857"/>
            <a:ext cx="5599339" cy="523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11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8" name="Group 7"/>
          <p:cNvGrpSpPr/>
          <p:nvPr/>
        </p:nvGrpSpPr>
        <p:grpSpPr>
          <a:xfrm>
            <a:off x="5587995" y="1131739"/>
            <a:ext cx="6326412" cy="4238547"/>
            <a:chOff x="3596019" y="-415882"/>
            <a:chExt cx="5525909" cy="5496630"/>
          </a:xfrm>
        </p:grpSpPr>
        <p:pic>
          <p:nvPicPr>
            <p:cNvPr id="9" name="Picture 8">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1" name="TextBox 10">
              <a:extLst>
                <a:ext uri="{FF2B5EF4-FFF2-40B4-BE49-F238E27FC236}">
                  <a16:creationId xmlns:a16="http://schemas.microsoft.com/office/drawing/2014/main" xmlns=""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4" name="6-Point Star 1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994400" y="1775771"/>
            <a:ext cx="5232827" cy="2585323"/>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Đề xuất cách xây dựng và giữ gìn tình bạn trong các tình </a:t>
            </a:r>
            <a:r>
              <a:rPr lang="en-US" sz="3600" b="1" smtClean="0">
                <a:solidFill>
                  <a:srgbClr val="C00000"/>
                </a:solidFill>
                <a:latin typeface="Times New Roman" pitchFamily="18" charset="0"/>
                <a:cs typeface="Times New Roman" pitchFamily="18" charset="0"/>
              </a:rPr>
              <a:t>huống sau:</a:t>
            </a:r>
            <a:endParaRPr lang="en-US" sz="3600" b="1">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17834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5886" y="990935"/>
            <a:ext cx="9234334" cy="721752"/>
          </a:xfrm>
          <a:prstGeom prst="rect">
            <a:avLst/>
          </a:prstGeom>
        </p:spPr>
      </p:pic>
      <p:sp>
        <p:nvSpPr>
          <p:cNvPr id="10" name="TextBox 9">
            <a:extLst>
              <a:ext uri="{FF2B5EF4-FFF2-40B4-BE49-F238E27FC236}">
                <a16:creationId xmlns:a16="http://schemas.microsoft.com/office/drawing/2014/main" xmlns="" id="{23E28E47-60F9-423C-B866-1FA8E553999F}"/>
              </a:ext>
            </a:extLst>
          </p:cNvPr>
          <p:cNvSpPr txBox="1"/>
          <p:nvPr/>
        </p:nvSpPr>
        <p:spPr>
          <a:xfrm>
            <a:off x="1378747" y="997471"/>
            <a:ext cx="9771473" cy="584775"/>
          </a:xfrm>
          <a:prstGeom prst="rect">
            <a:avLst/>
          </a:prstGeom>
          <a:noFill/>
        </p:spPr>
        <p:txBody>
          <a:bodyPr wrap="square" rtlCol="0">
            <a:spAutoFit/>
          </a:bodyPr>
          <a:lstStyle/>
          <a:p>
            <a:pPr lvl="0" algn="ctr">
              <a:defRPr/>
            </a:pPr>
            <a:r>
              <a:rPr lang="en-US" sz="3200" b="1" smtClean="0">
                <a:solidFill>
                  <a:srgbClr val="FF0000"/>
                </a:solidFill>
                <a:latin typeface="Times New Roman" pitchFamily="18" charset="0"/>
                <a:cs typeface="Times New Roman" pitchFamily="18" charset="0"/>
              </a:rPr>
              <a:t>N</a:t>
            </a:r>
            <a:r>
              <a:rPr lang="vi-VN" sz="3200" b="1" smtClean="0">
                <a:solidFill>
                  <a:srgbClr val="FF0000"/>
                </a:solidFill>
                <a:latin typeface="Times New Roman" pitchFamily="18" charset="0"/>
                <a:cs typeface="Times New Roman" pitchFamily="18" charset="0"/>
              </a:rPr>
              <a:t>hững </a:t>
            </a:r>
            <a:r>
              <a:rPr lang="vi-VN" sz="3200" b="1">
                <a:solidFill>
                  <a:srgbClr val="FF0000"/>
                </a:solidFill>
                <a:latin typeface="Times New Roman" pitchFamily="18" charset="0"/>
                <a:cs typeface="Times New Roman" pitchFamily="18" charset="0"/>
              </a:rPr>
              <a:t>dấu hiệu của bắt nạt học đường</a:t>
            </a:r>
            <a:endParaRPr kumimoji="0" lang="x-none"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1"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grpSp>
        <p:nvGrpSpPr>
          <p:cNvPr id="66" name="Group 65"/>
          <p:cNvGrpSpPr/>
          <p:nvPr/>
        </p:nvGrpSpPr>
        <p:grpSpPr>
          <a:xfrm>
            <a:off x="484906" y="1977474"/>
            <a:ext cx="5657978" cy="994255"/>
            <a:chOff x="535353" y="1436293"/>
            <a:chExt cx="2884519" cy="2863649"/>
          </a:xfrm>
        </p:grpSpPr>
        <p:sp>
          <p:nvSpPr>
            <p:cNvPr id="67" name="Rectangle 66"/>
            <p:cNvSpPr/>
            <p:nvPr/>
          </p:nvSpPr>
          <p:spPr>
            <a:xfrm>
              <a:off x="609031" y="1436293"/>
              <a:ext cx="281084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68" name="Group 67"/>
            <p:cNvGrpSpPr/>
            <p:nvPr/>
          </p:nvGrpSpPr>
          <p:grpSpPr>
            <a:xfrm>
              <a:off x="535353" y="1652317"/>
              <a:ext cx="2786293" cy="2647625"/>
              <a:chOff x="535353" y="1652317"/>
              <a:chExt cx="2786293" cy="2647625"/>
            </a:xfrm>
          </p:grpSpPr>
          <p:sp>
            <p:nvSpPr>
              <p:cNvPr id="69" name="Rectangle 68"/>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70" name="Rectangle 69"/>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71" name="Rectangle 70"/>
          <p:cNvSpPr/>
          <p:nvPr/>
        </p:nvSpPr>
        <p:spPr>
          <a:xfrm>
            <a:off x="573492" y="2094411"/>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Bắt ép bạn chép bài và làm bài tập cho mình</a:t>
            </a:r>
            <a:endParaRPr lang="en-US" sz="2400" b="1">
              <a:solidFill>
                <a:srgbClr val="002060"/>
              </a:solidFill>
              <a:latin typeface="Times New Roman" pitchFamily="18" charset="0"/>
              <a:cs typeface="Times New Roman" pitchFamily="18" charset="0"/>
            </a:endParaRPr>
          </a:p>
        </p:txBody>
      </p:sp>
      <p:grpSp>
        <p:nvGrpSpPr>
          <p:cNvPr id="72" name="Group 71"/>
          <p:cNvGrpSpPr/>
          <p:nvPr/>
        </p:nvGrpSpPr>
        <p:grpSpPr>
          <a:xfrm flipH="1">
            <a:off x="6325106" y="2002473"/>
            <a:ext cx="5714143" cy="994255"/>
            <a:chOff x="535353" y="1436293"/>
            <a:chExt cx="2884519" cy="2863649"/>
          </a:xfrm>
        </p:grpSpPr>
        <p:sp>
          <p:nvSpPr>
            <p:cNvPr id="73" name="Rectangle 72"/>
            <p:cNvSpPr/>
            <p:nvPr/>
          </p:nvSpPr>
          <p:spPr>
            <a:xfrm>
              <a:off x="609031" y="1436293"/>
              <a:ext cx="2810841" cy="2719633"/>
            </a:xfrm>
            <a:prstGeom prst="rect">
              <a:avLst/>
            </a:prstGeom>
            <a:solidFill>
              <a:schemeClr val="accent4">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74" name="Group 73"/>
            <p:cNvGrpSpPr/>
            <p:nvPr/>
          </p:nvGrpSpPr>
          <p:grpSpPr>
            <a:xfrm>
              <a:off x="535353" y="1652317"/>
              <a:ext cx="2798969" cy="2647625"/>
              <a:chOff x="535353" y="1652317"/>
              <a:chExt cx="2798969" cy="2647625"/>
            </a:xfrm>
          </p:grpSpPr>
          <p:sp>
            <p:nvSpPr>
              <p:cNvPr id="75" name="Rectangle 74"/>
              <p:cNvSpPr/>
              <p:nvPr/>
            </p:nvSpPr>
            <p:spPr>
              <a:xfrm>
                <a:off x="564677"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76" name="Rectangle 75"/>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77" name="Rectangle 76"/>
          <p:cNvSpPr/>
          <p:nvPr/>
        </p:nvSpPr>
        <p:spPr>
          <a:xfrm>
            <a:off x="6585571" y="2138795"/>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Cố tình làm hỏng đồ dùng học tập của bạn</a:t>
            </a:r>
            <a:endParaRPr lang="en-US" sz="2400" b="1">
              <a:solidFill>
                <a:srgbClr val="002060"/>
              </a:solidFill>
              <a:latin typeface="Times New Roman" pitchFamily="18" charset="0"/>
              <a:cs typeface="Times New Roman" pitchFamily="18" charset="0"/>
            </a:endParaRPr>
          </a:p>
        </p:txBody>
      </p:sp>
      <p:grpSp>
        <p:nvGrpSpPr>
          <p:cNvPr id="79" name="Group 78"/>
          <p:cNvGrpSpPr/>
          <p:nvPr/>
        </p:nvGrpSpPr>
        <p:grpSpPr>
          <a:xfrm>
            <a:off x="517561" y="3187939"/>
            <a:ext cx="5657978" cy="994255"/>
            <a:chOff x="535353" y="1436293"/>
            <a:chExt cx="2884519" cy="2863649"/>
          </a:xfrm>
        </p:grpSpPr>
        <p:sp>
          <p:nvSpPr>
            <p:cNvPr id="80" name="Rectangle 79"/>
            <p:cNvSpPr/>
            <p:nvPr/>
          </p:nvSpPr>
          <p:spPr>
            <a:xfrm>
              <a:off x="609031" y="1436293"/>
              <a:ext cx="281084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81" name="Group 80"/>
            <p:cNvGrpSpPr/>
            <p:nvPr/>
          </p:nvGrpSpPr>
          <p:grpSpPr>
            <a:xfrm>
              <a:off x="535353" y="1652317"/>
              <a:ext cx="2786293" cy="2647625"/>
              <a:chOff x="535353" y="1652317"/>
              <a:chExt cx="2786293" cy="2647625"/>
            </a:xfrm>
          </p:grpSpPr>
          <p:sp>
            <p:nvSpPr>
              <p:cNvPr id="82" name="Rectangle 81"/>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83" name="Rectangle 82"/>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84" name="Rectangle 83"/>
          <p:cNvSpPr/>
          <p:nvPr/>
        </p:nvSpPr>
        <p:spPr>
          <a:xfrm>
            <a:off x="507279" y="3304876"/>
            <a:ext cx="5419657"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Làm đau bạn bằng các hành động: đánh, ném đồ vật vào người, bắt quỳ gối</a:t>
            </a:r>
            <a:endParaRPr lang="en-US" sz="2400" b="1">
              <a:solidFill>
                <a:srgbClr val="002060"/>
              </a:solidFill>
              <a:latin typeface="Times New Roman" pitchFamily="18" charset="0"/>
              <a:cs typeface="Times New Roman" pitchFamily="18" charset="0"/>
            </a:endParaRPr>
          </a:p>
        </p:txBody>
      </p:sp>
      <p:grpSp>
        <p:nvGrpSpPr>
          <p:cNvPr id="85" name="Group 84"/>
          <p:cNvGrpSpPr/>
          <p:nvPr/>
        </p:nvGrpSpPr>
        <p:grpSpPr>
          <a:xfrm flipH="1">
            <a:off x="6357761" y="3212938"/>
            <a:ext cx="5714143" cy="994255"/>
            <a:chOff x="535353" y="1436293"/>
            <a:chExt cx="2884519" cy="2863649"/>
          </a:xfrm>
        </p:grpSpPr>
        <p:sp>
          <p:nvSpPr>
            <p:cNvPr id="86" name="Rectangle 85"/>
            <p:cNvSpPr/>
            <p:nvPr/>
          </p:nvSpPr>
          <p:spPr>
            <a:xfrm>
              <a:off x="609031" y="1436293"/>
              <a:ext cx="2810841" cy="2719633"/>
            </a:xfrm>
            <a:prstGeom prst="rect">
              <a:avLst/>
            </a:prstGeom>
            <a:solidFill>
              <a:schemeClr val="accent4">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87" name="Group 86"/>
            <p:cNvGrpSpPr/>
            <p:nvPr/>
          </p:nvGrpSpPr>
          <p:grpSpPr>
            <a:xfrm>
              <a:off x="535353" y="1652317"/>
              <a:ext cx="2798969" cy="2647625"/>
              <a:chOff x="535353" y="1652317"/>
              <a:chExt cx="2798969" cy="2647625"/>
            </a:xfrm>
          </p:grpSpPr>
          <p:sp>
            <p:nvSpPr>
              <p:cNvPr id="88" name="Rectangle 87"/>
              <p:cNvSpPr/>
              <p:nvPr/>
            </p:nvSpPr>
            <p:spPr>
              <a:xfrm>
                <a:off x="564677"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89" name="Rectangle 88"/>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90" name="Rectangle 89"/>
          <p:cNvSpPr/>
          <p:nvPr/>
        </p:nvSpPr>
        <p:spPr>
          <a:xfrm>
            <a:off x="6660370" y="3516734"/>
            <a:ext cx="5320789" cy="461665"/>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Nhắn tin đe doạ</a:t>
            </a:r>
            <a:endParaRPr lang="en-US" sz="2400" b="1">
              <a:solidFill>
                <a:srgbClr val="002060"/>
              </a:solidFill>
              <a:latin typeface="Times New Roman" pitchFamily="18" charset="0"/>
              <a:cs typeface="Times New Roman" pitchFamily="18" charset="0"/>
            </a:endParaRPr>
          </a:p>
        </p:txBody>
      </p:sp>
      <p:grpSp>
        <p:nvGrpSpPr>
          <p:cNvPr id="91" name="Group 90"/>
          <p:cNvGrpSpPr/>
          <p:nvPr/>
        </p:nvGrpSpPr>
        <p:grpSpPr>
          <a:xfrm>
            <a:off x="507279" y="4428912"/>
            <a:ext cx="5657978" cy="994255"/>
            <a:chOff x="535353" y="1436293"/>
            <a:chExt cx="2884519" cy="2863649"/>
          </a:xfrm>
        </p:grpSpPr>
        <p:sp>
          <p:nvSpPr>
            <p:cNvPr id="92" name="Rectangle 91"/>
            <p:cNvSpPr/>
            <p:nvPr/>
          </p:nvSpPr>
          <p:spPr>
            <a:xfrm>
              <a:off x="609031" y="1436293"/>
              <a:ext cx="281084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93" name="Group 92"/>
            <p:cNvGrpSpPr/>
            <p:nvPr/>
          </p:nvGrpSpPr>
          <p:grpSpPr>
            <a:xfrm>
              <a:off x="535353" y="1652317"/>
              <a:ext cx="2786293" cy="2647625"/>
              <a:chOff x="535353" y="1652317"/>
              <a:chExt cx="2786293" cy="2647625"/>
            </a:xfrm>
          </p:grpSpPr>
          <p:sp>
            <p:nvSpPr>
              <p:cNvPr id="94" name="Rectangle 93"/>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95" name="Rectangle 94"/>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96" name="Rectangle 95"/>
          <p:cNvSpPr/>
          <p:nvPr/>
        </p:nvSpPr>
        <p:spPr>
          <a:xfrm>
            <a:off x="595865" y="4545849"/>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Cô lập bạn bằng cách ngăn cấm không cho bạn khác chơi cùng</a:t>
            </a:r>
            <a:endParaRPr lang="en-US" sz="2400" b="1">
              <a:solidFill>
                <a:srgbClr val="002060"/>
              </a:solidFill>
              <a:latin typeface="Times New Roman" pitchFamily="18" charset="0"/>
              <a:cs typeface="Times New Roman" pitchFamily="18" charset="0"/>
            </a:endParaRPr>
          </a:p>
        </p:txBody>
      </p:sp>
      <p:grpSp>
        <p:nvGrpSpPr>
          <p:cNvPr id="97" name="Group 96"/>
          <p:cNvGrpSpPr/>
          <p:nvPr/>
        </p:nvGrpSpPr>
        <p:grpSpPr>
          <a:xfrm flipH="1">
            <a:off x="6347479" y="4453911"/>
            <a:ext cx="5714143" cy="994255"/>
            <a:chOff x="535353" y="1436293"/>
            <a:chExt cx="2884519" cy="2863649"/>
          </a:xfrm>
        </p:grpSpPr>
        <p:sp>
          <p:nvSpPr>
            <p:cNvPr id="98" name="Rectangle 97"/>
            <p:cNvSpPr/>
            <p:nvPr/>
          </p:nvSpPr>
          <p:spPr>
            <a:xfrm>
              <a:off x="609031" y="1436293"/>
              <a:ext cx="2810841" cy="2719633"/>
            </a:xfrm>
            <a:prstGeom prst="rect">
              <a:avLst/>
            </a:prstGeom>
            <a:solidFill>
              <a:schemeClr val="accent4">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99" name="Group 98"/>
            <p:cNvGrpSpPr/>
            <p:nvPr/>
          </p:nvGrpSpPr>
          <p:grpSpPr>
            <a:xfrm>
              <a:off x="535353" y="1652317"/>
              <a:ext cx="2798969" cy="2647625"/>
              <a:chOff x="535353" y="1652317"/>
              <a:chExt cx="2798969" cy="2647625"/>
            </a:xfrm>
          </p:grpSpPr>
          <p:sp>
            <p:nvSpPr>
              <p:cNvPr id="100" name="Rectangle 99"/>
              <p:cNvSpPr/>
              <p:nvPr/>
            </p:nvSpPr>
            <p:spPr>
              <a:xfrm>
                <a:off x="564677"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101" name="Rectangle 100"/>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102" name="Rectangle 101"/>
          <p:cNvSpPr/>
          <p:nvPr/>
        </p:nvSpPr>
        <p:spPr>
          <a:xfrm>
            <a:off x="6607944" y="4590233"/>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Chặn đường lục cặp, bắt nộp tiền, đồ dùng học tập</a:t>
            </a:r>
            <a:endParaRPr lang="en-US" sz="2400" b="1">
              <a:solidFill>
                <a:srgbClr val="002060"/>
              </a:solidFill>
              <a:latin typeface="Times New Roman" pitchFamily="18" charset="0"/>
              <a:cs typeface="Times New Roman" pitchFamily="18" charset="0"/>
            </a:endParaRPr>
          </a:p>
        </p:txBody>
      </p:sp>
      <p:grpSp>
        <p:nvGrpSpPr>
          <p:cNvPr id="103" name="Group 102"/>
          <p:cNvGrpSpPr/>
          <p:nvPr/>
        </p:nvGrpSpPr>
        <p:grpSpPr>
          <a:xfrm flipH="1">
            <a:off x="3230915" y="5580244"/>
            <a:ext cx="5714143" cy="1147130"/>
            <a:chOff x="498720" y="1352687"/>
            <a:chExt cx="2884519" cy="3303959"/>
          </a:xfrm>
        </p:grpSpPr>
        <p:sp>
          <p:nvSpPr>
            <p:cNvPr id="104" name="Rectangle 103"/>
            <p:cNvSpPr/>
            <p:nvPr/>
          </p:nvSpPr>
          <p:spPr>
            <a:xfrm>
              <a:off x="498720" y="1352687"/>
              <a:ext cx="2884519" cy="3303959"/>
            </a:xfrm>
            <a:prstGeom prst="rect">
              <a:avLst/>
            </a:prstGeom>
            <a:solidFill>
              <a:schemeClr val="accent6">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105" name="Group 104"/>
            <p:cNvGrpSpPr/>
            <p:nvPr/>
          </p:nvGrpSpPr>
          <p:grpSpPr>
            <a:xfrm>
              <a:off x="535353" y="1652317"/>
              <a:ext cx="2798969" cy="2647625"/>
              <a:chOff x="535353" y="1652317"/>
              <a:chExt cx="2798969" cy="2647625"/>
            </a:xfrm>
          </p:grpSpPr>
          <p:sp>
            <p:nvSpPr>
              <p:cNvPr id="106" name="Rectangle 105"/>
              <p:cNvSpPr/>
              <p:nvPr/>
            </p:nvSpPr>
            <p:spPr>
              <a:xfrm>
                <a:off x="564677"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400" b="1">
                  <a:solidFill>
                    <a:srgbClr val="002060"/>
                  </a:solidFill>
                  <a:latin typeface="Times New Roman" pitchFamily="18" charset="0"/>
                  <a:cs typeface="Times New Roman" pitchFamily="18" charset="0"/>
                </a:endParaRPr>
              </a:p>
            </p:txBody>
          </p:sp>
          <p:sp>
            <p:nvSpPr>
              <p:cNvPr id="107" name="Rectangle 106"/>
              <p:cNvSpPr/>
              <p:nvPr/>
            </p:nvSpPr>
            <p:spPr>
              <a:xfrm>
                <a:off x="535353" y="1729728"/>
                <a:ext cx="2622290" cy="1861559"/>
              </a:xfrm>
              <a:prstGeom prst="rect">
                <a:avLst/>
              </a:prstGeom>
            </p:spPr>
            <p:txBody>
              <a:bodyPr wrap="square">
                <a:spAutoFit/>
              </a:bodyPr>
              <a:lstStyle/>
              <a:p>
                <a:pPr algn="just">
                  <a:lnSpc>
                    <a:spcPct val="150000"/>
                  </a:lnSpc>
                </a:pPr>
                <a:endParaRPr lang="en-US" sz="2400" b="1">
                  <a:solidFill>
                    <a:srgbClr val="002060"/>
                  </a:solidFill>
                  <a:latin typeface="Times New Roman" pitchFamily="18" charset="0"/>
                  <a:cs typeface="Times New Roman" pitchFamily="18" charset="0"/>
                </a:endParaRPr>
              </a:p>
            </p:txBody>
          </p:sp>
        </p:grpSp>
      </p:grpSp>
      <p:sp>
        <p:nvSpPr>
          <p:cNvPr id="108" name="Rectangle 107"/>
          <p:cNvSpPr/>
          <p:nvPr/>
        </p:nvSpPr>
        <p:spPr>
          <a:xfrm>
            <a:off x="3418809" y="5745594"/>
            <a:ext cx="5320789" cy="830997"/>
          </a:xfrm>
          <a:prstGeom prst="rect">
            <a:avLst/>
          </a:prstGeom>
        </p:spPr>
        <p:txBody>
          <a:bodyPr wrap="square">
            <a:spAutoFit/>
          </a:bodyPr>
          <a:lstStyle/>
          <a:p>
            <a:pPr algn="ctr"/>
            <a:r>
              <a:rPr lang="vi-VN" sz="2400" b="1">
                <a:solidFill>
                  <a:srgbClr val="002060"/>
                </a:solidFill>
                <a:latin typeface="Times New Roman" pitchFamily="18" charset="0"/>
                <a:cs typeface="Times New Roman" pitchFamily="18" charset="0"/>
              </a:rPr>
              <a:t>Xúc phạm, bôi nhọ danh dự, cô lập trên mạng xã hội</a:t>
            </a:r>
            <a:endParaRPr lang="en-US" sz="2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55099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7" grpId="0"/>
      <p:bldP spid="84" grpId="0"/>
      <p:bldP spid="90" grpId="0"/>
      <p:bldP spid="96" grpId="0"/>
      <p:bldP spid="102" grpId="0"/>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1"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sp>
        <p:nvSpPr>
          <p:cNvPr id="47" name="Rectangle 46"/>
          <p:cNvSpPr/>
          <p:nvPr/>
        </p:nvSpPr>
        <p:spPr>
          <a:xfrm>
            <a:off x="711201" y="1190171"/>
            <a:ext cx="5486399" cy="5573484"/>
          </a:xfrm>
          <a:prstGeom prst="rect">
            <a:avLst/>
          </a:prstGeom>
          <a:solidFill>
            <a:schemeClr val="bg1">
              <a:lumMod val="95000"/>
            </a:schemeClr>
          </a:solid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700" i="1">
                <a:solidFill>
                  <a:srgbClr val="002060"/>
                </a:solidFill>
                <a:latin typeface="+mj-lt"/>
              </a:rPr>
              <a:t>Bắt nạt học đường thể hiện qua nhiều dấu hiệu khác nhau, như: xé áo, làm hỏng đồ dùng học tập của bạn; gọi bạn với biệt danh xấu xí như “con heo”, “đen như cột nhà cháy”; vẽ bậy lên mặt, quần áo và sách vở; nói xấu, tung những tin đồn không có thật; giấu đồ dùng cá nhân như dép hoặc đồ dùng học tập, chặn tiền ăn sáng hoặc tiền tiêu vặt, đe doạ hoặc ngăn cản việc gì đó; tung ảnh xấu xí lên mạng xã hội, bình luận khiếm nhã về ngoại hình của bạn....</a:t>
            </a:r>
            <a:endParaRPr lang="vi-VN" sz="2700" i="1">
              <a:solidFill>
                <a:srgbClr val="C00000"/>
              </a:solidFill>
              <a:latin typeface="+mj-lt"/>
            </a:endParaRPr>
          </a:p>
        </p:txBody>
      </p:sp>
      <p:sp>
        <p:nvSpPr>
          <p:cNvPr id="48" name="Rectangle 47"/>
          <p:cNvSpPr/>
          <p:nvPr/>
        </p:nvSpPr>
        <p:spPr>
          <a:xfrm>
            <a:off x="6553200" y="1190171"/>
            <a:ext cx="5486399" cy="5573484"/>
          </a:xfrm>
          <a:prstGeom prst="rect">
            <a:avLst/>
          </a:prstGeom>
          <a:solidFill>
            <a:schemeClr val="bg1">
              <a:lumMod val="95000"/>
            </a:schemeClr>
          </a:solid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900" i="1">
                <a:solidFill>
                  <a:srgbClr val="C00000"/>
                </a:solidFill>
                <a:latin typeface="+mj-lt"/>
              </a:rPr>
              <a:t>Bắt nạt học đường gây hậu quả nghiêm trọng bởi không chỉ làm tổn thương thể chất lẫn tinh thần mà còn làm cho các em HS bị bắt nạt mất tự tin, trầm cảm và kết quả học tập bị sa sút. Nếu những hành vi này lặp đi lặp lại nhiều lần khiến bản thân bị tổn thương về thể chất và tinh thần thì cần phải tìm cách để được trợ giúp, giải quyết</a:t>
            </a:r>
          </a:p>
        </p:txBody>
      </p:sp>
    </p:spTree>
    <p:extLst>
      <p:ext uri="{BB962C8B-B14F-4D97-AF65-F5344CB8AC3E}">
        <p14:creationId xmlns:p14="http://schemas.microsoft.com/office/powerpoint/2010/main" val="3523114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Effect transition="in" filter="barn(inVertical)">
                                      <p:cBhvr>
                                        <p:cTn id="12" dur="500"/>
                                        <p:tgtEl>
                                          <p:spTgt spid="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barn(inVertical)">
                                      <p:cBhvr>
                                        <p:cTn id="2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8000"/>
          </a:stretch>
        </a:blipFill>
        <a:effectLst/>
      </p:bgPr>
    </p:bg>
    <p:spTree>
      <p:nvGrpSpPr>
        <p:cNvPr id="1" name=""/>
        <p:cNvGrpSpPr/>
        <p:nvPr/>
      </p:nvGrpSpPr>
      <p:grpSpPr>
        <a:xfrm>
          <a:off x="0" y="0"/>
          <a:ext cx="0" cy="0"/>
          <a:chOff x="0" y="0"/>
          <a:chExt cx="0" cy="0"/>
        </a:xfrm>
      </p:grpSpPr>
      <p:sp>
        <p:nvSpPr>
          <p:cNvPr id="6" name="TextBox 5"/>
          <p:cNvSpPr txBox="1"/>
          <p:nvPr/>
        </p:nvSpPr>
        <p:spPr>
          <a:xfrm>
            <a:off x="2017487" y="1190173"/>
            <a:ext cx="7881256" cy="2523768"/>
          </a:xfrm>
          <a:prstGeom prst="rect">
            <a:avLst/>
          </a:prstGeom>
          <a:noFill/>
        </p:spPr>
        <p:txBody>
          <a:bodyPr wrap="square" rtlCol="0">
            <a:spAutoFit/>
          </a:bodyPr>
          <a:lstStyle/>
          <a:p>
            <a:pPr marL="182880" algn="ctr"/>
            <a:r>
              <a:rPr lang="en-US" sz="48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1</a:t>
            </a:r>
          </a:p>
          <a:p>
            <a:pPr marL="182880" algn="ctr"/>
            <a:r>
              <a:rPr lang="vi-VN" sz="5500" b="1">
                <a:solidFill>
                  <a:srgbClr val="002060"/>
                </a:solidFill>
                <a:latin typeface="Times New Roman" pitchFamily="18" charset="0"/>
                <a:cs typeface="Times New Roman" pitchFamily="18" charset="0"/>
              </a:rPr>
              <a:t>Tìm hiểu về việc xây dựng và giữ gìn tình bạn</a:t>
            </a:r>
            <a:endParaRPr lang="en-US" sz="55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789756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133599" y="957942"/>
            <a:ext cx="7402287" cy="3170099"/>
          </a:xfrm>
          <a:prstGeom prst="rect">
            <a:avLst/>
          </a:prstGeom>
          <a:no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2</a:t>
            </a:r>
          </a:p>
          <a:p>
            <a:pPr marL="182880" algn="ctr"/>
            <a:endPar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Xác định cách phòng, tránh bắt nạt học đường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804556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13" name="Group 12"/>
          <p:cNvGrpSpPr/>
          <p:nvPr/>
        </p:nvGrpSpPr>
        <p:grpSpPr>
          <a:xfrm>
            <a:off x="5587995" y="1131739"/>
            <a:ext cx="6326412" cy="4906204"/>
            <a:chOff x="3596019" y="-415882"/>
            <a:chExt cx="5525909" cy="5496630"/>
          </a:xfrm>
        </p:grpSpPr>
        <p:pic>
          <p:nvPicPr>
            <p:cNvPr id="14" name="Picture 13">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6" name="TextBox 15">
              <a:extLst>
                <a:ext uri="{FF2B5EF4-FFF2-40B4-BE49-F238E27FC236}">
                  <a16:creationId xmlns:a16="http://schemas.microsoft.com/office/drawing/2014/main" xmlns=""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7" name="6-Point Star 16"/>
            <p:cNvSpPr/>
            <p:nvPr/>
          </p:nvSpPr>
          <p:spPr>
            <a:xfrm>
              <a:off x="6089707" y="-270153"/>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994400" y="1775771"/>
            <a:ext cx="5232827" cy="3316742"/>
          </a:xfrm>
          <a:prstGeom prst="rect">
            <a:avLst/>
          </a:prstGeom>
        </p:spPr>
        <p:txBody>
          <a:bodyPr wrap="square">
            <a:spAutoFit/>
          </a:bodyPr>
          <a:lstStyle/>
          <a:p>
            <a:pPr algn="ctr">
              <a:lnSpc>
                <a:spcPct val="150000"/>
              </a:lnSpc>
            </a:pPr>
            <a:r>
              <a:rPr lang="vi-VN" sz="3600" b="1">
                <a:solidFill>
                  <a:srgbClr val="C00000"/>
                </a:solidFill>
                <a:latin typeface="Times New Roman" pitchFamily="18" charset="0"/>
                <a:cs typeface="Times New Roman" pitchFamily="18" charset="0"/>
              </a:rPr>
              <a:t>Thảo luận để xác định những việc nên làm và không nên làm để phòng, tránh bắt nạt học đường</a:t>
            </a:r>
            <a:endParaRPr lang="en-US" sz="3600" b="1">
              <a:solidFill>
                <a:srgbClr val="C00000"/>
              </a:solidFill>
              <a:latin typeface="Times New Roman" pitchFamily="18" charset="0"/>
              <a:cs typeface="Times New Roman" pitchFamily="18"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3332828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281" y="850526"/>
            <a:ext cx="10931791" cy="934732"/>
          </a:xfrm>
          <a:prstGeom prst="rect">
            <a:avLst/>
          </a:prstGeom>
        </p:spPr>
      </p:pic>
      <p:sp>
        <p:nvSpPr>
          <p:cNvPr id="11" name="TextBox 10">
            <a:extLst>
              <a:ext uri="{FF2B5EF4-FFF2-40B4-BE49-F238E27FC236}">
                <a16:creationId xmlns:a16="http://schemas.microsoft.com/office/drawing/2014/main" xmlns="" id="{23E28E47-60F9-423C-B866-1FA8E553999F}"/>
              </a:ext>
            </a:extLst>
          </p:cNvPr>
          <p:cNvSpPr txBox="1"/>
          <p:nvPr/>
        </p:nvSpPr>
        <p:spPr>
          <a:xfrm>
            <a:off x="1633928" y="980151"/>
            <a:ext cx="9368802" cy="553998"/>
          </a:xfrm>
          <a:prstGeom prst="rect">
            <a:avLst/>
          </a:prstGeom>
          <a:noFill/>
        </p:spPr>
        <p:txBody>
          <a:bodyPr wrap="square" rtlCol="0">
            <a:spAutoFit/>
          </a:bodyPr>
          <a:lstStyle/>
          <a:p>
            <a:pPr lvl="0" algn="ctr">
              <a:defRPr/>
            </a:pPr>
            <a:r>
              <a:rPr lang="vi-VN" sz="3000" b="1">
                <a:solidFill>
                  <a:srgbClr val="FF0000"/>
                </a:solidFill>
                <a:latin typeface="Times New Roman" pitchFamily="18" charset="0"/>
                <a:cs typeface="Times New Roman" pitchFamily="18" charset="0"/>
              </a:rPr>
              <a:t>Những việc nên làm để phòng, tránh bắt nạt học đường</a:t>
            </a:r>
          </a:p>
        </p:txBody>
      </p:sp>
      <p:sp>
        <p:nvSpPr>
          <p:cNvPr id="21" name="Rectangle 20"/>
          <p:cNvSpPr/>
          <p:nvPr/>
        </p:nvSpPr>
        <p:spPr>
          <a:xfrm>
            <a:off x="7306251" y="1963096"/>
            <a:ext cx="4747167" cy="2065478"/>
          </a:xfrm>
          <a:prstGeom prst="rect">
            <a:avLst/>
          </a:prstGeom>
          <a:solidFill>
            <a:srgbClr val="FDF3ED"/>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Khi đối diện với kẻ bắt nạt hãy nhìn thẳng, tỏ thái độ không đồng tình với hành vi bắt nạt rồi bỏ đi. Không nên thể hiện thái độ hiếu chiến hoặc trả thù</a:t>
            </a:r>
            <a:endParaRPr lang="en-US" sz="2200" b="1">
              <a:solidFill>
                <a:srgbClr val="002060"/>
              </a:solidFill>
              <a:latin typeface="Times New Roman" pitchFamily="18" charset="0"/>
              <a:cs typeface="Times New Roman" pitchFamily="18" charset="0"/>
            </a:endParaRPr>
          </a:p>
        </p:txBody>
      </p:sp>
      <p:sp>
        <p:nvSpPr>
          <p:cNvPr id="22" name="Rectangle 21"/>
          <p:cNvSpPr/>
          <p:nvPr/>
        </p:nvSpPr>
        <p:spPr>
          <a:xfrm>
            <a:off x="7306250" y="4183465"/>
            <a:ext cx="2534436" cy="2224478"/>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Không giấu giếm việc mình bị bắt nạt để có thể ngăn chặn kịp thời và tránh xảy ra hậu quả đáng tiếc</a:t>
            </a:r>
            <a:endParaRPr lang="en-US" sz="2200" b="1">
              <a:solidFill>
                <a:srgbClr val="002060"/>
              </a:solidFill>
              <a:latin typeface="Times New Roman" pitchFamily="18" charset="0"/>
              <a:cs typeface="Times New Roman" pitchFamily="18" charset="0"/>
            </a:endParaRPr>
          </a:p>
        </p:txBody>
      </p:sp>
      <p:sp>
        <p:nvSpPr>
          <p:cNvPr id="23" name="Rectangle 22"/>
          <p:cNvSpPr/>
          <p:nvPr/>
        </p:nvSpPr>
        <p:spPr>
          <a:xfrm>
            <a:off x="10043886" y="4183464"/>
            <a:ext cx="1888282" cy="2224479"/>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Không trả lời tin nhắn có nội dung đe dọa, gây hấn của kẻ bắt nạt</a:t>
            </a:r>
            <a:endParaRPr lang="en-US" sz="2200" b="1">
              <a:solidFill>
                <a:srgbClr val="002060"/>
              </a:solidFill>
              <a:latin typeface="Times New Roman" pitchFamily="18" charset="0"/>
              <a:cs typeface="Times New Roman" pitchFamily="18" charset="0"/>
            </a:endParaRPr>
          </a:p>
        </p:txBody>
      </p:sp>
      <p:sp>
        <p:nvSpPr>
          <p:cNvPr id="24" name="Rectangle 23"/>
          <p:cNvSpPr/>
          <p:nvPr/>
        </p:nvSpPr>
        <p:spPr>
          <a:xfrm>
            <a:off x="539908" y="4262774"/>
            <a:ext cx="6514036" cy="1069422"/>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Tránh xung đột với bạn bè và kể lại sự việc với người lớn về việc bị bắt nạt</a:t>
            </a:r>
            <a:endParaRPr lang="en-US" sz="2200" b="1">
              <a:solidFill>
                <a:srgbClr val="002060"/>
              </a:solidFill>
              <a:latin typeface="Times New Roman" pitchFamily="18" charset="0"/>
              <a:cs typeface="Times New Roman" pitchFamily="18" charset="0"/>
            </a:endParaRPr>
          </a:p>
        </p:txBody>
      </p:sp>
      <p:sp>
        <p:nvSpPr>
          <p:cNvPr id="25" name="Rectangle 24"/>
          <p:cNvSpPr/>
          <p:nvPr/>
        </p:nvSpPr>
        <p:spPr>
          <a:xfrm>
            <a:off x="565062" y="3162877"/>
            <a:ext cx="6488882" cy="952781"/>
          </a:xfrm>
          <a:prstGeom prst="rect">
            <a:avLst/>
          </a:prstGeom>
          <a:solidFill>
            <a:srgbClr val="FDF3ED"/>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Tránh đi đến những chỗ khuất hoặc đi một mình khi đang có nguy cơ bị bắt nạt</a:t>
            </a:r>
            <a:endParaRPr lang="en-US" sz="2200" b="1">
              <a:solidFill>
                <a:srgbClr val="002060"/>
              </a:solidFill>
              <a:latin typeface="Times New Roman" pitchFamily="18" charset="0"/>
              <a:cs typeface="Times New Roman" pitchFamily="18" charset="0"/>
            </a:endParaRPr>
          </a:p>
        </p:txBody>
      </p:sp>
      <p:sp>
        <p:nvSpPr>
          <p:cNvPr id="26" name="Rectangle 25"/>
          <p:cNvSpPr/>
          <p:nvPr/>
        </p:nvSpPr>
        <p:spPr>
          <a:xfrm>
            <a:off x="565062" y="1872342"/>
            <a:ext cx="6488882" cy="1130619"/>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Tham gia các hoạt động cùng bạn bè; tham gia một số môn thể thao để nâng cao sức khoẻ và tăng sự tự tin</a:t>
            </a:r>
            <a:endParaRPr lang="en-US" sz="2200" b="1">
              <a:solidFill>
                <a:srgbClr val="002060"/>
              </a:solidFill>
              <a:latin typeface="Times New Roman" pitchFamily="18" charset="0"/>
              <a:cs typeface="Times New Roman" pitchFamily="18" charset="0"/>
            </a:endParaRPr>
          </a:p>
        </p:txBody>
      </p:sp>
      <p:sp>
        <p:nvSpPr>
          <p:cNvPr id="27" name="Rectangle 26"/>
          <p:cNvSpPr/>
          <p:nvPr/>
        </p:nvSpPr>
        <p:spPr>
          <a:xfrm>
            <a:off x="565058" y="5499034"/>
            <a:ext cx="6488885" cy="1192050"/>
          </a:xfrm>
          <a:prstGeom prst="rect">
            <a:avLst/>
          </a:prstGeom>
          <a:solidFill>
            <a:srgbClr val="FDF3ED"/>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Khi có nguy cơ, dấu hiệu bị bắt nạt học đường, các em nên: Bỏ đi khi đối diện với kẻ bắt nạt; kêu to cho những người xung quanh nghe thấy</a:t>
            </a:r>
            <a:endParaRPr lang="en-US" sz="22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64764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4"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62" y="850526"/>
            <a:ext cx="11626937" cy="934732"/>
          </a:xfrm>
          <a:prstGeom prst="rect">
            <a:avLst/>
          </a:prstGeom>
        </p:spPr>
      </p:pic>
      <p:sp>
        <p:nvSpPr>
          <p:cNvPr id="11" name="TextBox 10">
            <a:extLst>
              <a:ext uri="{FF2B5EF4-FFF2-40B4-BE49-F238E27FC236}">
                <a16:creationId xmlns:a16="http://schemas.microsoft.com/office/drawing/2014/main" xmlns="" id="{23E28E47-60F9-423C-B866-1FA8E553999F}"/>
              </a:ext>
            </a:extLst>
          </p:cNvPr>
          <p:cNvSpPr txBox="1"/>
          <p:nvPr/>
        </p:nvSpPr>
        <p:spPr>
          <a:xfrm>
            <a:off x="957944" y="980151"/>
            <a:ext cx="10334171" cy="553998"/>
          </a:xfrm>
          <a:prstGeom prst="rect">
            <a:avLst/>
          </a:prstGeom>
          <a:noFill/>
        </p:spPr>
        <p:txBody>
          <a:bodyPr wrap="square" rtlCol="0">
            <a:spAutoFit/>
          </a:bodyPr>
          <a:lstStyle/>
          <a:p>
            <a:pPr lvl="0" algn="ctr">
              <a:defRPr/>
            </a:pPr>
            <a:r>
              <a:rPr lang="vi-VN" sz="3000" b="1">
                <a:solidFill>
                  <a:srgbClr val="FF0000"/>
                </a:solidFill>
                <a:latin typeface="Times New Roman" pitchFamily="18" charset="0"/>
                <a:cs typeface="Times New Roman" pitchFamily="18" charset="0"/>
              </a:rPr>
              <a:t>Những việc </a:t>
            </a:r>
            <a:r>
              <a:rPr lang="en-US" sz="3000" b="1" smtClean="0">
                <a:solidFill>
                  <a:srgbClr val="FF0000"/>
                </a:solidFill>
                <a:latin typeface="Times New Roman" pitchFamily="18" charset="0"/>
                <a:cs typeface="Times New Roman" pitchFamily="18" charset="0"/>
              </a:rPr>
              <a:t>không </a:t>
            </a:r>
            <a:r>
              <a:rPr lang="vi-VN" sz="3000" b="1" smtClean="0">
                <a:solidFill>
                  <a:srgbClr val="FF0000"/>
                </a:solidFill>
                <a:latin typeface="Times New Roman" pitchFamily="18" charset="0"/>
                <a:cs typeface="Times New Roman" pitchFamily="18" charset="0"/>
              </a:rPr>
              <a:t>nên </a:t>
            </a:r>
            <a:r>
              <a:rPr lang="vi-VN" sz="3000" b="1">
                <a:solidFill>
                  <a:srgbClr val="FF0000"/>
                </a:solidFill>
                <a:latin typeface="Times New Roman" pitchFamily="18" charset="0"/>
                <a:cs typeface="Times New Roman" pitchFamily="18" charset="0"/>
              </a:rPr>
              <a:t>làm để phòng, tránh bắt nạt học đường</a:t>
            </a:r>
          </a:p>
        </p:txBody>
      </p:sp>
      <p:sp>
        <p:nvSpPr>
          <p:cNvPr id="27" name="Rectangle 26"/>
          <p:cNvSpPr/>
          <p:nvPr/>
        </p:nvSpPr>
        <p:spPr>
          <a:xfrm>
            <a:off x="681172" y="2262345"/>
            <a:ext cx="4921339" cy="1192050"/>
          </a:xfrm>
          <a:prstGeom prst="rect">
            <a:avLst/>
          </a:prstGeom>
          <a:solidFill>
            <a:schemeClr val="accent6">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Thể hiện sự hiếu chiến, thái độ thách </a:t>
            </a:r>
            <a:r>
              <a:rPr lang="vi-VN" sz="2700" b="1" smtClean="0">
                <a:solidFill>
                  <a:srgbClr val="002060"/>
                </a:solidFill>
                <a:latin typeface="Times New Roman" pitchFamily="18" charset="0"/>
                <a:cs typeface="Times New Roman" pitchFamily="18" charset="0"/>
              </a:rPr>
              <a:t>thức</a:t>
            </a:r>
            <a:endParaRPr lang="vi-VN" sz="2700" b="1">
              <a:solidFill>
                <a:srgbClr val="002060"/>
              </a:solidFill>
              <a:latin typeface="Times New Roman" pitchFamily="18" charset="0"/>
              <a:cs typeface="Times New Roman" pitchFamily="18" charset="0"/>
            </a:endParaRPr>
          </a:p>
        </p:txBody>
      </p:sp>
      <p:sp>
        <p:nvSpPr>
          <p:cNvPr id="13" name="Rectangle 12"/>
          <p:cNvSpPr/>
          <p:nvPr/>
        </p:nvSpPr>
        <p:spPr>
          <a:xfrm>
            <a:off x="6341744" y="2262345"/>
            <a:ext cx="4790713" cy="1192050"/>
          </a:xfrm>
          <a:prstGeom prst="rect">
            <a:avLst/>
          </a:prstGeom>
          <a:solidFill>
            <a:schemeClr val="accent6">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Giấu giếm thông tin minh bị bắt nạt</a:t>
            </a:r>
            <a:endParaRPr lang="en-US" sz="2700" b="1">
              <a:solidFill>
                <a:srgbClr val="002060"/>
              </a:solidFill>
              <a:latin typeface="Times New Roman" pitchFamily="18" charset="0"/>
              <a:cs typeface="Times New Roman" pitchFamily="18" charset="0"/>
            </a:endParaRPr>
          </a:p>
        </p:txBody>
      </p:sp>
      <p:sp>
        <p:nvSpPr>
          <p:cNvPr id="14" name="Rectangle 13"/>
          <p:cNvSpPr/>
          <p:nvPr/>
        </p:nvSpPr>
        <p:spPr>
          <a:xfrm>
            <a:off x="681172" y="4145444"/>
            <a:ext cx="4921339" cy="1192050"/>
          </a:xfrm>
          <a:prstGeom prst="rect">
            <a:avLst/>
          </a:prstGeom>
          <a:solidFill>
            <a:schemeClr val="accent6">
              <a:lumMod val="20000"/>
              <a:lumOff val="80000"/>
            </a:schemeClr>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700" b="1">
                <a:solidFill>
                  <a:srgbClr val="002060"/>
                </a:solidFill>
                <a:latin typeface="Times New Roman" pitchFamily="18" charset="0"/>
                <a:cs typeface="Times New Roman" pitchFamily="18" charset="0"/>
              </a:rPr>
              <a:t>Không giúp đỡ khi chứng kiến bạn bị bắt nạt</a:t>
            </a:r>
            <a:endParaRPr lang="en-US" sz="2700" b="1">
              <a:solidFill>
                <a:srgbClr val="00206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029" y="3643082"/>
            <a:ext cx="5334499" cy="272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14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133599" y="957942"/>
            <a:ext cx="7402287" cy="3939540"/>
          </a:xfrm>
          <a:prstGeom prst="rect">
            <a:avLst/>
          </a:prstGeom>
          <a:no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3</a:t>
            </a:r>
          </a:p>
          <a:p>
            <a:pPr marL="182880" algn="ctr"/>
            <a:endPar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Thực hành kĩ năng phòng, tránh bắt nạt học đường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70110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HOẠT ĐỘNG </a:t>
            </a:r>
            <a:r>
              <a:rPr lang="en-US" sz="2600" b="1">
                <a:solidFill>
                  <a:srgbClr val="0000CC"/>
                </a:solidFill>
                <a:latin typeface="Times New Roman" pitchFamily="18" charset="0"/>
                <a:cs typeface="Times New Roman" pitchFamily="18" charset="0"/>
              </a:rPr>
              <a:t>3</a:t>
            </a:r>
            <a:endParaRPr lang="en-US" sz="2600" b="1" dirty="0">
              <a:solidFill>
                <a:srgbClr val="0000CC"/>
              </a:solidFill>
              <a:latin typeface="Times New Roman" pitchFamily="18" charset="0"/>
              <a:cs typeface="Times New Roman" pitchFamily="18" charset="0"/>
            </a:endParaRPr>
          </a:p>
        </p:txBody>
      </p:sp>
      <p:grpSp>
        <p:nvGrpSpPr>
          <p:cNvPr id="27" name="Group 26"/>
          <p:cNvGrpSpPr/>
          <p:nvPr/>
        </p:nvGrpSpPr>
        <p:grpSpPr>
          <a:xfrm>
            <a:off x="5358541" y="1349448"/>
            <a:ext cx="5917250" cy="4262552"/>
            <a:chOff x="3596019" y="-415882"/>
            <a:chExt cx="5525909" cy="5496630"/>
          </a:xfrm>
        </p:grpSpPr>
        <p:pic>
          <p:nvPicPr>
            <p:cNvPr id="28" name="Picture 27">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29" name="TextBox 28">
              <a:extLst>
                <a:ext uri="{FF2B5EF4-FFF2-40B4-BE49-F238E27FC236}">
                  <a16:creationId xmlns:a16="http://schemas.microsoft.com/office/drawing/2014/main" xmlns=""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35" name="6-Point Star 34"/>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052" y="3909486"/>
            <a:ext cx="2820533" cy="2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descr="http://thquangtrung.hoankiem.edu.vn/upload/29321/fck/files/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93687" y="2314968"/>
            <a:ext cx="4846958" cy="2485745"/>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Đ</a:t>
            </a:r>
            <a:r>
              <a:rPr lang="vi-VN" sz="3600" b="1" smtClean="0">
                <a:solidFill>
                  <a:srgbClr val="C00000"/>
                </a:solidFill>
                <a:latin typeface="Times New Roman" pitchFamily="18" charset="0"/>
                <a:cs typeface="Times New Roman" pitchFamily="18" charset="0"/>
              </a:rPr>
              <a:t>ề </a:t>
            </a:r>
            <a:r>
              <a:rPr lang="vi-VN" sz="3600" b="1">
                <a:solidFill>
                  <a:srgbClr val="C00000"/>
                </a:solidFill>
                <a:latin typeface="Times New Roman" pitchFamily="18" charset="0"/>
                <a:cs typeface="Times New Roman" pitchFamily="18" charset="0"/>
              </a:rPr>
              <a:t>xuất cách xử lí phù hợp trong các tình huống sau</a:t>
            </a:r>
            <a:endParaRPr lang="en-US" sz="36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00289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par>
                                <p:cTn id="8" presetID="6" presetClass="entr" presetSubtype="16"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HOẠT ĐỘNG </a:t>
            </a:r>
            <a:r>
              <a:rPr lang="en-US" sz="2600" b="1">
                <a:solidFill>
                  <a:srgbClr val="0000CC"/>
                </a:solidFill>
                <a:latin typeface="Times New Roman" pitchFamily="18" charset="0"/>
                <a:cs typeface="Times New Roman" pitchFamily="18" charset="0"/>
              </a:rPr>
              <a:t>3</a:t>
            </a:r>
            <a:endParaRPr lang="en-US" sz="2600" b="1" dirty="0">
              <a:solidFill>
                <a:srgbClr val="0000CC"/>
              </a:solidFill>
              <a:latin typeface="Times New Roman" pitchFamily="18" charset="0"/>
              <a:cs typeface="Times New Roman" pitchFamily="18" charset="0"/>
            </a:endParaRPr>
          </a:p>
        </p:txBody>
      </p:sp>
      <p:sp>
        <p:nvSpPr>
          <p:cNvPr id="12" name="Rounded Rectangle 11"/>
          <p:cNvSpPr/>
          <p:nvPr/>
        </p:nvSpPr>
        <p:spPr>
          <a:xfrm>
            <a:off x="4612285" y="1451246"/>
            <a:ext cx="7173812" cy="210475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3" name="TextBox 12"/>
          <p:cNvSpPr txBox="1"/>
          <p:nvPr/>
        </p:nvSpPr>
        <p:spPr>
          <a:xfrm>
            <a:off x="4694898" y="1616876"/>
            <a:ext cx="6887505" cy="1862048"/>
          </a:xfrm>
          <a:prstGeom prst="rect">
            <a:avLst/>
          </a:prstGeom>
          <a:noFill/>
        </p:spPr>
        <p:txBody>
          <a:bodyPr wrap="square" rtlCol="0">
            <a:spAutoFit/>
          </a:bodyPr>
          <a:lstStyle/>
          <a:p>
            <a:pPr lvl="0" algn="ctr"/>
            <a:r>
              <a:rPr lang="vi-VN" sz="2300" i="1">
                <a:solidFill>
                  <a:srgbClr val="C00000"/>
                </a:solidFill>
                <a:latin typeface="Times New Roman" pitchFamily="18" charset="0"/>
                <a:cs typeface="Times New Roman" pitchFamily="18" charset="0"/>
              </a:rPr>
              <a:t>Hạnh ngồi cạnh Duy Anh và thường xuyên bị bạn trêu đùa ác ý nên em cảm thấy rất khó chịu. Hạnh đã xin chuyển chỗ để tránh bị bạn làm phiền, ảnh hưởng đến việc học. Tuy nhiên, sau khi Hạnh chuyển chỗ, Duy Anh vẫn thường sang bàn của Hạnh và tiếp tục trêu bạn</a:t>
            </a:r>
            <a:endParaRPr lang="vi-VN" sz="2300" i="1" dirty="0">
              <a:solidFill>
                <a:srgbClr val="C00000"/>
              </a:solidFill>
              <a:latin typeface="Times New Roman" pitchFamily="18" charset="0"/>
              <a:ea typeface="Nixie One"/>
              <a:cs typeface="Times New Roman" pitchFamily="18" charset="0"/>
              <a:sym typeface="Nixie One"/>
            </a:endParaRPr>
          </a:p>
        </p:txBody>
      </p:sp>
      <p:sp>
        <p:nvSpPr>
          <p:cNvPr id="14" name="Rounded Rectangle 13"/>
          <p:cNvSpPr/>
          <p:nvPr/>
        </p:nvSpPr>
        <p:spPr>
          <a:xfrm>
            <a:off x="6957854" y="94997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2</a:t>
            </a:r>
          </a:p>
        </p:txBody>
      </p:sp>
      <p:sp>
        <p:nvSpPr>
          <p:cNvPr id="16" name="Rounded Rectangle 15"/>
          <p:cNvSpPr/>
          <p:nvPr/>
        </p:nvSpPr>
        <p:spPr>
          <a:xfrm>
            <a:off x="4587728" y="4172673"/>
            <a:ext cx="7173812" cy="2489383"/>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7" name="TextBox 16"/>
          <p:cNvSpPr txBox="1"/>
          <p:nvPr/>
        </p:nvSpPr>
        <p:spPr>
          <a:xfrm>
            <a:off x="4670341" y="4526986"/>
            <a:ext cx="6887505" cy="2015936"/>
          </a:xfrm>
          <a:prstGeom prst="rect">
            <a:avLst/>
          </a:prstGeom>
          <a:noFill/>
        </p:spPr>
        <p:txBody>
          <a:bodyPr wrap="square" rtlCol="0">
            <a:spAutoFit/>
          </a:bodyPr>
          <a:lstStyle/>
          <a:p>
            <a:pPr lvl="0" algn="ctr"/>
            <a:r>
              <a:rPr lang="vi-VN" sz="2500" i="1">
                <a:solidFill>
                  <a:srgbClr val="C00000"/>
                </a:solidFill>
                <a:latin typeface="Times New Roman" pitchFamily="18" charset="0"/>
                <a:cs typeface="Times New Roman" pitchFamily="18" charset="0"/>
              </a:rPr>
              <a:t>Biết Đức Anh là học sinh mới chuyển trường khác đến, một nhóm học sinh trong trường thường xuyên chặn đường bạn và đòi hỏi những thứ vô lí, lúc thì yêu cầu đưa tiền ăn sáng, lúc thì lục cặp lấy hết đồ dùng học tập</a:t>
            </a:r>
            <a:endParaRPr lang="vi-VN" sz="2500" i="1" dirty="0">
              <a:solidFill>
                <a:srgbClr val="C00000"/>
              </a:solidFill>
              <a:latin typeface="Times New Roman" pitchFamily="18" charset="0"/>
              <a:ea typeface="Nixie One"/>
              <a:cs typeface="Times New Roman" pitchFamily="18" charset="0"/>
              <a:sym typeface="Nixie One"/>
            </a:endParaRPr>
          </a:p>
        </p:txBody>
      </p:sp>
      <p:sp>
        <p:nvSpPr>
          <p:cNvPr id="18" name="Rounded Rectangle 17"/>
          <p:cNvSpPr/>
          <p:nvPr/>
        </p:nvSpPr>
        <p:spPr>
          <a:xfrm>
            <a:off x="6933297" y="367140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a:t>
            </a:r>
            <a:r>
              <a:rPr lang="en-US" sz="3000" b="1" smtClean="0">
                <a:latin typeface="Times New Roman" pitchFamily="18" charset="0"/>
                <a:cs typeface="Times New Roman" pitchFamily="18" charset="0"/>
              </a:rPr>
              <a:t>3</a:t>
            </a:r>
            <a:endParaRPr lang="en-US" sz="3000" b="1">
              <a:latin typeface="Times New Roman" pitchFamily="18" charset="0"/>
              <a:cs typeface="Times New Roman" pitchFamily="18" charset="0"/>
            </a:endParaRPr>
          </a:p>
        </p:txBody>
      </p:sp>
      <p:sp>
        <p:nvSpPr>
          <p:cNvPr id="19" name="Rounded Rectangle 18"/>
          <p:cNvSpPr/>
          <p:nvPr/>
        </p:nvSpPr>
        <p:spPr>
          <a:xfrm>
            <a:off x="609599" y="1836477"/>
            <a:ext cx="3744687" cy="450626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0" name="TextBox 19"/>
          <p:cNvSpPr txBox="1"/>
          <p:nvPr/>
        </p:nvSpPr>
        <p:spPr>
          <a:xfrm>
            <a:off x="609599" y="2072467"/>
            <a:ext cx="3628571" cy="4093428"/>
          </a:xfrm>
          <a:prstGeom prst="rect">
            <a:avLst/>
          </a:prstGeom>
          <a:noFill/>
        </p:spPr>
        <p:txBody>
          <a:bodyPr wrap="square" rtlCol="0">
            <a:spAutoFit/>
          </a:bodyPr>
          <a:lstStyle/>
          <a:p>
            <a:pPr lvl="0" algn="ctr"/>
            <a:r>
              <a:rPr lang="vi-VN" sz="2600" i="1">
                <a:solidFill>
                  <a:srgbClr val="002060"/>
                </a:solidFill>
                <a:latin typeface="Times New Roman" pitchFamily="18" charset="0"/>
                <a:cs typeface="Times New Roman" pitchFamily="18" charset="0"/>
              </a:rPr>
              <a:t>Hôm trước, khi thảo luận nhóm trực tuyến, Minh đã bị Thành chụp bức hình với biểu cảm không đẹp. Vài ngày sau đó, ở trên lớp Thành luôn nói với Minh là nếu không chép bài cho mình, sẽ đưa ảnh đó lên trang mạng xã hội của lớp</a:t>
            </a:r>
            <a:endParaRPr lang="vi-VN" sz="2600" i="1" dirty="0">
              <a:solidFill>
                <a:srgbClr val="002060"/>
              </a:solidFill>
              <a:latin typeface="Times New Roman" pitchFamily="18" charset="0"/>
              <a:ea typeface="Nixie One"/>
              <a:cs typeface="Times New Roman" pitchFamily="18" charset="0"/>
              <a:sym typeface="Nixie One"/>
            </a:endParaRPr>
          </a:p>
        </p:txBody>
      </p:sp>
      <p:sp>
        <p:nvSpPr>
          <p:cNvPr id="21" name="Rounded Rectangle 20"/>
          <p:cNvSpPr/>
          <p:nvPr/>
        </p:nvSpPr>
        <p:spPr>
          <a:xfrm>
            <a:off x="1279982" y="1335209"/>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a:t>
            </a:r>
            <a:r>
              <a:rPr lang="en-US" sz="3000" b="1" smtClean="0">
                <a:latin typeface="Times New Roman" pitchFamily="18" charset="0"/>
                <a:cs typeface="Times New Roman" pitchFamily="18" charset="0"/>
              </a:rPr>
              <a:t>1</a:t>
            </a:r>
            <a:endParaRPr lang="en-US" sz="3000" b="1">
              <a:latin typeface="Times New Roman" pitchFamily="18" charset="0"/>
              <a:cs typeface="Times New Roman" pitchFamily="18" charset="0"/>
            </a:endParaRPr>
          </a:p>
        </p:txBody>
      </p:sp>
    </p:spTree>
    <p:extLst>
      <p:ext uri="{BB962C8B-B14F-4D97-AF65-F5344CB8AC3E}">
        <p14:creationId xmlns:p14="http://schemas.microsoft.com/office/powerpoint/2010/main" val="2133898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6" grpId="0" animBg="1"/>
      <p:bldP spid="17" grpId="0"/>
      <p:bldP spid="18" grpId="0" animBg="1"/>
      <p:bldP spid="19" grpId="0" animBg="1"/>
      <p:bldP spid="20" grpId="0"/>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HOẠT ĐỘNG </a:t>
            </a:r>
            <a:r>
              <a:rPr lang="en-US" sz="2600" b="1">
                <a:solidFill>
                  <a:srgbClr val="0000CC"/>
                </a:solidFill>
                <a:latin typeface="Times New Roman" pitchFamily="18" charset="0"/>
                <a:cs typeface="Times New Roman" pitchFamily="18" charset="0"/>
              </a:rPr>
              <a:t>3</a:t>
            </a:r>
            <a:endParaRPr lang="en-US" sz="2600" b="1" dirty="0">
              <a:solidFill>
                <a:srgbClr val="0000CC"/>
              </a:solidFill>
              <a:latin typeface="Times New Roman" pitchFamily="18" charset="0"/>
              <a:cs typeface="Times New Roman" pitchFamily="18" charset="0"/>
            </a:endParaRPr>
          </a:p>
        </p:txBody>
      </p:sp>
      <p:sp>
        <p:nvSpPr>
          <p:cNvPr id="19" name="Rounded Rectangle 18"/>
          <p:cNvSpPr/>
          <p:nvPr/>
        </p:nvSpPr>
        <p:spPr>
          <a:xfrm>
            <a:off x="609599" y="1836477"/>
            <a:ext cx="3744687" cy="450626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0" name="TextBox 19"/>
          <p:cNvSpPr txBox="1"/>
          <p:nvPr/>
        </p:nvSpPr>
        <p:spPr>
          <a:xfrm>
            <a:off x="609599" y="2072467"/>
            <a:ext cx="3628571" cy="4093428"/>
          </a:xfrm>
          <a:prstGeom prst="rect">
            <a:avLst/>
          </a:prstGeom>
          <a:noFill/>
        </p:spPr>
        <p:txBody>
          <a:bodyPr wrap="square" rtlCol="0">
            <a:spAutoFit/>
          </a:bodyPr>
          <a:lstStyle/>
          <a:p>
            <a:pPr lvl="0" algn="ctr"/>
            <a:r>
              <a:rPr lang="vi-VN" sz="2600" i="1">
                <a:solidFill>
                  <a:srgbClr val="002060"/>
                </a:solidFill>
                <a:latin typeface="Times New Roman" pitchFamily="18" charset="0"/>
                <a:cs typeface="Times New Roman" pitchFamily="18" charset="0"/>
              </a:rPr>
              <a:t>Hôm trước, khi thảo luận nhóm trực tuyến, Minh đã bị Thành chụp bức hình với biểu cảm không đẹp. Vài ngày sau đó, ở trên lớp Thành luôn nói với Minh là nếu không chép bài cho mình, sẽ đưa ảnh đó lên trang mạng xã hội của lớp</a:t>
            </a:r>
            <a:endParaRPr lang="vi-VN" sz="2600" i="1" dirty="0">
              <a:solidFill>
                <a:srgbClr val="002060"/>
              </a:solidFill>
              <a:latin typeface="Times New Roman" pitchFamily="18" charset="0"/>
              <a:ea typeface="Nixie One"/>
              <a:cs typeface="Times New Roman" pitchFamily="18" charset="0"/>
              <a:sym typeface="Nixie One"/>
            </a:endParaRPr>
          </a:p>
        </p:txBody>
      </p:sp>
      <p:sp>
        <p:nvSpPr>
          <p:cNvPr id="21" name="Rounded Rectangle 20"/>
          <p:cNvSpPr/>
          <p:nvPr/>
        </p:nvSpPr>
        <p:spPr>
          <a:xfrm>
            <a:off x="1091300" y="1335209"/>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a:t>
            </a:r>
            <a:r>
              <a:rPr lang="en-US" sz="3000" b="1" smtClean="0">
                <a:latin typeface="Times New Roman" pitchFamily="18" charset="0"/>
                <a:cs typeface="Times New Roman" pitchFamily="18" charset="0"/>
              </a:rPr>
              <a:t>1</a:t>
            </a:r>
            <a:endParaRPr lang="en-US" sz="3000" b="1">
              <a:latin typeface="Times New Roman" pitchFamily="18" charset="0"/>
              <a:cs typeface="Times New Roman" pitchFamily="18" charset="0"/>
            </a:endParaRPr>
          </a:p>
        </p:txBody>
      </p:sp>
      <p:sp>
        <p:nvSpPr>
          <p:cNvPr id="22" name="Rectangle 21"/>
          <p:cNvSpPr/>
          <p:nvPr/>
        </p:nvSpPr>
        <p:spPr>
          <a:xfrm>
            <a:off x="5312228" y="1502175"/>
            <a:ext cx="6676571" cy="5007534"/>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100" i="1">
                <a:solidFill>
                  <a:srgbClr val="C00000"/>
                </a:solidFill>
                <a:latin typeface="+mj-lt"/>
              </a:rPr>
              <a:t>Minh nói chuyện thẳng thắn với bạn Thành là Minh không sợ những bức ảnh như vậy.</a:t>
            </a:r>
          </a:p>
          <a:p>
            <a:pPr marL="571500" indent="-571500" algn="just">
              <a:buFont typeface="Wingdings" pitchFamily="2" charset="2"/>
              <a:buChar char="Ø"/>
            </a:pPr>
            <a:r>
              <a:rPr lang="vi-VN" sz="3100" i="1">
                <a:solidFill>
                  <a:srgbClr val="C00000"/>
                </a:solidFill>
                <a:latin typeface="+mj-lt"/>
              </a:rPr>
              <a:t>Minh nói với Thành là nếu như bạn thấy những bức ảnh xấu như vậy bạn mà bị đưa lên thì bạn bè sẽ nghĩ bạn là người như thế nào.</a:t>
            </a:r>
          </a:p>
          <a:p>
            <a:pPr marL="571500" indent="-571500" algn="just">
              <a:buFont typeface="Wingdings" pitchFamily="2" charset="2"/>
              <a:buChar char="Ø"/>
            </a:pPr>
            <a:r>
              <a:rPr lang="vi-VN" sz="3100" i="1">
                <a:solidFill>
                  <a:srgbClr val="C00000"/>
                </a:solidFill>
                <a:latin typeface="+mj-lt"/>
              </a:rPr>
              <a:t>Nếu Thành không hợp tác, Minh sẽ gặp riêng GVCN để trình bày sự việc để GVCN có sự nhắc nhở chung.</a:t>
            </a:r>
          </a:p>
        </p:txBody>
      </p:sp>
      <p:sp>
        <p:nvSpPr>
          <p:cNvPr id="2" name="Right Arrow 1"/>
          <p:cNvSpPr/>
          <p:nvPr/>
        </p:nvSpPr>
        <p:spPr>
          <a:xfrm>
            <a:off x="4354287" y="3817257"/>
            <a:ext cx="812800" cy="37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476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HOẠT ĐỘNG </a:t>
            </a:r>
            <a:r>
              <a:rPr lang="en-US" sz="2600" b="1">
                <a:solidFill>
                  <a:srgbClr val="0000CC"/>
                </a:solidFill>
                <a:latin typeface="Times New Roman" pitchFamily="18" charset="0"/>
                <a:cs typeface="Times New Roman" pitchFamily="18" charset="0"/>
              </a:rPr>
              <a:t>3</a:t>
            </a:r>
            <a:endParaRPr lang="en-US" sz="2600" b="1" dirty="0">
              <a:solidFill>
                <a:srgbClr val="0000CC"/>
              </a:solidFill>
              <a:latin typeface="Times New Roman" pitchFamily="18" charset="0"/>
              <a:cs typeface="Times New Roman" pitchFamily="18" charset="0"/>
            </a:endParaRPr>
          </a:p>
        </p:txBody>
      </p:sp>
      <p:sp>
        <p:nvSpPr>
          <p:cNvPr id="12" name="Rounded Rectangle 11"/>
          <p:cNvSpPr/>
          <p:nvPr/>
        </p:nvSpPr>
        <p:spPr>
          <a:xfrm>
            <a:off x="943429" y="1451246"/>
            <a:ext cx="11117942" cy="14806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3" name="TextBox 12"/>
          <p:cNvSpPr txBox="1"/>
          <p:nvPr/>
        </p:nvSpPr>
        <p:spPr>
          <a:xfrm>
            <a:off x="827315" y="1616876"/>
            <a:ext cx="11103428" cy="1154162"/>
          </a:xfrm>
          <a:prstGeom prst="rect">
            <a:avLst/>
          </a:prstGeom>
          <a:noFill/>
        </p:spPr>
        <p:txBody>
          <a:bodyPr wrap="square" rtlCol="0">
            <a:spAutoFit/>
          </a:bodyPr>
          <a:lstStyle/>
          <a:p>
            <a:pPr lvl="0" algn="ctr"/>
            <a:r>
              <a:rPr lang="vi-VN" sz="2300" i="1">
                <a:solidFill>
                  <a:srgbClr val="C00000"/>
                </a:solidFill>
                <a:latin typeface="Times New Roman" pitchFamily="18" charset="0"/>
                <a:cs typeface="Times New Roman" pitchFamily="18" charset="0"/>
              </a:rPr>
              <a:t>Hạnh ngồi cạnh Duy Anh và thường xuyên bị bạn trêu đùa ác ý nên em cảm thấy rất khó chịu. Hạnh đã xin chuyển chỗ để tránh bị bạn làm phiền, ảnh hưởng đến việc học. Tuy nhiên, sau khi Hạnh chuyển chỗ, Duy Anh vẫn thường sang bàn của Hạnh và tiếp tục trêu bạn</a:t>
            </a:r>
            <a:endParaRPr lang="vi-VN" sz="2300" i="1" dirty="0">
              <a:solidFill>
                <a:srgbClr val="C00000"/>
              </a:solidFill>
              <a:latin typeface="Times New Roman" pitchFamily="18" charset="0"/>
              <a:ea typeface="Nixie One"/>
              <a:cs typeface="Times New Roman" pitchFamily="18" charset="0"/>
              <a:sym typeface="Nixie One"/>
            </a:endParaRPr>
          </a:p>
        </p:txBody>
      </p:sp>
      <p:sp>
        <p:nvSpPr>
          <p:cNvPr id="14" name="Rounded Rectangle 13"/>
          <p:cNvSpPr/>
          <p:nvPr/>
        </p:nvSpPr>
        <p:spPr>
          <a:xfrm>
            <a:off x="4988866" y="92749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2</a:t>
            </a:r>
          </a:p>
        </p:txBody>
      </p:sp>
      <p:sp>
        <p:nvSpPr>
          <p:cNvPr id="3" name="Down Arrow 2"/>
          <p:cNvSpPr/>
          <p:nvPr/>
        </p:nvSpPr>
        <p:spPr>
          <a:xfrm>
            <a:off x="6197597" y="2931885"/>
            <a:ext cx="355600" cy="638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43429" y="3570513"/>
            <a:ext cx="10653485" cy="2939195"/>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000" i="1">
                <a:solidFill>
                  <a:schemeClr val="accent5">
                    <a:lumMod val="50000"/>
                  </a:schemeClr>
                </a:solidFill>
                <a:latin typeface="+mj-lt"/>
              </a:rPr>
              <a:t>Trước hết Hạnh nói thẳng với Duy Anh bằng một thái độ nghiêm túc rằng Hạnh rất không thích và khó chịu về việc Duy Anh trêu chọc và đề nghị Duy Anh dừng ngay những hành động đó.</a:t>
            </a:r>
          </a:p>
          <a:p>
            <a:pPr marL="571500" indent="-571500" algn="just">
              <a:buFont typeface="Wingdings" pitchFamily="2" charset="2"/>
              <a:buChar char="Ø"/>
            </a:pPr>
            <a:r>
              <a:rPr lang="vi-VN" sz="3000" i="1">
                <a:solidFill>
                  <a:schemeClr val="accent5">
                    <a:lumMod val="50000"/>
                  </a:schemeClr>
                </a:solidFill>
                <a:latin typeface="+mj-lt"/>
              </a:rPr>
              <a:t>Nếu Duy Anh vẫn tiếp tục, Hạnh nên nói với cô giáo về việc bạn Duy Anh thường xuyên làm phiền, ảnh hưởng đến việc học của em.</a:t>
            </a:r>
          </a:p>
        </p:txBody>
      </p:sp>
    </p:spTree>
    <p:extLst>
      <p:ext uri="{BB962C8B-B14F-4D97-AF65-F5344CB8AC3E}">
        <p14:creationId xmlns:p14="http://schemas.microsoft.com/office/powerpoint/2010/main" val="397908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2">
                                            <p:txEl>
                                              <p:pRg st="1" end="1"/>
                                            </p:txEl>
                                          </p:spTgt>
                                        </p:tgtEl>
                                        <p:attrNameLst>
                                          <p:attrName>style.visibility</p:attrName>
                                        </p:attrNameLst>
                                      </p:cBhvr>
                                      <p:to>
                                        <p:strVal val="visible"/>
                                      </p:to>
                                    </p:set>
                                    <p:animEffect transition="in" filter="barn(inVertical)">
                                      <p:cBhvr>
                                        <p:cTn id="35"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3"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HOẠT ĐỘNG </a:t>
            </a:r>
            <a:r>
              <a:rPr lang="en-US" sz="2600" b="1">
                <a:solidFill>
                  <a:srgbClr val="0000CC"/>
                </a:solidFill>
                <a:latin typeface="Times New Roman" pitchFamily="18" charset="0"/>
                <a:cs typeface="Times New Roman" pitchFamily="18" charset="0"/>
              </a:rPr>
              <a:t>3</a:t>
            </a:r>
            <a:endParaRPr lang="en-US" sz="2600" b="1" dirty="0">
              <a:solidFill>
                <a:srgbClr val="0000CC"/>
              </a:solidFill>
              <a:latin typeface="Times New Roman" pitchFamily="18" charset="0"/>
              <a:cs typeface="Times New Roman" pitchFamily="18" charset="0"/>
            </a:endParaRPr>
          </a:p>
        </p:txBody>
      </p:sp>
      <p:sp>
        <p:nvSpPr>
          <p:cNvPr id="16" name="Rounded Rectangle 15"/>
          <p:cNvSpPr/>
          <p:nvPr/>
        </p:nvSpPr>
        <p:spPr>
          <a:xfrm>
            <a:off x="535758" y="1455193"/>
            <a:ext cx="5647328" cy="292812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7" name="TextBox 16"/>
          <p:cNvSpPr txBox="1"/>
          <p:nvPr/>
        </p:nvSpPr>
        <p:spPr>
          <a:xfrm>
            <a:off x="794779" y="1790921"/>
            <a:ext cx="5388307" cy="2400657"/>
          </a:xfrm>
          <a:prstGeom prst="rect">
            <a:avLst/>
          </a:prstGeom>
          <a:noFill/>
        </p:spPr>
        <p:txBody>
          <a:bodyPr wrap="square" rtlCol="0">
            <a:spAutoFit/>
          </a:bodyPr>
          <a:lstStyle/>
          <a:p>
            <a:pPr lvl="0" algn="ctr"/>
            <a:r>
              <a:rPr lang="vi-VN" sz="2500" i="1">
                <a:solidFill>
                  <a:srgbClr val="C00000"/>
                </a:solidFill>
                <a:latin typeface="Times New Roman" pitchFamily="18" charset="0"/>
                <a:cs typeface="Times New Roman" pitchFamily="18" charset="0"/>
              </a:rPr>
              <a:t>Biết Đức Anh là học sinh mới chuyển trường khác đến, một nhóm học sinh trong trường thường xuyên chặn đường bạn và đòi hỏi những thứ vô lí, lúc thì yêu cầu đưa tiền ăn sáng, lúc thì lục cặp lấy hết đồ dùng học tập</a:t>
            </a:r>
            <a:endParaRPr lang="vi-VN" sz="2500" i="1" dirty="0">
              <a:solidFill>
                <a:srgbClr val="C00000"/>
              </a:solidFill>
              <a:latin typeface="Times New Roman" pitchFamily="18" charset="0"/>
              <a:ea typeface="Nixie One"/>
              <a:cs typeface="Times New Roman" pitchFamily="18" charset="0"/>
              <a:sym typeface="Nixie One"/>
            </a:endParaRPr>
          </a:p>
        </p:txBody>
      </p:sp>
      <p:sp>
        <p:nvSpPr>
          <p:cNvPr id="18" name="Rounded Rectangle 17"/>
          <p:cNvSpPr/>
          <p:nvPr/>
        </p:nvSpPr>
        <p:spPr>
          <a:xfrm>
            <a:off x="2048845" y="95392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Tình huống </a:t>
            </a:r>
            <a:r>
              <a:rPr lang="en-US" sz="3000" b="1" smtClean="0">
                <a:latin typeface="Times New Roman" pitchFamily="18" charset="0"/>
                <a:cs typeface="Times New Roman" pitchFamily="18" charset="0"/>
              </a:rPr>
              <a:t>3</a:t>
            </a:r>
            <a:endParaRPr lang="en-US" sz="3000" b="1">
              <a:latin typeface="Times New Roman" pitchFamily="18" charset="0"/>
              <a:cs typeface="Times New Roman" pitchFamily="18" charset="0"/>
            </a:endParaRPr>
          </a:p>
        </p:txBody>
      </p:sp>
      <p:sp>
        <p:nvSpPr>
          <p:cNvPr id="22" name="Rectangle 21"/>
          <p:cNvSpPr/>
          <p:nvPr/>
        </p:nvSpPr>
        <p:spPr>
          <a:xfrm>
            <a:off x="6183086" y="3643031"/>
            <a:ext cx="5762171" cy="3040795"/>
          </a:xfrm>
          <a:prstGeom prst="rect">
            <a:avLst/>
          </a:prstGeom>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571500" indent="-571500" algn="just">
              <a:buFont typeface="Wingdings" pitchFamily="2" charset="2"/>
              <a:buChar char="Ø"/>
            </a:pPr>
            <a:r>
              <a:rPr lang="vi-VN" sz="3100" i="1">
                <a:solidFill>
                  <a:schemeClr val="accent5">
                    <a:lumMod val="50000"/>
                  </a:schemeClr>
                </a:solidFill>
                <a:latin typeface="+mj-lt"/>
              </a:rPr>
              <a:t>Đức Anh em nên nói ngay với cô giáo và bố mẹ về việc này. Nhóm bạn kia cần được xử lí để tránh những bạn khác cũng bị rơi vào trường hợp giống Đức </a:t>
            </a:r>
            <a:r>
              <a:rPr lang="vi-VN" sz="3100" i="1" smtClean="0">
                <a:solidFill>
                  <a:schemeClr val="accent5">
                    <a:lumMod val="50000"/>
                  </a:schemeClr>
                </a:solidFill>
                <a:latin typeface="+mj-lt"/>
              </a:rPr>
              <a:t>Anh</a:t>
            </a:r>
            <a:r>
              <a:rPr lang="en-US" sz="3100" i="1" smtClean="0">
                <a:solidFill>
                  <a:schemeClr val="accent5">
                    <a:lumMod val="50000"/>
                  </a:schemeClr>
                </a:solidFill>
                <a:latin typeface="+mj-lt"/>
              </a:rPr>
              <a:t>.</a:t>
            </a:r>
            <a:endParaRPr lang="vi-VN" sz="3100" i="1">
              <a:solidFill>
                <a:schemeClr val="accent5">
                  <a:lumMod val="50000"/>
                </a:schemeClr>
              </a:solidFill>
              <a:latin typeface="+mj-lt"/>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316" y="1455193"/>
            <a:ext cx="2423638" cy="213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679" y="4435926"/>
            <a:ext cx="4147433"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058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arn(inVertical)">
                                      <p:cBhvr>
                                        <p:cTn id="16" dur="500"/>
                                        <p:tgtEl>
                                          <p:spTgt spid="8194"/>
                                        </p:tgtEl>
                                      </p:cBhvr>
                                    </p:animEffect>
                                  </p:childTnLst>
                                </p:cTn>
                              </p:par>
                              <p:par>
                                <p:cTn id="17" presetID="16" presetClass="entr" presetSubtype="21"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barn(inVertical)">
                                      <p:cBhvr>
                                        <p:cTn id="19" dur="500"/>
                                        <p:tgtEl>
                                          <p:spTgt spid="819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0" name="Rounded Rectangle 9"/>
          <p:cNvSpPr/>
          <p:nvPr/>
        </p:nvSpPr>
        <p:spPr>
          <a:xfrm>
            <a:off x="1021010" y="1057311"/>
            <a:ext cx="3254797" cy="1194261"/>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Times New Roman" pitchFamily="18" charset="0"/>
                <a:cs typeface="Times New Roman" pitchFamily="18" charset="0"/>
              </a:rPr>
              <a:t>Hoạt động </a:t>
            </a:r>
          </a:p>
          <a:p>
            <a:pPr algn="ctr"/>
            <a:r>
              <a:rPr lang="en-US" sz="3600" b="1" smtClean="0">
                <a:solidFill>
                  <a:schemeClr val="bg1"/>
                </a:solidFill>
                <a:latin typeface="Times New Roman" pitchFamily="18" charset="0"/>
                <a:cs typeface="Times New Roman" pitchFamily="18" charset="0"/>
              </a:rPr>
              <a:t>cá nhân</a:t>
            </a:r>
            <a:endParaRPr lang="en-US" sz="3600" b="1">
              <a:solidFill>
                <a:schemeClr val="bg1"/>
              </a:solidFill>
              <a:latin typeface="Times New Roman" pitchFamily="18" charset="0"/>
              <a:cs typeface="Times New Roman"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11" y="2467429"/>
            <a:ext cx="3636393" cy="3959056"/>
          </a:xfrm>
          <a:prstGeom prst="rect">
            <a:avLst/>
          </a:prstGeom>
        </p:spPr>
      </p:pic>
      <p:sp>
        <p:nvSpPr>
          <p:cNvPr id="20" name="TextBox 19"/>
          <p:cNvSpPr txBox="1"/>
          <p:nvPr/>
        </p:nvSpPr>
        <p:spPr>
          <a:xfrm>
            <a:off x="4601029" y="2004149"/>
            <a:ext cx="7416800" cy="3539430"/>
          </a:xfrm>
          <a:prstGeom prst="rect">
            <a:avLst/>
          </a:prstGeom>
          <a:noFill/>
        </p:spPr>
        <p:txBody>
          <a:bodyPr wrap="square" rtlCol="0">
            <a:spAutoFit/>
          </a:bodyPr>
          <a:lstStyle/>
          <a:p>
            <a:pPr algn="ctr">
              <a:lnSpc>
                <a:spcPct val="150000"/>
              </a:lnSpc>
            </a:pPr>
            <a:r>
              <a:rPr lang="vi-VN" sz="3200" b="1">
                <a:solidFill>
                  <a:srgbClr val="7030A0"/>
                </a:solidFill>
                <a:latin typeface="Times New Roman" pitchFamily="18" charset="0"/>
                <a:cs typeface="Times New Roman" pitchFamily="18" charset="0"/>
              </a:rPr>
              <a:t>Chia sẻ về một tình bạn mà em đã xây dựng và giữ gìn</a:t>
            </a:r>
            <a:r>
              <a:rPr lang="en-US" sz="3200" b="1" smtClean="0">
                <a:solidFill>
                  <a:srgbClr val="7030A0"/>
                </a:solidFill>
                <a:latin typeface="Times New Roman" pitchFamily="18" charset="0"/>
                <a:cs typeface="Times New Roman" pitchFamily="18" charset="0"/>
              </a:rPr>
              <a:t> </a:t>
            </a:r>
          </a:p>
          <a:p>
            <a:pPr marL="514350" indent="-514350" algn="just">
              <a:buAutoNum type="arabicPeriod"/>
            </a:pPr>
            <a:r>
              <a:rPr lang="vi-VN" sz="3200" b="1">
                <a:solidFill>
                  <a:srgbClr val="002060"/>
                </a:solidFill>
                <a:latin typeface="Times New Roman" pitchFamily="18" charset="0"/>
                <a:cs typeface="Times New Roman" pitchFamily="18" charset="0"/>
              </a:rPr>
              <a:t>Em và người bạn đó đã gặp nhau như thế nào?</a:t>
            </a:r>
          </a:p>
          <a:p>
            <a:pPr marL="514350" indent="-514350" algn="just">
              <a:buAutoNum type="arabicPeriod"/>
            </a:pPr>
            <a:r>
              <a:rPr lang="vi-VN" sz="3200" b="1">
                <a:solidFill>
                  <a:srgbClr val="002060"/>
                </a:solidFill>
                <a:latin typeface="Times New Roman" pitchFamily="18" charset="0"/>
                <a:cs typeface="Times New Roman" pitchFamily="18" charset="0"/>
              </a:rPr>
              <a:t>Điều gì khiến em quý mến người bạn đó</a:t>
            </a:r>
            <a:r>
              <a:rPr lang="vi-VN" sz="3200" b="1" smtClean="0">
                <a:solidFill>
                  <a:srgbClr val="002060"/>
                </a:solidFill>
                <a:latin typeface="Times New Roman" pitchFamily="18" charset="0"/>
                <a:cs typeface="Times New Roman" pitchFamily="18" charset="0"/>
              </a:rPr>
              <a:t>?</a:t>
            </a:r>
            <a:r>
              <a:rPr lang="en-US" sz="3200" b="1" smtClean="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811899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barn(inVertical)">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barn(inVertical)">
                                      <p:cBhvr>
                                        <p:cTn id="20" dur="500"/>
                                        <p:tgtEl>
                                          <p:spTgt spid="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barn(inVertical)">
                                      <p:cBhvr>
                                        <p:cTn id="25"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133599" y="957942"/>
            <a:ext cx="7402287" cy="3170099"/>
          </a:xfrm>
          <a:prstGeom prst="rect">
            <a:avLst/>
          </a:prstGeom>
          <a:no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4</a:t>
            </a:r>
          </a:p>
          <a:p>
            <a:pPr marL="182880" algn="ctr"/>
            <a:endPar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Rèn luyện kĩ năng phòng, tránh bắt nạt học đường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824996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HOẠT ĐỘNG </a:t>
            </a:r>
            <a:r>
              <a:rPr lang="en-US" sz="2600" b="1">
                <a:solidFill>
                  <a:srgbClr val="0000CC"/>
                </a:solidFill>
                <a:latin typeface="Times New Roman" pitchFamily="18" charset="0"/>
                <a:cs typeface="Times New Roman" pitchFamily="18" charset="0"/>
              </a:rPr>
              <a:t>1</a:t>
            </a:r>
            <a:endParaRPr lang="en-US" sz="2600" b="1" dirty="0">
              <a:solidFill>
                <a:srgbClr val="0000CC"/>
              </a:solidFill>
              <a:latin typeface="Times New Roman" pitchFamily="18" charset="0"/>
              <a:cs typeface="Times New Roman" pitchFamily="18" charset="0"/>
            </a:endParaRPr>
          </a:p>
        </p:txBody>
      </p:sp>
      <p:sp>
        <p:nvSpPr>
          <p:cNvPr id="13"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24" name="Rounded Rectangle 23"/>
          <p:cNvSpPr/>
          <p:nvPr/>
        </p:nvSpPr>
        <p:spPr>
          <a:xfrm>
            <a:off x="614608" y="5848183"/>
            <a:ext cx="1149308" cy="786689"/>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Rounded Rectangle 25"/>
          <p:cNvSpPr/>
          <p:nvPr/>
        </p:nvSpPr>
        <p:spPr>
          <a:xfrm>
            <a:off x="2543116" y="2397378"/>
            <a:ext cx="1737360" cy="118920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87328" y="2508389"/>
            <a:ext cx="3291840" cy="40230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877026" y="3222974"/>
            <a:ext cx="3038756" cy="2893100"/>
          </a:xfrm>
          <a:prstGeom prst="rect">
            <a:avLst/>
          </a:prstGeom>
          <a:noFill/>
        </p:spPr>
        <p:txBody>
          <a:bodyPr wrap="square" rtlCol="0">
            <a:spAutoFit/>
          </a:bodyPr>
          <a:lstStyle/>
          <a:p>
            <a:pPr lvl="0" algn="ctr"/>
            <a:r>
              <a:rPr lang="vi-VN" sz="2600" b="1">
                <a:solidFill>
                  <a:srgbClr val="124057"/>
                </a:solidFill>
                <a:latin typeface="+mj-lt"/>
                <a:cs typeface="Calibri" panose="020F0502020204030204" pitchFamily="34" charset="0"/>
              </a:rPr>
              <a:t>Chủ động phòng, tránh các hành vi bắt nạt học đường và giúp người khác nhận ra các dấu hiệu của bắt nạt học đường</a:t>
            </a:r>
            <a:endParaRPr lang="vi-VN" sz="2600" b="1" dirty="0">
              <a:solidFill>
                <a:srgbClr val="124057"/>
              </a:solidFill>
              <a:latin typeface="+mj-lt"/>
              <a:ea typeface="Nixie One"/>
              <a:cs typeface="Calibri" panose="020F0502020204030204" pitchFamily="34" charset="0"/>
              <a:sym typeface="Nixie One"/>
            </a:endParaRPr>
          </a:p>
        </p:txBody>
      </p:sp>
      <p:sp>
        <p:nvSpPr>
          <p:cNvPr id="29" name="Rounded Rectangle 28"/>
          <p:cNvSpPr/>
          <p:nvPr/>
        </p:nvSpPr>
        <p:spPr>
          <a:xfrm>
            <a:off x="1050732" y="2585729"/>
            <a:ext cx="822346" cy="554358"/>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p>
        </p:txBody>
      </p:sp>
      <p:sp>
        <p:nvSpPr>
          <p:cNvPr id="34" name="Rounded Rectangle 33"/>
          <p:cNvSpPr/>
          <p:nvPr/>
        </p:nvSpPr>
        <p:spPr>
          <a:xfrm>
            <a:off x="4516048" y="5848183"/>
            <a:ext cx="1149308" cy="786689"/>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Rounded Rectangle 34"/>
          <p:cNvSpPr/>
          <p:nvPr/>
        </p:nvSpPr>
        <p:spPr>
          <a:xfrm>
            <a:off x="6444556" y="2397378"/>
            <a:ext cx="1737360" cy="118920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6" name="Rounded Rectangle 35"/>
          <p:cNvSpPr/>
          <p:nvPr/>
        </p:nvSpPr>
        <p:spPr>
          <a:xfrm>
            <a:off x="4688768" y="2508389"/>
            <a:ext cx="3291840" cy="40230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37" name="TextBox 36"/>
          <p:cNvSpPr txBox="1"/>
          <p:nvPr/>
        </p:nvSpPr>
        <p:spPr>
          <a:xfrm>
            <a:off x="4645226" y="3181362"/>
            <a:ext cx="3291840" cy="3000821"/>
          </a:xfrm>
          <a:prstGeom prst="rect">
            <a:avLst/>
          </a:prstGeom>
          <a:noFill/>
        </p:spPr>
        <p:txBody>
          <a:bodyPr wrap="square" rtlCol="0">
            <a:spAutoFit/>
          </a:bodyPr>
          <a:lstStyle/>
          <a:p>
            <a:pPr lvl="0" algn="ctr"/>
            <a:r>
              <a:rPr lang="vi-VN" sz="2700" b="1">
                <a:solidFill>
                  <a:srgbClr val="124057"/>
                </a:solidFill>
                <a:latin typeface="+mj-lt"/>
                <a:cs typeface="Calibri" panose="020F0502020204030204" pitchFamily="34" charset="0"/>
              </a:rPr>
              <a:t>Tham gia thiết kế hình ảnh và khẩu hiệu “Lớp học không có bắt nạt” do </a:t>
            </a:r>
            <a:r>
              <a:rPr lang="vi-VN" sz="2700" b="1" smtClean="0">
                <a:solidFill>
                  <a:srgbClr val="124057"/>
                </a:solidFill>
                <a:latin typeface="+mj-lt"/>
                <a:cs typeface="Calibri" panose="020F0502020204030204" pitchFamily="34" charset="0"/>
              </a:rPr>
              <a:t>Đoàn </a:t>
            </a:r>
            <a:r>
              <a:rPr lang="en-US" sz="2700" b="1" smtClean="0">
                <a:solidFill>
                  <a:srgbClr val="124057"/>
                </a:solidFill>
                <a:latin typeface="Times New Roman" pitchFamily="18" charset="0"/>
                <a:cs typeface="Times New Roman" pitchFamily="18" charset="0"/>
              </a:rPr>
              <a:t>TNCS HCM</a:t>
            </a:r>
            <a:r>
              <a:rPr lang="vi-VN" sz="2700" b="1" smtClean="0">
                <a:solidFill>
                  <a:srgbClr val="124057"/>
                </a:solidFill>
                <a:latin typeface="Times New Roman" pitchFamily="18" charset="0"/>
                <a:cs typeface="Times New Roman" pitchFamily="18" charset="0"/>
              </a:rPr>
              <a:t>, </a:t>
            </a:r>
            <a:r>
              <a:rPr lang="vi-VN" sz="2700" b="1">
                <a:solidFill>
                  <a:srgbClr val="124057"/>
                </a:solidFill>
                <a:latin typeface="Times New Roman" pitchFamily="18" charset="0"/>
                <a:cs typeface="Times New Roman" pitchFamily="18" charset="0"/>
              </a:rPr>
              <a:t>Đội </a:t>
            </a:r>
            <a:r>
              <a:rPr lang="en-US" sz="2700" b="1" smtClean="0">
                <a:solidFill>
                  <a:srgbClr val="124057"/>
                </a:solidFill>
                <a:latin typeface="Times New Roman" pitchFamily="18" charset="0"/>
                <a:cs typeface="Times New Roman" pitchFamily="18" charset="0"/>
              </a:rPr>
              <a:t>TNTP HCM </a:t>
            </a:r>
            <a:r>
              <a:rPr lang="vi-VN" sz="2700" b="1" smtClean="0">
                <a:solidFill>
                  <a:srgbClr val="124057"/>
                </a:solidFill>
                <a:latin typeface="+mj-lt"/>
                <a:cs typeface="Calibri" panose="020F0502020204030204" pitchFamily="34" charset="0"/>
              </a:rPr>
              <a:t>và </a:t>
            </a:r>
            <a:r>
              <a:rPr lang="vi-VN" sz="2700" b="1">
                <a:solidFill>
                  <a:srgbClr val="124057"/>
                </a:solidFill>
                <a:latin typeface="+mj-lt"/>
                <a:cs typeface="Calibri" panose="020F0502020204030204" pitchFamily="34" charset="0"/>
              </a:rPr>
              <a:t>nhà trường tổ chức</a:t>
            </a:r>
            <a:endParaRPr lang="vi-VN" sz="2700" b="1" dirty="0">
              <a:solidFill>
                <a:srgbClr val="124057"/>
              </a:solidFill>
              <a:latin typeface="+mj-lt"/>
              <a:ea typeface="Nixie One"/>
              <a:cs typeface="Calibri" panose="020F0502020204030204" pitchFamily="34" charset="0"/>
              <a:sym typeface="Nixie One"/>
            </a:endParaRPr>
          </a:p>
        </p:txBody>
      </p:sp>
      <p:sp>
        <p:nvSpPr>
          <p:cNvPr id="38" name="Rounded Rectangle 37"/>
          <p:cNvSpPr/>
          <p:nvPr/>
        </p:nvSpPr>
        <p:spPr>
          <a:xfrm>
            <a:off x="4907940" y="2585729"/>
            <a:ext cx="822346" cy="5543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p>
        </p:txBody>
      </p:sp>
      <p:sp>
        <p:nvSpPr>
          <p:cNvPr id="39" name="Rounded Rectangle 38"/>
          <p:cNvSpPr/>
          <p:nvPr/>
        </p:nvSpPr>
        <p:spPr>
          <a:xfrm>
            <a:off x="8458128" y="5848183"/>
            <a:ext cx="1149308" cy="786689"/>
          </a:xfrm>
          <a:prstGeom prst="roundRect">
            <a:avLst>
              <a:gd name="adj" fmla="val 22746"/>
            </a:avLst>
          </a:prstGeom>
          <a:solidFill>
            <a:schemeClr val="accent6"/>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0" name="Rounded Rectangle 39"/>
          <p:cNvSpPr/>
          <p:nvPr/>
        </p:nvSpPr>
        <p:spPr>
          <a:xfrm>
            <a:off x="10386636" y="2397378"/>
            <a:ext cx="1737360" cy="1189204"/>
          </a:xfrm>
          <a:prstGeom prst="roundRect">
            <a:avLst>
              <a:gd name="adj" fmla="val 30702"/>
            </a:avLst>
          </a:prstGeom>
          <a:solidFill>
            <a:srgbClr val="70AD47"/>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1" name="Rounded Rectangle 40"/>
          <p:cNvSpPr/>
          <p:nvPr/>
        </p:nvSpPr>
        <p:spPr>
          <a:xfrm>
            <a:off x="8630848" y="2508389"/>
            <a:ext cx="3291840" cy="40230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2" name="TextBox 41"/>
          <p:cNvSpPr txBox="1"/>
          <p:nvPr/>
        </p:nvSpPr>
        <p:spPr>
          <a:xfrm>
            <a:off x="8889928" y="3529908"/>
            <a:ext cx="2846523" cy="2031325"/>
          </a:xfrm>
          <a:prstGeom prst="rect">
            <a:avLst/>
          </a:prstGeom>
          <a:noFill/>
        </p:spPr>
        <p:txBody>
          <a:bodyPr wrap="square" rtlCol="0">
            <a:spAutoFit/>
          </a:bodyPr>
          <a:lstStyle/>
          <a:p>
            <a:pPr lvl="0" algn="ctr">
              <a:lnSpc>
                <a:spcPct val="150000"/>
              </a:lnSpc>
            </a:pPr>
            <a:r>
              <a:rPr lang="vi-VN" sz="2800" b="1">
                <a:solidFill>
                  <a:srgbClr val="124057"/>
                </a:solidFill>
                <a:latin typeface="+mj-lt"/>
                <a:cs typeface="Calibri" panose="020F0502020204030204" pitchFamily="34" charset="0"/>
              </a:rPr>
              <a:t>Chia sẻ kết quả thực hiện của em với các bạn</a:t>
            </a:r>
            <a:endParaRPr lang="vi-VN" sz="2800" b="1" dirty="0">
              <a:solidFill>
                <a:srgbClr val="124057"/>
              </a:solidFill>
              <a:latin typeface="+mj-lt"/>
              <a:cs typeface="Calibri" panose="020F0502020204030204" pitchFamily="34" charset="0"/>
            </a:endParaRPr>
          </a:p>
        </p:txBody>
      </p:sp>
      <p:sp>
        <p:nvSpPr>
          <p:cNvPr id="43" name="Rounded Rectangle 42"/>
          <p:cNvSpPr/>
          <p:nvPr/>
        </p:nvSpPr>
        <p:spPr>
          <a:xfrm>
            <a:off x="8889928" y="2585729"/>
            <a:ext cx="822346" cy="55435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p>
        </p:txBody>
      </p:sp>
      <p:grpSp>
        <p:nvGrpSpPr>
          <p:cNvPr id="44" name="组合 36"/>
          <p:cNvGrpSpPr>
            <a:grpSpLocks/>
          </p:cNvGrpSpPr>
          <p:nvPr/>
        </p:nvGrpSpPr>
        <p:grpSpPr bwMode="auto">
          <a:xfrm>
            <a:off x="818970" y="1042642"/>
            <a:ext cx="11103718" cy="1161909"/>
            <a:chOff x="1295400" y="2786058"/>
            <a:chExt cx="1753450" cy="1751017"/>
          </a:xfrm>
        </p:grpSpPr>
        <p:grpSp>
          <p:nvGrpSpPr>
            <p:cNvPr id="45" name="Group 6"/>
            <p:cNvGrpSpPr>
              <a:grpSpLocks/>
            </p:cNvGrpSpPr>
            <p:nvPr/>
          </p:nvGrpSpPr>
          <p:grpSpPr bwMode="auto">
            <a:xfrm>
              <a:off x="1295400" y="2786058"/>
              <a:ext cx="1753450" cy="1751017"/>
              <a:chOff x="1823" y="2371"/>
              <a:chExt cx="1801" cy="1801"/>
            </a:xfrm>
          </p:grpSpPr>
          <p:sp>
            <p:nvSpPr>
              <p:cNvPr id="47"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48"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6"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200" b="1" smtClean="0">
                  <a:solidFill>
                    <a:srgbClr val="FF0000"/>
                  </a:solidFill>
                  <a:latin typeface="Times New Roman" pitchFamily="18" charset="0"/>
                  <a:ea typeface="微软雅黑" pitchFamily="34" charset="-122"/>
                  <a:cs typeface="Times New Roman" pitchFamily="18" charset="0"/>
                </a:rPr>
                <a:t>Hoạt động cá nhân</a:t>
              </a:r>
            </a:p>
            <a:p>
              <a:pPr algn="ctr"/>
              <a:r>
                <a:rPr lang="en-US" altLang="zh-CN" sz="3200" b="1" smtClean="0">
                  <a:solidFill>
                    <a:srgbClr val="FF0000"/>
                  </a:solidFill>
                  <a:latin typeface="Times New Roman" pitchFamily="18" charset="0"/>
                  <a:ea typeface="微软雅黑" pitchFamily="34" charset="-122"/>
                  <a:cs typeface="Times New Roman" pitchFamily="18" charset="0"/>
                </a:rPr>
                <a:t>Em hãy hoàn thành các nhiệm vụ sau</a:t>
              </a:r>
              <a:endParaRPr lang="zh-CN" altLang="en-US" sz="3200" b="1" dirty="0">
                <a:solidFill>
                  <a:srgbClr val="FF0000"/>
                </a:solidFill>
                <a:latin typeface="Times New Roman" pitchFamily="18" charset="0"/>
                <a:ea typeface="微软雅黑" pitchFamily="34" charset="-122"/>
                <a:cs typeface="Times New Roman" pitchFamily="18" charset="0"/>
              </a:endParaRPr>
            </a:p>
          </p:txBody>
        </p:sp>
      </p:grpSp>
    </p:spTree>
    <p:extLst>
      <p:ext uri="{BB962C8B-B14F-4D97-AF65-F5344CB8AC3E}">
        <p14:creationId xmlns:p14="http://schemas.microsoft.com/office/powerpoint/2010/main" val="195396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ircle(in)">
                                      <p:cBhvr>
                                        <p:cTn id="18" dur="2000"/>
                                        <p:tgtEl>
                                          <p:spTgt spid="2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circle(in)">
                                      <p:cBhvr>
                                        <p:cTn id="46" dur="2000"/>
                                        <p:tgtEl>
                                          <p:spTgt spid="3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circle(in)">
                                      <p:cBhvr>
                                        <p:cTn id="49" dur="2000"/>
                                        <p:tgtEl>
                                          <p:spTgt spid="4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circle(in)">
                                      <p:cBhvr>
                                        <p:cTn id="52" dur="2000"/>
                                        <p:tgtEl>
                                          <p:spTgt spid="4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circle(in)">
                                      <p:cBhvr>
                                        <p:cTn id="55" dur="2000"/>
                                        <p:tgtEl>
                                          <p:spTgt spid="42"/>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ircle(in)">
                                      <p:cBhvr>
                                        <p:cTn id="58"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p:bldP spid="29" grpId="0" animBg="1"/>
      <p:bldP spid="34" grpId="0" animBg="1"/>
      <p:bldP spid="35" grpId="0" animBg="1"/>
      <p:bldP spid="36" grpId="0" animBg="1"/>
      <p:bldP spid="37" grpId="0"/>
      <p:bldP spid="38" grpId="0" animBg="1"/>
      <p:bldP spid="39" grpId="0" animBg="1"/>
      <p:bldP spid="40" grpId="0" animBg="1"/>
      <p:bldP spid="41" grpId="0" animBg="1"/>
      <p:bldP spid="42" grpId="0"/>
      <p:bldP spid="4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30" name="TextBox 29">
            <a:extLst>
              <a:ext uri="{FF2B5EF4-FFF2-40B4-BE49-F238E27FC236}">
                <a16:creationId xmlns:a16="http://schemas.microsoft.com/office/drawing/2014/main" xmlns=""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1" name="Rectangle 30"/>
          <p:cNvSpPr/>
          <p:nvPr/>
        </p:nvSpPr>
        <p:spPr>
          <a:xfrm>
            <a:off x="832516" y="1533697"/>
            <a:ext cx="10838653" cy="118080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32" name="Rectangle 31"/>
          <p:cNvSpPr/>
          <p:nvPr/>
        </p:nvSpPr>
        <p:spPr>
          <a:xfrm>
            <a:off x="1437685" y="1616265"/>
            <a:ext cx="10187046" cy="1015663"/>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Bắt nạt học đường gây ra hậu quả xấu đối với cả HS bắt nạt và HS bị bắt nạt</a:t>
            </a:r>
            <a:endParaRPr lang="en-US" sz="3000" i="1">
              <a:solidFill>
                <a:srgbClr val="002060"/>
              </a:solidFill>
              <a:latin typeface="Times New Roman" pitchFamily="18" charset="0"/>
              <a:cs typeface="Times New Roman" pitchFamily="18" charset="0"/>
            </a:endParaRPr>
          </a:p>
        </p:txBody>
      </p:sp>
      <p:sp>
        <p:nvSpPr>
          <p:cNvPr id="33" name="Diamond 32"/>
          <p:cNvSpPr/>
          <p:nvPr/>
        </p:nvSpPr>
        <p:spPr>
          <a:xfrm>
            <a:off x="310887" y="1555042"/>
            <a:ext cx="1077660" cy="115945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49" name="TextBox 48"/>
          <p:cNvSpPr txBox="1"/>
          <p:nvPr/>
        </p:nvSpPr>
        <p:spPr>
          <a:xfrm>
            <a:off x="560351" y="1677400"/>
            <a:ext cx="576982" cy="784830"/>
          </a:xfrm>
          <a:prstGeom prst="rect">
            <a:avLst/>
          </a:prstGeom>
          <a:noFill/>
        </p:spPr>
        <p:txBody>
          <a:bodyPr wrap="square" rtlCol="0">
            <a:spAutoFit/>
          </a:bodyPr>
          <a:lstStyle/>
          <a:p>
            <a:pPr algn="ctr"/>
            <a:r>
              <a:rPr lang="en-US" sz="4500" b="1" smtClean="0">
                <a:solidFill>
                  <a:srgbClr val="002060"/>
                </a:solidFill>
                <a:latin typeface="Times New Roman" pitchFamily="18" charset="0"/>
                <a:cs typeface="Times New Roman" pitchFamily="18" charset="0"/>
              </a:rPr>
              <a:t>1</a:t>
            </a:r>
            <a:endParaRPr lang="en-US" sz="4500" b="1" dirty="0">
              <a:solidFill>
                <a:srgbClr val="002060"/>
              </a:solidFill>
              <a:latin typeface="Times New Roman" pitchFamily="18" charset="0"/>
              <a:cs typeface="Times New Roman" pitchFamily="18" charset="0"/>
            </a:endParaRPr>
          </a:p>
        </p:txBody>
      </p:sp>
      <p:sp>
        <p:nvSpPr>
          <p:cNvPr id="50" name="Rectangle 49"/>
          <p:cNvSpPr/>
          <p:nvPr/>
        </p:nvSpPr>
        <p:spPr>
          <a:xfrm>
            <a:off x="794571" y="2854968"/>
            <a:ext cx="10838653" cy="158640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1" name="Diamond 50"/>
          <p:cNvSpPr/>
          <p:nvPr/>
        </p:nvSpPr>
        <p:spPr>
          <a:xfrm>
            <a:off x="11094394" y="2883997"/>
            <a:ext cx="1077660" cy="1531866"/>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b="1">
              <a:solidFill>
                <a:srgbClr val="002060"/>
              </a:solidFill>
              <a:latin typeface="Times New Roman" pitchFamily="18" charset="0"/>
              <a:cs typeface="Times New Roman" pitchFamily="18" charset="0"/>
            </a:endParaRPr>
          </a:p>
        </p:txBody>
      </p:sp>
      <p:sp>
        <p:nvSpPr>
          <p:cNvPr id="52" name="TextBox 51"/>
          <p:cNvSpPr txBox="1"/>
          <p:nvPr/>
        </p:nvSpPr>
        <p:spPr>
          <a:xfrm>
            <a:off x="11382678" y="3255756"/>
            <a:ext cx="576982" cy="784830"/>
          </a:xfrm>
          <a:prstGeom prst="rect">
            <a:avLst/>
          </a:prstGeom>
          <a:noFill/>
        </p:spPr>
        <p:txBody>
          <a:bodyPr wrap="square" rtlCol="0">
            <a:spAutoFit/>
          </a:bodyPr>
          <a:lstStyle/>
          <a:p>
            <a:pPr algn="ctr"/>
            <a:r>
              <a:rPr lang="en-US" sz="4500" b="1" smtClean="0">
                <a:solidFill>
                  <a:srgbClr val="002060"/>
                </a:solidFill>
                <a:latin typeface="Times New Roman" pitchFamily="18" charset="0"/>
                <a:cs typeface="Times New Roman" pitchFamily="18" charset="0"/>
              </a:rPr>
              <a:t>2</a:t>
            </a:r>
            <a:endParaRPr lang="en-US" sz="4500" b="1" dirty="0">
              <a:solidFill>
                <a:srgbClr val="002060"/>
              </a:solidFill>
              <a:latin typeface="Times New Roman" pitchFamily="18" charset="0"/>
              <a:cs typeface="Times New Roman" pitchFamily="18" charset="0"/>
            </a:endParaRPr>
          </a:p>
        </p:txBody>
      </p:sp>
      <p:sp>
        <p:nvSpPr>
          <p:cNvPr id="53" name="Rectangle 52"/>
          <p:cNvSpPr/>
          <p:nvPr/>
        </p:nvSpPr>
        <p:spPr>
          <a:xfrm>
            <a:off x="933210" y="2909507"/>
            <a:ext cx="10161183" cy="1477328"/>
          </a:xfrm>
          <a:prstGeom prst="rect">
            <a:avLst/>
          </a:prstGeom>
        </p:spPr>
        <p:txBody>
          <a:bodyPr wrap="square">
            <a:spAutoFit/>
          </a:bodyPr>
          <a:lstStyle/>
          <a:p>
            <a:pPr algn="ctr"/>
            <a:r>
              <a:rPr lang="vi-VN" sz="3000">
                <a:solidFill>
                  <a:srgbClr val="002060"/>
                </a:solidFill>
                <a:latin typeface="+mj-lt"/>
              </a:rPr>
              <a:t>Những HS là thủ phạm của hành vi bắt nạt thường bị hạn chế về khả năng kiểm soát cảm xúc, thiếu sự cảm thông và chia sẻ với người khác</a:t>
            </a:r>
            <a:endParaRPr lang="en-US" sz="3000" i="1">
              <a:solidFill>
                <a:srgbClr val="002060"/>
              </a:solidFill>
              <a:latin typeface="+mj-lt"/>
              <a:cs typeface="Times New Roman" pitchFamily="18" charset="0"/>
            </a:endParaRPr>
          </a:p>
        </p:txBody>
      </p:sp>
      <p:sp>
        <p:nvSpPr>
          <p:cNvPr id="54" name="Rectangle 53"/>
          <p:cNvSpPr/>
          <p:nvPr/>
        </p:nvSpPr>
        <p:spPr>
          <a:xfrm>
            <a:off x="794570" y="4586596"/>
            <a:ext cx="10838653" cy="207546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5" name="Rectangle 54"/>
          <p:cNvSpPr/>
          <p:nvPr/>
        </p:nvSpPr>
        <p:spPr>
          <a:xfrm>
            <a:off x="1350601" y="4630530"/>
            <a:ext cx="10187046" cy="1938992"/>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Mỗi HS cần biết cách phòng, tránh bắt nạt học đường, đồng thời có thái độ kiên quyết đối với những hành vi bắt nạt học đường để góp phần tạo môi trường an toàn, thân thiện và bình đẳng trong trường học</a:t>
            </a:r>
            <a:endParaRPr lang="en-US" sz="3000" i="1">
              <a:solidFill>
                <a:srgbClr val="002060"/>
              </a:solidFill>
              <a:latin typeface="Times New Roman" pitchFamily="18" charset="0"/>
              <a:cs typeface="Times New Roman" pitchFamily="18" charset="0"/>
            </a:endParaRPr>
          </a:p>
        </p:txBody>
      </p:sp>
      <p:sp>
        <p:nvSpPr>
          <p:cNvPr id="56" name="Diamond 55"/>
          <p:cNvSpPr/>
          <p:nvPr/>
        </p:nvSpPr>
        <p:spPr>
          <a:xfrm>
            <a:off x="272941" y="4607941"/>
            <a:ext cx="1077660" cy="205411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7" name="TextBox 56"/>
          <p:cNvSpPr txBox="1"/>
          <p:nvPr/>
        </p:nvSpPr>
        <p:spPr>
          <a:xfrm>
            <a:off x="544025" y="5231911"/>
            <a:ext cx="576982" cy="784830"/>
          </a:xfrm>
          <a:prstGeom prst="rect">
            <a:avLst/>
          </a:prstGeom>
          <a:noFill/>
        </p:spPr>
        <p:txBody>
          <a:bodyPr wrap="square" rtlCol="0">
            <a:spAutoFit/>
          </a:bodyPr>
          <a:lstStyle/>
          <a:p>
            <a:pPr algn="ctr"/>
            <a:r>
              <a:rPr lang="en-US" sz="4500" b="1" smtClean="0">
                <a:solidFill>
                  <a:srgbClr val="002060"/>
                </a:solidFill>
                <a:latin typeface="Times New Roman" pitchFamily="18" charset="0"/>
                <a:cs typeface="Times New Roman" pitchFamily="18" charset="0"/>
              </a:rPr>
              <a:t>3</a:t>
            </a:r>
            <a:endParaRPr lang="en-US" sz="45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12950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arn(inVertical)">
                                      <p:cBhvr>
                                        <p:cTn id="34" dur="500"/>
                                        <p:tgtEl>
                                          <p:spTgt spid="5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arn(inVertical)">
                                      <p:cBhvr>
                                        <p:cTn id="45" dur="500"/>
                                        <p:tgtEl>
                                          <p:spTgt spid="5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arn(inVertical)">
                                      <p:cBhvr>
                                        <p:cTn id="48" dur="500"/>
                                        <p:tgtEl>
                                          <p:spTgt spid="5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barn(inVertical)">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P spid="49" grpId="0"/>
      <p:bldP spid="50" grpId="0" animBg="1"/>
      <p:bldP spid="51" grpId="0" animBg="1"/>
      <p:bldP spid="52" grpId="0"/>
      <p:bldP spid="53" grpId="0"/>
      <p:bldP spid="54" grpId="0" animBg="1"/>
      <p:bldP spid="55" grpId="0"/>
      <p:bldP spid="56" grpId="0" animBg="1"/>
      <p:bldP spid="5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618227" y="186307"/>
            <a:ext cx="4527740" cy="830997"/>
          </a:xfrm>
          <a:prstGeom prst="rect">
            <a:avLst/>
          </a:prstGeom>
          <a:solidFill>
            <a:schemeClr val="bg1"/>
          </a:solidFill>
        </p:spPr>
        <p:txBody>
          <a:bodyPr wrap="square" rtlCol="0">
            <a:spAutoFit/>
          </a:bodyPr>
          <a:lstStyle/>
          <a:p>
            <a:pPr marL="182880" algn="ctr"/>
            <a:r>
              <a:rPr lang="en-US" sz="48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NỘI DUNG 3</a:t>
            </a:r>
          </a:p>
        </p:txBody>
      </p:sp>
      <p:sp>
        <p:nvSpPr>
          <p:cNvPr id="3" name="TextBox 2"/>
          <p:cNvSpPr txBox="1"/>
          <p:nvPr/>
        </p:nvSpPr>
        <p:spPr>
          <a:xfrm>
            <a:off x="3415024" y="1141615"/>
            <a:ext cx="7242983" cy="1569660"/>
          </a:xfrm>
          <a:prstGeom prst="rect">
            <a:avLst/>
          </a:prstGeom>
          <a:solidFill>
            <a:schemeClr val="bg1"/>
          </a:solidFill>
        </p:spPr>
        <p:txBody>
          <a:bodyPr wrap="square" rtlCol="0">
            <a:spAutoFit/>
          </a:bodyPr>
          <a:lstStyle/>
          <a:p>
            <a:pPr marL="182880" algn="ctr"/>
            <a:r>
              <a:rPr lang="vi-VN" sz="4800" b="1" smtClean="0">
                <a:solidFill>
                  <a:srgbClr val="002060"/>
                </a:solidFill>
                <a:latin typeface="Times New Roman" pitchFamily="18" charset="0"/>
                <a:cs typeface="Times New Roman" pitchFamily="18" charset="0"/>
              </a:rPr>
              <a:t>XÂY </a:t>
            </a:r>
            <a:r>
              <a:rPr lang="vi-VN" sz="4800" b="1">
                <a:solidFill>
                  <a:srgbClr val="002060"/>
                </a:solidFill>
                <a:latin typeface="Times New Roman" pitchFamily="18" charset="0"/>
                <a:cs typeface="Times New Roman" pitchFamily="18" charset="0"/>
              </a:rPr>
              <a:t>DỰNG TRUYỀN THỐNG NHÀ TRƯỜNG </a:t>
            </a:r>
            <a:endParaRPr lang="en-US" sz="48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447647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961599"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smtClean="0">
                <a:solidFill>
                  <a:srgbClr val="0000CC"/>
                </a:solidFill>
                <a:latin typeface="Times New Roman" pitchFamily="18" charset="0"/>
                <a:cs typeface="Times New Roman" pitchFamily="18" charset="0"/>
              </a:rPr>
              <a:t>HOẠT ĐỘNG MỞ ĐẦU</a:t>
            </a:r>
            <a:endParaRPr lang="en-US" sz="2600" b="1" dirty="0">
              <a:solidFill>
                <a:srgbClr val="0000CC"/>
              </a:solidFill>
              <a:latin typeface="Times New Roman" pitchFamily="18" charset="0"/>
              <a:cs typeface="Times New Roman" pitchFamily="18" charset="0"/>
            </a:endParaRPr>
          </a:p>
        </p:txBody>
      </p:sp>
      <p:grpSp>
        <p:nvGrpSpPr>
          <p:cNvPr id="6" name="组合 5"/>
          <p:cNvGrpSpPr>
            <a:grpSpLocks/>
          </p:cNvGrpSpPr>
          <p:nvPr/>
        </p:nvGrpSpPr>
        <p:grpSpPr bwMode="auto">
          <a:xfrm>
            <a:off x="2271147" y="1039453"/>
            <a:ext cx="1174417" cy="741856"/>
            <a:chOff x="2375335" y="607879"/>
            <a:chExt cx="2310379" cy="1121826"/>
          </a:xfrm>
          <a:solidFill>
            <a:schemeClr val="accent1">
              <a:lumMod val="60000"/>
              <a:lumOff val="40000"/>
            </a:schemeClr>
          </a:solidFill>
        </p:grpSpPr>
        <p:sp>
          <p:nvSpPr>
            <p:cNvPr id="7" name="MH_Other_2"/>
            <p:cNvSpPr/>
            <p:nvPr>
              <p:custDataLst>
                <p:tags r:id="rId13"/>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Times New Roman" pitchFamily="18" charset="0"/>
                  <a:cs typeface="Times New Roman" pitchFamily="18" charset="0"/>
                  <a:sym typeface="+mn-lt"/>
                </a:rPr>
                <a:t>Ỏ</a:t>
              </a:r>
              <a:endParaRPr lang="zh-CN" altLang="en-US" sz="4500" b="1" dirty="0">
                <a:solidFill>
                  <a:srgbClr val="002060"/>
                </a:solidFill>
                <a:latin typeface="Times New Roman" pitchFamily="18" charset="0"/>
                <a:cs typeface="Times New Roman" pitchFamily="18" charset="0"/>
                <a:sym typeface="+mn-lt"/>
              </a:endParaRPr>
            </a:p>
          </p:txBody>
        </p:sp>
        <p:sp>
          <p:nvSpPr>
            <p:cNvPr id="8" name="MH_Other_2"/>
            <p:cNvSpPr/>
            <p:nvPr>
              <p:custDataLst>
                <p:tags r:id="rId14"/>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I</a:t>
              </a:r>
              <a:endParaRPr lang="zh-CN" altLang="en-US" sz="4500" b="1" dirty="0">
                <a:solidFill>
                  <a:srgbClr val="002060"/>
                </a:solidFill>
                <a:latin typeface="Times New Roman" pitchFamily="18" charset="0"/>
                <a:cs typeface="Times New Roman" pitchFamily="18" charset="0"/>
                <a:sym typeface="+mn-lt"/>
              </a:endParaRPr>
            </a:p>
          </p:txBody>
        </p:sp>
      </p:grpSp>
      <p:grpSp>
        <p:nvGrpSpPr>
          <p:cNvPr id="9" name="组合 5"/>
          <p:cNvGrpSpPr>
            <a:grpSpLocks/>
          </p:cNvGrpSpPr>
          <p:nvPr/>
        </p:nvGrpSpPr>
        <p:grpSpPr bwMode="auto">
          <a:xfrm>
            <a:off x="3856252" y="1030515"/>
            <a:ext cx="1744666" cy="750794"/>
            <a:chOff x="1253509" y="594363"/>
            <a:chExt cx="3432205" cy="1135342"/>
          </a:xfrm>
          <a:solidFill>
            <a:schemeClr val="accent2">
              <a:lumMod val="60000"/>
              <a:lumOff val="40000"/>
            </a:schemeClr>
          </a:solidFill>
        </p:grpSpPr>
        <p:sp>
          <p:nvSpPr>
            <p:cNvPr id="10" name="MH_Other_2"/>
            <p:cNvSpPr/>
            <p:nvPr>
              <p:custDataLst>
                <p:tags r:id="rId10"/>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Times New Roman" pitchFamily="18" charset="0"/>
                  <a:cs typeface="Times New Roman" pitchFamily="18" charset="0"/>
                  <a:sym typeface="+mn-lt"/>
                </a:rPr>
                <a:t>H</a:t>
              </a:r>
              <a:endParaRPr lang="zh-CN" altLang="en-US" sz="4500" b="1" dirty="0">
                <a:solidFill>
                  <a:srgbClr val="002060"/>
                </a:solidFill>
                <a:latin typeface="Times New Roman" pitchFamily="18" charset="0"/>
                <a:cs typeface="Times New Roman" pitchFamily="18" charset="0"/>
                <a:sym typeface="+mn-lt"/>
              </a:endParaRPr>
            </a:p>
          </p:txBody>
        </p:sp>
        <p:sp>
          <p:nvSpPr>
            <p:cNvPr id="11" name="MH_Other_2"/>
            <p:cNvSpPr/>
            <p:nvPr>
              <p:custDataLst>
                <p:tags r:id="rId11"/>
              </p:custDataLst>
            </p:nvPr>
          </p:nvSpPr>
          <p:spPr>
            <a:xfrm>
              <a:off x="3563888"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Times New Roman" pitchFamily="18" charset="0"/>
                  <a:cs typeface="Times New Roman" pitchFamily="18" charset="0"/>
                  <a:sym typeface="+mn-lt"/>
                </a:rPr>
                <a:t>A</a:t>
              </a:r>
              <a:endParaRPr lang="zh-CN" altLang="en-US" sz="4500" b="1" dirty="0">
                <a:solidFill>
                  <a:srgbClr val="002060"/>
                </a:solidFill>
                <a:latin typeface="Times New Roman" pitchFamily="18" charset="0"/>
                <a:cs typeface="Times New Roman" pitchFamily="18" charset="0"/>
                <a:sym typeface="+mn-lt"/>
              </a:endParaRPr>
            </a:p>
          </p:txBody>
        </p:sp>
        <p:sp>
          <p:nvSpPr>
            <p:cNvPr id="28" name="MH_Other_2"/>
            <p:cNvSpPr/>
            <p:nvPr>
              <p:custDataLst>
                <p:tags r:id="rId12"/>
              </p:custDataLst>
            </p:nvPr>
          </p:nvSpPr>
          <p:spPr>
            <a:xfrm>
              <a:off x="1253509" y="594363"/>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Times New Roman" pitchFamily="18" charset="0"/>
                  <a:cs typeface="Times New Roman" pitchFamily="18" charset="0"/>
                  <a:sym typeface="+mn-lt"/>
                </a:rPr>
                <a:t>N</a:t>
              </a:r>
              <a:endParaRPr lang="zh-CN" altLang="en-US" sz="4500" b="1" dirty="0">
                <a:solidFill>
                  <a:srgbClr val="002060"/>
                </a:solidFill>
                <a:latin typeface="Times New Roman" pitchFamily="18" charset="0"/>
                <a:cs typeface="Times New Roman" pitchFamily="18" charset="0"/>
                <a:sym typeface="+mn-lt"/>
              </a:endParaRPr>
            </a:p>
          </p:txBody>
        </p:sp>
      </p:grpSp>
      <p:grpSp>
        <p:nvGrpSpPr>
          <p:cNvPr id="12" name="组合 5"/>
          <p:cNvGrpSpPr>
            <a:grpSpLocks/>
          </p:cNvGrpSpPr>
          <p:nvPr/>
        </p:nvGrpSpPr>
        <p:grpSpPr bwMode="auto">
          <a:xfrm>
            <a:off x="5625434" y="1045029"/>
            <a:ext cx="1174417" cy="741856"/>
            <a:chOff x="2375335" y="607879"/>
            <a:chExt cx="2310378" cy="1121826"/>
          </a:xfrm>
          <a:solidFill>
            <a:schemeClr val="accent2">
              <a:lumMod val="60000"/>
              <a:lumOff val="40000"/>
            </a:schemeClr>
          </a:solidFill>
        </p:grpSpPr>
        <p:sp>
          <p:nvSpPr>
            <p:cNvPr id="13" name="MH_Other_2"/>
            <p:cNvSpPr/>
            <p:nvPr>
              <p:custDataLst>
                <p:tags r:id="rId8"/>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N</a:t>
              </a:r>
              <a:endParaRPr lang="zh-CN" altLang="en-US" sz="4500" b="1" dirty="0">
                <a:solidFill>
                  <a:srgbClr val="002060"/>
                </a:solidFill>
                <a:latin typeface="Times New Roman" pitchFamily="18" charset="0"/>
                <a:cs typeface="Times New Roman" pitchFamily="18" charset="0"/>
                <a:sym typeface="+mn-lt"/>
              </a:endParaRPr>
            </a:p>
          </p:txBody>
        </p:sp>
        <p:sp>
          <p:nvSpPr>
            <p:cNvPr id="14" name="MH_Other_2"/>
            <p:cNvSpPr/>
            <p:nvPr>
              <p:custDataLst>
                <p:tags r:id="rId9"/>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H</a:t>
              </a:r>
              <a:endParaRPr lang="zh-CN" altLang="en-US" sz="4500" b="1" dirty="0">
                <a:solidFill>
                  <a:srgbClr val="002060"/>
                </a:solidFill>
                <a:latin typeface="Times New Roman" pitchFamily="18" charset="0"/>
                <a:cs typeface="Times New Roman" pitchFamily="18" charset="0"/>
                <a:sym typeface="+mn-lt"/>
              </a:endParaRPr>
            </a:p>
          </p:txBody>
        </p:sp>
      </p:grpSp>
      <p:sp>
        <p:nvSpPr>
          <p:cNvPr id="16" name="MH_Other_2"/>
          <p:cNvSpPr/>
          <p:nvPr>
            <p:custDataLst>
              <p:tags r:id="rId1"/>
            </p:custDataLst>
          </p:nvPr>
        </p:nvSpPr>
        <p:spPr bwMode="auto">
          <a:xfrm>
            <a:off x="7113089" y="1039453"/>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Times New Roman" pitchFamily="18" charset="0"/>
                <a:cs typeface="Times New Roman" pitchFamily="18" charset="0"/>
                <a:sym typeface="+mn-lt"/>
              </a:rPr>
              <a:t>Đ</a:t>
            </a:r>
            <a:endParaRPr lang="zh-CN" altLang="en-US" sz="4500" b="1" dirty="0">
              <a:solidFill>
                <a:srgbClr val="002060"/>
              </a:solidFill>
              <a:latin typeface="Times New Roman" pitchFamily="18" charset="0"/>
              <a:cs typeface="Times New Roman" pitchFamily="18" charset="0"/>
              <a:sym typeface="+mn-lt"/>
            </a:endParaRPr>
          </a:p>
        </p:txBody>
      </p:sp>
      <p:sp>
        <p:nvSpPr>
          <p:cNvPr id="17" name="MH_Other_2"/>
          <p:cNvSpPr/>
          <p:nvPr>
            <p:custDataLst>
              <p:tags r:id="rId2"/>
            </p:custDataLst>
          </p:nvPr>
        </p:nvSpPr>
        <p:spPr bwMode="auto">
          <a:xfrm>
            <a:off x="7727756" y="1030515"/>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Á</a:t>
            </a:r>
            <a:endParaRPr lang="zh-CN" altLang="en-US" sz="4500" b="1" dirty="0">
              <a:solidFill>
                <a:srgbClr val="002060"/>
              </a:solidFill>
              <a:latin typeface="Times New Roman" pitchFamily="18" charset="0"/>
              <a:cs typeface="Times New Roman" pitchFamily="18" charset="0"/>
              <a:sym typeface="+mn-lt"/>
            </a:endParaRPr>
          </a:p>
        </p:txBody>
      </p:sp>
      <p:sp>
        <p:nvSpPr>
          <p:cNvPr id="20" name="Text Box 8"/>
          <p:cNvSpPr txBox="1">
            <a:spLocks noChangeArrowheads="1"/>
          </p:cNvSpPr>
          <p:nvPr/>
        </p:nvSpPr>
        <p:spPr bwMode="black">
          <a:xfrm>
            <a:off x="683003" y="1974921"/>
            <a:ext cx="11150532" cy="4228818"/>
          </a:xfrm>
          <a:prstGeom prst="rect">
            <a:avLst/>
          </a:prstGeom>
          <a:ln>
            <a:noFill/>
          </a:ln>
          <a:extLst/>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lnSpc>
                <a:spcPct val="120000"/>
              </a:lnSpc>
              <a:buFontTx/>
              <a:buChar char="-"/>
            </a:pPr>
            <a:r>
              <a:rPr lang="en-US" sz="3200" b="1" smtClean="0">
                <a:solidFill>
                  <a:srgbClr val="C00000"/>
                </a:solidFill>
                <a:latin typeface="Times New Roman" pitchFamily="18" charset="0"/>
                <a:cs typeface="Times New Roman" pitchFamily="18" charset="0"/>
              </a:rPr>
              <a:t>Chia lớp thành 2 đội</a:t>
            </a:r>
            <a:r>
              <a:rPr lang="vi-VN" sz="3200" b="1" smtClean="0">
                <a:solidFill>
                  <a:srgbClr val="C00000"/>
                </a:solidFill>
                <a:latin typeface="Times New Roman" pitchFamily="18" charset="0"/>
                <a:cs typeface="Times New Roman" pitchFamily="18" charset="0"/>
              </a:rPr>
              <a:t>.</a:t>
            </a:r>
            <a:endParaRPr lang="vi-VN" sz="3200" b="1">
              <a:solidFill>
                <a:srgbClr val="C00000"/>
              </a:solidFill>
              <a:latin typeface="Times New Roman" pitchFamily="18" charset="0"/>
              <a:cs typeface="Times New Roman" pitchFamily="18" charset="0"/>
            </a:endParaRPr>
          </a:p>
          <a:p>
            <a:pPr marL="457200" indent="-457200" algn="just">
              <a:lnSpc>
                <a:spcPct val="120000"/>
              </a:lnSpc>
              <a:buFontTx/>
              <a:buChar char="-"/>
            </a:pPr>
            <a:r>
              <a:rPr lang="en-US" sz="3200" b="1" smtClean="0">
                <a:solidFill>
                  <a:srgbClr val="002060"/>
                </a:solidFill>
                <a:latin typeface="Times New Roman" pitchFamily="18" charset="0"/>
                <a:cs typeface="Times New Roman" pitchFamily="18" charset="0"/>
              </a:rPr>
              <a:t>GV đưa ra những câu hỏi nhanh </a:t>
            </a:r>
            <a:r>
              <a:rPr lang="vi-VN" sz="3200" b="1" smtClean="0">
                <a:solidFill>
                  <a:srgbClr val="002060"/>
                </a:solidFill>
                <a:latin typeface="Times New Roman" pitchFamily="18" charset="0"/>
                <a:cs typeface="Times New Roman" pitchFamily="18" charset="0"/>
              </a:rPr>
              <a:t>về </a:t>
            </a:r>
            <a:r>
              <a:rPr lang="vi-VN" sz="3200" b="1">
                <a:solidFill>
                  <a:srgbClr val="002060"/>
                </a:solidFill>
                <a:latin typeface="Times New Roman" pitchFamily="18" charset="0"/>
                <a:cs typeface="Times New Roman" pitchFamily="18" charset="0"/>
              </a:rPr>
              <a:t>những đặc điểm của nhà trường hoặc lớp </a:t>
            </a:r>
            <a:r>
              <a:rPr lang="vi-VN" sz="3200" b="1" smtClean="0">
                <a:solidFill>
                  <a:srgbClr val="002060"/>
                </a:solidFill>
                <a:latin typeface="Times New Roman" pitchFamily="18" charset="0"/>
                <a:cs typeface="Times New Roman" pitchFamily="18" charset="0"/>
              </a:rPr>
              <a:t>học</a:t>
            </a:r>
            <a:r>
              <a:rPr lang="en-US" sz="3200" b="1" smtClean="0">
                <a:solidFill>
                  <a:srgbClr val="002060"/>
                </a:solidFill>
                <a:latin typeface="Times New Roman" pitchFamily="18" charset="0"/>
                <a:cs typeface="Times New Roman" pitchFamily="18" charset="0"/>
              </a:rPr>
              <a:t>.</a:t>
            </a:r>
            <a:endParaRPr lang="vi-VN" sz="3200" b="1">
              <a:solidFill>
                <a:srgbClr val="002060"/>
              </a:solidFill>
              <a:latin typeface="Times New Roman" pitchFamily="18" charset="0"/>
              <a:cs typeface="Times New Roman" pitchFamily="18" charset="0"/>
            </a:endParaRPr>
          </a:p>
          <a:p>
            <a:pPr marL="457200" indent="-457200" algn="just">
              <a:lnSpc>
                <a:spcPct val="120000"/>
              </a:lnSpc>
              <a:buFontTx/>
              <a:buChar char="-"/>
            </a:pPr>
            <a:r>
              <a:rPr lang="vi-VN" sz="3200" b="1">
                <a:solidFill>
                  <a:srgbClr val="C00000"/>
                </a:solidFill>
                <a:latin typeface="Times New Roman" pitchFamily="18" charset="0"/>
                <a:cs typeface="Times New Roman" pitchFamily="18" charset="0"/>
              </a:rPr>
              <a:t>Các nhóm sẽ thảo luận trong vòng 10 giây để đưa ra câu trả lời</a:t>
            </a:r>
            <a:r>
              <a:rPr lang="vi-VN" sz="3200" b="1" smtClean="0">
                <a:solidFill>
                  <a:srgbClr val="C00000"/>
                </a:solidFill>
                <a:latin typeface="Times New Roman" pitchFamily="18" charset="0"/>
                <a:cs typeface="Times New Roman" pitchFamily="18" charset="0"/>
              </a:rPr>
              <a:t>.</a:t>
            </a:r>
            <a:endParaRPr lang="en-US" sz="3200" b="1" smtClean="0">
              <a:solidFill>
                <a:srgbClr val="C00000"/>
              </a:solidFill>
              <a:latin typeface="Times New Roman" pitchFamily="18" charset="0"/>
              <a:cs typeface="Times New Roman" pitchFamily="18" charset="0"/>
            </a:endParaRPr>
          </a:p>
          <a:p>
            <a:pPr marL="457200" indent="-457200" algn="just">
              <a:lnSpc>
                <a:spcPct val="120000"/>
              </a:lnSpc>
              <a:buFontTx/>
              <a:buChar char="-"/>
            </a:pPr>
            <a:r>
              <a:rPr lang="vi-VN" sz="3200" b="1">
                <a:solidFill>
                  <a:srgbClr val="002060"/>
                </a:solidFill>
                <a:latin typeface="Times New Roman" pitchFamily="18" charset="0"/>
                <a:cs typeface="Times New Roman" pitchFamily="18" charset="0"/>
              </a:rPr>
              <a:t>Nhóm nào đưa ra câu trả lời đúng trong thời gian ngắn hơn sẽ được tính điểm</a:t>
            </a:r>
            <a:r>
              <a:rPr lang="vi-VN" sz="3200" b="1" smtClean="0">
                <a:solidFill>
                  <a:srgbClr val="002060"/>
                </a:solidFill>
                <a:latin typeface="Times New Roman" pitchFamily="18" charset="0"/>
                <a:cs typeface="Times New Roman" pitchFamily="18" charset="0"/>
              </a:rPr>
              <a:t>.</a:t>
            </a:r>
            <a:r>
              <a:rPr lang="en-US" sz="3200" b="1" smtClean="0">
                <a:solidFill>
                  <a:srgbClr val="002060"/>
                </a:solidFill>
                <a:latin typeface="Times New Roman" pitchFamily="18" charset="0"/>
                <a:cs typeface="Times New Roman" pitchFamily="18" charset="0"/>
              </a:rPr>
              <a:t> Giành quyền trả lời bằng cách giơ tay.</a:t>
            </a:r>
            <a:endParaRPr lang="vi-VN" sz="3200" b="1">
              <a:solidFill>
                <a:srgbClr val="002060"/>
              </a:solidFill>
              <a:latin typeface="Times New Roman" pitchFamily="18" charset="0"/>
              <a:cs typeface="Times New Roman" pitchFamily="18" charset="0"/>
            </a:endParaRPr>
          </a:p>
        </p:txBody>
      </p:sp>
      <p:sp>
        <p:nvSpPr>
          <p:cNvPr id="30" name="MH_Other_2"/>
          <p:cNvSpPr/>
          <p:nvPr>
            <p:custDataLst>
              <p:tags r:id="rId3"/>
            </p:custDataLst>
          </p:nvPr>
        </p:nvSpPr>
        <p:spPr bwMode="auto">
          <a:xfrm>
            <a:off x="10472030" y="1055609"/>
            <a:ext cx="570249" cy="741856"/>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N</a:t>
            </a:r>
            <a:endParaRPr lang="zh-CN" altLang="en-US" sz="4500" b="1" dirty="0">
              <a:solidFill>
                <a:srgbClr val="002060"/>
              </a:solidFill>
              <a:latin typeface="Times New Roman" pitchFamily="18" charset="0"/>
              <a:cs typeface="Times New Roman" pitchFamily="18" charset="0"/>
              <a:sym typeface="+mn-lt"/>
            </a:endParaRPr>
          </a:p>
        </p:txBody>
      </p:sp>
      <p:sp>
        <p:nvSpPr>
          <p:cNvPr id="21" name="MH_Other_2"/>
          <p:cNvSpPr/>
          <p:nvPr>
            <p:custDataLst>
              <p:tags r:id="rId4"/>
            </p:custDataLst>
          </p:nvPr>
        </p:nvSpPr>
        <p:spPr bwMode="auto">
          <a:xfrm>
            <a:off x="1700898" y="1039453"/>
            <a:ext cx="570249" cy="741856"/>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H</a:t>
            </a:r>
            <a:endParaRPr lang="zh-CN" altLang="en-US" sz="4500" b="1" dirty="0">
              <a:solidFill>
                <a:srgbClr val="002060"/>
              </a:solidFill>
              <a:latin typeface="Times New Roman" pitchFamily="18" charset="0"/>
              <a:cs typeface="Times New Roman" pitchFamily="18" charset="0"/>
              <a:sym typeface="+mn-lt"/>
            </a:endParaRPr>
          </a:p>
        </p:txBody>
      </p:sp>
      <p:grpSp>
        <p:nvGrpSpPr>
          <p:cNvPr id="23" name="组合 5"/>
          <p:cNvGrpSpPr>
            <a:grpSpLocks/>
          </p:cNvGrpSpPr>
          <p:nvPr/>
        </p:nvGrpSpPr>
        <p:grpSpPr bwMode="auto">
          <a:xfrm>
            <a:off x="9297614" y="1039453"/>
            <a:ext cx="1174417" cy="741856"/>
            <a:chOff x="2375335" y="607879"/>
            <a:chExt cx="2310378" cy="1121826"/>
          </a:xfrm>
          <a:solidFill>
            <a:srgbClr val="FFC000"/>
          </a:solidFill>
        </p:grpSpPr>
        <p:sp>
          <p:nvSpPr>
            <p:cNvPr id="24" name="MH_Other_2"/>
            <p:cNvSpPr/>
            <p:nvPr>
              <p:custDataLst>
                <p:tags r:id="rId6"/>
              </p:custDataLst>
            </p:nvPr>
          </p:nvSpPr>
          <p:spPr>
            <a:xfrm>
              <a:off x="2375335" y="607879"/>
              <a:ext cx="1121826"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G</a:t>
              </a:r>
              <a:endParaRPr lang="zh-CN" altLang="en-US" sz="4500" b="1" dirty="0">
                <a:solidFill>
                  <a:srgbClr val="002060"/>
                </a:solidFill>
                <a:latin typeface="Times New Roman" pitchFamily="18" charset="0"/>
                <a:cs typeface="Times New Roman" pitchFamily="18" charset="0"/>
                <a:sym typeface="+mn-lt"/>
              </a:endParaRPr>
            </a:p>
          </p:txBody>
        </p:sp>
        <p:sp>
          <p:nvSpPr>
            <p:cNvPr id="25" name="MH_Other_2"/>
            <p:cNvSpPr/>
            <p:nvPr>
              <p:custDataLst>
                <p:tags r:id="rId7"/>
              </p:custDataLst>
            </p:nvPr>
          </p:nvSpPr>
          <p:spPr>
            <a:xfrm>
              <a:off x="3563888" y="607879"/>
              <a:ext cx="1121825"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Ọ</a:t>
              </a:r>
              <a:endParaRPr lang="zh-CN" altLang="en-US" sz="4500" b="1" dirty="0">
                <a:solidFill>
                  <a:srgbClr val="002060"/>
                </a:solidFill>
                <a:latin typeface="Times New Roman" pitchFamily="18" charset="0"/>
                <a:cs typeface="Times New Roman" pitchFamily="18" charset="0"/>
                <a:sym typeface="+mn-lt"/>
              </a:endParaRPr>
            </a:p>
          </p:txBody>
        </p:sp>
      </p:grpSp>
      <p:sp>
        <p:nvSpPr>
          <p:cNvPr id="26" name="MH_Other_2"/>
          <p:cNvSpPr/>
          <p:nvPr>
            <p:custDataLst>
              <p:tags r:id="rId5"/>
            </p:custDataLst>
          </p:nvPr>
        </p:nvSpPr>
        <p:spPr bwMode="auto">
          <a:xfrm>
            <a:off x="8328034" y="1048391"/>
            <a:ext cx="570249" cy="741856"/>
          </a:xfrm>
          <a:prstGeom prst="ellipse">
            <a:avLst/>
          </a:prstGeom>
          <a:solidFill>
            <a:schemeClr val="accent6">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Times New Roman" pitchFamily="18" charset="0"/>
                <a:cs typeface="Times New Roman" pitchFamily="18" charset="0"/>
                <a:sym typeface="+mn-lt"/>
              </a:rPr>
              <a:t>P</a:t>
            </a:r>
            <a:endParaRPr lang="zh-CN" altLang="en-US" sz="4500" b="1" dirty="0">
              <a:solidFill>
                <a:srgbClr val="00206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6319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30" grpId="0" animBg="1"/>
      <p:bldP spid="21"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133599" y="217713"/>
            <a:ext cx="7402287" cy="3939540"/>
          </a:xfrm>
          <a:prstGeom prst="rect">
            <a:avLst/>
          </a:prstGeom>
          <a:no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1</a:t>
            </a:r>
          </a:p>
          <a:p>
            <a:pPr marL="182880" algn="ctr"/>
            <a:endPar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endParaRPr>
          </a:p>
          <a:p>
            <a:pPr marL="182880" algn="ctr"/>
            <a:r>
              <a:rPr lang="vi-VN" sz="5000" b="1">
                <a:solidFill>
                  <a:srgbClr val="002060"/>
                </a:solidFill>
                <a:latin typeface="Times New Roman" pitchFamily="18" charset="0"/>
                <a:cs typeface="Times New Roman" pitchFamily="18" charset="0"/>
              </a:rPr>
              <a:t>Tìm hiểu về những việc cần làm đề xây dựng truyền thống nhà trường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753200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5" name="Group 4"/>
          <p:cNvGrpSpPr/>
          <p:nvPr/>
        </p:nvGrpSpPr>
        <p:grpSpPr>
          <a:xfrm>
            <a:off x="5587995" y="1131739"/>
            <a:ext cx="6326412" cy="4238547"/>
            <a:chOff x="3596019" y="-415882"/>
            <a:chExt cx="5525909" cy="5496630"/>
          </a:xfrm>
        </p:grpSpPr>
        <p:pic>
          <p:nvPicPr>
            <p:cNvPr id="6" name="Picture 5">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7" name="TextBox 6">
              <a:extLst>
                <a:ext uri="{FF2B5EF4-FFF2-40B4-BE49-F238E27FC236}">
                  <a16:creationId xmlns:a16="http://schemas.microsoft.com/office/drawing/2014/main" xmlns=""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8" name="6-Point Star 7"/>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994400" y="1775771"/>
            <a:ext cx="5232827" cy="2485745"/>
          </a:xfrm>
          <a:prstGeom prst="rect">
            <a:avLst/>
          </a:prstGeom>
        </p:spPr>
        <p:txBody>
          <a:bodyPr wrap="square">
            <a:spAutoFit/>
          </a:bodyPr>
          <a:lstStyle/>
          <a:p>
            <a:pPr algn="ctr">
              <a:lnSpc>
                <a:spcPct val="150000"/>
              </a:lnSpc>
            </a:pPr>
            <a:r>
              <a:rPr lang="en-US" sz="3600" b="1" smtClean="0">
                <a:solidFill>
                  <a:srgbClr val="C00000"/>
                </a:solidFill>
                <a:latin typeface="Times New Roman" pitchFamily="18" charset="0"/>
                <a:cs typeface="Times New Roman" pitchFamily="18" charset="0"/>
              </a:rPr>
              <a:t>T</a:t>
            </a:r>
            <a:r>
              <a:rPr lang="vi-VN" sz="3600" b="1" smtClean="0">
                <a:solidFill>
                  <a:srgbClr val="C00000"/>
                </a:solidFill>
                <a:latin typeface="Times New Roman" pitchFamily="18" charset="0"/>
                <a:cs typeface="Times New Roman" pitchFamily="18" charset="0"/>
              </a:rPr>
              <a:t>hực </a:t>
            </a:r>
            <a:r>
              <a:rPr lang="vi-VN" sz="3600" b="1">
                <a:solidFill>
                  <a:srgbClr val="C00000"/>
                </a:solidFill>
                <a:latin typeface="Times New Roman" pitchFamily="18" charset="0"/>
                <a:cs typeface="Times New Roman" pitchFamily="18" charset="0"/>
              </a:rPr>
              <a:t>hiện những nội dung sau và báo cáo kết quả trước lớp</a:t>
            </a:r>
            <a:endParaRPr lang="en-US" sz="3600" b="1">
              <a:solidFill>
                <a:srgbClr val="C00000"/>
              </a:solidFill>
              <a:latin typeface="Times New Roman" pitchFamily="18" charset="0"/>
              <a:cs typeface="Times New Roman"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2096722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20" name="Rounded Rectangle 19"/>
          <p:cNvSpPr/>
          <p:nvPr/>
        </p:nvSpPr>
        <p:spPr>
          <a:xfrm>
            <a:off x="805107" y="4080627"/>
            <a:ext cx="3388139"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1" name="Rounded Rectangle 20"/>
          <p:cNvSpPr/>
          <p:nvPr/>
        </p:nvSpPr>
        <p:spPr>
          <a:xfrm>
            <a:off x="863274" y="1647696"/>
            <a:ext cx="3271346" cy="3461655"/>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3" name="TextBox 22"/>
          <p:cNvSpPr txBox="1"/>
          <p:nvPr/>
        </p:nvSpPr>
        <p:spPr>
          <a:xfrm>
            <a:off x="863274" y="2465669"/>
            <a:ext cx="3244267" cy="2062103"/>
          </a:xfrm>
          <a:prstGeom prst="rect">
            <a:avLst/>
          </a:prstGeom>
          <a:noFill/>
        </p:spPr>
        <p:txBody>
          <a:bodyPr wrap="square" rtlCol="0">
            <a:spAutoFit/>
          </a:bodyPr>
          <a:lstStyle/>
          <a:p>
            <a:pPr lvl="0" algn="ctr"/>
            <a:r>
              <a:rPr lang="vi-VN" sz="3200" b="1">
                <a:solidFill>
                  <a:srgbClr val="002060"/>
                </a:solidFill>
                <a:latin typeface="+mj-lt"/>
              </a:rPr>
              <a:t>Trường ta có những truyền thống tốt đẹp nào?</a:t>
            </a:r>
            <a:endParaRPr lang="vi-VN" sz="3200" b="1" i="1" dirty="0">
              <a:solidFill>
                <a:srgbClr val="002060"/>
              </a:solidFill>
              <a:latin typeface="+mj-lt"/>
              <a:ea typeface="Nixie One"/>
              <a:cs typeface="Times New Roman" pitchFamily="18" charset="0"/>
              <a:sym typeface="Nixie One"/>
            </a:endParaRPr>
          </a:p>
        </p:txBody>
      </p:sp>
      <p:sp>
        <p:nvSpPr>
          <p:cNvPr id="24" name="Rounded Rectangle 23"/>
          <p:cNvSpPr/>
          <p:nvPr/>
        </p:nvSpPr>
        <p:spPr>
          <a:xfrm>
            <a:off x="8667315" y="4022571"/>
            <a:ext cx="3388139"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5" name="Rounded Rectangle 24"/>
          <p:cNvSpPr/>
          <p:nvPr/>
        </p:nvSpPr>
        <p:spPr>
          <a:xfrm>
            <a:off x="8725482" y="1589641"/>
            <a:ext cx="3271346" cy="338876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6" name="TextBox 25"/>
          <p:cNvSpPr txBox="1"/>
          <p:nvPr/>
        </p:nvSpPr>
        <p:spPr>
          <a:xfrm>
            <a:off x="8895778" y="2251601"/>
            <a:ext cx="2976906" cy="2554545"/>
          </a:xfrm>
          <a:prstGeom prst="rect">
            <a:avLst/>
          </a:prstGeom>
          <a:noFill/>
        </p:spPr>
        <p:txBody>
          <a:bodyPr wrap="square" rtlCol="0">
            <a:spAutoFit/>
          </a:bodyPr>
          <a:lstStyle/>
          <a:p>
            <a:pPr lvl="0" algn="ctr"/>
            <a:r>
              <a:rPr lang="vi-VN" sz="3200" b="1">
                <a:solidFill>
                  <a:srgbClr val="002060"/>
                </a:solidFill>
                <a:latin typeface="+mj-lt"/>
              </a:rPr>
              <a:t>Em có thể làm gì để góp phần xây dựng truyền thống nhà trường?</a:t>
            </a:r>
            <a:endParaRPr lang="vi-VN" sz="3200" b="1" i="1" dirty="0">
              <a:solidFill>
                <a:srgbClr val="002060"/>
              </a:solidFill>
              <a:latin typeface="+mj-lt"/>
              <a:ea typeface="Nixie One"/>
              <a:cs typeface="Times New Roman" pitchFamily="18" charset="0"/>
              <a:sym typeface="Nixie One"/>
            </a:endParaRPr>
          </a:p>
        </p:txBody>
      </p:sp>
      <p:sp>
        <p:nvSpPr>
          <p:cNvPr id="27" name="Rounded Rectangle 26"/>
          <p:cNvSpPr/>
          <p:nvPr/>
        </p:nvSpPr>
        <p:spPr>
          <a:xfrm>
            <a:off x="1118780" y="146304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Câu hỏi 1</a:t>
            </a:r>
            <a:endParaRPr lang="en-US" sz="3600" b="1">
              <a:latin typeface="Times New Roman" pitchFamily="18" charset="0"/>
              <a:cs typeface="Times New Roman" pitchFamily="18" charset="0"/>
            </a:endParaRPr>
          </a:p>
        </p:txBody>
      </p:sp>
      <p:sp>
        <p:nvSpPr>
          <p:cNvPr id="28" name="Rounded Rectangle 27"/>
          <p:cNvSpPr/>
          <p:nvPr/>
        </p:nvSpPr>
        <p:spPr>
          <a:xfrm>
            <a:off x="8808694" y="1481601"/>
            <a:ext cx="3122140"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Câu hỏi 3</a:t>
            </a:r>
          </a:p>
        </p:txBody>
      </p:sp>
      <p:pic>
        <p:nvPicPr>
          <p:cNvPr id="29" name="Picture 2" descr="http://thquangtrung.hoankiem.edu.vn/upload/29321/fck/files/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929" y="1077658"/>
            <a:ext cx="2437610" cy="1723692"/>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4742285" y="5559507"/>
            <a:ext cx="3388139" cy="1166990"/>
          </a:xfrm>
          <a:prstGeom prst="roundRect">
            <a:avLst>
              <a:gd name="adj" fmla="val 22746"/>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31" name="Rounded Rectangle 30"/>
          <p:cNvSpPr/>
          <p:nvPr/>
        </p:nvSpPr>
        <p:spPr>
          <a:xfrm>
            <a:off x="4800452" y="3141090"/>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32" name="TextBox 31"/>
          <p:cNvSpPr txBox="1"/>
          <p:nvPr/>
        </p:nvSpPr>
        <p:spPr>
          <a:xfrm>
            <a:off x="4752171" y="3832079"/>
            <a:ext cx="3363833" cy="2554545"/>
          </a:xfrm>
          <a:prstGeom prst="rect">
            <a:avLst/>
          </a:prstGeom>
          <a:noFill/>
        </p:spPr>
        <p:txBody>
          <a:bodyPr wrap="square" rtlCol="0">
            <a:spAutoFit/>
          </a:bodyPr>
          <a:lstStyle/>
          <a:p>
            <a:pPr lvl="0" algn="ctr"/>
            <a:r>
              <a:rPr lang="vi-VN" sz="3200" b="1">
                <a:solidFill>
                  <a:srgbClr val="002060"/>
                </a:solidFill>
                <a:latin typeface="+mj-lt"/>
              </a:rPr>
              <a:t>Những việc thầy cô và HS đã làm để xây dựng truyền thống nhà trường</a:t>
            </a:r>
            <a:endParaRPr lang="vi-VN" sz="3200" b="1" i="1" dirty="0">
              <a:solidFill>
                <a:srgbClr val="002060"/>
              </a:solidFill>
              <a:latin typeface="+mj-lt"/>
              <a:ea typeface="Nixie One"/>
              <a:cs typeface="Times New Roman" pitchFamily="18" charset="0"/>
              <a:sym typeface="Nixie One"/>
            </a:endParaRPr>
          </a:p>
        </p:txBody>
      </p:sp>
      <p:sp>
        <p:nvSpPr>
          <p:cNvPr id="33" name="Rounded Rectangle 32"/>
          <p:cNvSpPr/>
          <p:nvPr/>
        </p:nvSpPr>
        <p:spPr>
          <a:xfrm>
            <a:off x="4883664" y="3033051"/>
            <a:ext cx="3122140"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Câu hỏi 2</a:t>
            </a:r>
          </a:p>
        </p:txBody>
      </p:sp>
    </p:spTree>
    <p:extLst>
      <p:ext uri="{BB962C8B-B14F-4D97-AF65-F5344CB8AC3E}">
        <p14:creationId xmlns:p14="http://schemas.microsoft.com/office/powerpoint/2010/main" val="3309994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8" grpId="0" animBg="1"/>
      <p:bldP spid="30" grpId="0" animBg="1"/>
      <p:bldP spid="31" grpId="0" animBg="1"/>
      <p:bldP spid="32" grpId="0"/>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8457" y="850526"/>
            <a:ext cx="9883691" cy="920218"/>
          </a:xfrm>
          <a:prstGeom prst="rect">
            <a:avLst/>
          </a:prstGeom>
        </p:spPr>
      </p:pic>
      <p:sp>
        <p:nvSpPr>
          <p:cNvPr id="18" name="TextBox 17">
            <a:extLst>
              <a:ext uri="{FF2B5EF4-FFF2-40B4-BE49-F238E27FC236}">
                <a16:creationId xmlns:a16="http://schemas.microsoft.com/office/drawing/2014/main" xmlns="" id="{23E28E47-60F9-423C-B866-1FA8E553999F}"/>
              </a:ext>
            </a:extLst>
          </p:cNvPr>
          <p:cNvSpPr txBox="1"/>
          <p:nvPr/>
        </p:nvSpPr>
        <p:spPr>
          <a:xfrm>
            <a:off x="1633927" y="980151"/>
            <a:ext cx="9977501" cy="615553"/>
          </a:xfrm>
          <a:prstGeom prst="rect">
            <a:avLst/>
          </a:prstGeom>
          <a:noFill/>
        </p:spPr>
        <p:txBody>
          <a:bodyPr wrap="square" rtlCol="0">
            <a:spAutoFit/>
          </a:bodyPr>
          <a:lstStyle/>
          <a:p>
            <a:pPr lvl="0" algn="ctr">
              <a:defRPr/>
            </a:pPr>
            <a:r>
              <a:rPr lang="vi-VN" sz="3400" b="1">
                <a:solidFill>
                  <a:srgbClr val="FF0000"/>
                </a:solidFill>
                <a:latin typeface="Times New Roman" pitchFamily="18" charset="0"/>
                <a:cs typeface="Times New Roman" pitchFamily="18" charset="0"/>
              </a:rPr>
              <a:t>Những truyền thống tốt đẹp của nhà trường</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19" name="Group 18"/>
          <p:cNvGrpSpPr/>
          <p:nvPr/>
        </p:nvGrpSpPr>
        <p:grpSpPr>
          <a:xfrm>
            <a:off x="921603" y="3470759"/>
            <a:ext cx="2621697" cy="2614348"/>
            <a:chOff x="461676" y="1436293"/>
            <a:chExt cx="2958196" cy="2863649"/>
          </a:xfrm>
        </p:grpSpPr>
        <p:sp>
          <p:nvSpPr>
            <p:cNvPr id="34" name="Rectangle 33"/>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35" name="Group 34"/>
            <p:cNvGrpSpPr/>
            <p:nvPr/>
          </p:nvGrpSpPr>
          <p:grpSpPr>
            <a:xfrm>
              <a:off x="461676" y="1652317"/>
              <a:ext cx="2769645" cy="2647625"/>
              <a:chOff x="461676" y="1652317"/>
              <a:chExt cx="2769645" cy="2647625"/>
            </a:xfrm>
          </p:grpSpPr>
          <p:sp>
            <p:nvSpPr>
              <p:cNvPr id="36" name="Rectangle 35"/>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37" name="Rectangle 36"/>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38" name="Rectangle 37"/>
          <p:cNvSpPr/>
          <p:nvPr/>
        </p:nvSpPr>
        <p:spPr>
          <a:xfrm>
            <a:off x="986898" y="3968601"/>
            <a:ext cx="2446541"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hoạt động, chương trình lớn đã tổ chức</a:t>
            </a:r>
            <a:endParaRPr lang="en-US" sz="2800" b="1">
              <a:solidFill>
                <a:srgbClr val="002060"/>
              </a:solidFill>
              <a:latin typeface="Times New Roman" pitchFamily="18" charset="0"/>
              <a:cs typeface="Times New Roman" pitchFamily="18" charset="0"/>
            </a:endParaRPr>
          </a:p>
        </p:txBody>
      </p:sp>
      <p:grpSp>
        <p:nvGrpSpPr>
          <p:cNvPr id="39" name="Group 38"/>
          <p:cNvGrpSpPr/>
          <p:nvPr/>
        </p:nvGrpSpPr>
        <p:grpSpPr>
          <a:xfrm>
            <a:off x="3753587" y="3470759"/>
            <a:ext cx="2621697" cy="2614348"/>
            <a:chOff x="461676" y="1436293"/>
            <a:chExt cx="2958196" cy="2863649"/>
          </a:xfrm>
        </p:grpSpPr>
        <p:sp>
          <p:nvSpPr>
            <p:cNvPr id="40" name="Rectangle 39"/>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41" name="Group 40"/>
            <p:cNvGrpSpPr/>
            <p:nvPr/>
          </p:nvGrpSpPr>
          <p:grpSpPr>
            <a:xfrm>
              <a:off x="461676" y="1652317"/>
              <a:ext cx="2769645" cy="2647625"/>
              <a:chOff x="461676" y="1652317"/>
              <a:chExt cx="2769645" cy="2647625"/>
            </a:xfrm>
          </p:grpSpPr>
          <p:sp>
            <p:nvSpPr>
              <p:cNvPr id="42" name="Rectangle 41"/>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3" name="Rectangle 42"/>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44" name="Rectangle 43"/>
          <p:cNvSpPr/>
          <p:nvPr/>
        </p:nvSpPr>
        <p:spPr>
          <a:xfrm>
            <a:off x="3753588" y="3938405"/>
            <a:ext cx="2454594"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phong trào đã tham gia và đạt thành tựu</a:t>
            </a:r>
            <a:endParaRPr lang="en-US" sz="2800" b="1">
              <a:solidFill>
                <a:srgbClr val="002060"/>
              </a:solidFill>
              <a:latin typeface="Times New Roman" pitchFamily="18" charset="0"/>
              <a:cs typeface="Times New Roman" pitchFamily="18" charset="0"/>
            </a:endParaRPr>
          </a:p>
        </p:txBody>
      </p:sp>
      <p:grpSp>
        <p:nvGrpSpPr>
          <p:cNvPr id="45" name="Group 44"/>
          <p:cNvGrpSpPr/>
          <p:nvPr/>
        </p:nvGrpSpPr>
        <p:grpSpPr>
          <a:xfrm>
            <a:off x="6585571" y="3470759"/>
            <a:ext cx="2621697" cy="2614348"/>
            <a:chOff x="461676" y="1436293"/>
            <a:chExt cx="2958196" cy="2863649"/>
          </a:xfrm>
        </p:grpSpPr>
        <p:sp>
          <p:nvSpPr>
            <p:cNvPr id="46" name="Rectangle 45"/>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47" name="Group 46"/>
            <p:cNvGrpSpPr/>
            <p:nvPr/>
          </p:nvGrpSpPr>
          <p:grpSpPr>
            <a:xfrm>
              <a:off x="461676" y="1652317"/>
              <a:ext cx="2769645" cy="2647625"/>
              <a:chOff x="461676" y="1652317"/>
              <a:chExt cx="2769645" cy="2647625"/>
            </a:xfrm>
          </p:grpSpPr>
          <p:sp>
            <p:nvSpPr>
              <p:cNvPr id="48" name="Rectangle 47"/>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9" name="Rectangle 48"/>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grpSp>
        <p:nvGrpSpPr>
          <p:cNvPr id="50" name="Group 49"/>
          <p:cNvGrpSpPr/>
          <p:nvPr/>
        </p:nvGrpSpPr>
        <p:grpSpPr>
          <a:xfrm>
            <a:off x="9417555" y="3470759"/>
            <a:ext cx="2621697" cy="2614348"/>
            <a:chOff x="461676" y="1436293"/>
            <a:chExt cx="2958196" cy="2863649"/>
          </a:xfrm>
        </p:grpSpPr>
        <p:sp>
          <p:nvSpPr>
            <p:cNvPr id="51" name="Rectangle 50"/>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52" name="Group 51"/>
            <p:cNvGrpSpPr/>
            <p:nvPr/>
          </p:nvGrpSpPr>
          <p:grpSpPr>
            <a:xfrm>
              <a:off x="461676" y="1652317"/>
              <a:ext cx="2769645" cy="2647625"/>
              <a:chOff x="461676" y="1652317"/>
              <a:chExt cx="2769645" cy="2647625"/>
            </a:xfrm>
          </p:grpSpPr>
          <p:sp>
            <p:nvSpPr>
              <p:cNvPr id="53" name="Rectangle 52"/>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54" name="Rectangle 53"/>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55" name="Rectangle 54"/>
          <p:cNvSpPr/>
          <p:nvPr/>
        </p:nvSpPr>
        <p:spPr>
          <a:xfrm>
            <a:off x="9517063" y="3908309"/>
            <a:ext cx="2389297"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Truyền thống nhân đạo, tương thân tương ái.</a:t>
            </a:r>
          </a:p>
        </p:txBody>
      </p:sp>
      <p:grpSp>
        <p:nvGrpSpPr>
          <p:cNvPr id="56" name="Group 55"/>
          <p:cNvGrpSpPr/>
          <p:nvPr/>
        </p:nvGrpSpPr>
        <p:grpSpPr>
          <a:xfrm>
            <a:off x="1258898" y="2079072"/>
            <a:ext cx="10172016" cy="1081339"/>
            <a:chOff x="504511" y="1185475"/>
            <a:chExt cx="2817135" cy="3114467"/>
          </a:xfrm>
        </p:grpSpPr>
        <p:sp>
          <p:nvSpPr>
            <p:cNvPr id="57" name="Rectangle 56"/>
            <p:cNvSpPr/>
            <p:nvPr/>
          </p:nvSpPr>
          <p:spPr>
            <a:xfrm>
              <a:off x="504511" y="1185475"/>
              <a:ext cx="275863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58" name="Group 57"/>
            <p:cNvGrpSpPr/>
            <p:nvPr/>
          </p:nvGrpSpPr>
          <p:grpSpPr>
            <a:xfrm>
              <a:off x="535353" y="1652317"/>
              <a:ext cx="2786293" cy="2647625"/>
              <a:chOff x="535353" y="1652317"/>
              <a:chExt cx="2786293" cy="2647625"/>
            </a:xfrm>
          </p:grpSpPr>
          <p:sp>
            <p:nvSpPr>
              <p:cNvPr id="59" name="Rectangle 58"/>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60" name="Rectangle 59"/>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61" name="Rectangle 60"/>
          <p:cNvSpPr/>
          <p:nvPr/>
        </p:nvSpPr>
        <p:spPr>
          <a:xfrm>
            <a:off x="1487874" y="2442747"/>
            <a:ext cx="9794619" cy="523220"/>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thành tích đạt được</a:t>
            </a:r>
          </a:p>
        </p:txBody>
      </p:sp>
      <p:sp>
        <p:nvSpPr>
          <p:cNvPr id="62" name="Rectangle 61"/>
          <p:cNvSpPr/>
          <p:nvPr/>
        </p:nvSpPr>
        <p:spPr>
          <a:xfrm>
            <a:off x="6651480" y="3901828"/>
            <a:ext cx="2282658"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Những cá nhân có thành tích nổi bật </a:t>
            </a:r>
            <a:endParaRPr lang="en-US" sz="28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339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arn(inVertic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heel(1)">
                                      <p:cBhvr>
                                        <p:cTn id="43" dur="2000"/>
                                        <p:tgtEl>
                                          <p:spTgt spid="45"/>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heel(1)">
                                      <p:cBhvr>
                                        <p:cTn id="46" dur="20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circle(in)">
                                      <p:cBhvr>
                                        <p:cTn id="51" dur="2000"/>
                                        <p:tgtEl>
                                          <p:spTgt spid="50"/>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circle(in)">
                                      <p:cBhvr>
                                        <p:cTn id="54"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44" grpId="0"/>
      <p:bldP spid="55" grpId="0"/>
      <p:bldP spid="61" grpId="0"/>
      <p:bldP spid="6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281" y="850526"/>
            <a:ext cx="10656571" cy="1268398"/>
          </a:xfrm>
          <a:prstGeom prst="rect">
            <a:avLst/>
          </a:prstGeom>
        </p:spPr>
      </p:pic>
      <p:sp>
        <p:nvSpPr>
          <p:cNvPr id="18" name="TextBox 17">
            <a:extLst>
              <a:ext uri="{FF2B5EF4-FFF2-40B4-BE49-F238E27FC236}">
                <a16:creationId xmlns:a16="http://schemas.microsoft.com/office/drawing/2014/main" xmlns="" id="{23E28E47-60F9-423C-B866-1FA8E553999F}"/>
              </a:ext>
            </a:extLst>
          </p:cNvPr>
          <p:cNvSpPr txBox="1"/>
          <p:nvPr/>
        </p:nvSpPr>
        <p:spPr>
          <a:xfrm>
            <a:off x="1150281" y="922095"/>
            <a:ext cx="10127325" cy="1138773"/>
          </a:xfrm>
          <a:prstGeom prst="rect">
            <a:avLst/>
          </a:prstGeom>
          <a:noFill/>
        </p:spPr>
        <p:txBody>
          <a:bodyPr wrap="square" rtlCol="0">
            <a:spAutoFit/>
          </a:bodyPr>
          <a:lstStyle/>
          <a:p>
            <a:pPr lvl="0" algn="ctr">
              <a:defRPr/>
            </a:pPr>
            <a:r>
              <a:rPr lang="vi-VN" sz="3400" b="1">
                <a:solidFill>
                  <a:srgbClr val="FF0000"/>
                </a:solidFill>
                <a:latin typeface="Times New Roman" pitchFamily="18" charset="0"/>
                <a:cs typeface="Times New Roman" pitchFamily="18" charset="0"/>
              </a:rPr>
              <a:t>Những việc em có thể làm để góp phần xây dựng truyền thống nhà trường</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24" name="Group 23"/>
          <p:cNvGrpSpPr/>
          <p:nvPr/>
        </p:nvGrpSpPr>
        <p:grpSpPr>
          <a:xfrm>
            <a:off x="921603" y="3266171"/>
            <a:ext cx="2621697" cy="3294264"/>
            <a:chOff x="461676" y="1436293"/>
            <a:chExt cx="2958196" cy="2863649"/>
          </a:xfrm>
        </p:grpSpPr>
        <p:sp>
          <p:nvSpPr>
            <p:cNvPr id="25" name="Rectangle 24"/>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26" name="Group 25"/>
            <p:cNvGrpSpPr/>
            <p:nvPr/>
          </p:nvGrpSpPr>
          <p:grpSpPr>
            <a:xfrm>
              <a:off x="461676" y="1652317"/>
              <a:ext cx="2769645" cy="2647625"/>
              <a:chOff x="461676" y="1652317"/>
              <a:chExt cx="2769645" cy="2647625"/>
            </a:xfrm>
          </p:grpSpPr>
          <p:sp>
            <p:nvSpPr>
              <p:cNvPr id="27" name="Rectangle 26"/>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28" name="Rectangle 27"/>
              <p:cNvSpPr/>
              <p:nvPr/>
            </p:nvSpPr>
            <p:spPr>
              <a:xfrm>
                <a:off x="535353" y="1729730"/>
                <a:ext cx="2622290" cy="601976"/>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29" name="Rectangle 28"/>
          <p:cNvSpPr/>
          <p:nvPr/>
        </p:nvSpPr>
        <p:spPr>
          <a:xfrm>
            <a:off x="921603" y="3547550"/>
            <a:ext cx="2446541" cy="2893100"/>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Tham gia xây dựng các quy định của nhà trường và thực hiện tốt các quy định, nội quy của trường, lớp</a:t>
            </a:r>
            <a:endParaRPr lang="en-US" sz="2600" b="1">
              <a:solidFill>
                <a:srgbClr val="002060"/>
              </a:solidFill>
              <a:latin typeface="Times New Roman" pitchFamily="18" charset="0"/>
              <a:cs typeface="Times New Roman" pitchFamily="18" charset="0"/>
            </a:endParaRPr>
          </a:p>
        </p:txBody>
      </p:sp>
      <p:grpSp>
        <p:nvGrpSpPr>
          <p:cNvPr id="30" name="Group 29"/>
          <p:cNvGrpSpPr/>
          <p:nvPr/>
        </p:nvGrpSpPr>
        <p:grpSpPr>
          <a:xfrm>
            <a:off x="3753587" y="2279219"/>
            <a:ext cx="2621697" cy="3294264"/>
            <a:chOff x="461676" y="1436293"/>
            <a:chExt cx="2958196" cy="2863649"/>
          </a:xfrm>
        </p:grpSpPr>
        <p:sp>
          <p:nvSpPr>
            <p:cNvPr id="31" name="Rectangle 30"/>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32" name="Group 31"/>
            <p:cNvGrpSpPr/>
            <p:nvPr/>
          </p:nvGrpSpPr>
          <p:grpSpPr>
            <a:xfrm>
              <a:off x="461676" y="1652317"/>
              <a:ext cx="2769645" cy="2647625"/>
              <a:chOff x="461676" y="1652317"/>
              <a:chExt cx="2769645" cy="2647625"/>
            </a:xfrm>
          </p:grpSpPr>
          <p:sp>
            <p:nvSpPr>
              <p:cNvPr id="33" name="Rectangle 32"/>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34" name="Rectangle 33"/>
              <p:cNvSpPr/>
              <p:nvPr/>
            </p:nvSpPr>
            <p:spPr>
              <a:xfrm>
                <a:off x="535353" y="1729730"/>
                <a:ext cx="2622290" cy="601976"/>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35" name="Rectangle 34"/>
          <p:cNvSpPr/>
          <p:nvPr/>
        </p:nvSpPr>
        <p:spPr>
          <a:xfrm>
            <a:off x="3753588" y="3096593"/>
            <a:ext cx="2454594" cy="1692771"/>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Giữ gìn tài sản chung, bảo vệ cảnh quan nhà trường</a:t>
            </a:r>
            <a:endParaRPr lang="en-US" sz="2600" b="1">
              <a:solidFill>
                <a:srgbClr val="002060"/>
              </a:solidFill>
              <a:latin typeface="Times New Roman" pitchFamily="18" charset="0"/>
              <a:cs typeface="Times New Roman" pitchFamily="18" charset="0"/>
            </a:endParaRPr>
          </a:p>
        </p:txBody>
      </p:sp>
      <p:grpSp>
        <p:nvGrpSpPr>
          <p:cNvPr id="36" name="Group 35"/>
          <p:cNvGrpSpPr/>
          <p:nvPr/>
        </p:nvGrpSpPr>
        <p:grpSpPr>
          <a:xfrm>
            <a:off x="6585571" y="3266171"/>
            <a:ext cx="2621697" cy="3294264"/>
            <a:chOff x="461676" y="1436293"/>
            <a:chExt cx="2958196" cy="2863649"/>
          </a:xfrm>
        </p:grpSpPr>
        <p:sp>
          <p:nvSpPr>
            <p:cNvPr id="37" name="Rectangle 36"/>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38" name="Group 37"/>
            <p:cNvGrpSpPr/>
            <p:nvPr/>
          </p:nvGrpSpPr>
          <p:grpSpPr>
            <a:xfrm>
              <a:off x="461676" y="1652317"/>
              <a:ext cx="2769645" cy="2647625"/>
              <a:chOff x="461676" y="1652317"/>
              <a:chExt cx="2769645" cy="2647625"/>
            </a:xfrm>
          </p:grpSpPr>
          <p:sp>
            <p:nvSpPr>
              <p:cNvPr id="39" name="Rectangle 38"/>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40" name="Rectangle 39"/>
              <p:cNvSpPr/>
              <p:nvPr/>
            </p:nvSpPr>
            <p:spPr>
              <a:xfrm>
                <a:off x="535353" y="1729730"/>
                <a:ext cx="2622290" cy="601976"/>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grpSp>
        <p:nvGrpSpPr>
          <p:cNvPr id="41" name="Group 40"/>
          <p:cNvGrpSpPr/>
          <p:nvPr/>
        </p:nvGrpSpPr>
        <p:grpSpPr>
          <a:xfrm>
            <a:off x="9417555" y="2279219"/>
            <a:ext cx="2621697" cy="3294264"/>
            <a:chOff x="461676" y="1436293"/>
            <a:chExt cx="2958196" cy="2863649"/>
          </a:xfrm>
        </p:grpSpPr>
        <p:sp>
          <p:nvSpPr>
            <p:cNvPr id="42" name="Rectangle 41"/>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43" name="Group 42"/>
            <p:cNvGrpSpPr/>
            <p:nvPr/>
          </p:nvGrpSpPr>
          <p:grpSpPr>
            <a:xfrm>
              <a:off x="461676" y="1652317"/>
              <a:ext cx="2769645" cy="2647625"/>
              <a:chOff x="461676" y="1652317"/>
              <a:chExt cx="2769645" cy="2647625"/>
            </a:xfrm>
          </p:grpSpPr>
          <p:sp>
            <p:nvSpPr>
              <p:cNvPr id="44" name="Rectangle 43"/>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45" name="Rectangle 44"/>
              <p:cNvSpPr/>
              <p:nvPr/>
            </p:nvSpPr>
            <p:spPr>
              <a:xfrm>
                <a:off x="535353" y="1729730"/>
                <a:ext cx="2622290" cy="601976"/>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46" name="Rectangle 45"/>
          <p:cNvSpPr/>
          <p:nvPr/>
        </p:nvSpPr>
        <p:spPr>
          <a:xfrm>
            <a:off x="9517063" y="3066497"/>
            <a:ext cx="2389297" cy="1692771"/>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Tích cực học tập và tham gia nghiên cứu khoa </a:t>
            </a:r>
            <a:r>
              <a:rPr lang="vi-VN" sz="2600" b="1" smtClean="0">
                <a:solidFill>
                  <a:srgbClr val="002060"/>
                </a:solidFill>
                <a:latin typeface="Times New Roman" pitchFamily="18" charset="0"/>
                <a:cs typeface="Times New Roman" pitchFamily="18" charset="0"/>
              </a:rPr>
              <a:t>học</a:t>
            </a:r>
            <a:endParaRPr lang="vi-VN" sz="2600" b="1">
              <a:solidFill>
                <a:srgbClr val="002060"/>
              </a:solidFill>
              <a:latin typeface="Times New Roman" pitchFamily="18" charset="0"/>
              <a:cs typeface="Times New Roman" pitchFamily="18" charset="0"/>
            </a:endParaRPr>
          </a:p>
        </p:txBody>
      </p:sp>
      <p:sp>
        <p:nvSpPr>
          <p:cNvPr id="47" name="Rectangle 46"/>
          <p:cNvSpPr/>
          <p:nvPr/>
        </p:nvSpPr>
        <p:spPr>
          <a:xfrm>
            <a:off x="6585571" y="3547550"/>
            <a:ext cx="2454594" cy="2893100"/>
          </a:xfrm>
          <a:prstGeom prst="rect">
            <a:avLst/>
          </a:prstGeom>
        </p:spPr>
        <p:txBody>
          <a:bodyPr wrap="square">
            <a:spAutoFit/>
          </a:bodyPr>
          <a:lstStyle/>
          <a:p>
            <a:pPr algn="ctr"/>
            <a:r>
              <a:rPr lang="vi-VN" sz="2600" b="1">
                <a:solidFill>
                  <a:srgbClr val="002060"/>
                </a:solidFill>
                <a:latin typeface="Times New Roman" pitchFamily="18" charset="0"/>
                <a:cs typeface="Times New Roman" pitchFamily="18" charset="0"/>
              </a:rPr>
              <a:t>Tham gia vào các hoạt động kết nối nhà trường và cộng đồng (lao động công ích, thiện nguyện</a:t>
            </a:r>
            <a:r>
              <a:rPr lang="vi-VN" sz="2600" b="1" smtClean="0">
                <a:solidFill>
                  <a:srgbClr val="002060"/>
                </a:solidFill>
                <a:latin typeface="Times New Roman" pitchFamily="18" charset="0"/>
                <a:cs typeface="Times New Roman" pitchFamily="18" charset="0"/>
              </a:rPr>
              <a:t>....)</a:t>
            </a:r>
            <a:endParaRPr lang="en-US" sz="26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45649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2000"/>
                                        <p:tgtEl>
                                          <p:spTgt spid="3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heel(1)">
                                      <p:cBhvr>
                                        <p:cTn id="38" dur="20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ircle(in)">
                                      <p:cBhvr>
                                        <p:cTn id="43" dur="2000"/>
                                        <p:tgtEl>
                                          <p:spTgt spid="4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circle(in)">
                                      <p:cBhvr>
                                        <p:cTn id="46"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grpSp>
        <p:nvGrpSpPr>
          <p:cNvPr id="8" name="Group 7"/>
          <p:cNvGrpSpPr/>
          <p:nvPr/>
        </p:nvGrpSpPr>
        <p:grpSpPr>
          <a:xfrm>
            <a:off x="5358541" y="2196305"/>
            <a:ext cx="5917250" cy="2783911"/>
            <a:chOff x="3596019" y="-415882"/>
            <a:chExt cx="5525909" cy="5496630"/>
          </a:xfrm>
        </p:grpSpPr>
        <p:pic>
          <p:nvPicPr>
            <p:cNvPr id="9" name="Picture 8">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1" name="TextBox 10">
              <a:extLst>
                <a:ext uri="{FF2B5EF4-FFF2-40B4-BE49-F238E27FC236}">
                  <a16:creationId xmlns:a16="http://schemas.microsoft.com/office/drawing/2014/main" xmlns=""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4" name="6-Point Star 1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893687" y="2803430"/>
            <a:ext cx="4846958" cy="1754326"/>
          </a:xfrm>
          <a:prstGeom prst="rect">
            <a:avLst/>
          </a:prstGeom>
        </p:spPr>
        <p:txBody>
          <a:bodyPr wrap="square">
            <a:spAutoFit/>
          </a:bodyPr>
          <a:lstStyle/>
          <a:p>
            <a:pPr algn="ctr">
              <a:lnSpc>
                <a:spcPct val="150000"/>
              </a:lnSpc>
            </a:pPr>
            <a:r>
              <a:rPr lang="en-US" sz="3600" b="1" smtClean="0">
                <a:solidFill>
                  <a:srgbClr val="C00000"/>
                </a:solidFill>
                <a:latin typeface="Times New Roman" pitchFamily="18" charset="0"/>
                <a:cs typeface="Times New Roman" pitchFamily="18" charset="0"/>
              </a:rPr>
              <a:t>Thảo luận và thực hiện các nhiệm vụ sau đây</a:t>
            </a:r>
            <a:endParaRPr lang="en-US" sz="3600" b="1">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3729055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
        <p:nvSpPr>
          <p:cNvPr id="16"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7" y="850526"/>
            <a:ext cx="10115919" cy="1268398"/>
          </a:xfrm>
          <a:prstGeom prst="rect">
            <a:avLst/>
          </a:prstGeom>
        </p:spPr>
      </p:pic>
      <p:sp>
        <p:nvSpPr>
          <p:cNvPr id="18" name="TextBox 17">
            <a:extLst>
              <a:ext uri="{FF2B5EF4-FFF2-40B4-BE49-F238E27FC236}">
                <a16:creationId xmlns:a16="http://schemas.microsoft.com/office/drawing/2014/main" xmlns="" id="{23E28E47-60F9-423C-B866-1FA8E553999F}"/>
              </a:ext>
            </a:extLst>
          </p:cNvPr>
          <p:cNvSpPr txBox="1"/>
          <p:nvPr/>
        </p:nvSpPr>
        <p:spPr>
          <a:xfrm>
            <a:off x="1300105" y="980151"/>
            <a:ext cx="9977501" cy="1138773"/>
          </a:xfrm>
          <a:prstGeom prst="rect">
            <a:avLst/>
          </a:prstGeom>
          <a:noFill/>
        </p:spPr>
        <p:txBody>
          <a:bodyPr wrap="square" rtlCol="0">
            <a:spAutoFit/>
          </a:bodyPr>
          <a:lstStyle/>
          <a:p>
            <a:pPr lvl="0" algn="ctr">
              <a:defRPr/>
            </a:pPr>
            <a:r>
              <a:rPr lang="vi-VN" sz="3400" b="1">
                <a:solidFill>
                  <a:srgbClr val="FF0000"/>
                </a:solidFill>
                <a:latin typeface="Times New Roman" pitchFamily="18" charset="0"/>
                <a:cs typeface="Times New Roman" pitchFamily="18" charset="0"/>
              </a:rPr>
              <a:t>Những việc thầy cô và HS đã làm để xây dựng truyền thống nhà trường</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56" name="Group 55"/>
          <p:cNvGrpSpPr/>
          <p:nvPr/>
        </p:nvGrpSpPr>
        <p:grpSpPr>
          <a:xfrm>
            <a:off x="1258898" y="2311296"/>
            <a:ext cx="10172016" cy="1081339"/>
            <a:chOff x="504511" y="1185475"/>
            <a:chExt cx="2817135" cy="3114467"/>
          </a:xfrm>
        </p:grpSpPr>
        <p:sp>
          <p:nvSpPr>
            <p:cNvPr id="57" name="Rectangle 56"/>
            <p:cNvSpPr/>
            <p:nvPr/>
          </p:nvSpPr>
          <p:spPr>
            <a:xfrm>
              <a:off x="504511" y="1185475"/>
              <a:ext cx="275863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58" name="Group 57"/>
            <p:cNvGrpSpPr/>
            <p:nvPr/>
          </p:nvGrpSpPr>
          <p:grpSpPr>
            <a:xfrm>
              <a:off x="535353" y="1652317"/>
              <a:ext cx="2786293" cy="2647625"/>
              <a:chOff x="535353" y="1652317"/>
              <a:chExt cx="2786293" cy="2647625"/>
            </a:xfrm>
          </p:grpSpPr>
          <p:sp>
            <p:nvSpPr>
              <p:cNvPr id="59" name="Rectangle 58"/>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3000" b="1">
                  <a:solidFill>
                    <a:srgbClr val="002060"/>
                  </a:solidFill>
                  <a:latin typeface="Times New Roman" pitchFamily="18" charset="0"/>
                  <a:cs typeface="Times New Roman" pitchFamily="18" charset="0"/>
                </a:endParaRPr>
              </a:p>
            </p:txBody>
          </p:sp>
          <p:sp>
            <p:nvSpPr>
              <p:cNvPr id="60" name="Rectangle 59"/>
              <p:cNvSpPr/>
              <p:nvPr/>
            </p:nvSpPr>
            <p:spPr>
              <a:xfrm>
                <a:off x="535353" y="1729728"/>
                <a:ext cx="2622290" cy="2260463"/>
              </a:xfrm>
              <a:prstGeom prst="rect">
                <a:avLst/>
              </a:prstGeom>
            </p:spPr>
            <p:txBody>
              <a:bodyPr wrap="square">
                <a:spAutoFit/>
              </a:bodyPr>
              <a:lstStyle/>
              <a:p>
                <a:pPr algn="just">
                  <a:lnSpc>
                    <a:spcPct val="150000"/>
                  </a:lnSpc>
                </a:pPr>
                <a:endParaRPr lang="en-US" sz="3000" b="1">
                  <a:solidFill>
                    <a:srgbClr val="002060"/>
                  </a:solidFill>
                  <a:latin typeface="Times New Roman" pitchFamily="18" charset="0"/>
                  <a:cs typeface="Times New Roman" pitchFamily="18" charset="0"/>
                </a:endParaRPr>
              </a:p>
            </p:txBody>
          </p:sp>
        </p:grpSp>
      </p:grpSp>
      <p:sp>
        <p:nvSpPr>
          <p:cNvPr id="61" name="Rectangle 60"/>
          <p:cNvSpPr/>
          <p:nvPr/>
        </p:nvSpPr>
        <p:spPr>
          <a:xfrm>
            <a:off x="1487874" y="2674971"/>
            <a:ext cx="9794619" cy="553998"/>
          </a:xfrm>
          <a:prstGeom prst="rect">
            <a:avLst/>
          </a:prstGeom>
        </p:spPr>
        <p:txBody>
          <a:bodyPr wrap="square">
            <a:spAutoFit/>
          </a:bodyPr>
          <a:lstStyle/>
          <a:p>
            <a:pPr algn="ctr"/>
            <a:r>
              <a:rPr lang="vi-VN" sz="3000" b="1">
                <a:solidFill>
                  <a:srgbClr val="002060"/>
                </a:solidFill>
                <a:latin typeface="Times New Roman" pitchFamily="18" charset="0"/>
                <a:cs typeface="Times New Roman" pitchFamily="18" charset="0"/>
              </a:rPr>
              <a:t>Thi đua dạy tốt – học tốt</a:t>
            </a:r>
          </a:p>
        </p:txBody>
      </p:sp>
      <p:grpSp>
        <p:nvGrpSpPr>
          <p:cNvPr id="63" name="Group 62"/>
          <p:cNvGrpSpPr/>
          <p:nvPr/>
        </p:nvGrpSpPr>
        <p:grpSpPr>
          <a:xfrm>
            <a:off x="1370256" y="3784496"/>
            <a:ext cx="10241320" cy="1081339"/>
            <a:chOff x="535353" y="1185475"/>
            <a:chExt cx="2836329" cy="3114467"/>
          </a:xfrm>
        </p:grpSpPr>
        <p:sp>
          <p:nvSpPr>
            <p:cNvPr id="64" name="Rectangle 63"/>
            <p:cNvSpPr/>
            <p:nvPr/>
          </p:nvSpPr>
          <p:spPr>
            <a:xfrm>
              <a:off x="613051" y="1185475"/>
              <a:ext cx="2758631" cy="2719633"/>
            </a:xfrm>
            <a:prstGeom prst="rect">
              <a:avLst/>
            </a:prstGeom>
            <a:solidFill>
              <a:schemeClr val="accent6">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65" name="Group 64"/>
            <p:cNvGrpSpPr/>
            <p:nvPr/>
          </p:nvGrpSpPr>
          <p:grpSpPr>
            <a:xfrm>
              <a:off x="535353" y="1652317"/>
              <a:ext cx="2786293" cy="2647625"/>
              <a:chOff x="535353" y="1652317"/>
              <a:chExt cx="2786293" cy="2647625"/>
            </a:xfrm>
          </p:grpSpPr>
          <p:sp>
            <p:nvSpPr>
              <p:cNvPr id="66" name="Rectangle 65"/>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3000" b="1">
                  <a:solidFill>
                    <a:srgbClr val="002060"/>
                  </a:solidFill>
                  <a:latin typeface="Times New Roman" pitchFamily="18" charset="0"/>
                  <a:cs typeface="Times New Roman" pitchFamily="18" charset="0"/>
                </a:endParaRPr>
              </a:p>
            </p:txBody>
          </p:sp>
          <p:sp>
            <p:nvSpPr>
              <p:cNvPr id="67" name="Rectangle 66"/>
              <p:cNvSpPr/>
              <p:nvPr/>
            </p:nvSpPr>
            <p:spPr>
              <a:xfrm>
                <a:off x="535353" y="1729728"/>
                <a:ext cx="2622290" cy="2260463"/>
              </a:xfrm>
              <a:prstGeom prst="rect">
                <a:avLst/>
              </a:prstGeom>
            </p:spPr>
            <p:txBody>
              <a:bodyPr wrap="square">
                <a:spAutoFit/>
              </a:bodyPr>
              <a:lstStyle/>
              <a:p>
                <a:pPr algn="just">
                  <a:lnSpc>
                    <a:spcPct val="150000"/>
                  </a:lnSpc>
                </a:pPr>
                <a:endParaRPr lang="en-US" sz="3000" b="1">
                  <a:solidFill>
                    <a:srgbClr val="002060"/>
                  </a:solidFill>
                  <a:latin typeface="Times New Roman" pitchFamily="18" charset="0"/>
                  <a:cs typeface="Times New Roman" pitchFamily="18" charset="0"/>
                </a:endParaRPr>
              </a:p>
            </p:txBody>
          </p:sp>
        </p:grpSp>
      </p:grpSp>
      <p:sp>
        <p:nvSpPr>
          <p:cNvPr id="68" name="Rectangle 67"/>
          <p:cNvSpPr/>
          <p:nvPr/>
        </p:nvSpPr>
        <p:spPr>
          <a:xfrm>
            <a:off x="1487871" y="4148171"/>
            <a:ext cx="9794619" cy="553998"/>
          </a:xfrm>
          <a:prstGeom prst="rect">
            <a:avLst/>
          </a:prstGeom>
        </p:spPr>
        <p:txBody>
          <a:bodyPr wrap="square">
            <a:spAutoFit/>
          </a:bodyPr>
          <a:lstStyle/>
          <a:p>
            <a:pPr algn="ctr"/>
            <a:r>
              <a:rPr lang="vi-VN" sz="3000" b="1">
                <a:solidFill>
                  <a:srgbClr val="002060"/>
                </a:solidFill>
                <a:latin typeface="Times New Roman" pitchFamily="18" charset="0"/>
                <a:cs typeface="Times New Roman" pitchFamily="18" charset="0"/>
              </a:rPr>
              <a:t>Xây dựng “Trường học thân thiện, học sinh tích cực"</a:t>
            </a:r>
          </a:p>
        </p:txBody>
      </p:sp>
      <p:grpSp>
        <p:nvGrpSpPr>
          <p:cNvPr id="69" name="Group 68"/>
          <p:cNvGrpSpPr/>
          <p:nvPr/>
        </p:nvGrpSpPr>
        <p:grpSpPr>
          <a:xfrm>
            <a:off x="1258892" y="5257696"/>
            <a:ext cx="10172016" cy="1081339"/>
            <a:chOff x="504511" y="1185475"/>
            <a:chExt cx="2817135" cy="3114467"/>
          </a:xfrm>
        </p:grpSpPr>
        <p:sp>
          <p:nvSpPr>
            <p:cNvPr id="70" name="Rectangle 69"/>
            <p:cNvSpPr/>
            <p:nvPr/>
          </p:nvSpPr>
          <p:spPr>
            <a:xfrm>
              <a:off x="504511" y="1185475"/>
              <a:ext cx="275863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71" name="Group 70"/>
            <p:cNvGrpSpPr/>
            <p:nvPr/>
          </p:nvGrpSpPr>
          <p:grpSpPr>
            <a:xfrm>
              <a:off x="535353" y="1652317"/>
              <a:ext cx="2786293" cy="2647625"/>
              <a:chOff x="535353" y="1652317"/>
              <a:chExt cx="2786293" cy="2647625"/>
            </a:xfrm>
          </p:grpSpPr>
          <p:sp>
            <p:nvSpPr>
              <p:cNvPr id="72" name="Rectangle 71"/>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3000" b="1">
                  <a:solidFill>
                    <a:srgbClr val="002060"/>
                  </a:solidFill>
                  <a:latin typeface="Times New Roman" pitchFamily="18" charset="0"/>
                  <a:cs typeface="Times New Roman" pitchFamily="18" charset="0"/>
                </a:endParaRPr>
              </a:p>
            </p:txBody>
          </p:sp>
          <p:sp>
            <p:nvSpPr>
              <p:cNvPr id="73" name="Rectangle 72"/>
              <p:cNvSpPr/>
              <p:nvPr/>
            </p:nvSpPr>
            <p:spPr>
              <a:xfrm>
                <a:off x="535353" y="1729728"/>
                <a:ext cx="2622290" cy="2260463"/>
              </a:xfrm>
              <a:prstGeom prst="rect">
                <a:avLst/>
              </a:prstGeom>
            </p:spPr>
            <p:txBody>
              <a:bodyPr wrap="square">
                <a:spAutoFit/>
              </a:bodyPr>
              <a:lstStyle/>
              <a:p>
                <a:pPr algn="just">
                  <a:lnSpc>
                    <a:spcPct val="150000"/>
                  </a:lnSpc>
                </a:pPr>
                <a:endParaRPr lang="en-US" sz="3000" b="1">
                  <a:solidFill>
                    <a:srgbClr val="002060"/>
                  </a:solidFill>
                  <a:latin typeface="Times New Roman" pitchFamily="18" charset="0"/>
                  <a:cs typeface="Times New Roman" pitchFamily="18" charset="0"/>
                </a:endParaRPr>
              </a:p>
            </p:txBody>
          </p:sp>
        </p:grpSp>
      </p:grpSp>
      <p:sp>
        <p:nvSpPr>
          <p:cNvPr id="74" name="Rectangle 73"/>
          <p:cNvSpPr/>
          <p:nvPr/>
        </p:nvSpPr>
        <p:spPr>
          <a:xfrm>
            <a:off x="1487868" y="5621371"/>
            <a:ext cx="9794619" cy="553998"/>
          </a:xfrm>
          <a:prstGeom prst="rect">
            <a:avLst/>
          </a:prstGeom>
        </p:spPr>
        <p:txBody>
          <a:bodyPr wrap="square">
            <a:spAutoFit/>
          </a:bodyPr>
          <a:lstStyle/>
          <a:p>
            <a:pPr algn="ctr"/>
            <a:r>
              <a:rPr lang="vi-VN" sz="3000" b="1">
                <a:solidFill>
                  <a:srgbClr val="002060"/>
                </a:solidFill>
                <a:latin typeface="Times New Roman" pitchFamily="18" charset="0"/>
                <a:cs typeface="Times New Roman" pitchFamily="18" charset="0"/>
              </a:rPr>
              <a:t>Tham gia các hoạt động thiện nguyện, nhân đạo</a:t>
            </a:r>
          </a:p>
        </p:txBody>
      </p:sp>
    </p:spTree>
    <p:extLst>
      <p:ext uri="{BB962C8B-B14F-4D97-AF65-F5344CB8AC3E}">
        <p14:creationId xmlns:p14="http://schemas.microsoft.com/office/powerpoint/2010/main" val="3203460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arn(inVertic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barn(inVertical)">
                                      <p:cBhvr>
                                        <p:cTn id="35" dur="500"/>
                                        <p:tgtEl>
                                          <p:spTgt spid="6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inVertical)">
                                      <p:cBhvr>
                                        <p:cTn id="3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1" grpId="0"/>
      <p:bldP spid="68" grpId="0"/>
      <p:bldP spid="7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30" name="TextBox 29">
            <a:extLst>
              <a:ext uri="{FF2B5EF4-FFF2-40B4-BE49-F238E27FC236}">
                <a16:creationId xmlns:a16="http://schemas.microsoft.com/office/drawing/2014/main" xmlns=""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1" name="Rectangle 30"/>
          <p:cNvSpPr/>
          <p:nvPr/>
        </p:nvSpPr>
        <p:spPr>
          <a:xfrm>
            <a:off x="832516" y="1533697"/>
            <a:ext cx="10838653" cy="118080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32" name="Rectangle 31"/>
          <p:cNvSpPr/>
          <p:nvPr/>
        </p:nvSpPr>
        <p:spPr>
          <a:xfrm>
            <a:off x="1437685" y="1616265"/>
            <a:ext cx="10187046" cy="1015663"/>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Hiểu về trường cũng như những truyền thống tốt đẹp của nhà trường, mỗi chúng ta thêm yêu và tự hào về mái trường thân </a:t>
            </a:r>
            <a:r>
              <a:rPr lang="vi-VN" sz="3000" smtClean="0">
                <a:solidFill>
                  <a:srgbClr val="002060"/>
                </a:solidFill>
                <a:latin typeface="Times New Roman" pitchFamily="18" charset="0"/>
                <a:cs typeface="Times New Roman" pitchFamily="18" charset="0"/>
              </a:rPr>
              <a:t>yêu</a:t>
            </a:r>
            <a:r>
              <a:rPr lang="en-US" sz="3000" smtClean="0">
                <a:solidFill>
                  <a:srgbClr val="002060"/>
                </a:solidFill>
                <a:latin typeface="Times New Roman" pitchFamily="18" charset="0"/>
                <a:cs typeface="Times New Roman" pitchFamily="18" charset="0"/>
              </a:rPr>
              <a:t>.</a:t>
            </a:r>
            <a:endParaRPr lang="en-US" sz="3000" i="1">
              <a:solidFill>
                <a:srgbClr val="002060"/>
              </a:solidFill>
              <a:latin typeface="Times New Roman" pitchFamily="18" charset="0"/>
              <a:cs typeface="Times New Roman" pitchFamily="18" charset="0"/>
            </a:endParaRPr>
          </a:p>
        </p:txBody>
      </p:sp>
      <p:sp>
        <p:nvSpPr>
          <p:cNvPr id="33" name="Diamond 32"/>
          <p:cNvSpPr/>
          <p:nvPr/>
        </p:nvSpPr>
        <p:spPr>
          <a:xfrm>
            <a:off x="310887" y="1555042"/>
            <a:ext cx="1077660" cy="115945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49" name="TextBox 48"/>
          <p:cNvSpPr txBox="1"/>
          <p:nvPr/>
        </p:nvSpPr>
        <p:spPr>
          <a:xfrm>
            <a:off x="560351" y="1677400"/>
            <a:ext cx="576982" cy="784830"/>
          </a:xfrm>
          <a:prstGeom prst="rect">
            <a:avLst/>
          </a:prstGeom>
          <a:noFill/>
        </p:spPr>
        <p:txBody>
          <a:bodyPr wrap="square" rtlCol="0">
            <a:spAutoFit/>
          </a:bodyPr>
          <a:lstStyle/>
          <a:p>
            <a:pPr algn="ctr"/>
            <a:r>
              <a:rPr lang="en-US" sz="4500" b="1" smtClean="0">
                <a:solidFill>
                  <a:srgbClr val="002060"/>
                </a:solidFill>
                <a:latin typeface="Times New Roman" pitchFamily="18" charset="0"/>
                <a:cs typeface="Times New Roman" pitchFamily="18" charset="0"/>
              </a:rPr>
              <a:t>1</a:t>
            </a:r>
            <a:endParaRPr lang="en-US" sz="4500" b="1" dirty="0">
              <a:solidFill>
                <a:srgbClr val="002060"/>
              </a:solidFill>
              <a:latin typeface="Times New Roman" pitchFamily="18" charset="0"/>
              <a:cs typeface="Times New Roman" pitchFamily="18" charset="0"/>
            </a:endParaRPr>
          </a:p>
        </p:txBody>
      </p:sp>
      <p:sp>
        <p:nvSpPr>
          <p:cNvPr id="50" name="Rectangle 49"/>
          <p:cNvSpPr/>
          <p:nvPr/>
        </p:nvSpPr>
        <p:spPr>
          <a:xfrm>
            <a:off x="794571" y="2854968"/>
            <a:ext cx="10838653" cy="158640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1" name="Diamond 50"/>
          <p:cNvSpPr/>
          <p:nvPr/>
        </p:nvSpPr>
        <p:spPr>
          <a:xfrm>
            <a:off x="11094394" y="2883997"/>
            <a:ext cx="1077660" cy="1531866"/>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b="1">
              <a:solidFill>
                <a:srgbClr val="002060"/>
              </a:solidFill>
              <a:latin typeface="Times New Roman" pitchFamily="18" charset="0"/>
              <a:cs typeface="Times New Roman" pitchFamily="18" charset="0"/>
            </a:endParaRPr>
          </a:p>
        </p:txBody>
      </p:sp>
      <p:sp>
        <p:nvSpPr>
          <p:cNvPr id="52" name="TextBox 51"/>
          <p:cNvSpPr txBox="1"/>
          <p:nvPr/>
        </p:nvSpPr>
        <p:spPr>
          <a:xfrm>
            <a:off x="11382678" y="3255756"/>
            <a:ext cx="576982" cy="784830"/>
          </a:xfrm>
          <a:prstGeom prst="rect">
            <a:avLst/>
          </a:prstGeom>
          <a:noFill/>
        </p:spPr>
        <p:txBody>
          <a:bodyPr wrap="square" rtlCol="0">
            <a:spAutoFit/>
          </a:bodyPr>
          <a:lstStyle/>
          <a:p>
            <a:pPr algn="ctr"/>
            <a:r>
              <a:rPr lang="en-US" sz="4500" b="1" smtClean="0">
                <a:solidFill>
                  <a:srgbClr val="002060"/>
                </a:solidFill>
                <a:latin typeface="Times New Roman" pitchFamily="18" charset="0"/>
                <a:cs typeface="Times New Roman" pitchFamily="18" charset="0"/>
              </a:rPr>
              <a:t>2</a:t>
            </a:r>
            <a:endParaRPr lang="en-US" sz="4500" b="1" dirty="0">
              <a:solidFill>
                <a:srgbClr val="002060"/>
              </a:solidFill>
              <a:latin typeface="Times New Roman" pitchFamily="18" charset="0"/>
              <a:cs typeface="Times New Roman" pitchFamily="18" charset="0"/>
            </a:endParaRPr>
          </a:p>
        </p:txBody>
      </p:sp>
      <p:sp>
        <p:nvSpPr>
          <p:cNvPr id="53" name="Rectangle 52"/>
          <p:cNvSpPr/>
          <p:nvPr/>
        </p:nvSpPr>
        <p:spPr>
          <a:xfrm>
            <a:off x="933210" y="2909507"/>
            <a:ext cx="10161183" cy="1477328"/>
          </a:xfrm>
          <a:prstGeom prst="rect">
            <a:avLst/>
          </a:prstGeom>
        </p:spPr>
        <p:txBody>
          <a:bodyPr wrap="square">
            <a:spAutoFit/>
          </a:bodyPr>
          <a:lstStyle/>
          <a:p>
            <a:pPr algn="ctr"/>
            <a:r>
              <a:rPr lang="en-US" sz="3000" smtClean="0">
                <a:solidFill>
                  <a:srgbClr val="002060"/>
                </a:solidFill>
                <a:latin typeface="Times New Roman" pitchFamily="18" charset="0"/>
                <a:cs typeface="Times New Roman" pitchFamily="18" charset="0"/>
              </a:rPr>
              <a:t>HS</a:t>
            </a:r>
            <a:r>
              <a:rPr lang="vi-VN" sz="3000" smtClean="0">
                <a:solidFill>
                  <a:srgbClr val="002060"/>
                </a:solidFill>
                <a:latin typeface="+mj-lt"/>
              </a:rPr>
              <a:t> </a:t>
            </a:r>
            <a:r>
              <a:rPr lang="vi-VN" sz="3000">
                <a:solidFill>
                  <a:srgbClr val="002060"/>
                </a:solidFill>
                <a:latin typeface="+mj-lt"/>
              </a:rPr>
              <a:t>hãy tự giác thể hiện trách nhiệm giữ gìn, phát huy truyền thống nhà trường bằng những việc làm cụ thể phù hợp với khả năng của mình</a:t>
            </a:r>
            <a:endParaRPr lang="en-US" sz="3000" i="1">
              <a:solidFill>
                <a:srgbClr val="002060"/>
              </a:solidFill>
              <a:latin typeface="+mj-lt"/>
              <a:cs typeface="Times New Roman" pitchFamily="18" charset="0"/>
            </a:endParaRPr>
          </a:p>
        </p:txBody>
      </p:sp>
      <p:sp>
        <p:nvSpPr>
          <p:cNvPr id="54" name="Rectangle 53"/>
          <p:cNvSpPr/>
          <p:nvPr/>
        </p:nvSpPr>
        <p:spPr>
          <a:xfrm>
            <a:off x="794570" y="4586596"/>
            <a:ext cx="10838653" cy="207546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5" name="Rectangle 54"/>
          <p:cNvSpPr/>
          <p:nvPr/>
        </p:nvSpPr>
        <p:spPr>
          <a:xfrm>
            <a:off x="1350601" y="4906296"/>
            <a:ext cx="10187046" cy="1477328"/>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Theo năm tháng, cảnh quan nhà trường có thể đổi thay nhưng giá trị tinh thần và truyền thống tốt đẹp của trường mình sẽ luôn tồn tại và được bảo tồn, phát huy qua mỗi thế hệ HS</a:t>
            </a:r>
            <a:endParaRPr lang="en-US" sz="3000" i="1">
              <a:solidFill>
                <a:srgbClr val="002060"/>
              </a:solidFill>
              <a:latin typeface="Times New Roman" pitchFamily="18" charset="0"/>
              <a:cs typeface="Times New Roman" pitchFamily="18" charset="0"/>
            </a:endParaRPr>
          </a:p>
        </p:txBody>
      </p:sp>
      <p:sp>
        <p:nvSpPr>
          <p:cNvPr id="56" name="Diamond 55"/>
          <p:cNvSpPr/>
          <p:nvPr/>
        </p:nvSpPr>
        <p:spPr>
          <a:xfrm>
            <a:off x="272941" y="4607941"/>
            <a:ext cx="1077660" cy="205411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7" name="TextBox 56"/>
          <p:cNvSpPr txBox="1"/>
          <p:nvPr/>
        </p:nvSpPr>
        <p:spPr>
          <a:xfrm>
            <a:off x="544025" y="5231911"/>
            <a:ext cx="576982" cy="784830"/>
          </a:xfrm>
          <a:prstGeom prst="rect">
            <a:avLst/>
          </a:prstGeom>
          <a:noFill/>
        </p:spPr>
        <p:txBody>
          <a:bodyPr wrap="square" rtlCol="0">
            <a:spAutoFit/>
          </a:bodyPr>
          <a:lstStyle/>
          <a:p>
            <a:pPr algn="ctr"/>
            <a:r>
              <a:rPr lang="en-US" sz="4500" b="1" smtClean="0">
                <a:solidFill>
                  <a:srgbClr val="002060"/>
                </a:solidFill>
                <a:latin typeface="Times New Roman" pitchFamily="18" charset="0"/>
                <a:cs typeface="Times New Roman" pitchFamily="18" charset="0"/>
              </a:rPr>
              <a:t>3</a:t>
            </a:r>
            <a:endParaRPr lang="en-US" sz="45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7696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arn(inVertical)">
                                      <p:cBhvr>
                                        <p:cTn id="34" dur="500"/>
                                        <p:tgtEl>
                                          <p:spTgt spid="5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arn(inVertical)">
                                      <p:cBhvr>
                                        <p:cTn id="45" dur="500"/>
                                        <p:tgtEl>
                                          <p:spTgt spid="5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arn(inVertical)">
                                      <p:cBhvr>
                                        <p:cTn id="48" dur="500"/>
                                        <p:tgtEl>
                                          <p:spTgt spid="5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barn(inVertical)">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P spid="49" grpId="0"/>
      <p:bldP spid="50" grpId="0" animBg="1"/>
      <p:bldP spid="51" grpId="0" animBg="1"/>
      <p:bldP spid="52" grpId="0"/>
      <p:bldP spid="53" grpId="0"/>
      <p:bldP spid="54" grpId="0" animBg="1"/>
      <p:bldP spid="55" grpId="0"/>
      <p:bldP spid="56" grpId="0" animBg="1"/>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49000"/>
          </a:stretch>
        </a:blipFill>
        <a:effectLst/>
      </p:bgPr>
    </p:bg>
    <p:spTree>
      <p:nvGrpSpPr>
        <p:cNvPr id="1" name=""/>
        <p:cNvGrpSpPr/>
        <p:nvPr/>
      </p:nvGrpSpPr>
      <p:grpSpPr>
        <a:xfrm>
          <a:off x="0" y="0"/>
          <a:ext cx="0" cy="0"/>
          <a:chOff x="0" y="0"/>
          <a:chExt cx="0" cy="0"/>
        </a:xfrm>
      </p:grpSpPr>
      <p:sp>
        <p:nvSpPr>
          <p:cNvPr id="9" name="TextBox 8"/>
          <p:cNvSpPr txBox="1"/>
          <p:nvPr/>
        </p:nvSpPr>
        <p:spPr>
          <a:xfrm>
            <a:off x="3545113" y="1601291"/>
            <a:ext cx="4796972" cy="861774"/>
          </a:xfrm>
          <a:prstGeom prst="rect">
            <a:avLst/>
          </a:prstGeom>
          <a:no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2</a:t>
            </a:r>
          </a:p>
        </p:txBody>
      </p:sp>
      <p:sp>
        <p:nvSpPr>
          <p:cNvPr id="3" name="TextBox 2"/>
          <p:cNvSpPr txBox="1"/>
          <p:nvPr/>
        </p:nvSpPr>
        <p:spPr>
          <a:xfrm>
            <a:off x="1277256" y="2922983"/>
            <a:ext cx="9593944" cy="1631216"/>
          </a:xfrm>
          <a:prstGeom prst="rect">
            <a:avLst/>
          </a:prstGeom>
          <a:noFill/>
        </p:spPr>
        <p:txBody>
          <a:bodyPr wrap="square" rtlCol="0">
            <a:spAutoFit/>
          </a:bodyPr>
          <a:lstStyle/>
          <a:p>
            <a:pPr marL="182880" algn="ctr"/>
            <a:r>
              <a:rPr lang="vi-VN" sz="5000" b="1" smtClean="0">
                <a:solidFill>
                  <a:srgbClr val="002060"/>
                </a:solidFill>
                <a:latin typeface="Times New Roman" pitchFamily="18" charset="0"/>
                <a:cs typeface="Times New Roman" pitchFamily="18" charset="0"/>
              </a:rPr>
              <a:t>Thực </a:t>
            </a:r>
            <a:r>
              <a:rPr lang="vi-VN" sz="5000" b="1">
                <a:solidFill>
                  <a:srgbClr val="002060"/>
                </a:solidFill>
                <a:latin typeface="Times New Roman" pitchFamily="18" charset="0"/>
                <a:cs typeface="Times New Roman" pitchFamily="18" charset="0"/>
              </a:rPr>
              <a:t>hiện hoạt động xây dựng truyền thống nhà </a:t>
            </a:r>
            <a:r>
              <a:rPr lang="vi-VN" sz="5000" b="1" smtClean="0">
                <a:solidFill>
                  <a:srgbClr val="002060"/>
                </a:solidFill>
                <a:latin typeface="Times New Roman" pitchFamily="18" charset="0"/>
                <a:cs typeface="Times New Roman" pitchFamily="18" charset="0"/>
              </a:rPr>
              <a:t>trường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144621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13" name="Group 12"/>
          <p:cNvGrpSpPr/>
          <p:nvPr/>
        </p:nvGrpSpPr>
        <p:grpSpPr>
          <a:xfrm>
            <a:off x="5587995" y="1056426"/>
            <a:ext cx="6326412" cy="5562087"/>
            <a:chOff x="3596019" y="-491329"/>
            <a:chExt cx="5525909" cy="5572077"/>
          </a:xfrm>
        </p:grpSpPr>
        <p:pic>
          <p:nvPicPr>
            <p:cNvPr id="14" name="Picture 13">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6" name="TextBox 15">
              <a:extLst>
                <a:ext uri="{FF2B5EF4-FFF2-40B4-BE49-F238E27FC236}">
                  <a16:creationId xmlns:a16="http://schemas.microsoft.com/office/drawing/2014/main" xmlns=""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7" name="6-Point Star 16"/>
            <p:cNvSpPr/>
            <p:nvPr/>
          </p:nvSpPr>
          <p:spPr>
            <a:xfrm>
              <a:off x="6236349" y="-491329"/>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5878288" y="1775771"/>
            <a:ext cx="5515429" cy="3970318"/>
          </a:xfrm>
          <a:prstGeom prst="rect">
            <a:avLst/>
          </a:prstGeom>
        </p:spPr>
        <p:txBody>
          <a:bodyPr wrap="square">
            <a:spAutoFit/>
          </a:bodyPr>
          <a:lstStyle/>
          <a:p>
            <a:pPr algn="ctr"/>
            <a:r>
              <a:rPr lang="en-US" sz="3600" b="1" smtClean="0">
                <a:solidFill>
                  <a:srgbClr val="C00000"/>
                </a:solidFill>
                <a:latin typeface="Times New Roman" pitchFamily="18" charset="0"/>
                <a:cs typeface="Times New Roman" pitchFamily="18" charset="0"/>
              </a:rPr>
              <a:t>Tham </a:t>
            </a:r>
            <a:r>
              <a:rPr lang="vi-VN" sz="3600" b="1" smtClean="0">
                <a:solidFill>
                  <a:srgbClr val="C00000"/>
                </a:solidFill>
                <a:latin typeface="Times New Roman" pitchFamily="18" charset="0"/>
                <a:cs typeface="Times New Roman" pitchFamily="18" charset="0"/>
              </a:rPr>
              <a:t>gia </a:t>
            </a:r>
            <a:r>
              <a:rPr lang="vi-VN" sz="3600" b="1">
                <a:solidFill>
                  <a:srgbClr val="C00000"/>
                </a:solidFill>
                <a:latin typeface="Times New Roman" pitchFamily="18" charset="0"/>
                <a:cs typeface="Times New Roman" pitchFamily="18" charset="0"/>
              </a:rPr>
              <a:t>cuộc thi “Em yêu trường em” do Đoàn Thanh niên Cộng sản Hồ Chí Minh và Đội Thiếu niên Tiền Phong Hồ Chí Minh nhà trường phát động</a:t>
            </a:r>
            <a:endParaRPr lang="en-US" sz="3600" b="1">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85" y="2104803"/>
            <a:ext cx="4759325" cy="317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074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22"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sp>
        <p:nvSpPr>
          <p:cNvPr id="25" name="Rectangle 24"/>
          <p:cNvSpPr/>
          <p:nvPr/>
        </p:nvSpPr>
        <p:spPr>
          <a:xfrm>
            <a:off x="1369908" y="5398079"/>
            <a:ext cx="4625918" cy="952781"/>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smtClean="0">
                <a:solidFill>
                  <a:srgbClr val="002060"/>
                </a:solidFill>
                <a:latin typeface="Times New Roman" pitchFamily="18" charset="0"/>
                <a:cs typeface="Times New Roman" pitchFamily="18" charset="0"/>
              </a:rPr>
              <a:t>Tập san</a:t>
            </a:r>
            <a:endParaRPr lang="en-US" sz="2800" b="1">
              <a:solidFill>
                <a:srgbClr val="002060"/>
              </a:solidFill>
              <a:latin typeface="Times New Roman" pitchFamily="18" charset="0"/>
              <a:cs typeface="Times New Roman" pitchFamily="18" charset="0"/>
            </a:endParaRPr>
          </a:p>
        </p:txBody>
      </p:sp>
      <p:sp>
        <p:nvSpPr>
          <p:cNvPr id="26" name="Rectangle 25"/>
          <p:cNvSpPr/>
          <p:nvPr/>
        </p:nvSpPr>
        <p:spPr>
          <a:xfrm>
            <a:off x="6682137" y="1963554"/>
            <a:ext cx="5176034" cy="852217"/>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smtClean="0">
                <a:solidFill>
                  <a:srgbClr val="C00000"/>
                </a:solidFill>
                <a:latin typeface="Times New Roman" pitchFamily="18" charset="0"/>
                <a:cs typeface="Times New Roman" pitchFamily="18" charset="0"/>
              </a:rPr>
              <a:t>N</a:t>
            </a:r>
            <a:r>
              <a:rPr lang="vi-VN" sz="2400" b="1" smtClean="0">
                <a:solidFill>
                  <a:srgbClr val="C00000"/>
                </a:solidFill>
                <a:latin typeface="Times New Roman" pitchFamily="18" charset="0"/>
                <a:cs typeface="Times New Roman" pitchFamily="18" charset="0"/>
              </a:rPr>
              <a:t>hững </a:t>
            </a:r>
            <a:r>
              <a:rPr lang="vi-VN" sz="2400" b="1">
                <a:solidFill>
                  <a:srgbClr val="C00000"/>
                </a:solidFill>
                <a:latin typeface="Times New Roman" pitchFamily="18" charset="0"/>
                <a:cs typeface="Times New Roman" pitchFamily="18" charset="0"/>
              </a:rPr>
              <a:t>hoạt động cụ thể của lớp</a:t>
            </a:r>
            <a:endParaRPr lang="en-US" sz="2400" b="1">
              <a:solidFill>
                <a:srgbClr val="C00000"/>
              </a:solidFill>
              <a:latin typeface="Times New Roman" pitchFamily="18" charset="0"/>
              <a:cs typeface="Times New Roman" pitchFamily="18" charset="0"/>
            </a:endParaRPr>
          </a:p>
        </p:txBody>
      </p:sp>
      <p:sp>
        <p:nvSpPr>
          <p:cNvPr id="28" name="Rectangle 27"/>
          <p:cNvSpPr/>
          <p:nvPr/>
        </p:nvSpPr>
        <p:spPr>
          <a:xfrm>
            <a:off x="1369907" y="1963554"/>
            <a:ext cx="2244149" cy="1345703"/>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smtClean="0">
                <a:solidFill>
                  <a:srgbClr val="002060"/>
                </a:solidFill>
                <a:latin typeface="Times New Roman" pitchFamily="18" charset="0"/>
                <a:cs typeface="Times New Roman" pitchFamily="18" charset="0"/>
              </a:rPr>
              <a:t>Thơ</a:t>
            </a:r>
            <a:endParaRPr lang="en-US" sz="2800" b="1">
              <a:solidFill>
                <a:srgbClr val="002060"/>
              </a:solidFill>
              <a:latin typeface="Times New Roman" pitchFamily="18" charset="0"/>
              <a:cs typeface="Times New Roman" pitchFamily="18" charset="0"/>
            </a:endParaRPr>
          </a:p>
        </p:txBody>
      </p:sp>
      <p:sp>
        <p:nvSpPr>
          <p:cNvPr id="29" name="Rectangle 28"/>
          <p:cNvSpPr/>
          <p:nvPr/>
        </p:nvSpPr>
        <p:spPr>
          <a:xfrm>
            <a:off x="3743491" y="1963554"/>
            <a:ext cx="2252334" cy="1345704"/>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smtClean="0">
                <a:solidFill>
                  <a:srgbClr val="002060"/>
                </a:solidFill>
                <a:latin typeface="Times New Roman" pitchFamily="18" charset="0"/>
                <a:cs typeface="Times New Roman" pitchFamily="18" charset="0"/>
              </a:rPr>
              <a:t>Đoạn phim ngắn</a:t>
            </a:r>
            <a:endParaRPr lang="en-US" sz="2800" b="1">
              <a:solidFill>
                <a:srgbClr val="002060"/>
              </a:solidFill>
              <a:latin typeface="Times New Roman" pitchFamily="18" charset="0"/>
              <a:cs typeface="Times New Roman" pitchFamily="18" charset="0"/>
            </a:endParaRPr>
          </a:p>
        </p:txBody>
      </p:sp>
      <p:sp>
        <p:nvSpPr>
          <p:cNvPr id="15" name="Rounded Rectangle 14"/>
          <p:cNvSpPr/>
          <p:nvPr/>
        </p:nvSpPr>
        <p:spPr>
          <a:xfrm>
            <a:off x="2247817" y="1143717"/>
            <a:ext cx="2861132"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Hình thức</a:t>
            </a:r>
            <a:endParaRPr lang="en-US" sz="3200" b="1">
              <a:latin typeface="Times New Roman" pitchFamily="18" charset="0"/>
              <a:cs typeface="Times New Roman" pitchFamily="18" charset="0"/>
            </a:endParaRPr>
          </a:p>
        </p:txBody>
      </p:sp>
      <p:sp>
        <p:nvSpPr>
          <p:cNvPr id="16" name="Rounded Rectangle 15"/>
          <p:cNvSpPr/>
          <p:nvPr/>
        </p:nvSpPr>
        <p:spPr>
          <a:xfrm>
            <a:off x="7839588" y="1166954"/>
            <a:ext cx="2861132" cy="632868"/>
          </a:xfrm>
          <a:prstGeom prst="roundRect">
            <a:avLst>
              <a:gd name="adj" fmla="val 30702"/>
            </a:avLst>
          </a:prstGeom>
          <a:solidFill>
            <a:schemeClr val="accent6">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Nội dung</a:t>
            </a:r>
            <a:endParaRPr lang="en-US" sz="3200" b="1">
              <a:latin typeface="Times New Roman" pitchFamily="18" charset="0"/>
              <a:cs typeface="Times New Roman" pitchFamily="18" charset="0"/>
            </a:endParaRPr>
          </a:p>
        </p:txBody>
      </p:sp>
      <p:sp>
        <p:nvSpPr>
          <p:cNvPr id="17" name="Rectangle 16"/>
          <p:cNvSpPr/>
          <p:nvPr/>
        </p:nvSpPr>
        <p:spPr>
          <a:xfrm>
            <a:off x="1369907" y="3756068"/>
            <a:ext cx="2244149" cy="1345703"/>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Viết bài văn ngắn </a:t>
            </a:r>
            <a:endParaRPr lang="en-US" sz="2800" b="1">
              <a:solidFill>
                <a:srgbClr val="002060"/>
              </a:solidFill>
              <a:latin typeface="Times New Roman" pitchFamily="18" charset="0"/>
              <a:cs typeface="Times New Roman" pitchFamily="18" charset="0"/>
            </a:endParaRPr>
          </a:p>
        </p:txBody>
      </p:sp>
      <p:sp>
        <p:nvSpPr>
          <p:cNvPr id="18" name="Rectangle 17"/>
          <p:cNvSpPr/>
          <p:nvPr/>
        </p:nvSpPr>
        <p:spPr>
          <a:xfrm>
            <a:off x="3743491" y="3756068"/>
            <a:ext cx="2252334" cy="1345704"/>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a:solidFill>
                  <a:srgbClr val="002060"/>
                </a:solidFill>
                <a:latin typeface="Times New Roman" pitchFamily="18" charset="0"/>
                <a:cs typeface="Times New Roman" pitchFamily="18" charset="0"/>
              </a:rPr>
              <a:t>Hình ảnh, tranh vẽ</a:t>
            </a:r>
            <a:endParaRPr lang="en-US" sz="2800" b="1">
              <a:solidFill>
                <a:srgbClr val="002060"/>
              </a:solidFill>
              <a:latin typeface="Times New Roman" pitchFamily="18" charset="0"/>
              <a:cs typeface="Times New Roman" pitchFamily="18" charset="0"/>
            </a:endParaRPr>
          </a:p>
        </p:txBody>
      </p:sp>
      <p:sp>
        <p:nvSpPr>
          <p:cNvPr id="19" name="Rectangle 18"/>
          <p:cNvSpPr/>
          <p:nvPr/>
        </p:nvSpPr>
        <p:spPr>
          <a:xfrm>
            <a:off x="6682137" y="2957785"/>
            <a:ext cx="5176034" cy="1325995"/>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a:solidFill>
                  <a:srgbClr val="C00000"/>
                </a:solidFill>
                <a:latin typeface="Times New Roman" pitchFamily="18" charset="0"/>
                <a:cs typeface="Times New Roman" pitchFamily="18" charset="0"/>
              </a:rPr>
              <a:t>Đ</a:t>
            </a:r>
            <a:r>
              <a:rPr lang="vi-VN" sz="2400" b="1" smtClean="0">
                <a:solidFill>
                  <a:srgbClr val="C00000"/>
                </a:solidFill>
                <a:latin typeface="Times New Roman" pitchFamily="18" charset="0"/>
                <a:cs typeface="Times New Roman" pitchFamily="18" charset="0"/>
              </a:rPr>
              <a:t>ưa </a:t>
            </a:r>
            <a:r>
              <a:rPr lang="vi-VN" sz="2400" b="1">
                <a:solidFill>
                  <a:srgbClr val="C00000"/>
                </a:solidFill>
                <a:latin typeface="Times New Roman" pitchFamily="18" charset="0"/>
                <a:cs typeface="Times New Roman" pitchFamily="18" charset="0"/>
              </a:rPr>
              <a:t>lên tài khoản mạng xã hội của trường hoặc dán lên giấy trắng khổ A0 để triển lãm tại lớp học</a:t>
            </a:r>
            <a:endParaRPr lang="en-US" sz="2400" b="1">
              <a:solidFill>
                <a:srgbClr val="C00000"/>
              </a:solidFill>
              <a:latin typeface="Times New Roman" pitchFamily="18" charset="0"/>
              <a:cs typeface="Times New Roman" pitchFamily="18" charset="0"/>
            </a:endParaRPr>
          </a:p>
        </p:txBody>
      </p:sp>
      <p:sp>
        <p:nvSpPr>
          <p:cNvPr id="23" name="Rectangle 22"/>
          <p:cNvSpPr/>
          <p:nvPr/>
        </p:nvSpPr>
        <p:spPr>
          <a:xfrm>
            <a:off x="6667864" y="4459315"/>
            <a:ext cx="5176034" cy="1891545"/>
          </a:xfrm>
          <a:prstGeom prst="rect">
            <a:avLst/>
          </a:prstGeom>
          <a:solidFill>
            <a:srgbClr val="EFF5FB"/>
          </a:solidFill>
          <a:ln>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smtClean="0">
                <a:solidFill>
                  <a:srgbClr val="C00000"/>
                </a:solidFill>
                <a:latin typeface="Times New Roman" pitchFamily="18" charset="0"/>
                <a:cs typeface="Times New Roman" pitchFamily="18" charset="0"/>
              </a:rPr>
              <a:t>Chụp </a:t>
            </a:r>
            <a:r>
              <a:rPr lang="vi-VN" sz="2400" b="1" smtClean="0">
                <a:solidFill>
                  <a:srgbClr val="C00000"/>
                </a:solidFill>
                <a:latin typeface="Times New Roman" pitchFamily="18" charset="0"/>
                <a:cs typeface="Times New Roman" pitchFamily="18" charset="0"/>
              </a:rPr>
              <a:t>lại </a:t>
            </a:r>
            <a:r>
              <a:rPr lang="vi-VN" sz="2400" b="1">
                <a:solidFill>
                  <a:srgbClr val="C00000"/>
                </a:solidFill>
                <a:latin typeface="Times New Roman" pitchFamily="18" charset="0"/>
                <a:cs typeface="Times New Roman" pitchFamily="18" charset="0"/>
              </a:rPr>
              <a:t>hình ảnh sản phẩm và các hoạt động lớp mình đã thực hiện để xây dựng truyền thống nhà trường theo quy định của cuộc thi “Em yêu trường em.”.</a:t>
            </a:r>
            <a:endParaRPr lang="en-US" sz="24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4519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15" grpId="0" animBg="1"/>
      <p:bldP spid="16" grpId="0" animBg="1"/>
      <p:bldP spid="17" grpId="0" animBg="1"/>
      <p:bldP spid="18" grpId="0" animBg="1"/>
      <p:bldP spid="19" grpId="0" animBg="1"/>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427513" y="1809207"/>
            <a:ext cx="4796972" cy="861774"/>
          </a:xfrm>
          <a:prstGeom prst="rect">
            <a:avLst/>
          </a:prstGeom>
          <a:noFill/>
        </p:spPr>
        <p:txBody>
          <a:bodyPr wrap="square" rtlCol="0">
            <a:spAutoFit/>
          </a:bodyPr>
          <a:lstStyle/>
          <a:p>
            <a:pPr marL="182880" algn="ctr"/>
            <a:r>
              <a:rPr lang="en-US" sz="50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3</a:t>
            </a:r>
          </a:p>
        </p:txBody>
      </p:sp>
      <p:sp>
        <p:nvSpPr>
          <p:cNvPr id="3" name="TextBox 2"/>
          <p:cNvSpPr txBox="1"/>
          <p:nvPr/>
        </p:nvSpPr>
        <p:spPr>
          <a:xfrm>
            <a:off x="907141" y="3198750"/>
            <a:ext cx="8193316" cy="2400657"/>
          </a:xfrm>
          <a:prstGeom prst="rect">
            <a:avLst/>
          </a:prstGeom>
          <a:noFill/>
        </p:spPr>
        <p:txBody>
          <a:bodyPr wrap="square" rtlCol="0">
            <a:spAutoFit/>
          </a:bodyPr>
          <a:lstStyle/>
          <a:p>
            <a:pPr marL="182880" algn="ctr"/>
            <a:r>
              <a:rPr lang="vi-VN" sz="5000" b="1">
                <a:solidFill>
                  <a:srgbClr val="002060"/>
                </a:solidFill>
                <a:latin typeface="Times New Roman" pitchFamily="18" charset="0"/>
                <a:cs typeface="Times New Roman" pitchFamily="18" charset="0"/>
              </a:rPr>
              <a:t>Tham gia những việc làm cụ thể để góp phần xây dựng truyền thống nhà trường</a:t>
            </a:r>
            <a:endParaRPr lang="en-US" sz="50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540291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HOẠT ĐỘNG 3</a:t>
            </a:r>
            <a:endParaRPr lang="en-US" sz="2600" b="1" dirty="0">
              <a:solidFill>
                <a:srgbClr val="0000CC"/>
              </a:solidFill>
              <a:latin typeface="Times New Roman" pitchFamily="18" charset="0"/>
              <a:cs typeface="Times New Roman" pitchFamily="18" charset="0"/>
            </a:endParaRPr>
          </a:p>
        </p:txBody>
      </p:sp>
      <p:sp>
        <p:nvSpPr>
          <p:cNvPr id="16" name="Rounded Rectangle 15"/>
          <p:cNvSpPr/>
          <p:nvPr/>
        </p:nvSpPr>
        <p:spPr>
          <a:xfrm>
            <a:off x="3838617" y="5523371"/>
            <a:ext cx="8251781"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17" name="Rounded Rectangle 16"/>
          <p:cNvSpPr/>
          <p:nvPr/>
        </p:nvSpPr>
        <p:spPr>
          <a:xfrm>
            <a:off x="3875314" y="1595498"/>
            <a:ext cx="8142515" cy="500850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8" name="TextBox 17"/>
          <p:cNvSpPr txBox="1"/>
          <p:nvPr/>
        </p:nvSpPr>
        <p:spPr>
          <a:xfrm>
            <a:off x="3976914" y="1731320"/>
            <a:ext cx="7968341" cy="4708981"/>
          </a:xfrm>
          <a:prstGeom prst="rect">
            <a:avLst/>
          </a:prstGeom>
          <a:noFill/>
        </p:spPr>
        <p:txBody>
          <a:bodyPr wrap="square" rtlCol="0">
            <a:spAutoFit/>
          </a:bodyPr>
          <a:lstStyle/>
          <a:p>
            <a:pPr marL="514350" lvl="0" indent="-514350" algn="just">
              <a:lnSpc>
                <a:spcPct val="150000"/>
              </a:lnSpc>
              <a:buFont typeface="+mj-lt"/>
              <a:buAutoNum type="arabicPeriod"/>
            </a:pPr>
            <a:r>
              <a:rPr lang="vi-VN" sz="2500" b="1">
                <a:solidFill>
                  <a:srgbClr val="002060"/>
                </a:solidFill>
                <a:latin typeface="+mj-lt"/>
              </a:rPr>
              <a:t>Thường xuyên tham gia các hoạt động xây dựng truyền thống nhà trường, như: xây dựng văn hoá nhà trường, kết nối nhà trường và cộng đồng, tham gia các sự kiện nhà trường tổ chức hoặc các ngày lễ kỉ niệm của nhà trường.</a:t>
            </a:r>
          </a:p>
          <a:p>
            <a:pPr marL="514350" lvl="0" indent="-514350" algn="just">
              <a:lnSpc>
                <a:spcPct val="150000"/>
              </a:lnSpc>
              <a:buFont typeface="+mj-lt"/>
              <a:buAutoNum type="arabicPeriod"/>
            </a:pPr>
            <a:r>
              <a:rPr lang="vi-VN" sz="2500" b="1" smtClean="0">
                <a:solidFill>
                  <a:srgbClr val="002060"/>
                </a:solidFill>
                <a:latin typeface="+mj-lt"/>
              </a:rPr>
              <a:t>Vận </a:t>
            </a:r>
            <a:r>
              <a:rPr lang="vi-VN" sz="2500" b="1">
                <a:solidFill>
                  <a:srgbClr val="002060"/>
                </a:solidFill>
                <a:latin typeface="+mj-lt"/>
              </a:rPr>
              <a:t>động các bạn cùng tham gia hoạt động xây dựng truyền thống nhà </a:t>
            </a:r>
            <a:r>
              <a:rPr lang="vi-VN" sz="2500" b="1" smtClean="0">
                <a:solidFill>
                  <a:srgbClr val="002060"/>
                </a:solidFill>
                <a:latin typeface="+mj-lt"/>
              </a:rPr>
              <a:t>trường.</a:t>
            </a:r>
            <a:endParaRPr lang="en-US" sz="2500" b="1" smtClean="0">
              <a:solidFill>
                <a:srgbClr val="002060"/>
              </a:solidFill>
              <a:latin typeface="+mj-lt"/>
            </a:endParaRPr>
          </a:p>
          <a:p>
            <a:pPr marL="514350" lvl="0" indent="-514350" algn="just">
              <a:lnSpc>
                <a:spcPct val="150000"/>
              </a:lnSpc>
              <a:buFont typeface="+mj-lt"/>
              <a:buAutoNum type="arabicPeriod"/>
            </a:pPr>
            <a:r>
              <a:rPr lang="vi-VN" sz="2500" b="1" smtClean="0">
                <a:solidFill>
                  <a:srgbClr val="002060"/>
                </a:solidFill>
                <a:latin typeface="+mj-lt"/>
              </a:rPr>
              <a:t>Ghi </a:t>
            </a:r>
            <a:r>
              <a:rPr lang="vi-VN" sz="2500" b="1">
                <a:solidFill>
                  <a:srgbClr val="002060"/>
                </a:solidFill>
                <a:latin typeface="+mj-lt"/>
              </a:rPr>
              <a:t>lại và chia sẻ kết quả thực hiện hoạt động</a:t>
            </a:r>
          </a:p>
        </p:txBody>
      </p:sp>
      <p:sp>
        <p:nvSpPr>
          <p:cNvPr id="26" name="Rounded Rectangle 25"/>
          <p:cNvSpPr/>
          <p:nvPr/>
        </p:nvSpPr>
        <p:spPr>
          <a:xfrm>
            <a:off x="6570674" y="1115812"/>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itchFamily="18" charset="0"/>
                <a:cs typeface="Times New Roman" pitchFamily="18" charset="0"/>
              </a:rPr>
              <a:t>Nhiệm vụ</a:t>
            </a:r>
            <a:endParaRPr lang="en-US" sz="3600" b="1">
              <a:latin typeface="Times New Roman" pitchFamily="18" charset="0"/>
              <a:cs typeface="Times New Roman" pitchFamily="18" charset="0"/>
            </a:endParaRPr>
          </a:p>
        </p:txBody>
      </p:sp>
      <p:grpSp>
        <p:nvGrpSpPr>
          <p:cNvPr id="24" name="组合 36"/>
          <p:cNvGrpSpPr>
            <a:grpSpLocks/>
          </p:cNvGrpSpPr>
          <p:nvPr/>
        </p:nvGrpSpPr>
        <p:grpSpPr bwMode="auto">
          <a:xfrm>
            <a:off x="706125" y="1275880"/>
            <a:ext cx="2776950" cy="1975645"/>
            <a:chOff x="1295400" y="2786058"/>
            <a:chExt cx="1753450" cy="1751017"/>
          </a:xfrm>
        </p:grpSpPr>
        <p:grpSp>
          <p:nvGrpSpPr>
            <p:cNvPr id="25" name="Group 6"/>
            <p:cNvGrpSpPr>
              <a:grpSpLocks/>
            </p:cNvGrpSpPr>
            <p:nvPr/>
          </p:nvGrpSpPr>
          <p:grpSpPr bwMode="auto">
            <a:xfrm>
              <a:off x="1295400" y="2786058"/>
              <a:ext cx="1753450" cy="1751017"/>
              <a:chOff x="1823" y="2371"/>
              <a:chExt cx="1801" cy="1801"/>
            </a:xfrm>
          </p:grpSpPr>
          <p:sp>
            <p:nvSpPr>
              <p:cNvPr id="31"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32"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30" name="Text Box 9"/>
            <p:cNvSpPr txBox="1">
              <a:spLocks noChangeArrowheads="1"/>
            </p:cNvSpPr>
            <p:nvPr/>
          </p:nvSpPr>
          <p:spPr bwMode="auto">
            <a:xfrm>
              <a:off x="1422930" y="3142002"/>
              <a:ext cx="1475415" cy="1199156"/>
            </a:xfrm>
            <a:prstGeom prst="rect">
              <a:avLst/>
            </a:prstGeom>
            <a:noFill/>
            <a:ln w="9525">
              <a:noFill/>
              <a:miter lim="800000"/>
              <a:headEnd/>
              <a:tailEnd/>
            </a:ln>
          </p:spPr>
          <p:txBody>
            <a:bodyPr anchor="ctr"/>
            <a:lstStyle/>
            <a:p>
              <a:pPr algn="ctr"/>
              <a:r>
                <a:rPr lang="en-US" altLang="zh-CN" sz="3500" b="1" smtClean="0">
                  <a:solidFill>
                    <a:srgbClr val="FF0000"/>
                  </a:solidFill>
                  <a:latin typeface="Times New Roman" pitchFamily="18" charset="0"/>
                  <a:ea typeface="微软雅黑" pitchFamily="34" charset="-122"/>
                  <a:cs typeface="Times New Roman" pitchFamily="18" charset="0"/>
                </a:rPr>
                <a:t>Hoạt động cá 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463" y="3525189"/>
            <a:ext cx="2501887" cy="280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733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barn(inVertical)">
                                      <p:cBhvr>
                                        <p:cTn id="21" dur="500"/>
                                        <p:tgtEl>
                                          <p:spTgt spid="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fade">
                                      <p:cBhvr>
                                        <p:cTn id="26" dur="500"/>
                                        <p:tgtEl>
                                          <p:spTgt spid="1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circle(in)">
                                      <p:cBhvr>
                                        <p:cTn id="31" dur="2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31" y="240937"/>
            <a:ext cx="10499147" cy="1150855"/>
          </a:xfrm>
          <a:prstGeom prst="rect">
            <a:avLst/>
          </a:prstGeom>
        </p:spPr>
      </p:pic>
      <p:sp>
        <p:nvSpPr>
          <p:cNvPr id="30" name="TextBox 29">
            <a:extLst>
              <a:ext uri="{FF2B5EF4-FFF2-40B4-BE49-F238E27FC236}">
                <a16:creationId xmlns:a16="http://schemas.microsoft.com/office/drawing/2014/main" xmlns="" id="{23E28E47-60F9-423C-B866-1FA8E553999F}"/>
              </a:ext>
            </a:extLst>
          </p:cNvPr>
          <p:cNvSpPr txBox="1"/>
          <p:nvPr/>
        </p:nvSpPr>
        <p:spPr>
          <a:xfrm>
            <a:off x="1884854" y="411250"/>
            <a:ext cx="9126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srgbClr val="FF0000"/>
                </a:solidFill>
                <a:latin typeface="Times New Roman" pitchFamily="18" charset="0"/>
                <a:cs typeface="Times New Roman" pitchFamily="18" charset="0"/>
              </a:rPr>
              <a:t>Điều em trải nghiệm</a:t>
            </a:r>
            <a:endParaRPr kumimoji="0" lang="x-none"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1" name="Rectangle 30"/>
          <p:cNvSpPr/>
          <p:nvPr/>
        </p:nvSpPr>
        <p:spPr>
          <a:xfrm>
            <a:off x="832516" y="1533697"/>
            <a:ext cx="10838653" cy="15288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32" name="Rectangle 31"/>
          <p:cNvSpPr/>
          <p:nvPr/>
        </p:nvSpPr>
        <p:spPr>
          <a:xfrm>
            <a:off x="1437685" y="1616265"/>
            <a:ext cx="10187046" cy="1477328"/>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Hiểu và đóng góp vào việc xây dựng truyền thống nhà trường là việc mỗi chúng ta cần tích cực tham gia để thể hiện lòng biết ơn, sự tự hào và trách nhiệm đối với nhà trường</a:t>
            </a:r>
            <a:endParaRPr lang="en-US" sz="3000" i="1">
              <a:solidFill>
                <a:srgbClr val="002060"/>
              </a:solidFill>
              <a:latin typeface="Times New Roman" pitchFamily="18" charset="0"/>
              <a:cs typeface="Times New Roman" pitchFamily="18" charset="0"/>
            </a:endParaRPr>
          </a:p>
        </p:txBody>
      </p:sp>
      <p:sp>
        <p:nvSpPr>
          <p:cNvPr id="33" name="Diamond 32"/>
          <p:cNvSpPr/>
          <p:nvPr/>
        </p:nvSpPr>
        <p:spPr>
          <a:xfrm>
            <a:off x="310887" y="1555042"/>
            <a:ext cx="1077660" cy="1507472"/>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49" name="TextBox 48"/>
          <p:cNvSpPr txBox="1"/>
          <p:nvPr/>
        </p:nvSpPr>
        <p:spPr>
          <a:xfrm>
            <a:off x="560351" y="1880596"/>
            <a:ext cx="576982" cy="784830"/>
          </a:xfrm>
          <a:prstGeom prst="rect">
            <a:avLst/>
          </a:prstGeom>
          <a:noFill/>
        </p:spPr>
        <p:txBody>
          <a:bodyPr wrap="square" rtlCol="0">
            <a:spAutoFit/>
          </a:bodyPr>
          <a:lstStyle/>
          <a:p>
            <a:pPr algn="ctr"/>
            <a:r>
              <a:rPr lang="en-US" sz="4500" b="1" smtClean="0">
                <a:solidFill>
                  <a:srgbClr val="002060"/>
                </a:solidFill>
                <a:latin typeface="Times New Roman" pitchFamily="18" charset="0"/>
                <a:cs typeface="Times New Roman" pitchFamily="18" charset="0"/>
              </a:rPr>
              <a:t>1</a:t>
            </a:r>
            <a:endParaRPr lang="en-US" sz="4500" b="1" dirty="0">
              <a:solidFill>
                <a:srgbClr val="002060"/>
              </a:solidFill>
              <a:latin typeface="Times New Roman" pitchFamily="18" charset="0"/>
              <a:cs typeface="Times New Roman" pitchFamily="18" charset="0"/>
            </a:endParaRPr>
          </a:p>
        </p:txBody>
      </p:sp>
      <p:sp>
        <p:nvSpPr>
          <p:cNvPr id="50" name="Rectangle 49"/>
          <p:cNvSpPr/>
          <p:nvPr/>
        </p:nvSpPr>
        <p:spPr>
          <a:xfrm>
            <a:off x="794571" y="3290388"/>
            <a:ext cx="10838653" cy="158640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1" name="Diamond 50"/>
          <p:cNvSpPr/>
          <p:nvPr/>
        </p:nvSpPr>
        <p:spPr>
          <a:xfrm>
            <a:off x="11094394" y="3319417"/>
            <a:ext cx="1077660" cy="1531866"/>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b="1">
              <a:solidFill>
                <a:srgbClr val="002060"/>
              </a:solidFill>
              <a:latin typeface="Times New Roman" pitchFamily="18" charset="0"/>
              <a:cs typeface="Times New Roman" pitchFamily="18" charset="0"/>
            </a:endParaRPr>
          </a:p>
        </p:txBody>
      </p:sp>
      <p:sp>
        <p:nvSpPr>
          <p:cNvPr id="52" name="TextBox 51"/>
          <p:cNvSpPr txBox="1"/>
          <p:nvPr/>
        </p:nvSpPr>
        <p:spPr>
          <a:xfrm>
            <a:off x="11382678" y="3691176"/>
            <a:ext cx="576982" cy="784830"/>
          </a:xfrm>
          <a:prstGeom prst="rect">
            <a:avLst/>
          </a:prstGeom>
          <a:noFill/>
        </p:spPr>
        <p:txBody>
          <a:bodyPr wrap="square" rtlCol="0">
            <a:spAutoFit/>
          </a:bodyPr>
          <a:lstStyle/>
          <a:p>
            <a:pPr algn="ctr"/>
            <a:r>
              <a:rPr lang="en-US" sz="4500" b="1" smtClean="0">
                <a:solidFill>
                  <a:srgbClr val="002060"/>
                </a:solidFill>
                <a:latin typeface="Times New Roman" pitchFamily="18" charset="0"/>
                <a:cs typeface="Times New Roman" pitchFamily="18" charset="0"/>
              </a:rPr>
              <a:t>2</a:t>
            </a:r>
            <a:endParaRPr lang="en-US" sz="4500" b="1" dirty="0">
              <a:solidFill>
                <a:srgbClr val="002060"/>
              </a:solidFill>
              <a:latin typeface="Times New Roman" pitchFamily="18" charset="0"/>
              <a:cs typeface="Times New Roman" pitchFamily="18" charset="0"/>
            </a:endParaRPr>
          </a:p>
        </p:txBody>
      </p:sp>
      <p:sp>
        <p:nvSpPr>
          <p:cNvPr id="53" name="Rectangle 52"/>
          <p:cNvSpPr/>
          <p:nvPr/>
        </p:nvSpPr>
        <p:spPr>
          <a:xfrm>
            <a:off x="933210" y="3344927"/>
            <a:ext cx="10161183" cy="1477328"/>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Văn hoá, truyền thống của nhà trường là do tất cả các thành viên trong nhà trường tạo dựng và phát triển, bắt đầu từ những hành động rất nhỏ của bản thân mỗi người</a:t>
            </a:r>
            <a:endParaRPr lang="en-US" sz="3000" i="1">
              <a:solidFill>
                <a:srgbClr val="002060"/>
              </a:solidFill>
              <a:latin typeface="+mj-lt"/>
              <a:cs typeface="Times New Roman" pitchFamily="18" charset="0"/>
            </a:endParaRPr>
          </a:p>
        </p:txBody>
      </p:sp>
      <p:sp>
        <p:nvSpPr>
          <p:cNvPr id="54" name="Rectangle 53"/>
          <p:cNvSpPr/>
          <p:nvPr/>
        </p:nvSpPr>
        <p:spPr>
          <a:xfrm>
            <a:off x="794570" y="5130313"/>
            <a:ext cx="10838653" cy="143014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5" name="Rectangle 54"/>
          <p:cNvSpPr/>
          <p:nvPr/>
        </p:nvSpPr>
        <p:spPr>
          <a:xfrm>
            <a:off x="1350601" y="5327202"/>
            <a:ext cx="10187046" cy="1015663"/>
          </a:xfrm>
          <a:prstGeom prst="rect">
            <a:avLst/>
          </a:prstGeom>
        </p:spPr>
        <p:txBody>
          <a:bodyPr wrap="square">
            <a:spAutoFit/>
          </a:bodyPr>
          <a:lstStyle/>
          <a:p>
            <a:pPr algn="ctr"/>
            <a:r>
              <a:rPr lang="vi-VN" sz="3000">
                <a:solidFill>
                  <a:srgbClr val="002060"/>
                </a:solidFill>
                <a:latin typeface="Times New Roman" pitchFamily="18" charset="0"/>
                <a:cs typeface="Times New Roman" pitchFamily="18" charset="0"/>
              </a:rPr>
              <a:t>Khi chúng ta cảm nhận được những giá trị tốt đẹp của nhà trường thì các em cũng có sự cảm nhận tốt đẹp về bản thân mình hơn</a:t>
            </a:r>
            <a:endParaRPr lang="en-US" sz="3000" i="1">
              <a:solidFill>
                <a:srgbClr val="002060"/>
              </a:solidFill>
              <a:latin typeface="Times New Roman" pitchFamily="18" charset="0"/>
              <a:cs typeface="Times New Roman" pitchFamily="18" charset="0"/>
            </a:endParaRPr>
          </a:p>
        </p:txBody>
      </p:sp>
      <p:sp>
        <p:nvSpPr>
          <p:cNvPr id="56" name="Diamond 55"/>
          <p:cNvSpPr/>
          <p:nvPr/>
        </p:nvSpPr>
        <p:spPr>
          <a:xfrm>
            <a:off x="272941" y="5130313"/>
            <a:ext cx="1077660" cy="143014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Times New Roman" pitchFamily="18" charset="0"/>
              <a:cs typeface="Times New Roman" pitchFamily="18" charset="0"/>
            </a:endParaRPr>
          </a:p>
        </p:txBody>
      </p:sp>
      <p:sp>
        <p:nvSpPr>
          <p:cNvPr id="57" name="TextBox 56"/>
          <p:cNvSpPr txBox="1"/>
          <p:nvPr/>
        </p:nvSpPr>
        <p:spPr>
          <a:xfrm>
            <a:off x="560351" y="5452971"/>
            <a:ext cx="576982" cy="784830"/>
          </a:xfrm>
          <a:prstGeom prst="rect">
            <a:avLst/>
          </a:prstGeom>
          <a:noFill/>
        </p:spPr>
        <p:txBody>
          <a:bodyPr wrap="square" rtlCol="0">
            <a:spAutoFit/>
          </a:bodyPr>
          <a:lstStyle/>
          <a:p>
            <a:pPr algn="ctr"/>
            <a:r>
              <a:rPr lang="en-US" sz="4500" b="1" smtClean="0">
                <a:solidFill>
                  <a:srgbClr val="002060"/>
                </a:solidFill>
                <a:latin typeface="Times New Roman" pitchFamily="18" charset="0"/>
                <a:cs typeface="Times New Roman" pitchFamily="18" charset="0"/>
              </a:rPr>
              <a:t>3</a:t>
            </a:r>
            <a:endParaRPr lang="en-US" sz="45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9615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arn(inVertical)">
                                      <p:cBhvr>
                                        <p:cTn id="34" dur="500"/>
                                        <p:tgtEl>
                                          <p:spTgt spid="5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barn(inVertical)">
                                      <p:cBhvr>
                                        <p:cTn id="45" dur="500"/>
                                        <p:tgtEl>
                                          <p:spTgt spid="5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arn(inVertical)">
                                      <p:cBhvr>
                                        <p:cTn id="48" dur="500"/>
                                        <p:tgtEl>
                                          <p:spTgt spid="5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barn(inVertical)">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P spid="49" grpId="0"/>
      <p:bldP spid="50" grpId="0" animBg="1"/>
      <p:bldP spid="51" grpId="0" animBg="1"/>
      <p:bldP spid="52" grpId="0"/>
      <p:bldP spid="53" grpId="0"/>
      <p:bldP spid="54" grpId="0" animBg="1"/>
      <p:bldP spid="55" grpId="0"/>
      <p:bldP spid="56" grpId="0" animBg="1"/>
      <p:bldP spid="5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801256" y="2106308"/>
            <a:ext cx="6545942" cy="2862322"/>
          </a:xfrm>
          <a:prstGeom prst="rect">
            <a:avLst/>
          </a:prstGeom>
          <a:solidFill>
            <a:schemeClr val="bg1"/>
          </a:solidFill>
        </p:spPr>
        <p:txBody>
          <a:bodyPr wrap="square" rtlCol="0">
            <a:spAutoFit/>
          </a:bodyPr>
          <a:lstStyle/>
          <a:p>
            <a:pPr algn="ctr"/>
            <a:r>
              <a:rPr lang="en-US" sz="4500" b="1" smtClean="0">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TỔNG KẾT</a:t>
            </a:r>
          </a:p>
          <a:p>
            <a:pPr algn="ctr"/>
            <a:r>
              <a:rPr lang="en-US" sz="4500" b="1" smtClean="0">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ĐÁNH GIÁ </a:t>
            </a:r>
          </a:p>
          <a:p>
            <a:pPr algn="ctr"/>
            <a:r>
              <a:rPr lang="en-US" sz="4500" b="1" smtClean="0">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KẾT QUẢ THỰC HIỆN </a:t>
            </a:r>
          </a:p>
          <a:p>
            <a:pPr algn="ctr"/>
            <a:r>
              <a:rPr lang="en-US" sz="4500" b="1" smtClean="0">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rPr>
              <a:t>CHỦ ĐỀ 1</a:t>
            </a:r>
            <a:endParaRPr lang="en-US" sz="45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58626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31" y="61686"/>
            <a:ext cx="11604625" cy="665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582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748" y="850526"/>
            <a:ext cx="8704982" cy="920218"/>
          </a:xfrm>
          <a:prstGeom prst="rect">
            <a:avLst/>
          </a:prstGeom>
        </p:spPr>
      </p:pic>
      <p:sp>
        <p:nvSpPr>
          <p:cNvPr id="11" name="TextBox 10">
            <a:extLst>
              <a:ext uri="{FF2B5EF4-FFF2-40B4-BE49-F238E27FC236}">
                <a16:creationId xmlns:a16="http://schemas.microsoft.com/office/drawing/2014/main" xmlns="" id="{23E28E47-60F9-423C-B866-1FA8E553999F}"/>
              </a:ext>
            </a:extLst>
          </p:cNvPr>
          <p:cNvSpPr txBox="1"/>
          <p:nvPr/>
        </p:nvSpPr>
        <p:spPr>
          <a:xfrm>
            <a:off x="1633928" y="980151"/>
            <a:ext cx="9368802" cy="615553"/>
          </a:xfrm>
          <a:prstGeom prst="rect">
            <a:avLst/>
          </a:prstGeom>
          <a:noFill/>
        </p:spPr>
        <p:txBody>
          <a:bodyPr wrap="square" rtlCol="0">
            <a:spAutoFit/>
          </a:bodyPr>
          <a:lstStyle/>
          <a:p>
            <a:pPr lvl="0" algn="ctr">
              <a:defRPr/>
            </a:pPr>
            <a:r>
              <a:rPr lang="vi-VN" sz="3400" b="1">
                <a:solidFill>
                  <a:srgbClr val="FF0000"/>
                </a:solidFill>
                <a:latin typeface="Times New Roman" pitchFamily="18" charset="0"/>
                <a:cs typeface="Times New Roman" pitchFamily="18" charset="0"/>
              </a:rPr>
              <a:t>Cách xây dựng và gìn giữ tình bạn</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20" name="Group 19"/>
          <p:cNvGrpSpPr/>
          <p:nvPr/>
        </p:nvGrpSpPr>
        <p:grpSpPr>
          <a:xfrm>
            <a:off x="921603" y="3470759"/>
            <a:ext cx="2621697" cy="2614348"/>
            <a:chOff x="461676" y="1436293"/>
            <a:chExt cx="2958196" cy="2863649"/>
          </a:xfrm>
        </p:grpSpPr>
        <p:sp>
          <p:nvSpPr>
            <p:cNvPr id="21" name="Rectangle 20"/>
            <p:cNvSpPr/>
            <p:nvPr/>
          </p:nvSpPr>
          <p:spPr>
            <a:xfrm>
              <a:off x="609031" y="1436293"/>
              <a:ext cx="2810841" cy="2719633"/>
            </a:xfrm>
            <a:prstGeom prst="rect">
              <a:avLst/>
            </a:prstGeom>
            <a:solidFill>
              <a:schemeClr val="accent2"/>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22" name="Group 21"/>
            <p:cNvGrpSpPr/>
            <p:nvPr/>
          </p:nvGrpSpPr>
          <p:grpSpPr>
            <a:xfrm>
              <a:off x="461676" y="1652317"/>
              <a:ext cx="2769645" cy="2647625"/>
              <a:chOff x="461676" y="1652317"/>
              <a:chExt cx="2769645" cy="2647625"/>
            </a:xfrm>
          </p:grpSpPr>
          <p:sp>
            <p:nvSpPr>
              <p:cNvPr id="23" name="Rectangle 22"/>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30" name="Rectangle 29"/>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31" name="Rectangle 30"/>
          <p:cNvSpPr/>
          <p:nvPr/>
        </p:nvSpPr>
        <p:spPr>
          <a:xfrm>
            <a:off x="986898" y="3968601"/>
            <a:ext cx="2446541"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Luôn tin tưởng, tôn trọng, lắng nghe bạn</a:t>
            </a:r>
            <a:endParaRPr lang="en-US" sz="2800" b="1">
              <a:solidFill>
                <a:srgbClr val="002060"/>
              </a:solidFill>
              <a:latin typeface="Times New Roman" pitchFamily="18" charset="0"/>
              <a:cs typeface="Times New Roman" pitchFamily="18" charset="0"/>
            </a:endParaRPr>
          </a:p>
        </p:txBody>
      </p:sp>
      <p:grpSp>
        <p:nvGrpSpPr>
          <p:cNvPr id="32" name="Group 31"/>
          <p:cNvGrpSpPr/>
          <p:nvPr/>
        </p:nvGrpSpPr>
        <p:grpSpPr>
          <a:xfrm>
            <a:off x="3753587" y="3470759"/>
            <a:ext cx="2621697" cy="2614348"/>
            <a:chOff x="461676" y="1436293"/>
            <a:chExt cx="2958196" cy="2863649"/>
          </a:xfrm>
        </p:grpSpPr>
        <p:sp>
          <p:nvSpPr>
            <p:cNvPr id="33" name="Rectangle 32"/>
            <p:cNvSpPr/>
            <p:nvPr/>
          </p:nvSpPr>
          <p:spPr>
            <a:xfrm>
              <a:off x="609031" y="1436293"/>
              <a:ext cx="2810841" cy="2719633"/>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34" name="Group 33"/>
            <p:cNvGrpSpPr/>
            <p:nvPr/>
          </p:nvGrpSpPr>
          <p:grpSpPr>
            <a:xfrm>
              <a:off x="461676" y="1652317"/>
              <a:ext cx="2769645" cy="2647625"/>
              <a:chOff x="461676" y="1652317"/>
              <a:chExt cx="2769645" cy="2647625"/>
            </a:xfrm>
          </p:grpSpPr>
          <p:sp>
            <p:nvSpPr>
              <p:cNvPr id="35" name="Rectangle 34"/>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36" name="Rectangle 35"/>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37" name="Rectangle 36"/>
          <p:cNvSpPr/>
          <p:nvPr/>
        </p:nvSpPr>
        <p:spPr>
          <a:xfrm>
            <a:off x="3753588" y="3720695"/>
            <a:ext cx="2454594" cy="2246769"/>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Chia sẻ chân thành, cởi mở với bạn khi vui, buồn, khó khăn</a:t>
            </a:r>
            <a:endParaRPr lang="en-US" sz="2800" b="1">
              <a:solidFill>
                <a:srgbClr val="002060"/>
              </a:solidFill>
              <a:latin typeface="Times New Roman" pitchFamily="18" charset="0"/>
              <a:cs typeface="Times New Roman" pitchFamily="18" charset="0"/>
            </a:endParaRPr>
          </a:p>
        </p:txBody>
      </p:sp>
      <p:grpSp>
        <p:nvGrpSpPr>
          <p:cNvPr id="38" name="Group 37"/>
          <p:cNvGrpSpPr/>
          <p:nvPr/>
        </p:nvGrpSpPr>
        <p:grpSpPr>
          <a:xfrm>
            <a:off x="6585571" y="3470759"/>
            <a:ext cx="2621697" cy="2614348"/>
            <a:chOff x="461676" y="1436293"/>
            <a:chExt cx="2958196" cy="2863649"/>
          </a:xfrm>
        </p:grpSpPr>
        <p:sp>
          <p:nvSpPr>
            <p:cNvPr id="39" name="Rectangle 38"/>
            <p:cNvSpPr/>
            <p:nvPr/>
          </p:nvSpPr>
          <p:spPr>
            <a:xfrm>
              <a:off x="609031" y="1436293"/>
              <a:ext cx="2810841" cy="2719633"/>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40" name="Group 39"/>
            <p:cNvGrpSpPr/>
            <p:nvPr/>
          </p:nvGrpSpPr>
          <p:grpSpPr>
            <a:xfrm>
              <a:off x="461676" y="1652317"/>
              <a:ext cx="2769645" cy="2647625"/>
              <a:chOff x="461676" y="1652317"/>
              <a:chExt cx="2769645" cy="2647625"/>
            </a:xfrm>
          </p:grpSpPr>
          <p:sp>
            <p:nvSpPr>
              <p:cNvPr id="41" name="Rectangle 40"/>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2" name="Rectangle 41"/>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grpSp>
        <p:nvGrpSpPr>
          <p:cNvPr id="43" name="Group 42"/>
          <p:cNvGrpSpPr/>
          <p:nvPr/>
        </p:nvGrpSpPr>
        <p:grpSpPr>
          <a:xfrm>
            <a:off x="9417555" y="3470759"/>
            <a:ext cx="2621697" cy="2614348"/>
            <a:chOff x="461676" y="1436293"/>
            <a:chExt cx="2958196" cy="2863649"/>
          </a:xfrm>
        </p:grpSpPr>
        <p:sp>
          <p:nvSpPr>
            <p:cNvPr id="44" name="Rectangle 43"/>
            <p:cNvSpPr/>
            <p:nvPr/>
          </p:nvSpPr>
          <p:spPr>
            <a:xfrm>
              <a:off x="609031" y="1436293"/>
              <a:ext cx="2810841" cy="2719633"/>
            </a:xfrm>
            <a:prstGeom prst="rect">
              <a:avLst/>
            </a:prstGeom>
            <a:solidFill>
              <a:schemeClr val="accent4"/>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45" name="Group 44"/>
            <p:cNvGrpSpPr/>
            <p:nvPr/>
          </p:nvGrpSpPr>
          <p:grpSpPr>
            <a:xfrm>
              <a:off x="461676" y="1652317"/>
              <a:ext cx="2769645" cy="2647625"/>
              <a:chOff x="461676" y="1652317"/>
              <a:chExt cx="2769645" cy="2647625"/>
            </a:xfrm>
          </p:grpSpPr>
          <p:sp>
            <p:nvSpPr>
              <p:cNvPr id="46" name="Rectangle 45"/>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7" name="Rectangle 46"/>
              <p:cNvSpPr/>
              <p:nvPr/>
            </p:nvSpPr>
            <p:spPr>
              <a:xfrm>
                <a:off x="535353" y="1729730"/>
                <a:ext cx="2622290" cy="809102"/>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48" name="Rectangle 47"/>
          <p:cNvSpPr/>
          <p:nvPr/>
        </p:nvSpPr>
        <p:spPr>
          <a:xfrm>
            <a:off x="9517063" y="3908309"/>
            <a:ext cx="2389297"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Không có lời nói, hành vi làm tổn thương bạn</a:t>
            </a:r>
          </a:p>
        </p:txBody>
      </p:sp>
      <p:grpSp>
        <p:nvGrpSpPr>
          <p:cNvPr id="49" name="Group 48"/>
          <p:cNvGrpSpPr/>
          <p:nvPr/>
        </p:nvGrpSpPr>
        <p:grpSpPr>
          <a:xfrm>
            <a:off x="1258898" y="2079072"/>
            <a:ext cx="10172016" cy="1081339"/>
            <a:chOff x="504511" y="1185475"/>
            <a:chExt cx="2817135" cy="3114467"/>
          </a:xfrm>
        </p:grpSpPr>
        <p:sp>
          <p:nvSpPr>
            <p:cNvPr id="50" name="Rectangle 49"/>
            <p:cNvSpPr/>
            <p:nvPr/>
          </p:nvSpPr>
          <p:spPr>
            <a:xfrm>
              <a:off x="504511" y="1185475"/>
              <a:ext cx="275863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51" name="Group 50"/>
            <p:cNvGrpSpPr/>
            <p:nvPr/>
          </p:nvGrpSpPr>
          <p:grpSpPr>
            <a:xfrm>
              <a:off x="535353" y="1652317"/>
              <a:ext cx="2786293" cy="2647625"/>
              <a:chOff x="535353" y="1652317"/>
              <a:chExt cx="2786293" cy="2647625"/>
            </a:xfrm>
          </p:grpSpPr>
          <p:sp>
            <p:nvSpPr>
              <p:cNvPr id="52" name="Rectangle 51"/>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53" name="Rectangle 52"/>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54" name="Rectangle 53"/>
          <p:cNvSpPr/>
          <p:nvPr/>
        </p:nvSpPr>
        <p:spPr>
          <a:xfrm>
            <a:off x="1487874" y="2442747"/>
            <a:ext cx="9794619" cy="523220"/>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Chủ động, mạnh dạn, tự tin khi làm quen với bạn mới</a:t>
            </a:r>
          </a:p>
        </p:txBody>
      </p:sp>
      <p:sp>
        <p:nvSpPr>
          <p:cNvPr id="61" name="Rectangle 60"/>
          <p:cNvSpPr/>
          <p:nvPr/>
        </p:nvSpPr>
        <p:spPr>
          <a:xfrm>
            <a:off x="6651480" y="3901828"/>
            <a:ext cx="2282658" cy="1815882"/>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Trao đổi thẳng thắn với bạn khi có hiểu lầm</a:t>
            </a:r>
            <a:endParaRPr lang="en-US" sz="28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61773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arn(inVertical)">
                                      <p:cBhvr>
                                        <p:cTn id="19" dur="500"/>
                                        <p:tgtEl>
                                          <p:spTgt spid="4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heel(1)">
                                      <p:cBhvr>
                                        <p:cTn id="43" dur="2000"/>
                                        <p:tgtEl>
                                          <p:spTgt spid="38"/>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heel(1)">
                                      <p:cBhvr>
                                        <p:cTn id="46" dur="20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circle(in)">
                                      <p:cBhvr>
                                        <p:cTn id="51" dur="2000"/>
                                        <p:tgtEl>
                                          <p:spTgt spid="43"/>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circle(in)">
                                      <p:cBhvr>
                                        <p:cTn id="54"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7" grpId="0"/>
      <p:bldP spid="48" grpId="0"/>
      <p:bldP spid="54"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1494020" y="2221637"/>
            <a:ext cx="10270760" cy="1754326"/>
          </a:xfrm>
          <a:prstGeom prst="rect">
            <a:avLst/>
          </a:prstGeom>
          <a:noFill/>
        </p:spPr>
        <p:txBody>
          <a:bodyPr wrap="none" lIns="91440" tIns="45720" rIns="91440" bIns="45720">
            <a:spAutoFit/>
          </a:bodyPr>
          <a:lstStyle/>
          <a:p>
            <a:pPr lvl="0" algn="ctr"/>
            <a:r>
              <a:rPr lang="en-US" sz="54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Bài học đến đây là kết thúc</a:t>
            </a:r>
          </a:p>
          <a:p>
            <a:pPr lvl="0" algn="ctr"/>
            <a:r>
              <a:rPr lang="en-US" sz="54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Nixie One"/>
                <a:cs typeface="Times New Roman" pitchFamily="18" charset="0"/>
                <a:sym typeface="Nixie One"/>
              </a:rPr>
              <a:t>Chúc các em chăm ngoan học giỏi</a:t>
            </a:r>
            <a:endPar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820041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748" y="850526"/>
            <a:ext cx="8704982" cy="920218"/>
          </a:xfrm>
          <a:prstGeom prst="rect">
            <a:avLst/>
          </a:prstGeom>
        </p:spPr>
      </p:pic>
      <p:sp>
        <p:nvSpPr>
          <p:cNvPr id="11" name="TextBox 10">
            <a:extLst>
              <a:ext uri="{FF2B5EF4-FFF2-40B4-BE49-F238E27FC236}">
                <a16:creationId xmlns:a16="http://schemas.microsoft.com/office/drawing/2014/main" xmlns="" id="{23E28E47-60F9-423C-B866-1FA8E553999F}"/>
              </a:ext>
            </a:extLst>
          </p:cNvPr>
          <p:cNvSpPr txBox="1"/>
          <p:nvPr/>
        </p:nvSpPr>
        <p:spPr>
          <a:xfrm>
            <a:off x="1633928" y="980151"/>
            <a:ext cx="9368802" cy="615553"/>
          </a:xfrm>
          <a:prstGeom prst="rect">
            <a:avLst/>
          </a:prstGeom>
          <a:noFill/>
        </p:spPr>
        <p:txBody>
          <a:bodyPr wrap="square" rtlCol="0">
            <a:spAutoFit/>
          </a:bodyPr>
          <a:lstStyle/>
          <a:p>
            <a:pPr lvl="0" algn="ctr">
              <a:defRPr/>
            </a:pPr>
            <a:r>
              <a:rPr lang="en-US" sz="3400" b="1" noProof="0" smtClean="0">
                <a:solidFill>
                  <a:srgbClr val="FF0000"/>
                </a:solidFill>
                <a:latin typeface="Times New Roman" pitchFamily="18" charset="0"/>
                <a:cs typeface="Times New Roman" pitchFamily="18" charset="0"/>
              </a:rPr>
              <a:t>Điều em trải nghiệm</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55" name="Rectangle 54"/>
          <p:cNvSpPr/>
          <p:nvPr/>
        </p:nvSpPr>
        <p:spPr>
          <a:xfrm>
            <a:off x="565062" y="2171195"/>
            <a:ext cx="5458367" cy="196537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Tình bạn là sự cam kết một cách tự nguyện giữa hai hay nhiều cá nhân với nhau, người này luôn tạo cảm xúc tích cực cho người kia, sẵn sàng chia sẻ vui buồn và giúp đỡ lẫn nhau khi gặp khó khăn</a:t>
            </a:r>
            <a:endParaRPr lang="en-US" sz="2200" b="1">
              <a:solidFill>
                <a:srgbClr val="002060"/>
              </a:solidFill>
              <a:latin typeface="Times New Roman" pitchFamily="18" charset="0"/>
              <a:cs typeface="Times New Roman" pitchFamily="18" charset="0"/>
            </a:endParaRPr>
          </a:p>
        </p:txBody>
      </p:sp>
      <p:sp>
        <p:nvSpPr>
          <p:cNvPr id="56" name="Rectangle 55"/>
          <p:cNvSpPr/>
          <p:nvPr/>
        </p:nvSpPr>
        <p:spPr>
          <a:xfrm>
            <a:off x="6318329" y="2171195"/>
            <a:ext cx="5458367" cy="196537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Tình bạn đẹp được xây dựng từ những giá trị như tôn trọng, trung thực, yêu thương, đoàn kết, lắng nghe,... và thái độ chân thành, cởi mở, tin cậy</a:t>
            </a:r>
            <a:endParaRPr lang="en-US" sz="2200" b="1">
              <a:solidFill>
                <a:srgbClr val="002060"/>
              </a:solidFill>
              <a:latin typeface="Times New Roman" pitchFamily="18" charset="0"/>
              <a:cs typeface="Times New Roman" pitchFamily="18" charset="0"/>
            </a:endParaRPr>
          </a:p>
        </p:txBody>
      </p:sp>
      <p:sp>
        <p:nvSpPr>
          <p:cNvPr id="57" name="Rectangle 56"/>
          <p:cNvSpPr/>
          <p:nvPr/>
        </p:nvSpPr>
        <p:spPr>
          <a:xfrm>
            <a:off x="565061" y="4442681"/>
            <a:ext cx="5458367" cy="20742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Để xây dựng và giữ gìn tình bạn, chúng ta cần có các kĩ năng như biết nói lời xin lỗi nếu gây ra tổn thương cho bạn, làm bạn xấu hổ và lo lắng; biết lắng nghe, không phán xét; quan tâm đến bạn và dành thời gian cho nhau</a:t>
            </a:r>
            <a:endParaRPr lang="en-US" sz="2200" b="1">
              <a:solidFill>
                <a:srgbClr val="002060"/>
              </a:solidFill>
              <a:latin typeface="Times New Roman" pitchFamily="18" charset="0"/>
              <a:cs typeface="Times New Roman" pitchFamily="18" charset="0"/>
            </a:endParaRPr>
          </a:p>
        </p:txBody>
      </p:sp>
      <p:sp>
        <p:nvSpPr>
          <p:cNvPr id="58" name="Rectangle 57"/>
          <p:cNvSpPr/>
          <p:nvPr/>
        </p:nvSpPr>
        <p:spPr>
          <a:xfrm>
            <a:off x="6318328" y="4442681"/>
            <a:ext cx="5458367" cy="20742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Kết quả của một tình bạn đẹp là cùng nhau tiến bộ, hỗ trợ nhau vượt qua khó khăn; cảm thấy mọi thứ tốt hơn khi là chính mình.</a:t>
            </a:r>
            <a:endParaRPr lang="en-US" sz="22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09549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arn(inVertic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arn(inVertical)">
                                      <p:cBhvr>
                                        <p:cTn id="3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5" grpId="0" animBg="1"/>
      <p:bldP spid="56" grpId="0" animBg="1"/>
      <p:bldP spid="57"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11000"/>
          </a:stretch>
        </a:blipFill>
        <a:effectLst/>
      </p:bgPr>
    </p:bg>
    <p:spTree>
      <p:nvGrpSpPr>
        <p:cNvPr id="1" name=""/>
        <p:cNvGrpSpPr/>
        <p:nvPr/>
      </p:nvGrpSpPr>
      <p:grpSpPr>
        <a:xfrm>
          <a:off x="0" y="0"/>
          <a:ext cx="0" cy="0"/>
          <a:chOff x="0" y="0"/>
          <a:chExt cx="0" cy="0"/>
        </a:xfrm>
      </p:grpSpPr>
      <p:sp>
        <p:nvSpPr>
          <p:cNvPr id="12" name="TextBox 11"/>
          <p:cNvSpPr txBox="1"/>
          <p:nvPr/>
        </p:nvSpPr>
        <p:spPr>
          <a:xfrm>
            <a:off x="2656116" y="856343"/>
            <a:ext cx="6778170" cy="3370153"/>
          </a:xfrm>
          <a:prstGeom prst="rect">
            <a:avLst/>
          </a:prstGeom>
          <a:solidFill>
            <a:schemeClr val="bg1"/>
          </a:solidFill>
        </p:spPr>
        <p:txBody>
          <a:bodyPr wrap="square" rtlCol="0">
            <a:spAutoFit/>
          </a:bodyPr>
          <a:lstStyle/>
          <a:p>
            <a:pPr marL="182880" algn="ctr"/>
            <a:r>
              <a:rPr lang="en-US" sz="4800" b="1" smtClean="0">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2</a:t>
            </a:r>
          </a:p>
          <a:p>
            <a:pPr marL="182880" algn="ctr"/>
            <a:r>
              <a:rPr lang="vi-VN" sz="5500" b="1">
                <a:solidFill>
                  <a:srgbClr val="002060"/>
                </a:solidFill>
                <a:latin typeface="Times New Roman" pitchFamily="18" charset="0"/>
                <a:cs typeface="Times New Roman" pitchFamily="18" charset="0"/>
              </a:rPr>
              <a:t>Thực hành kĩ năng xây dựng và gìn giữ tình bạn</a:t>
            </a:r>
            <a:endParaRPr lang="en-US" sz="5500" b="1">
              <a:ln w="10541" cmpd="sng">
                <a:solidFill>
                  <a:schemeClr val="accent1">
                    <a:shade val="88000"/>
                    <a:satMod val="110000"/>
                  </a:schemeClr>
                </a:solidFill>
                <a:prstDash val="solid"/>
              </a:ln>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420416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5" name="Rounded Rectangle 15">
            <a:extLst>
              <a:ext uri="{FF2B5EF4-FFF2-40B4-BE49-F238E27FC236}">
                <a16:creationId xmlns:a16="http://schemas.microsoft.com/office/drawing/2014/main" xmlns="" id="{ABEFD9B7-AD40-42C7-94DD-9C79065715D8}"/>
              </a:ext>
            </a:extLst>
          </p:cNvPr>
          <p:cNvSpPr/>
          <p:nvPr/>
        </p:nvSpPr>
        <p:spPr>
          <a:xfrm>
            <a:off x="1150281" y="230388"/>
            <a:ext cx="445223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en-US" sz="2600" b="1" smtClean="0">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8" name="Group 7"/>
          <p:cNvGrpSpPr/>
          <p:nvPr/>
        </p:nvGrpSpPr>
        <p:grpSpPr>
          <a:xfrm>
            <a:off x="5587995" y="1131739"/>
            <a:ext cx="6326412" cy="4238547"/>
            <a:chOff x="3596019" y="-415882"/>
            <a:chExt cx="5525909" cy="5496630"/>
          </a:xfrm>
        </p:grpSpPr>
        <p:pic>
          <p:nvPicPr>
            <p:cNvPr id="9" name="Picture 8">
              <a:extLst>
                <a:ext uri="{FF2B5EF4-FFF2-40B4-BE49-F238E27FC236}">
                  <a16:creationId xmlns:a16="http://schemas.microsoft.com/office/drawing/2014/main" xmlns=""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1" name="TextBox 10">
              <a:extLst>
                <a:ext uri="{FF2B5EF4-FFF2-40B4-BE49-F238E27FC236}">
                  <a16:creationId xmlns:a16="http://schemas.microsoft.com/office/drawing/2014/main" xmlns=""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4" name="6-Point Star 1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422" y="1349448"/>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994400" y="1775771"/>
            <a:ext cx="5232827" cy="2585323"/>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Đề xuất cách xây dựng và giữ gìn tình bạn trong các tình </a:t>
            </a:r>
            <a:r>
              <a:rPr lang="en-US" sz="3600" b="1" smtClean="0">
                <a:solidFill>
                  <a:srgbClr val="C00000"/>
                </a:solidFill>
                <a:latin typeface="Times New Roman" pitchFamily="18" charset="0"/>
                <a:cs typeface="Times New Roman" pitchFamily="18" charset="0"/>
              </a:rPr>
              <a:t>huống sau:</a:t>
            </a:r>
            <a:endParaRPr lang="en-US" sz="3600" b="1">
              <a:solidFill>
                <a:srgbClr val="C00000"/>
              </a:solidFill>
              <a:latin typeface="Times New Roman" pitchFamily="18" charset="0"/>
              <a:cs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741" y="2803430"/>
            <a:ext cx="4979979" cy="3701784"/>
          </a:xfrm>
          <a:prstGeom prst="rect">
            <a:avLst/>
          </a:prstGeom>
        </p:spPr>
      </p:pic>
    </p:spTree>
    <p:extLst>
      <p:ext uri="{BB962C8B-B14F-4D97-AF65-F5344CB8AC3E}">
        <p14:creationId xmlns:p14="http://schemas.microsoft.com/office/powerpoint/2010/main" val="36555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7359</TotalTime>
  <Words>3809</Words>
  <Application>Microsoft Office PowerPoint</Application>
  <PresentationFormat>Custom</PresentationFormat>
  <Paragraphs>356</Paragraphs>
  <Slides>60</Slides>
  <Notes>57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Tahoma</vt:lpstr>
      <vt:lpstr>Calibri</vt:lpstr>
      <vt:lpstr>Calibri Light</vt:lpstr>
      <vt:lpstr>Nixie One</vt:lpstr>
      <vt:lpstr>Wingdings</vt:lpstr>
      <vt:lpstr>微软雅黑</vt:lpstr>
      <vt:lpstr>UVN Bach Dang Nang</vt:lpstr>
      <vt:lpstr>Times New Roman</vt:lpstr>
      <vt:lpstr>等线</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834</cp:revision>
  <dcterms:created xsi:type="dcterms:W3CDTF">2018-05-10T00:06:18Z</dcterms:created>
  <dcterms:modified xsi:type="dcterms:W3CDTF">2024-10-03T00:51:30Z</dcterms:modified>
</cp:coreProperties>
</file>