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3"/>
  </p:notesMasterIdLst>
  <p:sldIdLst>
    <p:sldId id="356" r:id="rId3"/>
    <p:sldId id="289" r:id="rId4"/>
    <p:sldId id="342" r:id="rId5"/>
    <p:sldId id="359" r:id="rId6"/>
    <p:sldId id="271" r:id="rId7"/>
    <p:sldId id="360" r:id="rId8"/>
    <p:sldId id="258" r:id="rId9"/>
    <p:sldId id="361" r:id="rId10"/>
    <p:sldId id="363" r:id="rId11"/>
    <p:sldId id="364" r:id="rId12"/>
    <p:sldId id="362" r:id="rId13"/>
    <p:sldId id="365" r:id="rId14"/>
    <p:sldId id="308" r:id="rId15"/>
    <p:sldId id="334" r:id="rId16"/>
    <p:sldId id="309" r:id="rId17"/>
    <p:sldId id="312" r:id="rId18"/>
    <p:sldId id="343" r:id="rId19"/>
    <p:sldId id="366" r:id="rId20"/>
    <p:sldId id="286" r:id="rId21"/>
    <p:sldId id="267" r:id="rId22"/>
  </p:sldIdLst>
  <p:sldSz cx="18288000" cy="10287000"/>
  <p:notesSz cx="6858000" cy="9144000"/>
  <p:embeddedFontLst>
    <p:embeddedFont>
      <p:font typeface="#9Slide04 Spectral Bold" panose="020B0604020202020204" charset="0"/>
      <p:bold r:id="rId24"/>
    </p:embeddedFont>
    <p:embeddedFont>
      <p:font typeface="#9Slide06 SVNBlow Brush" charset="0"/>
      <p:regular r:id="rId25"/>
    </p:embeddedFont>
    <p:embeddedFont>
      <p:font typeface="#9Slide07 SVNBango" panose="02000000000000000000" charset="0"/>
      <p:regular r:id="rId26"/>
    </p:embeddedFont>
    <p:embeddedFont>
      <p:font typeface=".VnAristote" panose="020B7200000000000000" pitchFamily="34" charset="0"/>
      <p:regular r:id="rId27"/>
    </p:embeddedFont>
    <p:embeddedFont>
      <p:font typeface=".VnTime" panose="020B7200000000000000" pitchFamily="34" charset="0"/>
      <p:regular r:id="rId28"/>
      <p:bold r:id="rId29"/>
      <p:italic r:id="rId30"/>
      <p:boldItalic r:id="rId31"/>
    </p:embeddedFont>
    <p:embeddedFont>
      <p:font typeface="Bahnschrift SemiLight Condensed" panose="020B0502040204020203" pitchFamily="34" charset="0"/>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5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216" autoAdjust="0"/>
  </p:normalViewPr>
  <p:slideViewPr>
    <p:cSldViewPr>
      <p:cViewPr varScale="1">
        <p:scale>
          <a:sx n="40" d="100"/>
          <a:sy n="40" d="100"/>
        </p:scale>
        <p:origin x="9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2FB48-B5FC-444B-B9D0-92F7B23EC229}"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2F1D-DF2A-4C7B-B7E5-5BB91B25CE7A}" type="slidenum">
              <a:rPr lang="en-US" smtClean="0"/>
              <a:t>‹#›</a:t>
            </a:fld>
            <a:endParaRPr lang="en-US"/>
          </a:p>
        </p:txBody>
      </p:sp>
    </p:spTree>
    <p:extLst>
      <p:ext uri="{BB962C8B-B14F-4D97-AF65-F5344CB8AC3E}">
        <p14:creationId xmlns:p14="http://schemas.microsoft.com/office/powerpoint/2010/main" val="30853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57595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11</a:t>
            </a:fld>
            <a:endParaRPr lang="en-US"/>
          </a:p>
        </p:txBody>
      </p:sp>
    </p:spTree>
    <p:extLst>
      <p:ext uri="{BB962C8B-B14F-4D97-AF65-F5344CB8AC3E}">
        <p14:creationId xmlns:p14="http://schemas.microsoft.com/office/powerpoint/2010/main" val="12776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53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13</a:t>
            </a:fld>
            <a:endParaRPr lang="en-US"/>
          </a:p>
        </p:txBody>
      </p:sp>
    </p:spTree>
    <p:extLst>
      <p:ext uri="{BB962C8B-B14F-4D97-AF65-F5344CB8AC3E}">
        <p14:creationId xmlns:p14="http://schemas.microsoft.com/office/powerpoint/2010/main" val="130944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Vấn đề cần được giải quyết là gì?</a:t>
            </a:r>
            <a:endPar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Em xác định rõ vấn đề, nêu tầm quan trọng, sự cần thiết của việc giải quyết vấn đề đối với lứa tuổi học sinh hiên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12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Ý kiến của em về vấn đền như thế nào?</a:t>
            </a:r>
            <a:endPar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Muốn nêu ý kiến cá nhân, em cần hiểu rõ vấn đề cần giải quyết.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12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 thể xuất hiện ý kiến trái ngược với quan điểm của người viết? Cần dùng những lí lẽ, bằng chứng nào để phản bác?</a:t>
            </a:r>
            <a:endPar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Việc dự kiến và đưa ra các ý kiến trái ngược thể hiện các nhìn đa chiều, toàn diện của người viết về vấn đề đang bàn. Việc phản bác ý kiến trái chiều sẽ có tác dụng củng cố chắc chắn hơn quan điểm của người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12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Cần có giải pháp nào để giải quyết vấn đề?</a:t>
            </a:r>
            <a:endPar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Vấn đề được bàn luận trong bài viết này đòi hỏi em phải đề xuất giải pháp dựa trên những hiểu biết về đời sống của lứa tuổi học sinh và những trải nghiệm của bản thân.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15</a:t>
            </a:fld>
            <a:endParaRPr lang="en-US"/>
          </a:p>
        </p:txBody>
      </p:sp>
    </p:spTree>
    <p:extLst>
      <p:ext uri="{BB962C8B-B14F-4D97-AF65-F5344CB8AC3E}">
        <p14:creationId xmlns:p14="http://schemas.microsoft.com/office/powerpoint/2010/main" val="3458632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16</a:t>
            </a:fld>
            <a:endParaRPr lang="en-US"/>
          </a:p>
        </p:txBody>
      </p:sp>
    </p:spTree>
    <p:extLst>
      <p:ext uri="{BB962C8B-B14F-4D97-AF65-F5344CB8AC3E}">
        <p14:creationId xmlns:p14="http://schemas.microsoft.com/office/powerpoint/2010/main" val="2550799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3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Gv</a:t>
            </a:r>
            <a:r>
              <a:rPr kumimoji="0" lang="en-US"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chia </a:t>
            </a:r>
            <a:r>
              <a:rPr kumimoji="0" lang="en-US" sz="1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lớp</a:t>
            </a:r>
            <a:r>
              <a:rPr kumimoji="0" lang="en-US"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thành</a:t>
            </a:r>
            <a:r>
              <a:rPr kumimoji="0" lang="en-US"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4 </a:t>
            </a:r>
            <a:r>
              <a:rPr kumimoji="0" lang="en-US" sz="1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a:t>
            </a:r>
            <a:endParaRPr kumimoji="0" lang="vi-VN" sz="1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214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4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4</a:t>
            </a:fld>
            <a:endParaRPr lang="en-US"/>
          </a:p>
        </p:txBody>
      </p:sp>
    </p:spTree>
    <p:extLst>
      <p:ext uri="{BB962C8B-B14F-4D97-AF65-F5344CB8AC3E}">
        <p14:creationId xmlns:p14="http://schemas.microsoft.com/office/powerpoint/2010/main" val="286458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5</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6</a:t>
            </a:fld>
            <a:endParaRPr lang="en-US"/>
          </a:p>
        </p:txBody>
      </p:sp>
    </p:spTree>
    <p:extLst>
      <p:ext uri="{BB962C8B-B14F-4D97-AF65-F5344CB8AC3E}">
        <p14:creationId xmlns:p14="http://schemas.microsoft.com/office/powerpoint/2010/main" val="283303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7</a:t>
            </a:fld>
            <a:endParaRPr lang="en-US"/>
          </a:p>
        </p:txBody>
      </p:sp>
    </p:spTree>
    <p:extLst>
      <p:ext uri="{BB962C8B-B14F-4D97-AF65-F5344CB8AC3E}">
        <p14:creationId xmlns:p14="http://schemas.microsoft.com/office/powerpoint/2010/main" val="200991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8</a:t>
            </a:fld>
            <a:endParaRPr lang="en-US"/>
          </a:p>
        </p:txBody>
      </p:sp>
    </p:spTree>
    <p:extLst>
      <p:ext uri="{BB962C8B-B14F-4D97-AF65-F5344CB8AC3E}">
        <p14:creationId xmlns:p14="http://schemas.microsoft.com/office/powerpoint/2010/main" val="3881638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9</a:t>
            </a:fld>
            <a:endParaRPr lang="en-US"/>
          </a:p>
        </p:txBody>
      </p:sp>
    </p:spTree>
    <p:extLst>
      <p:ext uri="{BB962C8B-B14F-4D97-AF65-F5344CB8AC3E}">
        <p14:creationId xmlns:p14="http://schemas.microsoft.com/office/powerpoint/2010/main" val="92001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10</a:t>
            </a:fld>
            <a:endParaRPr lang="en-US"/>
          </a:p>
        </p:txBody>
      </p:sp>
    </p:spTree>
    <p:extLst>
      <p:ext uri="{BB962C8B-B14F-4D97-AF65-F5344CB8AC3E}">
        <p14:creationId xmlns:p14="http://schemas.microsoft.com/office/powerpoint/2010/main" val="357221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8801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359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15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476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788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847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83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400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559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8702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804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95779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gif"/><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EJ1450">
            <a:extLst>
              <a:ext uri="{FF2B5EF4-FFF2-40B4-BE49-F238E27FC236}">
                <a16:creationId xmlns:a16="http://schemas.microsoft.com/office/drawing/2014/main" id="{FCD04194-3731-9D7D-37E9-E1D52CCE1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13716000" cy="10175082"/>
          </a:xfrm>
          <a:prstGeom prst="rect">
            <a:avLst/>
          </a:prstGeom>
          <a:solidFill>
            <a:srgbClr val="FF3300"/>
          </a:solidFill>
          <a:ln w="9525">
            <a:solidFill>
              <a:srgbClr val="000066"/>
            </a:solidFill>
            <a:miter lim="800000"/>
            <a:headEnd/>
            <a:tailEnd/>
          </a:ln>
        </p:spPr>
      </p:pic>
      <p:sp>
        <p:nvSpPr>
          <p:cNvPr id="25603" name="Rectangle 3">
            <a:extLst>
              <a:ext uri="{FF2B5EF4-FFF2-40B4-BE49-F238E27FC236}">
                <a16:creationId xmlns:a16="http://schemas.microsoft.com/office/drawing/2014/main" id="{183B9C1F-F8A9-0B01-2C48-B0C00C5F2AFB}"/>
              </a:ext>
            </a:extLst>
          </p:cNvPr>
          <p:cNvSpPr>
            <a:spLocks noChangeArrowheads="1"/>
          </p:cNvSpPr>
          <p:nvPr/>
        </p:nvSpPr>
        <p:spPr bwMode="auto">
          <a:xfrm>
            <a:off x="3771900" y="3314701"/>
            <a:ext cx="10051257"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4500" b="1" dirty="0">
                <a:solidFill>
                  <a:srgbClr val="CC3300"/>
                </a:solidFill>
                <a:latin typeface="Times New Roman" panose="02020603050405020304" pitchFamily="18" charset="0"/>
              </a:rPr>
              <a:t>TRÂN TRỌNG KÍNH CHÀO </a:t>
            </a:r>
          </a:p>
          <a:p>
            <a:pPr algn="ctr" eaLnBrk="0" hangingPunct="0"/>
            <a:r>
              <a:rPr lang="en-US" altLang="en-US" sz="4500" b="1" dirty="0">
                <a:solidFill>
                  <a:srgbClr val="CC3300"/>
                </a:solidFill>
                <a:latin typeface="Times New Roman" panose="02020603050405020304" pitchFamily="18" charset="0"/>
              </a:rPr>
              <a:t>QUÍ THẦY CÔ CÙNG CÁC EM </a:t>
            </a:r>
          </a:p>
          <a:p>
            <a:pPr algn="ctr" eaLnBrk="0" hangingPunct="0"/>
            <a:r>
              <a:rPr lang="en-US" altLang="en-US" sz="4500" b="1" dirty="0">
                <a:solidFill>
                  <a:srgbClr val="CC3300"/>
                </a:solidFill>
                <a:latin typeface="Times New Roman" panose="02020603050405020304" pitchFamily="18" charset="0"/>
              </a:rPr>
              <a:t>HỌC SINH!</a:t>
            </a:r>
          </a:p>
        </p:txBody>
      </p:sp>
    </p:spTree>
    <p:extLst>
      <p:ext uri="{BB962C8B-B14F-4D97-AF65-F5344CB8AC3E}">
        <p14:creationId xmlns:p14="http://schemas.microsoft.com/office/powerpoint/2010/main" val="1607311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sp>
          <p:nvSpPr>
            <p:cNvPr id="3" name="Freeform 3"/>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solidFill>
                  <a:srgbClr val="FF0000"/>
                </a:solidFill>
              </a:endParaRPr>
            </a:p>
          </p:txBody>
        </p:sp>
        <p:sp>
          <p:nvSpPr>
            <p:cNvPr id="4" name="AutoShape 4"/>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5" name="AutoShape 5"/>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6" name="AutoShape 6"/>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7" name="AutoShape 7"/>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8" name="AutoShape 8"/>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9" name="AutoShape 9"/>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10" name="AutoShape 10"/>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11" name="AutoShape 11"/>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12" name="AutoShape 12"/>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sp>
          <p:nvSpPr>
            <p:cNvPr id="13" name="AutoShape 13"/>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solidFill>
                  <a:srgbClr val="FF0000"/>
                </a:solidFill>
              </a:endParaRPr>
            </a:p>
          </p:txBody>
        </p:sp>
      </p:grpSp>
      <p:sp>
        <p:nvSpPr>
          <p:cNvPr id="19" name="Rectangle 18">
            <a:extLst>
              <a:ext uri="{FF2B5EF4-FFF2-40B4-BE49-F238E27FC236}">
                <a16:creationId xmlns:a16="http://schemas.microsoft.com/office/drawing/2014/main" id="{AA891B22-B5F2-36C7-2BCA-40A728B5767F}"/>
              </a:ext>
            </a:extLst>
          </p:cNvPr>
          <p:cNvSpPr/>
          <p:nvPr/>
        </p:nvSpPr>
        <p:spPr>
          <a:xfrm>
            <a:off x="1432327" y="5026777"/>
            <a:ext cx="14058900" cy="2631490"/>
          </a:xfrm>
          <a:prstGeom prst="rect">
            <a:avLst/>
          </a:prstGeom>
        </p:spPr>
        <p:txBody>
          <a:bodyPr wrap="square">
            <a:spAutoFit/>
          </a:bodyPr>
          <a:lstStyle/>
          <a:p>
            <a:pPr algn="just"/>
            <a:r>
              <a:rPr lang="vi-VN" sz="5500" dirty="0">
                <a:solidFill>
                  <a:srgbClr val="FF0000"/>
                </a:solidFill>
                <a:latin typeface="#9Slide04 Spectral Bold" panose="02020802060000000000" pitchFamily="18" charset="0"/>
              </a:rPr>
              <a:t>Viết bài văn nghị luận </a:t>
            </a:r>
            <a:r>
              <a:rPr lang="en-US" sz="5500" dirty="0" err="1">
                <a:solidFill>
                  <a:srgbClr val="FF0000"/>
                </a:solidFill>
                <a:latin typeface="#9Slide04 Spectral Bold" panose="02020802060000000000" pitchFamily="18" charset="0"/>
              </a:rPr>
              <a:t>về</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một</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vấn</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đề</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cần</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giải</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quyết</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trong</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đời</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sống</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của</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học</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sinh</a:t>
            </a:r>
            <a:r>
              <a:rPr lang="en-US" sz="5500" dirty="0">
                <a:solidFill>
                  <a:srgbClr val="FF0000"/>
                </a:solidFill>
                <a:latin typeface="#9Slide04 Spectral Bold" panose="02020802060000000000" pitchFamily="18" charset="0"/>
              </a:rPr>
              <a:t> </a:t>
            </a:r>
            <a:r>
              <a:rPr lang="en-US" sz="5500" dirty="0" err="1">
                <a:solidFill>
                  <a:srgbClr val="FF0000"/>
                </a:solidFill>
                <a:latin typeface="#9Slide04 Spectral Bold" panose="02020802060000000000" pitchFamily="18" charset="0"/>
              </a:rPr>
              <a:t>hiện</a:t>
            </a:r>
            <a:r>
              <a:rPr lang="en-US" sz="5500" dirty="0">
                <a:solidFill>
                  <a:srgbClr val="FF0000"/>
                </a:solidFill>
                <a:latin typeface="#9Slide04 Spectral Bold" panose="02020802060000000000" pitchFamily="18" charset="0"/>
              </a:rPr>
              <a:t> nay).</a:t>
            </a:r>
            <a:endParaRPr lang="vi-VN" sz="5500" b="0" i="0" dirty="0">
              <a:effectLst/>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1432327" y="1209150"/>
            <a:ext cx="15826973" cy="2246769"/>
          </a:xfrm>
          <a:prstGeom prst="rect">
            <a:avLst/>
          </a:prstGeom>
        </p:spPr>
        <p:txBody>
          <a:bodyPr wrap="square">
            <a:spAutoFit/>
          </a:bodyPr>
          <a:lstStyle/>
          <a:p>
            <a:pPr algn="ctr"/>
            <a:r>
              <a:rPr lang="en-US" sz="7000" dirty="0" err="1">
                <a:solidFill>
                  <a:srgbClr val="715144"/>
                </a:solidFill>
                <a:latin typeface="#9Slide07 SVNBango" panose="02000000000000000000" pitchFamily="2" charset="0"/>
              </a:rPr>
              <a:t>Bài</a:t>
            </a:r>
            <a:r>
              <a:rPr lang="en-US" sz="7000" dirty="0">
                <a:solidFill>
                  <a:srgbClr val="715144"/>
                </a:solidFill>
                <a:latin typeface="#9Slide07 SVNBango" panose="02000000000000000000" pitchFamily="2" charset="0"/>
              </a:rPr>
              <a:t> 3: </a:t>
            </a:r>
            <a:r>
              <a:rPr lang="en-US" sz="7000" dirty="0" err="1">
                <a:solidFill>
                  <a:srgbClr val="715144"/>
                </a:solidFill>
                <a:latin typeface="#9Slide07 SVNBango" panose="02000000000000000000" pitchFamily="2" charset="0"/>
              </a:rPr>
              <a:t>Hồn</a:t>
            </a:r>
            <a:r>
              <a:rPr lang="en-US" sz="7000" dirty="0">
                <a:solidFill>
                  <a:srgbClr val="715144"/>
                </a:solidFill>
                <a:latin typeface="#9Slide07 SVNBango" panose="02000000000000000000" pitchFamily="2" charset="0"/>
              </a:rPr>
              <a:t> </a:t>
            </a:r>
            <a:r>
              <a:rPr lang="en-US" sz="7000" dirty="0" err="1">
                <a:solidFill>
                  <a:srgbClr val="715144"/>
                </a:solidFill>
                <a:latin typeface="#9Slide07 SVNBango" panose="02000000000000000000" pitchFamily="2" charset="0"/>
              </a:rPr>
              <a:t>nước</a:t>
            </a:r>
            <a:r>
              <a:rPr lang="en-US" sz="7000" dirty="0">
                <a:solidFill>
                  <a:srgbClr val="715144"/>
                </a:solidFill>
                <a:latin typeface="#9Slide07 SVNBango" panose="02000000000000000000" pitchFamily="2" charset="0"/>
              </a:rPr>
              <a:t> </a:t>
            </a:r>
            <a:r>
              <a:rPr lang="en-US" sz="7000" dirty="0" err="1">
                <a:solidFill>
                  <a:srgbClr val="715144"/>
                </a:solidFill>
                <a:latin typeface="#9Slide07 SVNBango" panose="02000000000000000000" pitchFamily="2" charset="0"/>
              </a:rPr>
              <a:t>nằm</a:t>
            </a:r>
            <a:r>
              <a:rPr lang="en-US" sz="7000" dirty="0">
                <a:solidFill>
                  <a:srgbClr val="715144"/>
                </a:solidFill>
                <a:latin typeface="#9Slide07 SVNBango" panose="02000000000000000000" pitchFamily="2" charset="0"/>
              </a:rPr>
              <a:t> </a:t>
            </a:r>
            <a:r>
              <a:rPr lang="en-US" sz="7000" dirty="0" err="1">
                <a:solidFill>
                  <a:srgbClr val="715144"/>
                </a:solidFill>
                <a:latin typeface="#9Slide07 SVNBango" panose="02000000000000000000" pitchFamily="2" charset="0"/>
              </a:rPr>
              <a:t>trong</a:t>
            </a:r>
            <a:r>
              <a:rPr lang="en-US" sz="7000" dirty="0">
                <a:solidFill>
                  <a:srgbClr val="715144"/>
                </a:solidFill>
                <a:latin typeface="#9Slide07 SVNBango" panose="02000000000000000000" pitchFamily="2" charset="0"/>
              </a:rPr>
              <a:t> </a:t>
            </a:r>
            <a:r>
              <a:rPr lang="en-US" sz="7000" dirty="0" err="1">
                <a:solidFill>
                  <a:srgbClr val="715144"/>
                </a:solidFill>
                <a:latin typeface="#9Slide07 SVNBango" panose="02000000000000000000" pitchFamily="2" charset="0"/>
              </a:rPr>
              <a:t>tiếng</a:t>
            </a:r>
            <a:r>
              <a:rPr lang="en-US" sz="7000" dirty="0">
                <a:solidFill>
                  <a:srgbClr val="715144"/>
                </a:solidFill>
                <a:latin typeface="#9Slide07 SVNBango" panose="02000000000000000000" pitchFamily="2" charset="0"/>
              </a:rPr>
              <a:t> </a:t>
            </a:r>
            <a:r>
              <a:rPr lang="en-US" sz="7000" dirty="0" err="1">
                <a:solidFill>
                  <a:srgbClr val="715144"/>
                </a:solidFill>
                <a:latin typeface="#9Slide07 SVNBango" panose="02000000000000000000" pitchFamily="2" charset="0"/>
              </a:rPr>
              <a:t>mẹ</a:t>
            </a:r>
            <a:r>
              <a:rPr lang="en-US" sz="7000" dirty="0">
                <a:solidFill>
                  <a:srgbClr val="715144"/>
                </a:solidFill>
                <a:latin typeface="#9Slide07 SVNBango" panose="02000000000000000000" pitchFamily="2" charset="0"/>
              </a:rPr>
              <a:t> cha</a:t>
            </a:r>
            <a:endParaRPr lang="vi-VN" sz="7000" b="0" i="0" dirty="0">
              <a:solidFill>
                <a:srgbClr val="715144"/>
              </a:solidFill>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2971800" y="3781744"/>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r>
              <a:rPr lang="en-US" sz="4800" dirty="0">
                <a:latin typeface="#9Slide07 SVNBango" panose="02000000000000000000" pitchFamily="2" charset="0"/>
              </a:rPr>
              <a:t>:</a:t>
            </a:r>
            <a:endParaRPr lang="vi-VN" sz="4800" b="0" i="0" dirty="0">
              <a:effectLst/>
              <a:latin typeface="+mj-lt"/>
            </a:endParaRPr>
          </a:p>
        </p:txBody>
      </p:sp>
      <p:sp>
        <p:nvSpPr>
          <p:cNvPr id="15" name="Freeform 2">
            <a:extLst>
              <a:ext uri="{FF2B5EF4-FFF2-40B4-BE49-F238E27FC236}">
                <a16:creationId xmlns:a16="http://schemas.microsoft.com/office/drawing/2014/main" id="{DF8083D8-9E7B-F7EC-6537-B97E4B66E8EB}"/>
              </a:ext>
            </a:extLst>
          </p:cNvPr>
          <p:cNvSpPr/>
          <p:nvPr/>
        </p:nvSpPr>
        <p:spPr>
          <a:xfrm>
            <a:off x="14030184" y="1923648"/>
            <a:ext cx="4443395" cy="6439703"/>
          </a:xfrm>
          <a:custGeom>
            <a:avLst/>
            <a:gdLst/>
            <a:ahLst/>
            <a:cxnLst/>
            <a:rect l="l" t="t" r="r" b="b"/>
            <a:pathLst>
              <a:path w="5678424" h="8229600">
                <a:moveTo>
                  <a:pt x="0" y="0"/>
                </a:moveTo>
                <a:lnTo>
                  <a:pt x="5678424" y="0"/>
                </a:lnTo>
                <a:lnTo>
                  <a:pt x="5678424"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4117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2F22DF1E-4C60-34B9-F78E-391F066E168E}"/>
              </a:ext>
            </a:extLst>
          </p:cNvPr>
          <p:cNvGrpSpPr/>
          <p:nvPr/>
        </p:nvGrpSpPr>
        <p:grpSpPr>
          <a:xfrm>
            <a:off x="6095999" y="723900"/>
            <a:ext cx="11715751" cy="7564943"/>
            <a:chOff x="0" y="0"/>
            <a:chExt cx="21640800" cy="10972800"/>
          </a:xfrm>
        </p:grpSpPr>
        <p:sp>
          <p:nvSpPr>
            <p:cNvPr id="15" name="Freeform 3">
              <a:extLst>
                <a:ext uri="{FF2B5EF4-FFF2-40B4-BE49-F238E27FC236}">
                  <a16:creationId xmlns:a16="http://schemas.microsoft.com/office/drawing/2014/main"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22D5C327-AEA4-65A9-1630-3F4945A24768}"/>
              </a:ext>
            </a:extLst>
          </p:cNvPr>
          <p:cNvSpPr/>
          <p:nvPr/>
        </p:nvSpPr>
        <p:spPr>
          <a:xfrm>
            <a:off x="6400363" y="3368068"/>
            <a:ext cx="11288847" cy="938719"/>
          </a:xfrm>
          <a:prstGeom prst="rect">
            <a:avLst/>
          </a:prstGeom>
        </p:spPr>
        <p:txBody>
          <a:bodyPr wrap="square">
            <a:spAutoFit/>
          </a:bodyPr>
          <a:lstStyle/>
          <a:p>
            <a:r>
              <a:rPr lang="en-US" sz="5500" b="1" dirty="0">
                <a:latin typeface="#9Slide04 Spectral Bold" panose="02020802060000000000" pitchFamily="18" charset="0"/>
                <a:cs typeface="Times New Roman" panose="02020603050405020304" pitchFamily="18" charset="0"/>
              </a:rPr>
              <a:t> II. </a:t>
            </a:r>
            <a:r>
              <a:rPr lang="en-US" sz="5500" b="1" dirty="0" err="1">
                <a:latin typeface="#9Slide04 Spectral Bold" panose="02020802060000000000" pitchFamily="18" charset="0"/>
                <a:cs typeface="Times New Roman" panose="02020603050405020304" pitchFamily="18" charset="0"/>
              </a:rPr>
              <a:t>Phân</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tích</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bài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viết</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tham</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khảo</a:t>
            </a:r>
            <a:r>
              <a:rPr lang="en-US" sz="5500" b="1" dirty="0">
                <a:latin typeface="#9Slide04 Spectral Bold" panose="02020802060000000000" pitchFamily="18" charset="0"/>
                <a:cs typeface="Times New Roman" panose="02020603050405020304" pitchFamily="18" charset="0"/>
              </a:rPr>
              <a:t>.</a:t>
            </a:r>
            <a:endParaRPr lang="en-US" sz="5500" dirty="0">
              <a:latin typeface="#9Slide04 Spectral Bold" panose="02020802060000000000" pitchFamily="18" charset="0"/>
              <a:cs typeface="Times New Roman" panose="02020603050405020304" pitchFamily="18" charset="0"/>
            </a:endParaRPr>
          </a:p>
        </p:txBody>
      </p:sp>
      <p:sp>
        <p:nvSpPr>
          <p:cNvPr id="27" name="Freeform 7">
            <a:extLst>
              <a:ext uri="{FF2B5EF4-FFF2-40B4-BE49-F238E27FC236}">
                <a16:creationId xmlns:a16="http://schemas.microsoft.com/office/drawing/2014/main" id="{CBD09CB4-23E7-9E68-BAF5-7953129DDDDE}"/>
              </a:ext>
            </a:extLst>
          </p:cNvPr>
          <p:cNvSpPr/>
          <p:nvPr/>
        </p:nvSpPr>
        <p:spPr>
          <a:xfrm>
            <a:off x="714547" y="3287157"/>
            <a:ext cx="5157409" cy="3762760"/>
          </a:xfrm>
          <a:custGeom>
            <a:avLst/>
            <a:gdLst/>
            <a:ahLst/>
            <a:cxnLst/>
            <a:rect l="l" t="t" r="r" b="b"/>
            <a:pathLst>
              <a:path w="5157409" h="3762760">
                <a:moveTo>
                  <a:pt x="0" y="0"/>
                </a:moveTo>
                <a:lnTo>
                  <a:pt x="5157409" y="0"/>
                </a:lnTo>
                <a:lnTo>
                  <a:pt x="5157409" y="3762759"/>
                </a:lnTo>
                <a:lnTo>
                  <a:pt x="0" y="3762759"/>
                </a:lnTo>
                <a:lnTo>
                  <a:pt x="0" y="0"/>
                </a:lnTo>
                <a:close/>
              </a:path>
            </a:pathLst>
          </a:custGeom>
          <a:blipFill>
            <a:blip r:embed="rId4"/>
            <a:stretch>
              <a:fillRect/>
            </a:stretch>
          </a:blipFill>
        </p:spPr>
        <p:txBody>
          <a:bodyPr/>
          <a:lstStyle/>
          <a:p>
            <a:endParaRPr lang="en-US"/>
          </a:p>
        </p:txBody>
      </p:sp>
      <p:sp>
        <p:nvSpPr>
          <p:cNvPr id="2" name="Rectangle 1">
            <a:extLst>
              <a:ext uri="{FF2B5EF4-FFF2-40B4-BE49-F238E27FC236}">
                <a16:creationId xmlns:a16="http://schemas.microsoft.com/office/drawing/2014/main" id="{03A62D7B-785C-0BDA-9423-86326E0F0A86}"/>
              </a:ext>
            </a:extLst>
          </p:cNvPr>
          <p:cNvSpPr/>
          <p:nvPr/>
        </p:nvSpPr>
        <p:spPr>
          <a:xfrm>
            <a:off x="6095999" y="1580787"/>
            <a:ext cx="11897576" cy="938719"/>
          </a:xfrm>
          <a:prstGeom prst="rect">
            <a:avLst/>
          </a:prstGeom>
        </p:spPr>
        <p:txBody>
          <a:bodyPr wrap="square">
            <a:spAutoFit/>
          </a:bodyPr>
          <a:lstStyle/>
          <a:p>
            <a:r>
              <a:rPr lang="en-US" sz="4800" b="1" dirty="0">
                <a:latin typeface="#9Slide04 Spectral Bold" panose="02020802060000000000" pitchFamily="18" charset="0"/>
                <a:cs typeface="Times New Roman" panose="02020603050405020304" pitchFamily="18" charset="0"/>
              </a:rPr>
              <a:t>   </a:t>
            </a:r>
            <a:r>
              <a:rPr lang="en-US" sz="5500" b="1" dirty="0">
                <a:latin typeface="#9Slide04 Spectral Bold" panose="02020802060000000000" pitchFamily="18" charset="0"/>
                <a:cs typeface="Times New Roman" panose="02020603050405020304" pitchFamily="18" charset="0"/>
              </a:rPr>
              <a:t>I. </a:t>
            </a:r>
            <a:r>
              <a:rPr lang="vi-VN" sz="5500" b="1" dirty="0">
                <a:latin typeface="#9Slide04 Spectral Bold" panose="02020802060000000000" pitchFamily="18" charset="0"/>
                <a:cs typeface="Times New Roman" panose="02020603050405020304" pitchFamily="18" charset="0"/>
              </a:rPr>
              <a:t>Yêu cầu</a:t>
            </a:r>
            <a:r>
              <a:rPr lang="en-US" sz="5500" b="1" dirty="0">
                <a:latin typeface="#9Slide04 Spectral Bold" panose="02020802060000000000" pitchFamily="18" charset="0"/>
                <a:cs typeface="Times New Roman" panose="02020603050405020304" pitchFamily="18" charset="0"/>
              </a:rPr>
              <a:t>.</a:t>
            </a:r>
            <a:endParaRPr lang="en-US" sz="5500" dirty="0">
              <a:latin typeface="#9Slide04 Spectral Bold" panose="02020802060000000000"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DD03B6E-5198-428B-8A1B-6960E58820B9}"/>
              </a:ext>
            </a:extLst>
          </p:cNvPr>
          <p:cNvSpPr/>
          <p:nvPr/>
        </p:nvSpPr>
        <p:spPr>
          <a:xfrm>
            <a:off x="6508649" y="5179094"/>
            <a:ext cx="11303101" cy="938719"/>
          </a:xfrm>
          <a:prstGeom prst="rect">
            <a:avLst/>
          </a:prstGeom>
        </p:spPr>
        <p:txBody>
          <a:bodyPr wrap="square">
            <a:spAutoFit/>
          </a:bodyPr>
          <a:lstStyle/>
          <a:p>
            <a:r>
              <a:rPr lang="en-US" sz="5500" b="1" dirty="0">
                <a:latin typeface="#9Slide04 Spectral Bold" panose="02020802060000000000" pitchFamily="18" charset="0"/>
                <a:cs typeface="Times New Roman" panose="02020603050405020304" pitchFamily="18" charset="0"/>
              </a:rPr>
              <a:t>III. </a:t>
            </a:r>
            <a:r>
              <a:rPr lang="en-US" sz="5500" b="1" dirty="0" err="1">
                <a:latin typeface="#9Slide04 Spectral Bold" panose="02020802060000000000" pitchFamily="18" charset="0"/>
                <a:cs typeface="Times New Roman" panose="02020603050405020304" pitchFamily="18" charset="0"/>
              </a:rPr>
              <a:t>Thực</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hành</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viết</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theo</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các</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bước</a:t>
            </a:r>
            <a:r>
              <a:rPr lang="en-US" sz="5500" b="1" dirty="0">
                <a:latin typeface="#9Slide04 Spectral Bold" panose="02020802060000000000" pitchFamily="18" charset="0"/>
                <a:cs typeface="Times New Roman" panose="02020603050405020304" pitchFamily="18" charset="0"/>
              </a:rPr>
              <a:t>.</a:t>
            </a:r>
            <a:endParaRPr lang="en-US" sz="5500" dirty="0">
              <a:latin typeface="#9Slide04 Spectral Bold" panose="02020802060000000000" pitchFamily="18" charset="0"/>
              <a:cs typeface="Times New Roman" panose="02020603050405020304" pitchFamily="18" charset="0"/>
            </a:endParaRPr>
          </a:p>
        </p:txBody>
      </p:sp>
    </p:spTree>
    <p:extLst>
      <p:ext uri="{BB962C8B-B14F-4D97-AF65-F5344CB8AC3E}">
        <p14:creationId xmlns:p14="http://schemas.microsoft.com/office/powerpoint/2010/main" val="3526438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90467-8CB5-A67E-270D-A53DB6EC9EC3}"/>
              </a:ext>
            </a:extLst>
          </p:cNvPr>
          <p:cNvSpPr/>
          <p:nvPr/>
        </p:nvSpPr>
        <p:spPr>
          <a:xfrm>
            <a:off x="1447800" y="266700"/>
            <a:ext cx="15621000" cy="9387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Bước 1: Trước khi viết</a:t>
            </a:r>
            <a:endParaRPr kumimoji="0" lang="vi-VN" sz="5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Rectangle 6"/>
          <p:cNvSpPr/>
          <p:nvPr/>
        </p:nvSpPr>
        <p:spPr>
          <a:xfrm>
            <a:off x="762000" y="1280162"/>
            <a:ext cx="14782799" cy="85561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 </a:t>
            </a:r>
            <a:r>
              <a:rPr kumimoji="0" lang="vi-VN" sz="5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Lựa chọn đề tài</a:t>
            </a:r>
            <a:endParaRPr kumimoji="0" lang="en-US"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a:t>
            </a:r>
            <a:r>
              <a:rPr kumimoji="0" lang="vi-VN"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ên lựa chọn vấn đề mình thực sự quan tâm và có ý nghĩa với nhiều người, đồng thời phù hợp với lứa tuổi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Tình bạn khác giới ở tuổi học trò.</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Cách giải quyết mâu thuẫn, xung đột ở lứa tuổi học trò.</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Cách ứng xử khi xảy ra xung đột giữa các thế hệ trong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Cách sử dụng thời gian rảnh rỗi.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Cách giải quyết khi bị tổn thương vì những thông tin sai lệch hay bình luận tiêu cực trên mạng xã hội.</a:t>
            </a:r>
          </a:p>
        </p:txBody>
      </p:sp>
      <p:sp>
        <p:nvSpPr>
          <p:cNvPr id="4" name="Freeform 7">
            <a:extLst>
              <a:ext uri="{FF2B5EF4-FFF2-40B4-BE49-F238E27FC236}">
                <a16:creationId xmlns:a16="http://schemas.microsoft.com/office/drawing/2014/main" id="{00603EDD-72DF-EBEF-DA2B-8A03C34F2182}"/>
              </a:ext>
            </a:extLst>
          </p:cNvPr>
          <p:cNvSpPr/>
          <p:nvPr/>
        </p:nvSpPr>
        <p:spPr>
          <a:xfrm>
            <a:off x="15697200" y="1242062"/>
            <a:ext cx="2438399" cy="7802876"/>
          </a:xfrm>
          <a:custGeom>
            <a:avLst/>
            <a:gdLst/>
            <a:ahLst/>
            <a:cxnLst/>
            <a:rect l="l" t="t" r="r" b="b"/>
            <a:pathLst>
              <a:path w="1412637" h="4520438">
                <a:moveTo>
                  <a:pt x="0" y="0"/>
                </a:moveTo>
                <a:lnTo>
                  <a:pt x="1412637" y="0"/>
                </a:lnTo>
                <a:lnTo>
                  <a:pt x="1412637" y="4520438"/>
                </a:lnTo>
                <a:lnTo>
                  <a:pt x="0" y="452043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4542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down)">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anim calcmode="lin" valueType="num">
                                      <p:cBhvr>
                                        <p:cTn id="3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circle(in)">
                                      <p:cBhvr>
                                        <p:cTn id="44"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75BAA7B6-91C2-0A30-1CF2-FFE902C868A1}"/>
              </a:ext>
            </a:extLst>
          </p:cNvPr>
          <p:cNvGrpSpPr/>
          <p:nvPr/>
        </p:nvGrpSpPr>
        <p:grpSpPr>
          <a:xfrm>
            <a:off x="924788" y="910389"/>
            <a:ext cx="12219712" cy="8305800"/>
            <a:chOff x="0" y="0"/>
            <a:chExt cx="21640800" cy="10972800"/>
          </a:xfrm>
        </p:grpSpPr>
        <p:sp>
          <p:nvSpPr>
            <p:cNvPr id="16" name="Freeform 3">
              <a:extLst>
                <a:ext uri="{FF2B5EF4-FFF2-40B4-BE49-F238E27FC236}">
                  <a16:creationId xmlns:a16="http://schemas.microsoft.com/office/drawing/2014/main" id="{05CB4788-2550-FFEE-E81D-53B9485E7647}"/>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7" name="AutoShape 4">
              <a:extLst>
                <a:ext uri="{FF2B5EF4-FFF2-40B4-BE49-F238E27FC236}">
                  <a16:creationId xmlns:a16="http://schemas.microsoft.com/office/drawing/2014/main" id="{20161BE5-C64F-DA30-87CD-B09B59AA3042}"/>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C7208BB-91CC-4121-C9DD-C04962E6B9AE}"/>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10B0EA9D-9309-8613-3D54-FF01CEA47A32}"/>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5F3E8606-742E-90F9-0C02-32931A67FB43}"/>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DD9E13D1-24A3-96D4-1AC1-D31852F152FA}"/>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D380DC2B-FA23-7ACB-7987-2B0D85B62D01}"/>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3D4D58C3-4C7D-BE4D-F52E-9A57C2EE0BB9}"/>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C96321FA-EF1C-64C6-2E1D-1DCE8946FE49}"/>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1AF9A940-F809-70BF-47BB-920A48B31ACD}"/>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FBC50C4C-A90E-30D2-D0A1-6AEC7B020478}"/>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4" name="Rectangle 13">
            <a:extLst>
              <a:ext uri="{FF2B5EF4-FFF2-40B4-BE49-F238E27FC236}">
                <a16:creationId xmlns:a16="http://schemas.microsoft.com/office/drawing/2014/main" id="{136F1642-3ECE-072F-0010-4455CC69596C}"/>
              </a:ext>
            </a:extLst>
          </p:cNvPr>
          <p:cNvSpPr/>
          <p:nvPr/>
        </p:nvSpPr>
        <p:spPr>
          <a:xfrm>
            <a:off x="1048381" y="2494724"/>
            <a:ext cx="11647301" cy="4324261"/>
          </a:xfrm>
          <a:prstGeom prst="rect">
            <a:avLst/>
          </a:prstGeom>
        </p:spPr>
        <p:txBody>
          <a:bodyPr wrap="square">
            <a:spAutoFit/>
          </a:bodyPr>
          <a:lstStyle/>
          <a:p>
            <a:pPr algn="just"/>
            <a:r>
              <a:rPr lang="en-US" sz="5500" b="1" dirty="0" err="1">
                <a:solidFill>
                  <a:srgbClr val="FF0000"/>
                </a:solidFill>
                <a:latin typeface="#9Slide04 Spectral Bold" panose="02020802060000000000" pitchFamily="18" charset="0"/>
                <a:cs typeface="Times New Roman" panose="02020603050405020304" pitchFamily="18" charset="0"/>
              </a:rPr>
              <a:t>Đề</a:t>
            </a:r>
            <a:r>
              <a:rPr lang="en-US" sz="5500" b="1" dirty="0">
                <a:solidFill>
                  <a:srgbClr val="FF0000"/>
                </a:solidFill>
                <a:latin typeface="#9Slide04 Spectral Bold" panose="02020802060000000000" pitchFamily="18" charset="0"/>
                <a:cs typeface="Times New Roman" panose="02020603050405020304" pitchFamily="18" charset="0"/>
              </a:rPr>
              <a:t> </a:t>
            </a:r>
            <a:r>
              <a:rPr lang="en-US" sz="5500" b="1" dirty="0" err="1">
                <a:solidFill>
                  <a:srgbClr val="FF0000"/>
                </a:solidFill>
                <a:latin typeface="#9Slide04 Spectral Bold" panose="02020802060000000000" pitchFamily="18" charset="0"/>
                <a:cs typeface="Times New Roman" panose="02020603050405020304" pitchFamily="18" charset="0"/>
              </a:rPr>
              <a:t>bài</a:t>
            </a:r>
            <a:r>
              <a:rPr lang="en-US" sz="5500" b="1" dirty="0">
                <a:solidFill>
                  <a:srgbClr val="FF0000"/>
                </a:solidFill>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Viết</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bài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văn</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nghị</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luận</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xã</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hội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về</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một</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vấn</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đề</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cần</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giải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quyết</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Là</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học</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sinh</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theo</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em</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làm</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thế</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nào</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để</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xây</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dựng</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thói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quen</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tự</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học</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hiệu</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quả</a:t>
            </a:r>
            <a:r>
              <a:rPr lang="en-US" sz="5500" b="1" dirty="0">
                <a:latin typeface="#9Slide04 Spectral Bold" panose="02020802060000000000" pitchFamily="18" charset="0"/>
                <a:cs typeface="Times New Roman" panose="02020603050405020304" pitchFamily="18" charset="0"/>
              </a:rPr>
              <a:t>?</a:t>
            </a:r>
          </a:p>
        </p:txBody>
      </p:sp>
      <p:sp>
        <p:nvSpPr>
          <p:cNvPr id="27" name="Freeform 7">
            <a:extLst>
              <a:ext uri="{FF2B5EF4-FFF2-40B4-BE49-F238E27FC236}">
                <a16:creationId xmlns:a16="http://schemas.microsoft.com/office/drawing/2014/main" id="{BDF98C1A-3952-3C93-4A6C-DF3FDA59B4F3}"/>
              </a:ext>
            </a:extLst>
          </p:cNvPr>
          <p:cNvSpPr/>
          <p:nvPr/>
        </p:nvSpPr>
        <p:spPr>
          <a:xfrm>
            <a:off x="13268093" y="800100"/>
            <a:ext cx="4113536" cy="8273044"/>
          </a:xfrm>
          <a:custGeom>
            <a:avLst/>
            <a:gdLst/>
            <a:ahLst/>
            <a:cxnLst/>
            <a:rect l="l" t="t" r="r" b="b"/>
            <a:pathLst>
              <a:path w="1510386" h="3328675">
                <a:moveTo>
                  <a:pt x="0" y="0"/>
                </a:moveTo>
                <a:lnTo>
                  <a:pt x="1510386" y="0"/>
                </a:lnTo>
                <a:lnTo>
                  <a:pt x="1510386" y="3328675"/>
                </a:lnTo>
                <a:lnTo>
                  <a:pt x="0" y="332867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0065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90467-8CB5-A67E-270D-A53DB6EC9EC3}"/>
              </a:ext>
            </a:extLst>
          </p:cNvPr>
          <p:cNvSpPr/>
          <p:nvPr/>
        </p:nvSpPr>
        <p:spPr>
          <a:xfrm>
            <a:off x="1474415" y="196554"/>
            <a:ext cx="15621000" cy="9387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Bước 1: Trước khi viết</a:t>
            </a:r>
            <a:endParaRPr kumimoji="0" lang="vi-VN" sz="5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Rectangle 6"/>
          <p:cNvSpPr/>
          <p:nvPr/>
        </p:nvSpPr>
        <p:spPr>
          <a:xfrm>
            <a:off x="381000" y="1261325"/>
            <a:ext cx="17297399" cy="9079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 Tìm ý</a:t>
            </a:r>
            <a:r>
              <a:rPr kumimoji="0" lang="en-US" sz="5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53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990601" y="2169266"/>
            <a:ext cx="8153399" cy="52629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9Slide06 SVNBlow Brush" pitchFamily="2" charset="0"/>
                <a:cs typeface="Times New Roman" panose="02020603050405020304" pitchFamily="18" charset="0"/>
              </a:rPr>
              <a:t>PHIẾU TÌM Ý</a:t>
            </a:r>
          </a:p>
          <a:p>
            <a:pPr lvl="0" algn="just">
              <a:defRPr/>
            </a:pPr>
            <a:r>
              <a:rPr lang="en-US" sz="4800" b="1" dirty="0" err="1">
                <a:solidFill>
                  <a:srgbClr val="FF0000"/>
                </a:solidFill>
                <a:latin typeface="#9Slide04 Spectral Bold" panose="02020802060000000000" pitchFamily="18" charset="0"/>
                <a:cs typeface="Times New Roman" panose="02020603050405020304" pitchFamily="18" charset="0"/>
              </a:rPr>
              <a:t>Đề</a:t>
            </a:r>
            <a:r>
              <a:rPr lang="en-US" sz="4800" b="1" dirty="0">
                <a:solidFill>
                  <a:srgbClr val="FF0000"/>
                </a:solidFill>
                <a:latin typeface="#9Slide04 Spectral Bold" panose="02020802060000000000" pitchFamily="18" charset="0"/>
                <a:cs typeface="Times New Roman" panose="02020603050405020304" pitchFamily="18" charset="0"/>
              </a:rPr>
              <a:t> </a:t>
            </a:r>
            <a:r>
              <a:rPr lang="en-US" sz="4800" b="1" dirty="0" err="1">
                <a:solidFill>
                  <a:srgbClr val="FF0000"/>
                </a:solidFill>
                <a:latin typeface="#9Slide04 Spectral Bold" panose="02020802060000000000" pitchFamily="18" charset="0"/>
                <a:cs typeface="Times New Roman" panose="02020603050405020304" pitchFamily="18" charset="0"/>
              </a:rPr>
              <a:t>bài</a:t>
            </a:r>
            <a:r>
              <a:rPr lang="en-US" sz="4800" b="1" dirty="0">
                <a:solidFill>
                  <a:srgbClr val="FF0000"/>
                </a:solidFill>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Viết</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bài</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văn</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nghị</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luận</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xã</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hội</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về</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một</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vấn</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đề</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cần</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giải</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quyết</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Là</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học</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sinh</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theo</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em</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làm</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thế</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nào</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để</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xây</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dựng</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thói</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quen</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tự</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học</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hiệu</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quả</a:t>
            </a:r>
            <a:r>
              <a:rPr lang="en-US" sz="4800" b="1" dirty="0">
                <a:latin typeface="#9Slide04 Spectral Bold" panose="02020802060000000000" pitchFamily="18" charset="0"/>
                <a:cs typeface="Times New Roman" panose="02020603050405020304" pitchFamily="18" charset="0"/>
              </a:rPr>
              <a:t>? </a:t>
            </a:r>
            <a:endParaRPr lang="en-US" sz="4800" b="1" dirty="0">
              <a:solidFill>
                <a:srgbClr val="FF0000"/>
              </a:solidFill>
              <a:latin typeface="#9Slide06 SVNBlow Brush"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1F5BD4C5-E75F-637A-A2DB-236DF58EE526}"/>
              </a:ext>
            </a:extLst>
          </p:cNvPr>
          <p:cNvPicPr>
            <a:picLocks noChangeAspect="1"/>
          </p:cNvPicPr>
          <p:nvPr/>
        </p:nvPicPr>
        <p:blipFill>
          <a:blip r:embed="rId3"/>
          <a:stretch>
            <a:fillRect/>
          </a:stretch>
        </p:blipFill>
        <p:spPr>
          <a:xfrm>
            <a:off x="10439400" y="1652337"/>
            <a:ext cx="6019800" cy="8636569"/>
          </a:xfrm>
          <a:prstGeom prst="rect">
            <a:avLst/>
          </a:prstGeom>
        </p:spPr>
      </p:pic>
    </p:spTree>
    <p:extLst>
      <p:ext uri="{BB962C8B-B14F-4D97-AF65-F5344CB8AC3E}">
        <p14:creationId xmlns:p14="http://schemas.microsoft.com/office/powerpoint/2010/main" val="24704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90467-8CB5-A67E-270D-A53DB6EC9EC3}"/>
              </a:ext>
            </a:extLst>
          </p:cNvPr>
          <p:cNvSpPr/>
          <p:nvPr/>
        </p:nvSpPr>
        <p:spPr>
          <a:xfrm>
            <a:off x="1333500" y="230832"/>
            <a:ext cx="15621000" cy="938719"/>
          </a:xfrm>
          <a:prstGeom prst="rect">
            <a:avLst/>
          </a:prstGeom>
        </p:spPr>
        <p:txBody>
          <a:bodyPr wrap="square">
            <a:spAutoFit/>
          </a:bodyPr>
          <a:lstStyle/>
          <a:p>
            <a:pPr algn="ctr"/>
            <a:r>
              <a:rPr lang="vi-VN" sz="5500" b="1" dirty="0">
                <a:latin typeface="+mj-lt"/>
              </a:rPr>
              <a:t>Bước 1: Trước khi viết</a:t>
            </a:r>
            <a:endParaRPr lang="vi-VN" sz="5500" dirty="0">
              <a:latin typeface="+mj-lt"/>
            </a:endParaRPr>
          </a:p>
        </p:txBody>
      </p:sp>
      <p:sp>
        <p:nvSpPr>
          <p:cNvPr id="7" name="Rectangle 6"/>
          <p:cNvSpPr/>
          <p:nvPr/>
        </p:nvSpPr>
        <p:spPr>
          <a:xfrm>
            <a:off x="685800" y="1241719"/>
            <a:ext cx="17297399" cy="8910131"/>
          </a:xfrm>
          <a:prstGeom prst="rect">
            <a:avLst/>
          </a:prstGeom>
        </p:spPr>
        <p:txBody>
          <a:bodyPr wrap="square">
            <a:spAutoFit/>
          </a:bodyPr>
          <a:lstStyle/>
          <a:p>
            <a:pPr algn="just"/>
            <a:r>
              <a:rPr lang="vi-VN" sz="5300" b="1" dirty="0">
                <a:solidFill>
                  <a:schemeClr val="tx1">
                    <a:lumMod val="95000"/>
                    <a:lumOff val="5000"/>
                  </a:schemeClr>
                </a:solidFill>
                <a:latin typeface="Times New Roman" panose="02020603050405020304" pitchFamily="18" charset="0"/>
                <a:cs typeface="Times New Roman" panose="02020603050405020304" pitchFamily="18" charset="0"/>
              </a:rPr>
              <a:t>c. Lập dàn ý</a:t>
            </a:r>
            <a:endParaRPr lang="vi-VN" sz="53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 Mở bài:</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Giới thiệu vấn đề, nêu sự cần thiết phải bàn luận về vấn đề.</a:t>
            </a:r>
          </a:p>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 Thân bài:</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1.</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thích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Lđ1</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Vai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êu lí lẽ và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chứng để làm sáng tỏ</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Lđ2</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êu lí lẽ và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để làm sáng tỏ</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L</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đ3: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êu lí lẽ và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chứng để làm sáng tỏ</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L</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đ5: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cực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cực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 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êu lí lẽ và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chứng để làm sáng tỏ</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3.</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Nêu ý kiến trái chiều và phản bác ý kiến đó.</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4.</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Đề xuất giải pháp khả thi để giải quyết vấn đề.</a:t>
            </a:r>
          </a:p>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 Kết bài: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vi-VN" sz="40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6FA13699-0A27-272A-41A3-26549807BF77}"/>
              </a:ext>
            </a:extLst>
          </p:cNvPr>
          <p:cNvSpPr/>
          <p:nvPr/>
        </p:nvSpPr>
        <p:spPr>
          <a:xfrm>
            <a:off x="414305" y="-34089"/>
            <a:ext cx="3079814" cy="1439532"/>
          </a:xfrm>
          <a:custGeom>
            <a:avLst/>
            <a:gdLst/>
            <a:ahLst/>
            <a:cxnLst/>
            <a:rect l="l" t="t" r="r" b="b"/>
            <a:pathLst>
              <a:path w="3079814" h="1998029">
                <a:moveTo>
                  <a:pt x="0" y="0"/>
                </a:moveTo>
                <a:lnTo>
                  <a:pt x="3079814" y="0"/>
                </a:lnTo>
                <a:lnTo>
                  <a:pt x="3079814" y="1998029"/>
                </a:lnTo>
                <a:lnTo>
                  <a:pt x="0" y="1998029"/>
                </a:lnTo>
                <a:lnTo>
                  <a:pt x="0" y="0"/>
                </a:lnTo>
                <a:close/>
              </a:path>
            </a:pathLst>
          </a:custGeom>
          <a:blipFill>
            <a:blip r:embed="rId5"/>
            <a:stretch>
              <a:fillRect/>
            </a:stretch>
          </a:blipFill>
        </p:spPr>
        <p:txBody>
          <a:bodyPr/>
          <a:lstStyle/>
          <a:p>
            <a:endParaRPr lang="en-US"/>
          </a:p>
        </p:txBody>
      </p:sp>
      <p:pic>
        <p:nvPicPr>
          <p:cNvPr id="4" name="5 phút đếm ngược nhạc vui vẻ hào hứng cho hoạt động nhóm">
            <a:hlinkClick r:id="" action="ppaction://media"/>
            <a:extLst>
              <a:ext uri="{FF2B5EF4-FFF2-40B4-BE49-F238E27FC236}">
                <a16:creationId xmlns:a16="http://schemas.microsoft.com/office/drawing/2014/main" id="{28CB15BC-731C-C2DD-58EB-468E384A29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476319" y="88906"/>
            <a:ext cx="4778375" cy="1930394"/>
          </a:xfrm>
          <a:prstGeom prst="rect">
            <a:avLst/>
          </a:prstGeom>
        </p:spPr>
      </p:pic>
    </p:spTree>
    <p:extLst>
      <p:ext uri="{BB962C8B-B14F-4D97-AF65-F5344CB8AC3E}">
        <p14:creationId xmlns:p14="http://schemas.microsoft.com/office/powerpoint/2010/main" val="31005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anim calcmode="lin" valueType="num">
                                      <p:cBhvr>
                                        <p:cTn id="1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barn(inVertical)">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barn(inVertical)">
                                      <p:cBhvr>
                                        <p:cTn id="29" dur="500"/>
                                        <p:tgtEl>
                                          <p:spTgt spid="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wipe(down)">
                                      <p:cBhvr>
                                        <p:cTn id="34" dur="500"/>
                                        <p:tgtEl>
                                          <p:spTgt spid="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barn(inVertical)">
                                      <p:cBhvr>
                                        <p:cTn id="39" dur="500"/>
                                        <p:tgtEl>
                                          <p:spTgt spid="7">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xEl>
                                              <p:pRg st="8" end="8"/>
                                            </p:txEl>
                                          </p:spTgt>
                                        </p:tgtEl>
                                        <p:attrNameLst>
                                          <p:attrName>style.visibility</p:attrName>
                                        </p:attrNameLst>
                                      </p:cBhvr>
                                      <p:to>
                                        <p:strVal val="visible"/>
                                      </p:to>
                                    </p:set>
                                    <p:anim calcmode="lin" valueType="num">
                                      <p:cBhvr additive="base">
                                        <p:cTn id="44"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9" end="9"/>
                                            </p:txEl>
                                          </p:spTgt>
                                        </p:tgtEl>
                                        <p:attrNameLst>
                                          <p:attrName>style.visibility</p:attrName>
                                        </p:attrNameLst>
                                      </p:cBhvr>
                                      <p:to>
                                        <p:strVal val="visible"/>
                                      </p:to>
                                    </p:set>
                                    <p:animEffect transition="in" filter="fade">
                                      <p:cBhvr>
                                        <p:cTn id="50" dur="500"/>
                                        <p:tgtEl>
                                          <p:spTgt spid="7">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Effect transition="in" filter="fade">
                                      <p:cBhvr>
                                        <p:cTn id="55" dur="1000"/>
                                        <p:tgtEl>
                                          <p:spTgt spid="7">
                                            <p:txEl>
                                              <p:pRg st="10" end="10"/>
                                            </p:txEl>
                                          </p:spTgt>
                                        </p:tgtEl>
                                      </p:cBhvr>
                                    </p:animEffect>
                                    <p:anim calcmode="lin" valueType="num">
                                      <p:cBhvr>
                                        <p:cTn id="56"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barn(inVertical)">
                                      <p:cBhvr>
                                        <p:cTn id="62" dur="500"/>
                                        <p:tgtEl>
                                          <p:spTgt spid="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2E0FB8-FC86-BC5B-B2FB-F81B6B18D20D}"/>
              </a:ext>
            </a:extLst>
          </p:cNvPr>
          <p:cNvSpPr/>
          <p:nvPr/>
        </p:nvSpPr>
        <p:spPr>
          <a:xfrm>
            <a:off x="1143000" y="266700"/>
            <a:ext cx="15621000" cy="938719"/>
          </a:xfrm>
          <a:prstGeom prst="rect">
            <a:avLst/>
          </a:prstGeom>
        </p:spPr>
        <p:txBody>
          <a:bodyPr wrap="square">
            <a:spAutoFit/>
          </a:bodyPr>
          <a:lstStyle/>
          <a:p>
            <a:pPr algn="ctr"/>
            <a:r>
              <a:rPr lang="vi-VN" sz="5500" b="1" dirty="0">
                <a:latin typeface="Times New Roman" panose="02020603050405020304" pitchFamily="18" charset="0"/>
                <a:cs typeface="Times New Roman" panose="02020603050405020304" pitchFamily="18" charset="0"/>
              </a:rPr>
              <a:t>Bước </a:t>
            </a:r>
            <a:r>
              <a:rPr lang="en-US" sz="5500" b="1" dirty="0">
                <a:latin typeface="Times New Roman" panose="02020603050405020304" pitchFamily="18" charset="0"/>
                <a:cs typeface="Times New Roman" panose="02020603050405020304" pitchFamily="18" charset="0"/>
              </a:rPr>
              <a:t>2</a:t>
            </a:r>
            <a:r>
              <a:rPr lang="vi-VN"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Viết</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bài</a:t>
            </a:r>
            <a:endParaRPr lang="vi-VN" sz="5500" dirty="0">
              <a:latin typeface="Times New Roman" panose="02020603050405020304" pitchFamily="18" charset="0"/>
              <a:cs typeface="Times New Roman" panose="02020603050405020304" pitchFamily="18" charset="0"/>
            </a:endParaRPr>
          </a:p>
        </p:txBody>
      </p:sp>
      <p:sp>
        <p:nvSpPr>
          <p:cNvPr id="8" name="Rectangle 7"/>
          <p:cNvSpPr/>
          <p:nvPr/>
        </p:nvSpPr>
        <p:spPr>
          <a:xfrm>
            <a:off x="914400" y="1409700"/>
            <a:ext cx="16078200" cy="6017032"/>
          </a:xfrm>
          <a:prstGeom prst="rect">
            <a:avLst/>
          </a:prstGeom>
        </p:spPr>
        <p:txBody>
          <a:bodyPr wrap="square">
            <a:spAutoFit/>
          </a:bodyPr>
          <a:lstStyle/>
          <a:p>
            <a:pPr algn="just"/>
            <a:r>
              <a:rPr lang="vi-VN" sz="5500" b="1" dirty="0">
                <a:latin typeface="Times New Roman" panose="02020603050405020304" pitchFamily="18" charset="0"/>
                <a:cs typeface="Times New Roman" panose="02020603050405020304" pitchFamily="18" charset="0"/>
              </a:rPr>
              <a:t>Khi viết bài, em cần chú ý:</a:t>
            </a:r>
          </a:p>
          <a:p>
            <a:pPr algn="just"/>
            <a:r>
              <a:rPr lang="vi-VN"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Viết</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dựa</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trên</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dàn</a:t>
            </a:r>
            <a:r>
              <a:rPr lang="en-US" sz="5500" dirty="0">
                <a:latin typeface="Times New Roman" panose="02020603050405020304" pitchFamily="18" charset="0"/>
                <a:cs typeface="Times New Roman" panose="02020603050405020304" pitchFamily="18" charset="0"/>
              </a:rPr>
              <a:t> ý.</a:t>
            </a:r>
          </a:p>
          <a:p>
            <a:pPr algn="just"/>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Viết</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theo</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trình</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tự</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trước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sau</a:t>
            </a:r>
            <a:r>
              <a:rPr lang="en-US" sz="5500" dirty="0">
                <a:latin typeface="Times New Roman" panose="02020603050405020304" pitchFamily="18" charset="0"/>
                <a:cs typeface="Times New Roman" panose="02020603050405020304" pitchFamily="18" charset="0"/>
              </a:rPr>
              <a:t>.</a:t>
            </a:r>
            <a:endParaRPr lang="vi-VN" sz="5500" dirty="0">
              <a:latin typeface="Times New Roman" panose="02020603050405020304" pitchFamily="18" charset="0"/>
              <a:cs typeface="Times New Roman" panose="02020603050405020304" pitchFamily="18" charset="0"/>
            </a:endParaRPr>
          </a:p>
          <a:p>
            <a:pPr algn="just"/>
            <a:r>
              <a:rPr lang="en-US" sz="5500" dirty="0">
                <a:latin typeface="Times New Roman" panose="02020603050405020304" pitchFamily="18" charset="0"/>
                <a:cs typeface="Times New Roman" panose="02020603050405020304" pitchFamily="18" charset="0"/>
              </a:rPr>
              <a:t>- </a:t>
            </a:r>
            <a:r>
              <a:rPr lang="vi-VN" sz="5500" dirty="0">
                <a:latin typeface="Times New Roman" panose="02020603050405020304" pitchFamily="18" charset="0"/>
                <a:cs typeface="Times New Roman" panose="02020603050405020304" pitchFamily="18" charset="0"/>
              </a:rPr>
              <a:t>Hệ thống luận điểm cần chặt chẽ; lí lẽ cần sáng rõ, hợp lí; bằng chứng cần đầy đủ, đa dạng</a:t>
            </a:r>
            <a:r>
              <a:rPr lang="en-US" sz="5500" dirty="0">
                <a:latin typeface="Times New Roman" panose="02020603050405020304" pitchFamily="18" charset="0"/>
                <a:cs typeface="Times New Roman" panose="02020603050405020304" pitchFamily="18" charset="0"/>
              </a:rPr>
              <a:t>.</a:t>
            </a:r>
          </a:p>
          <a:p>
            <a:pPr algn="just"/>
            <a:r>
              <a:rPr lang="vi-VN" sz="5500" dirty="0">
                <a:latin typeface="Times New Roman" panose="02020603050405020304" pitchFamily="18" charset="0"/>
                <a:cs typeface="Times New Roman" panose="02020603050405020304" pitchFamily="18" charset="0"/>
              </a:rPr>
              <a:t>- Khi phản bác những ý kiến trái chiều, cần sử dụng lời lẽ và giọng điệu đúng mực.</a:t>
            </a:r>
          </a:p>
        </p:txBody>
      </p:sp>
      <p:sp>
        <p:nvSpPr>
          <p:cNvPr id="4" name="Freeform 8">
            <a:extLst>
              <a:ext uri="{FF2B5EF4-FFF2-40B4-BE49-F238E27FC236}">
                <a16:creationId xmlns:a16="http://schemas.microsoft.com/office/drawing/2014/main" id="{DF92CBC1-56E0-5D2A-1CBF-5D6E68D263F5}"/>
              </a:ext>
            </a:extLst>
          </p:cNvPr>
          <p:cNvSpPr/>
          <p:nvPr/>
        </p:nvSpPr>
        <p:spPr>
          <a:xfrm>
            <a:off x="6705600" y="6885793"/>
            <a:ext cx="6019800" cy="3431286"/>
          </a:xfrm>
          <a:custGeom>
            <a:avLst/>
            <a:gdLst/>
            <a:ahLst/>
            <a:cxnLst/>
            <a:rect l="l" t="t" r="r" b="b"/>
            <a:pathLst>
              <a:path w="2958653" h="1686432">
                <a:moveTo>
                  <a:pt x="0" y="0"/>
                </a:moveTo>
                <a:lnTo>
                  <a:pt x="2958653" y="0"/>
                </a:lnTo>
                <a:lnTo>
                  <a:pt x="2958653" y="1686432"/>
                </a:lnTo>
                <a:lnTo>
                  <a:pt x="0" y="16864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1762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D21080-05E9-0233-4FF2-7F55010A4FD5}"/>
              </a:ext>
            </a:extLst>
          </p:cNvPr>
          <p:cNvSpPr/>
          <p:nvPr/>
        </p:nvSpPr>
        <p:spPr>
          <a:xfrm>
            <a:off x="1333500" y="206780"/>
            <a:ext cx="15621000" cy="9387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a:t>
            </a:r>
            <a:r>
              <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5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endParaRPr kumimoji="0" lang="vi-VN" sz="5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8A7F1FD-91D9-4DF8-8CE9-439F1801324D}"/>
              </a:ext>
            </a:extLst>
          </p:cNvPr>
          <p:cNvGraphicFramePr>
            <a:graphicFrameLocks noGrp="1"/>
          </p:cNvGraphicFramePr>
          <p:nvPr>
            <p:extLst>
              <p:ext uri="{D42A27DB-BD31-4B8C-83A1-F6EECF244321}">
                <p14:modId xmlns:p14="http://schemas.microsoft.com/office/powerpoint/2010/main" val="2292930780"/>
              </p:ext>
            </p:extLst>
          </p:nvPr>
        </p:nvGraphicFramePr>
        <p:xfrm>
          <a:off x="190500" y="1409700"/>
          <a:ext cx="17907000" cy="8670520"/>
        </p:xfrm>
        <a:graphic>
          <a:graphicData uri="http://schemas.openxmlformats.org/drawingml/2006/table">
            <a:tbl>
              <a:tblPr>
                <a:tableStyleId>{5940675A-B579-460E-94D1-54222C63F5DA}</a:tableStyleId>
              </a:tblPr>
              <a:tblGrid>
                <a:gridCol w="1735480">
                  <a:extLst>
                    <a:ext uri="{9D8B030D-6E8A-4147-A177-3AD203B41FA5}">
                      <a16:colId xmlns:a16="http://schemas.microsoft.com/office/drawing/2014/main" val="2654333046"/>
                    </a:ext>
                  </a:extLst>
                </a:gridCol>
                <a:gridCol w="13568300">
                  <a:extLst>
                    <a:ext uri="{9D8B030D-6E8A-4147-A177-3AD203B41FA5}">
                      <a16:colId xmlns:a16="http://schemas.microsoft.com/office/drawing/2014/main" val="1717692926"/>
                    </a:ext>
                  </a:extLst>
                </a:gridCol>
                <a:gridCol w="867740">
                  <a:extLst>
                    <a:ext uri="{9D8B030D-6E8A-4147-A177-3AD203B41FA5}">
                      <a16:colId xmlns:a16="http://schemas.microsoft.com/office/drawing/2014/main" val="1157573505"/>
                    </a:ext>
                  </a:extLst>
                </a:gridCol>
                <a:gridCol w="788854">
                  <a:extLst>
                    <a:ext uri="{9D8B030D-6E8A-4147-A177-3AD203B41FA5}">
                      <a16:colId xmlns:a16="http://schemas.microsoft.com/office/drawing/2014/main" val="292076627"/>
                    </a:ext>
                  </a:extLst>
                </a:gridCol>
                <a:gridCol w="946626">
                  <a:extLst>
                    <a:ext uri="{9D8B030D-6E8A-4147-A177-3AD203B41FA5}">
                      <a16:colId xmlns:a16="http://schemas.microsoft.com/office/drawing/2014/main" val="889162966"/>
                    </a:ext>
                  </a:extLst>
                </a:gridCol>
              </a:tblGrid>
              <a:tr h="762000">
                <a:tc>
                  <a:txBody>
                    <a:bodyPr/>
                    <a:lstStyle/>
                    <a:p>
                      <a:pPr algn="ct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Phương diện kiểm tra</a:t>
                      </a: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kiểm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tra</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Chưa</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Góp</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extLst>
                  <a:ext uri="{0D108BD9-81ED-4DB2-BD59-A6C34878D82A}">
                    <a16:rowId xmlns:a16="http://schemas.microsoft.com/office/drawing/2014/main" val="1889409100"/>
                  </a:ext>
                </a:extLst>
              </a:tr>
              <a:tr h="5105561">
                <a:tc>
                  <a:txBody>
                    <a:bodyPr/>
                    <a:lstStyle/>
                    <a:p>
                      <a:pPr algn="ctr"/>
                      <a:r>
                        <a:rPr lang="en-US" sz="32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030" marR="34030" marT="17015" marB="17015" anchor="ctr">
                    <a:solidFill>
                      <a:schemeClr val="bg2"/>
                    </a:solidFill>
                  </a:tcPr>
                </a:tc>
                <a:tc>
                  <a:txBody>
                    <a:bodyPr/>
                    <a:lstStyle/>
                    <a:p>
                      <a:pPr algn="just"/>
                      <a:r>
                        <a:rPr lang="vi-VN" sz="2800" b="1" dirty="0">
                          <a:solidFill>
                            <a:schemeClr val="tx1">
                              <a:lumMod val="95000"/>
                              <a:lumOff val="5000"/>
                            </a:schemeClr>
                          </a:solidFill>
                          <a:effectLst/>
                          <a:latin typeface="Times New Roman" panose="02020603050405020304" pitchFamily="18" charset="0"/>
                          <a:cs typeface="Times New Roman" panose="02020603050405020304" pitchFamily="18" charset="0"/>
                        </a:rPr>
                        <a:t>Mở bài:</a:t>
                      </a:r>
                      <a:r>
                        <a:rPr lang="en-US" sz="28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êu</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được</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vấn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đề</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nghị</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luận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vi-VN" sz="2800" kern="1200" dirty="0">
                          <a:solidFill>
                            <a:schemeClr val="tx1"/>
                          </a:solidFill>
                          <a:latin typeface="Times New Roman" panose="02020603050405020304" pitchFamily="18" charset="0"/>
                          <a:ea typeface="+mn-ea"/>
                          <a:cs typeface="Times New Roman" panose="02020603050405020304" pitchFamily="18" charset="0"/>
                        </a:rPr>
                        <a:t> </a:t>
                      </a:r>
                      <a:r>
                        <a:rPr lang="en-US" sz="2800" b="1" kern="1200" dirty="0">
                          <a:solidFill>
                            <a:schemeClr val="tx1"/>
                          </a:solidFill>
                          <a:latin typeface="Times New Roman" panose="02020603050405020304" pitchFamily="18" charset="0"/>
                          <a:ea typeface="+mn-ea"/>
                          <a:cs typeface="Times New Roman" panose="02020603050405020304" pitchFamily="18" charset="0"/>
                        </a:rPr>
                        <a:t>(</a:t>
                      </a:r>
                      <a:r>
                        <a:rPr lang="vi-VN" sz="2800" b="0" dirty="0">
                          <a:latin typeface="Times New Roman" panose="02020603050405020304" pitchFamily="18" charset="0"/>
                          <a:cs typeface="Times New Roman" panose="02020603050405020304" pitchFamily="18" charset="0"/>
                        </a:rPr>
                        <a:t>nghị luận </a:t>
                      </a:r>
                      <a:r>
                        <a:rPr lang="en-US" sz="2800" b="0" dirty="0" err="1">
                          <a:latin typeface="Times New Roman" panose="02020603050405020304" pitchFamily="18" charset="0"/>
                          <a:cs typeface="Times New Roman" panose="02020603050405020304" pitchFamily="18" charset="0"/>
                        </a:rPr>
                        <a:t>về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vấn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giải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quyết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đời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hiện</a:t>
                      </a:r>
                      <a:r>
                        <a:rPr lang="en-US" sz="2800" b="0" dirty="0">
                          <a:latin typeface="Times New Roman" panose="02020603050405020304" pitchFamily="18" charset="0"/>
                          <a:cs typeface="Times New Roman" panose="02020603050405020304" pitchFamily="18" charset="0"/>
                        </a:rPr>
                        <a:t> nay)</a:t>
                      </a:r>
                      <a:endParaRPr lang="vi-VN" sz="2800" b="0" dirty="0">
                        <a:latin typeface="Times New Roman" panose="02020603050405020304" pitchFamily="18" charset="0"/>
                        <a:cs typeface="Times New Roman" panose="02020603050405020304" pitchFamily="18" charset="0"/>
                      </a:endParaRPr>
                    </a:p>
                    <a:p>
                      <a:pPr algn="just"/>
                      <a:r>
                        <a:rPr lang="vi-VN" sz="2800" b="1" dirty="0">
                          <a:solidFill>
                            <a:schemeClr val="tx1">
                              <a:lumMod val="95000"/>
                              <a:lumOff val="5000"/>
                            </a:schemeClr>
                          </a:solidFill>
                          <a:effectLst/>
                          <a:latin typeface="Times New Roman" panose="02020603050405020304" pitchFamily="18" charset="0"/>
                          <a:cs typeface="Times New Roman" panose="02020603050405020304" pitchFamily="18" charset="0"/>
                        </a:rPr>
                        <a:t>Thân bài:</a:t>
                      </a:r>
                    </a:p>
                    <a:p>
                      <a:pPr algn="just"/>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nội dung cụ thể làm rõ cho luận đề đã nêu ở mở bài không? </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trình</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bày</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kiến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bàn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luận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vấn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đề</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nêu</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được</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kiến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trái</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chiều</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phản</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bác</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đề</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xuất</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giải</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pháp</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khả</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thi</a:t>
                      </a:r>
                      <a:r>
                        <a:rPr lang="en-US" sz="28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So với dàn ý, bài viết còn thiếu ý nào? Các ý có được sắp xếp phù hợp không? Ý nào trong bài trùng lặp nhau?</a:t>
                      </a:r>
                    </a:p>
                    <a:p>
                      <a:pPr marL="0" marR="0" indent="0" algn="just" defTabSz="914400" rtl="0" eaLnBrk="1" fontAlgn="auto" latinLnBrk="0" hangingPunct="1">
                        <a:lnSpc>
                          <a:spcPct val="100000"/>
                        </a:lnSpc>
                        <a:spcBef>
                          <a:spcPts val="0"/>
                        </a:spcBef>
                        <a:spcAft>
                          <a:spcPts val="0"/>
                        </a:spcAft>
                        <a:buClrTx/>
                        <a:buSzTx/>
                        <a:buFontTx/>
                        <a:buNone/>
                        <a:tabLst/>
                        <a:defRPr/>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2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aseline="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Đã kết hợp được các phương thức biểu đạt và các thao tác khác trong khi viết hay chưa? </a:t>
                      </a:r>
                      <a:endPar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những suy nghĩ và cảm xúc riêng không?</a:t>
                      </a:r>
                    </a:p>
                    <a:p>
                      <a:pPr algn="just"/>
                      <a:r>
                        <a:rPr lang="vi-VN" sz="2800" b="1" dirty="0">
                          <a:solidFill>
                            <a:schemeClr val="tx1">
                              <a:lumMod val="95000"/>
                              <a:lumOff val="5000"/>
                            </a:schemeClr>
                          </a:solidFill>
                          <a:effectLst/>
                          <a:latin typeface="Times New Roman" panose="02020603050405020304" pitchFamily="18" charset="0"/>
                          <a:cs typeface="Times New Roman" panose="02020603050405020304" pitchFamily="18" charset="0"/>
                        </a:rPr>
                        <a:t>Kết bài:</a:t>
                      </a:r>
                      <a:r>
                        <a:rPr lang="en-US" sz="28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0" kern="1200" baseline="0" dirty="0">
                          <a:solidFill>
                            <a:schemeClr val="tx1"/>
                          </a:solidFill>
                          <a:effectLst/>
                          <a:latin typeface="Times New Roman" panose="02020603050405020304" pitchFamily="18" charset="0"/>
                          <a:ea typeface="+mn-ea"/>
                          <a:cs typeface="Times New Roman" panose="02020603050405020304" pitchFamily="18" charset="0"/>
                        </a:rPr>
                        <a:t>K</a:t>
                      </a:r>
                      <a:r>
                        <a:rPr lang="vi-VN" sz="2800" kern="1200" dirty="0">
                          <a:solidFill>
                            <a:schemeClr val="tx1"/>
                          </a:solidFill>
                          <a:latin typeface="Times New Roman" panose="02020603050405020304" pitchFamily="18" charset="0"/>
                          <a:ea typeface="+mn-ea"/>
                          <a:cs typeface="Times New Roman" panose="02020603050405020304" pitchFamily="18" charset="0"/>
                        </a:rPr>
                        <a:t>hẳng định</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en-US" sz="2800" kern="1200" dirty="0" err="1">
                          <a:solidFill>
                            <a:schemeClr val="tx1"/>
                          </a:solidFill>
                          <a:latin typeface="Times New Roman" panose="02020603050405020304" pitchFamily="18" charset="0"/>
                          <a:ea typeface="+mn-ea"/>
                          <a:cs typeface="Times New Roman" panose="02020603050405020304" pitchFamily="18" charset="0"/>
                        </a:rPr>
                        <a:t>được</a:t>
                      </a:r>
                      <a:r>
                        <a:rPr lang="vi-VN" sz="2800" kern="1200" dirty="0">
                          <a:solidFill>
                            <a:schemeClr val="tx1"/>
                          </a:solidFill>
                          <a:latin typeface="Times New Roman" panose="02020603050405020304" pitchFamily="18" charset="0"/>
                          <a:ea typeface="+mn-ea"/>
                          <a:cs typeface="Times New Roman" panose="02020603050405020304" pitchFamily="18" charset="0"/>
                        </a:rPr>
                        <a:t> tầm quan trọng của việc nhận thức đúng và giải quyết hiệu quả vấn đề nêu ra</a:t>
                      </a:r>
                      <a:r>
                        <a:rPr lang="en-US" sz="2800" kern="1200" baseline="0" dirty="0">
                          <a:solidFill>
                            <a:schemeClr val="tx1"/>
                          </a:solidFill>
                          <a:latin typeface="Times New Roman" panose="02020603050405020304" pitchFamily="18" charset="0"/>
                          <a:ea typeface="+mn-ea"/>
                          <a:cs typeface="Times New Roman" panose="02020603050405020304" pitchFamily="18" charset="0"/>
                        </a:rPr>
                        <a:t> hay </a:t>
                      </a:r>
                      <a:r>
                        <a:rPr lang="en-US" sz="2800" kern="1200" baseline="0" dirty="0" err="1">
                          <a:solidFill>
                            <a:schemeClr val="tx1"/>
                          </a:solidFill>
                          <a:latin typeface="Times New Roman" panose="02020603050405020304" pitchFamily="18" charset="0"/>
                          <a:ea typeface="+mn-ea"/>
                          <a:cs typeface="Times New Roman" panose="02020603050405020304" pitchFamily="18" charset="0"/>
                        </a:rPr>
                        <a:t>chưa</a:t>
                      </a:r>
                      <a:r>
                        <a:rPr lang="en-US" sz="2800" kern="1200" baseline="0" dirty="0">
                          <a:solidFill>
                            <a:schemeClr val="tx1"/>
                          </a:solidFill>
                          <a:latin typeface="Times New Roman" panose="02020603050405020304" pitchFamily="18" charset="0"/>
                          <a:ea typeface="+mn-ea"/>
                          <a:cs typeface="Times New Roman" panose="02020603050405020304" pitchFamily="18" charset="0"/>
                        </a:rPr>
                        <a:t>?</a:t>
                      </a:r>
                      <a:endPar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609027814"/>
                  </a:ext>
                </a:extLst>
              </a:tr>
              <a:tr h="811811">
                <a:tc>
                  <a:txBody>
                    <a:bodyPr/>
                    <a:lstStyle/>
                    <a:p>
                      <a:pPr algn="ctr"/>
                      <a:r>
                        <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endPar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đã có đủ ba phần chưa? Độ dài của các phần có cân đối không?</a:t>
                      </a:r>
                    </a:p>
                    <a:p>
                      <a:pPr algn="just"/>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còn mắc những lỗi gì về trình bày, trích dẫn, dùng từ, đặt câu, chính tả...?</a:t>
                      </a: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3647911034"/>
                  </a:ext>
                </a:extLst>
              </a:tr>
              <a:tr h="1592493">
                <a:tc>
                  <a:txBody>
                    <a:bodyPr/>
                    <a:lstStyle/>
                    <a:p>
                      <a:pPr algn="ctr"/>
                      <a:r>
                        <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effectLst/>
                          <a:latin typeface="Times New Roman" panose="02020603050405020304" pitchFamily="18" charset="0"/>
                          <a:cs typeface="Times New Roman" panose="02020603050405020304" pitchFamily="18" charset="0"/>
                        </a:rPr>
                        <a:t>giá</a:t>
                      </a:r>
                      <a:r>
                        <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effectLst/>
                          <a:latin typeface="Times New Roman" panose="02020603050405020304" pitchFamily="18" charset="0"/>
                          <a:cs typeface="Times New Roman" panose="02020603050405020304" pitchFamily="18" charset="0"/>
                        </a:rPr>
                        <a:t>chung</a:t>
                      </a:r>
                      <a:endParaRPr lang="en-US" sz="3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đáp</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ứng</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cầu</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mức</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Em</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thấy</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thuận</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lợi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khó</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khăn</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hiện</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hành</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sao</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3665809064"/>
                  </a:ext>
                </a:extLst>
              </a:tr>
            </a:tbl>
          </a:graphicData>
        </a:graphic>
      </p:graphicFrame>
      <p:pic>
        <p:nvPicPr>
          <p:cNvPr id="5" name="Picture 4">
            <a:extLst>
              <a:ext uri="{FF2B5EF4-FFF2-40B4-BE49-F238E27FC236}">
                <a16:creationId xmlns:a16="http://schemas.microsoft.com/office/drawing/2014/main" id="{DE2851B0-F72E-6AA2-CDD2-B51DAC165490}"/>
              </a:ext>
            </a:extLst>
          </p:cNvPr>
          <p:cNvPicPr>
            <a:picLocks noChangeAspect="1"/>
          </p:cNvPicPr>
          <p:nvPr/>
        </p:nvPicPr>
        <p:blipFill>
          <a:blip r:embed="rId3"/>
          <a:stretch>
            <a:fillRect/>
          </a:stretch>
        </p:blipFill>
        <p:spPr>
          <a:xfrm rot="639784">
            <a:off x="15933359" y="5779549"/>
            <a:ext cx="3176402" cy="4496316"/>
          </a:xfrm>
          <a:prstGeom prst="rect">
            <a:avLst/>
          </a:prstGeom>
        </p:spPr>
      </p:pic>
    </p:spTree>
    <p:extLst>
      <p:ext uri="{BB962C8B-B14F-4D97-AF65-F5344CB8AC3E}">
        <p14:creationId xmlns:p14="http://schemas.microsoft.com/office/powerpoint/2010/main" val="290517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p:cNvSpPr txBox="1"/>
          <p:nvPr/>
        </p:nvSpPr>
        <p:spPr>
          <a:xfrm>
            <a:off x="1524000" y="419100"/>
            <a:ext cx="15425955" cy="153888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5000" b="1" dirty="0">
                <a:solidFill>
                  <a:srgbClr val="AB5333"/>
                </a:solidFill>
                <a:latin typeface="Bahnschrift SemiLight Condensed" panose="020B0502040204020203" pitchFamily="34" charset="0"/>
              </a:rPr>
              <a:t>LƯU Ý KHI VIẾT BÀI VĂN NGHỊ LUẬN VỀ MỘT VẤN ĐỀ CẦN GIẢI QUYẾT (TRONG ĐỜI SỐNG CỦA HS HIỆN NAY</a:t>
            </a:r>
            <a:endParaRPr kumimoji="0" lang="en-US" sz="5000" b="1" i="0" u="none" strike="noStrike" kern="1200" cap="none" spc="0" normalizeH="0" baseline="0" noProof="0" dirty="0">
              <a:ln>
                <a:noFill/>
              </a:ln>
              <a:solidFill>
                <a:srgbClr val="AB5333"/>
              </a:solidFill>
              <a:effectLst/>
              <a:uLnTx/>
              <a:uFillTx/>
              <a:latin typeface="Bahnschrift SemiLight Condensed" panose="020B0502040204020203" pitchFamily="34" charset="0"/>
            </a:endParaRPr>
          </a:p>
        </p:txBody>
      </p:sp>
      <p:sp>
        <p:nvSpPr>
          <p:cNvPr id="5" name="Freeform 3">
            <a:extLst>
              <a:ext uri="{FF2B5EF4-FFF2-40B4-BE49-F238E27FC236}">
                <a16:creationId xmlns:a16="http://schemas.microsoft.com/office/drawing/2014/main" id="{3B9588B0-9CE9-1EBD-56AD-CA3BCA964413}"/>
              </a:ext>
            </a:extLst>
          </p:cNvPr>
          <p:cNvSpPr/>
          <p:nvPr/>
        </p:nvSpPr>
        <p:spPr>
          <a:xfrm>
            <a:off x="685800" y="2039353"/>
            <a:ext cx="4135374" cy="8229600"/>
          </a:xfrm>
          <a:custGeom>
            <a:avLst/>
            <a:gdLst/>
            <a:ahLst/>
            <a:cxnLst/>
            <a:rect l="l" t="t" r="r" b="b"/>
            <a:pathLst>
              <a:path w="4135374" h="8229600">
                <a:moveTo>
                  <a:pt x="0" y="0"/>
                </a:moveTo>
                <a:lnTo>
                  <a:pt x="4135374" y="0"/>
                </a:lnTo>
                <a:lnTo>
                  <a:pt x="4135374" y="8229600"/>
                </a:lnTo>
                <a:lnTo>
                  <a:pt x="0" y="8229600"/>
                </a:lnTo>
                <a:lnTo>
                  <a:pt x="0" y="0"/>
                </a:lnTo>
                <a:close/>
              </a:path>
            </a:pathLst>
          </a:custGeom>
          <a:blipFill>
            <a:blip r:embed="rId3"/>
            <a:stretch>
              <a:fillRect/>
            </a:stretch>
          </a:blipFill>
        </p:spPr>
        <p:txBody>
          <a:bodyPr/>
          <a:lstStyle/>
          <a:p>
            <a:endParaRPr lang="en-US"/>
          </a:p>
        </p:txBody>
      </p:sp>
      <p:grpSp>
        <p:nvGrpSpPr>
          <p:cNvPr id="3" name="Group 2">
            <a:extLst>
              <a:ext uri="{FF2B5EF4-FFF2-40B4-BE49-F238E27FC236}">
                <a16:creationId xmlns:a16="http://schemas.microsoft.com/office/drawing/2014/main" id="{9B477DA9-0E9E-2D3E-4D2E-99D7F45C1D20}"/>
              </a:ext>
            </a:extLst>
          </p:cNvPr>
          <p:cNvGrpSpPr/>
          <p:nvPr/>
        </p:nvGrpSpPr>
        <p:grpSpPr>
          <a:xfrm>
            <a:off x="5562600" y="2476500"/>
            <a:ext cx="11715751" cy="7564943"/>
            <a:chOff x="0" y="0"/>
            <a:chExt cx="21640800" cy="10972800"/>
          </a:xfrm>
        </p:grpSpPr>
        <p:sp>
          <p:nvSpPr>
            <p:cNvPr id="6" name="Freeform 3">
              <a:extLst>
                <a:ext uri="{FF2B5EF4-FFF2-40B4-BE49-F238E27FC236}">
                  <a16:creationId xmlns:a16="http://schemas.microsoft.com/office/drawing/2014/main" id="{C262BD5E-817F-168F-0CCD-D920CC430F5D}"/>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4">
                <a:lum bright="70000" contrast="-70000"/>
              </a:blip>
              <a:stretch>
                <a:fillRect t="-19002" b="-77972"/>
              </a:stretch>
            </a:blipFill>
            <a:ln w="57150" cap="sq">
              <a:solidFill>
                <a:srgbClr val="7C5338"/>
              </a:solidFill>
              <a:prstDash val="solid"/>
              <a:miter/>
            </a:ln>
          </p:spPr>
          <p:txBody>
            <a:bodyPr/>
            <a:lstStyle/>
            <a:p>
              <a:endParaRPr lang="en-US">
                <a:solidFill>
                  <a:srgbClr val="FF0000"/>
                </a:solidFill>
              </a:endParaRPr>
            </a:p>
          </p:txBody>
        </p:sp>
        <p:sp>
          <p:nvSpPr>
            <p:cNvPr id="7" name="AutoShape 4">
              <a:extLst>
                <a:ext uri="{FF2B5EF4-FFF2-40B4-BE49-F238E27FC236}">
                  <a16:creationId xmlns:a16="http://schemas.microsoft.com/office/drawing/2014/main" id="{25784459-F9CD-D371-3DBE-EA62DC17CCE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9" name="AutoShape 5">
              <a:extLst>
                <a:ext uri="{FF2B5EF4-FFF2-40B4-BE49-F238E27FC236}">
                  <a16:creationId xmlns:a16="http://schemas.microsoft.com/office/drawing/2014/main" id="{58ED75C1-7AD0-BE36-2198-F6F27DE1DAB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0" name="AutoShape 6">
              <a:extLst>
                <a:ext uri="{FF2B5EF4-FFF2-40B4-BE49-F238E27FC236}">
                  <a16:creationId xmlns:a16="http://schemas.microsoft.com/office/drawing/2014/main" id="{A4CF2C51-7602-8026-BE82-C7E9DA7A98F9}"/>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1" name="AutoShape 7">
              <a:extLst>
                <a:ext uri="{FF2B5EF4-FFF2-40B4-BE49-F238E27FC236}">
                  <a16:creationId xmlns:a16="http://schemas.microsoft.com/office/drawing/2014/main" id="{EB347A2C-83D7-B66E-8B90-6A77673E474E}"/>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2" name="AutoShape 8">
              <a:extLst>
                <a:ext uri="{FF2B5EF4-FFF2-40B4-BE49-F238E27FC236}">
                  <a16:creationId xmlns:a16="http://schemas.microsoft.com/office/drawing/2014/main" id="{B6EC0D85-2695-E1DF-F3D7-E2510063DB1E}"/>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3" name="AutoShape 9">
              <a:extLst>
                <a:ext uri="{FF2B5EF4-FFF2-40B4-BE49-F238E27FC236}">
                  <a16:creationId xmlns:a16="http://schemas.microsoft.com/office/drawing/2014/main" id="{62C3A997-A41A-C92F-B18C-A324D03EB680}"/>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4" name="AutoShape 10">
              <a:extLst>
                <a:ext uri="{FF2B5EF4-FFF2-40B4-BE49-F238E27FC236}">
                  <a16:creationId xmlns:a16="http://schemas.microsoft.com/office/drawing/2014/main" id="{54111250-813C-C915-8EBF-0CFB3D354106}"/>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5" name="AutoShape 11">
              <a:extLst>
                <a:ext uri="{FF2B5EF4-FFF2-40B4-BE49-F238E27FC236}">
                  <a16:creationId xmlns:a16="http://schemas.microsoft.com/office/drawing/2014/main" id="{32485106-2781-CAA1-4A99-9989FECEB935}"/>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6" name="AutoShape 12">
              <a:extLst>
                <a:ext uri="{FF2B5EF4-FFF2-40B4-BE49-F238E27FC236}">
                  <a16:creationId xmlns:a16="http://schemas.microsoft.com/office/drawing/2014/main" id="{EEA9C40C-6906-64A0-4F9A-70136C1CCDE1}"/>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7" name="AutoShape 13">
              <a:extLst>
                <a:ext uri="{FF2B5EF4-FFF2-40B4-BE49-F238E27FC236}">
                  <a16:creationId xmlns:a16="http://schemas.microsoft.com/office/drawing/2014/main" id="{1E54D185-58B9-C90B-FE9B-5ACABE373077}"/>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8" name="Rectangle 17">
            <a:extLst>
              <a:ext uri="{FF2B5EF4-FFF2-40B4-BE49-F238E27FC236}">
                <a16:creationId xmlns:a16="http://schemas.microsoft.com/office/drawing/2014/main" id="{5F1F2DC8-A0DC-316C-44B8-9258D14FA330}"/>
              </a:ext>
            </a:extLst>
          </p:cNvPr>
          <p:cNvSpPr/>
          <p:nvPr/>
        </p:nvSpPr>
        <p:spPr>
          <a:xfrm>
            <a:off x="6073725" y="3322181"/>
            <a:ext cx="10693500" cy="5017592"/>
          </a:xfrm>
          <a:prstGeom prst="rect">
            <a:avLst/>
          </a:prstGeom>
        </p:spPr>
        <p:txBody>
          <a:bodyPr wrap="square">
            <a:spAutoFit/>
          </a:bodyPr>
          <a:lstStyle/>
          <a:p>
            <a:pPr lvl="0">
              <a:lnSpc>
                <a:spcPts val="6500"/>
              </a:lnSpc>
              <a:defRPr/>
            </a:pPr>
            <a:r>
              <a:rPr lang="en-US" sz="4400" b="1" dirty="0">
                <a:solidFill>
                  <a:srgbClr val="FF0000"/>
                </a:solidFill>
                <a:latin typeface="Times New Roman" panose="02020603050405020304" pitchFamily="18" charset="0"/>
                <a:cs typeface="Times New Roman" panose="02020603050405020304" pitchFamily="18" charset="0"/>
              </a:rPr>
              <a:t>1. </a:t>
            </a:r>
            <a:r>
              <a:rPr lang="en-US" sz="4400" b="1" dirty="0" err="1">
                <a:solidFill>
                  <a:srgbClr val="FF0000"/>
                </a:solidFill>
                <a:latin typeface="Times New Roman" panose="02020603050405020304" pitchFamily="18" charset="0"/>
                <a:cs typeface="Times New Roman" panose="02020603050405020304" pitchFamily="18" charset="0"/>
              </a:rPr>
              <a:t>Chú</a:t>
            </a:r>
            <a:r>
              <a:rPr lang="en-US" sz="4400" b="1" dirty="0">
                <a:solidFill>
                  <a:srgbClr val="FF0000"/>
                </a:solidFill>
                <a:latin typeface="Times New Roman" panose="02020603050405020304" pitchFamily="18" charset="0"/>
                <a:cs typeface="Times New Roman" panose="02020603050405020304" pitchFamily="18" charset="0"/>
              </a:rPr>
              <a:t> ý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yêu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a:t>
            </a:r>
          </a:p>
          <a:p>
            <a:pPr lvl="0">
              <a:lnSpc>
                <a:spcPts val="6500"/>
              </a:lnSpc>
              <a:defRPr/>
            </a:pPr>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Đủ</a:t>
            </a:r>
            <a:r>
              <a:rPr lang="en-US" sz="4400" b="1" dirty="0">
                <a:solidFill>
                  <a:srgbClr val="FF0000"/>
                </a:solidFill>
                <a:latin typeface="Times New Roman" panose="02020603050405020304" pitchFamily="18" charset="0"/>
                <a:cs typeface="Times New Roman" panose="02020603050405020304" pitchFamily="18" charset="0"/>
              </a:rPr>
              <a:t> ý, </a:t>
            </a:r>
            <a:r>
              <a:rPr lang="en-US" sz="4400" b="1" dirty="0" err="1">
                <a:solidFill>
                  <a:srgbClr val="FF0000"/>
                </a:solidFill>
                <a:latin typeface="Times New Roman" panose="02020603050405020304" pitchFamily="18" charset="0"/>
                <a:cs typeface="Times New Roman" panose="02020603050405020304" pitchFamily="18" charset="0"/>
              </a:rPr>
              <a:t>sắp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xếp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hợp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lí</a:t>
            </a:r>
            <a:r>
              <a:rPr lang="en-US" sz="4400" b="1" dirty="0">
                <a:solidFill>
                  <a:srgbClr val="FF0000"/>
                </a:solidFill>
                <a:latin typeface="Times New Roman" panose="02020603050405020304" pitchFamily="18" charset="0"/>
                <a:cs typeface="Times New Roman" panose="02020603050405020304" pitchFamily="18" charset="0"/>
              </a:rPr>
              <a:t>.</a:t>
            </a:r>
          </a:p>
          <a:p>
            <a:pPr lvl="0">
              <a:lnSpc>
                <a:spcPts val="6500"/>
              </a:lnSpc>
              <a:defRPr/>
            </a:pPr>
            <a:r>
              <a:rPr lang="en-US" sz="4400" b="1" dirty="0">
                <a:solidFill>
                  <a:srgbClr val="FF0000"/>
                </a:solidFill>
                <a:latin typeface="Times New Roman" panose="02020603050405020304" pitchFamily="18" charset="0"/>
                <a:cs typeface="Times New Roman" panose="02020603050405020304" pitchFamily="18" charset="0"/>
              </a:rPr>
              <a:t>3. </a:t>
            </a:r>
            <a:r>
              <a:rPr lang="en-US" sz="4400" b="1" dirty="0" err="1">
                <a:solidFill>
                  <a:srgbClr val="FF0000"/>
                </a:solidFill>
                <a:latin typeface="Times New Roman" panose="02020603050405020304" pitchFamily="18" charset="0"/>
                <a:cs typeface="Times New Roman" panose="02020603050405020304" pitchFamily="18" charset="0"/>
              </a:rPr>
              <a:t>Lí</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lẽ</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sắc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thuyết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phục</a:t>
            </a:r>
            <a:r>
              <a:rPr lang="en-US" sz="4400" b="1" dirty="0">
                <a:solidFill>
                  <a:srgbClr val="FF0000"/>
                </a:solidFill>
                <a:latin typeface="Times New Roman" panose="02020603050405020304" pitchFamily="18" charset="0"/>
                <a:cs typeface="Times New Roman" panose="02020603050405020304" pitchFamily="18" charset="0"/>
              </a:rPr>
              <a:t>.</a:t>
            </a:r>
          </a:p>
          <a:p>
            <a:pPr lvl="0">
              <a:lnSpc>
                <a:spcPts val="6500"/>
              </a:lnSpc>
              <a:defRPr/>
            </a:pPr>
            <a:r>
              <a:rPr lang="en-US" sz="4400" b="1" dirty="0">
                <a:solidFill>
                  <a:srgbClr val="FF0000"/>
                </a:solidFill>
                <a:latin typeface="Times New Roman" panose="02020603050405020304" pitchFamily="18" charset="0"/>
                <a:cs typeface="Times New Roman" panose="02020603050405020304" pitchFamily="18" charset="0"/>
              </a:rPr>
              <a:t>4. </a:t>
            </a:r>
            <a:r>
              <a:rPr lang="en-US" sz="4400" b="1" dirty="0" err="1">
                <a:solidFill>
                  <a:srgbClr val="FF0000"/>
                </a:solidFill>
                <a:latin typeface="Times New Roman" panose="02020603050405020304" pitchFamily="18" charset="0"/>
                <a:cs typeface="Times New Roman" panose="02020603050405020304" pitchFamily="18" charset="0"/>
              </a:rPr>
              <a:t>Bằng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chọn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người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tâm</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51720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wipe(down)">
                                      <p:cBhvr>
                                        <p:cTn id="29"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DE3DBE8-C23D-1D1B-AACF-EBC400679821}"/>
              </a:ext>
            </a:extLst>
          </p:cNvPr>
          <p:cNvSpPr>
            <a:spLocks noGrp="1" noChangeArrowheads="1"/>
          </p:cNvSpPr>
          <p:nvPr>
            <p:ph type="title"/>
          </p:nvPr>
        </p:nvSpPr>
        <p:spPr>
          <a:xfrm>
            <a:off x="4114800" y="142237"/>
            <a:ext cx="10629900" cy="1326357"/>
          </a:xfrm>
        </p:spPr>
        <p:txBody>
          <a:bodyPr>
            <a:noAutofit/>
          </a:bodyPr>
          <a:lstStyle/>
          <a:p>
            <a:r>
              <a:rPr lang="en-US" altLang="en-US" sz="6000" b="1" dirty="0">
                <a:highlight>
                  <a:srgbClr val="C0C0C0"/>
                </a:highlight>
              </a:rPr>
              <a:t>                   </a:t>
            </a:r>
            <a:br>
              <a:rPr lang="en-US" altLang="en-US" sz="6000" b="1" dirty="0">
                <a:highlight>
                  <a:srgbClr val="C0C0C0"/>
                </a:highlight>
              </a:rPr>
            </a:br>
            <a:br>
              <a:rPr lang="en-US" altLang="en-US" sz="6000" b="1" dirty="0">
                <a:highlight>
                  <a:srgbClr val="C0C0C0"/>
                </a:highlight>
              </a:rPr>
            </a:br>
            <a:br>
              <a:rPr lang="en-US" altLang="en-US" sz="6000" b="1" dirty="0">
                <a:highlight>
                  <a:srgbClr val="C0C0C0"/>
                </a:highlight>
              </a:rPr>
            </a:br>
            <a:r>
              <a:rPr lang="en-US" altLang="en-US" sz="5000" b="1" dirty="0">
                <a:solidFill>
                  <a:srgbClr val="FF0000"/>
                </a:solidFill>
                <a:highlight>
                  <a:srgbClr val="C0C0C0"/>
                </a:highlight>
                <a:latin typeface="Times New Roman" panose="02020603050405020304" pitchFamily="18" charset="0"/>
                <a:cs typeface="Times New Roman" panose="02020603050405020304" pitchFamily="18" charset="0"/>
              </a:rPr>
              <a:t>HƯỚNG DẪN HỌC SINH HỌC BÀI</a:t>
            </a:r>
            <a:br>
              <a:rPr lang="en-US" altLang="en-US" sz="6000" b="1" dirty="0">
                <a:solidFill>
                  <a:srgbClr val="FF0000"/>
                </a:solidFill>
                <a:highlight>
                  <a:srgbClr val="C0C0C0"/>
                </a:highlight>
              </a:rPr>
            </a:br>
            <a:br>
              <a:rPr lang="en-US" altLang="en-US" sz="6000" b="1" dirty="0">
                <a:highlight>
                  <a:srgbClr val="C0C0C0"/>
                </a:highlight>
              </a:rPr>
            </a:br>
            <a:br>
              <a:rPr lang="en-US" altLang="en-US" sz="6000" b="1" dirty="0">
                <a:highlight>
                  <a:srgbClr val="C0C0C0"/>
                </a:highlight>
              </a:rPr>
            </a:br>
            <a:endParaRPr lang="en-US" altLang="en-US" sz="6000" b="1" dirty="0">
              <a:highlight>
                <a:srgbClr val="C0C0C0"/>
              </a:highlight>
            </a:endParaRPr>
          </a:p>
        </p:txBody>
      </p:sp>
      <p:sp>
        <p:nvSpPr>
          <p:cNvPr id="38915" name="Text Box 3">
            <a:extLst>
              <a:ext uri="{FF2B5EF4-FFF2-40B4-BE49-F238E27FC236}">
                <a16:creationId xmlns:a16="http://schemas.microsoft.com/office/drawing/2014/main" id="{997D1FEB-6B57-82E1-1BCC-FCB232105B4C}"/>
              </a:ext>
            </a:extLst>
          </p:cNvPr>
          <p:cNvSpPr txBox="1">
            <a:spLocks noChangeArrowheads="1"/>
          </p:cNvSpPr>
          <p:nvPr/>
        </p:nvSpPr>
        <p:spPr bwMode="auto">
          <a:xfrm>
            <a:off x="4114800" y="2057400"/>
            <a:ext cx="106299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spcBef>
                <a:spcPct val="50000"/>
              </a:spcBef>
            </a:pPr>
            <a:r>
              <a:rPr lang="en-US" altLang="en-US" sz="4200">
                <a:latin typeface="Times New Roman" panose="02020603050405020304" pitchFamily="18" charset="0"/>
              </a:rPr>
              <a:t> </a:t>
            </a:r>
            <a:endParaRPr lang="en-US" altLang="en-US" sz="3000">
              <a:latin typeface="Times New Roman" panose="02020603050405020304" pitchFamily="18" charset="0"/>
            </a:endParaRPr>
          </a:p>
        </p:txBody>
      </p:sp>
      <p:grpSp>
        <p:nvGrpSpPr>
          <p:cNvPr id="38916" name="Group 4">
            <a:extLst>
              <a:ext uri="{FF2B5EF4-FFF2-40B4-BE49-F238E27FC236}">
                <a16:creationId xmlns:a16="http://schemas.microsoft.com/office/drawing/2014/main" id="{14258A7A-6903-CCE6-60C2-7EF15D89E2E9}"/>
              </a:ext>
            </a:extLst>
          </p:cNvPr>
          <p:cNvGrpSpPr>
            <a:grpSpLocks/>
          </p:cNvGrpSpPr>
          <p:nvPr/>
        </p:nvGrpSpPr>
        <p:grpSpPr bwMode="auto">
          <a:xfrm>
            <a:off x="2286000" y="1903403"/>
            <a:ext cx="13258800" cy="8527976"/>
            <a:chOff x="5760" y="228"/>
            <a:chExt cx="4752" cy="3756"/>
          </a:xfrm>
        </p:grpSpPr>
        <p:sp>
          <p:nvSpPr>
            <p:cNvPr id="38917" name="AutoShape 5">
              <a:extLst>
                <a:ext uri="{FF2B5EF4-FFF2-40B4-BE49-F238E27FC236}">
                  <a16:creationId xmlns:a16="http://schemas.microsoft.com/office/drawing/2014/main" id="{1608C0DA-3A2F-96F6-4AAF-B747B6EDC144}"/>
                </a:ext>
              </a:extLst>
            </p:cNvPr>
            <p:cNvSpPr>
              <a:spLocks noChangeArrowheads="1"/>
            </p:cNvSpPr>
            <p:nvPr/>
          </p:nvSpPr>
          <p:spPr bwMode="auto">
            <a:xfrm>
              <a:off x="5760" y="1104"/>
              <a:ext cx="4752" cy="2880"/>
            </a:xfrm>
            <a:prstGeom prst="horizontalScroll">
              <a:avLst>
                <a:gd name="adj" fmla="val 12500"/>
              </a:avLst>
            </a:prstGeom>
            <a:gradFill rotWithShape="1">
              <a:gsLst>
                <a:gs pos="0">
                  <a:srgbClr val="00CC00"/>
                </a:gs>
                <a:gs pos="50000">
                  <a:srgbClr val="FFFFCC"/>
                </a:gs>
                <a:gs pos="100000">
                  <a:srgbClr val="00CC00"/>
                </a:gs>
              </a:gsLst>
              <a:lin ang="5400000" scaled="1"/>
            </a:gradFill>
            <a:ln w="38100">
              <a:solidFill>
                <a:srgbClr val="99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3600">
                <a:solidFill>
                  <a:srgbClr val="3333FF"/>
                </a:solidFill>
                <a:latin typeface="Times New Roman" panose="02020603050405020304" pitchFamily="18" charset="0"/>
              </a:endParaRPr>
            </a:p>
            <a:p>
              <a:pPr>
                <a:buFontTx/>
                <a:buBlip>
                  <a:blip r:embed="rId2"/>
                </a:buBlip>
              </a:pPr>
              <a:endParaRPr lang="en-US" altLang="en-US" sz="4500">
                <a:solidFill>
                  <a:srgbClr val="3333FF"/>
                </a:solidFill>
                <a:latin typeface=".VnTime" panose="020B7200000000000000" pitchFamily="34" charset="0"/>
              </a:endParaRPr>
            </a:p>
            <a:p>
              <a:endParaRPr lang="en-US" altLang="en-US" sz="4500">
                <a:solidFill>
                  <a:srgbClr val="3333FF"/>
                </a:solidFill>
                <a:latin typeface=".VnTime" panose="020B7200000000000000" pitchFamily="34" charset="0"/>
              </a:endParaRPr>
            </a:p>
          </p:txBody>
        </p:sp>
        <p:pic>
          <p:nvPicPr>
            <p:cNvPr id="38918" name="Picture 6">
              <a:extLst>
                <a:ext uri="{FF2B5EF4-FFF2-40B4-BE49-F238E27FC236}">
                  <a16:creationId xmlns:a16="http://schemas.microsoft.com/office/drawing/2014/main" id="{493BA4FC-84A8-0DC7-0E53-A2F01C976D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88" y="228"/>
              <a:ext cx="1824" cy="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9" name="Line 7">
              <a:extLst>
                <a:ext uri="{FF2B5EF4-FFF2-40B4-BE49-F238E27FC236}">
                  <a16:creationId xmlns:a16="http://schemas.microsoft.com/office/drawing/2014/main" id="{1F697725-6F7E-076A-0993-5441556B652C}"/>
                </a:ext>
              </a:extLst>
            </p:cNvPr>
            <p:cNvSpPr>
              <a:spLocks noChangeShapeType="1"/>
            </p:cNvSpPr>
            <p:nvPr/>
          </p:nvSpPr>
          <p:spPr bwMode="auto">
            <a:xfrm flipV="1">
              <a:off x="6000" y="624"/>
              <a:ext cx="2016" cy="8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38920" name="Line 8">
              <a:extLst>
                <a:ext uri="{FF2B5EF4-FFF2-40B4-BE49-F238E27FC236}">
                  <a16:creationId xmlns:a16="http://schemas.microsoft.com/office/drawing/2014/main" id="{67914CB2-C425-C08E-FBD3-347091DD600C}"/>
                </a:ext>
              </a:extLst>
            </p:cNvPr>
            <p:cNvSpPr>
              <a:spLocks noChangeShapeType="1"/>
            </p:cNvSpPr>
            <p:nvPr/>
          </p:nvSpPr>
          <p:spPr bwMode="auto">
            <a:xfrm flipH="1" flipV="1">
              <a:off x="8016" y="624"/>
              <a:ext cx="2304" cy="672"/>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38921" name="Text Box 9">
            <a:extLst>
              <a:ext uri="{FF2B5EF4-FFF2-40B4-BE49-F238E27FC236}">
                <a16:creationId xmlns:a16="http://schemas.microsoft.com/office/drawing/2014/main" id="{54515BF8-9BC1-A399-DC65-5BC3AC89E416}"/>
              </a:ext>
            </a:extLst>
          </p:cNvPr>
          <p:cNvSpPr txBox="1">
            <a:spLocks noChangeArrowheads="1"/>
          </p:cNvSpPr>
          <p:nvPr/>
        </p:nvSpPr>
        <p:spPr bwMode="auto">
          <a:xfrm>
            <a:off x="3543300" y="4800601"/>
            <a:ext cx="12001500"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Học</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bài</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nắm</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được</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nội</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dung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bài</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học</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a:t>
            </a:r>
          </a:p>
          <a:p>
            <a:pPr eaLnBrk="0" hangingPunct="0">
              <a:spcBef>
                <a:spcPct val="50000"/>
              </a:spcBef>
              <a:buFontTx/>
              <a:buChar char="-"/>
            </a:pP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Viết</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tiếp</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bài</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để</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hoàn</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chỉnh</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bài</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viết</a:t>
            </a: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a:t>
            </a:r>
          </a:p>
          <a:p>
            <a:pPr eaLnBrk="0" hangingPunct="0">
              <a:spcBef>
                <a:spcPct val="50000"/>
              </a:spcBef>
              <a:buFontTx/>
              <a:buChar char="-"/>
            </a:pPr>
            <a:r>
              <a:rPr lang="en-US" alt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Đề</a:t>
            </a:r>
            <a:r>
              <a:rPr 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5000" b="1" dirty="0" err="1">
                <a:solidFill>
                  <a:schemeClr val="tx1">
                    <a:lumMod val="65000"/>
                    <a:lumOff val="35000"/>
                  </a:schemeClr>
                </a:solidFill>
                <a:latin typeface="Times New Roman" panose="02020603050405020304" pitchFamily="18" charset="0"/>
                <a:cs typeface="Times New Roman" panose="02020603050405020304" pitchFamily="18" charset="0"/>
              </a:rPr>
              <a:t>bài</a:t>
            </a:r>
            <a:r>
              <a:rPr lang="en-US" sz="50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vi-VN" sz="5000" b="1" dirty="0">
                <a:solidFill>
                  <a:schemeClr val="tx1">
                    <a:lumMod val="65000"/>
                    <a:lumOff val="35000"/>
                  </a:schemeClr>
                </a:solidFill>
                <a:latin typeface="Times New Roman" panose="02020603050405020304" pitchFamily="18" charset="0"/>
                <a:cs typeface="Times New Roman" panose="02020603050405020304" pitchFamily="18" charset="0"/>
              </a:rPr>
              <a:t>Cách giải quyết mâu thuẫn, xung đột ở lứa tuổi học trò.</a:t>
            </a:r>
          </a:p>
          <a:p>
            <a:pPr eaLnBrk="0" hangingPunct="0">
              <a:spcBef>
                <a:spcPct val="50000"/>
              </a:spcBef>
            </a:pPr>
            <a:endParaRPr lang="en-US" altLang="en-US" sz="5000" b="1" dirty="0">
              <a:solidFill>
                <a:schemeClr val="bg2"/>
              </a:solidFill>
              <a:latin typeface="Times New Roman" panose="02020603050405020304" pitchFamily="18"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3000" fill="hold"/>
                                        <p:tgtEl>
                                          <p:spTgt spid="38916"/>
                                        </p:tgtEl>
                                        <p:attrNameLst>
                                          <p:attrName>ppt_x</p:attrName>
                                        </p:attrNameLst>
                                      </p:cBhvr>
                                      <p:tavLst>
                                        <p:tav tm="0">
                                          <p:val>
                                            <p:strVal val="1+#ppt_w/2"/>
                                          </p:val>
                                        </p:tav>
                                        <p:tav tm="100000">
                                          <p:val>
                                            <p:strVal val="#ppt_x"/>
                                          </p:val>
                                        </p:tav>
                                      </p:tavLst>
                                    </p:anim>
                                    <p:anim calcmode="lin" valueType="num">
                                      <p:cBhvr additive="base">
                                        <p:cTn id="8" dur="3000" fill="hold"/>
                                        <p:tgtEl>
                                          <p:spTgt spid="389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13" presetClass="entr" presetSubtype="16" fill="hold" nodeType="afterEffect">
                                  <p:stCondLst>
                                    <p:cond delay="0"/>
                                  </p:stCondLst>
                                  <p:childTnLst>
                                    <p:set>
                                      <p:cBhvr>
                                        <p:cTn id="11" dur="1" fill="hold">
                                          <p:stCondLst>
                                            <p:cond delay="0"/>
                                          </p:stCondLst>
                                        </p:cTn>
                                        <p:tgtEl>
                                          <p:spTgt spid="38921"/>
                                        </p:tgtEl>
                                        <p:attrNameLst>
                                          <p:attrName>style.visibility</p:attrName>
                                        </p:attrNameLst>
                                      </p:cBhvr>
                                      <p:to>
                                        <p:strVal val="visible"/>
                                      </p:to>
                                    </p:set>
                                    <p:animEffect transition="in" filter="plus(in)">
                                      <p:cBhvr>
                                        <p:cTn id="12" dur="2000"/>
                                        <p:tgtEl>
                                          <p:spTgt spid="3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93696-BF64-49B1-8F08-A8900E415027}"/>
              </a:ext>
            </a:extLst>
          </p:cNvPr>
          <p:cNvPicPr>
            <a:picLocks noChangeAspect="1"/>
          </p:cNvPicPr>
          <p:nvPr/>
        </p:nvPicPr>
        <p:blipFill>
          <a:blip r:embed="rId3"/>
          <a:stretch>
            <a:fillRect/>
          </a:stretch>
        </p:blipFill>
        <p:spPr>
          <a:xfrm>
            <a:off x="-792" y="-445"/>
            <a:ext cx="18288792" cy="10287446"/>
          </a:xfrm>
          <a:prstGeom prst="rect">
            <a:avLst/>
          </a:prstGeom>
        </p:spPr>
      </p:pic>
      <p:pic>
        <p:nvPicPr>
          <p:cNvPr id="2069" name="图片 2068" descr="2"/>
          <p:cNvPicPr>
            <a:picLocks noChangeAspect="1"/>
          </p:cNvPicPr>
          <p:nvPr/>
        </p:nvPicPr>
        <p:blipFill>
          <a:blip r:embed="rId4">
            <a:duotone>
              <a:prstClr val="black"/>
              <a:schemeClr val="accent5">
                <a:tint val="45000"/>
                <a:satMod val="400000"/>
              </a:schemeClr>
            </a:duotone>
          </a:blip>
          <a:stretch>
            <a:fillRect/>
          </a:stretch>
        </p:blipFill>
        <p:spPr>
          <a:xfrm>
            <a:off x="1482608" y="374975"/>
            <a:ext cx="14617916" cy="9829302"/>
          </a:xfrm>
          <a:prstGeom prst="rect">
            <a:avLst/>
          </a:prstGeom>
          <a:noFill/>
          <a:ln w="9525">
            <a:noFill/>
          </a:ln>
        </p:spPr>
      </p:pic>
      <p:pic>
        <p:nvPicPr>
          <p:cNvPr id="2071" name="图片 2070" descr="4"/>
          <p:cNvPicPr>
            <a:picLocks noChangeAspect="1"/>
          </p:cNvPicPr>
          <p:nvPr/>
        </p:nvPicPr>
        <p:blipFill>
          <a:blip r:embed="rId5"/>
          <a:stretch>
            <a:fillRect/>
          </a:stretch>
        </p:blipFill>
        <p:spPr>
          <a:xfrm>
            <a:off x="36671" y="6534206"/>
            <a:ext cx="18214661" cy="3752795"/>
          </a:xfrm>
          <a:prstGeom prst="rect">
            <a:avLst/>
          </a:prstGeom>
          <a:noFill/>
          <a:ln w="9525">
            <a:noFill/>
          </a:ln>
        </p:spPr>
      </p:pic>
      <p:sp>
        <p:nvSpPr>
          <p:cNvPr id="2056" name="文本框 2055"/>
          <p:cNvSpPr txBox="1"/>
          <p:nvPr/>
        </p:nvSpPr>
        <p:spPr>
          <a:xfrm>
            <a:off x="2850034" y="2767289"/>
            <a:ext cx="11883062" cy="1295291"/>
          </a:xfrm>
          <a:prstGeom prst="rect">
            <a:avLst/>
          </a:prstGeom>
          <a:noFill/>
          <a:ln w="9525">
            <a:noFill/>
          </a:ln>
        </p:spPr>
        <p:txBody>
          <a:bodyPr wrap="square">
            <a:spAutoFit/>
          </a:bodyPr>
          <a:lstStyle/>
          <a:p>
            <a:pPr algn="ctr" defTabSz="1628873" fontAlgn="base">
              <a:spcBef>
                <a:spcPct val="50000"/>
              </a:spcBef>
              <a:spcAft>
                <a:spcPct val="0"/>
              </a:spcAft>
              <a:defRPr/>
            </a:pPr>
            <a:r>
              <a:rPr lang="en-US" altLang="zh-CN" sz="7817"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KHỞI ĐỘNG</a:t>
            </a:r>
          </a:p>
        </p:txBody>
      </p:sp>
      <p:pic>
        <p:nvPicPr>
          <p:cNvPr id="2070" name="图片 2069" descr="3"/>
          <p:cNvPicPr>
            <a:picLocks noChangeAspect="1"/>
          </p:cNvPicPr>
          <p:nvPr/>
        </p:nvPicPr>
        <p:blipFill>
          <a:blip r:embed="rId6"/>
          <a:stretch>
            <a:fillRect/>
          </a:stretch>
        </p:blipFill>
        <p:spPr>
          <a:xfrm>
            <a:off x="2265032" y="6003398"/>
            <a:ext cx="13840659" cy="3752795"/>
          </a:xfrm>
          <a:prstGeom prst="rect">
            <a:avLst/>
          </a:prstGeom>
          <a:noFill/>
          <a:ln w="9525">
            <a:noFill/>
          </a:ln>
        </p:spPr>
      </p:pic>
    </p:spTree>
    <p:extLst>
      <p:ext uri="{BB962C8B-B14F-4D97-AF65-F5344CB8AC3E}">
        <p14:creationId xmlns:p14="http://schemas.microsoft.com/office/powerpoint/2010/main" val="39023199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B0E44D1-3BA2-0D52-E1BA-63E0474C14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479753">
            <a:off x="2286000" y="5229225"/>
            <a:ext cx="2971800" cy="505777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a:extLst>
              <a:ext uri="{FF2B5EF4-FFF2-40B4-BE49-F238E27FC236}">
                <a16:creationId xmlns:a16="http://schemas.microsoft.com/office/drawing/2014/main" id="{9F74FCCD-C849-2EBA-00B5-054A525E1C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11941">
            <a:off x="3860007" y="7258050"/>
            <a:ext cx="4762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408C8A40-9386-8587-D86F-BFE462D043F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969306">
            <a:off x="3086100" y="74295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a:extLst>
              <a:ext uri="{FF2B5EF4-FFF2-40B4-BE49-F238E27FC236}">
                <a16:creationId xmlns:a16="http://schemas.microsoft.com/office/drawing/2014/main" id="{B08A64DB-29F8-ECD8-E00F-ED03111A926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076943">
            <a:off x="3314700" y="59436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EA3247CE-4659-7A1F-4C46-76B16EFB5B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764307">
            <a:off x="2971800" y="84582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a:extLst>
              <a:ext uri="{FF2B5EF4-FFF2-40B4-BE49-F238E27FC236}">
                <a16:creationId xmlns:a16="http://schemas.microsoft.com/office/drawing/2014/main" id="{0F8D7215-AC02-643B-6404-9F2118054E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6260906">
            <a:off x="4114800" y="75438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4A2C8729-4262-D3D0-8E8C-F5CCC20901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11941">
            <a:off x="3657600" y="89154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a:extLst>
              <a:ext uri="{FF2B5EF4-FFF2-40B4-BE49-F238E27FC236}">
                <a16:creationId xmlns:a16="http://schemas.microsoft.com/office/drawing/2014/main" id="{0F4BC985-007F-0491-32C1-05ED7B4D34B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036938">
            <a:off x="4000500" y="84582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406E989E-A398-F5F3-DAF7-C1F7D706E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59" y="419100"/>
            <a:ext cx="13601700" cy="10158413"/>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5371" name="Picture 11">
            <a:extLst>
              <a:ext uri="{FF2B5EF4-FFF2-40B4-BE49-F238E27FC236}">
                <a16:creationId xmlns:a16="http://schemas.microsoft.com/office/drawing/2014/main" id="{4285FC1B-FA27-0534-EDD2-D7A4B41D0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79528">
            <a:off x="12830175" y="6600825"/>
            <a:ext cx="3371850" cy="2971800"/>
          </a:xfrm>
          <a:prstGeom prst="rect">
            <a:avLst/>
          </a:prstGeom>
          <a:noFill/>
          <a:extLst>
            <a:ext uri="{909E8E84-426E-40DD-AFC4-6F175D3DCCD1}">
              <a14:hiddenFill xmlns:a14="http://schemas.microsoft.com/office/drawing/2010/main">
                <a:solidFill>
                  <a:srgbClr val="FFFFFF"/>
                </a:solidFill>
              </a14:hiddenFill>
            </a:ext>
          </a:extLst>
        </p:spPr>
      </p:pic>
      <p:sp>
        <p:nvSpPr>
          <p:cNvPr id="15372" name="WordArt 12">
            <a:extLst>
              <a:ext uri="{FF2B5EF4-FFF2-40B4-BE49-F238E27FC236}">
                <a16:creationId xmlns:a16="http://schemas.microsoft.com/office/drawing/2014/main" id="{E4E8909B-200B-02AC-F6E1-2DF54EBD962A}"/>
              </a:ext>
            </a:extLst>
          </p:cNvPr>
          <p:cNvSpPr>
            <a:spLocks noChangeArrowheads="1" noChangeShapeType="1" noTextEdit="1"/>
          </p:cNvSpPr>
          <p:nvPr/>
        </p:nvSpPr>
        <p:spPr bwMode="auto">
          <a:xfrm>
            <a:off x="4986388" y="2835821"/>
            <a:ext cx="12001500" cy="4229100"/>
          </a:xfrm>
          <a:prstGeom prst="rect">
            <a:avLst/>
          </a:prstGeom>
        </p:spPr>
        <p:txBody>
          <a:bodyPr wrap="none" fromWordArt="1">
            <a:prstTxWarp prst="textPlain">
              <a:avLst>
                <a:gd name="adj" fmla="val 50000"/>
              </a:avLst>
            </a:prstTxWarp>
          </a:bodyPr>
          <a:lstStyle/>
          <a:p>
            <a:pPr algn="ctr"/>
            <a:r>
              <a:rPr lang="pt-BR" sz="5400" kern="10" dirty="0">
                <a:ln w="19050">
                  <a:solidFill>
                    <a:srgbClr val="FF00FF"/>
                  </a:solidFill>
                  <a:round/>
                  <a:headEnd/>
                  <a:tailEnd/>
                </a:ln>
                <a:gradFill rotWithShape="1">
                  <a:gsLst>
                    <a:gs pos="0">
                      <a:srgbClr val="66FF33"/>
                    </a:gs>
                    <a:gs pos="100000">
                      <a:srgbClr val="0000FF"/>
                    </a:gs>
                  </a:gsLst>
                  <a:path path="rect">
                    <a:fillToRect l="50000" t="50000" r="50000" b="50000"/>
                  </a:path>
                </a:gradFill>
                <a:effectLst>
                  <a:outerShdw dist="35921" dir="2700000" algn="ctr" rotWithShape="0">
                    <a:srgbClr val="990000"/>
                  </a:outerShdw>
                </a:effectLst>
                <a:latin typeface=".VnAristote" panose="020B7200000000000000" pitchFamily="34" charset="0"/>
              </a:rPr>
              <a:t>Xin ch©n thµnh c¶m ¬n c¸c thÇy c« gi¸o</a:t>
            </a:r>
          </a:p>
          <a:p>
            <a:pPr algn="ctr"/>
            <a:r>
              <a:rPr lang="pt-BR" sz="5400" kern="10" dirty="0">
                <a:ln w="19050">
                  <a:solidFill>
                    <a:srgbClr val="FF00FF"/>
                  </a:solidFill>
                  <a:round/>
                  <a:headEnd/>
                  <a:tailEnd/>
                </a:ln>
                <a:gradFill rotWithShape="1">
                  <a:gsLst>
                    <a:gs pos="0">
                      <a:srgbClr val="66FF33"/>
                    </a:gs>
                    <a:gs pos="100000">
                      <a:srgbClr val="0000FF"/>
                    </a:gs>
                  </a:gsLst>
                  <a:path path="rect">
                    <a:fillToRect l="50000" t="50000" r="50000" b="50000"/>
                  </a:path>
                </a:gradFill>
                <a:effectLst>
                  <a:outerShdw dist="35921" dir="2700000" algn="ctr" rotWithShape="0">
                    <a:srgbClr val="990000"/>
                  </a:outerShdw>
                </a:effectLst>
                <a:latin typeface=".VnAristote" panose="020B7200000000000000" pitchFamily="34" charset="0"/>
              </a:rPr>
              <a:t> vµ c¸c em häc sinh </a:t>
            </a:r>
            <a:endParaRPr lang="en-US" sz="5400" kern="10" dirty="0">
              <a:ln w="19050">
                <a:solidFill>
                  <a:srgbClr val="FF00FF"/>
                </a:solidFill>
                <a:round/>
                <a:headEnd/>
                <a:tailEnd/>
              </a:ln>
              <a:gradFill rotWithShape="1">
                <a:gsLst>
                  <a:gs pos="0">
                    <a:srgbClr val="66FF33"/>
                  </a:gs>
                  <a:gs pos="100000">
                    <a:srgbClr val="0000FF"/>
                  </a:gs>
                </a:gsLst>
                <a:path path="rect">
                  <a:fillToRect l="50000" t="50000" r="50000" b="50000"/>
                </a:path>
              </a:gradFill>
              <a:effectLst>
                <a:outerShdw dist="35921" dir="2700000" algn="ctr" rotWithShape="0">
                  <a:srgbClr val="990000"/>
                </a:outerShdw>
              </a:effectLst>
              <a:latin typeface=".VnAristote" panose="020B7200000000000000" pitchFamily="34" charset="0"/>
            </a:endParaRPr>
          </a:p>
        </p:txBody>
      </p:sp>
      <p:pic>
        <p:nvPicPr>
          <p:cNvPr id="15373" name="Picture 13">
            <a:extLst>
              <a:ext uri="{FF2B5EF4-FFF2-40B4-BE49-F238E27FC236}">
                <a16:creationId xmlns:a16="http://schemas.microsoft.com/office/drawing/2014/main" id="{1FC81E48-5BCE-BCC3-EFBD-1040A87243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6260906">
            <a:off x="14058900" y="76581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a:extLst>
              <a:ext uri="{FF2B5EF4-FFF2-40B4-BE49-F238E27FC236}">
                <a16:creationId xmlns:a16="http://schemas.microsoft.com/office/drawing/2014/main" id="{DF079ED9-6299-CEBD-05EB-04A0508C55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466370">
            <a:off x="14516100" y="75438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a:extLst>
              <a:ext uri="{FF2B5EF4-FFF2-40B4-BE49-F238E27FC236}">
                <a16:creationId xmlns:a16="http://schemas.microsoft.com/office/drawing/2014/main" id="{C263AB40-F16D-9FE7-6634-4B144E260A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4401800" y="83439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a:extLst>
              <a:ext uri="{FF2B5EF4-FFF2-40B4-BE49-F238E27FC236}">
                <a16:creationId xmlns:a16="http://schemas.microsoft.com/office/drawing/2014/main" id="{9AEAAD5C-0C07-9A3E-D72A-852F3178AC7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6260906">
            <a:off x="14287500" y="81153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77" name="Picture 17">
            <a:extLst>
              <a:ext uri="{FF2B5EF4-FFF2-40B4-BE49-F238E27FC236}">
                <a16:creationId xmlns:a16="http://schemas.microsoft.com/office/drawing/2014/main" id="{89EBA2E1-C671-8C88-9AD4-17CD88481BE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231882">
            <a:off x="13944600" y="80010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a:extLst>
              <a:ext uri="{FF2B5EF4-FFF2-40B4-BE49-F238E27FC236}">
                <a16:creationId xmlns:a16="http://schemas.microsoft.com/office/drawing/2014/main" id="{D8E4F2A7-2D2A-58D0-3179-9E5FB6E71B1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04708">
            <a:off x="7772400" y="8001000"/>
            <a:ext cx="223123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5379" name="Picture 19">
            <a:extLst>
              <a:ext uri="{FF2B5EF4-FFF2-40B4-BE49-F238E27FC236}">
                <a16:creationId xmlns:a16="http://schemas.microsoft.com/office/drawing/2014/main" id="{D91B299C-E09E-E1D8-5777-BE839A0CB97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944600" y="571500"/>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7D06D622-B1D5-0CF1-C2CB-2690535347C3}"/>
              </a:ext>
            </a:extLst>
          </p:cNvPr>
          <p:cNvSpPr/>
          <p:nvPr/>
        </p:nvSpPr>
        <p:spPr>
          <a:xfrm>
            <a:off x="650327" y="571500"/>
            <a:ext cx="3229055" cy="9632105"/>
          </a:xfrm>
          <a:custGeom>
            <a:avLst/>
            <a:gdLst/>
            <a:ahLst/>
            <a:cxnLst/>
            <a:rect l="l" t="t" r="r" b="b"/>
            <a:pathLst>
              <a:path w="4135374" h="8229600">
                <a:moveTo>
                  <a:pt x="0" y="0"/>
                </a:moveTo>
                <a:lnTo>
                  <a:pt x="4135374" y="0"/>
                </a:lnTo>
                <a:lnTo>
                  <a:pt x="4135374" y="8229600"/>
                </a:lnTo>
                <a:lnTo>
                  <a:pt x="0" y="8229600"/>
                </a:lnTo>
                <a:lnTo>
                  <a:pt x="0" y="0"/>
                </a:lnTo>
                <a:close/>
              </a:path>
            </a:pathLst>
          </a:custGeom>
          <a:blipFill>
            <a:blip r:embed="rId9"/>
            <a:stretch>
              <a:fillRect/>
            </a:stretch>
          </a:blipFill>
        </p:spPr>
        <p:txBody>
          <a:bodyPr/>
          <a:lstStyle/>
          <a:p>
            <a:endParaRPr lang="en-US"/>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nodeType="withEffect">
                                  <p:stCondLst>
                                    <p:cond delay="0"/>
                                  </p:stCondLst>
                                  <p:childTnLst>
                                    <p:animClr clrSpc="hsl" dir="cw">
                                      <p:cBhvr override="childStyle">
                                        <p:cTn id="6" dur="500" fill="hold"/>
                                        <p:tgtEl>
                                          <p:spTgt spid="15372"/>
                                        </p:tgtEl>
                                        <p:attrNameLst>
                                          <p:attrName>style.color</p:attrName>
                                        </p:attrNameLst>
                                      </p:cBhvr>
                                      <p:by>
                                        <p:hsl h="10842353" s="0" l="0"/>
                                      </p:by>
                                    </p:animClr>
                                    <p:animClr clrSpc="hsl" dir="cw">
                                      <p:cBhvr>
                                        <p:cTn id="7" dur="500" fill="hold"/>
                                        <p:tgtEl>
                                          <p:spTgt spid="15372"/>
                                        </p:tgtEl>
                                        <p:attrNameLst>
                                          <p:attrName>fillcolor</p:attrName>
                                        </p:attrNameLst>
                                      </p:cBhvr>
                                      <p:by>
                                        <p:hsl h="10842353" s="0" l="0"/>
                                      </p:by>
                                    </p:animClr>
                                    <p:animClr clrSpc="hsl" dir="cw">
                                      <p:cBhvr>
                                        <p:cTn id="8" dur="500" fill="hold"/>
                                        <p:tgtEl>
                                          <p:spTgt spid="15372"/>
                                        </p:tgtEl>
                                        <p:attrNameLst>
                                          <p:attrName>stroke.color</p:attrName>
                                        </p:attrNameLst>
                                      </p:cBhvr>
                                      <p:by>
                                        <p:hsl h="10842353" s="0" l="0"/>
                                      </p:by>
                                    </p:animClr>
                                    <p:set>
                                      <p:cBhvr>
                                        <p:cTn id="9" dur="500" fill="hold"/>
                                        <p:tgtEl>
                                          <p:spTgt spid="15372"/>
                                        </p:tgtEl>
                                        <p:attrNameLst>
                                          <p:attrName>fill.type</p:attrName>
                                        </p:attrNameLst>
                                      </p:cBhvr>
                                      <p:to>
                                        <p:strVal val="solid"/>
                                      </p:to>
                                    </p:set>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87032" y="4094747"/>
            <a:ext cx="13944600" cy="5632311"/>
          </a:xfrm>
          <a:prstGeom prst="rect">
            <a:avLst/>
          </a:prstGeom>
        </p:spPr>
        <p:txBody>
          <a:bodyPr wrap="square">
            <a:spAutoFit/>
          </a:bodyPr>
          <a:lstStyle/>
          <a:p>
            <a:pPr algn="just"/>
            <a:r>
              <a:rPr kumimoji="0" lang="en-US" sz="6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rPr>
              <a:t>- HS </a:t>
            </a:r>
            <a:r>
              <a:rPr lang="en-US" sz="6000" b="1" dirty="0" err="1">
                <a:solidFill>
                  <a:prstClr val="black">
                    <a:lumMod val="95000"/>
                    <a:lumOff val="5000"/>
                  </a:prstClr>
                </a:solidFill>
                <a:latin typeface="Times New Roman" panose="02020603050405020304" pitchFamily="18" charset="0"/>
              </a:rPr>
              <a:t>đọc</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câu</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hỏi</a:t>
            </a:r>
            <a:r>
              <a:rPr lang="en-US" sz="6000" b="1" dirty="0">
                <a:solidFill>
                  <a:prstClr val="black">
                    <a:lumMod val="95000"/>
                    <a:lumOff val="5000"/>
                  </a:prstClr>
                </a:solidFill>
                <a:latin typeface="Times New Roman" panose="02020603050405020304" pitchFamily="18" charset="0"/>
              </a:rPr>
              <a:t>.</a:t>
            </a:r>
          </a:p>
          <a:p>
            <a:pPr algn="just"/>
            <a:r>
              <a:rPr kumimoji="0" lang="en-US" sz="6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rPr>
              <a:t>-</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a:t>
            </a:r>
            <a:r>
              <a:rPr kumimoji="0" lang="en-US" sz="60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rPr>
              <a:t>Có</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a:t>
            </a:r>
            <a:r>
              <a:rPr kumimoji="0" lang="en-US" sz="60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rPr>
              <a:t>thời</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a:t>
            </a:r>
            <a:r>
              <a:rPr kumimoji="0" lang="en-US" sz="60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rPr>
              <a:t>gian</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30s </a:t>
            </a:r>
            <a:r>
              <a:rPr kumimoji="0" lang="en-US" sz="60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rPr>
              <a:t>để</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a:t>
            </a:r>
            <a:r>
              <a:rPr kumimoji="0" lang="en-US" sz="60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rPr>
              <a:t>suy</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a:t>
            </a:r>
            <a:r>
              <a:rPr kumimoji="0" lang="en-US" sz="60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rPr>
              <a:t>nghĩ</a:t>
            </a:r>
            <a:r>
              <a:rPr kumimoji="0" lang="en-US" sz="60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rPr>
              <a:t>. </a:t>
            </a:r>
          </a:p>
          <a:p>
            <a:pPr algn="just"/>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Trình</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bày</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trong</a:t>
            </a:r>
            <a:r>
              <a:rPr lang="en-US" sz="6000" b="1" dirty="0">
                <a:solidFill>
                  <a:prstClr val="black">
                    <a:lumMod val="95000"/>
                    <a:lumOff val="5000"/>
                  </a:prstClr>
                </a:solidFill>
                <a:latin typeface="Times New Roman" panose="02020603050405020304" pitchFamily="18" charset="0"/>
              </a:rPr>
              <a:t> 60s</a:t>
            </a:r>
          </a:p>
          <a:p>
            <a:pPr algn="just"/>
            <a:r>
              <a:rPr lang="en-US" sz="6000" b="1" dirty="0">
                <a:solidFill>
                  <a:prstClr val="black">
                    <a:lumMod val="95000"/>
                    <a:lumOff val="5000"/>
                  </a:prstClr>
                </a:solidFill>
                <a:latin typeface="Times New Roman" panose="02020603050405020304" pitchFamily="18" charset="0"/>
              </a:rPr>
              <a:t>- HS </a:t>
            </a:r>
            <a:r>
              <a:rPr lang="en-US" sz="6000" b="1" dirty="0" err="1">
                <a:solidFill>
                  <a:prstClr val="black">
                    <a:lumMod val="95000"/>
                    <a:lumOff val="5000"/>
                  </a:prstClr>
                </a:solidFill>
                <a:latin typeface="Times New Roman" panose="02020603050405020304" pitchFamily="18" charset="0"/>
              </a:rPr>
              <a:t>trả</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lời</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đúng</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câu</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hỏi</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đảm</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bảo</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thời</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gian</a:t>
            </a:r>
            <a:r>
              <a:rPr lang="en-US" sz="6000" b="1" dirty="0">
                <a:solidFill>
                  <a:prstClr val="black">
                    <a:lumMod val="95000"/>
                    <a:lumOff val="5000"/>
                  </a:prstClr>
                </a:solidFill>
                <a:latin typeface="Times New Roman" panose="02020603050405020304" pitchFamily="18" charset="0"/>
              </a:rPr>
              <a:t> HS </a:t>
            </a:r>
            <a:r>
              <a:rPr lang="en-US" sz="6000" b="1" dirty="0" err="1">
                <a:solidFill>
                  <a:prstClr val="black">
                    <a:lumMod val="95000"/>
                    <a:lumOff val="5000"/>
                  </a:prstClr>
                </a:solidFill>
                <a:latin typeface="Times New Roman" panose="02020603050405020304" pitchFamily="18" charset="0"/>
              </a:rPr>
              <a:t>đã</a:t>
            </a:r>
            <a:r>
              <a:rPr lang="en-US" sz="6000" b="1" dirty="0">
                <a:solidFill>
                  <a:prstClr val="black">
                    <a:lumMod val="95000"/>
                    <a:lumOff val="5000"/>
                  </a:prstClr>
                </a:solidFill>
                <a:latin typeface="Times New Roman" panose="02020603050405020304" pitchFamily="18" charset="0"/>
              </a:rPr>
              <a:t> </a:t>
            </a:r>
            <a:r>
              <a:rPr lang="en-US" sz="5000" b="1" dirty="0">
                <a:solidFill>
                  <a:srgbClr val="FF0000"/>
                </a:solidFill>
                <a:latin typeface="Times New Roman" panose="02020603050405020304" pitchFamily="18" charset="0"/>
              </a:rPr>
              <a:t>VƯỢT QUA THỬ THÁCH</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và</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chiến</a:t>
            </a:r>
            <a:r>
              <a:rPr lang="en-US" sz="6000" b="1" dirty="0">
                <a:solidFill>
                  <a:prstClr val="black">
                    <a:lumMod val="95000"/>
                    <a:lumOff val="5000"/>
                  </a:prstClr>
                </a:solidFill>
                <a:latin typeface="Times New Roman" panose="02020603050405020304" pitchFamily="18" charset="0"/>
              </a:rPr>
              <a:t> </a:t>
            </a:r>
            <a:r>
              <a:rPr lang="en-US" sz="6000" b="1" dirty="0" err="1">
                <a:solidFill>
                  <a:prstClr val="black">
                    <a:lumMod val="95000"/>
                    <a:lumOff val="5000"/>
                  </a:prstClr>
                </a:solidFill>
                <a:latin typeface="Times New Roman" panose="02020603050405020304" pitchFamily="18" charset="0"/>
              </a:rPr>
              <a:t>thắng</a:t>
            </a:r>
            <a:r>
              <a:rPr lang="en-US" sz="6000" b="1" dirty="0">
                <a:solidFill>
                  <a:prstClr val="black">
                    <a:lumMod val="95000"/>
                    <a:lumOff val="5000"/>
                  </a:prstClr>
                </a:solidFill>
                <a:latin typeface="Times New Roman" panose="02020603050405020304" pitchFamily="18" charset="0"/>
              </a:rPr>
              <a:t>.</a:t>
            </a:r>
            <a:endParaRPr lang="vi-VN" sz="6000" b="1" dirty="0">
              <a:latin typeface="#9Slide04 Spectral Bold" panose="02020802060000000000" pitchFamily="18" charset="0"/>
            </a:endParaRPr>
          </a:p>
        </p:txBody>
      </p:sp>
      <p:sp>
        <p:nvSpPr>
          <p:cNvPr id="3" name="Rectangle 2">
            <a:extLst>
              <a:ext uri="{FF2B5EF4-FFF2-40B4-BE49-F238E27FC236}">
                <a16:creationId xmlns:a16="http://schemas.microsoft.com/office/drawing/2014/main" id="{8ECF37E4-75B3-7C0F-EB0C-1C374B653694}"/>
              </a:ext>
            </a:extLst>
          </p:cNvPr>
          <p:cNvSpPr/>
          <p:nvPr/>
        </p:nvSpPr>
        <p:spPr>
          <a:xfrm>
            <a:off x="4251137" y="2019300"/>
            <a:ext cx="12344400" cy="1569660"/>
          </a:xfrm>
          <a:prstGeom prst="rect">
            <a:avLst/>
          </a:prstGeom>
        </p:spPr>
        <p:txBody>
          <a:bodyPr wrap="square">
            <a:spAutoFit/>
          </a:bodyPr>
          <a:lstStyle/>
          <a:p>
            <a:pPr algn="ctr"/>
            <a:r>
              <a:rPr lang="en-US" sz="9600" dirty="0" err="1">
                <a:solidFill>
                  <a:schemeClr val="accent3">
                    <a:lumMod val="50000"/>
                  </a:schemeClr>
                </a:solidFill>
                <a:latin typeface="#9Slide07 SVNBango" panose="02000000000000000000" pitchFamily="2" charset="0"/>
              </a:rPr>
              <a:t>thử</a:t>
            </a:r>
            <a:r>
              <a:rPr lang="en-US" sz="9600" dirty="0">
                <a:solidFill>
                  <a:schemeClr val="accent3">
                    <a:lumMod val="50000"/>
                  </a:schemeClr>
                </a:solidFill>
                <a:latin typeface="#9Slide07 SVNBango" panose="02000000000000000000" pitchFamily="2" charset="0"/>
              </a:rPr>
              <a:t> </a:t>
            </a:r>
            <a:r>
              <a:rPr lang="en-US" sz="9600" dirty="0" err="1">
                <a:solidFill>
                  <a:schemeClr val="accent3">
                    <a:lumMod val="50000"/>
                  </a:schemeClr>
                </a:solidFill>
                <a:latin typeface="#9Slide07 SVNBango" panose="02000000000000000000" pitchFamily="2" charset="0"/>
              </a:rPr>
              <a:t>thách</a:t>
            </a:r>
            <a:endParaRPr lang="vi-VN" sz="9600" b="0" i="0" dirty="0">
              <a:solidFill>
                <a:schemeClr val="accent3">
                  <a:lumMod val="50000"/>
                </a:schemeClr>
              </a:solidFill>
              <a:effectLst/>
              <a:latin typeface="+mj-lt"/>
            </a:endParaRPr>
          </a:p>
        </p:txBody>
      </p:sp>
      <p:sp>
        <p:nvSpPr>
          <p:cNvPr id="2" name="Freeform 2">
            <a:extLst>
              <a:ext uri="{FF2B5EF4-FFF2-40B4-BE49-F238E27FC236}">
                <a16:creationId xmlns:a16="http://schemas.microsoft.com/office/drawing/2014/main" id="{9D436EDA-30C1-BE0B-EC12-EB4D7EE6C6A5}"/>
              </a:ext>
            </a:extLst>
          </p:cNvPr>
          <p:cNvSpPr/>
          <p:nvPr/>
        </p:nvSpPr>
        <p:spPr>
          <a:xfrm>
            <a:off x="503791" y="-38100"/>
            <a:ext cx="3739325" cy="4114800"/>
          </a:xfrm>
          <a:custGeom>
            <a:avLst/>
            <a:gdLst/>
            <a:ahLst/>
            <a:cxnLst/>
            <a:rect l="l" t="t" r="r" b="b"/>
            <a:pathLst>
              <a:path w="3739325" h="4114800">
                <a:moveTo>
                  <a:pt x="0" y="0"/>
                </a:moveTo>
                <a:lnTo>
                  <a:pt x="3739325" y="0"/>
                </a:lnTo>
                <a:lnTo>
                  <a:pt x="373932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3">
            <a:extLst>
              <a:ext uri="{FF2B5EF4-FFF2-40B4-BE49-F238E27FC236}">
                <a16:creationId xmlns:a16="http://schemas.microsoft.com/office/drawing/2014/main" id="{26239496-A226-2E17-38BA-76769022E74A}"/>
              </a:ext>
            </a:extLst>
          </p:cNvPr>
          <p:cNvSpPr/>
          <p:nvPr/>
        </p:nvSpPr>
        <p:spPr>
          <a:xfrm rot="20119216">
            <a:off x="4299971" y="275259"/>
            <a:ext cx="3301766" cy="3500601"/>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74816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028700" y="1943100"/>
            <a:ext cx="10020300" cy="57912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5">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7B009030-4141-20A8-3E5F-B4EC95C07041}"/>
              </a:ext>
            </a:extLst>
          </p:cNvPr>
          <p:cNvSpPr/>
          <p:nvPr/>
        </p:nvSpPr>
        <p:spPr>
          <a:xfrm>
            <a:off x="1381632" y="3009900"/>
            <a:ext cx="9314434" cy="3477875"/>
          </a:xfrm>
          <a:prstGeom prst="rect">
            <a:avLst/>
          </a:prstGeom>
        </p:spPr>
        <p:txBody>
          <a:bodyPr wrap="square">
            <a:spAutoFit/>
          </a:bodyPr>
          <a:lstStyle/>
          <a:p>
            <a:pPr algn="just"/>
            <a:r>
              <a:rPr lang="en-US" sz="5500" b="1" dirty="0">
                <a:solidFill>
                  <a:srgbClr val="FF0000"/>
                </a:solidFill>
                <a:latin typeface="#9Slide04 Spectral Bold" panose="02020802060000000000" pitchFamily="18" charset="0"/>
                <a:cs typeface="Times New Roman" panose="02020603050405020304" pitchFamily="18" charset="0"/>
              </a:rPr>
              <a:t>1.</a:t>
            </a:r>
            <a:r>
              <a:rPr lang="en-US" sz="5500" b="1" dirty="0">
                <a:latin typeface="#9Slide04 Spectral Bold" panose="02020802060000000000" pitchFamily="18" charset="0"/>
                <a:cs typeface="Times New Roman" panose="02020603050405020304" pitchFamily="18" charset="0"/>
              </a:rPr>
              <a:t> </a:t>
            </a:r>
            <a:r>
              <a:rPr lang="vi-VN" sz="5500" b="1" dirty="0">
                <a:latin typeface="#9Slide04 Spectral Bold" panose="02020802060000000000" pitchFamily="18" charset="0"/>
                <a:cs typeface="Times New Roman" panose="02020603050405020304" pitchFamily="18" charset="0"/>
              </a:rPr>
              <a:t>Yêu cầu khi </a:t>
            </a:r>
            <a:r>
              <a:rPr lang="en-US" sz="5500" dirty="0">
                <a:latin typeface="#9Slide04 Spectral Bold" panose="02020802060000000000" pitchFamily="18" charset="0"/>
              </a:rPr>
              <a:t>v</a:t>
            </a:r>
            <a:r>
              <a:rPr lang="vi-VN" sz="5500" dirty="0">
                <a:latin typeface="#9Slide04 Spectral Bold" panose="02020802060000000000" pitchFamily="18" charset="0"/>
              </a:rPr>
              <a:t>iết bài văn </a:t>
            </a:r>
            <a:endParaRPr lang="en-US" sz="5500" dirty="0">
              <a:latin typeface="#9Slide04 Spectral Bold" panose="02020802060000000000" pitchFamily="18" charset="0"/>
            </a:endParaRPr>
          </a:p>
          <a:p>
            <a:pPr algn="just"/>
            <a:r>
              <a:rPr lang="vi-VN" sz="5500" dirty="0">
                <a:latin typeface="#9Slide04 Spectral Bold" panose="02020802060000000000" pitchFamily="18" charset="0"/>
              </a:rPr>
              <a:t>nghị luận </a:t>
            </a:r>
            <a:r>
              <a:rPr lang="en-US" sz="5500" dirty="0" err="1">
                <a:latin typeface="#9Slide04 Spectral Bold" panose="02020802060000000000" pitchFamily="18" charset="0"/>
              </a:rPr>
              <a:t>về</a:t>
            </a:r>
            <a:r>
              <a:rPr lang="en-US" sz="5500" dirty="0">
                <a:latin typeface="#9Slide04 Spectral Bold" panose="02020802060000000000" pitchFamily="18" charset="0"/>
              </a:rPr>
              <a:t> </a:t>
            </a:r>
            <a:r>
              <a:rPr lang="en-US" sz="5500" dirty="0" err="1">
                <a:latin typeface="#9Slide04 Spectral Bold" panose="02020802060000000000" pitchFamily="18" charset="0"/>
              </a:rPr>
              <a:t>một</a:t>
            </a:r>
            <a:r>
              <a:rPr lang="en-US" sz="5500" dirty="0">
                <a:latin typeface="#9Slide04 Spectral Bold" panose="02020802060000000000" pitchFamily="18" charset="0"/>
              </a:rPr>
              <a:t> </a:t>
            </a:r>
            <a:r>
              <a:rPr lang="en-US" sz="5500" dirty="0" err="1">
                <a:latin typeface="#9Slide04 Spectral Bold" panose="02020802060000000000" pitchFamily="18" charset="0"/>
              </a:rPr>
              <a:t>vấn</a:t>
            </a:r>
            <a:r>
              <a:rPr lang="en-US" sz="5500" dirty="0">
                <a:latin typeface="#9Slide04 Spectral Bold" panose="02020802060000000000" pitchFamily="18" charset="0"/>
              </a:rPr>
              <a:t> </a:t>
            </a:r>
            <a:r>
              <a:rPr lang="en-US" sz="5500" dirty="0" err="1">
                <a:latin typeface="#9Slide04 Spectral Bold" panose="02020802060000000000" pitchFamily="18" charset="0"/>
              </a:rPr>
              <a:t>đề</a:t>
            </a:r>
            <a:r>
              <a:rPr lang="en-US" sz="5500" dirty="0">
                <a:latin typeface="#9Slide04 Spectral Bold" panose="02020802060000000000" pitchFamily="18" charset="0"/>
              </a:rPr>
              <a:t> </a:t>
            </a:r>
            <a:r>
              <a:rPr lang="en-US" sz="5500" dirty="0" err="1">
                <a:latin typeface="#9Slide04 Spectral Bold" panose="02020802060000000000" pitchFamily="18" charset="0"/>
              </a:rPr>
              <a:t>cần</a:t>
            </a:r>
            <a:r>
              <a:rPr lang="en-US" sz="5500" dirty="0">
                <a:latin typeface="#9Slide04 Spectral Bold" panose="02020802060000000000" pitchFamily="18" charset="0"/>
              </a:rPr>
              <a:t> </a:t>
            </a:r>
            <a:r>
              <a:rPr lang="en-US" sz="5500" dirty="0" err="1">
                <a:latin typeface="#9Slide04 Spectral Bold" panose="02020802060000000000" pitchFamily="18" charset="0"/>
              </a:rPr>
              <a:t>giải</a:t>
            </a:r>
            <a:r>
              <a:rPr lang="en-US" sz="5500" dirty="0">
                <a:latin typeface="#9Slide04 Spectral Bold" panose="02020802060000000000" pitchFamily="18" charset="0"/>
              </a:rPr>
              <a:t> </a:t>
            </a:r>
            <a:r>
              <a:rPr lang="en-US" sz="5500" dirty="0" err="1">
                <a:latin typeface="#9Slide04 Spectral Bold" panose="02020802060000000000" pitchFamily="18" charset="0"/>
              </a:rPr>
              <a:t>quyết</a:t>
            </a:r>
            <a:r>
              <a:rPr lang="en-US" sz="5500" dirty="0">
                <a:latin typeface="#9Slide04 Spectral Bold" panose="02020802060000000000" pitchFamily="18" charset="0"/>
              </a:rPr>
              <a:t> (</a:t>
            </a:r>
            <a:r>
              <a:rPr lang="en-US" sz="5500" dirty="0" err="1">
                <a:latin typeface="#9Slide04 Spectral Bold" panose="02020802060000000000" pitchFamily="18" charset="0"/>
              </a:rPr>
              <a:t>trong</a:t>
            </a:r>
            <a:r>
              <a:rPr lang="en-US" sz="5500" dirty="0">
                <a:latin typeface="#9Slide04 Spectral Bold" panose="02020802060000000000" pitchFamily="18" charset="0"/>
              </a:rPr>
              <a:t> </a:t>
            </a:r>
            <a:r>
              <a:rPr lang="en-US" sz="5500" dirty="0" err="1">
                <a:latin typeface="#9Slide04 Spectral Bold" panose="02020802060000000000" pitchFamily="18" charset="0"/>
              </a:rPr>
              <a:t>đời</a:t>
            </a:r>
            <a:r>
              <a:rPr lang="en-US" sz="5500" dirty="0">
                <a:latin typeface="#9Slide04 Spectral Bold" panose="02020802060000000000" pitchFamily="18" charset="0"/>
              </a:rPr>
              <a:t> </a:t>
            </a:r>
            <a:r>
              <a:rPr lang="en-US" sz="5500" dirty="0" err="1">
                <a:latin typeface="#9Slide04 Spectral Bold" panose="02020802060000000000" pitchFamily="18" charset="0"/>
              </a:rPr>
              <a:t>sống</a:t>
            </a:r>
            <a:r>
              <a:rPr lang="en-US" sz="5500" dirty="0">
                <a:latin typeface="#9Slide04 Spectral Bold" panose="02020802060000000000" pitchFamily="18" charset="0"/>
              </a:rPr>
              <a:t> </a:t>
            </a:r>
            <a:r>
              <a:rPr lang="en-US" sz="5500" dirty="0" err="1">
                <a:latin typeface="#9Slide04 Spectral Bold" panose="02020802060000000000" pitchFamily="18" charset="0"/>
              </a:rPr>
              <a:t>của</a:t>
            </a:r>
            <a:r>
              <a:rPr lang="en-US" sz="5500" dirty="0">
                <a:latin typeface="#9Slide04 Spectral Bold" panose="02020802060000000000" pitchFamily="18" charset="0"/>
              </a:rPr>
              <a:t> </a:t>
            </a:r>
            <a:r>
              <a:rPr lang="en-US" sz="5500" dirty="0" err="1">
                <a:latin typeface="#9Slide04 Spectral Bold" panose="02020802060000000000" pitchFamily="18" charset="0"/>
              </a:rPr>
              <a:t>học</a:t>
            </a:r>
            <a:r>
              <a:rPr lang="en-US" sz="5500" dirty="0">
                <a:latin typeface="#9Slide04 Spectral Bold" panose="02020802060000000000" pitchFamily="18" charset="0"/>
              </a:rPr>
              <a:t> </a:t>
            </a:r>
            <a:r>
              <a:rPr lang="en-US" sz="5500" dirty="0" err="1">
                <a:latin typeface="#9Slide04 Spectral Bold" panose="02020802060000000000" pitchFamily="18" charset="0"/>
              </a:rPr>
              <a:t>sinh</a:t>
            </a:r>
            <a:r>
              <a:rPr lang="en-US" sz="5500" dirty="0">
                <a:latin typeface="#9Slide04 Spectral Bold" panose="02020802060000000000" pitchFamily="18" charset="0"/>
              </a:rPr>
              <a:t> </a:t>
            </a:r>
            <a:r>
              <a:rPr lang="en-US" sz="5500" dirty="0" err="1">
                <a:latin typeface="#9Slide04 Spectral Bold" panose="02020802060000000000" pitchFamily="18" charset="0"/>
              </a:rPr>
              <a:t>hiện</a:t>
            </a:r>
            <a:r>
              <a:rPr lang="en-US" sz="5500" dirty="0">
                <a:latin typeface="#9Slide04 Spectral Bold" panose="02020802060000000000" pitchFamily="18" charset="0"/>
              </a:rPr>
              <a:t> nay)?</a:t>
            </a:r>
            <a:endParaRPr lang="vi-VN" sz="5500" dirty="0">
              <a:latin typeface="#9Slide04 Spectral Bold" panose="02020802060000000000" pitchFamily="18" charset="0"/>
            </a:endParaRPr>
          </a:p>
        </p:txBody>
      </p:sp>
      <p:sp>
        <p:nvSpPr>
          <p:cNvPr id="27" name="Freeform 6">
            <a:extLst>
              <a:ext uri="{FF2B5EF4-FFF2-40B4-BE49-F238E27FC236}">
                <a16:creationId xmlns:a16="http://schemas.microsoft.com/office/drawing/2014/main" id="{4EEFC025-F4FB-8772-4B5A-B6BDDAE7556D}"/>
              </a:ext>
            </a:extLst>
          </p:cNvPr>
          <p:cNvSpPr/>
          <p:nvPr/>
        </p:nvSpPr>
        <p:spPr>
          <a:xfrm>
            <a:off x="11734800" y="3277784"/>
            <a:ext cx="6248400" cy="6894916"/>
          </a:xfrm>
          <a:custGeom>
            <a:avLst/>
            <a:gdLst/>
            <a:ahLst/>
            <a:cxnLst/>
            <a:rect l="l" t="t" r="r" b="b"/>
            <a:pathLst>
              <a:path w="4709356" h="4114800">
                <a:moveTo>
                  <a:pt x="0" y="0"/>
                </a:moveTo>
                <a:lnTo>
                  <a:pt x="4709356" y="0"/>
                </a:lnTo>
                <a:lnTo>
                  <a:pt x="4709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1P">
            <a:hlinkClick r:id="" action="ppaction://media"/>
            <a:extLst>
              <a:ext uri="{FF2B5EF4-FFF2-40B4-BE49-F238E27FC236}">
                <a16:creationId xmlns:a16="http://schemas.microsoft.com/office/drawing/2014/main" id="{5589428B-A488-D6E4-E304-B7A82B09AF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420600" y="265279"/>
            <a:ext cx="5422900" cy="3048000"/>
          </a:xfrm>
          <a:prstGeom prst="rect">
            <a:avLst/>
          </a:prstGeom>
        </p:spPr>
      </p:pic>
    </p:spTree>
    <p:extLst>
      <p:ext uri="{BB962C8B-B14F-4D97-AF65-F5344CB8AC3E}">
        <p14:creationId xmlns:p14="http://schemas.microsoft.com/office/powerpoint/2010/main" val="420480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971710B-3823-6906-B3BE-3036CD77603B}"/>
              </a:ext>
            </a:extLst>
          </p:cNvPr>
          <p:cNvSpPr/>
          <p:nvPr/>
        </p:nvSpPr>
        <p:spPr>
          <a:xfrm>
            <a:off x="4572000" y="3237250"/>
            <a:ext cx="8458200" cy="3140107"/>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7"/>
          <p:cNvSpPr/>
          <p:nvPr/>
        </p:nvSpPr>
        <p:spPr>
          <a:xfrm>
            <a:off x="1600200" y="1790700"/>
            <a:ext cx="4800600" cy="1446550"/>
          </a:xfrm>
          <a:prstGeom prst="rect">
            <a:avLst/>
          </a:prstGeom>
        </p:spPr>
        <p:txBody>
          <a:bodyPr wrap="square">
            <a:spAutoFit/>
          </a:bodyPr>
          <a:lstStyle/>
          <a:p>
            <a:pPr algn="just"/>
            <a:r>
              <a:rPr lang="en-US" sz="4400" dirty="0">
                <a:solidFill>
                  <a:schemeClr val="tx1">
                    <a:lumMod val="95000"/>
                    <a:lumOff val="5000"/>
                  </a:schemeClr>
                </a:solidFill>
                <a:latin typeface="+mj-lt"/>
              </a:rPr>
              <a:t>- </a:t>
            </a:r>
            <a:r>
              <a:rPr lang="vi-VN" sz="4400" dirty="0">
                <a:solidFill>
                  <a:schemeClr val="tx1">
                    <a:lumMod val="95000"/>
                    <a:lumOff val="5000"/>
                  </a:schemeClr>
                </a:solidFill>
                <a:latin typeface="+mj-lt"/>
              </a:rPr>
              <a:t>Giới thiệu được vấn đề nghị luận</a:t>
            </a:r>
            <a:endParaRPr lang="vi-VN" sz="4400" b="0" i="0" dirty="0">
              <a:solidFill>
                <a:schemeClr val="tx1">
                  <a:lumMod val="95000"/>
                  <a:lumOff val="5000"/>
                </a:schemeClr>
              </a:solidFill>
              <a:effectLst/>
              <a:latin typeface="+mj-lt"/>
            </a:endParaRPr>
          </a:p>
        </p:txBody>
      </p:sp>
      <p:sp>
        <p:nvSpPr>
          <p:cNvPr id="4" name="Rectangle 3">
            <a:extLst>
              <a:ext uri="{FF2B5EF4-FFF2-40B4-BE49-F238E27FC236}">
                <a16:creationId xmlns:a16="http://schemas.microsoft.com/office/drawing/2014/main" id="{78ECF447-1991-44FE-1FAF-56E6E3B3F194}"/>
              </a:ext>
            </a:extLst>
          </p:cNvPr>
          <p:cNvSpPr/>
          <p:nvPr/>
        </p:nvSpPr>
        <p:spPr>
          <a:xfrm>
            <a:off x="2590800" y="6715125"/>
            <a:ext cx="7467600" cy="3477875"/>
          </a:xfrm>
          <a:prstGeom prst="rect">
            <a:avLst/>
          </a:prstGeom>
        </p:spPr>
        <p:txBody>
          <a:bodyPr wrap="square">
            <a:spAutoFit/>
          </a:bodyPr>
          <a:lstStyle/>
          <a:p>
            <a:pPr algn="just"/>
            <a:r>
              <a:rPr lang="vi-VN" sz="4400" dirty="0">
                <a:solidFill>
                  <a:schemeClr val="tx1">
                    <a:lumMod val="95000"/>
                    <a:lumOff val="5000"/>
                  </a:schemeClr>
                </a:solidFill>
                <a:latin typeface="+mj-lt"/>
              </a:rPr>
              <a:t>- Trình bày được ý kiến bàn luận về vấn đề với hệ thống luận điểm chặt chẽ, lí lẽ thuyết phục, bằng chứng tiêu biểu và xác thực.</a:t>
            </a:r>
            <a:endParaRPr lang="vi-VN" sz="4400" b="0" i="0" dirty="0">
              <a:solidFill>
                <a:schemeClr val="tx1">
                  <a:lumMod val="95000"/>
                  <a:lumOff val="5000"/>
                </a:schemeClr>
              </a:solidFill>
              <a:effectLst/>
              <a:latin typeface="+mj-lt"/>
            </a:endParaRPr>
          </a:p>
        </p:txBody>
      </p:sp>
      <p:sp>
        <p:nvSpPr>
          <p:cNvPr id="5" name="Rectangle 4">
            <a:extLst>
              <a:ext uri="{FF2B5EF4-FFF2-40B4-BE49-F238E27FC236}">
                <a16:creationId xmlns:a16="http://schemas.microsoft.com/office/drawing/2014/main" id="{15388B86-AD39-F317-D371-A268A5F135A3}"/>
              </a:ext>
            </a:extLst>
          </p:cNvPr>
          <p:cNvSpPr/>
          <p:nvPr/>
        </p:nvSpPr>
        <p:spPr>
          <a:xfrm>
            <a:off x="7620000" y="728871"/>
            <a:ext cx="5410200" cy="2123658"/>
          </a:xfrm>
          <a:prstGeom prst="rect">
            <a:avLst/>
          </a:prstGeom>
        </p:spPr>
        <p:txBody>
          <a:bodyPr wrap="square">
            <a:spAutoFit/>
          </a:bodyPr>
          <a:lstStyle/>
          <a:p>
            <a:pPr algn="just"/>
            <a:r>
              <a:rPr lang="vi-VN" sz="4400" dirty="0">
                <a:solidFill>
                  <a:schemeClr val="tx1">
                    <a:lumMod val="95000"/>
                    <a:lumOff val="5000"/>
                  </a:schemeClr>
                </a:solidFill>
                <a:latin typeface="+mj-lt"/>
              </a:rPr>
              <a:t>- Nêu được ý kiến trái chiều và phản bác bằng lí lẽ sắc bén.</a:t>
            </a:r>
          </a:p>
        </p:txBody>
      </p:sp>
      <p:sp>
        <p:nvSpPr>
          <p:cNvPr id="6" name="Rectangle 5">
            <a:extLst>
              <a:ext uri="{FF2B5EF4-FFF2-40B4-BE49-F238E27FC236}">
                <a16:creationId xmlns:a16="http://schemas.microsoft.com/office/drawing/2014/main" id="{FEE6431B-D6A3-2B39-F910-0C54FD7D4E1C}"/>
              </a:ext>
            </a:extLst>
          </p:cNvPr>
          <p:cNvSpPr/>
          <p:nvPr/>
        </p:nvSpPr>
        <p:spPr>
          <a:xfrm>
            <a:off x="11734800" y="6715125"/>
            <a:ext cx="5715000" cy="2123658"/>
          </a:xfrm>
          <a:prstGeom prst="rect">
            <a:avLst/>
          </a:prstGeom>
        </p:spPr>
        <p:txBody>
          <a:bodyPr wrap="square">
            <a:spAutoFit/>
          </a:bodyPr>
          <a:lstStyle/>
          <a:p>
            <a:pPr algn="just"/>
            <a:r>
              <a:rPr lang="vi-VN" sz="4400" dirty="0">
                <a:solidFill>
                  <a:schemeClr val="tx1">
                    <a:lumMod val="95000"/>
                    <a:lumOff val="5000"/>
                  </a:schemeClr>
                </a:solidFill>
                <a:latin typeface="+mj-lt"/>
              </a:rPr>
              <a:t>- Đề xuất được giải pháp khả thi để giải quyết vấn đề.</a:t>
            </a:r>
            <a:endParaRPr lang="vi-VN" sz="4400" b="0" i="0" dirty="0">
              <a:solidFill>
                <a:schemeClr val="tx1">
                  <a:lumMod val="95000"/>
                  <a:lumOff val="5000"/>
                </a:schemeClr>
              </a:solidFill>
              <a:effectLst/>
              <a:latin typeface="+mj-lt"/>
            </a:endParaRPr>
          </a:p>
        </p:txBody>
      </p:sp>
    </p:spTree>
    <p:extLst>
      <p:ext uri="{BB962C8B-B14F-4D97-AF65-F5344CB8AC3E}">
        <p14:creationId xmlns:p14="http://schemas.microsoft.com/office/powerpoint/2010/main" val="713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2F22DF1E-4C60-34B9-F78E-391F066E168E}"/>
              </a:ext>
            </a:extLst>
          </p:cNvPr>
          <p:cNvGrpSpPr/>
          <p:nvPr/>
        </p:nvGrpSpPr>
        <p:grpSpPr>
          <a:xfrm>
            <a:off x="6629401" y="3543300"/>
            <a:ext cx="10020300" cy="5614431"/>
            <a:chOff x="0" y="0"/>
            <a:chExt cx="21640800" cy="10972800"/>
          </a:xfrm>
        </p:grpSpPr>
        <p:sp>
          <p:nvSpPr>
            <p:cNvPr id="15" name="Freeform 3">
              <a:extLst>
                <a:ext uri="{FF2B5EF4-FFF2-40B4-BE49-F238E27FC236}">
                  <a16:creationId xmlns:a16="http://schemas.microsoft.com/office/drawing/2014/main"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5">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22D5C327-AEA4-65A9-1630-3F4945A24768}"/>
              </a:ext>
            </a:extLst>
          </p:cNvPr>
          <p:cNvSpPr/>
          <p:nvPr/>
        </p:nvSpPr>
        <p:spPr>
          <a:xfrm>
            <a:off x="6633412" y="5143500"/>
            <a:ext cx="10020300" cy="3046988"/>
          </a:xfrm>
          <a:prstGeom prst="rect">
            <a:avLst/>
          </a:prstGeom>
        </p:spPr>
        <p:txBody>
          <a:bodyPr wrap="square">
            <a:spAutoFit/>
          </a:bodyPr>
          <a:lstStyle/>
          <a:p>
            <a:pPr algn="ctr"/>
            <a:r>
              <a:rPr lang="en-US" sz="4800" dirty="0">
                <a:solidFill>
                  <a:srgbClr val="FF0000"/>
                </a:solidFill>
                <a:latin typeface="#9Slide04 Spectral Bold" panose="02020802060000000000" pitchFamily="18" charset="0"/>
                <a:cs typeface="Times New Roman" panose="02020603050405020304" pitchFamily="18" charset="0"/>
              </a:rPr>
              <a:t>2.</a:t>
            </a:r>
            <a:r>
              <a:rPr lang="en-US" sz="4800" dirty="0">
                <a:latin typeface="#9Slide04 Spectral Bold" panose="02020802060000000000" pitchFamily="18" charset="0"/>
                <a:cs typeface="Times New Roman" panose="02020603050405020304" pitchFamily="18" charset="0"/>
              </a:rPr>
              <a:t>  Quy </a:t>
            </a:r>
            <a:r>
              <a:rPr lang="en-US" sz="4800" dirty="0" err="1">
                <a:latin typeface="#9Slide04 Spectral Bold" panose="02020802060000000000" pitchFamily="18" charset="0"/>
                <a:cs typeface="Times New Roman" panose="02020603050405020304" pitchFamily="18" charset="0"/>
              </a:rPr>
              <a:t>trình</a:t>
            </a:r>
            <a:r>
              <a:rPr lang="en-US" sz="4800" dirty="0">
                <a:latin typeface="#9Slide04 Spectral Bold" panose="02020802060000000000" pitchFamily="18" charset="0"/>
                <a:cs typeface="Times New Roman" panose="02020603050405020304" pitchFamily="18" charset="0"/>
              </a:rPr>
              <a:t> </a:t>
            </a:r>
            <a:r>
              <a:rPr lang="en-US" sz="4800" dirty="0" err="1">
                <a:latin typeface="#9Slide04 Spectral Bold" panose="02020802060000000000" pitchFamily="18" charset="0"/>
                <a:cs typeface="Times New Roman" panose="02020603050405020304" pitchFamily="18" charset="0"/>
              </a:rPr>
              <a:t>viết</a:t>
            </a:r>
            <a:r>
              <a:rPr lang="en-US" sz="4800" dirty="0">
                <a:latin typeface="#9Slide04 Spectral Bold" panose="02020802060000000000" pitchFamily="18" charset="0"/>
                <a:cs typeface="Times New Roman" panose="02020603050405020304" pitchFamily="18" charset="0"/>
              </a:rPr>
              <a:t> </a:t>
            </a:r>
            <a:r>
              <a:rPr lang="en-US" sz="4800" dirty="0" err="1">
                <a:latin typeface="#9Slide04 Spectral Bold" panose="02020802060000000000" pitchFamily="18" charset="0"/>
                <a:cs typeface="Times New Roman" panose="02020603050405020304" pitchFamily="18" charset="0"/>
              </a:rPr>
              <a:t>bài</a:t>
            </a:r>
            <a:r>
              <a:rPr lang="en-US" sz="4800" dirty="0">
                <a:latin typeface="#9Slide04 Spectral Bold" panose="02020802060000000000" pitchFamily="18" charset="0"/>
                <a:cs typeface="Times New Roman" panose="02020603050405020304" pitchFamily="18" charset="0"/>
              </a:rPr>
              <a:t> </a:t>
            </a:r>
            <a:r>
              <a:rPr lang="en-US" sz="4800" dirty="0" err="1">
                <a:latin typeface="#9Slide04 Spectral Bold" panose="02020802060000000000" pitchFamily="18" charset="0"/>
                <a:cs typeface="Times New Roman" panose="02020603050405020304" pitchFamily="18" charset="0"/>
              </a:rPr>
              <a:t>văn</a:t>
            </a:r>
            <a:r>
              <a:rPr lang="en-US" sz="4800" dirty="0">
                <a:latin typeface="#9Slide04 Spectral Bold" panose="02020802060000000000" pitchFamily="18" charset="0"/>
                <a:cs typeface="Times New Roman" panose="02020603050405020304" pitchFamily="18" charset="0"/>
              </a:rPr>
              <a:t> </a:t>
            </a:r>
            <a:r>
              <a:rPr lang="vi-VN" sz="4800" dirty="0">
                <a:latin typeface="#9Slide04 Spectral Bold" panose="02020802060000000000" pitchFamily="18" charset="0"/>
              </a:rPr>
              <a:t>nghị luận </a:t>
            </a:r>
            <a:r>
              <a:rPr lang="en-US" sz="4800" dirty="0" err="1">
                <a:latin typeface="#9Slide04 Spectral Bold" panose="02020802060000000000" pitchFamily="18" charset="0"/>
              </a:rPr>
              <a:t>về</a:t>
            </a:r>
            <a:r>
              <a:rPr lang="en-US" sz="4800" dirty="0">
                <a:latin typeface="#9Slide04 Spectral Bold" panose="02020802060000000000" pitchFamily="18" charset="0"/>
              </a:rPr>
              <a:t> </a:t>
            </a:r>
            <a:r>
              <a:rPr lang="en-US" sz="4800" dirty="0" err="1">
                <a:latin typeface="#9Slide04 Spectral Bold" panose="02020802060000000000" pitchFamily="18" charset="0"/>
              </a:rPr>
              <a:t>một</a:t>
            </a:r>
            <a:r>
              <a:rPr lang="en-US" sz="4800" dirty="0">
                <a:latin typeface="#9Slide04 Spectral Bold" panose="02020802060000000000" pitchFamily="18" charset="0"/>
              </a:rPr>
              <a:t> </a:t>
            </a:r>
            <a:r>
              <a:rPr lang="en-US" sz="4800" dirty="0" err="1">
                <a:latin typeface="#9Slide04 Spectral Bold" panose="02020802060000000000" pitchFamily="18" charset="0"/>
              </a:rPr>
              <a:t>vấn</a:t>
            </a:r>
            <a:r>
              <a:rPr lang="en-US" sz="4800" dirty="0">
                <a:latin typeface="#9Slide04 Spectral Bold" panose="02020802060000000000" pitchFamily="18" charset="0"/>
              </a:rPr>
              <a:t> </a:t>
            </a:r>
            <a:r>
              <a:rPr lang="en-US" sz="4800" dirty="0" err="1">
                <a:latin typeface="#9Slide04 Spectral Bold" panose="02020802060000000000" pitchFamily="18" charset="0"/>
              </a:rPr>
              <a:t>đề</a:t>
            </a:r>
            <a:r>
              <a:rPr lang="en-US" sz="4800" dirty="0">
                <a:latin typeface="#9Slide04 Spectral Bold" panose="02020802060000000000" pitchFamily="18" charset="0"/>
              </a:rPr>
              <a:t> </a:t>
            </a:r>
            <a:r>
              <a:rPr lang="en-US" sz="4800" dirty="0" err="1">
                <a:latin typeface="#9Slide04 Spectral Bold" panose="02020802060000000000" pitchFamily="18" charset="0"/>
              </a:rPr>
              <a:t>cần</a:t>
            </a:r>
            <a:r>
              <a:rPr lang="en-US" sz="4800" dirty="0">
                <a:latin typeface="#9Slide04 Spectral Bold" panose="02020802060000000000" pitchFamily="18" charset="0"/>
              </a:rPr>
              <a:t> </a:t>
            </a:r>
            <a:r>
              <a:rPr lang="en-US" sz="4800" dirty="0" err="1">
                <a:latin typeface="#9Slide04 Spectral Bold" panose="02020802060000000000" pitchFamily="18" charset="0"/>
              </a:rPr>
              <a:t>giải</a:t>
            </a:r>
            <a:r>
              <a:rPr lang="en-US" sz="4800" dirty="0">
                <a:latin typeface="#9Slide04 Spectral Bold" panose="02020802060000000000" pitchFamily="18" charset="0"/>
              </a:rPr>
              <a:t> </a:t>
            </a:r>
            <a:r>
              <a:rPr lang="en-US" sz="4800" dirty="0" err="1">
                <a:latin typeface="#9Slide04 Spectral Bold" panose="02020802060000000000" pitchFamily="18" charset="0"/>
              </a:rPr>
              <a:t>quyết</a:t>
            </a:r>
            <a:r>
              <a:rPr lang="en-US" sz="4800" dirty="0">
                <a:latin typeface="#9Slide04 Spectral Bold" panose="02020802060000000000" pitchFamily="18" charset="0"/>
              </a:rPr>
              <a:t> (</a:t>
            </a:r>
            <a:r>
              <a:rPr lang="en-US" sz="4800" dirty="0" err="1">
                <a:latin typeface="#9Slide04 Spectral Bold" panose="02020802060000000000" pitchFamily="18" charset="0"/>
              </a:rPr>
              <a:t>trong</a:t>
            </a:r>
            <a:r>
              <a:rPr lang="en-US" sz="4800" dirty="0">
                <a:latin typeface="#9Slide04 Spectral Bold" panose="02020802060000000000" pitchFamily="18" charset="0"/>
              </a:rPr>
              <a:t> </a:t>
            </a:r>
            <a:r>
              <a:rPr lang="en-US" sz="4800" dirty="0" err="1">
                <a:latin typeface="#9Slide04 Spectral Bold" panose="02020802060000000000" pitchFamily="18" charset="0"/>
              </a:rPr>
              <a:t>đời</a:t>
            </a:r>
            <a:r>
              <a:rPr lang="en-US" sz="4800" dirty="0">
                <a:latin typeface="#9Slide04 Spectral Bold" panose="02020802060000000000" pitchFamily="18" charset="0"/>
              </a:rPr>
              <a:t> </a:t>
            </a:r>
            <a:r>
              <a:rPr lang="en-US" sz="4800" dirty="0" err="1">
                <a:latin typeface="#9Slide04 Spectral Bold" panose="02020802060000000000" pitchFamily="18" charset="0"/>
              </a:rPr>
              <a:t>sống</a:t>
            </a:r>
            <a:r>
              <a:rPr lang="en-US" sz="4800" dirty="0">
                <a:latin typeface="#9Slide04 Spectral Bold" panose="02020802060000000000" pitchFamily="18" charset="0"/>
              </a:rPr>
              <a:t> </a:t>
            </a:r>
            <a:r>
              <a:rPr lang="en-US" sz="4800" dirty="0" err="1">
                <a:latin typeface="#9Slide04 Spectral Bold" panose="02020802060000000000" pitchFamily="18" charset="0"/>
              </a:rPr>
              <a:t>của</a:t>
            </a:r>
            <a:r>
              <a:rPr lang="en-US" sz="4800" dirty="0">
                <a:latin typeface="#9Slide04 Spectral Bold" panose="02020802060000000000" pitchFamily="18" charset="0"/>
              </a:rPr>
              <a:t> </a:t>
            </a:r>
            <a:r>
              <a:rPr lang="en-US" sz="4800" dirty="0" err="1">
                <a:latin typeface="#9Slide04 Spectral Bold" panose="02020802060000000000" pitchFamily="18" charset="0"/>
              </a:rPr>
              <a:t>học</a:t>
            </a:r>
            <a:r>
              <a:rPr lang="en-US" sz="4800" dirty="0">
                <a:latin typeface="#9Slide04 Spectral Bold" panose="02020802060000000000" pitchFamily="18" charset="0"/>
              </a:rPr>
              <a:t> </a:t>
            </a:r>
            <a:r>
              <a:rPr lang="en-US" sz="4800" dirty="0" err="1">
                <a:latin typeface="#9Slide04 Spectral Bold" panose="02020802060000000000" pitchFamily="18" charset="0"/>
              </a:rPr>
              <a:t>sinh</a:t>
            </a:r>
            <a:r>
              <a:rPr lang="en-US" sz="4800" dirty="0">
                <a:latin typeface="#9Slide04 Spectral Bold" panose="02020802060000000000" pitchFamily="18" charset="0"/>
              </a:rPr>
              <a:t> </a:t>
            </a:r>
            <a:r>
              <a:rPr lang="en-US" sz="4800" dirty="0" err="1">
                <a:latin typeface="#9Slide04 Spectral Bold" panose="02020802060000000000" pitchFamily="18" charset="0"/>
              </a:rPr>
              <a:t>hiện</a:t>
            </a:r>
            <a:r>
              <a:rPr lang="en-US" sz="4800" dirty="0">
                <a:latin typeface="#9Slide04 Spectral Bold" panose="02020802060000000000" pitchFamily="18" charset="0"/>
              </a:rPr>
              <a:t> nay)?</a:t>
            </a:r>
            <a:endParaRPr lang="vi-VN" sz="4800" dirty="0">
              <a:latin typeface="#9Slide04 Spectral Bold" panose="02020802060000000000" pitchFamily="18" charset="0"/>
            </a:endParaRPr>
          </a:p>
          <a:p>
            <a:pPr algn="ctr"/>
            <a:r>
              <a:rPr lang="en-US" sz="4800" dirty="0">
                <a:latin typeface="#9Slide04 Spectral Bold" panose="02020802060000000000" pitchFamily="18" charset="0"/>
                <a:cs typeface="Times New Roman" panose="02020603050405020304" pitchFamily="18" charset="0"/>
              </a:rPr>
              <a:t> </a:t>
            </a:r>
          </a:p>
        </p:txBody>
      </p:sp>
      <p:sp>
        <p:nvSpPr>
          <p:cNvPr id="27" name="Freeform 7">
            <a:extLst>
              <a:ext uri="{FF2B5EF4-FFF2-40B4-BE49-F238E27FC236}">
                <a16:creationId xmlns:a16="http://schemas.microsoft.com/office/drawing/2014/main" id="{CBD09CB4-23E7-9E68-BAF5-7953129DDDDE}"/>
              </a:ext>
            </a:extLst>
          </p:cNvPr>
          <p:cNvSpPr/>
          <p:nvPr/>
        </p:nvSpPr>
        <p:spPr>
          <a:xfrm>
            <a:off x="468377" y="1104900"/>
            <a:ext cx="5422900" cy="8458200"/>
          </a:xfrm>
          <a:custGeom>
            <a:avLst/>
            <a:gdLst/>
            <a:ahLst/>
            <a:cxnLst/>
            <a:rect l="l" t="t" r="r" b="b"/>
            <a:pathLst>
              <a:path w="5157409" h="3762760">
                <a:moveTo>
                  <a:pt x="0" y="0"/>
                </a:moveTo>
                <a:lnTo>
                  <a:pt x="5157409" y="0"/>
                </a:lnTo>
                <a:lnTo>
                  <a:pt x="5157409" y="3762759"/>
                </a:lnTo>
                <a:lnTo>
                  <a:pt x="0" y="3762759"/>
                </a:lnTo>
                <a:lnTo>
                  <a:pt x="0" y="0"/>
                </a:lnTo>
                <a:close/>
              </a:path>
            </a:pathLst>
          </a:custGeom>
          <a:blipFill>
            <a:blip r:embed="rId6"/>
            <a:stretch>
              <a:fillRect/>
            </a:stretch>
          </a:blipFill>
        </p:spPr>
        <p:txBody>
          <a:bodyPr/>
          <a:lstStyle/>
          <a:p>
            <a:endParaRPr lang="en-US"/>
          </a:p>
        </p:txBody>
      </p:sp>
      <p:pic>
        <p:nvPicPr>
          <p:cNvPr id="2" name="1P">
            <a:hlinkClick r:id="" action="ppaction://media"/>
            <a:extLst>
              <a:ext uri="{FF2B5EF4-FFF2-40B4-BE49-F238E27FC236}">
                <a16:creationId xmlns:a16="http://schemas.microsoft.com/office/drawing/2014/main" id="{5FBD5FD6-84FD-ABC2-A736-581E765E3C1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039600" y="96040"/>
            <a:ext cx="5422900" cy="3048000"/>
          </a:xfrm>
          <a:prstGeom prst="rect">
            <a:avLst/>
          </a:prstGeom>
        </p:spPr>
      </p:pic>
    </p:spTree>
    <p:extLst>
      <p:ext uri="{BB962C8B-B14F-4D97-AF65-F5344CB8AC3E}">
        <p14:creationId xmlns:p14="http://schemas.microsoft.com/office/powerpoint/2010/main" val="3660924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2F22DF1E-4C60-34B9-F78E-391F066E168E}"/>
              </a:ext>
            </a:extLst>
          </p:cNvPr>
          <p:cNvGrpSpPr/>
          <p:nvPr/>
        </p:nvGrpSpPr>
        <p:grpSpPr>
          <a:xfrm>
            <a:off x="6172200" y="1485900"/>
            <a:ext cx="11125200" cy="6019800"/>
            <a:chOff x="0" y="0"/>
            <a:chExt cx="21640800" cy="10972800"/>
          </a:xfrm>
        </p:grpSpPr>
        <p:sp>
          <p:nvSpPr>
            <p:cNvPr id="15" name="Freeform 3">
              <a:extLst>
                <a:ext uri="{FF2B5EF4-FFF2-40B4-BE49-F238E27FC236}">
                  <a16:creationId xmlns:a16="http://schemas.microsoft.com/office/drawing/2014/main"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22D5C327-AEA4-65A9-1630-3F4945A24768}"/>
              </a:ext>
            </a:extLst>
          </p:cNvPr>
          <p:cNvSpPr/>
          <p:nvPr/>
        </p:nvSpPr>
        <p:spPr>
          <a:xfrm>
            <a:off x="5954932" y="2756862"/>
            <a:ext cx="11378563" cy="3477875"/>
          </a:xfrm>
          <a:prstGeom prst="rect">
            <a:avLst/>
          </a:prstGeom>
        </p:spPr>
        <p:txBody>
          <a:bodyPr wrap="square">
            <a:spAutoFit/>
          </a:bodyPr>
          <a:lstStyle/>
          <a:p>
            <a:pPr algn="ctr"/>
            <a:r>
              <a:rPr lang="en-US" sz="5500" b="1" dirty="0">
                <a:solidFill>
                  <a:srgbClr val="FF0000"/>
                </a:solidFill>
                <a:latin typeface="#9Slide04 Spectral Bold" panose="02020802060000000000" pitchFamily="18" charset="0"/>
                <a:cs typeface="Times New Roman" panose="02020603050405020304" pitchFamily="18" charset="0"/>
              </a:rPr>
              <a:t>GỒM 3 BƯỚC:</a:t>
            </a:r>
          </a:p>
          <a:p>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Bước</a:t>
            </a:r>
            <a:r>
              <a:rPr lang="en-US" sz="5500" b="1" dirty="0">
                <a:latin typeface="#9Slide04 Spectral Bold" panose="02020802060000000000" pitchFamily="18" charset="0"/>
                <a:cs typeface="Times New Roman" panose="02020603050405020304" pitchFamily="18" charset="0"/>
              </a:rPr>
              <a:t> 1: </a:t>
            </a:r>
            <a:r>
              <a:rPr lang="en-US" sz="5500" b="1" dirty="0" err="1">
                <a:latin typeface="#9Slide04 Spectral Bold" panose="02020802060000000000" pitchFamily="18" charset="0"/>
                <a:cs typeface="Times New Roman" panose="02020603050405020304" pitchFamily="18" charset="0"/>
              </a:rPr>
              <a:t>Trước</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khi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viết</a:t>
            </a:r>
            <a:r>
              <a:rPr lang="en-US" sz="5500" b="1" dirty="0">
                <a:latin typeface="#9Slide04 Spectral Bold" panose="02020802060000000000" pitchFamily="18" charset="0"/>
                <a:cs typeface="Times New Roman" panose="02020603050405020304" pitchFamily="18" charset="0"/>
              </a:rPr>
              <a:t>.</a:t>
            </a:r>
          </a:p>
          <a:p>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Bước</a:t>
            </a:r>
            <a:r>
              <a:rPr lang="en-US" sz="5500" b="1" dirty="0">
                <a:latin typeface="#9Slide04 Spectral Bold" panose="02020802060000000000" pitchFamily="18" charset="0"/>
                <a:cs typeface="Times New Roman" panose="02020603050405020304" pitchFamily="18" charset="0"/>
              </a:rPr>
              <a:t> 2: </a:t>
            </a:r>
            <a:r>
              <a:rPr lang="en-US" sz="5500" b="1" dirty="0" err="1">
                <a:latin typeface="#9Slide04 Spectral Bold" panose="02020802060000000000" pitchFamily="18" charset="0"/>
                <a:cs typeface="Times New Roman" panose="02020603050405020304" pitchFamily="18" charset="0"/>
              </a:rPr>
              <a:t>Viết</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bài</a:t>
            </a:r>
            <a:r>
              <a:rPr lang="en-US" sz="5500" b="1" dirty="0">
                <a:latin typeface="#9Slide04 Spectral Bold" panose="02020802060000000000" pitchFamily="18" charset="0"/>
                <a:cs typeface="Times New Roman" panose="02020603050405020304" pitchFamily="18" charset="0"/>
              </a:rPr>
              <a:t>.</a:t>
            </a:r>
          </a:p>
          <a:p>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Bước</a:t>
            </a:r>
            <a:r>
              <a:rPr lang="en-US" sz="5500" b="1" dirty="0">
                <a:latin typeface="#9Slide04 Spectral Bold" panose="02020802060000000000" pitchFamily="18" charset="0"/>
                <a:cs typeface="Times New Roman" panose="02020603050405020304" pitchFamily="18" charset="0"/>
              </a:rPr>
              <a:t> 3: </a:t>
            </a:r>
            <a:r>
              <a:rPr lang="en-US" sz="5500" b="1" dirty="0" err="1">
                <a:latin typeface="#9Slide04 Spectral Bold" panose="02020802060000000000" pitchFamily="18" charset="0"/>
                <a:cs typeface="Times New Roman" panose="02020603050405020304" pitchFamily="18" charset="0"/>
              </a:rPr>
              <a:t>Chỉnh</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sửa</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bài</a:t>
            </a:r>
            <a:r>
              <a:rPr lang="en-US" sz="5500" b="1" dirty="0">
                <a:latin typeface="#9Slide04 Spectral Bold" panose="02020802060000000000" pitchFamily="18" charset="0"/>
                <a:cs typeface="Times New Roman" panose="02020603050405020304" pitchFamily="18" charset="0"/>
              </a:rPr>
              <a:t> </a:t>
            </a:r>
            <a:r>
              <a:rPr lang="en-US" sz="5500" b="1" dirty="0" err="1">
                <a:latin typeface="#9Slide04 Spectral Bold" panose="02020802060000000000" pitchFamily="18" charset="0"/>
                <a:cs typeface="Times New Roman" panose="02020603050405020304" pitchFamily="18" charset="0"/>
              </a:rPr>
              <a:t>viết</a:t>
            </a:r>
            <a:r>
              <a:rPr lang="en-US" sz="5500" b="1" dirty="0">
                <a:latin typeface="#9Slide04 Spectral Bold" panose="02020802060000000000" pitchFamily="18" charset="0"/>
                <a:cs typeface="Times New Roman" panose="02020603050405020304" pitchFamily="18" charset="0"/>
              </a:rPr>
              <a:t>.</a:t>
            </a:r>
          </a:p>
        </p:txBody>
      </p:sp>
      <p:sp>
        <p:nvSpPr>
          <p:cNvPr id="27" name="Freeform 7">
            <a:extLst>
              <a:ext uri="{FF2B5EF4-FFF2-40B4-BE49-F238E27FC236}">
                <a16:creationId xmlns:a16="http://schemas.microsoft.com/office/drawing/2014/main" id="{CBD09CB4-23E7-9E68-BAF5-7953129DDDDE}"/>
              </a:ext>
            </a:extLst>
          </p:cNvPr>
          <p:cNvSpPr/>
          <p:nvPr/>
        </p:nvSpPr>
        <p:spPr>
          <a:xfrm>
            <a:off x="502598" y="1005080"/>
            <a:ext cx="5157409" cy="7948420"/>
          </a:xfrm>
          <a:custGeom>
            <a:avLst/>
            <a:gdLst/>
            <a:ahLst/>
            <a:cxnLst/>
            <a:rect l="l" t="t" r="r" b="b"/>
            <a:pathLst>
              <a:path w="5157409" h="3762760">
                <a:moveTo>
                  <a:pt x="0" y="0"/>
                </a:moveTo>
                <a:lnTo>
                  <a:pt x="5157409" y="0"/>
                </a:lnTo>
                <a:lnTo>
                  <a:pt x="5157409" y="3762759"/>
                </a:lnTo>
                <a:lnTo>
                  <a:pt x="0" y="3762759"/>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2F22DF1E-4C60-34B9-F78E-391F066E168E}"/>
              </a:ext>
            </a:extLst>
          </p:cNvPr>
          <p:cNvGrpSpPr/>
          <p:nvPr/>
        </p:nvGrpSpPr>
        <p:grpSpPr>
          <a:xfrm>
            <a:off x="6629401" y="4000500"/>
            <a:ext cx="10020300" cy="4343400"/>
            <a:chOff x="0" y="0"/>
            <a:chExt cx="21640800" cy="10972800"/>
          </a:xfrm>
        </p:grpSpPr>
        <p:sp>
          <p:nvSpPr>
            <p:cNvPr id="15" name="Freeform 3">
              <a:extLst>
                <a:ext uri="{FF2B5EF4-FFF2-40B4-BE49-F238E27FC236}">
                  <a16:creationId xmlns:a16="http://schemas.microsoft.com/office/drawing/2014/main"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5">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22D5C327-AEA4-65A9-1630-3F4945A24768}"/>
              </a:ext>
            </a:extLst>
          </p:cNvPr>
          <p:cNvSpPr/>
          <p:nvPr/>
        </p:nvSpPr>
        <p:spPr>
          <a:xfrm>
            <a:off x="6805867" y="4648706"/>
            <a:ext cx="9667366" cy="3046988"/>
          </a:xfrm>
          <a:prstGeom prst="rect">
            <a:avLst/>
          </a:prstGeom>
        </p:spPr>
        <p:txBody>
          <a:bodyPr wrap="square">
            <a:spAutoFit/>
          </a:bodyPr>
          <a:lstStyle/>
          <a:p>
            <a:pPr algn="just"/>
            <a:r>
              <a:rPr lang="en-US" sz="4800" b="1" dirty="0">
                <a:solidFill>
                  <a:srgbClr val="FF0000"/>
                </a:solidFill>
                <a:latin typeface="#9Slide04 Spectral Bold" panose="02020802060000000000" pitchFamily="18" charset="0"/>
                <a:cs typeface="Times New Roman" panose="02020603050405020304" pitchFamily="18" charset="0"/>
              </a:rPr>
              <a:t>3.  </a:t>
            </a:r>
            <a:r>
              <a:rPr lang="en-US" sz="4800" b="1" dirty="0" err="1">
                <a:latin typeface="#9Slide04 Spectral Bold" panose="02020802060000000000" pitchFamily="18" charset="0"/>
                <a:cs typeface="Times New Roman" panose="02020603050405020304" pitchFamily="18" charset="0"/>
              </a:rPr>
              <a:t>Dàn</a:t>
            </a:r>
            <a:r>
              <a:rPr lang="en-US" sz="4800" b="1" dirty="0">
                <a:latin typeface="#9Slide04 Spectral Bold" panose="02020802060000000000" pitchFamily="18" charset="0"/>
                <a:cs typeface="Times New Roman" panose="02020603050405020304" pitchFamily="18" charset="0"/>
              </a:rPr>
              <a:t> ý </a:t>
            </a:r>
            <a:r>
              <a:rPr lang="en-US" sz="4800" b="1" dirty="0" err="1">
                <a:latin typeface="#9Slide04 Spectral Bold" panose="02020802060000000000" pitchFamily="18" charset="0"/>
                <a:cs typeface="Times New Roman" panose="02020603050405020304" pitchFamily="18" charset="0"/>
              </a:rPr>
              <a:t>chung</a:t>
            </a:r>
            <a:r>
              <a:rPr lang="en-US" sz="4800" b="1" dirty="0">
                <a:latin typeface="#9Slide04 Spectral Bold" panose="02020802060000000000" pitchFamily="18" charset="0"/>
                <a:cs typeface="Times New Roman" panose="02020603050405020304" pitchFamily="18" charset="0"/>
              </a:rPr>
              <a:t> </a:t>
            </a:r>
            <a:r>
              <a:rPr lang="en-US" sz="4800" b="1" dirty="0" err="1">
                <a:latin typeface="#9Slide04 Spectral Bold" panose="02020802060000000000" pitchFamily="18" charset="0"/>
                <a:cs typeface="Times New Roman" panose="02020603050405020304" pitchFamily="18" charset="0"/>
              </a:rPr>
              <a:t>của</a:t>
            </a:r>
            <a:r>
              <a:rPr lang="en-US" sz="4800" b="1" dirty="0">
                <a:latin typeface="#9Slide04 Spectral Bold" panose="02020802060000000000" pitchFamily="18" charset="0"/>
                <a:cs typeface="Times New Roman" panose="02020603050405020304" pitchFamily="18" charset="0"/>
              </a:rPr>
              <a:t> </a:t>
            </a:r>
            <a:r>
              <a:rPr lang="en-US" sz="4800" dirty="0" err="1">
                <a:latin typeface="#9Slide04 Spectral Bold" panose="02020802060000000000" pitchFamily="18" charset="0"/>
                <a:cs typeface="Times New Roman" panose="02020603050405020304" pitchFamily="18" charset="0"/>
              </a:rPr>
              <a:t>bài</a:t>
            </a:r>
            <a:r>
              <a:rPr lang="en-US" sz="4800" dirty="0">
                <a:latin typeface="#9Slide04 Spectral Bold" panose="02020802060000000000" pitchFamily="18" charset="0"/>
                <a:cs typeface="Times New Roman" panose="02020603050405020304" pitchFamily="18" charset="0"/>
              </a:rPr>
              <a:t> </a:t>
            </a:r>
            <a:r>
              <a:rPr lang="en-US" sz="4800" dirty="0" err="1">
                <a:latin typeface="#9Slide04 Spectral Bold" panose="02020802060000000000" pitchFamily="18" charset="0"/>
                <a:cs typeface="Times New Roman" panose="02020603050405020304" pitchFamily="18" charset="0"/>
              </a:rPr>
              <a:t>viết</a:t>
            </a:r>
            <a:r>
              <a:rPr lang="en-US" sz="4800" dirty="0">
                <a:latin typeface="#9Slide04 Spectral Bold" panose="02020802060000000000" pitchFamily="18" charset="0"/>
                <a:cs typeface="Times New Roman" panose="02020603050405020304" pitchFamily="18" charset="0"/>
              </a:rPr>
              <a:t> </a:t>
            </a:r>
            <a:r>
              <a:rPr lang="en-US" sz="4800" dirty="0" err="1">
                <a:latin typeface="#9Slide04 Spectral Bold" panose="02020802060000000000" pitchFamily="18" charset="0"/>
                <a:cs typeface="Times New Roman" panose="02020603050405020304" pitchFamily="18" charset="0"/>
              </a:rPr>
              <a:t>văn</a:t>
            </a:r>
            <a:r>
              <a:rPr lang="en-US" sz="4800" dirty="0">
                <a:latin typeface="#9Slide04 Spectral Bold" panose="02020802060000000000" pitchFamily="18" charset="0"/>
                <a:cs typeface="Times New Roman" panose="02020603050405020304" pitchFamily="18" charset="0"/>
              </a:rPr>
              <a:t> </a:t>
            </a:r>
            <a:r>
              <a:rPr lang="vi-VN" sz="4800" dirty="0">
                <a:latin typeface="#9Slide04 Spectral Bold" panose="02020802060000000000" pitchFamily="18" charset="0"/>
              </a:rPr>
              <a:t>nghị luận </a:t>
            </a:r>
            <a:r>
              <a:rPr lang="en-US" sz="4800" dirty="0" err="1">
                <a:latin typeface="#9Slide04 Spectral Bold" panose="02020802060000000000" pitchFamily="18" charset="0"/>
              </a:rPr>
              <a:t>về</a:t>
            </a:r>
            <a:r>
              <a:rPr lang="en-US" sz="4800" dirty="0">
                <a:latin typeface="#9Slide04 Spectral Bold" panose="02020802060000000000" pitchFamily="18" charset="0"/>
              </a:rPr>
              <a:t> </a:t>
            </a:r>
            <a:r>
              <a:rPr lang="en-US" sz="4800" dirty="0" err="1">
                <a:latin typeface="#9Slide04 Spectral Bold" panose="02020802060000000000" pitchFamily="18" charset="0"/>
              </a:rPr>
              <a:t>một</a:t>
            </a:r>
            <a:r>
              <a:rPr lang="en-US" sz="4800" dirty="0">
                <a:latin typeface="#9Slide04 Spectral Bold" panose="02020802060000000000" pitchFamily="18" charset="0"/>
              </a:rPr>
              <a:t> </a:t>
            </a:r>
            <a:r>
              <a:rPr lang="en-US" sz="4800" dirty="0" err="1">
                <a:latin typeface="#9Slide04 Spectral Bold" panose="02020802060000000000" pitchFamily="18" charset="0"/>
              </a:rPr>
              <a:t>vấn</a:t>
            </a:r>
            <a:r>
              <a:rPr lang="en-US" sz="4800" dirty="0">
                <a:latin typeface="#9Slide04 Spectral Bold" panose="02020802060000000000" pitchFamily="18" charset="0"/>
              </a:rPr>
              <a:t> </a:t>
            </a:r>
            <a:r>
              <a:rPr lang="en-US" sz="4800" dirty="0" err="1">
                <a:latin typeface="#9Slide04 Spectral Bold" panose="02020802060000000000" pitchFamily="18" charset="0"/>
              </a:rPr>
              <a:t>đề</a:t>
            </a:r>
            <a:r>
              <a:rPr lang="en-US" sz="4800" dirty="0">
                <a:latin typeface="#9Slide04 Spectral Bold" panose="02020802060000000000" pitchFamily="18" charset="0"/>
              </a:rPr>
              <a:t> </a:t>
            </a:r>
            <a:r>
              <a:rPr lang="en-US" sz="4800" dirty="0" err="1">
                <a:latin typeface="#9Slide04 Spectral Bold" panose="02020802060000000000" pitchFamily="18" charset="0"/>
              </a:rPr>
              <a:t>cần</a:t>
            </a:r>
            <a:r>
              <a:rPr lang="en-US" sz="4800" dirty="0">
                <a:latin typeface="#9Slide04 Spectral Bold" panose="02020802060000000000" pitchFamily="18" charset="0"/>
              </a:rPr>
              <a:t> </a:t>
            </a:r>
            <a:r>
              <a:rPr lang="en-US" sz="4800" dirty="0" err="1">
                <a:latin typeface="#9Slide04 Spectral Bold" panose="02020802060000000000" pitchFamily="18" charset="0"/>
              </a:rPr>
              <a:t>giải</a:t>
            </a:r>
            <a:r>
              <a:rPr lang="en-US" sz="4800" dirty="0">
                <a:latin typeface="#9Slide04 Spectral Bold" panose="02020802060000000000" pitchFamily="18" charset="0"/>
              </a:rPr>
              <a:t> </a:t>
            </a:r>
            <a:r>
              <a:rPr lang="en-US" sz="4800" dirty="0" err="1">
                <a:latin typeface="#9Slide04 Spectral Bold" panose="02020802060000000000" pitchFamily="18" charset="0"/>
              </a:rPr>
              <a:t>quyết</a:t>
            </a:r>
            <a:r>
              <a:rPr lang="en-US" sz="4800" dirty="0">
                <a:latin typeface="#9Slide04 Spectral Bold" panose="02020802060000000000" pitchFamily="18" charset="0"/>
              </a:rPr>
              <a:t> (</a:t>
            </a:r>
            <a:r>
              <a:rPr lang="en-US" sz="4800" dirty="0" err="1">
                <a:latin typeface="#9Slide04 Spectral Bold" panose="02020802060000000000" pitchFamily="18" charset="0"/>
              </a:rPr>
              <a:t>trong</a:t>
            </a:r>
            <a:r>
              <a:rPr lang="en-US" sz="4800" dirty="0">
                <a:latin typeface="#9Slide04 Spectral Bold" panose="02020802060000000000" pitchFamily="18" charset="0"/>
              </a:rPr>
              <a:t> </a:t>
            </a:r>
            <a:r>
              <a:rPr lang="en-US" sz="4800" dirty="0" err="1">
                <a:latin typeface="#9Slide04 Spectral Bold" panose="02020802060000000000" pitchFamily="18" charset="0"/>
              </a:rPr>
              <a:t>đời</a:t>
            </a:r>
            <a:r>
              <a:rPr lang="en-US" sz="4800" dirty="0">
                <a:latin typeface="#9Slide04 Spectral Bold" panose="02020802060000000000" pitchFamily="18" charset="0"/>
              </a:rPr>
              <a:t> </a:t>
            </a:r>
            <a:r>
              <a:rPr lang="en-US" sz="4800" dirty="0" err="1">
                <a:latin typeface="#9Slide04 Spectral Bold" panose="02020802060000000000" pitchFamily="18" charset="0"/>
              </a:rPr>
              <a:t>sống</a:t>
            </a:r>
            <a:r>
              <a:rPr lang="en-US" sz="4800" dirty="0">
                <a:latin typeface="#9Slide04 Spectral Bold" panose="02020802060000000000" pitchFamily="18" charset="0"/>
              </a:rPr>
              <a:t> </a:t>
            </a:r>
            <a:r>
              <a:rPr lang="en-US" sz="4800" dirty="0" err="1">
                <a:latin typeface="#9Slide04 Spectral Bold" panose="02020802060000000000" pitchFamily="18" charset="0"/>
              </a:rPr>
              <a:t>của</a:t>
            </a:r>
            <a:r>
              <a:rPr lang="en-US" sz="4800" dirty="0">
                <a:latin typeface="#9Slide04 Spectral Bold" panose="02020802060000000000" pitchFamily="18" charset="0"/>
              </a:rPr>
              <a:t> </a:t>
            </a:r>
            <a:r>
              <a:rPr lang="en-US" sz="4800" dirty="0" err="1">
                <a:latin typeface="#9Slide04 Spectral Bold" panose="02020802060000000000" pitchFamily="18" charset="0"/>
              </a:rPr>
              <a:t>học</a:t>
            </a:r>
            <a:r>
              <a:rPr lang="en-US" sz="4800" dirty="0">
                <a:latin typeface="#9Slide04 Spectral Bold" panose="02020802060000000000" pitchFamily="18" charset="0"/>
              </a:rPr>
              <a:t> </a:t>
            </a:r>
            <a:r>
              <a:rPr lang="en-US" sz="4800" dirty="0" err="1">
                <a:latin typeface="#9Slide04 Spectral Bold" panose="02020802060000000000" pitchFamily="18" charset="0"/>
              </a:rPr>
              <a:t>sinh</a:t>
            </a:r>
            <a:r>
              <a:rPr lang="en-US" sz="4800" dirty="0">
                <a:latin typeface="#9Slide04 Spectral Bold" panose="02020802060000000000" pitchFamily="18" charset="0"/>
              </a:rPr>
              <a:t> </a:t>
            </a:r>
            <a:r>
              <a:rPr lang="en-US" sz="4800" dirty="0" err="1">
                <a:latin typeface="#9Slide04 Spectral Bold" panose="02020802060000000000" pitchFamily="18" charset="0"/>
              </a:rPr>
              <a:t>hiện</a:t>
            </a:r>
            <a:r>
              <a:rPr lang="en-US" sz="4800" dirty="0">
                <a:latin typeface="#9Slide04 Spectral Bold" panose="02020802060000000000" pitchFamily="18" charset="0"/>
              </a:rPr>
              <a:t> nay)?</a:t>
            </a:r>
            <a:endParaRPr lang="en-US" sz="4800" b="1" dirty="0">
              <a:latin typeface="#9Slide04 Spectral Bold" panose="02020802060000000000" pitchFamily="18" charset="0"/>
              <a:cs typeface="Times New Roman" panose="02020603050405020304" pitchFamily="18" charset="0"/>
            </a:endParaRPr>
          </a:p>
        </p:txBody>
      </p:sp>
      <p:sp>
        <p:nvSpPr>
          <p:cNvPr id="27" name="Freeform 7">
            <a:extLst>
              <a:ext uri="{FF2B5EF4-FFF2-40B4-BE49-F238E27FC236}">
                <a16:creationId xmlns:a16="http://schemas.microsoft.com/office/drawing/2014/main" id="{CBD09CB4-23E7-9E68-BAF5-7953129DDDDE}"/>
              </a:ext>
            </a:extLst>
          </p:cNvPr>
          <p:cNvSpPr/>
          <p:nvPr/>
        </p:nvSpPr>
        <p:spPr>
          <a:xfrm>
            <a:off x="714547" y="1257300"/>
            <a:ext cx="5157409" cy="7239000"/>
          </a:xfrm>
          <a:custGeom>
            <a:avLst/>
            <a:gdLst/>
            <a:ahLst/>
            <a:cxnLst/>
            <a:rect l="l" t="t" r="r" b="b"/>
            <a:pathLst>
              <a:path w="5157409" h="3762760">
                <a:moveTo>
                  <a:pt x="0" y="0"/>
                </a:moveTo>
                <a:lnTo>
                  <a:pt x="5157409" y="0"/>
                </a:lnTo>
                <a:lnTo>
                  <a:pt x="5157409" y="3762759"/>
                </a:lnTo>
                <a:lnTo>
                  <a:pt x="0" y="3762759"/>
                </a:lnTo>
                <a:lnTo>
                  <a:pt x="0" y="0"/>
                </a:lnTo>
                <a:close/>
              </a:path>
            </a:pathLst>
          </a:custGeom>
          <a:blipFill>
            <a:blip r:embed="rId6"/>
            <a:stretch>
              <a:fillRect/>
            </a:stretch>
          </a:blipFill>
        </p:spPr>
        <p:txBody>
          <a:bodyPr/>
          <a:lstStyle/>
          <a:p>
            <a:endParaRPr lang="en-US"/>
          </a:p>
        </p:txBody>
      </p:sp>
      <p:pic>
        <p:nvPicPr>
          <p:cNvPr id="2" name="1P">
            <a:hlinkClick r:id="" action="ppaction://media"/>
            <a:extLst>
              <a:ext uri="{FF2B5EF4-FFF2-40B4-BE49-F238E27FC236}">
                <a16:creationId xmlns:a16="http://schemas.microsoft.com/office/drawing/2014/main" id="{35BA5E2C-5853-A3F1-E823-EDB9045DCBB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50553" y="280707"/>
            <a:ext cx="5422900" cy="3048000"/>
          </a:xfrm>
          <a:prstGeom prst="rect">
            <a:avLst/>
          </a:prstGeom>
        </p:spPr>
      </p:pic>
    </p:spTree>
    <p:extLst>
      <p:ext uri="{BB962C8B-B14F-4D97-AF65-F5344CB8AC3E}">
        <p14:creationId xmlns:p14="http://schemas.microsoft.com/office/powerpoint/2010/main" val="865605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90467-8CB5-A67E-270D-A53DB6EC9EC3}"/>
              </a:ext>
            </a:extLst>
          </p:cNvPr>
          <p:cNvSpPr/>
          <p:nvPr/>
        </p:nvSpPr>
        <p:spPr>
          <a:xfrm>
            <a:off x="1143000" y="48126"/>
            <a:ext cx="15621000" cy="1446550"/>
          </a:xfrm>
          <a:prstGeom prst="rect">
            <a:avLst/>
          </a:prstGeom>
        </p:spPr>
        <p:txBody>
          <a:bodyPr wrap="square">
            <a:spAutoFit/>
          </a:bodyPr>
          <a:lstStyle/>
          <a:p>
            <a:pPr algn="ctr"/>
            <a:r>
              <a:rPr lang="en-US" sz="4400" b="1" dirty="0" err="1">
                <a:solidFill>
                  <a:srgbClr val="FF0000"/>
                </a:solidFill>
                <a:latin typeface="#9Slide04 Spectral Bold" panose="02020802060000000000" pitchFamily="18" charset="0"/>
                <a:cs typeface="Times New Roman" panose="02020603050405020304" pitchFamily="18" charset="0"/>
              </a:rPr>
              <a:t>Dàn</a:t>
            </a:r>
            <a:r>
              <a:rPr lang="en-US" sz="4400" b="1" dirty="0">
                <a:solidFill>
                  <a:srgbClr val="FF0000"/>
                </a:solidFill>
                <a:latin typeface="#9Slide04 Spectral Bold" panose="02020802060000000000" pitchFamily="18" charset="0"/>
                <a:cs typeface="Times New Roman" panose="02020603050405020304" pitchFamily="18" charset="0"/>
              </a:rPr>
              <a:t> ý </a:t>
            </a:r>
            <a:r>
              <a:rPr lang="en-US" sz="4400" b="1" dirty="0" err="1">
                <a:solidFill>
                  <a:srgbClr val="FF0000"/>
                </a:solidFill>
                <a:latin typeface="#9Slide04 Spectral Bold" panose="02020802060000000000" pitchFamily="18" charset="0"/>
                <a:cs typeface="Times New Roman" panose="02020603050405020304" pitchFamily="18" charset="0"/>
              </a:rPr>
              <a:t>chung</a:t>
            </a:r>
            <a:r>
              <a:rPr lang="en-US" sz="4400" b="1" dirty="0">
                <a:solidFill>
                  <a:srgbClr val="FF0000"/>
                </a:solidFill>
                <a:latin typeface="#9Slide04 Spectral Bold" panose="02020802060000000000" pitchFamily="18" charset="0"/>
                <a:cs typeface="Times New Roman" panose="02020603050405020304" pitchFamily="18" charset="0"/>
              </a:rPr>
              <a:t> </a:t>
            </a:r>
            <a:r>
              <a:rPr lang="en-US" sz="4400" b="1" dirty="0" err="1">
                <a:solidFill>
                  <a:srgbClr val="FF0000"/>
                </a:solidFill>
                <a:latin typeface="#9Slide04 Spectral Bold" panose="02020802060000000000" pitchFamily="18" charset="0"/>
                <a:cs typeface="Times New Roman" panose="02020603050405020304" pitchFamily="18" charset="0"/>
              </a:rPr>
              <a:t>của</a:t>
            </a:r>
            <a:r>
              <a:rPr lang="en-US" sz="4400" b="1" dirty="0">
                <a:solidFill>
                  <a:srgbClr val="FF0000"/>
                </a:solidFill>
                <a:latin typeface="#9Slide04 Spectral Bold" panose="02020802060000000000" pitchFamily="18" charset="0"/>
                <a:cs typeface="Times New Roman" panose="02020603050405020304" pitchFamily="18" charset="0"/>
              </a:rPr>
              <a:t> </a:t>
            </a:r>
            <a:r>
              <a:rPr lang="en-US" sz="4400" dirty="0" err="1">
                <a:solidFill>
                  <a:srgbClr val="FF0000"/>
                </a:solidFill>
                <a:latin typeface="#9Slide04 Spectral Bold" panose="02020802060000000000" pitchFamily="18" charset="0"/>
                <a:cs typeface="Times New Roman" panose="02020603050405020304" pitchFamily="18" charset="0"/>
              </a:rPr>
              <a:t>bài</a:t>
            </a:r>
            <a:r>
              <a:rPr lang="en-US" sz="4400" dirty="0">
                <a:solidFill>
                  <a:srgbClr val="FF0000"/>
                </a:solidFill>
                <a:latin typeface="#9Slide04 Spectral Bold" panose="02020802060000000000" pitchFamily="18" charset="0"/>
                <a:cs typeface="Times New Roman" panose="02020603050405020304" pitchFamily="18" charset="0"/>
              </a:rPr>
              <a:t> </a:t>
            </a:r>
            <a:r>
              <a:rPr lang="en-US" sz="4400" dirty="0" err="1">
                <a:solidFill>
                  <a:srgbClr val="FF0000"/>
                </a:solidFill>
                <a:latin typeface="#9Slide04 Spectral Bold" panose="02020802060000000000" pitchFamily="18" charset="0"/>
                <a:cs typeface="Times New Roman" panose="02020603050405020304" pitchFamily="18" charset="0"/>
              </a:rPr>
              <a:t>viết</a:t>
            </a:r>
            <a:r>
              <a:rPr lang="en-US" sz="4400" dirty="0">
                <a:solidFill>
                  <a:srgbClr val="FF0000"/>
                </a:solidFill>
                <a:latin typeface="#9Slide04 Spectral Bold" panose="02020802060000000000" pitchFamily="18" charset="0"/>
                <a:cs typeface="Times New Roman" panose="02020603050405020304" pitchFamily="18" charset="0"/>
              </a:rPr>
              <a:t> </a:t>
            </a:r>
            <a:r>
              <a:rPr lang="en-US" sz="4400" dirty="0" err="1">
                <a:solidFill>
                  <a:srgbClr val="FF0000"/>
                </a:solidFill>
                <a:latin typeface="#9Slide04 Spectral Bold" panose="02020802060000000000" pitchFamily="18" charset="0"/>
                <a:cs typeface="Times New Roman" panose="02020603050405020304" pitchFamily="18" charset="0"/>
              </a:rPr>
              <a:t>văn</a:t>
            </a:r>
            <a:r>
              <a:rPr lang="en-US" sz="4400" dirty="0">
                <a:solidFill>
                  <a:srgbClr val="FF0000"/>
                </a:solidFill>
                <a:latin typeface="#9Slide04 Spectral Bold" panose="02020802060000000000" pitchFamily="18" charset="0"/>
                <a:cs typeface="Times New Roman" panose="02020603050405020304" pitchFamily="18" charset="0"/>
              </a:rPr>
              <a:t> </a:t>
            </a:r>
            <a:r>
              <a:rPr lang="vi-VN" sz="4400" dirty="0">
                <a:solidFill>
                  <a:srgbClr val="FF0000"/>
                </a:solidFill>
                <a:latin typeface="#9Slide04 Spectral Bold" panose="02020802060000000000" pitchFamily="18" charset="0"/>
              </a:rPr>
              <a:t>nghị luận </a:t>
            </a:r>
            <a:r>
              <a:rPr lang="en-US" sz="4400" dirty="0" err="1">
                <a:solidFill>
                  <a:srgbClr val="FF0000"/>
                </a:solidFill>
                <a:latin typeface="#9Slide04 Spectral Bold" panose="02020802060000000000" pitchFamily="18" charset="0"/>
              </a:rPr>
              <a:t>về</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một</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vấn</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đề</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cần</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giải</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quyết</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trong</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đời</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sống</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của</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học</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sinh</a:t>
            </a:r>
            <a:r>
              <a:rPr lang="en-US" sz="4400" dirty="0">
                <a:solidFill>
                  <a:srgbClr val="FF0000"/>
                </a:solidFill>
                <a:latin typeface="#9Slide04 Spectral Bold" panose="02020802060000000000" pitchFamily="18" charset="0"/>
              </a:rPr>
              <a:t> </a:t>
            </a:r>
            <a:r>
              <a:rPr lang="en-US" sz="4400" dirty="0" err="1">
                <a:solidFill>
                  <a:srgbClr val="FF0000"/>
                </a:solidFill>
                <a:latin typeface="#9Slide04 Spectral Bold" panose="02020802060000000000" pitchFamily="18" charset="0"/>
              </a:rPr>
              <a:t>hiện</a:t>
            </a:r>
            <a:r>
              <a:rPr lang="en-US" sz="4400" dirty="0">
                <a:solidFill>
                  <a:srgbClr val="FF0000"/>
                </a:solidFill>
                <a:latin typeface="#9Slide04 Spectral Bold" panose="02020802060000000000" pitchFamily="18" charset="0"/>
              </a:rPr>
              <a:t> nay)?</a:t>
            </a:r>
            <a:endParaRPr lang="vi-VN" sz="4400" dirty="0">
              <a:solidFill>
                <a:srgbClr val="FF0000"/>
              </a:solidFill>
              <a:latin typeface="+mj-lt"/>
            </a:endParaRPr>
          </a:p>
        </p:txBody>
      </p:sp>
      <p:sp>
        <p:nvSpPr>
          <p:cNvPr id="7" name="Rectangle 6"/>
          <p:cNvSpPr/>
          <p:nvPr/>
        </p:nvSpPr>
        <p:spPr>
          <a:xfrm>
            <a:off x="753979" y="1401184"/>
            <a:ext cx="17297399" cy="8402300"/>
          </a:xfrm>
          <a:prstGeom prst="rect">
            <a:avLst/>
          </a:prstGeom>
        </p:spPr>
        <p:txBody>
          <a:bodyPr wrap="square">
            <a:spAutoFit/>
          </a:bodyPr>
          <a:lstStyle/>
          <a:p>
            <a:pPr algn="just"/>
            <a:r>
              <a:rPr lang="vi-VN" sz="4500" b="1" dirty="0">
                <a:solidFill>
                  <a:schemeClr val="tx1">
                    <a:lumMod val="95000"/>
                    <a:lumOff val="5000"/>
                  </a:schemeClr>
                </a:solidFill>
                <a:latin typeface="Times New Roman" panose="02020603050405020304" pitchFamily="18" charset="0"/>
                <a:cs typeface="Times New Roman" panose="02020603050405020304" pitchFamily="18" charset="0"/>
              </a:rPr>
              <a:t>- Mở bài:</a:t>
            </a: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Giới thiệu vấn đề, nêu sự cần thiết phải bàn luận về vấn đề.</a:t>
            </a:r>
          </a:p>
          <a:p>
            <a:pPr algn="just"/>
            <a:r>
              <a:rPr lang="vi-VN" sz="4500" b="1" dirty="0">
                <a:solidFill>
                  <a:schemeClr val="tx1">
                    <a:lumMod val="95000"/>
                    <a:lumOff val="5000"/>
                  </a:schemeClr>
                </a:solidFill>
                <a:latin typeface="Times New Roman" panose="02020603050405020304" pitchFamily="18" charset="0"/>
                <a:cs typeface="Times New Roman" panose="02020603050405020304" pitchFamily="18" charset="0"/>
              </a:rPr>
              <a:t>- Thân bài:</a:t>
            </a:r>
          </a:p>
          <a:p>
            <a:pPr algn="just"/>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Triển khai các luận điểm thể hiện quan điểm của người viết xét trên từng khía cạnh của vấn đề.</a:t>
            </a:r>
          </a:p>
          <a:p>
            <a:pPr marL="571500" indent="-571500" algn="just">
              <a:buFont typeface="Arial" panose="020B0604020202020204" pitchFamily="34" charset="0"/>
              <a:buChar char="•"/>
            </a:pP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Lđ1 (khía cạnh thứ nhất): Nêu lí lẽ và </a:t>
            </a:r>
            <a:r>
              <a:rPr lang="en-US" sz="45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chứng để làm sáng tỏ.</a:t>
            </a:r>
          </a:p>
          <a:p>
            <a:pPr marL="571500" indent="-571500" algn="just">
              <a:buFont typeface="Arial" panose="020B0604020202020204" pitchFamily="34" charset="0"/>
              <a:buChar char="•"/>
            </a:pP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Lđ2 (khía cạnh thứ hai): Nêu lí lẽ và </a:t>
            </a:r>
            <a:r>
              <a:rPr lang="en-US" sz="45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chứng để làm sáng tỏ.</a:t>
            </a:r>
          </a:p>
          <a:p>
            <a:pPr marL="571500" indent="-571500" algn="just">
              <a:buFont typeface="Arial" panose="020B0604020202020204" pitchFamily="34" charset="0"/>
              <a:buChar char="•"/>
            </a:pP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Lđ3 (</a:t>
            </a:r>
            <a:r>
              <a:rPr lang="en-US" sz="4500" dirty="0">
                <a:solidFill>
                  <a:schemeClr val="tx1">
                    <a:lumMod val="95000"/>
                    <a:lumOff val="5000"/>
                  </a:schemeClr>
                </a:solidFill>
                <a:latin typeface="Times New Roman" panose="02020603050405020304" pitchFamily="18" charset="0"/>
                <a:cs typeface="Times New Roman" panose="02020603050405020304" pitchFamily="18" charset="0"/>
              </a:rPr>
              <a:t>k</a:t>
            </a:r>
            <a:r>
              <a:rPr lang="vi-VN" sz="4500" dirty="0" err="1">
                <a:solidFill>
                  <a:schemeClr val="tx1">
                    <a:lumMod val="95000"/>
                    <a:lumOff val="5000"/>
                  </a:schemeClr>
                </a:solidFill>
                <a:latin typeface="Times New Roman" panose="02020603050405020304" pitchFamily="18" charset="0"/>
                <a:cs typeface="Times New Roman" panose="02020603050405020304" pitchFamily="18" charset="0"/>
              </a:rPr>
              <a:t>hía</a:t>
            </a: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cạnh thứ ba): Nêu lí lẽ và </a:t>
            </a:r>
            <a:r>
              <a:rPr lang="en-US" sz="45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chứng để làm sáng tỏ.</a:t>
            </a:r>
          </a:p>
          <a:p>
            <a:pPr algn="just"/>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Nêu ý kiến trái chiều và phản bác ý kiến đó.</a:t>
            </a:r>
          </a:p>
          <a:p>
            <a:pPr algn="just"/>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 Đề xuất giải pháp khả thi để giải quyết vấn đề.</a:t>
            </a:r>
          </a:p>
          <a:p>
            <a:pPr algn="just"/>
            <a:r>
              <a:rPr lang="vi-VN" sz="4500" b="1" dirty="0">
                <a:solidFill>
                  <a:schemeClr val="tx1">
                    <a:lumMod val="95000"/>
                    <a:lumOff val="5000"/>
                  </a:schemeClr>
                </a:solidFill>
                <a:latin typeface="Times New Roman" panose="02020603050405020304" pitchFamily="18" charset="0"/>
                <a:cs typeface="Times New Roman" panose="02020603050405020304" pitchFamily="18" charset="0"/>
              </a:rPr>
              <a:t>- Kết bài:</a:t>
            </a:r>
            <a:r>
              <a:rPr lang="en-US" sz="45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500" dirty="0">
                <a:solidFill>
                  <a:schemeClr val="tx1">
                    <a:lumMod val="95000"/>
                    <a:lumOff val="5000"/>
                  </a:schemeClr>
                </a:solidFill>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vi-VN" sz="45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6FA13699-0A27-272A-41A3-26549807BF77}"/>
              </a:ext>
            </a:extLst>
          </p:cNvPr>
          <p:cNvSpPr/>
          <p:nvPr/>
        </p:nvSpPr>
        <p:spPr>
          <a:xfrm>
            <a:off x="16391021" y="-268343"/>
            <a:ext cx="1917032" cy="1998029"/>
          </a:xfrm>
          <a:custGeom>
            <a:avLst/>
            <a:gdLst/>
            <a:ahLst/>
            <a:cxnLst/>
            <a:rect l="l" t="t" r="r" b="b"/>
            <a:pathLst>
              <a:path w="3079814" h="1998029">
                <a:moveTo>
                  <a:pt x="0" y="0"/>
                </a:moveTo>
                <a:lnTo>
                  <a:pt x="3079814" y="0"/>
                </a:lnTo>
                <a:lnTo>
                  <a:pt x="3079814" y="1998029"/>
                </a:lnTo>
                <a:lnTo>
                  <a:pt x="0" y="199802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13064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Effect transition="in" filter="fade">
                                      <p:cBhvr>
                                        <p:cTn id="44" dur="1000"/>
                                        <p:tgtEl>
                                          <p:spTgt spid="7">
                                            <p:txEl>
                                              <p:pRg st="7" end="7"/>
                                            </p:txEl>
                                          </p:spTgt>
                                        </p:tgtEl>
                                      </p:cBhvr>
                                    </p:animEffect>
                                    <p:anim calcmode="lin" valueType="num">
                                      <p:cBhvr>
                                        <p:cTn id="45"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fade">
                                      <p:cBhvr>
                                        <p:cTn id="49" dur="1000"/>
                                        <p:tgtEl>
                                          <p:spTgt spid="7">
                                            <p:txEl>
                                              <p:pRg st="8" end="8"/>
                                            </p:txEl>
                                          </p:spTgt>
                                        </p:tgtEl>
                                      </p:cBhvr>
                                    </p:animEffect>
                                    <p:anim calcmode="lin" valueType="num">
                                      <p:cBhvr>
                                        <p:cTn id="50"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7">
                                            <p:txEl>
                                              <p:pRg st="9" end="9"/>
                                            </p:txEl>
                                          </p:spTgt>
                                        </p:tgtEl>
                                        <p:attrNameLst>
                                          <p:attrName>style.visibility</p:attrName>
                                        </p:attrNameLst>
                                      </p:cBhvr>
                                      <p:to>
                                        <p:strVal val="visible"/>
                                      </p:to>
                                    </p:set>
                                    <p:animEffect transition="in" filter="circle(in)">
                                      <p:cBhvr>
                                        <p:cTn id="56" dur="2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3135</TotalTime>
  <Words>1725</Words>
  <Application>Microsoft Office PowerPoint</Application>
  <PresentationFormat>Custom</PresentationFormat>
  <Paragraphs>143</Paragraphs>
  <Slides>20</Slides>
  <Notes>17</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.VnTime</vt:lpstr>
      <vt:lpstr>.VnAristote</vt:lpstr>
      <vt:lpstr>#9Slide07 SVNBango</vt:lpstr>
      <vt:lpstr>Bahnschrift SemiLight Condensed</vt:lpstr>
      <vt:lpstr>Arial</vt:lpstr>
      <vt:lpstr>Calibri</vt:lpstr>
      <vt:lpstr>#9Slide04 Spectral Bold</vt:lpstr>
      <vt:lpstr>Times New Roman</vt:lpstr>
      <vt:lpstr>#9Slide06 SVNBlow Brush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 HỌC SINH HỌC BÀI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of Poetry Education Presentation In Brown Watercolor Style </dc:title>
  <cp:lastModifiedBy>Administrator</cp:lastModifiedBy>
  <cp:revision>99</cp:revision>
  <dcterms:created xsi:type="dcterms:W3CDTF">2006-08-16T00:00:00Z</dcterms:created>
  <dcterms:modified xsi:type="dcterms:W3CDTF">2024-11-14T02:02:38Z</dcterms:modified>
  <dc:identifier>DAGGksGw2AM</dc:identifier>
</cp:coreProperties>
</file>