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2"/>
  </p:notesMasterIdLst>
  <p:sldIdLst>
    <p:sldId id="256" r:id="rId2"/>
    <p:sldId id="295" r:id="rId3"/>
    <p:sldId id="305" r:id="rId4"/>
    <p:sldId id="304" r:id="rId5"/>
    <p:sldId id="257" r:id="rId6"/>
    <p:sldId id="258" r:id="rId7"/>
    <p:sldId id="261" r:id="rId8"/>
    <p:sldId id="306" r:id="rId9"/>
    <p:sldId id="263" r:id="rId10"/>
    <p:sldId id="307" r:id="rId11"/>
    <p:sldId id="308" r:id="rId12"/>
    <p:sldId id="264" r:id="rId13"/>
    <p:sldId id="278" r:id="rId14"/>
    <p:sldId id="300" r:id="rId15"/>
    <p:sldId id="265" r:id="rId16"/>
    <p:sldId id="296" r:id="rId17"/>
    <p:sldId id="267" r:id="rId18"/>
    <p:sldId id="297" r:id="rId19"/>
    <p:sldId id="270" r:id="rId20"/>
    <p:sldId id="272" r:id="rId21"/>
    <p:sldId id="273" r:id="rId22"/>
    <p:sldId id="275" r:id="rId23"/>
    <p:sldId id="298" r:id="rId24"/>
    <p:sldId id="299" r:id="rId25"/>
    <p:sldId id="276" r:id="rId26"/>
    <p:sldId id="277" r:id="rId27"/>
    <p:sldId id="301" r:id="rId28"/>
    <p:sldId id="302" r:id="rId29"/>
    <p:sldId id="303" r:id="rId30"/>
    <p:sldId id="281" r:id="rId31"/>
  </p:sldIdLst>
  <p:sldSz cx="9144000" cy="5143500" type="screen16x9"/>
  <p:notesSz cx="6858000" cy="9144000"/>
  <p:embeddedFontLst>
    <p:embeddedFont>
      <p:font typeface="Merriweather" panose="020B0604020202020204" charset="0"/>
      <p:regular r:id="rId33"/>
      <p:bold r:id="rId34"/>
      <p:italic r:id="rId35"/>
      <p:boldItalic r:id="rId36"/>
    </p:embeddedFont>
    <p:embeddedFont>
      <p:font typeface="Roboto Slab Regular" panose="020B0604020202020204" charset="0"/>
      <p:regular r:id="rId37"/>
      <p:bold r:id="rId38"/>
    </p:embeddedFont>
    <p:embeddedFont>
      <p:font typeface="Lato Light" panose="020F0302020204030203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225D28-81A1-47F6-B832-14334138A573}">
  <a:tblStyle styleId="{5E225D28-81A1-47F6-B832-14334138A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29A7E8-3C45-47D5-81E7-23AC33BA36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43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5C635-A2C7-4088-8A50-0ABE50A558B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1818F9A-42BC-4DA9-86A5-8C6F3C6C454D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2000" b="1" dirty="0" smtClean="0">
              <a:solidFill>
                <a:srgbClr val="002060"/>
              </a:solidFill>
            </a:rPr>
            <a:t>1. </a:t>
          </a:r>
          <a:r>
            <a:rPr lang="en-US" sz="2400" b="1" dirty="0" err="1" smtClean="0">
              <a:solidFill>
                <a:srgbClr val="002060"/>
              </a:solidFill>
            </a:rPr>
            <a:t>Mạng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máy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tính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là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gì</a:t>
          </a:r>
          <a:r>
            <a:rPr lang="en-US" sz="2400" b="1" dirty="0" smtClean="0">
              <a:solidFill>
                <a:srgbClr val="002060"/>
              </a:solidFill>
            </a:rPr>
            <a:t>?</a:t>
          </a:r>
          <a:endParaRPr lang="en-US" sz="2400" b="1" dirty="0">
            <a:solidFill>
              <a:srgbClr val="002060"/>
            </a:solidFill>
          </a:endParaRPr>
        </a:p>
      </dgm:t>
    </dgm:pt>
    <dgm:pt modelId="{BED82F0B-4E50-458C-B502-746DA28CC371}" type="parTrans" cxnId="{61A023AC-8571-4121-AF52-417A3AD6EC36}">
      <dgm:prSet/>
      <dgm:spPr/>
      <dgm:t>
        <a:bodyPr/>
        <a:lstStyle/>
        <a:p>
          <a:endParaRPr lang="en-US"/>
        </a:p>
      </dgm:t>
    </dgm:pt>
    <dgm:pt modelId="{BAC346C8-F951-4440-81F5-806FBAE893FD}" type="sibTrans" cxnId="{61A023AC-8571-4121-AF52-417A3AD6EC36}">
      <dgm:prSet/>
      <dgm:spPr/>
      <dgm:t>
        <a:bodyPr/>
        <a:lstStyle/>
        <a:p>
          <a:endParaRPr lang="en-US"/>
        </a:p>
      </dgm:t>
    </dgm:pt>
    <dgm:pt modelId="{D67B9477-6AF2-411D-959C-96FA12752C54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2400" b="1" dirty="0" smtClean="0">
              <a:solidFill>
                <a:srgbClr val="002060"/>
              </a:solidFill>
            </a:rPr>
            <a:t>2. </a:t>
          </a:r>
          <a:r>
            <a:rPr lang="en-US" sz="2400" b="1" dirty="0" err="1" smtClean="0">
              <a:solidFill>
                <a:srgbClr val="002060"/>
              </a:solidFill>
            </a:rPr>
            <a:t>Các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thành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phần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của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mạng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máy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tính</a:t>
          </a:r>
          <a:endParaRPr lang="en-US" sz="2400" b="1" dirty="0">
            <a:solidFill>
              <a:srgbClr val="002060"/>
            </a:solidFill>
          </a:endParaRPr>
        </a:p>
      </dgm:t>
    </dgm:pt>
    <dgm:pt modelId="{9FC3C9E0-72C2-4A94-ABBD-19599340FA66}" type="parTrans" cxnId="{8EBB69A6-7600-4F26-8F68-EE743606DEB6}">
      <dgm:prSet/>
      <dgm:spPr/>
      <dgm:t>
        <a:bodyPr/>
        <a:lstStyle/>
        <a:p>
          <a:endParaRPr lang="en-US"/>
        </a:p>
      </dgm:t>
    </dgm:pt>
    <dgm:pt modelId="{31B08F4A-3C9F-4D46-B8AC-C812CE4304A3}" type="sibTrans" cxnId="{8EBB69A6-7600-4F26-8F68-EE743606DEB6}">
      <dgm:prSet/>
      <dgm:spPr/>
      <dgm:t>
        <a:bodyPr/>
        <a:lstStyle/>
        <a:p>
          <a:endParaRPr lang="en-US"/>
        </a:p>
      </dgm:t>
    </dgm:pt>
    <dgm:pt modelId="{73B15D89-0036-4C33-A21C-9DA7269F5A0D}" type="pres">
      <dgm:prSet presAssocID="{9555C635-A2C7-4088-8A50-0ABE50A558B0}" presName="Name0" presStyleCnt="0">
        <dgm:presLayoutVars>
          <dgm:dir/>
          <dgm:resizeHandles val="exact"/>
        </dgm:presLayoutVars>
      </dgm:prSet>
      <dgm:spPr/>
    </dgm:pt>
    <dgm:pt modelId="{8CB19A0A-3013-4D13-A835-71DBCC934621}" type="pres">
      <dgm:prSet presAssocID="{9555C635-A2C7-4088-8A50-0ABE50A558B0}" presName="fgShape" presStyleLbl="fgShp" presStyleIdx="0" presStyleCnt="1" custLinFactNeighborX="-663" custLinFactNeighborY="28311"/>
      <dgm:spPr/>
    </dgm:pt>
    <dgm:pt modelId="{48D444F7-A0F9-492C-9F08-52EB1DFCC2F3}" type="pres">
      <dgm:prSet presAssocID="{9555C635-A2C7-4088-8A50-0ABE50A558B0}" presName="linComp" presStyleCnt="0"/>
      <dgm:spPr/>
    </dgm:pt>
    <dgm:pt modelId="{8D62496F-A82A-4C4D-97C1-6A3B813F2640}" type="pres">
      <dgm:prSet presAssocID="{E1818F9A-42BC-4DA9-86A5-8C6F3C6C454D}" presName="compNode" presStyleCnt="0"/>
      <dgm:spPr/>
    </dgm:pt>
    <dgm:pt modelId="{92DBCF79-6AAF-4B9D-B2EB-5AE6DCBA0F1D}" type="pres">
      <dgm:prSet presAssocID="{E1818F9A-42BC-4DA9-86A5-8C6F3C6C454D}" presName="bkgdShape" presStyleLbl="node1" presStyleIdx="0" presStyleCnt="2"/>
      <dgm:spPr/>
      <dgm:t>
        <a:bodyPr/>
        <a:lstStyle/>
        <a:p>
          <a:endParaRPr lang="en-US"/>
        </a:p>
      </dgm:t>
    </dgm:pt>
    <dgm:pt modelId="{B9CA1A87-A61D-4757-B6BD-5EA350FC0F66}" type="pres">
      <dgm:prSet presAssocID="{E1818F9A-42BC-4DA9-86A5-8C6F3C6C454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4615D-8B8F-42C9-B906-880D84F31247}" type="pres">
      <dgm:prSet presAssocID="{E1818F9A-42BC-4DA9-86A5-8C6F3C6C454D}" presName="invisiNode" presStyleLbl="node1" presStyleIdx="0" presStyleCnt="2"/>
      <dgm:spPr/>
    </dgm:pt>
    <dgm:pt modelId="{CDE9BF89-379B-437C-B7AB-33C8101D1F66}" type="pres">
      <dgm:prSet presAssocID="{E1818F9A-42BC-4DA9-86A5-8C6F3C6C454D}" presName="imagNode" presStyleLbl="fgImgPlace1" presStyleIdx="0" presStyleCnt="2" custScaleX="141369" custScaleY="1231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31096A5-423E-42ED-B69B-031E9D02CC6E}" type="pres">
      <dgm:prSet presAssocID="{BAC346C8-F951-4440-81F5-806FBAE893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A3A5534-0ED5-4130-B4E1-7323F9BCBCE1}" type="pres">
      <dgm:prSet presAssocID="{D67B9477-6AF2-411D-959C-96FA12752C54}" presName="compNode" presStyleCnt="0"/>
      <dgm:spPr/>
    </dgm:pt>
    <dgm:pt modelId="{D26BD35A-8734-49AD-AB3E-329161CEE68A}" type="pres">
      <dgm:prSet presAssocID="{D67B9477-6AF2-411D-959C-96FA12752C54}" presName="bkgdShape" presStyleLbl="node1" presStyleIdx="1" presStyleCnt="2"/>
      <dgm:spPr/>
      <dgm:t>
        <a:bodyPr/>
        <a:lstStyle/>
        <a:p>
          <a:endParaRPr lang="en-US"/>
        </a:p>
      </dgm:t>
    </dgm:pt>
    <dgm:pt modelId="{013BB42E-7706-408E-890F-B86A5567099F}" type="pres">
      <dgm:prSet presAssocID="{D67B9477-6AF2-411D-959C-96FA12752C54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5AFDE-8600-4E64-9D35-6DE1392807E1}" type="pres">
      <dgm:prSet presAssocID="{D67B9477-6AF2-411D-959C-96FA12752C54}" presName="invisiNode" presStyleLbl="node1" presStyleIdx="1" presStyleCnt="2"/>
      <dgm:spPr/>
    </dgm:pt>
    <dgm:pt modelId="{4CA9F2E8-2513-4966-837A-8093CB8B3F4B}" type="pres">
      <dgm:prSet presAssocID="{D67B9477-6AF2-411D-959C-96FA12752C54}" presName="imagNode" presStyleLbl="fgImgPlace1" presStyleIdx="1" presStyleCnt="2" custScaleX="142477" custScaleY="12312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</dgm:ptLst>
  <dgm:cxnLst>
    <dgm:cxn modelId="{B9C18FDE-EF9C-41C1-93EC-EC630C9E7B10}" type="presOf" srcId="{E1818F9A-42BC-4DA9-86A5-8C6F3C6C454D}" destId="{92DBCF79-6AAF-4B9D-B2EB-5AE6DCBA0F1D}" srcOrd="0" destOrd="0" presId="urn:microsoft.com/office/officeart/2005/8/layout/hList7"/>
    <dgm:cxn modelId="{48DC23CC-D885-42B4-A2BB-F2901DD11C0B}" type="presOf" srcId="{9555C635-A2C7-4088-8A50-0ABE50A558B0}" destId="{73B15D89-0036-4C33-A21C-9DA7269F5A0D}" srcOrd="0" destOrd="0" presId="urn:microsoft.com/office/officeart/2005/8/layout/hList7"/>
    <dgm:cxn modelId="{61A023AC-8571-4121-AF52-417A3AD6EC36}" srcId="{9555C635-A2C7-4088-8A50-0ABE50A558B0}" destId="{E1818F9A-42BC-4DA9-86A5-8C6F3C6C454D}" srcOrd="0" destOrd="0" parTransId="{BED82F0B-4E50-458C-B502-746DA28CC371}" sibTransId="{BAC346C8-F951-4440-81F5-806FBAE893FD}"/>
    <dgm:cxn modelId="{D3463F8C-577A-40D4-8386-4B29D175DC0A}" type="presOf" srcId="{D67B9477-6AF2-411D-959C-96FA12752C54}" destId="{013BB42E-7706-408E-890F-B86A5567099F}" srcOrd="1" destOrd="0" presId="urn:microsoft.com/office/officeart/2005/8/layout/hList7"/>
    <dgm:cxn modelId="{DC023EB6-98F0-4681-8E1B-AB254DF8094B}" type="presOf" srcId="{BAC346C8-F951-4440-81F5-806FBAE893FD}" destId="{331096A5-423E-42ED-B69B-031E9D02CC6E}" srcOrd="0" destOrd="0" presId="urn:microsoft.com/office/officeart/2005/8/layout/hList7"/>
    <dgm:cxn modelId="{9E7B3FCB-080E-4754-9ACB-A5BD810FB2C2}" type="presOf" srcId="{E1818F9A-42BC-4DA9-86A5-8C6F3C6C454D}" destId="{B9CA1A87-A61D-4757-B6BD-5EA350FC0F66}" srcOrd="1" destOrd="0" presId="urn:microsoft.com/office/officeart/2005/8/layout/hList7"/>
    <dgm:cxn modelId="{8EBB69A6-7600-4F26-8F68-EE743606DEB6}" srcId="{9555C635-A2C7-4088-8A50-0ABE50A558B0}" destId="{D67B9477-6AF2-411D-959C-96FA12752C54}" srcOrd="1" destOrd="0" parTransId="{9FC3C9E0-72C2-4A94-ABBD-19599340FA66}" sibTransId="{31B08F4A-3C9F-4D46-B8AC-C812CE4304A3}"/>
    <dgm:cxn modelId="{DC073575-5F7F-4567-8A22-8222A2F53077}" type="presOf" srcId="{D67B9477-6AF2-411D-959C-96FA12752C54}" destId="{D26BD35A-8734-49AD-AB3E-329161CEE68A}" srcOrd="0" destOrd="0" presId="urn:microsoft.com/office/officeart/2005/8/layout/hList7"/>
    <dgm:cxn modelId="{46AE1FF3-46B2-4A53-B6A5-46FAE672291F}" type="presParOf" srcId="{73B15D89-0036-4C33-A21C-9DA7269F5A0D}" destId="{8CB19A0A-3013-4D13-A835-71DBCC934621}" srcOrd="0" destOrd="0" presId="urn:microsoft.com/office/officeart/2005/8/layout/hList7"/>
    <dgm:cxn modelId="{C7DA3AE9-AEE5-4563-92D6-9BD7C09820B2}" type="presParOf" srcId="{73B15D89-0036-4C33-A21C-9DA7269F5A0D}" destId="{48D444F7-A0F9-492C-9F08-52EB1DFCC2F3}" srcOrd="1" destOrd="0" presId="urn:microsoft.com/office/officeart/2005/8/layout/hList7"/>
    <dgm:cxn modelId="{B0FFC015-F5BF-49B0-A6FB-88B565982B36}" type="presParOf" srcId="{48D444F7-A0F9-492C-9F08-52EB1DFCC2F3}" destId="{8D62496F-A82A-4C4D-97C1-6A3B813F2640}" srcOrd="0" destOrd="0" presId="urn:microsoft.com/office/officeart/2005/8/layout/hList7"/>
    <dgm:cxn modelId="{53955345-C890-411A-A189-36A6904EAF4E}" type="presParOf" srcId="{8D62496F-A82A-4C4D-97C1-6A3B813F2640}" destId="{92DBCF79-6AAF-4B9D-B2EB-5AE6DCBA0F1D}" srcOrd="0" destOrd="0" presId="urn:microsoft.com/office/officeart/2005/8/layout/hList7"/>
    <dgm:cxn modelId="{9D006176-9269-4932-8A18-50C1EA011148}" type="presParOf" srcId="{8D62496F-A82A-4C4D-97C1-6A3B813F2640}" destId="{B9CA1A87-A61D-4757-B6BD-5EA350FC0F66}" srcOrd="1" destOrd="0" presId="urn:microsoft.com/office/officeart/2005/8/layout/hList7"/>
    <dgm:cxn modelId="{440CE05E-C575-41ED-BACF-8A7E1D31B069}" type="presParOf" srcId="{8D62496F-A82A-4C4D-97C1-6A3B813F2640}" destId="{3D14615D-8B8F-42C9-B906-880D84F31247}" srcOrd="2" destOrd="0" presId="urn:microsoft.com/office/officeart/2005/8/layout/hList7"/>
    <dgm:cxn modelId="{0B73FFAF-D7E4-400D-B4A7-FBE90D66F86F}" type="presParOf" srcId="{8D62496F-A82A-4C4D-97C1-6A3B813F2640}" destId="{CDE9BF89-379B-437C-B7AB-33C8101D1F66}" srcOrd="3" destOrd="0" presId="urn:microsoft.com/office/officeart/2005/8/layout/hList7"/>
    <dgm:cxn modelId="{B4E863F0-1817-4555-B31E-2589BFA8DBA6}" type="presParOf" srcId="{48D444F7-A0F9-492C-9F08-52EB1DFCC2F3}" destId="{331096A5-423E-42ED-B69B-031E9D02CC6E}" srcOrd="1" destOrd="0" presId="urn:microsoft.com/office/officeart/2005/8/layout/hList7"/>
    <dgm:cxn modelId="{52260673-D231-4B35-B8E4-59E898F774FE}" type="presParOf" srcId="{48D444F7-A0F9-492C-9F08-52EB1DFCC2F3}" destId="{0A3A5534-0ED5-4130-B4E1-7323F9BCBCE1}" srcOrd="2" destOrd="0" presId="urn:microsoft.com/office/officeart/2005/8/layout/hList7"/>
    <dgm:cxn modelId="{55319385-4FA2-4069-AB8C-5C27373A28FE}" type="presParOf" srcId="{0A3A5534-0ED5-4130-B4E1-7323F9BCBCE1}" destId="{D26BD35A-8734-49AD-AB3E-329161CEE68A}" srcOrd="0" destOrd="0" presId="urn:microsoft.com/office/officeart/2005/8/layout/hList7"/>
    <dgm:cxn modelId="{413C3C3D-28D3-4E2C-99C5-70965CF508AD}" type="presParOf" srcId="{0A3A5534-0ED5-4130-B4E1-7323F9BCBCE1}" destId="{013BB42E-7706-408E-890F-B86A5567099F}" srcOrd="1" destOrd="0" presId="urn:microsoft.com/office/officeart/2005/8/layout/hList7"/>
    <dgm:cxn modelId="{87A6C4CC-9CCE-4A06-BC95-EB74A728D1B4}" type="presParOf" srcId="{0A3A5534-0ED5-4130-B4E1-7323F9BCBCE1}" destId="{8CB5AFDE-8600-4E64-9D35-6DE1392807E1}" srcOrd="2" destOrd="0" presId="urn:microsoft.com/office/officeart/2005/8/layout/hList7"/>
    <dgm:cxn modelId="{19BA0454-27D1-42AF-A3D8-54E7CBCADFF5}" type="presParOf" srcId="{0A3A5534-0ED5-4130-B4E1-7323F9BCBCE1}" destId="{4CA9F2E8-2513-4966-837A-8093CB8B3F4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5BBCC-E091-41A6-B225-6E5C9C3A358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F32FA-67BB-42BD-9E35-E353CD6C7038}">
      <dgm:prSet phldrT="[Text]" custT="1"/>
      <dgm:spPr/>
      <dgm:t>
        <a:bodyPr/>
        <a:lstStyle/>
        <a:p>
          <a:r>
            <a:rPr lang="en-US" sz="2000" b="1" smtClean="0">
              <a:solidFill>
                <a:srgbClr val="002060"/>
              </a:solidFill>
            </a:rPr>
            <a:t>1</a:t>
          </a:r>
          <a:endParaRPr lang="en-US" sz="2000" b="1">
            <a:solidFill>
              <a:srgbClr val="002060"/>
            </a:solidFill>
          </a:endParaRPr>
        </a:p>
      </dgm:t>
    </dgm:pt>
    <dgm:pt modelId="{35B9A8FA-E617-49F6-9E30-3EDD59E138D9}" type="parTrans" cxnId="{D21C57A4-D405-4FE7-8ABE-12C96C742CCA}">
      <dgm:prSet/>
      <dgm:spPr/>
      <dgm:t>
        <a:bodyPr/>
        <a:lstStyle/>
        <a:p>
          <a:endParaRPr lang="en-US"/>
        </a:p>
      </dgm:t>
    </dgm:pt>
    <dgm:pt modelId="{06EDC256-71E7-4567-847B-169655EE4D73}" type="sibTrans" cxnId="{D21C57A4-D405-4FE7-8ABE-12C96C742CCA}">
      <dgm:prSet/>
      <dgm:spPr/>
      <dgm:t>
        <a:bodyPr/>
        <a:lstStyle/>
        <a:p>
          <a:endParaRPr lang="en-US"/>
        </a:p>
      </dgm:t>
    </dgm:pt>
    <dgm:pt modelId="{CC619F19-E5C3-41F7-9678-1E4396DB7C6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>
              <a:solidFill>
                <a:srgbClr val="002060"/>
              </a:solidFill>
            </a:rPr>
            <a:t>Các thiết bị đầu cuối (máy tính, điện thoại, máy in, máy ảnh…)</a:t>
          </a:r>
          <a:endParaRPr lang="en-US" sz="1800">
            <a:solidFill>
              <a:srgbClr val="002060"/>
            </a:solidFill>
          </a:endParaRPr>
        </a:p>
      </dgm:t>
    </dgm:pt>
    <dgm:pt modelId="{A298095C-2508-40D1-8A8C-EBEC4AC1CA74}" type="parTrans" cxnId="{0321C0A4-F003-4E4B-A4E5-858322CBCC94}">
      <dgm:prSet/>
      <dgm:spPr/>
      <dgm:t>
        <a:bodyPr/>
        <a:lstStyle/>
        <a:p>
          <a:endParaRPr lang="en-US"/>
        </a:p>
      </dgm:t>
    </dgm:pt>
    <dgm:pt modelId="{91B8713B-AD29-40AB-B3E6-6D4AC1608A51}" type="sibTrans" cxnId="{0321C0A4-F003-4E4B-A4E5-858322CBCC94}">
      <dgm:prSet/>
      <dgm:spPr/>
      <dgm:t>
        <a:bodyPr/>
        <a:lstStyle/>
        <a:p>
          <a:endParaRPr lang="en-US"/>
        </a:p>
      </dgm:t>
    </dgm:pt>
    <dgm:pt modelId="{39499994-625B-4821-A3A5-34F76A63AE3A}">
      <dgm:prSet phldrT="[Text]" custT="1"/>
      <dgm:spPr/>
      <dgm:t>
        <a:bodyPr/>
        <a:lstStyle/>
        <a:p>
          <a:r>
            <a:rPr lang="en-US" sz="2000" b="1" smtClean="0">
              <a:solidFill>
                <a:srgbClr val="002060"/>
              </a:solidFill>
            </a:rPr>
            <a:t>2</a:t>
          </a:r>
          <a:endParaRPr lang="en-US" sz="2700" b="1">
            <a:solidFill>
              <a:srgbClr val="002060"/>
            </a:solidFill>
          </a:endParaRPr>
        </a:p>
      </dgm:t>
    </dgm:pt>
    <dgm:pt modelId="{B9A8B4C8-08F8-4680-905B-0D728AFBF1C2}" type="parTrans" cxnId="{CB4485C6-0B07-4A25-8AA8-691E3AF56E6F}">
      <dgm:prSet/>
      <dgm:spPr/>
      <dgm:t>
        <a:bodyPr/>
        <a:lstStyle/>
        <a:p>
          <a:endParaRPr lang="en-US"/>
        </a:p>
      </dgm:t>
    </dgm:pt>
    <dgm:pt modelId="{FD851609-8BB0-4692-8D68-0C695EB1E05E}" type="sibTrans" cxnId="{CB4485C6-0B07-4A25-8AA8-691E3AF56E6F}">
      <dgm:prSet/>
      <dgm:spPr/>
      <dgm:t>
        <a:bodyPr/>
        <a:lstStyle/>
        <a:p>
          <a:endParaRPr lang="en-US"/>
        </a:p>
      </dgm:t>
    </dgm:pt>
    <dgm:pt modelId="{95364CBA-ABAD-470A-9858-5A01CBC40D5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>
              <a:solidFill>
                <a:srgbClr val="002060"/>
              </a:solidFill>
            </a:rPr>
            <a:t>Các thiết bị kết nối (đường truyền dữ liệu, bộ chia, bộ chuyển mạch, bộ định tuyến…)</a:t>
          </a:r>
          <a:endParaRPr lang="en-US" sz="1800">
            <a:solidFill>
              <a:srgbClr val="002060"/>
            </a:solidFill>
          </a:endParaRPr>
        </a:p>
      </dgm:t>
    </dgm:pt>
    <dgm:pt modelId="{224C8E20-768F-482B-BB52-A941F949E25D}" type="parTrans" cxnId="{807FF06B-4102-4399-AAEF-095F2F6B7D7E}">
      <dgm:prSet/>
      <dgm:spPr/>
      <dgm:t>
        <a:bodyPr/>
        <a:lstStyle/>
        <a:p>
          <a:endParaRPr lang="en-US"/>
        </a:p>
      </dgm:t>
    </dgm:pt>
    <dgm:pt modelId="{820C8744-8E55-4AE4-99C0-312F1C6F01E4}" type="sibTrans" cxnId="{807FF06B-4102-4399-AAEF-095F2F6B7D7E}">
      <dgm:prSet/>
      <dgm:spPr/>
      <dgm:t>
        <a:bodyPr/>
        <a:lstStyle/>
        <a:p>
          <a:endParaRPr lang="en-US"/>
        </a:p>
      </dgm:t>
    </dgm:pt>
    <dgm:pt modelId="{9B10BAF3-CC80-48D6-BFBC-37D3B0D46CC5}">
      <dgm:prSet phldrT="[Text]" custT="1"/>
      <dgm:spPr/>
      <dgm:t>
        <a:bodyPr/>
        <a:lstStyle/>
        <a:p>
          <a:r>
            <a:rPr lang="en-US" sz="2000" b="1" smtClean="0">
              <a:solidFill>
                <a:srgbClr val="002060"/>
              </a:solidFill>
            </a:rPr>
            <a:t>3</a:t>
          </a:r>
          <a:endParaRPr lang="en-US" sz="2000" b="1">
            <a:solidFill>
              <a:srgbClr val="002060"/>
            </a:solidFill>
          </a:endParaRPr>
        </a:p>
      </dgm:t>
    </dgm:pt>
    <dgm:pt modelId="{381A3104-DC30-4B80-8EBA-8B68AC42C8BB}" type="parTrans" cxnId="{92764B03-4E73-4F00-B7AF-178CA1BB12BB}">
      <dgm:prSet/>
      <dgm:spPr/>
      <dgm:t>
        <a:bodyPr/>
        <a:lstStyle/>
        <a:p>
          <a:endParaRPr lang="en-US"/>
        </a:p>
      </dgm:t>
    </dgm:pt>
    <dgm:pt modelId="{48F39372-B296-416B-86A7-77410F6739F7}" type="sibTrans" cxnId="{92764B03-4E73-4F00-B7AF-178CA1BB12BB}">
      <dgm:prSet/>
      <dgm:spPr/>
      <dgm:t>
        <a:bodyPr/>
        <a:lstStyle/>
        <a:p>
          <a:endParaRPr lang="en-US"/>
        </a:p>
      </dgm:t>
    </dgm:pt>
    <dgm:pt modelId="{77017AA9-AC93-4BDB-B85A-DE8FF4C859E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>
              <a:solidFill>
                <a:srgbClr val="002060"/>
              </a:solidFill>
            </a:rPr>
            <a:t>Phần mềm mạng (ứng dụng truyền thông và phần mềm điều khiển quá trình truyền dữ liệu)</a:t>
          </a:r>
          <a:endParaRPr lang="en-US" sz="1800">
            <a:solidFill>
              <a:srgbClr val="002060"/>
            </a:solidFill>
          </a:endParaRPr>
        </a:p>
      </dgm:t>
    </dgm:pt>
    <dgm:pt modelId="{9C8DF40B-4271-49D1-9370-CE8C0493ABF6}" type="parTrans" cxnId="{ECBA43CE-A9A1-4AF3-977A-0EE129A1223F}">
      <dgm:prSet/>
      <dgm:spPr/>
      <dgm:t>
        <a:bodyPr/>
        <a:lstStyle/>
        <a:p>
          <a:endParaRPr lang="en-US"/>
        </a:p>
      </dgm:t>
    </dgm:pt>
    <dgm:pt modelId="{BC1D17C2-A548-4C07-8E87-B6C6C9441635}" type="sibTrans" cxnId="{ECBA43CE-A9A1-4AF3-977A-0EE129A1223F}">
      <dgm:prSet/>
      <dgm:spPr/>
      <dgm:t>
        <a:bodyPr/>
        <a:lstStyle/>
        <a:p>
          <a:endParaRPr lang="en-US"/>
        </a:p>
      </dgm:t>
    </dgm:pt>
    <dgm:pt modelId="{C5096093-83CB-4582-BA9A-34F3AB004376}" type="pres">
      <dgm:prSet presAssocID="{0715BBCC-E091-41A6-B225-6E5C9C3A35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04E07A-57DF-4485-A438-DE04952B7A9F}" type="pres">
      <dgm:prSet presAssocID="{684F32FA-67BB-42BD-9E35-E353CD6C7038}" presName="composite" presStyleCnt="0"/>
      <dgm:spPr/>
    </dgm:pt>
    <dgm:pt modelId="{7668F9D0-BB9F-4469-9497-F830848932FF}" type="pres">
      <dgm:prSet presAssocID="{684F32FA-67BB-42BD-9E35-E353CD6C70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2D8E8-D4C8-4C71-9D73-93100CB515C4}" type="pres">
      <dgm:prSet presAssocID="{684F32FA-67BB-42BD-9E35-E353CD6C70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F7F75-F133-42EF-88B8-E445C4260185}" type="pres">
      <dgm:prSet presAssocID="{06EDC256-71E7-4567-847B-169655EE4D73}" presName="sp" presStyleCnt="0"/>
      <dgm:spPr/>
    </dgm:pt>
    <dgm:pt modelId="{60A7553C-C9AD-4B0E-BB2A-45ADC8EDC14A}" type="pres">
      <dgm:prSet presAssocID="{39499994-625B-4821-A3A5-34F76A63AE3A}" presName="composite" presStyleCnt="0"/>
      <dgm:spPr/>
    </dgm:pt>
    <dgm:pt modelId="{6672DC75-5E21-4D44-BD90-51B45D8289BB}" type="pres">
      <dgm:prSet presAssocID="{39499994-625B-4821-A3A5-34F76A63AE3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7054B-C4B1-49B5-8CCD-94BAD348C9D9}" type="pres">
      <dgm:prSet presAssocID="{39499994-625B-4821-A3A5-34F76A63AE3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E0D2B-CC51-4C69-AAC6-37AA923E7259}" type="pres">
      <dgm:prSet presAssocID="{FD851609-8BB0-4692-8D68-0C695EB1E05E}" presName="sp" presStyleCnt="0"/>
      <dgm:spPr/>
    </dgm:pt>
    <dgm:pt modelId="{25C6C9F5-936C-4293-B340-94CAD8760ED7}" type="pres">
      <dgm:prSet presAssocID="{9B10BAF3-CC80-48D6-BFBC-37D3B0D46CC5}" presName="composite" presStyleCnt="0"/>
      <dgm:spPr/>
    </dgm:pt>
    <dgm:pt modelId="{007AF319-B9A7-4953-B459-56D9446FB73E}" type="pres">
      <dgm:prSet presAssocID="{9B10BAF3-CC80-48D6-BFBC-37D3B0D46CC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67075-27A4-489C-9DBF-A5A9CDA73E2C}" type="pres">
      <dgm:prSet presAssocID="{9B10BAF3-CC80-48D6-BFBC-37D3B0D46CC5}" presName="descendantText" presStyleLbl="alignAcc1" presStyleIdx="2" presStyleCnt="3" custScaleY="111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679811-BA50-45EC-B519-232A885E946B}" type="presOf" srcId="{95364CBA-ABAD-470A-9858-5A01CBC40D51}" destId="{7557054B-C4B1-49B5-8CCD-94BAD348C9D9}" srcOrd="0" destOrd="0" presId="urn:microsoft.com/office/officeart/2005/8/layout/chevron2"/>
    <dgm:cxn modelId="{ECBA43CE-A9A1-4AF3-977A-0EE129A1223F}" srcId="{9B10BAF3-CC80-48D6-BFBC-37D3B0D46CC5}" destId="{77017AA9-AC93-4BDB-B85A-DE8FF4C859E5}" srcOrd="0" destOrd="0" parTransId="{9C8DF40B-4271-49D1-9370-CE8C0493ABF6}" sibTransId="{BC1D17C2-A548-4C07-8E87-B6C6C9441635}"/>
    <dgm:cxn modelId="{6881ED14-90D3-4BA6-9188-DAA4DBE8F775}" type="presOf" srcId="{684F32FA-67BB-42BD-9E35-E353CD6C7038}" destId="{7668F9D0-BB9F-4469-9497-F830848932FF}" srcOrd="0" destOrd="0" presId="urn:microsoft.com/office/officeart/2005/8/layout/chevron2"/>
    <dgm:cxn modelId="{881194F9-0EE1-4309-8523-AF472173BA97}" type="presOf" srcId="{39499994-625B-4821-A3A5-34F76A63AE3A}" destId="{6672DC75-5E21-4D44-BD90-51B45D8289BB}" srcOrd="0" destOrd="0" presId="urn:microsoft.com/office/officeart/2005/8/layout/chevron2"/>
    <dgm:cxn modelId="{D21C57A4-D405-4FE7-8ABE-12C96C742CCA}" srcId="{0715BBCC-E091-41A6-B225-6E5C9C3A3588}" destId="{684F32FA-67BB-42BD-9E35-E353CD6C7038}" srcOrd="0" destOrd="0" parTransId="{35B9A8FA-E617-49F6-9E30-3EDD59E138D9}" sibTransId="{06EDC256-71E7-4567-847B-169655EE4D73}"/>
    <dgm:cxn modelId="{8B201A93-AF8F-4AD9-A265-D128D9ED6A21}" type="presOf" srcId="{0715BBCC-E091-41A6-B225-6E5C9C3A3588}" destId="{C5096093-83CB-4582-BA9A-34F3AB004376}" srcOrd="0" destOrd="0" presId="urn:microsoft.com/office/officeart/2005/8/layout/chevron2"/>
    <dgm:cxn modelId="{807FF06B-4102-4399-AAEF-095F2F6B7D7E}" srcId="{39499994-625B-4821-A3A5-34F76A63AE3A}" destId="{95364CBA-ABAD-470A-9858-5A01CBC40D51}" srcOrd="0" destOrd="0" parTransId="{224C8E20-768F-482B-BB52-A941F949E25D}" sibTransId="{820C8744-8E55-4AE4-99C0-312F1C6F01E4}"/>
    <dgm:cxn modelId="{0321C0A4-F003-4E4B-A4E5-858322CBCC94}" srcId="{684F32FA-67BB-42BD-9E35-E353CD6C7038}" destId="{CC619F19-E5C3-41F7-9678-1E4396DB7C6A}" srcOrd="0" destOrd="0" parTransId="{A298095C-2508-40D1-8A8C-EBEC4AC1CA74}" sibTransId="{91B8713B-AD29-40AB-B3E6-6D4AC1608A51}"/>
    <dgm:cxn modelId="{92764B03-4E73-4F00-B7AF-178CA1BB12BB}" srcId="{0715BBCC-E091-41A6-B225-6E5C9C3A3588}" destId="{9B10BAF3-CC80-48D6-BFBC-37D3B0D46CC5}" srcOrd="2" destOrd="0" parTransId="{381A3104-DC30-4B80-8EBA-8B68AC42C8BB}" sibTransId="{48F39372-B296-416B-86A7-77410F6739F7}"/>
    <dgm:cxn modelId="{2054D673-FF2A-456D-A455-9523E7E4515D}" type="presOf" srcId="{77017AA9-AC93-4BDB-B85A-DE8FF4C859E5}" destId="{27C67075-27A4-489C-9DBF-A5A9CDA73E2C}" srcOrd="0" destOrd="0" presId="urn:microsoft.com/office/officeart/2005/8/layout/chevron2"/>
    <dgm:cxn modelId="{38E1A2F9-74B1-403A-ACF5-3F45338F9A88}" type="presOf" srcId="{9B10BAF3-CC80-48D6-BFBC-37D3B0D46CC5}" destId="{007AF319-B9A7-4953-B459-56D9446FB73E}" srcOrd="0" destOrd="0" presId="urn:microsoft.com/office/officeart/2005/8/layout/chevron2"/>
    <dgm:cxn modelId="{D2E4FEC3-24A1-4E89-A958-4536065934A9}" type="presOf" srcId="{CC619F19-E5C3-41F7-9678-1E4396DB7C6A}" destId="{C242D8E8-D4C8-4C71-9D73-93100CB515C4}" srcOrd="0" destOrd="0" presId="urn:microsoft.com/office/officeart/2005/8/layout/chevron2"/>
    <dgm:cxn modelId="{CB4485C6-0B07-4A25-8AA8-691E3AF56E6F}" srcId="{0715BBCC-E091-41A6-B225-6E5C9C3A3588}" destId="{39499994-625B-4821-A3A5-34F76A63AE3A}" srcOrd="1" destOrd="0" parTransId="{B9A8B4C8-08F8-4680-905B-0D728AFBF1C2}" sibTransId="{FD851609-8BB0-4692-8D68-0C695EB1E05E}"/>
    <dgm:cxn modelId="{3FF4F671-5D81-47B8-891D-278CA373C656}" type="presParOf" srcId="{C5096093-83CB-4582-BA9A-34F3AB004376}" destId="{B404E07A-57DF-4485-A438-DE04952B7A9F}" srcOrd="0" destOrd="0" presId="urn:microsoft.com/office/officeart/2005/8/layout/chevron2"/>
    <dgm:cxn modelId="{B8F894DE-304B-4E5B-BC77-5F28E97E764A}" type="presParOf" srcId="{B404E07A-57DF-4485-A438-DE04952B7A9F}" destId="{7668F9D0-BB9F-4469-9497-F830848932FF}" srcOrd="0" destOrd="0" presId="urn:microsoft.com/office/officeart/2005/8/layout/chevron2"/>
    <dgm:cxn modelId="{4DA13069-B018-476F-8498-F9CD5073CC6B}" type="presParOf" srcId="{B404E07A-57DF-4485-A438-DE04952B7A9F}" destId="{C242D8E8-D4C8-4C71-9D73-93100CB515C4}" srcOrd="1" destOrd="0" presId="urn:microsoft.com/office/officeart/2005/8/layout/chevron2"/>
    <dgm:cxn modelId="{64A46C6A-331E-4D74-83C8-1FDF02AF870D}" type="presParOf" srcId="{C5096093-83CB-4582-BA9A-34F3AB004376}" destId="{AB4F7F75-F133-42EF-88B8-E445C4260185}" srcOrd="1" destOrd="0" presId="urn:microsoft.com/office/officeart/2005/8/layout/chevron2"/>
    <dgm:cxn modelId="{FA3317C5-9610-489F-90A0-8A81A8906C87}" type="presParOf" srcId="{C5096093-83CB-4582-BA9A-34F3AB004376}" destId="{60A7553C-C9AD-4B0E-BB2A-45ADC8EDC14A}" srcOrd="2" destOrd="0" presId="urn:microsoft.com/office/officeart/2005/8/layout/chevron2"/>
    <dgm:cxn modelId="{FB73BCE8-456E-46FF-8D90-2660325B0022}" type="presParOf" srcId="{60A7553C-C9AD-4B0E-BB2A-45ADC8EDC14A}" destId="{6672DC75-5E21-4D44-BD90-51B45D8289BB}" srcOrd="0" destOrd="0" presId="urn:microsoft.com/office/officeart/2005/8/layout/chevron2"/>
    <dgm:cxn modelId="{019ECDAD-03DF-445E-BFBB-1A1D41FCFC9A}" type="presParOf" srcId="{60A7553C-C9AD-4B0E-BB2A-45ADC8EDC14A}" destId="{7557054B-C4B1-49B5-8CCD-94BAD348C9D9}" srcOrd="1" destOrd="0" presId="urn:microsoft.com/office/officeart/2005/8/layout/chevron2"/>
    <dgm:cxn modelId="{CB0518F4-DC6E-46AE-B183-1F9241821DC0}" type="presParOf" srcId="{C5096093-83CB-4582-BA9A-34F3AB004376}" destId="{08DE0D2B-CC51-4C69-AAC6-37AA923E7259}" srcOrd="3" destOrd="0" presId="urn:microsoft.com/office/officeart/2005/8/layout/chevron2"/>
    <dgm:cxn modelId="{01AA72B6-D4F6-4DDB-886D-86951E9A6ACA}" type="presParOf" srcId="{C5096093-83CB-4582-BA9A-34F3AB004376}" destId="{25C6C9F5-936C-4293-B340-94CAD8760ED7}" srcOrd="4" destOrd="0" presId="urn:microsoft.com/office/officeart/2005/8/layout/chevron2"/>
    <dgm:cxn modelId="{95CFCF45-ED07-4DCA-A7F9-D7A7079395EA}" type="presParOf" srcId="{25C6C9F5-936C-4293-B340-94CAD8760ED7}" destId="{007AF319-B9A7-4953-B459-56D9446FB73E}" srcOrd="0" destOrd="0" presId="urn:microsoft.com/office/officeart/2005/8/layout/chevron2"/>
    <dgm:cxn modelId="{04881CCA-E967-4B40-A40C-5F291B7A45BF}" type="presParOf" srcId="{25C6C9F5-936C-4293-B340-94CAD8760ED7}" destId="{27C67075-27A4-489C-9DBF-A5A9CDA73E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BCF79-6AAF-4B9D-B2EB-5AE6DCBA0F1D}">
      <dsp:nvSpPr>
        <dsp:cNvPr id="0" name=""/>
        <dsp:cNvSpPr/>
      </dsp:nvSpPr>
      <dsp:spPr>
        <a:xfrm>
          <a:off x="2586" y="0"/>
          <a:ext cx="2962870" cy="355600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1. </a:t>
          </a:r>
          <a:r>
            <a:rPr lang="en-US" sz="2400" b="1" kern="1200" dirty="0" err="1" smtClean="0">
              <a:solidFill>
                <a:srgbClr val="002060"/>
              </a:solidFill>
            </a:rPr>
            <a:t>Mạng</a:t>
          </a:r>
          <a:r>
            <a:rPr lang="en-US" sz="2400" b="1" kern="1200" dirty="0" smtClean="0">
              <a:solidFill>
                <a:srgbClr val="002060"/>
              </a:solidFill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</a:rPr>
            <a:t>máy</a:t>
          </a:r>
          <a:r>
            <a:rPr lang="en-US" sz="2400" b="1" kern="1200" dirty="0" smtClean="0">
              <a:solidFill>
                <a:srgbClr val="002060"/>
              </a:solidFill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</a:rPr>
            <a:t>tính</a:t>
          </a:r>
          <a:r>
            <a:rPr lang="en-US" sz="2400" b="1" kern="1200" dirty="0" smtClean="0">
              <a:solidFill>
                <a:srgbClr val="002060"/>
              </a:solidFill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</a:rPr>
            <a:t>là</a:t>
          </a:r>
          <a:r>
            <a:rPr lang="en-US" sz="2400" b="1" kern="1200" dirty="0" smtClean="0">
              <a:solidFill>
                <a:srgbClr val="002060"/>
              </a:solidFill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</a:rPr>
            <a:t>gì</a:t>
          </a:r>
          <a:r>
            <a:rPr lang="en-US" sz="2400" b="1" kern="1200" dirty="0" smtClean="0">
              <a:solidFill>
                <a:srgbClr val="002060"/>
              </a:solidFill>
            </a:rPr>
            <a:t>?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2586" y="1422400"/>
        <a:ext cx="2962870" cy="1422400"/>
      </dsp:txXfrm>
    </dsp:sp>
    <dsp:sp modelId="{CDE9BF89-379B-437C-B7AB-33C8101D1F66}">
      <dsp:nvSpPr>
        <dsp:cNvPr id="0" name=""/>
        <dsp:cNvSpPr/>
      </dsp:nvSpPr>
      <dsp:spPr>
        <a:xfrm>
          <a:off x="647012" y="76431"/>
          <a:ext cx="1674018" cy="14580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BD35A-8734-49AD-AB3E-329161CEE68A}">
      <dsp:nvSpPr>
        <dsp:cNvPr id="0" name=""/>
        <dsp:cNvSpPr/>
      </dsp:nvSpPr>
      <dsp:spPr>
        <a:xfrm>
          <a:off x="3054343" y="0"/>
          <a:ext cx="2962870" cy="355600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</a:rPr>
            <a:t>2. </a:t>
          </a:r>
          <a:r>
            <a:rPr lang="en-US" sz="2400" b="1" kern="1200" dirty="0" err="1" smtClean="0">
              <a:solidFill>
                <a:srgbClr val="002060"/>
              </a:solidFill>
            </a:rPr>
            <a:t>Các</a:t>
          </a:r>
          <a:r>
            <a:rPr lang="en-US" sz="2400" b="1" kern="1200" dirty="0" smtClean="0">
              <a:solidFill>
                <a:srgbClr val="002060"/>
              </a:solidFill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</a:rPr>
            <a:t>thành</a:t>
          </a:r>
          <a:r>
            <a:rPr lang="en-US" sz="2400" b="1" kern="1200" dirty="0" smtClean="0">
              <a:solidFill>
                <a:srgbClr val="002060"/>
              </a:solidFill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</a:rPr>
            <a:t>phần</a:t>
          </a:r>
          <a:r>
            <a:rPr lang="en-US" sz="2400" b="1" kern="1200" dirty="0" smtClean="0">
              <a:solidFill>
                <a:srgbClr val="002060"/>
              </a:solidFill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</a:rPr>
            <a:t>của</a:t>
          </a:r>
          <a:r>
            <a:rPr lang="en-US" sz="2400" b="1" kern="1200" dirty="0" smtClean="0">
              <a:solidFill>
                <a:srgbClr val="002060"/>
              </a:solidFill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</a:rPr>
            <a:t>mạng</a:t>
          </a:r>
          <a:r>
            <a:rPr lang="en-US" sz="2400" b="1" kern="1200" dirty="0" smtClean="0">
              <a:solidFill>
                <a:srgbClr val="002060"/>
              </a:solidFill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</a:rPr>
            <a:t>máy</a:t>
          </a:r>
          <a:r>
            <a:rPr lang="en-US" sz="2400" b="1" kern="1200" dirty="0" smtClean="0">
              <a:solidFill>
                <a:srgbClr val="002060"/>
              </a:solidFill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</a:rPr>
            <a:t>tính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3054343" y="1422400"/>
        <a:ext cx="2962870" cy="1422400"/>
      </dsp:txXfrm>
    </dsp:sp>
    <dsp:sp modelId="{4CA9F2E8-2513-4966-837A-8093CB8B3F4B}">
      <dsp:nvSpPr>
        <dsp:cNvPr id="0" name=""/>
        <dsp:cNvSpPr/>
      </dsp:nvSpPr>
      <dsp:spPr>
        <a:xfrm>
          <a:off x="3692208" y="76431"/>
          <a:ext cx="1687138" cy="145800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19A0A-3013-4D13-A835-71DBCC934621}">
      <dsp:nvSpPr>
        <dsp:cNvPr id="0" name=""/>
        <dsp:cNvSpPr/>
      </dsp:nvSpPr>
      <dsp:spPr>
        <a:xfrm>
          <a:off x="204073" y="2995810"/>
          <a:ext cx="5538216" cy="5334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8F9D0-BB9F-4469-9497-F830848932FF}">
      <dsp:nvSpPr>
        <dsp:cNvPr id="0" name=""/>
        <dsp:cNvSpPr/>
      </dsp:nvSpPr>
      <dsp:spPr>
        <a:xfrm rot="5400000">
          <a:off x="-199383" y="204006"/>
          <a:ext cx="1329224" cy="9304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002060"/>
              </a:solidFill>
            </a:rPr>
            <a:t>1</a:t>
          </a:r>
          <a:endParaRPr lang="en-US" sz="2000" b="1" kern="1200">
            <a:solidFill>
              <a:srgbClr val="002060"/>
            </a:solidFill>
          </a:endParaRPr>
        </a:p>
      </dsp:txBody>
      <dsp:txXfrm rot="-5400000">
        <a:off x="1" y="469850"/>
        <a:ext cx="930456" cy="398768"/>
      </dsp:txXfrm>
    </dsp:sp>
    <dsp:sp modelId="{C242D8E8-D4C8-4C71-9D73-93100CB515C4}">
      <dsp:nvSpPr>
        <dsp:cNvPr id="0" name=""/>
        <dsp:cNvSpPr/>
      </dsp:nvSpPr>
      <dsp:spPr>
        <a:xfrm rot="5400000">
          <a:off x="3043130" y="-2108050"/>
          <a:ext cx="863995" cy="5089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002060"/>
              </a:solidFill>
            </a:rPr>
            <a:t>Các thiết bị đầu cuối (máy tính, điện thoại, máy in, máy ảnh…)</a:t>
          </a:r>
          <a:endParaRPr lang="en-US" sz="1800" kern="1200">
            <a:solidFill>
              <a:srgbClr val="002060"/>
            </a:solidFill>
          </a:endParaRPr>
        </a:p>
      </dsp:txBody>
      <dsp:txXfrm rot="-5400000">
        <a:off x="930457" y="46800"/>
        <a:ext cx="5047166" cy="779641"/>
      </dsp:txXfrm>
    </dsp:sp>
    <dsp:sp modelId="{6672DC75-5E21-4D44-BD90-51B45D8289BB}">
      <dsp:nvSpPr>
        <dsp:cNvPr id="0" name=""/>
        <dsp:cNvSpPr/>
      </dsp:nvSpPr>
      <dsp:spPr>
        <a:xfrm rot="5400000">
          <a:off x="-199383" y="1338556"/>
          <a:ext cx="1329224" cy="9304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002060"/>
              </a:solidFill>
            </a:rPr>
            <a:t>2</a:t>
          </a:r>
          <a:endParaRPr lang="en-US" sz="2700" b="1" kern="1200">
            <a:solidFill>
              <a:srgbClr val="002060"/>
            </a:solidFill>
          </a:endParaRPr>
        </a:p>
      </dsp:txBody>
      <dsp:txXfrm rot="-5400000">
        <a:off x="1" y="1604400"/>
        <a:ext cx="930456" cy="398768"/>
      </dsp:txXfrm>
    </dsp:sp>
    <dsp:sp modelId="{7557054B-C4B1-49B5-8CCD-94BAD348C9D9}">
      <dsp:nvSpPr>
        <dsp:cNvPr id="0" name=""/>
        <dsp:cNvSpPr/>
      </dsp:nvSpPr>
      <dsp:spPr>
        <a:xfrm rot="5400000">
          <a:off x="3043130" y="-973500"/>
          <a:ext cx="863995" cy="5089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002060"/>
              </a:solidFill>
            </a:rPr>
            <a:t>Các thiết bị kết nối (đường truyền dữ liệu, bộ chia, bộ chuyển mạch, bộ định tuyến…)</a:t>
          </a:r>
          <a:endParaRPr lang="en-US" sz="1800" kern="1200">
            <a:solidFill>
              <a:srgbClr val="002060"/>
            </a:solidFill>
          </a:endParaRPr>
        </a:p>
      </dsp:txBody>
      <dsp:txXfrm rot="-5400000">
        <a:off x="930457" y="1181350"/>
        <a:ext cx="5047166" cy="779641"/>
      </dsp:txXfrm>
    </dsp:sp>
    <dsp:sp modelId="{007AF319-B9A7-4953-B459-56D9446FB73E}">
      <dsp:nvSpPr>
        <dsp:cNvPr id="0" name=""/>
        <dsp:cNvSpPr/>
      </dsp:nvSpPr>
      <dsp:spPr>
        <a:xfrm rot="5400000">
          <a:off x="-199383" y="2523136"/>
          <a:ext cx="1329224" cy="9304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002060"/>
              </a:solidFill>
            </a:rPr>
            <a:t>3</a:t>
          </a:r>
          <a:endParaRPr lang="en-US" sz="2000" b="1" kern="1200">
            <a:solidFill>
              <a:srgbClr val="002060"/>
            </a:solidFill>
          </a:endParaRPr>
        </a:p>
      </dsp:txBody>
      <dsp:txXfrm rot="-5400000">
        <a:off x="1" y="2788980"/>
        <a:ext cx="930456" cy="398768"/>
      </dsp:txXfrm>
    </dsp:sp>
    <dsp:sp modelId="{27C67075-27A4-489C-9DBF-A5A9CDA73E2C}">
      <dsp:nvSpPr>
        <dsp:cNvPr id="0" name=""/>
        <dsp:cNvSpPr/>
      </dsp:nvSpPr>
      <dsp:spPr>
        <a:xfrm rot="5400000">
          <a:off x="2993100" y="211079"/>
          <a:ext cx="964055" cy="5089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002060"/>
              </a:solidFill>
            </a:rPr>
            <a:t>Phần mềm mạng (ứng dụng truyền thông và phần mềm điều khiển quá trình truyền dữ liệu)</a:t>
          </a:r>
          <a:endParaRPr lang="en-US" sz="1800" kern="1200">
            <a:solidFill>
              <a:srgbClr val="002060"/>
            </a:solidFill>
          </a:endParaRPr>
        </a:p>
      </dsp:txBody>
      <dsp:txXfrm rot="-5400000">
        <a:off x="930457" y="2320784"/>
        <a:ext cx="5042282" cy="869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93878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ca6fcf8b1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ca6fcf8b1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bg1"/>
                </a:solidFill>
                <a:latin typeface="+mj-lt"/>
              </a:rPr>
              <a:t>CHÀO MỪNG CÁC EM ĐẾN VỚI TIẾT HỌC HÔM NAY</a:t>
            </a:r>
            <a:endParaRPr sz="3200" b="1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5489" y="418063"/>
            <a:ext cx="6183712" cy="3120300"/>
          </a:xfrm>
        </p:spPr>
        <p:txBody>
          <a:bodyPr/>
          <a:lstStyle/>
          <a:p>
            <a:r>
              <a:rPr lang="vi-VN" sz="2800" b="1" dirty="0">
                <a:latin typeface="+mn-lt"/>
              </a:rPr>
              <a:t>Phiếu học tập số 2</a:t>
            </a:r>
            <a:endParaRPr lang="en-US" sz="2800" dirty="0">
              <a:latin typeface="+mn-lt"/>
            </a:endParaRPr>
          </a:p>
          <a:p>
            <a:pPr marL="114300" lvl="0" indent="0">
              <a:buNone/>
            </a:pPr>
            <a:r>
              <a:rPr lang="vi-VN" sz="2800" dirty="0" smtClean="0">
                <a:latin typeface="+mn-lt"/>
              </a:rPr>
              <a:t>1. Mạng </a:t>
            </a:r>
            <a:r>
              <a:rPr lang="vi-VN" sz="2800" dirty="0">
                <a:latin typeface="+mn-lt"/>
              </a:rPr>
              <a:t>máy tính là gì</a:t>
            </a:r>
            <a:endParaRPr lang="en-US" sz="2800" dirty="0">
              <a:latin typeface="+mn-lt"/>
            </a:endParaRPr>
          </a:p>
          <a:p>
            <a:pPr marL="114300" lvl="0" indent="0">
              <a:buNone/>
            </a:pPr>
            <a:r>
              <a:rPr lang="vi-VN" sz="2800" dirty="0" smtClean="0">
                <a:latin typeface="+mn-lt"/>
              </a:rPr>
              <a:t>2. Mạng </a:t>
            </a:r>
            <a:r>
              <a:rPr lang="vi-VN" sz="2800" dirty="0">
                <a:latin typeface="+mn-lt"/>
              </a:rPr>
              <a:t>máy tính được kết nối với nhau như thế nào?</a:t>
            </a:r>
            <a:endParaRPr lang="en-US" sz="2800" dirty="0">
              <a:latin typeface="+mn-lt"/>
            </a:endParaRPr>
          </a:p>
          <a:p>
            <a:pPr marL="114300" lvl="0" indent="0">
              <a:buNone/>
            </a:pPr>
            <a:r>
              <a:rPr lang="vi-VN" sz="2800" dirty="0" smtClean="0">
                <a:latin typeface="+mn-lt"/>
              </a:rPr>
              <a:t>3. Mạng </a:t>
            </a:r>
            <a:r>
              <a:rPr lang="vi-VN" sz="2800" dirty="0">
                <a:latin typeface="+mn-lt"/>
              </a:rPr>
              <a:t>máy tính chia sẻ những gì?</a:t>
            </a:r>
            <a:endParaRPr lang="en-US" sz="2800" dirty="0">
              <a:latin typeface="+mn-lt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6" name="Google Shape;451;p22"/>
          <p:cNvSpPr txBox="1">
            <a:spLocks noGrp="1"/>
          </p:cNvSpPr>
          <p:nvPr>
            <p:ph type="title"/>
          </p:nvPr>
        </p:nvSpPr>
        <p:spPr>
          <a:xfrm>
            <a:off x="76200" y="590550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+mj-lt"/>
              </a:rPr>
              <a:t>1. Mạng máy tính là gì?</a:t>
            </a:r>
            <a:endParaRPr sz="2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04268"/>
            <a:ext cx="5867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VIDEO: https://www.youtube.com/watch?v=S4K-YTYqf7k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345600"/>
            <a:ext cx="6160676" cy="3120300"/>
          </a:xfrm>
        </p:spPr>
        <p:txBody>
          <a:bodyPr/>
          <a:lstStyle/>
          <a:p>
            <a:r>
              <a:rPr lang="en-US" sz="2800" i="1" dirty="0">
                <a:solidFill>
                  <a:srgbClr val="C00000"/>
                </a:solidFill>
                <a:latin typeface="+mn-lt"/>
              </a:rPr>
              <a:t>Hai hay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nhiều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máy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tính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và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các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thiết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bị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được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kết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nối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để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truyền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thông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tin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cho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nhau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tạo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thành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một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mạng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máy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+mn-lt"/>
              </a:rPr>
              <a:t>tính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.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7" name="Google Shape;451;p22"/>
          <p:cNvSpPr txBox="1">
            <a:spLocks noGrp="1"/>
          </p:cNvSpPr>
          <p:nvPr>
            <p:ph type="title"/>
          </p:nvPr>
        </p:nvSpPr>
        <p:spPr>
          <a:xfrm>
            <a:off x="76200" y="590550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+mj-lt"/>
              </a:rPr>
              <a:t>1. Mạng máy tính là gì?</a:t>
            </a:r>
            <a:endParaRPr sz="28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43150"/>
            <a:ext cx="6087600" cy="25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" sz="2400" b="1">
                <a:latin typeface="+mj-lt"/>
              </a:rPr>
              <a:t>1. Mạng máy tính là gì?</a:t>
            </a:r>
            <a:endParaRPr sz="2400">
              <a:latin typeface="+mj-lt"/>
            </a:endParaRPr>
          </a:p>
        </p:txBody>
      </p:sp>
      <p:sp>
        <p:nvSpPr>
          <p:cNvPr id="462" name="Google Shape;462;p2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" name="Rectangular Callout 6"/>
          <p:cNvSpPr/>
          <p:nvPr/>
        </p:nvSpPr>
        <p:spPr>
          <a:xfrm>
            <a:off x="3124200" y="559474"/>
            <a:ext cx="5486400" cy="1555075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vi-VN" sz="2800" dirty="0" smtClean="0">
                <a:solidFill>
                  <a:srgbClr val="C00000"/>
                </a:solidFill>
              </a:rPr>
              <a:t>1. </a:t>
            </a:r>
            <a:r>
              <a:rPr lang="en-US" sz="2800" dirty="0" err="1" smtClean="0">
                <a:solidFill>
                  <a:srgbClr val="C00000"/>
                </a:solidFill>
              </a:rPr>
              <a:t>Lợi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ích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của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mạng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máy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tính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  <a:endParaRPr lang="vi-VN" sz="2800" dirty="0" smtClean="0">
              <a:solidFill>
                <a:srgbClr val="C00000"/>
              </a:solidFill>
            </a:endParaRPr>
          </a:p>
          <a:p>
            <a:r>
              <a:rPr lang="vi-VN" sz="2800" dirty="0" smtClean="0">
                <a:solidFill>
                  <a:srgbClr val="C00000"/>
                </a:solidFill>
              </a:rPr>
              <a:t>2. </a:t>
            </a:r>
            <a:r>
              <a:rPr lang="en-US" sz="2800" dirty="0" err="1" smtClean="0">
                <a:solidFill>
                  <a:srgbClr val="C00000"/>
                </a:solidFill>
              </a:rPr>
              <a:t>Tài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nguyên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máy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tính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bao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gồm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những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gì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419350"/>
            <a:ext cx="8302273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nl-NL" sz="2800" b="1" i="1" dirty="0">
                <a:solidFill>
                  <a:srgbClr val="002060"/>
                </a:solidFill>
              </a:rPr>
              <a:t>Một số lợi ích của mạng: </a:t>
            </a:r>
            <a:r>
              <a:rPr lang="nl-NL" sz="2800" dirty="0">
                <a:solidFill>
                  <a:srgbClr val="002060"/>
                </a:solidFill>
              </a:rPr>
              <a:t>Cho phép chia sẻ tài </a:t>
            </a:r>
            <a:endParaRPr lang="nl-NL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800" dirty="0" smtClean="0">
                <a:solidFill>
                  <a:srgbClr val="002060"/>
                </a:solidFill>
              </a:rPr>
              <a:t>nguyên giữa con </a:t>
            </a:r>
            <a:r>
              <a:rPr lang="nl-NL" sz="2800" dirty="0">
                <a:solidFill>
                  <a:srgbClr val="002060"/>
                </a:solidFill>
              </a:rPr>
              <a:t>người, giữa những vùng địa lí xa </a:t>
            </a:r>
            <a:endParaRPr lang="nl-NL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800" dirty="0" smtClean="0">
                <a:solidFill>
                  <a:srgbClr val="002060"/>
                </a:solidFill>
              </a:rPr>
              <a:t>nhau</a:t>
            </a:r>
            <a:r>
              <a:rPr lang="nl-NL" sz="2800" dirty="0">
                <a:solidFill>
                  <a:srgbClr val="002060"/>
                </a:solidFill>
              </a:rPr>
              <a:t>, tiết </a:t>
            </a:r>
            <a:r>
              <a:rPr lang="nl-NL" sz="2800" dirty="0" smtClean="0">
                <a:solidFill>
                  <a:srgbClr val="002060"/>
                </a:solidFill>
              </a:rPr>
              <a:t>kiệm </a:t>
            </a:r>
            <a:r>
              <a:rPr lang="nl-NL" sz="2800" dirty="0">
                <a:solidFill>
                  <a:srgbClr val="002060"/>
                </a:solidFill>
              </a:rPr>
              <a:t>thời gian</a:t>
            </a:r>
            <a:r>
              <a:rPr lang="nl-NL" sz="2800" dirty="0" smtClean="0">
                <a:solidFill>
                  <a:srgbClr val="002060"/>
                </a:solidFill>
              </a:rPr>
              <a:t>...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 txBox="1">
            <a:spLocks noGrp="1"/>
          </p:cNvSpPr>
          <p:nvPr>
            <p:ph type="ctrTitle" idx="4294967295"/>
          </p:nvPr>
        </p:nvSpPr>
        <p:spPr>
          <a:xfrm>
            <a:off x="3048000" y="361950"/>
            <a:ext cx="3733800" cy="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smtClean="0">
                <a:solidFill>
                  <a:schemeClr val="bg1"/>
                </a:solidFill>
                <a:latin typeface="+mj-lt"/>
              </a:rPr>
              <a:t>BÀI TẬP LUYỆN TẬP</a:t>
            </a:r>
            <a:endParaRPr sz="2400" b="1" u="sng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6" name="Google Shape;616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544782" y="104775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i="1" smtClean="0"/>
              <a:t>Câu 1: </a:t>
            </a:r>
            <a:r>
              <a:rPr lang="vi-VN" sz="1800" b="1" i="1" smtClean="0"/>
              <a:t>Một </a:t>
            </a:r>
            <a:r>
              <a:rPr lang="vi-VN" sz="1800" b="1" i="1"/>
              <a:t>mạng máy tính gồm</a:t>
            </a:r>
          </a:p>
          <a:p>
            <a:pPr>
              <a:lnSpc>
                <a:spcPct val="200000"/>
              </a:lnSpc>
            </a:pPr>
            <a:r>
              <a:rPr lang="vi-VN" sz="1800"/>
              <a:t>A. tối thiểu năm máy tính được liên kết với nhau.</a:t>
            </a:r>
          </a:p>
          <a:p>
            <a:pPr>
              <a:lnSpc>
                <a:spcPct val="200000"/>
              </a:lnSpc>
            </a:pPr>
            <a:r>
              <a:rPr lang="vi-VN" sz="1800"/>
              <a:t>B.một số máy tính bàn.</a:t>
            </a:r>
          </a:p>
          <a:p>
            <a:pPr>
              <a:lnSpc>
                <a:spcPct val="200000"/>
              </a:lnSpc>
            </a:pPr>
            <a:r>
              <a:rPr lang="vi-VN" sz="1800"/>
              <a:t>C. hai hoặc nhiều máy tính được kết nối với nhau.</a:t>
            </a:r>
          </a:p>
          <a:p>
            <a:pPr>
              <a:lnSpc>
                <a:spcPct val="200000"/>
              </a:lnSpc>
            </a:pPr>
            <a:r>
              <a:rPr lang="vi-VN" sz="1800"/>
              <a:t>D. tất cả các máy tinh trong một phòng hoặc trong một toà nhà.</a:t>
            </a:r>
          </a:p>
        </p:txBody>
      </p:sp>
      <p:grpSp>
        <p:nvGrpSpPr>
          <p:cNvPr id="10" name="Google Shape;1071;p50"/>
          <p:cNvGrpSpPr/>
          <p:nvPr/>
        </p:nvGrpSpPr>
        <p:grpSpPr>
          <a:xfrm>
            <a:off x="1097249" y="2724150"/>
            <a:ext cx="462596" cy="469414"/>
            <a:chOff x="5972700" y="2330200"/>
            <a:chExt cx="411625" cy="387275"/>
          </a:xfrm>
        </p:grpSpPr>
        <p:sp>
          <p:nvSpPr>
            <p:cNvPr id="11" name="Google Shape;1072;p5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73;p5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 txBox="1">
            <a:spLocks noGrp="1"/>
          </p:cNvSpPr>
          <p:nvPr>
            <p:ph type="ctrTitle" idx="4294967295"/>
          </p:nvPr>
        </p:nvSpPr>
        <p:spPr>
          <a:xfrm>
            <a:off x="3048000" y="361950"/>
            <a:ext cx="3733800" cy="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smtClean="0">
                <a:solidFill>
                  <a:schemeClr val="bg1"/>
                </a:solidFill>
                <a:latin typeface="+mj-lt"/>
              </a:rPr>
              <a:t>BÀI TẬP LUYỆN TẬP</a:t>
            </a:r>
            <a:endParaRPr sz="2400" b="1" u="sng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6" name="Google Shape;616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914400" y="1123950"/>
            <a:ext cx="7924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700" b="1" i="1" smtClean="0"/>
              <a:t>Câu 2: </a:t>
            </a:r>
            <a:r>
              <a:rPr lang="vi-VN" sz="1700" b="1" i="1" smtClean="0"/>
              <a:t>Phát </a:t>
            </a:r>
            <a:r>
              <a:rPr lang="vi-VN" sz="1700" b="1" i="1"/>
              <a:t>biểu nào sau đây là sai?</a:t>
            </a:r>
          </a:p>
          <a:p>
            <a:pPr>
              <a:lnSpc>
                <a:spcPct val="200000"/>
              </a:lnSpc>
            </a:pPr>
            <a:r>
              <a:rPr lang="vi-VN" sz="1700"/>
              <a:t>A. Trong một mạng máy tính, các tài nguyên như máy in có thể được chia sẻ.</a:t>
            </a:r>
          </a:p>
          <a:p>
            <a:pPr>
              <a:lnSpc>
                <a:spcPct val="200000"/>
              </a:lnSpc>
            </a:pPr>
            <a:r>
              <a:rPr lang="vi-VN" sz="1700"/>
              <a:t>B. Virus có thể lây lan sang các máy tinh khác trong mạng máy tính.</a:t>
            </a:r>
          </a:p>
          <a:p>
            <a:pPr>
              <a:lnSpc>
                <a:spcPct val="200000"/>
              </a:lnSpc>
            </a:pPr>
            <a:r>
              <a:rPr lang="vi-VN" sz="1700"/>
              <a:t>C. Người sử dụng có thể giao tiếp với nhau trên mạng máy tinh.</a:t>
            </a:r>
          </a:p>
          <a:p>
            <a:pPr>
              <a:lnSpc>
                <a:spcPct val="200000"/>
              </a:lnSpc>
            </a:pPr>
            <a:r>
              <a:rPr lang="vi-VN" sz="1700"/>
              <a:t>D</a:t>
            </a:r>
            <a:r>
              <a:rPr lang="vi-VN" sz="1700" b="1"/>
              <a:t>. </a:t>
            </a:r>
            <a:r>
              <a:rPr lang="vi-VN" sz="1700"/>
              <a:t>Người sử dụng không thể chia sẻ dữ liệu trên máy tính của mình cho người khác trong cùng một mạng máy tính.</a:t>
            </a:r>
          </a:p>
        </p:txBody>
      </p:sp>
      <p:grpSp>
        <p:nvGrpSpPr>
          <p:cNvPr id="5" name="Google Shape;1071;p50"/>
          <p:cNvGrpSpPr/>
          <p:nvPr/>
        </p:nvGrpSpPr>
        <p:grpSpPr>
          <a:xfrm>
            <a:off x="533400" y="3193564"/>
            <a:ext cx="381000" cy="469414"/>
            <a:chOff x="5972700" y="2330200"/>
            <a:chExt cx="411625" cy="387275"/>
          </a:xfrm>
        </p:grpSpPr>
        <p:sp>
          <p:nvSpPr>
            <p:cNvPr id="6" name="Google Shape;1072;p5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73;p5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" sz="2400" b="1">
                <a:latin typeface="+mj-lt"/>
              </a:rPr>
              <a:t>1. Mạng máy tính là gì?</a:t>
            </a:r>
            <a:endParaRPr sz="2400">
              <a:latin typeface="+mj-lt"/>
            </a:endParaRPr>
          </a:p>
        </p:txBody>
      </p:sp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1319645"/>
            <a:ext cx="2419350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19645"/>
            <a:ext cx="2286000" cy="236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19600" y="133350"/>
            <a:ext cx="2057400" cy="76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Mạng máy tính</a:t>
            </a:r>
            <a:endParaRPr lang="en-US" sz="180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581400" y="514350"/>
            <a:ext cx="838200" cy="80529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477000" y="514350"/>
            <a:ext cx="914400" cy="80529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3910445"/>
            <a:ext cx="754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002060"/>
                </a:solidFill>
              </a:rPr>
              <a:t>=&gt;</a:t>
            </a:r>
            <a:r>
              <a:rPr lang="en-US" sz="1800" smtClean="0">
                <a:solidFill>
                  <a:srgbClr val="002060"/>
                </a:solidFill>
              </a:rPr>
              <a:t> Mạng máy tính kết nối với nhau bằng dây dẫn mạng hoặc không dây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" sz="2400" b="1">
                <a:latin typeface="+mj-lt"/>
              </a:rPr>
              <a:t>1. Mạng máy tính là gì?</a:t>
            </a:r>
            <a:endParaRPr sz="2400">
              <a:latin typeface="+mj-lt"/>
            </a:endParaRPr>
          </a:p>
        </p:txBody>
      </p:sp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26026"/>
            <a:ext cx="2848239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6026"/>
            <a:ext cx="2951018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70" y="3016826"/>
            <a:ext cx="3471048" cy="176472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59837" y="3437522"/>
            <a:ext cx="8363416" cy="923330"/>
            <a:chOff x="533400" y="3333750"/>
            <a:chExt cx="8363416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838200" y="3333750"/>
              <a:ext cx="80586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Mạng máy tính chia sẻ dữ liệu (tài nguyên mềm) và thiết bị (tài nguyên cứng)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Chia sẻ tài nguyên mềm là một trong những đặc điểm của mạng máy tính.</a:t>
              </a:r>
              <a:endParaRPr lang="en-US" sz="1800">
                <a:solidFill>
                  <a:srgbClr val="00206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33400" y="3409950"/>
              <a:ext cx="381000" cy="7709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271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smtClean="0">
                <a:latin typeface="+mj-lt"/>
              </a:rPr>
              <a:t>KẾT LUẬN</a:t>
            </a:r>
            <a:endParaRPr sz="2400" b="1" u="sng">
              <a:latin typeface="+mj-lt"/>
            </a:endParaRPr>
          </a:p>
        </p:txBody>
      </p:sp>
      <p:sp>
        <p:nvSpPr>
          <p:cNvPr id="485" name="Google Shape;485;p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362200" y="2209800"/>
            <a:ext cx="5984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Hai hay nhiều máy tính và các thiết bị được kết nối để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truyền thông tin cho nhau tạo thành một mạng máy tính</a:t>
            </a:r>
            <a:r>
              <a:rPr lang="en-US" smtClean="0">
                <a:solidFill>
                  <a:srgbClr val="002060"/>
                </a:solidFill>
              </a:rPr>
              <a:t>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299246"/>
            <a:ext cx="638828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Lợi ích của mạng máy tính: Người sử dụng có thể liên lạc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với nhau để trao đổi thông tin, chia sẻ dữ liệu và dùng chung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c</a:t>
            </a:r>
            <a:r>
              <a:rPr lang="en-US" sz="1800" smtClean="0">
                <a:solidFill>
                  <a:srgbClr val="002060"/>
                </a:solidFill>
              </a:rPr>
              <a:t>ác thiết bị trên mạng</a:t>
            </a:r>
            <a:r>
              <a:rPr lang="en-US" sz="1800" smtClean="0"/>
              <a:t>.</a:t>
            </a:r>
            <a:endParaRPr lang="en-US" sz="1800"/>
          </a:p>
        </p:txBody>
      </p:sp>
      <p:pic>
        <p:nvPicPr>
          <p:cNvPr id="10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3350"/>
            <a:ext cx="3200400" cy="2133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/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411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950"/>
            <a:ext cx="8382000" cy="441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599" y="582726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solidFill>
                  <a:srgbClr val="0070C0"/>
                </a:solidFill>
              </a:rPr>
              <a:t>Hoạt động 3</a:t>
            </a:r>
            <a:r>
              <a:rPr lang="en-US" sz="2000" b="1" smtClean="0">
                <a:solidFill>
                  <a:srgbClr val="0070C0"/>
                </a:solidFill>
              </a:rPr>
              <a:t>: 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108" y="924773"/>
            <a:ext cx="40108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600" i="1" smtClean="0">
                <a:solidFill>
                  <a:srgbClr val="002060"/>
                </a:solidFill>
              </a:rPr>
              <a:t>Quan </a:t>
            </a:r>
            <a:r>
              <a:rPr lang="nl-NL" sz="1600" i="1">
                <a:solidFill>
                  <a:srgbClr val="002060"/>
                </a:solidFill>
              </a:rPr>
              <a:t>sát hình 2.1 và cho biết </a:t>
            </a:r>
            <a:r>
              <a:rPr lang="nl-NL" sz="1600" i="1" smtClean="0">
                <a:solidFill>
                  <a:srgbClr val="002060"/>
                </a:solidFill>
              </a:rPr>
              <a:t>những</a:t>
            </a:r>
          </a:p>
          <a:p>
            <a:pPr>
              <a:lnSpc>
                <a:spcPct val="150000"/>
              </a:lnSpc>
            </a:pPr>
            <a:r>
              <a:rPr lang="nl-NL" sz="1600" i="1" smtClean="0">
                <a:solidFill>
                  <a:srgbClr val="002060"/>
                </a:solidFill>
              </a:rPr>
              <a:t>thiết </a:t>
            </a:r>
            <a:r>
              <a:rPr lang="nl-NL" sz="1600" i="1">
                <a:solidFill>
                  <a:srgbClr val="002060"/>
                </a:solidFill>
              </a:rPr>
              <a:t>bị nào đang được </a:t>
            </a:r>
            <a:r>
              <a:rPr lang="nl-NL" sz="1600" i="1" smtClean="0">
                <a:solidFill>
                  <a:srgbClr val="002060"/>
                </a:solidFill>
              </a:rPr>
              <a:t>nối </a:t>
            </a:r>
            <a:r>
              <a:rPr lang="nl-NL" sz="1600" i="1">
                <a:solidFill>
                  <a:srgbClr val="002060"/>
                </a:solidFill>
              </a:rPr>
              <a:t>vào mạng?</a:t>
            </a:r>
            <a:endParaRPr lang="en-US" sz="16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600" i="1" smtClean="0">
                <a:solidFill>
                  <a:srgbClr val="002060"/>
                </a:solidFill>
              </a:rPr>
              <a:t>Các </a:t>
            </a:r>
            <a:r>
              <a:rPr lang="nl-NL" sz="1600" i="1">
                <a:solidFill>
                  <a:srgbClr val="002060"/>
                </a:solidFill>
              </a:rPr>
              <a:t>thiết bị đó được nối với </a:t>
            </a:r>
            <a:r>
              <a:rPr lang="nl-NL" sz="1600" i="1" smtClean="0">
                <a:solidFill>
                  <a:srgbClr val="002060"/>
                </a:solidFill>
              </a:rPr>
              <a:t>nhau như</a:t>
            </a:r>
          </a:p>
          <a:p>
            <a:pPr>
              <a:lnSpc>
                <a:spcPct val="150000"/>
              </a:lnSpc>
            </a:pPr>
            <a:r>
              <a:rPr lang="nl-NL" sz="1600" i="1" smtClean="0">
                <a:solidFill>
                  <a:srgbClr val="002060"/>
                </a:solidFill>
              </a:rPr>
              <a:t>thế </a:t>
            </a:r>
            <a:r>
              <a:rPr lang="nl-NL" sz="1600" i="1">
                <a:solidFill>
                  <a:srgbClr val="002060"/>
                </a:solidFill>
              </a:rPr>
              <a:t>nào? Qua các thiết </a:t>
            </a:r>
            <a:r>
              <a:rPr lang="nl-NL" sz="1600" i="1" smtClean="0">
                <a:solidFill>
                  <a:srgbClr val="002060"/>
                </a:solidFill>
              </a:rPr>
              <a:t>bị </a:t>
            </a:r>
            <a:r>
              <a:rPr lang="nl-NL" sz="1600" i="1">
                <a:solidFill>
                  <a:srgbClr val="002060"/>
                </a:solidFill>
              </a:rPr>
              <a:t>trung gian nào</a:t>
            </a:r>
            <a:r>
              <a:rPr lang="nl-NL" sz="1600" i="1"/>
              <a:t>?</a:t>
            </a:r>
            <a:endParaRPr lang="en-US" sz="1600"/>
          </a:p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019205"/>
            <a:ext cx="0" cy="33813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2495550"/>
            <a:ext cx="3782292" cy="2185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0862" y="1149731"/>
            <a:ext cx="4095993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nl-NL" sz="1600" smtClean="0">
                <a:solidFill>
                  <a:srgbClr val="002060"/>
                </a:solidFill>
              </a:rPr>
              <a:t>Tất cả thiết bị trong hình đều được </a:t>
            </a:r>
          </a:p>
          <a:p>
            <a:pPr>
              <a:lnSpc>
                <a:spcPct val="200000"/>
              </a:lnSpc>
            </a:pPr>
            <a:r>
              <a:rPr lang="nl-NL" sz="1600" smtClean="0">
                <a:solidFill>
                  <a:srgbClr val="002060"/>
                </a:solidFill>
              </a:rPr>
              <a:t>kết nối vào mạng.</a:t>
            </a:r>
            <a:endParaRPr lang="en-US" sz="160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nl-NL" sz="1600" smtClean="0">
                <a:solidFill>
                  <a:srgbClr val="002060"/>
                </a:solidFill>
              </a:rPr>
              <a:t>Chúng được kết nối với nhau bằng dây </a:t>
            </a:r>
          </a:p>
          <a:p>
            <a:pPr>
              <a:lnSpc>
                <a:spcPct val="200000"/>
              </a:lnSpc>
            </a:pPr>
            <a:r>
              <a:rPr lang="nl-NL" sz="1600" smtClean="0">
                <a:solidFill>
                  <a:srgbClr val="002060"/>
                </a:solidFill>
              </a:rPr>
              <a:t>dẫn mạng hoặc sóng vô tuyến.</a:t>
            </a:r>
            <a:endParaRPr lang="en-US" sz="160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nl-NL" sz="1600" smtClean="0">
                <a:solidFill>
                  <a:srgbClr val="002060"/>
                </a:solidFill>
              </a:rPr>
              <a:t>Các thiết bị kết nối trong hình: Bộ </a:t>
            </a:r>
          </a:p>
          <a:p>
            <a:pPr>
              <a:lnSpc>
                <a:spcPct val="200000"/>
              </a:lnSpc>
            </a:pPr>
            <a:r>
              <a:rPr lang="nl-NL" sz="1600" smtClean="0">
                <a:solidFill>
                  <a:srgbClr val="002060"/>
                </a:solidFill>
              </a:rPr>
              <a:t>chuyển mạch và bộ định tuyến không dây.</a:t>
            </a:r>
            <a:endParaRPr lang="en-US" sz="1600" smtClean="0">
              <a:solidFill>
                <a:srgbClr val="002060"/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800" b="1" dirty="0" smtClean="0">
                <a:solidFill>
                  <a:srgbClr val="FF0000"/>
                </a:solidFill>
              </a:rPr>
              <a:t>An</a:t>
            </a:r>
            <a:r>
              <a:rPr lang="vi-VN" sz="2800" dirty="0">
                <a:solidFill>
                  <a:srgbClr val="FF0000"/>
                </a:solidFill>
              </a:rPr>
              <a:t>: Tại sao những nơi có đường đi qua thường trù phú hơn những nơi khác?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</a:rPr>
              <a:t>Khoa</a:t>
            </a:r>
            <a:r>
              <a:rPr lang="vi-VN" sz="2800" dirty="0">
                <a:solidFill>
                  <a:srgbClr val="002060"/>
                </a:solidFill>
              </a:rPr>
              <a:t>: Đường làm nên sự kì diệu. Đường nối các ngôi nhà, làng mạc, thành phố,... </a:t>
            </a:r>
            <a:r>
              <a:rPr lang="en-US" sz="2800" dirty="0" smtClean="0">
                <a:solidFill>
                  <a:srgbClr val="002060"/>
                </a:solidFill>
              </a:rPr>
              <a:t>v</a:t>
            </a:r>
            <a:r>
              <a:rPr lang="vi-VN" sz="2800" dirty="0" smtClean="0">
                <a:solidFill>
                  <a:srgbClr val="002060"/>
                </a:solidFill>
              </a:rPr>
              <a:t>ới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nhau</a:t>
            </a:r>
            <a:r>
              <a:rPr lang="vi-VN" sz="2800" dirty="0">
                <a:solidFill>
                  <a:srgbClr val="002060"/>
                </a:solidFill>
              </a:rPr>
              <a:t>, làm xa trở nên gần. Đường đưa mọi người đến với nhau, làm cho thế giới trở </a:t>
            </a:r>
            <a:r>
              <a:rPr lang="vi-VN" sz="2800" dirty="0" smtClean="0">
                <a:solidFill>
                  <a:srgbClr val="002060"/>
                </a:solidFill>
              </a:rPr>
              <a:t>nên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thân </a:t>
            </a:r>
            <a:r>
              <a:rPr lang="vi-VN" sz="2800" dirty="0">
                <a:solidFill>
                  <a:srgbClr val="002060"/>
                </a:solidFill>
              </a:rPr>
              <a:t>thiện hơn</a:t>
            </a:r>
            <a:r>
              <a:rPr lang="vi-VN" sz="2800" dirty="0" smtClean="0">
                <a:solidFill>
                  <a:srgbClr val="002060"/>
                </a:solidFill>
              </a:rPr>
              <a:t>.</a:t>
            </a:r>
            <a:endParaRPr lang="vi-VN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</a:rPr>
              <a:t>An</a:t>
            </a:r>
            <a:r>
              <a:rPr lang="vi-VN" sz="2800" dirty="0">
                <a:solidFill>
                  <a:srgbClr val="FF0000"/>
                </a:solidFill>
              </a:rPr>
              <a:t>: Như vậy, đường không chỉ là nơi đi lại mà còn là sự kết nối, phải không</a:t>
            </a:r>
            <a:r>
              <a:rPr lang="vi-VN" sz="2800" dirty="0" smtClean="0">
                <a:solidFill>
                  <a:srgbClr val="FF0000"/>
                </a:solidFill>
              </a:rPr>
              <a:t>?</a:t>
            </a:r>
            <a:endParaRPr lang="vi-VN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600" dirty="0" smtClean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38100" y="624150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latin typeface="+mj-lt"/>
              </a:rPr>
              <a:t>2. Các thành phần của mạng máy tính</a:t>
            </a:r>
            <a:endParaRPr sz="2200" b="1">
              <a:latin typeface="+mj-lt"/>
            </a:endParaRPr>
          </a:p>
        </p:txBody>
      </p: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4" name="Chevron 13"/>
          <p:cNvSpPr/>
          <p:nvPr/>
        </p:nvSpPr>
        <p:spPr>
          <a:xfrm>
            <a:off x="2362200" y="1406236"/>
            <a:ext cx="2514600" cy="11430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Các thiết bị đầu cuối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419600" y="1406236"/>
            <a:ext cx="2514600" cy="11430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Các thiết bị kết nối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6477000" y="1406236"/>
            <a:ext cx="2438400" cy="11430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Phần mềm mạng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819150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02060"/>
                </a:solidFill>
              </a:rPr>
              <a:t>Một mạng máy tính gồm có 3 thành phần: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2286000" y="2647950"/>
            <a:ext cx="4343400" cy="19050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 smtClean="0">
                <a:solidFill>
                  <a:srgbClr val="002060"/>
                </a:solidFill>
              </a:rPr>
              <a:t>Em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hãy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kể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tên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các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thiết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bị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đầ</a:t>
            </a:r>
            <a:r>
              <a:rPr lang="vi-VN" sz="1800" dirty="0" smtClean="0">
                <a:solidFill>
                  <a:srgbClr val="002060"/>
                </a:solidFill>
              </a:rPr>
              <a:t>u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cuối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các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thiết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bị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kết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nối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và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phần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mềm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mạng</a:t>
            </a:r>
            <a:r>
              <a:rPr lang="en-US" sz="1800" dirty="0" smtClean="0">
                <a:solidFill>
                  <a:srgbClr val="002060"/>
                </a:solidFill>
              </a:rPr>
              <a:t>?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/>
      <p:bldP spid="14" grpId="0" animBg="1"/>
      <p:bldP spid="24" grpId="0" animBg="1"/>
      <p:bldP spid="25" grpId="0" animBg="1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latin typeface="+mj-lt"/>
              </a:rPr>
              <a:t>   KẾT LUẬN</a:t>
            </a:r>
            <a:endParaRPr sz="2400" b="1">
              <a:latin typeface="+mj-lt"/>
            </a:endParaRPr>
          </a:p>
        </p:txBody>
      </p:sp>
      <p:sp>
        <p:nvSpPr>
          <p:cNvPr id="549" name="Google Shape;549;p3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68719995"/>
              </p:ext>
            </p:extLst>
          </p:nvPr>
        </p:nvGraphicFramePr>
        <p:xfrm>
          <a:off x="2667000" y="1047750"/>
          <a:ext cx="6019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5199" y="514350"/>
            <a:ext cx="4974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</a:rPr>
              <a:t>CÁC THÀNH PHẦN CHÍNH CỦA MẠNG MÁY TÍNH</a:t>
            </a:r>
            <a:endParaRPr lang="en-US" sz="1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  <p:bldGraphic spid="8" grpId="0">
        <p:bldAsOne/>
      </p:bldGraphic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" name="Oval 1"/>
          <p:cNvSpPr/>
          <p:nvPr/>
        </p:nvSpPr>
        <p:spPr>
          <a:xfrm>
            <a:off x="498764" y="1733550"/>
            <a:ext cx="2168236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Truyền dữ liệu bằng đường nào?</a:t>
            </a:r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7000" y="1276350"/>
            <a:ext cx="5257800" cy="1257300"/>
            <a:chOff x="2667000" y="1276350"/>
            <a:chExt cx="5257800" cy="1257300"/>
          </a:xfrm>
        </p:grpSpPr>
        <p:cxnSp>
          <p:nvCxnSpPr>
            <p:cNvPr id="4" name="Straight Arrow Connector 3"/>
            <p:cNvCxnSpPr>
              <a:stCxn id="2" idx="6"/>
            </p:cNvCxnSpPr>
            <p:nvPr/>
          </p:nvCxnSpPr>
          <p:spPr>
            <a:xfrm flipV="1">
              <a:off x="2667000" y="1933575"/>
              <a:ext cx="762000" cy="600075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3429000" y="1276350"/>
              <a:ext cx="4495800" cy="10096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Đường truyền sử dụng dây dẫn mạng (máy tính)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67000" y="2533650"/>
            <a:ext cx="5257800" cy="1104900"/>
            <a:chOff x="2667000" y="2533650"/>
            <a:chExt cx="5257800" cy="11049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667000" y="2533650"/>
              <a:ext cx="762000" cy="4953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429000" y="2647950"/>
              <a:ext cx="4495800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Đường truyền dữ liệu không thấy: Wifi, bluetooth… (điện thoại, tai nghe, ipad…)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3048000" y="438150"/>
            <a:ext cx="3571009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Đường truyền mạng có dây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3214"/>
            <a:ext cx="3962400" cy="3672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033215"/>
            <a:ext cx="4074792" cy="367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5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2753555" y="514350"/>
            <a:ext cx="3439391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Đường truyền mạng không dây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7" y="1276350"/>
            <a:ext cx="3886199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36" y="1285081"/>
            <a:ext cx="3820390" cy="30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cxnSp>
        <p:nvCxnSpPr>
          <p:cNvPr id="3" name="Straight Connector 2"/>
          <p:cNvCxnSpPr/>
          <p:nvPr/>
        </p:nvCxnSpPr>
        <p:spPr>
          <a:xfrm>
            <a:off x="4603173" y="971550"/>
            <a:ext cx="0" cy="3276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64027" y="964620"/>
            <a:ext cx="3254087" cy="3931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Đường truyền mạng có dây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2891" y="971550"/>
            <a:ext cx="3462771" cy="3931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Đường truyền mạng không dây</a:t>
            </a:r>
            <a:endParaRPr lang="en-US" sz="180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5327" y="1619248"/>
            <a:ext cx="4251485" cy="2354997"/>
            <a:chOff x="609600" y="1428750"/>
            <a:chExt cx="4904886" cy="2354997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1428750"/>
              <a:ext cx="4904886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vi-VN" sz="1600"/>
                <a:t>Hệ thống mạng có thể thiết lập trong hầu </a:t>
              </a:r>
              <a:endParaRPr lang="en-US" sz="1600" smtClean="0"/>
            </a:p>
            <a:p>
              <a:pPr>
                <a:lnSpc>
                  <a:spcPct val="150000"/>
                </a:lnSpc>
              </a:pPr>
              <a:r>
                <a:rPr lang="vi-VN" sz="1600" smtClean="0"/>
                <a:t>hết </a:t>
              </a:r>
              <a:r>
                <a:rPr lang="vi-VN" sz="1600"/>
                <a:t>các mô hình mạng từ nhỏ đến </a:t>
              </a:r>
              <a:r>
                <a:rPr lang="vi-VN" sz="1600" smtClean="0"/>
                <a:t>lớn</a:t>
              </a:r>
              <a:r>
                <a:rPr lang="en-US" sz="1600" smtClean="0"/>
                <a:t>.</a:t>
              </a:r>
              <a:endParaRPr lang="vi-VN" sz="1600"/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vi-VN" sz="1600"/>
                <a:t>Trên địa hình phức tạp, có nhiều vật cản </a:t>
              </a:r>
              <a:endParaRPr lang="en-US" sz="1600" smtClean="0"/>
            </a:p>
            <a:p>
              <a:pPr>
                <a:lnSpc>
                  <a:spcPct val="150000"/>
                </a:lnSpc>
              </a:pPr>
              <a:r>
                <a:rPr lang="vi-VN" sz="1600" smtClean="0"/>
                <a:t>như </a:t>
              </a:r>
              <a:r>
                <a:rPr lang="vi-VN" sz="1600"/>
                <a:t>tường sẽ rất khó kéo dây</a:t>
              </a:r>
            </a:p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600" y="2952750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US" sz="1600" smtClean="0"/>
                <a:t>K</a:t>
              </a:r>
              <a:r>
                <a:rPr lang="vi-VN" sz="1600" smtClean="0"/>
                <a:t>hả </a:t>
              </a:r>
              <a:r>
                <a:rPr lang="vi-VN" sz="1600"/>
                <a:t>năng chịu được tác động từ </a:t>
              </a:r>
              <a:r>
                <a:rPr lang="vi-VN" sz="1600" smtClean="0"/>
                <a:t>của</a:t>
              </a:r>
              <a:endParaRPr lang="en-US" sz="1600" smtClean="0"/>
            </a:p>
            <a:p>
              <a:pPr>
                <a:lnSpc>
                  <a:spcPct val="150000"/>
                </a:lnSpc>
              </a:pPr>
              <a:r>
                <a:rPr lang="vi-VN" sz="1600" smtClean="0"/>
                <a:t>khí hậu </a:t>
              </a:r>
              <a:r>
                <a:rPr lang="vi-VN" sz="1600"/>
                <a:t>và thời tiết bất </a:t>
              </a:r>
              <a:r>
                <a:rPr lang="vi-VN" sz="1600" smtClean="0"/>
                <a:t>thường</a:t>
              </a:r>
              <a:r>
                <a:rPr lang="en-US" sz="1600" smtClean="0"/>
                <a:t>.</a:t>
              </a:r>
              <a:endParaRPr lang="en-US" sz="16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39199" y="1581150"/>
            <a:ext cx="3825086" cy="2395731"/>
            <a:chOff x="4739199" y="1581150"/>
            <a:chExt cx="3825086" cy="2395731"/>
          </a:xfrm>
        </p:grpSpPr>
        <p:sp>
          <p:nvSpPr>
            <p:cNvPr id="7" name="Rectangle 6"/>
            <p:cNvSpPr/>
            <p:nvPr/>
          </p:nvSpPr>
          <p:spPr>
            <a:xfrm>
              <a:off x="4772891" y="1581150"/>
              <a:ext cx="373692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US" sz="1600"/>
                <a:t>Chủ yếu áp dụng cho mô hình nhỏ, </a:t>
              </a:r>
              <a:endParaRPr lang="en-US" sz="1600" smtClean="0"/>
            </a:p>
            <a:p>
              <a:pPr>
                <a:lnSpc>
                  <a:spcPct val="150000"/>
                </a:lnSpc>
              </a:pPr>
              <a:r>
                <a:rPr lang="en-US" sz="1600" smtClean="0"/>
                <a:t>trung bình.</a:t>
              </a:r>
              <a:endParaRPr lang="en-US" sz="16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39199" y="2403212"/>
              <a:ext cx="382508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vi-VN" sz="1600"/>
                <a:t>Dễ dàng triển khai ở những địa hình </a:t>
              </a:r>
              <a:endParaRPr lang="en-US" sz="1600" smtClean="0"/>
            </a:p>
            <a:p>
              <a:pPr>
                <a:lnSpc>
                  <a:spcPct val="150000"/>
                </a:lnSpc>
              </a:pPr>
              <a:r>
                <a:rPr lang="vi-VN" sz="1600" smtClean="0"/>
                <a:t>phức tạp</a:t>
              </a:r>
              <a:r>
                <a:rPr lang="en-US" sz="1600" smtClean="0"/>
                <a:t>.</a:t>
              </a:r>
              <a:endParaRPr lang="en-US" sz="1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39199" y="3145884"/>
              <a:ext cx="377058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vi-VN" sz="1600"/>
                <a:t>Hệ thống sẽ hoạt động kém khi gặp </a:t>
              </a:r>
              <a:endParaRPr lang="en-US" sz="1600" smtClean="0"/>
            </a:p>
            <a:p>
              <a:pPr>
                <a:lnSpc>
                  <a:spcPct val="150000"/>
                </a:lnSpc>
              </a:pPr>
              <a:r>
                <a:rPr lang="vi-VN" sz="1600" smtClean="0"/>
                <a:t>điều </a:t>
              </a:r>
              <a:r>
                <a:rPr lang="vi-VN" sz="1600"/>
                <a:t>kiện thời tiết bất </a:t>
              </a:r>
              <a:r>
                <a:rPr lang="vi-VN" sz="1600" smtClean="0"/>
                <a:t>lợi</a:t>
              </a:r>
              <a:r>
                <a:rPr lang="en-US" sz="1600" smtClean="0"/>
                <a:t>.</a:t>
              </a:r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791200" y="419100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 smtClean="0">
                <a:solidFill>
                  <a:srgbClr val="002060"/>
                </a:solidFill>
              </a:rPr>
              <a:t>CÂU HỎI</a:t>
            </a:r>
            <a:endParaRPr lang="en-US" sz="2000" b="1" i="1" u="sng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6632" y="747609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i="1" dirty="0">
                <a:solidFill>
                  <a:srgbClr val="002060"/>
                </a:solidFill>
              </a:rPr>
              <a:t>Em hãy quan sát hình 2.1 </a:t>
            </a:r>
            <a:r>
              <a:rPr lang="nl-NL" sz="1600" i="1" dirty="0" smtClean="0">
                <a:solidFill>
                  <a:srgbClr val="002060"/>
                </a:solidFill>
              </a:rPr>
              <a:t>và </a:t>
            </a:r>
            <a:r>
              <a:rPr lang="nl-NL" sz="1600" i="1" dirty="0">
                <a:solidFill>
                  <a:srgbClr val="002060"/>
                </a:solidFill>
              </a:rPr>
              <a:t>cho biết: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 i="1" dirty="0">
                <a:solidFill>
                  <a:srgbClr val="002060"/>
                </a:solidFill>
              </a:rPr>
              <a:t>a. Tên các thiết bị đầu cuối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 i="1" dirty="0">
                <a:solidFill>
                  <a:srgbClr val="002060"/>
                </a:solidFill>
              </a:rPr>
              <a:t>b. Tên các thiết bị kết nối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1962151"/>
            <a:ext cx="4571999" cy="280028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457200" y="1396682"/>
            <a:ext cx="3634328" cy="3365755"/>
            <a:chOff x="457200" y="1396682"/>
            <a:chExt cx="3634328" cy="3599300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733550"/>
              <a:ext cx="3634328" cy="3262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nl-NL" sz="1600" b="1" smtClean="0">
                  <a:solidFill>
                    <a:srgbClr val="FF0000"/>
                  </a:solidFill>
                </a:rPr>
                <a:t>a. Thiết </a:t>
              </a:r>
              <a:r>
                <a:rPr lang="nl-NL" sz="1600" b="1">
                  <a:solidFill>
                    <a:srgbClr val="FF0000"/>
                  </a:solidFill>
                </a:rPr>
                <a:t>bị đầu cuối</a:t>
              </a:r>
              <a:r>
                <a:rPr lang="nl-NL" sz="1600">
                  <a:solidFill>
                    <a:srgbClr val="FF0000"/>
                  </a:solidFill>
                </a:rPr>
                <a:t>: máy chủ, máy </a:t>
              </a:r>
              <a:endParaRPr lang="nl-NL" sz="1600" smtClean="0">
                <a:solidFill>
                  <a:srgbClr val="FF000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nl-NL" sz="1600" smtClean="0">
                  <a:solidFill>
                    <a:srgbClr val="FF0000"/>
                  </a:solidFill>
                </a:rPr>
                <a:t>tính </a:t>
              </a:r>
              <a:r>
                <a:rPr lang="nl-NL" sz="1600">
                  <a:solidFill>
                    <a:srgbClr val="FF0000"/>
                  </a:solidFill>
                </a:rPr>
                <a:t>để bàn, máy tính xách tay, </a:t>
              </a:r>
              <a:r>
                <a:rPr lang="nl-NL" sz="1600" smtClean="0">
                  <a:solidFill>
                    <a:srgbClr val="FF0000"/>
                  </a:solidFill>
                </a:rPr>
                <a:t>điện </a:t>
              </a:r>
            </a:p>
            <a:p>
              <a:pPr>
                <a:lnSpc>
                  <a:spcPct val="200000"/>
                </a:lnSpc>
              </a:pPr>
              <a:r>
                <a:rPr lang="nl-NL" sz="1600" smtClean="0">
                  <a:solidFill>
                    <a:srgbClr val="FF0000"/>
                  </a:solidFill>
                </a:rPr>
                <a:t>thoại </a:t>
              </a:r>
              <a:r>
                <a:rPr lang="nl-NL" sz="1600">
                  <a:solidFill>
                    <a:srgbClr val="FF0000"/>
                  </a:solidFill>
                </a:rPr>
                <a:t>di động, máy quét, máy in.</a:t>
              </a:r>
              <a:endParaRPr lang="en-US" sz="1600">
                <a:solidFill>
                  <a:srgbClr val="FF000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nl-NL" sz="1600" b="1" smtClean="0">
                  <a:solidFill>
                    <a:srgbClr val="FF0000"/>
                  </a:solidFill>
                </a:rPr>
                <a:t>b</a:t>
              </a:r>
              <a:r>
                <a:rPr lang="nl-NL" sz="1600" b="1">
                  <a:solidFill>
                    <a:srgbClr val="FF0000"/>
                  </a:solidFill>
                </a:rPr>
                <a:t>. Thiết bị kết nối</a:t>
              </a:r>
              <a:r>
                <a:rPr lang="nl-NL" sz="1600">
                  <a:solidFill>
                    <a:srgbClr val="FF0000"/>
                  </a:solidFill>
                </a:rPr>
                <a:t>: Bộ chuyển mạch, </a:t>
              </a:r>
              <a:endParaRPr lang="nl-NL" sz="1600" smtClean="0">
                <a:solidFill>
                  <a:srgbClr val="FF000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nl-NL" sz="1600" smtClean="0">
                  <a:solidFill>
                    <a:srgbClr val="FF0000"/>
                  </a:solidFill>
                </a:rPr>
                <a:t>bộ </a:t>
              </a:r>
              <a:r>
                <a:rPr lang="nl-NL" sz="1600">
                  <a:solidFill>
                    <a:srgbClr val="FF0000"/>
                  </a:solidFill>
                </a:rPr>
                <a:t>định tuyến không dây, đường </a:t>
              </a:r>
              <a:endParaRPr lang="nl-NL" sz="1600" smtClean="0">
                <a:solidFill>
                  <a:srgbClr val="FF000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nl-NL" sz="1600" smtClean="0">
                  <a:solidFill>
                    <a:srgbClr val="FF0000"/>
                  </a:solidFill>
                </a:rPr>
                <a:t>truyền </a:t>
              </a:r>
              <a:r>
                <a:rPr lang="nl-NL" sz="1600">
                  <a:solidFill>
                    <a:srgbClr val="FF0000"/>
                  </a:solidFill>
                </a:rPr>
                <a:t>dữ liệu,...</a:t>
              </a:r>
              <a:endParaRPr lang="en-US" sz="1600">
                <a:solidFill>
                  <a:srgbClr val="FF0000"/>
                </a:solidFill>
              </a:endParaRPr>
            </a:p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4400" y="1396682"/>
              <a:ext cx="1051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u="sng" smtClean="0">
                  <a:solidFill>
                    <a:srgbClr val="FF0000"/>
                  </a:solidFill>
                </a:rPr>
                <a:t>Trả lời:</a:t>
              </a:r>
              <a:endParaRPr lang="en-US" sz="2000" b="1" i="1" u="sng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 txBox="1">
            <a:spLocks noGrp="1"/>
          </p:cNvSpPr>
          <p:nvPr>
            <p:ph type="ctrTitle" idx="4294967295"/>
          </p:nvPr>
        </p:nvSpPr>
        <p:spPr>
          <a:xfrm>
            <a:off x="3048000" y="361950"/>
            <a:ext cx="3733800" cy="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smtClean="0">
                <a:solidFill>
                  <a:schemeClr val="bg1"/>
                </a:solidFill>
                <a:latin typeface="+mj-lt"/>
              </a:rPr>
              <a:t>BÀI TẬP LUYỆN TẬP</a:t>
            </a:r>
            <a:endParaRPr sz="2400" b="1" u="sng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6" name="Google Shape;616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524000" y="925155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smtClean="0"/>
              <a:t>Câu 3</a:t>
            </a:r>
            <a:r>
              <a:rPr lang="en-US" sz="1800" smtClean="0"/>
              <a:t>: </a:t>
            </a:r>
            <a:r>
              <a:rPr lang="vi-VN" sz="1800" smtClean="0"/>
              <a:t>Thiết </a:t>
            </a:r>
            <a:r>
              <a:rPr lang="vi-VN" sz="1800"/>
              <a:t>bị nào sau đây không phải là thiết bị đầu cuối?</a:t>
            </a:r>
          </a:p>
          <a:p>
            <a:pPr>
              <a:lnSpc>
                <a:spcPct val="200000"/>
              </a:lnSpc>
            </a:pPr>
            <a:r>
              <a:rPr lang="vi-VN" sz="1800"/>
              <a:t>A. Máy </a:t>
            </a:r>
            <a:r>
              <a:rPr lang="vi-VN" sz="1800" smtClean="0"/>
              <a:t>tính.</a:t>
            </a:r>
            <a:r>
              <a:rPr lang="en-US" sz="1800" smtClean="0"/>
              <a:t>                </a:t>
            </a:r>
            <a:r>
              <a:rPr lang="vi-VN" sz="1800" smtClean="0"/>
              <a:t>B</a:t>
            </a:r>
            <a:r>
              <a:rPr lang="vi-VN" sz="1800"/>
              <a:t>. Máy in.</a:t>
            </a:r>
          </a:p>
          <a:p>
            <a:pPr>
              <a:lnSpc>
                <a:spcPct val="200000"/>
              </a:lnSpc>
            </a:pPr>
            <a:r>
              <a:rPr lang="vi-VN" sz="1800"/>
              <a:t>C. Bộ định </a:t>
            </a:r>
            <a:r>
              <a:rPr lang="vi-VN" sz="1800" smtClean="0"/>
              <a:t>tuyến.</a:t>
            </a:r>
            <a:r>
              <a:rPr lang="en-US" sz="1800" smtClean="0"/>
              <a:t>        </a:t>
            </a:r>
            <a:r>
              <a:rPr lang="vi-VN" sz="1800" smtClean="0"/>
              <a:t>D</a:t>
            </a:r>
            <a:r>
              <a:rPr lang="vi-VN" sz="1800"/>
              <a:t>. Máy quét.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2698531"/>
            <a:ext cx="678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smtClean="0"/>
              <a:t>Câu 4: </a:t>
            </a:r>
            <a:r>
              <a:rPr lang="vi-VN" sz="1800" smtClean="0"/>
              <a:t>Mạng </a:t>
            </a:r>
            <a:r>
              <a:rPr lang="vi-VN" sz="1800"/>
              <a:t>máy tính không cho phép người sử dụng chia sẻ</a:t>
            </a:r>
          </a:p>
          <a:p>
            <a:pPr>
              <a:lnSpc>
                <a:spcPct val="200000"/>
              </a:lnSpc>
            </a:pPr>
            <a:r>
              <a:rPr lang="vi-VN" sz="1800"/>
              <a:t>A. máy </a:t>
            </a:r>
            <a:r>
              <a:rPr lang="vi-VN" sz="1800" smtClean="0"/>
              <a:t>in</a:t>
            </a:r>
            <a:r>
              <a:rPr lang="en-US" sz="1800" smtClean="0"/>
              <a:t>               </a:t>
            </a:r>
            <a:r>
              <a:rPr lang="vi-VN" sz="1800" smtClean="0"/>
              <a:t>B</a:t>
            </a:r>
            <a:r>
              <a:rPr lang="vi-VN" sz="1800"/>
              <a:t>. bàn phím và chuột</a:t>
            </a:r>
          </a:p>
          <a:p>
            <a:pPr>
              <a:lnSpc>
                <a:spcPct val="200000"/>
              </a:lnSpc>
            </a:pPr>
            <a:r>
              <a:rPr lang="vi-VN" sz="1800"/>
              <a:t>C. máy </a:t>
            </a:r>
            <a:r>
              <a:rPr lang="vi-VN" sz="1800" smtClean="0"/>
              <a:t>quét.</a:t>
            </a:r>
            <a:r>
              <a:rPr lang="en-US" sz="1800"/>
              <a:t> </a:t>
            </a:r>
            <a:r>
              <a:rPr lang="en-US" sz="1800" smtClean="0"/>
              <a:t>         D</a:t>
            </a:r>
            <a:r>
              <a:rPr lang="en-US" sz="1800"/>
              <a:t>. dữ liệu</a:t>
            </a:r>
            <a:endParaRPr lang="vi-VN" sz="1800"/>
          </a:p>
        </p:txBody>
      </p:sp>
      <p:grpSp>
        <p:nvGrpSpPr>
          <p:cNvPr id="6" name="Google Shape;1071;p50"/>
          <p:cNvGrpSpPr/>
          <p:nvPr/>
        </p:nvGrpSpPr>
        <p:grpSpPr>
          <a:xfrm>
            <a:off x="1097249" y="2038350"/>
            <a:ext cx="462596" cy="469414"/>
            <a:chOff x="5972700" y="2330200"/>
            <a:chExt cx="411625" cy="387275"/>
          </a:xfrm>
        </p:grpSpPr>
        <p:sp>
          <p:nvSpPr>
            <p:cNvPr id="7" name="Google Shape;1072;p5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73;p5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1071;p50"/>
          <p:cNvGrpSpPr/>
          <p:nvPr/>
        </p:nvGrpSpPr>
        <p:grpSpPr>
          <a:xfrm>
            <a:off x="2895600" y="3254536"/>
            <a:ext cx="462596" cy="469414"/>
            <a:chOff x="5972700" y="2330200"/>
            <a:chExt cx="411625" cy="387275"/>
          </a:xfrm>
        </p:grpSpPr>
        <p:sp>
          <p:nvSpPr>
            <p:cNvPr id="10" name="Google Shape;1072;p5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73;p5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 txBox="1">
            <a:spLocks noGrp="1"/>
          </p:cNvSpPr>
          <p:nvPr>
            <p:ph type="ctrTitle" idx="4294967295"/>
          </p:nvPr>
        </p:nvSpPr>
        <p:spPr>
          <a:xfrm>
            <a:off x="3048000" y="361950"/>
            <a:ext cx="3733800" cy="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smtClean="0">
                <a:solidFill>
                  <a:schemeClr val="bg1"/>
                </a:solidFill>
                <a:latin typeface="+mj-lt"/>
              </a:rPr>
              <a:t>BÀI TẬP VẬN DỤNG</a:t>
            </a:r>
            <a:endParaRPr sz="2400" b="1" u="sng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6" name="Google Shape;616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278082" y="895350"/>
            <a:ext cx="73152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Bình đang phân vân không biết bảng phân loại của mình về các thiết bị đã chính xác hay chưa, em hãy giúp bạn ấy kiểm tra lại nhé.</a:t>
            </a:r>
            <a:endParaRPr lang="en-US" sz="180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59474"/>
              </p:ext>
            </p:extLst>
          </p:nvPr>
        </p:nvGraphicFramePr>
        <p:xfrm>
          <a:off x="1600200" y="1962150"/>
          <a:ext cx="6096000" cy="2437130"/>
        </p:xfrm>
        <a:graphic>
          <a:graphicData uri="http://schemas.openxmlformats.org/drawingml/2006/table">
            <a:tbl>
              <a:tblPr firstRow="1" bandRow="1">
                <a:tableStyleId>{5E225D28-81A1-47F6-B832-14334138A573}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vi-VN" sz="1600" b="1">
                          <a:effectLst/>
                        </a:rPr>
                        <a:t>Thiết bị đầu cuối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Thiết bị kết nối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cap="none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Máy tính bàn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Điện thoại thông minh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Máy tính xách tay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Bộ chia (Hub)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Bộ chuyển mạch (Switch)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Máy in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vi-VN" sz="1600">
                          <a:effectLst/>
                        </a:rPr>
                        <a:t>Bộ định tuyến (Router)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smtClean="0">
                          <a:effectLst/>
                        </a:rPr>
                        <a:t>Máy </a:t>
                      </a:r>
                      <a:r>
                        <a:rPr lang="en-US" sz="1600">
                          <a:effectLst/>
                        </a:rPr>
                        <a:t>quét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Ti vi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600" smtClean="0">
                          <a:effectLst/>
                        </a:rPr>
                        <a:t>Bộ định tuyến không dây (VMreless Router)</a:t>
                      </a:r>
                      <a:endParaRPr lang="en-US" sz="1600">
                        <a:effectLst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791682"/>
              </p:ext>
            </p:extLst>
          </p:nvPr>
        </p:nvGraphicFramePr>
        <p:xfrm>
          <a:off x="76200" y="4324350"/>
          <a:ext cx="6283325" cy="2514603"/>
        </p:xfrm>
        <a:graphic>
          <a:graphicData uri="http://schemas.openxmlformats.org/drawingml/2006/table">
            <a:tbl>
              <a:tblPr/>
              <a:tblGrid>
                <a:gridCol w="2193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9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2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 smtClean="0">
                          <a:effectLst/>
                        </a:rPr>
                        <a:t>T</a:t>
                      </a:r>
                      <a:r>
                        <a:rPr lang="vi-VN" sz="1600" b="1" dirty="0" smtClean="0">
                          <a:effectLst/>
                        </a:rPr>
                        <a:t>hiết </a:t>
                      </a:r>
                      <a:r>
                        <a:rPr lang="vi-VN" sz="1600" b="1" dirty="0">
                          <a:effectLst/>
                        </a:rPr>
                        <a:t>bị đầu cuối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Thiết bị kết nối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Máy tính bàn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Bộ chuyển mạch (Switch)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Máy tính xách tay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 err="1">
                          <a:effectLst/>
                        </a:rPr>
                        <a:t>Bộ</a:t>
                      </a:r>
                      <a:r>
                        <a:rPr lang="en-US" sz="1600" dirty="0">
                          <a:effectLst/>
                        </a:rPr>
                        <a:t> chia (Hub)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Máy in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1600">
                          <a:effectLst/>
                        </a:rPr>
                        <a:t>Bộ định tuyến (Router)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Máy quét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1600">
                          <a:effectLst/>
                        </a:rPr>
                        <a:t>Bộ định tuyến không dây (Wireless Router)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Điện thoại thông minh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 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Ti vi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799" y="1767384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smtClean="0"/>
              <a:t>Trả lời:</a:t>
            </a:r>
            <a:endParaRPr lang="en-US" sz="1800" b="1" u="sng"/>
          </a:p>
        </p:txBody>
      </p:sp>
    </p:spTree>
    <p:extLst>
      <p:ext uri="{BB962C8B-B14F-4D97-AF65-F5344CB8AC3E}">
        <p14:creationId xmlns:p14="http://schemas.microsoft.com/office/powerpoint/2010/main" val="59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/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rgbClr val="0070C0"/>
                </a:solidFill>
                <a:latin typeface="+mj-lt"/>
              </a:rPr>
              <a:t>HƯỚNG DẪN VỀ NHÀ</a:t>
            </a:r>
            <a:endParaRPr sz="24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55" name="Google Shape;2055;p30"/>
          <p:cNvSpPr/>
          <p:nvPr/>
        </p:nvSpPr>
        <p:spPr>
          <a:xfrm>
            <a:off x="6449687" y="1692425"/>
            <a:ext cx="1788900" cy="1758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smtClean="0">
                <a:solidFill>
                  <a:schemeClr val="bg1"/>
                </a:solidFill>
                <a:latin typeface="+mj-lt"/>
                <a:ea typeface="Merriweather"/>
                <a:cs typeface="Merriweather"/>
                <a:sym typeface="Merriweather"/>
              </a:rPr>
              <a:t>Tìm hiểu nội dung bài 5</a:t>
            </a:r>
            <a:endParaRPr sz="1800" b="1">
              <a:solidFill>
                <a:schemeClr val="bg1"/>
              </a:solidFill>
              <a:latin typeface="+mj-lt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5075" y="1692425"/>
            <a:ext cx="2772306" cy="1758900"/>
            <a:chOff x="905075" y="1692425"/>
            <a:chExt cx="2772306" cy="1758900"/>
          </a:xfrm>
        </p:grpSpPr>
        <p:sp>
          <p:nvSpPr>
            <p:cNvPr id="2054" name="Google Shape;2054;p30"/>
            <p:cNvSpPr/>
            <p:nvPr/>
          </p:nvSpPr>
          <p:spPr>
            <a:xfrm>
              <a:off x="905075" y="1692425"/>
              <a:ext cx="1788900" cy="17589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Ôn lại các kiến thức đã học</a:t>
              </a:r>
              <a:endParaRPr sz="1800" b="1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cxnSp>
          <p:nvCxnSpPr>
            <p:cNvPr id="2057" name="Google Shape;2057;p30"/>
            <p:cNvCxnSpPr>
              <a:endCxn id="2056" idx="2"/>
            </p:cNvCxnSpPr>
            <p:nvPr/>
          </p:nvCxnSpPr>
          <p:spPr>
            <a:xfrm>
              <a:off x="2694281" y="2571875"/>
              <a:ext cx="983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3" name="Group 2"/>
          <p:cNvGrpSpPr/>
          <p:nvPr/>
        </p:nvGrpSpPr>
        <p:grpSpPr>
          <a:xfrm>
            <a:off x="3677381" y="1692425"/>
            <a:ext cx="2772306" cy="1758900"/>
            <a:chOff x="3677381" y="1692425"/>
            <a:chExt cx="2772306" cy="1758900"/>
          </a:xfrm>
        </p:grpSpPr>
        <p:sp>
          <p:nvSpPr>
            <p:cNvPr id="2056" name="Google Shape;2056;p30"/>
            <p:cNvSpPr/>
            <p:nvPr/>
          </p:nvSpPr>
          <p:spPr>
            <a:xfrm>
              <a:off x="3677381" y="1692425"/>
              <a:ext cx="1788900" cy="17589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 thành bài  </a:t>
              </a:r>
              <a:r>
                <a:rPr lang="en-GB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tập, vận </a:t>
              </a:r>
              <a:r>
                <a:rPr lang="en-GB" sz="1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GB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cxnSp>
          <p:nvCxnSpPr>
            <p:cNvPr id="2058" name="Google Shape;2058;p30"/>
            <p:cNvCxnSpPr>
              <a:endCxn id="2055" idx="2"/>
            </p:cNvCxnSpPr>
            <p:nvPr/>
          </p:nvCxnSpPr>
          <p:spPr>
            <a:xfrm>
              <a:off x="5466587" y="2571875"/>
              <a:ext cx="983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lg" len="lg"/>
              <a:tailEnd type="triangle" w="lg" len="lg"/>
            </a:ln>
          </p:spPr>
        </p:cxnSp>
      </p:grpSp>
      <p:sp>
        <p:nvSpPr>
          <p:cNvPr id="2059" name="Google Shape;2059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80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838200" y="418063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</a:rPr>
              <a:t>Khoa</a:t>
            </a:r>
            <a:r>
              <a:rPr lang="vi-VN" sz="2800" dirty="0">
                <a:solidFill>
                  <a:schemeClr val="bg1"/>
                </a:solidFill>
              </a:rPr>
              <a:t>: Các con đường đan với nhau thành mạng lưới. Nhiều mạng nhỏ được nối 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nhau thành mạng lớn hơn,... Cứ như thế, mạng giao thông mở rộng ra khắp nơi trên Trái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Đất. Hơn thế nữa, còn có cả những đường không nhìn thấy như đường của máy bay trên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không trung và đường của tàu trên sông, biển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0"/>
          <p:cNvSpPr txBox="1">
            <a:spLocks noGrp="1"/>
          </p:cNvSpPr>
          <p:nvPr>
            <p:ph type="ctrTitle"/>
          </p:nvPr>
        </p:nvSpPr>
        <p:spPr>
          <a:xfrm>
            <a:off x="2895600" y="24193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rgbClr val="002060"/>
                </a:solidFill>
                <a:latin typeface="+mj-lt"/>
              </a:rPr>
              <a:t>Cảm ơn các em đã lắng nghe bài giảng!</a:t>
            </a:r>
            <a:endParaRPr b="1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533400" y="418063"/>
            <a:ext cx="8534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</a:rPr>
              <a:t>An: </a:t>
            </a:r>
            <a:r>
              <a:rPr lang="vi-VN" sz="2800" dirty="0">
                <a:solidFill>
                  <a:srgbClr val="FF0000"/>
                </a:solidFill>
              </a:rPr>
              <a:t>Thế thì làm sao để giao thông được thông suốt?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</a:rPr>
              <a:t>Khoa</a:t>
            </a:r>
            <a:r>
              <a:rPr lang="vi-VN" sz="2800" dirty="0">
                <a:solidFill>
                  <a:srgbClr val="002060"/>
                </a:solidFill>
              </a:rPr>
              <a:t>: Nơi giao nhau của những con đường có biển báo, có đèn giao thông, thậm chí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phải có cảnh sát giao thông điều khiển xe trên các tuyến đường.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</a:rPr>
              <a:t>An: </a:t>
            </a:r>
            <a:r>
              <a:rPr lang="vi-VN" sz="2800" dirty="0">
                <a:solidFill>
                  <a:srgbClr val="FF0000"/>
                </a:solidFill>
              </a:rPr>
              <a:t>Tớ hiểu rồi! Mỗi người một cách đi nhưng nếu có kỉ luật thì ai cũng sẽ đến được đích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của mình. Giao thông có kỉ luật thật là tuyệt vời!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76200" y="895350"/>
            <a:ext cx="2046467" cy="16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bg1"/>
                </a:solidFill>
                <a:latin typeface="+mj-lt"/>
              </a:rPr>
              <a:t>HOẠT </a:t>
            </a:r>
            <a:r>
              <a:rPr lang="vi-VN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vi-VN" b="1" dirty="0" smtClean="0">
                <a:solidFill>
                  <a:schemeClr val="bg1"/>
                </a:solidFill>
                <a:latin typeface="+mj-lt"/>
              </a:rPr>
            </a:br>
            <a:r>
              <a:rPr lang="en" b="1" dirty="0" smtClean="0">
                <a:solidFill>
                  <a:schemeClr val="bg1"/>
                </a:solidFill>
                <a:latin typeface="+mj-lt"/>
              </a:rPr>
              <a:t>ĐỘNG 1</a:t>
            </a:r>
            <a:endParaRPr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557130" y="0"/>
            <a:ext cx="4479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0070C0"/>
                </a:solidFill>
              </a:rPr>
              <a:t>Hoàn</a:t>
            </a:r>
            <a:r>
              <a:rPr lang="en-US" sz="2800" b="1" u="sng" dirty="0" smtClean="0">
                <a:solidFill>
                  <a:srgbClr val="0070C0"/>
                </a:solidFill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thành</a:t>
            </a:r>
            <a:r>
              <a:rPr lang="en-US" sz="2800" b="1" u="sng" dirty="0" smtClean="0">
                <a:solidFill>
                  <a:srgbClr val="0070C0"/>
                </a:solidFill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phiếu</a:t>
            </a:r>
            <a:r>
              <a:rPr lang="en-US" sz="2800" b="1" u="sng" dirty="0" smtClean="0">
                <a:solidFill>
                  <a:srgbClr val="0070C0"/>
                </a:solidFill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bài</a:t>
            </a:r>
            <a:r>
              <a:rPr lang="en-US" sz="2800" b="1" u="sng" dirty="0" smtClean="0">
                <a:solidFill>
                  <a:srgbClr val="0070C0"/>
                </a:solidFill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tập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417912"/>
            <a:ext cx="73914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Bef>
                <a:spcPts val="600"/>
              </a:spcBef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1: </a:t>
            </a:r>
            <a:r>
              <a:rPr 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Em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 kể ra một số mạng lưới giống như mạng giao thông đường bộ.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</a:pPr>
            <a:r>
              <a:rPr 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Những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 được vẫn chuyển trên mạng lưới đó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</a:pPr>
            <a:r>
              <a:rPr 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Em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 chọn các phương án trả lời đúng. Điểm chung của những mạng lưới đó là gì?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 thành </a:t>
            </a:r>
            <a:r>
              <a:rPr 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viên       B. Chia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sẻ tài nguyên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</a:pPr>
            <a:r>
              <a:rPr 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Kết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 các thành </a:t>
            </a:r>
            <a:r>
              <a:rPr 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viên   D.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 nhiều đường cắt </a:t>
            </a:r>
            <a:r>
              <a:rPr 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</a:t>
            </a:r>
          </a:p>
          <a:p>
            <a:pPr lvl="0" algn="just">
              <a:spcBef>
                <a:spcPts val="600"/>
              </a:spcBef>
            </a:pP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2: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lưới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lưới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609600" y="590550"/>
            <a:ext cx="7848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solidFill>
                  <a:srgbClr val="FFFF00"/>
                </a:solidFill>
                <a:latin typeface="+mj-lt"/>
              </a:rPr>
              <a:t>CHỦ ĐỀ 2 </a:t>
            </a:r>
            <a:br>
              <a:rPr lang="en" sz="2800" b="1" smtClean="0">
                <a:solidFill>
                  <a:srgbClr val="FFFF00"/>
                </a:solidFill>
                <a:latin typeface="+mj-lt"/>
              </a:rPr>
            </a:br>
            <a:r>
              <a:rPr lang="en" sz="2800" b="1" smtClean="0">
                <a:solidFill>
                  <a:srgbClr val="FFFF00"/>
                </a:solidFill>
                <a:latin typeface="+mj-lt"/>
              </a:rPr>
              <a:t>MẠNG MÁY TÍNH VÀ INTERNET</a:t>
            </a:r>
            <a:endParaRPr sz="28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2362200" y="1778226"/>
            <a:ext cx="52578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Bài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4.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Mạng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máy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tính</a:t>
            </a:r>
            <a:endParaRPr sz="28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405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19350"/>
            <a:ext cx="3276600" cy="2301832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/>
      <p:bldP spid="40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latin typeface="+mj-lt"/>
              </a:rPr>
              <a:t>NỘI DUNG BÀI HỌC</a:t>
            </a:r>
            <a:endParaRPr sz="2400" b="1">
              <a:latin typeface="+mj-lt"/>
            </a:endParaRPr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24623865"/>
              </p:ext>
            </p:extLst>
          </p:nvPr>
        </p:nvGraphicFramePr>
        <p:xfrm>
          <a:off x="2438400" y="895350"/>
          <a:ext cx="60198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0" y="811663"/>
            <a:ext cx="6248400" cy="3120300"/>
          </a:xfrm>
        </p:spPr>
        <p:txBody>
          <a:bodyPr/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+mn-lt"/>
              </a:rPr>
              <a:t>Những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mạng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lưới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này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vận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hành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Mạng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lưới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hoạt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động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riêng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cá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" name="Google Shape;451;p22"/>
          <p:cNvSpPr txBox="1">
            <a:spLocks noGrp="1"/>
          </p:cNvSpPr>
          <p:nvPr>
            <p:ph type="title"/>
          </p:nvPr>
        </p:nvSpPr>
        <p:spPr>
          <a:xfrm>
            <a:off x="76200" y="590550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+mj-lt"/>
              </a:rPr>
              <a:t>1. Mạng máy tính là gì?</a:t>
            </a:r>
            <a:endParaRPr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6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76200" y="590550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+mj-lt"/>
              </a:rPr>
              <a:t>1. Mạng máy tính là gì?</a:t>
            </a:r>
            <a:endParaRPr sz="2800" b="1" dirty="0">
              <a:latin typeface="+mj-lt"/>
            </a:endParaRPr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895600" y="488373"/>
            <a:ext cx="59436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002060"/>
                </a:solidFill>
              </a:rPr>
              <a:t>Mạng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máy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cũng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có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chung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là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u="sng" dirty="0" err="1" smtClean="0">
                <a:solidFill>
                  <a:srgbClr val="FF0000"/>
                </a:solidFill>
              </a:rPr>
              <a:t>Kết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nối</a:t>
            </a:r>
            <a:r>
              <a:rPr lang="vi-VN" sz="2400" u="sng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u="sng" dirty="0" smtClean="0">
                <a:solidFill>
                  <a:srgbClr val="FF0000"/>
                </a:solidFill>
              </a:rPr>
              <a:t>chia </a:t>
            </a:r>
            <a:r>
              <a:rPr lang="en-US" sz="2400" u="sng" dirty="0" err="1" smtClean="0">
                <a:solidFill>
                  <a:srgbClr val="FF0000"/>
                </a:solidFill>
              </a:rPr>
              <a:t>sẻ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2999" y="1535104"/>
            <a:ext cx="597237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 smtClean="0">
                <a:solidFill>
                  <a:srgbClr val="0070C0"/>
                </a:solidFill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</a:rPr>
              <a:t>Mạng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sẽ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chỉ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hoạt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nếu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kết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nối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</a:rPr>
              <a:t>Mạng</a:t>
            </a:r>
            <a:r>
              <a:rPr lang="en-US" sz="2400" dirty="0" smtClean="0">
                <a:solidFill>
                  <a:srgbClr val="0070C0"/>
                </a:solidFill>
              </a:rPr>
              <a:t> chia </a:t>
            </a:r>
            <a:r>
              <a:rPr lang="en-US" sz="2400" dirty="0" err="1" smtClean="0">
                <a:solidFill>
                  <a:srgbClr val="0070C0"/>
                </a:solidFill>
              </a:rPr>
              <a:t>sẻ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tài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nguyên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cho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nhiều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người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00" y="2647950"/>
            <a:ext cx="6087600" cy="25697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57150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ĐẶC ĐIỂM CỦA MẠNG MÁY TÍNH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1583</Words>
  <Application>Microsoft Office PowerPoint</Application>
  <PresentationFormat>On-screen Show (16:9)</PresentationFormat>
  <Paragraphs>191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Merriweather</vt:lpstr>
      <vt:lpstr>Times New Roman</vt:lpstr>
      <vt:lpstr>Roboto Slab Regular</vt:lpstr>
      <vt:lpstr>Lato Light</vt:lpstr>
      <vt:lpstr>Calibri</vt:lpstr>
      <vt:lpstr>Wingdings</vt:lpstr>
      <vt:lpstr>Kent template</vt:lpstr>
      <vt:lpstr>CHÀO MỪNG CÁC EM ĐẾN VỚI TIẾT HỌC HÔM NAY</vt:lpstr>
      <vt:lpstr>PowerPoint Presentation</vt:lpstr>
      <vt:lpstr>PowerPoint Presentation</vt:lpstr>
      <vt:lpstr>PowerPoint Presentation</vt:lpstr>
      <vt:lpstr>HOẠT  ĐỘNG 1</vt:lpstr>
      <vt:lpstr>CHỦ ĐỀ 2  MẠNG MÁY TÍNH VÀ INTERNET</vt:lpstr>
      <vt:lpstr>NỘI DUNG BÀI HỌC</vt:lpstr>
      <vt:lpstr>1. Mạng máy tính là gì?</vt:lpstr>
      <vt:lpstr>1. Mạng máy tính là gì?</vt:lpstr>
      <vt:lpstr>1. Mạng máy tính là gì?</vt:lpstr>
      <vt:lpstr>1. Mạng máy tính là gì?</vt:lpstr>
      <vt:lpstr>1. Mạng máy tính là gì?</vt:lpstr>
      <vt:lpstr>BÀI TẬP LUYỆN TẬP</vt:lpstr>
      <vt:lpstr>BÀI TẬP LUYỆN TẬP</vt:lpstr>
      <vt:lpstr>1. Mạng máy tính là gì?</vt:lpstr>
      <vt:lpstr>1. Mạng máy tính là gì?</vt:lpstr>
      <vt:lpstr>KẾT LUẬN</vt:lpstr>
      <vt:lpstr>PowerPoint Presentation</vt:lpstr>
      <vt:lpstr>PowerPoint Presentation</vt:lpstr>
      <vt:lpstr>2. Các thành phần của mạng máy tính</vt:lpstr>
      <vt:lpstr>   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LUYỆN TẬP</vt:lpstr>
      <vt:lpstr>BÀI TẬP VẬN DỤNG</vt:lpstr>
      <vt:lpstr>HƯỚNG DẪN VỀ NHÀ</vt:lpstr>
      <vt:lpstr>Cảm ơn các em đã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</dc:title>
  <dc:creator>Hoai Ham Hap</dc:creator>
  <cp:lastModifiedBy>Administrator</cp:lastModifiedBy>
  <cp:revision>31</cp:revision>
  <dcterms:modified xsi:type="dcterms:W3CDTF">2025-10-29T14:28:07Z</dcterms:modified>
</cp:coreProperties>
</file>