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6"/>
  </p:notesMasterIdLst>
  <p:handoutMasterIdLst>
    <p:handoutMasterId r:id="rId27"/>
  </p:handoutMasterIdLst>
  <p:sldIdLst>
    <p:sldId id="368" r:id="rId2"/>
    <p:sldId id="306" r:id="rId3"/>
    <p:sldId id="337" r:id="rId4"/>
    <p:sldId id="352" r:id="rId5"/>
    <p:sldId id="351" r:id="rId6"/>
    <p:sldId id="353" r:id="rId7"/>
    <p:sldId id="354" r:id="rId8"/>
    <p:sldId id="356" r:id="rId9"/>
    <p:sldId id="355" r:id="rId10"/>
    <p:sldId id="357" r:id="rId11"/>
    <p:sldId id="358" r:id="rId12"/>
    <p:sldId id="360" r:id="rId13"/>
    <p:sldId id="361" r:id="rId14"/>
    <p:sldId id="333" r:id="rId15"/>
    <p:sldId id="305" r:id="rId16"/>
    <p:sldId id="346" r:id="rId17"/>
    <p:sldId id="312" r:id="rId18"/>
    <p:sldId id="363" r:id="rId19"/>
    <p:sldId id="362" r:id="rId20"/>
    <p:sldId id="364" r:id="rId21"/>
    <p:sldId id="365" r:id="rId22"/>
    <p:sldId id="366" r:id="rId23"/>
    <p:sldId id="367" r:id="rId24"/>
    <p:sldId id="348" r:id="rId25"/>
  </p:sldIdLst>
  <p:sldSz cx="9144000" cy="6858000" type="screen4x3"/>
  <p:notesSz cx="6858000" cy="9144000"/>
  <p:custDataLst>
    <p:tags r:id="rId28"/>
  </p:custDataLst>
  <p:defaultTextStyle>
    <a:defPPr>
      <a:defRPr lang="en-US"/>
    </a:defPPr>
    <a:lvl1pPr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6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60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8C723"/>
    <a:srgbClr val="CCFF66"/>
    <a:srgbClr val="9A55AF"/>
    <a:srgbClr val="FF00FF"/>
    <a:srgbClr val="FF0066"/>
    <a:srgbClr val="0033CC"/>
    <a:srgbClr val="E2F80C"/>
    <a:srgbClr val="D0F70D"/>
    <a:srgbClr val="60A4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68" autoAdjust="0"/>
    <p:restoredTop sz="94669" autoAdjust="0"/>
  </p:normalViewPr>
  <p:slideViewPr>
    <p:cSldViewPr snapToObjects="1">
      <p:cViewPr varScale="1">
        <p:scale>
          <a:sx n="81" d="100"/>
          <a:sy n="81" d="100"/>
        </p:scale>
        <p:origin x="5" y="5"/>
      </p:cViewPr>
      <p:guideLst>
        <p:guide orient="horz" pos="2160"/>
        <p:guide pos="2880"/>
      </p:guideLst>
    </p:cSldViewPr>
  </p:slideViewPr>
  <p:outlineViewPr>
    <p:cViewPr>
      <p:scale>
        <a:sx n="33" d="100"/>
        <a:sy n="33" d="100"/>
      </p:scale>
      <p:origin x="258" y="11292"/>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67" d="100"/>
          <a:sy n="67" d="100"/>
        </p:scale>
        <p:origin x="-279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C108677-1942-D66C-BEE2-8993CA5AB82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6627" name="Rectangle 3">
            <a:extLst>
              <a:ext uri="{FF2B5EF4-FFF2-40B4-BE49-F238E27FC236}">
                <a16:creationId xmlns:a16="http://schemas.microsoft.com/office/drawing/2014/main" id="{6F3E2E45-C7C0-B3D9-53A1-49E5A766C8DC}"/>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endParaRPr lang="en-US" altLang="en-US"/>
          </a:p>
        </p:txBody>
      </p:sp>
      <p:sp>
        <p:nvSpPr>
          <p:cNvPr id="26628" name="Rectangle 4">
            <a:extLst>
              <a:ext uri="{FF2B5EF4-FFF2-40B4-BE49-F238E27FC236}">
                <a16:creationId xmlns:a16="http://schemas.microsoft.com/office/drawing/2014/main" id="{FD577E5D-96B8-54D3-9B26-F15FBE099F69}"/>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6629" name="Rectangle 5">
            <a:extLst>
              <a:ext uri="{FF2B5EF4-FFF2-40B4-BE49-F238E27FC236}">
                <a16:creationId xmlns:a16="http://schemas.microsoft.com/office/drawing/2014/main" id="{1DF2D0B8-95BF-5F5D-90C0-BCAE75980013}"/>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2CB3424-211D-492B-A3BF-5E9A893B58A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0CD97A6-2B21-1583-76D9-9D8F9C20DD4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4579" name="Rectangle 3">
            <a:extLst>
              <a:ext uri="{FF2B5EF4-FFF2-40B4-BE49-F238E27FC236}">
                <a16:creationId xmlns:a16="http://schemas.microsoft.com/office/drawing/2014/main" id="{0B82DBF0-68C3-9376-CCD6-44610D071C98}"/>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endParaRPr lang="en-US" altLang="en-US"/>
          </a:p>
        </p:txBody>
      </p:sp>
      <p:sp>
        <p:nvSpPr>
          <p:cNvPr id="30724" name="Rectangle 4">
            <a:extLst>
              <a:ext uri="{FF2B5EF4-FFF2-40B4-BE49-F238E27FC236}">
                <a16:creationId xmlns:a16="http://schemas.microsoft.com/office/drawing/2014/main" id="{53ACA61B-D115-02EA-53AB-D3D6813B6B9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a:extLst>
              <a:ext uri="{FF2B5EF4-FFF2-40B4-BE49-F238E27FC236}">
                <a16:creationId xmlns:a16="http://schemas.microsoft.com/office/drawing/2014/main" id="{B017E1EC-F041-1B47-2333-9A296877401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4582" name="Rectangle 6">
            <a:extLst>
              <a:ext uri="{FF2B5EF4-FFF2-40B4-BE49-F238E27FC236}">
                <a16:creationId xmlns:a16="http://schemas.microsoft.com/office/drawing/2014/main" id="{04CB84FB-6CF1-E16C-782F-502146904C9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24583" name="Rectangle 7">
            <a:extLst>
              <a:ext uri="{FF2B5EF4-FFF2-40B4-BE49-F238E27FC236}">
                <a16:creationId xmlns:a16="http://schemas.microsoft.com/office/drawing/2014/main" id="{47E1B155-96FB-4759-A01D-B12FD1C3908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842726F-55A5-4E14-8716-81BEC206DAA7}" type="slidenum">
              <a:rPr lang="en-US" altLang="en-US"/>
              <a:pPr/>
              <a:t>‹#›</a:t>
            </a:fld>
            <a:endParaRPr lang="en-US" altLang="en-US"/>
          </a:p>
        </p:txBody>
      </p:sp>
    </p:spTree>
    <p:extLst>
      <p:ext uri="{BB962C8B-B14F-4D97-AF65-F5344CB8AC3E}">
        <p14:creationId xmlns:p14="http://schemas.microsoft.com/office/powerpoint/2010/main" val="15484088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a:extLst>
              <a:ext uri="{FF2B5EF4-FFF2-40B4-BE49-F238E27FC236}">
                <a16:creationId xmlns:a16="http://schemas.microsoft.com/office/drawing/2014/main" id="{0150BCBC-660A-A465-6E37-C238790F3850}"/>
              </a:ext>
            </a:extLst>
          </p:cNvPr>
          <p:cNvSpPr>
            <a:spLocks noGrp="1" noRot="1" noChangeAspect="1" noTextEdit="1"/>
          </p:cNvSpPr>
          <p:nvPr>
            <p:ph type="sldImg"/>
          </p:nvPr>
        </p:nvSpPr>
        <p:spPr>
          <a:ln/>
        </p:spPr>
      </p:sp>
      <p:sp>
        <p:nvSpPr>
          <p:cNvPr id="31747" name="备注占位符 2">
            <a:extLst>
              <a:ext uri="{FF2B5EF4-FFF2-40B4-BE49-F238E27FC236}">
                <a16:creationId xmlns:a16="http://schemas.microsoft.com/office/drawing/2014/main" id="{1CEA028B-6D5E-CCB0-C851-009929C7C2C4}"/>
              </a:ext>
            </a:extLst>
          </p:cNvPr>
          <p:cNvSpPr>
            <a:spLocks noGrp="1"/>
          </p:cNvSpPr>
          <p:nvPr>
            <p:ph type="body" idx="1"/>
          </p:nvPr>
        </p:nvSpPr>
        <p:spPr>
          <a:noFill/>
        </p:spPr>
        <p:txBody>
          <a:bodyPr/>
          <a:lstStyle/>
          <a:p>
            <a:endParaRPr lang="zh-CN" altLang="en-US"/>
          </a:p>
        </p:txBody>
      </p:sp>
      <p:sp>
        <p:nvSpPr>
          <p:cNvPr id="28676" name="灯片编号占位符 3">
            <a:extLst>
              <a:ext uri="{FF2B5EF4-FFF2-40B4-BE49-F238E27FC236}">
                <a16:creationId xmlns:a16="http://schemas.microsoft.com/office/drawing/2014/main" id="{7C0EE6D9-2FC2-803D-EE10-C10B9F67F5E1}"/>
              </a:ext>
            </a:extLst>
          </p:cNvPr>
          <p:cNvSpPr>
            <a:spLocks noGrp="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42F2CDF-3890-4AD8-B58C-E6A4BF3B81D5}" type="slidenum">
              <a:rPr lang="zh-CN" altLang="en-US">
                <a:solidFill>
                  <a:srgbClr val="000000"/>
                </a:solidFill>
              </a:rPr>
              <a:pPr eaLnBrk="1" hangingPunct="1">
                <a:spcBef>
                  <a:spcPct val="0"/>
                </a:spcBef>
              </a:pPr>
              <a:t>2</a:t>
            </a:fld>
            <a:endParaRPr lang="zh-CN" altLang="en-US">
              <a:solidFill>
                <a:srgbClr val="000000"/>
              </a:solidFill>
            </a:endParaRPr>
          </a:p>
        </p:txBody>
      </p:sp>
    </p:spTree>
    <p:extLst>
      <p:ext uri="{BB962C8B-B14F-4D97-AF65-F5344CB8AC3E}">
        <p14:creationId xmlns:p14="http://schemas.microsoft.com/office/powerpoint/2010/main" val="22771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D5FD75B-D56A-0904-D6A6-DF16392F4494}"/>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36D3E57B-B8F6-2EB1-6F13-3880BE9D35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31764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027E39F-B98D-94B3-4608-94FB6F323691}"/>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69A63F91-9F74-4C2A-A3A7-616A9BD67263}" type="datetimeFigureOut">
              <a:rPr lang="en-US"/>
              <a:pPr>
                <a:defRPr/>
              </a:pPr>
              <a:t>1/5/2026</a:t>
            </a:fld>
            <a:endParaRPr lang="en-US"/>
          </a:p>
        </p:txBody>
      </p:sp>
      <p:sp>
        <p:nvSpPr>
          <p:cNvPr id="5" name="Footer Placeholder 4">
            <a:extLst>
              <a:ext uri="{FF2B5EF4-FFF2-40B4-BE49-F238E27FC236}">
                <a16:creationId xmlns:a16="http://schemas.microsoft.com/office/drawing/2014/main" id="{F1064A16-61A5-988C-87B6-BDB2E1B8889C}"/>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6545E33-ECFA-92D0-8F82-493B62FDB29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51307E7-2297-43B7-8998-94C5D9DFA1DB}" type="slidenum">
              <a:rPr lang="en-US" altLang="en-US"/>
              <a:pPr/>
              <a:t>‹#›</a:t>
            </a:fld>
            <a:endParaRPr lang="en-US" altLang="en-US"/>
          </a:p>
        </p:txBody>
      </p:sp>
    </p:spTree>
    <p:extLst>
      <p:ext uri="{BB962C8B-B14F-4D97-AF65-F5344CB8AC3E}">
        <p14:creationId xmlns:p14="http://schemas.microsoft.com/office/powerpoint/2010/main" val="267819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E2DE6-894B-853A-9BB8-3EA633CA3278}"/>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7CFA7EF-FC52-44DE-854C-C7ECBD3C8FEC}" type="datetimeFigureOut">
              <a:rPr lang="en-US"/>
              <a:pPr>
                <a:defRPr/>
              </a:pPr>
              <a:t>1/5/2026</a:t>
            </a:fld>
            <a:endParaRPr lang="en-US"/>
          </a:p>
        </p:txBody>
      </p:sp>
      <p:sp>
        <p:nvSpPr>
          <p:cNvPr id="5" name="Footer Placeholder 4">
            <a:extLst>
              <a:ext uri="{FF2B5EF4-FFF2-40B4-BE49-F238E27FC236}">
                <a16:creationId xmlns:a16="http://schemas.microsoft.com/office/drawing/2014/main" id="{A04F0BE8-C16A-81A8-BD3C-B9ABA93B2BE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0656425-9668-D1C7-FD39-9FDE3D86EE9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C3EB4F2-CC93-4ECA-970E-6BDF0DD8E1A7}" type="slidenum">
              <a:rPr lang="en-US" altLang="en-US"/>
              <a:pPr/>
              <a:t>‹#›</a:t>
            </a:fld>
            <a:endParaRPr lang="en-US" altLang="en-US"/>
          </a:p>
        </p:txBody>
      </p:sp>
    </p:spTree>
    <p:extLst>
      <p:ext uri="{BB962C8B-B14F-4D97-AF65-F5344CB8AC3E}">
        <p14:creationId xmlns:p14="http://schemas.microsoft.com/office/powerpoint/2010/main" val="2411833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35809-E0EC-CD22-73E9-43A1FD0323E5}"/>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B645997-3073-4E0D-87F8-2EFB0689FDDB}" type="datetimeFigureOut">
              <a:rPr lang="en-US"/>
              <a:pPr>
                <a:defRPr/>
              </a:pPr>
              <a:t>1/5/2026</a:t>
            </a:fld>
            <a:endParaRPr lang="en-US"/>
          </a:p>
        </p:txBody>
      </p:sp>
      <p:sp>
        <p:nvSpPr>
          <p:cNvPr id="5" name="Footer Placeholder 4">
            <a:extLst>
              <a:ext uri="{FF2B5EF4-FFF2-40B4-BE49-F238E27FC236}">
                <a16:creationId xmlns:a16="http://schemas.microsoft.com/office/drawing/2014/main" id="{59D366DE-BD21-8291-00F2-FB70821E503B}"/>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F0D5746-4B1E-A325-55F2-8D78DCCDD53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B6D085C-B675-40C1-9C76-9D708B46589C}" type="slidenum">
              <a:rPr lang="en-US" altLang="en-US"/>
              <a:pPr/>
              <a:t>‹#›</a:t>
            </a:fld>
            <a:endParaRPr lang="en-US" altLang="en-US"/>
          </a:p>
        </p:txBody>
      </p:sp>
    </p:spTree>
    <p:extLst>
      <p:ext uri="{BB962C8B-B14F-4D97-AF65-F5344CB8AC3E}">
        <p14:creationId xmlns:p14="http://schemas.microsoft.com/office/powerpoint/2010/main" val="233570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4C92D-A9B9-717E-2588-651D51859FD4}"/>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B8FF4005-BC8A-4D7D-BEE3-C8CBD33DA2EE}" type="datetimeFigureOut">
              <a:rPr lang="en-US"/>
              <a:pPr>
                <a:defRPr/>
              </a:pPr>
              <a:t>1/5/2026</a:t>
            </a:fld>
            <a:endParaRPr lang="en-US"/>
          </a:p>
        </p:txBody>
      </p:sp>
      <p:sp>
        <p:nvSpPr>
          <p:cNvPr id="5" name="Footer Placeholder 4">
            <a:extLst>
              <a:ext uri="{FF2B5EF4-FFF2-40B4-BE49-F238E27FC236}">
                <a16:creationId xmlns:a16="http://schemas.microsoft.com/office/drawing/2014/main" id="{C169141B-34E5-33F4-265D-32CED7A1765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471CB17-195F-E325-4380-6991FBE1429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8ECCBDA-8AC6-437A-AD52-D264EF84828D}" type="slidenum">
              <a:rPr lang="en-US" altLang="en-US"/>
              <a:pPr/>
              <a:t>‹#›</a:t>
            </a:fld>
            <a:endParaRPr lang="en-US" altLang="en-US"/>
          </a:p>
        </p:txBody>
      </p:sp>
    </p:spTree>
    <p:extLst>
      <p:ext uri="{BB962C8B-B14F-4D97-AF65-F5344CB8AC3E}">
        <p14:creationId xmlns:p14="http://schemas.microsoft.com/office/powerpoint/2010/main" val="426755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2C7F10-EC65-BE68-D083-92AFCEFD78D6}"/>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B21FFBF-B5F9-49B2-950D-0D2F9811B61E}" type="datetimeFigureOut">
              <a:rPr lang="en-US"/>
              <a:pPr>
                <a:defRPr/>
              </a:pPr>
              <a:t>1/5/2026</a:t>
            </a:fld>
            <a:endParaRPr lang="en-US"/>
          </a:p>
        </p:txBody>
      </p:sp>
      <p:sp>
        <p:nvSpPr>
          <p:cNvPr id="5" name="Footer Placeholder 4">
            <a:extLst>
              <a:ext uri="{FF2B5EF4-FFF2-40B4-BE49-F238E27FC236}">
                <a16:creationId xmlns:a16="http://schemas.microsoft.com/office/drawing/2014/main" id="{25C0EC53-BAA8-3B66-5F79-7FBEFE084A33}"/>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38EDE53-6664-E017-AF6D-964F8B4055C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AA66813-D912-4519-9E07-637C2EAFE7CC}" type="slidenum">
              <a:rPr lang="en-US" altLang="en-US"/>
              <a:pPr/>
              <a:t>‹#›</a:t>
            </a:fld>
            <a:endParaRPr lang="en-US" altLang="en-US"/>
          </a:p>
        </p:txBody>
      </p:sp>
    </p:spTree>
    <p:extLst>
      <p:ext uri="{BB962C8B-B14F-4D97-AF65-F5344CB8AC3E}">
        <p14:creationId xmlns:p14="http://schemas.microsoft.com/office/powerpoint/2010/main" val="8192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A2F171-1849-E49F-C203-7F783FA22AD9}"/>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91C06ACA-6D15-4A3A-9469-161E0EB1EDB4}" type="datetimeFigureOut">
              <a:rPr lang="en-US"/>
              <a:pPr>
                <a:defRPr/>
              </a:pPr>
              <a:t>1/5/2026</a:t>
            </a:fld>
            <a:endParaRPr lang="en-US"/>
          </a:p>
        </p:txBody>
      </p:sp>
      <p:sp>
        <p:nvSpPr>
          <p:cNvPr id="6" name="Footer Placeholder 5">
            <a:extLst>
              <a:ext uri="{FF2B5EF4-FFF2-40B4-BE49-F238E27FC236}">
                <a16:creationId xmlns:a16="http://schemas.microsoft.com/office/drawing/2014/main" id="{EA3E2597-291B-4440-F79C-E2A71D529F9E}"/>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9C1D7BE2-525B-365E-8023-918248B540E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162F44A-97BD-482F-98E9-74363AA0273B}" type="slidenum">
              <a:rPr lang="en-US" altLang="en-US"/>
              <a:pPr/>
              <a:t>‹#›</a:t>
            </a:fld>
            <a:endParaRPr lang="en-US" altLang="en-US"/>
          </a:p>
        </p:txBody>
      </p:sp>
    </p:spTree>
    <p:extLst>
      <p:ext uri="{BB962C8B-B14F-4D97-AF65-F5344CB8AC3E}">
        <p14:creationId xmlns:p14="http://schemas.microsoft.com/office/powerpoint/2010/main" val="3551535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53505C-9CFE-3611-5B82-4E9922661B33}"/>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A9FB21C7-118C-4C1E-B229-058CEDD4AFCF}" type="datetimeFigureOut">
              <a:rPr lang="en-US"/>
              <a:pPr>
                <a:defRPr/>
              </a:pPr>
              <a:t>1/5/2026</a:t>
            </a:fld>
            <a:endParaRPr lang="en-US"/>
          </a:p>
        </p:txBody>
      </p:sp>
      <p:sp>
        <p:nvSpPr>
          <p:cNvPr id="8" name="Footer Placeholder 7">
            <a:extLst>
              <a:ext uri="{FF2B5EF4-FFF2-40B4-BE49-F238E27FC236}">
                <a16:creationId xmlns:a16="http://schemas.microsoft.com/office/drawing/2014/main" id="{AB372FE2-2C99-6BC6-06BC-165A727C57D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F50CD965-F184-E142-C6E9-59BB3BEBDBC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7725DDC-0729-4A5F-B7F3-BC031E22B2BA}" type="slidenum">
              <a:rPr lang="en-US" altLang="en-US"/>
              <a:pPr/>
              <a:t>‹#›</a:t>
            </a:fld>
            <a:endParaRPr lang="en-US" altLang="en-US"/>
          </a:p>
        </p:txBody>
      </p:sp>
    </p:spTree>
    <p:extLst>
      <p:ext uri="{BB962C8B-B14F-4D97-AF65-F5344CB8AC3E}">
        <p14:creationId xmlns:p14="http://schemas.microsoft.com/office/powerpoint/2010/main" val="323916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9284D0-384A-20E1-B89B-E8A222FA0898}"/>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14A86876-698F-4B9E-A7AE-74CDEA073792}" type="datetimeFigureOut">
              <a:rPr lang="en-US"/>
              <a:pPr>
                <a:defRPr/>
              </a:pPr>
              <a:t>1/5/2026</a:t>
            </a:fld>
            <a:endParaRPr lang="en-US"/>
          </a:p>
        </p:txBody>
      </p:sp>
      <p:sp>
        <p:nvSpPr>
          <p:cNvPr id="4" name="Footer Placeholder 3">
            <a:extLst>
              <a:ext uri="{FF2B5EF4-FFF2-40B4-BE49-F238E27FC236}">
                <a16:creationId xmlns:a16="http://schemas.microsoft.com/office/drawing/2014/main" id="{7E38172A-74E5-1E62-DFD3-8E8DA2C461F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B1635E7E-E10E-BEE4-0C68-7891B46D629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8E78EE7-D586-4A42-9CE8-9EB5091B0D62}" type="slidenum">
              <a:rPr lang="en-US" altLang="en-US"/>
              <a:pPr/>
              <a:t>‹#›</a:t>
            </a:fld>
            <a:endParaRPr lang="en-US" altLang="en-US"/>
          </a:p>
        </p:txBody>
      </p:sp>
    </p:spTree>
    <p:extLst>
      <p:ext uri="{BB962C8B-B14F-4D97-AF65-F5344CB8AC3E}">
        <p14:creationId xmlns:p14="http://schemas.microsoft.com/office/powerpoint/2010/main" val="48530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BB822D-8392-07CC-8BC9-60CBAD4E9272}"/>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64B89F7-6EE6-4506-8AA4-D0DDFCD0A902}" type="datetimeFigureOut">
              <a:rPr lang="en-US"/>
              <a:pPr>
                <a:defRPr/>
              </a:pPr>
              <a:t>1/5/2026</a:t>
            </a:fld>
            <a:endParaRPr lang="en-US"/>
          </a:p>
        </p:txBody>
      </p:sp>
      <p:sp>
        <p:nvSpPr>
          <p:cNvPr id="3" name="Footer Placeholder 2">
            <a:extLst>
              <a:ext uri="{FF2B5EF4-FFF2-40B4-BE49-F238E27FC236}">
                <a16:creationId xmlns:a16="http://schemas.microsoft.com/office/drawing/2014/main" id="{FF166D2C-7A15-FC04-43DA-0DD1AFB3BE27}"/>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1F41855C-2C4C-17E4-922B-787D858A751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53380E6-8E7E-4323-8297-DAA0AC361004}" type="slidenum">
              <a:rPr lang="en-US" altLang="en-US"/>
              <a:pPr/>
              <a:t>‹#›</a:t>
            </a:fld>
            <a:endParaRPr lang="en-US" altLang="en-US"/>
          </a:p>
        </p:txBody>
      </p:sp>
    </p:spTree>
    <p:extLst>
      <p:ext uri="{BB962C8B-B14F-4D97-AF65-F5344CB8AC3E}">
        <p14:creationId xmlns:p14="http://schemas.microsoft.com/office/powerpoint/2010/main" val="2873016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2518035-7188-1B37-CEE1-43A02642770B}"/>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80F7D92-9B07-49CB-BF1D-AB9F7FA6BB5A}" type="datetimeFigureOut">
              <a:rPr lang="en-US"/>
              <a:pPr>
                <a:defRPr/>
              </a:pPr>
              <a:t>1/5/2026</a:t>
            </a:fld>
            <a:endParaRPr lang="en-US"/>
          </a:p>
        </p:txBody>
      </p:sp>
      <p:sp>
        <p:nvSpPr>
          <p:cNvPr id="6" name="Footer Placeholder 5">
            <a:extLst>
              <a:ext uri="{FF2B5EF4-FFF2-40B4-BE49-F238E27FC236}">
                <a16:creationId xmlns:a16="http://schemas.microsoft.com/office/drawing/2014/main" id="{43AE2003-7A9B-DF4B-5357-51C5485BB436}"/>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6841562-4340-2863-5ED1-A1CBD71B4E6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A115F4F-96B0-4A2E-A5E2-562C6F24ECAB}" type="slidenum">
              <a:rPr lang="en-US" altLang="en-US"/>
              <a:pPr/>
              <a:t>‹#›</a:t>
            </a:fld>
            <a:endParaRPr lang="en-US" altLang="en-US"/>
          </a:p>
        </p:txBody>
      </p:sp>
    </p:spTree>
    <p:extLst>
      <p:ext uri="{BB962C8B-B14F-4D97-AF65-F5344CB8AC3E}">
        <p14:creationId xmlns:p14="http://schemas.microsoft.com/office/powerpoint/2010/main" val="327532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0448605-5149-F5DE-6C1A-BFDA7207C69C}"/>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E209693-282C-4982-9CEC-3BD11936597F}" type="datetimeFigureOut">
              <a:rPr lang="en-US"/>
              <a:pPr>
                <a:defRPr/>
              </a:pPr>
              <a:t>1/5/2026</a:t>
            </a:fld>
            <a:endParaRPr lang="en-US"/>
          </a:p>
        </p:txBody>
      </p:sp>
      <p:sp>
        <p:nvSpPr>
          <p:cNvPr id="6" name="Footer Placeholder 5">
            <a:extLst>
              <a:ext uri="{FF2B5EF4-FFF2-40B4-BE49-F238E27FC236}">
                <a16:creationId xmlns:a16="http://schemas.microsoft.com/office/drawing/2014/main" id="{99DEFEA6-E178-1668-44F7-CB726C60AF5A}"/>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FA5B1F6-B631-7AC0-0B4C-2E8D6B078F4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C90EC98-C2AE-4096-A03D-4E49597E793B}" type="slidenum">
              <a:rPr lang="en-US" altLang="en-US"/>
              <a:pPr/>
              <a:t>‹#›</a:t>
            </a:fld>
            <a:endParaRPr lang="en-US" altLang="en-US"/>
          </a:p>
        </p:txBody>
      </p:sp>
    </p:spTree>
    <p:extLst>
      <p:ext uri="{BB962C8B-B14F-4D97-AF65-F5344CB8AC3E}">
        <p14:creationId xmlns:p14="http://schemas.microsoft.com/office/powerpoint/2010/main" val="1337039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349BCC3-211D-3D4B-2F0D-574565D0BB1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6111FF1-91F3-2EF9-F601-7BCA5255475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29F074E-A1CC-6827-A9B7-613D798D58E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44B72C3D-6086-4B3E-AD40-42229EB7F671}" type="datetimeFigureOut">
              <a:rPr lang="en-US"/>
              <a:pPr>
                <a:defRPr/>
              </a:pPr>
              <a:t>1/5/2026</a:t>
            </a:fld>
            <a:endParaRPr lang="en-US"/>
          </a:p>
        </p:txBody>
      </p:sp>
      <p:sp>
        <p:nvSpPr>
          <p:cNvPr id="5" name="Footer Placeholder 4">
            <a:extLst>
              <a:ext uri="{FF2B5EF4-FFF2-40B4-BE49-F238E27FC236}">
                <a16:creationId xmlns:a16="http://schemas.microsoft.com/office/drawing/2014/main" id="{63D932E3-7864-9209-53AE-CE3D3C3DB56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88292AD7-B2C1-941B-28CA-A9FC7ED0937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38A42D6-679D-470D-A7BA-694F35F34E8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jfif"/><Relationship Id="rId3" Type="http://schemas.openxmlformats.org/officeDocument/2006/relationships/image" Target="../media/image11.jfif"/><Relationship Id="rId7" Type="http://schemas.openxmlformats.org/officeDocument/2006/relationships/image" Target="../media/image15.jfif"/><Relationship Id="rId2" Type="http://schemas.openxmlformats.org/officeDocument/2006/relationships/image" Target="../media/image10.jfif"/><Relationship Id="rId1" Type="http://schemas.openxmlformats.org/officeDocument/2006/relationships/slideLayout" Target="../slideLayouts/slideLayout7.xml"/><Relationship Id="rId6" Type="http://schemas.openxmlformats.org/officeDocument/2006/relationships/image" Target="../media/image14.jfif"/><Relationship Id="rId5" Type="http://schemas.openxmlformats.org/officeDocument/2006/relationships/image" Target="../media/image13.jfif"/><Relationship Id="rId4" Type="http://schemas.openxmlformats.org/officeDocument/2006/relationships/image" Target="../media/image12.jfif"/><Relationship Id="rId9" Type="http://schemas.openxmlformats.org/officeDocument/2006/relationships/image" Target="../media/image17.jfif"/></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ideo" Target="file:///C:\Users\admin\Downloads\Nh&#7841;c%20Qu&#7843;n%20Tr&#242;%20-%20Q.%20Ti&#7871;n%20-%20CLB%20YMT%20&#272;H%20NL%20Tp.HCM%20%5b360p%5d.mp4"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file:///D:\Users\Admin\Desktop\Bai%2014\Ti&#7871;ng%20v&#7885;ng%20c&#7911;a%20n&#250;i%20-%20The%20echo%20of%20the%20mountain%20-%20Ti&#7871;ng%20Vi&#7879;t%201,%20t&#7853;p%202%20-%20K&#7871;t%20n&#7889;i%20tri%20th&#7913;c%20v&#7899;i%20cu&#7897;c%20s&#7889;ng.mp4" TargetMode="External"/><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J1450">
            <a:extLst>
              <a:ext uri="{FF2B5EF4-FFF2-40B4-BE49-F238E27FC236}">
                <a16:creationId xmlns:a16="http://schemas.microsoft.com/office/drawing/2014/main" id="{324FBA95-5C46-CEE1-4B35-A4881704F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5" y="-29852"/>
            <a:ext cx="155448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74F4C2C-FB12-4C78-BB85-8FFBF49D423A}"/>
              </a:ext>
            </a:extLst>
          </p:cNvPr>
          <p:cNvSpPr txBox="1"/>
          <p:nvPr/>
        </p:nvSpPr>
        <p:spPr>
          <a:xfrm>
            <a:off x="3810000" y="2286000"/>
            <a:ext cx="8305800" cy="1077218"/>
          </a:xfrm>
          <a:prstGeom prst="rect">
            <a:avLst/>
          </a:prstGeom>
          <a:noFill/>
        </p:spPr>
        <p:txBody>
          <a:bodyPr wrap="square" rtlCol="0">
            <a:spAutoFit/>
          </a:bodyPr>
          <a:lstStyle/>
          <a:p>
            <a:pPr algn="ctr"/>
            <a:r>
              <a:rPr lang="en-US" sz="3200" b="1" dirty="0">
                <a:solidFill>
                  <a:srgbClr val="7030A0"/>
                </a:solidFill>
                <a:latin typeface="Times New Roman" panose="02020603050405020304" pitchFamily="18" charset="0"/>
                <a:cs typeface="Times New Roman" panose="02020603050405020304" pitchFamily="18" charset="0"/>
              </a:rPr>
              <a:t>NHIỆT LIỆT CHÀO MỪNG QUÝ THẦY CÔ VÀ CÁC EM HỌC SINH!</a:t>
            </a:r>
          </a:p>
        </p:txBody>
      </p:sp>
      <p:sp>
        <p:nvSpPr>
          <p:cNvPr id="4" name="TextBox 3">
            <a:extLst>
              <a:ext uri="{FF2B5EF4-FFF2-40B4-BE49-F238E27FC236}">
                <a16:creationId xmlns:a16="http://schemas.microsoft.com/office/drawing/2014/main" id="{8FB3721B-25B8-C2D7-183B-43B80707F6F5}"/>
              </a:ext>
            </a:extLst>
          </p:cNvPr>
          <p:cNvSpPr txBox="1"/>
          <p:nvPr/>
        </p:nvSpPr>
        <p:spPr>
          <a:xfrm>
            <a:off x="3809214" y="3352800"/>
            <a:ext cx="8458200" cy="2062103"/>
          </a:xfrm>
          <a:prstGeom prst="rect">
            <a:avLst/>
          </a:prstGeom>
          <a:noFill/>
        </p:spPr>
        <p:txBody>
          <a:bodyPr wrap="square" rtlCol="0">
            <a:spAutoFit/>
          </a:bodyPr>
          <a:lstStyle/>
          <a:p>
            <a:r>
              <a:rPr lang="en-US" sz="3200" b="1" dirty="0" err="1">
                <a:solidFill>
                  <a:srgbClr val="7030A0"/>
                </a:solidFill>
                <a:latin typeface="Times New Roman" panose="02020603050405020304" pitchFamily="18" charset="0"/>
                <a:cs typeface="Times New Roman" panose="02020603050405020304" pitchFamily="18" charset="0"/>
              </a:rPr>
              <a:t>Giáo</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Đỗ</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Thị</a:t>
            </a:r>
            <a:r>
              <a:rPr lang="en-US" sz="3200" b="1" dirty="0">
                <a:solidFill>
                  <a:srgbClr val="7030A0"/>
                </a:solidFill>
                <a:latin typeface="Times New Roman" panose="02020603050405020304" pitchFamily="18" charset="0"/>
                <a:cs typeface="Times New Roman" panose="02020603050405020304" pitchFamily="18" charset="0"/>
              </a:rPr>
              <a:t> Ninh</a:t>
            </a:r>
          </a:p>
          <a:p>
            <a:r>
              <a:rPr lang="en-US" sz="3200" b="1" dirty="0" err="1">
                <a:solidFill>
                  <a:srgbClr val="7030A0"/>
                </a:solidFill>
                <a:latin typeface="Times New Roman" panose="02020603050405020304" pitchFamily="18" charset="0"/>
                <a:cs typeface="Times New Roman" panose="02020603050405020304" pitchFamily="18" charset="0"/>
              </a:rPr>
              <a:t>Môn</a:t>
            </a:r>
            <a:r>
              <a:rPr lang="en-US" sz="3200" b="1" dirty="0">
                <a:solidFill>
                  <a:srgbClr val="7030A0"/>
                </a:solidFill>
                <a:latin typeface="Times New Roman" panose="02020603050405020304" pitchFamily="18" charset="0"/>
                <a:cs typeface="Times New Roman" panose="02020603050405020304" pitchFamily="18" charset="0"/>
              </a:rPr>
              <a:t> KHTN 1 LỚP 7</a:t>
            </a:r>
          </a:p>
          <a:p>
            <a:r>
              <a:rPr lang="en-US" sz="3200" b="1" dirty="0" err="1">
                <a:solidFill>
                  <a:srgbClr val="7030A0"/>
                </a:solidFill>
                <a:latin typeface="Times New Roman" panose="02020603050405020304" pitchFamily="18" charset="0"/>
                <a:cs typeface="Times New Roman" panose="02020603050405020304" pitchFamily="18" charset="0"/>
              </a:rPr>
              <a:t>Tổ</a:t>
            </a:r>
            <a:r>
              <a:rPr lang="en-US" sz="3200" b="1" dirty="0">
                <a:solidFill>
                  <a:srgbClr val="7030A0"/>
                </a:solidFill>
                <a:latin typeface="Times New Roman" panose="02020603050405020304" pitchFamily="18" charset="0"/>
                <a:cs typeface="Times New Roman" panose="02020603050405020304" pitchFamily="18" charset="0"/>
              </a:rPr>
              <a:t> KHTN</a:t>
            </a:r>
          </a:p>
          <a:p>
            <a:r>
              <a:rPr lang="en-US" sz="3200" b="1" dirty="0" err="1">
                <a:solidFill>
                  <a:srgbClr val="7030A0"/>
                </a:solidFill>
                <a:latin typeface="Times New Roman" panose="02020603050405020304" pitchFamily="18" charset="0"/>
                <a:cs typeface="Times New Roman" panose="02020603050405020304" pitchFamily="18" charset="0"/>
              </a:rPr>
              <a:t>Trường</a:t>
            </a:r>
            <a:r>
              <a:rPr lang="en-US" sz="3200" b="1" dirty="0">
                <a:solidFill>
                  <a:srgbClr val="7030A0"/>
                </a:solidFill>
                <a:latin typeface="Times New Roman" panose="02020603050405020304" pitchFamily="18" charset="0"/>
                <a:cs typeface="Times New Roman" panose="02020603050405020304" pitchFamily="18" charset="0"/>
              </a:rPr>
              <a:t> THCS Nam </a:t>
            </a:r>
            <a:r>
              <a:rPr lang="en-US" sz="3200" b="1" dirty="0" err="1">
                <a:solidFill>
                  <a:srgbClr val="7030A0"/>
                </a:solidFill>
                <a:latin typeface="Times New Roman" panose="02020603050405020304" pitchFamily="18" charset="0"/>
                <a:cs typeface="Times New Roman" panose="02020603050405020304" pitchFamily="18" charset="0"/>
              </a:rPr>
              <a:t>Hồng</a:t>
            </a:r>
            <a:endParaRPr lang="en-US" sz="3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55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762000" y="152400"/>
            <a:ext cx="7886700" cy="1231106"/>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2400" b="1">
                <a:solidFill>
                  <a:srgbClr val="FFFF00"/>
                </a:solidFill>
                <a:latin typeface="Times New Roman" pitchFamily="18" charset="0"/>
                <a:cs typeface="Times New Roman" pitchFamily="18" charset="0"/>
              </a:rPr>
              <a:t>TIẾT 2 - II. VẬT PHẢN XẠ ÂM TỐT, VẬT PHẢN XẠ ÂM KÉM</a:t>
            </a:r>
            <a:endParaRPr lang="en-US" altLang="en-US" sz="2400" b="1" dirty="0">
              <a:solidFill>
                <a:srgbClr val="FFFF00"/>
              </a:solidFill>
              <a:latin typeface="Times New Roman" pitchFamily="18" charset="0"/>
              <a:cs typeface="Times New Roman" pitchFamily="18" charset="0"/>
            </a:endParaRPr>
          </a:p>
          <a:p>
            <a:pPr algn="ctr">
              <a:spcBef>
                <a:spcPct val="0"/>
              </a:spcBef>
              <a:buFontTx/>
              <a:buNone/>
              <a:defRPr/>
            </a:pPr>
            <a:endParaRPr lang="en-US" altLang="en-US" sz="1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59617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8005F4-9D3E-5BEB-BED3-09186C4B3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439" y="0"/>
            <a:ext cx="4419600" cy="3287306"/>
          </a:xfrm>
          <a:prstGeom prst="rect">
            <a:avLst/>
          </a:prstGeom>
        </p:spPr>
      </p:pic>
      <p:sp>
        <p:nvSpPr>
          <p:cNvPr id="17" name="TextBox 16">
            <a:extLst>
              <a:ext uri="{FF2B5EF4-FFF2-40B4-BE49-F238E27FC236}">
                <a16:creationId xmlns:a16="http://schemas.microsoft.com/office/drawing/2014/main" id="{D339129D-9395-9A7F-C49E-8B5412A8404C}"/>
              </a:ext>
            </a:extLst>
          </p:cNvPr>
          <p:cNvSpPr txBox="1"/>
          <p:nvPr/>
        </p:nvSpPr>
        <p:spPr>
          <a:xfrm>
            <a:off x="218767" y="22995"/>
            <a:ext cx="4370439" cy="3268652"/>
          </a:xfrm>
          <a:prstGeom prst="rect">
            <a:avLst/>
          </a:prstGeom>
          <a:noFill/>
        </p:spPr>
        <p:txBody>
          <a:bodyPr wrap="square" rtlCol="0">
            <a:spAutoFit/>
          </a:bodyPr>
          <a:lstStyle/>
          <a:p>
            <a:pPr>
              <a:lnSpc>
                <a:spcPct val="150000"/>
              </a:lnSpc>
            </a:pPr>
            <a:r>
              <a:rPr lang="vi-VN" sz="2000" b="1" i="1">
                <a:solidFill>
                  <a:srgbClr val="FF0000"/>
                </a:solidFill>
                <a:latin typeface="Times New Roman" panose="02020603050405020304" pitchFamily="18" charset="0"/>
                <a:cs typeface="Times New Roman" panose="02020603050405020304" pitchFamily="18" charset="0"/>
              </a:rPr>
              <a:t>Dụng cụ:</a:t>
            </a:r>
          </a:p>
          <a:p>
            <a:pPr>
              <a:lnSpc>
                <a:spcPct val="150000"/>
              </a:lnSpc>
            </a:pPr>
            <a:r>
              <a:rPr lang="vi-VN" sz="2000" b="1" i="1">
                <a:solidFill>
                  <a:srgbClr val="FF0000"/>
                </a:solidFill>
                <a:latin typeface="Times New Roman" panose="02020603050405020304" pitchFamily="18" charset="0"/>
                <a:cs typeface="Times New Roman" panose="02020603050405020304" pitchFamily="18" charset="0"/>
              </a:rPr>
              <a:t>Hộp làm bằng vật liệu cách âm (1); 1 tấm gỗ nhẵn, 1 tấm gỗ sần sùi, 1 tấm xốp mềm hình chữ nhật cùng kích cỡ dùng làm tấm phản xạ âm (2); 1 chiếc đồng hồ để bàn nhỏ làm nguồn âm (3); giá đỡ tấm phản xạ âm (4).</a:t>
            </a:r>
          </a:p>
        </p:txBody>
      </p:sp>
      <p:sp>
        <p:nvSpPr>
          <p:cNvPr id="20" name="TextBox 19">
            <a:extLst>
              <a:ext uri="{FF2B5EF4-FFF2-40B4-BE49-F238E27FC236}">
                <a16:creationId xmlns:a16="http://schemas.microsoft.com/office/drawing/2014/main" id="{0FCEDF1F-9E3C-789B-B5D0-73E2B1A43B5F}"/>
              </a:ext>
            </a:extLst>
          </p:cNvPr>
          <p:cNvSpPr txBox="1"/>
          <p:nvPr/>
        </p:nvSpPr>
        <p:spPr>
          <a:xfrm>
            <a:off x="381000" y="3429000"/>
            <a:ext cx="8610600" cy="2806987"/>
          </a:xfrm>
          <a:prstGeom prst="rect">
            <a:avLst/>
          </a:prstGeom>
          <a:noFill/>
        </p:spPr>
        <p:txBody>
          <a:bodyPr wrap="square" rtlCol="0">
            <a:spAutoFit/>
          </a:bodyPr>
          <a:lstStyle/>
          <a:p>
            <a:pPr>
              <a:lnSpc>
                <a:spcPct val="150000"/>
              </a:lnSpc>
            </a:pPr>
            <a:r>
              <a:rPr lang="vi-VN" sz="2000">
                <a:solidFill>
                  <a:srgbClr val="0000FF"/>
                </a:solidFill>
                <a:latin typeface="Times New Roman" panose="02020603050405020304" pitchFamily="18" charset="0"/>
                <a:cs typeface="Times New Roman" panose="02020603050405020304" pitchFamily="18" charset="0"/>
              </a:rPr>
              <a:t>Tiến hành:</a:t>
            </a:r>
          </a:p>
          <a:p>
            <a:pPr>
              <a:lnSpc>
                <a:spcPct val="150000"/>
              </a:lnSpc>
            </a:pPr>
            <a:r>
              <a:rPr lang="vi-VN" sz="2000">
                <a:solidFill>
                  <a:srgbClr val="0000FF"/>
                </a:solidFill>
                <a:latin typeface="Times New Roman" panose="02020603050405020304" pitchFamily="18" charset="0"/>
                <a:cs typeface="Times New Roman" panose="02020603050405020304" pitchFamily="18" charset="0"/>
              </a:rPr>
              <a:t>Bước 1: Gắn tấm phản xạ âm bằng gỗ nhẵn lên giá thí nghiệm, đặt tai tại vị trí như Hình 14.3, lắng nghe âm truyền từ nguồn tới tấm gỗ nhẵn và phản xạ đến tai.</a:t>
            </a:r>
          </a:p>
          <a:p>
            <a:pPr>
              <a:lnSpc>
                <a:spcPct val="150000"/>
              </a:lnSpc>
            </a:pPr>
            <a:r>
              <a:rPr lang="vi-VN" sz="2000">
                <a:solidFill>
                  <a:srgbClr val="0000FF"/>
                </a:solidFill>
                <a:latin typeface="Times New Roman" panose="02020603050405020304" pitchFamily="18" charset="0"/>
                <a:cs typeface="Times New Roman" panose="02020603050405020304" pitchFamily="18" charset="0"/>
              </a:rPr>
              <a:t>Bước 2: Lần lượt thay tấm gỗ nhẵn bằng tấm xốp và tấm gỗ sần sùi, lặp lại thí nghiệm như bước 1.</a:t>
            </a:r>
          </a:p>
          <a:p>
            <a:pPr>
              <a:lnSpc>
                <a:spcPct val="150000"/>
              </a:lnSpc>
            </a:pPr>
            <a:r>
              <a:rPr lang="vi-VN" sz="2000">
                <a:solidFill>
                  <a:srgbClr val="0000FF"/>
                </a:solidFill>
                <a:latin typeface="Times New Roman" panose="02020603050405020304" pitchFamily="18" charset="0"/>
                <a:cs typeface="Times New Roman" panose="02020603050405020304" pitchFamily="18" charset="0"/>
              </a:rPr>
              <a:t>Rút ra nhận xét vật nào phản xạ âm tốt, vật nào phản xạ âm kém.</a:t>
            </a:r>
          </a:p>
        </p:txBody>
      </p:sp>
    </p:spTree>
    <p:extLst>
      <p:ext uri="{BB962C8B-B14F-4D97-AF65-F5344CB8AC3E}">
        <p14:creationId xmlns:p14="http://schemas.microsoft.com/office/powerpoint/2010/main" val="1636871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339129D-9395-9A7F-C49E-8B5412A8404C}"/>
              </a:ext>
            </a:extLst>
          </p:cNvPr>
          <p:cNvSpPr txBox="1"/>
          <p:nvPr/>
        </p:nvSpPr>
        <p:spPr>
          <a:xfrm>
            <a:off x="-2458" y="0"/>
            <a:ext cx="8610600" cy="579967"/>
          </a:xfrm>
          <a:prstGeom prst="rect">
            <a:avLst/>
          </a:prstGeom>
          <a:noFill/>
        </p:spPr>
        <p:txBody>
          <a:bodyPr wrap="square" rtlCol="0">
            <a:spAutoFit/>
          </a:bodyPr>
          <a:lstStyle/>
          <a:p>
            <a:pPr>
              <a:lnSpc>
                <a:spcPct val="150000"/>
              </a:lnSpc>
            </a:pPr>
            <a:r>
              <a:rPr lang="en-US" sz="2400" b="1" u="sng">
                <a:solidFill>
                  <a:srgbClr val="FF0000"/>
                </a:solidFill>
                <a:latin typeface="Times New Roman" panose="02020603050405020304" pitchFamily="18" charset="0"/>
                <a:cs typeface="Times New Roman" panose="02020603050405020304" pitchFamily="18" charset="0"/>
              </a:rPr>
              <a:t>NHẬN XÉT</a:t>
            </a:r>
            <a:endParaRPr lang="vi-VN" sz="2400" b="1" u="sng">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FCEDF1F-9E3C-789B-B5D0-73E2B1A43B5F}"/>
              </a:ext>
            </a:extLst>
          </p:cNvPr>
          <p:cNvSpPr txBox="1"/>
          <p:nvPr/>
        </p:nvSpPr>
        <p:spPr>
          <a:xfrm>
            <a:off x="501445" y="457200"/>
            <a:ext cx="8610600" cy="1133965"/>
          </a:xfrm>
          <a:prstGeom prst="rect">
            <a:avLst/>
          </a:prstGeom>
          <a:noFill/>
        </p:spPr>
        <p:txBody>
          <a:bodyPr wrap="square" rtlCol="0">
            <a:spAutoFit/>
          </a:bodyPr>
          <a:lstStyle/>
          <a:p>
            <a:pPr marL="342900" indent="-342900">
              <a:lnSpc>
                <a:spcPct val="150000"/>
              </a:lnSpc>
              <a:buFontTx/>
              <a:buChar char="-"/>
            </a:pPr>
            <a:r>
              <a:rPr lang="en-US" sz="2400">
                <a:solidFill>
                  <a:srgbClr val="0000FF"/>
                </a:solidFill>
                <a:latin typeface="Times New Roman" panose="02020603050405020304" pitchFamily="18" charset="0"/>
                <a:cs typeface="Times New Roman" panose="02020603050405020304" pitchFamily="18" charset="0"/>
              </a:rPr>
              <a:t>Vật phản xạ âm tốt là vật có bề mặt nhẵn, cứng</a:t>
            </a:r>
          </a:p>
          <a:p>
            <a:pPr marL="342900" indent="-342900">
              <a:lnSpc>
                <a:spcPct val="150000"/>
              </a:lnSpc>
              <a:buFontTx/>
              <a:buChar char="-"/>
            </a:pPr>
            <a:r>
              <a:rPr lang="en-US" sz="2400">
                <a:solidFill>
                  <a:srgbClr val="0000FF"/>
                </a:solidFill>
                <a:latin typeface="Times New Roman" panose="02020603050405020304" pitchFamily="18" charset="0"/>
                <a:cs typeface="Times New Roman" panose="02020603050405020304" pitchFamily="18" charset="0"/>
              </a:rPr>
              <a:t>Vật phản xạ âm kém là vật có bề mặt sần sùi, mềm xốp</a:t>
            </a:r>
            <a:endParaRPr lang="vi-VN" sz="2400">
              <a:solidFill>
                <a:srgbClr val="0000FF"/>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8A1F27E-8FA5-6231-FBAE-AC0398F2D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 y="1764737"/>
            <a:ext cx="2143125" cy="2143125"/>
          </a:xfrm>
          <a:prstGeom prst="rect">
            <a:avLst/>
          </a:prstGeom>
        </p:spPr>
      </p:pic>
      <p:pic>
        <p:nvPicPr>
          <p:cNvPr id="5" name="Picture 4">
            <a:extLst>
              <a:ext uri="{FF2B5EF4-FFF2-40B4-BE49-F238E27FC236}">
                <a16:creationId xmlns:a16="http://schemas.microsoft.com/office/drawing/2014/main" id="{53B09125-1FEB-AAF3-222A-6046522E8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75" y="1764736"/>
            <a:ext cx="2143125" cy="2143125"/>
          </a:xfrm>
          <a:prstGeom prst="rect">
            <a:avLst/>
          </a:prstGeom>
        </p:spPr>
      </p:pic>
      <p:pic>
        <p:nvPicPr>
          <p:cNvPr id="8" name="Picture 7">
            <a:extLst>
              <a:ext uri="{FF2B5EF4-FFF2-40B4-BE49-F238E27FC236}">
                <a16:creationId xmlns:a16="http://schemas.microsoft.com/office/drawing/2014/main" id="{FD049CF7-8F63-3D45-F182-21E17E1116AC}"/>
              </a:ext>
            </a:extLst>
          </p:cNvPr>
          <p:cNvPicPr>
            <a:picLocks noChangeAspect="1"/>
          </p:cNvPicPr>
          <p:nvPr/>
        </p:nvPicPr>
        <p:blipFill rotWithShape="1">
          <a:blip r:embed="rId4">
            <a:extLst>
              <a:ext uri="{28A0092B-C50C-407E-A947-70E740481C1C}">
                <a14:useLocalDpi xmlns:a14="http://schemas.microsoft.com/office/drawing/2010/main" val="0"/>
              </a:ext>
            </a:extLst>
          </a:blip>
          <a:srcRect t="27026" b="18919"/>
          <a:stretch/>
        </p:blipFill>
        <p:spPr>
          <a:xfrm>
            <a:off x="4953000" y="1764737"/>
            <a:ext cx="2143125" cy="2143125"/>
          </a:xfrm>
          <a:prstGeom prst="rect">
            <a:avLst/>
          </a:prstGeom>
        </p:spPr>
      </p:pic>
      <p:pic>
        <p:nvPicPr>
          <p:cNvPr id="10" name="Picture 9">
            <a:extLst>
              <a:ext uri="{FF2B5EF4-FFF2-40B4-BE49-F238E27FC236}">
                <a16:creationId xmlns:a16="http://schemas.microsoft.com/office/drawing/2014/main" id="{E349E988-1A4C-3398-AE8A-4D9BE45A6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4333" y="1764737"/>
            <a:ext cx="1727712" cy="2143124"/>
          </a:xfrm>
          <a:prstGeom prst="rect">
            <a:avLst/>
          </a:prstGeom>
        </p:spPr>
      </p:pic>
      <p:pic>
        <p:nvPicPr>
          <p:cNvPr id="12" name="Picture 11">
            <a:extLst>
              <a:ext uri="{FF2B5EF4-FFF2-40B4-BE49-F238E27FC236}">
                <a16:creationId xmlns:a16="http://schemas.microsoft.com/office/drawing/2014/main" id="{FB09A7DE-E5C1-70F8-D98F-6194B36D0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1333" y="4267200"/>
            <a:ext cx="2143125" cy="2286000"/>
          </a:xfrm>
          <a:prstGeom prst="rect">
            <a:avLst/>
          </a:prstGeom>
        </p:spPr>
      </p:pic>
      <p:pic>
        <p:nvPicPr>
          <p:cNvPr id="14" name="Picture 13">
            <a:extLst>
              <a:ext uri="{FF2B5EF4-FFF2-40B4-BE49-F238E27FC236}">
                <a16:creationId xmlns:a16="http://schemas.microsoft.com/office/drawing/2014/main" id="{0F38B582-1B7B-AA49-F92E-8B81720CDA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0178" y="4286865"/>
            <a:ext cx="2143125" cy="2266335"/>
          </a:xfrm>
          <a:prstGeom prst="rect">
            <a:avLst/>
          </a:prstGeom>
        </p:spPr>
      </p:pic>
      <p:pic>
        <p:nvPicPr>
          <p:cNvPr id="16" name="Picture 15">
            <a:extLst>
              <a:ext uri="{FF2B5EF4-FFF2-40B4-BE49-F238E27FC236}">
                <a16:creationId xmlns:a16="http://schemas.microsoft.com/office/drawing/2014/main" id="{FCAD250F-1AFC-20E8-EFB7-6628E35714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67200"/>
            <a:ext cx="2140667" cy="2286000"/>
          </a:xfrm>
          <a:prstGeom prst="rect">
            <a:avLst/>
          </a:prstGeom>
        </p:spPr>
      </p:pic>
      <p:pic>
        <p:nvPicPr>
          <p:cNvPr id="19" name="Picture 18">
            <a:extLst>
              <a:ext uri="{FF2B5EF4-FFF2-40B4-BE49-F238E27FC236}">
                <a16:creationId xmlns:a16="http://schemas.microsoft.com/office/drawing/2014/main" id="{DFE6042D-A58E-66EE-4E25-793DD49A4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7295" y="4264742"/>
            <a:ext cx="1786705" cy="2288458"/>
          </a:xfrm>
          <a:prstGeom prst="rect">
            <a:avLst/>
          </a:prstGeom>
        </p:spPr>
      </p:pic>
    </p:spTree>
    <p:extLst>
      <p:ext uri="{BB962C8B-B14F-4D97-AF65-F5344CB8AC3E}">
        <p14:creationId xmlns:p14="http://schemas.microsoft.com/office/powerpoint/2010/main" val="797051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762000" y="152400"/>
            <a:ext cx="7886700" cy="861774"/>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2400" b="1">
                <a:solidFill>
                  <a:srgbClr val="FFFF00"/>
                </a:solidFill>
                <a:latin typeface="Times New Roman" pitchFamily="18" charset="0"/>
                <a:cs typeface="Times New Roman" pitchFamily="18" charset="0"/>
              </a:rPr>
              <a:t>TIẾT 3 - III. CHỐNG Ô NHIỄM TIẾNG ỒN</a:t>
            </a:r>
            <a:endParaRPr lang="en-US" altLang="en-US" sz="2400" b="1" dirty="0">
              <a:solidFill>
                <a:srgbClr val="FFFF00"/>
              </a:solidFill>
              <a:latin typeface="Times New Roman" pitchFamily="18" charset="0"/>
              <a:cs typeface="Times New Roman" pitchFamily="18" charset="0"/>
            </a:endParaRPr>
          </a:p>
          <a:p>
            <a:pPr algn="ctr">
              <a:spcBef>
                <a:spcPct val="0"/>
              </a:spcBef>
              <a:buFontTx/>
              <a:buNone/>
              <a:defRPr/>
            </a:pPr>
            <a:endParaRPr lang="en-US" altLang="en-US" sz="1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48834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tiếng ồn đã sắp xếp">
            <a:hlinkClick r:id="" action="ppaction://media"/>
            <a:extLst>
              <a:ext uri="{FF2B5EF4-FFF2-40B4-BE49-F238E27FC236}">
                <a16:creationId xmlns:a16="http://schemas.microsoft.com/office/drawing/2014/main" id="{BFCEFBF1-309B-7F13-E271-1A88228E72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666"/>
            <a:ext cx="9144000" cy="6877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5F9436-1959-4294-8717-1A43E855C9F9}"/>
              </a:ext>
            </a:extLst>
          </p:cNvPr>
          <p:cNvSpPr>
            <a:spLocks noGrp="1"/>
          </p:cNvSpPr>
          <p:nvPr>
            <p:ph type="subTitle" idx="1"/>
          </p:nvPr>
        </p:nvSpPr>
        <p:spPr>
          <a:xfrm>
            <a:off x="0" y="76200"/>
            <a:ext cx="9190038" cy="1219200"/>
          </a:xfrm>
          <a:solidFill>
            <a:schemeClr val="bg1"/>
          </a:solidFill>
        </p:spPr>
        <p:txBody>
          <a:bodyPr/>
          <a:lstStyle/>
          <a:p>
            <a:pPr eaLnBrk="1" hangingPunct="1"/>
            <a:r>
              <a:rPr lang="en-US" altLang="en-US" sz="2400">
                <a:solidFill>
                  <a:schemeClr val="tx1"/>
                </a:solidFill>
                <a:latin typeface="Times New Roman" panose="02020603050405020304" pitchFamily="18" charset="0"/>
                <a:cs typeface="Times New Roman" panose="02020603050405020304" pitchFamily="18" charset="0"/>
              </a:rPr>
              <a:t>PHÂN LOẠI ÂM THANH VỪA NGHE ĐƯỢC THEO CÁC ĐẶC ĐIỂM SAU VÀ DÁN LÊN BẢNG PHỤ</a:t>
            </a:r>
          </a:p>
        </p:txBody>
      </p:sp>
      <p:sp>
        <p:nvSpPr>
          <p:cNvPr id="5" name="TextBox 4">
            <a:extLst>
              <a:ext uri="{FF2B5EF4-FFF2-40B4-BE49-F238E27FC236}">
                <a16:creationId xmlns:a16="http://schemas.microsoft.com/office/drawing/2014/main" id="{409ABD64-0E83-7E06-8159-082EE9F4D2F5}"/>
              </a:ext>
            </a:extLst>
          </p:cNvPr>
          <p:cNvSpPr txBox="1">
            <a:spLocks noChangeArrowheads="1"/>
          </p:cNvSpPr>
          <p:nvPr/>
        </p:nvSpPr>
        <p:spPr bwMode="auto">
          <a:xfrm>
            <a:off x="304800" y="1295400"/>
            <a:ext cx="2590800" cy="9239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NHỎ</a:t>
            </a:r>
          </a:p>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A4BBBF6A-AED9-D260-4633-47A9F3E171E9}"/>
              </a:ext>
            </a:extLst>
          </p:cNvPr>
          <p:cNvSpPr txBox="1">
            <a:spLocks noChangeArrowheads="1"/>
          </p:cNvSpPr>
          <p:nvPr/>
        </p:nvSpPr>
        <p:spPr bwMode="auto">
          <a:xfrm>
            <a:off x="3124200" y="1295400"/>
            <a:ext cx="2590800" cy="9239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TO,</a:t>
            </a: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NGẮN</a:t>
            </a:r>
          </a:p>
        </p:txBody>
      </p:sp>
      <p:sp>
        <p:nvSpPr>
          <p:cNvPr id="7" name="TextBox 6">
            <a:extLst>
              <a:ext uri="{FF2B5EF4-FFF2-40B4-BE49-F238E27FC236}">
                <a16:creationId xmlns:a16="http://schemas.microsoft.com/office/drawing/2014/main" id="{60ADDA9D-4F16-9206-C045-EAA894D36EA5}"/>
              </a:ext>
            </a:extLst>
          </p:cNvPr>
          <p:cNvSpPr txBox="1">
            <a:spLocks noChangeArrowheads="1"/>
          </p:cNvSpPr>
          <p:nvPr/>
        </p:nvSpPr>
        <p:spPr bwMode="auto">
          <a:xfrm>
            <a:off x="5943600" y="1309688"/>
            <a:ext cx="2590800" cy="9223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800" b="1" dirty="0">
              <a:solidFill>
                <a:srgbClr val="000000"/>
              </a:solidFill>
              <a:latin typeface="Times New Roman" pitchFamily="18" charset="0"/>
              <a:cs typeface="Times New Roman" pitchFamily="18" charset="0"/>
            </a:endParaRP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ỒN TO,</a:t>
            </a:r>
          </a:p>
          <a:p>
            <a:pPr algn="ctr">
              <a:spcBef>
                <a:spcPct val="0"/>
              </a:spcBef>
              <a:buFontTx/>
              <a:buNone/>
              <a:defRPr/>
            </a:pPr>
            <a:r>
              <a:rPr lang="en-US" altLang="en-US" sz="1800" b="1" dirty="0">
                <a:solidFill>
                  <a:srgbClr val="000000"/>
                </a:solidFill>
                <a:latin typeface="Times New Roman" pitchFamily="18" charset="0"/>
                <a:cs typeface="Times New Roman" pitchFamily="18" charset="0"/>
              </a:rPr>
              <a:t>KÉO DÀI</a:t>
            </a:r>
          </a:p>
        </p:txBody>
      </p:sp>
      <p:sp>
        <p:nvSpPr>
          <p:cNvPr id="9" name="TextBox 8">
            <a:extLst>
              <a:ext uri="{FF2B5EF4-FFF2-40B4-BE49-F238E27FC236}">
                <a16:creationId xmlns:a16="http://schemas.microsoft.com/office/drawing/2014/main" id="{5706967F-0EF9-1F24-3D4F-66529AD559C7}"/>
              </a:ext>
            </a:extLst>
          </p:cNvPr>
          <p:cNvSpPr txBox="1">
            <a:spLocks noChangeArrowheads="1"/>
          </p:cNvSpPr>
          <p:nvPr/>
        </p:nvSpPr>
        <p:spPr bwMode="auto">
          <a:xfrm>
            <a:off x="989013" y="2762250"/>
            <a:ext cx="259080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SẤM SÉT</a:t>
            </a:r>
          </a:p>
        </p:txBody>
      </p:sp>
      <p:sp>
        <p:nvSpPr>
          <p:cNvPr id="11" name="TextBox 10">
            <a:extLst>
              <a:ext uri="{FF2B5EF4-FFF2-40B4-BE49-F238E27FC236}">
                <a16:creationId xmlns:a16="http://schemas.microsoft.com/office/drawing/2014/main" id="{2C5FD1D3-8783-5B06-B9FB-E503C786D4C1}"/>
              </a:ext>
            </a:extLst>
          </p:cNvPr>
          <p:cNvSpPr txBox="1">
            <a:spLocks noChangeArrowheads="1"/>
          </p:cNvSpPr>
          <p:nvPr/>
        </p:nvSpPr>
        <p:spPr bwMode="auto">
          <a:xfrm>
            <a:off x="4044950" y="4537075"/>
            <a:ext cx="2813050" cy="3683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CƯA MÁY</a:t>
            </a:r>
          </a:p>
        </p:txBody>
      </p:sp>
      <p:sp>
        <p:nvSpPr>
          <p:cNvPr id="13" name="TextBox 12">
            <a:extLst>
              <a:ext uri="{FF2B5EF4-FFF2-40B4-BE49-F238E27FC236}">
                <a16:creationId xmlns:a16="http://schemas.microsoft.com/office/drawing/2014/main" id="{F6119FBD-2F76-6016-B90E-5921E52B59D7}"/>
              </a:ext>
            </a:extLst>
          </p:cNvPr>
          <p:cNvSpPr txBox="1">
            <a:spLocks noChangeArrowheads="1"/>
          </p:cNvSpPr>
          <p:nvPr/>
        </p:nvSpPr>
        <p:spPr bwMode="auto">
          <a:xfrm>
            <a:off x="4043363" y="3981450"/>
            <a:ext cx="2798762"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MÁY XAY XÁT</a:t>
            </a:r>
          </a:p>
        </p:txBody>
      </p:sp>
      <p:sp>
        <p:nvSpPr>
          <p:cNvPr id="15" name="TextBox 14">
            <a:extLst>
              <a:ext uri="{FF2B5EF4-FFF2-40B4-BE49-F238E27FC236}">
                <a16:creationId xmlns:a16="http://schemas.microsoft.com/office/drawing/2014/main" id="{726C76F5-756A-D8A7-5C42-2CAFC3A6CFD0}"/>
              </a:ext>
            </a:extLst>
          </p:cNvPr>
          <p:cNvSpPr txBox="1">
            <a:spLocks noChangeArrowheads="1"/>
          </p:cNvSpPr>
          <p:nvPr/>
        </p:nvSpPr>
        <p:spPr bwMode="auto">
          <a:xfrm>
            <a:off x="4017963" y="3352800"/>
            <a:ext cx="281305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XE CỘ</a:t>
            </a:r>
          </a:p>
        </p:txBody>
      </p:sp>
      <p:sp>
        <p:nvSpPr>
          <p:cNvPr id="17" name="TextBox 16">
            <a:extLst>
              <a:ext uri="{FF2B5EF4-FFF2-40B4-BE49-F238E27FC236}">
                <a16:creationId xmlns:a16="http://schemas.microsoft.com/office/drawing/2014/main" id="{8A7848B3-ABA9-A99D-5BE3-5BD56A090161}"/>
              </a:ext>
            </a:extLst>
          </p:cNvPr>
          <p:cNvSpPr txBox="1">
            <a:spLocks noChangeArrowheads="1"/>
          </p:cNvSpPr>
          <p:nvPr/>
        </p:nvSpPr>
        <p:spPr bwMode="auto">
          <a:xfrm>
            <a:off x="4071938" y="5130800"/>
            <a:ext cx="2759075"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MÁY BAY</a:t>
            </a:r>
          </a:p>
        </p:txBody>
      </p:sp>
      <p:sp>
        <p:nvSpPr>
          <p:cNvPr id="19" name="TextBox 18">
            <a:extLst>
              <a:ext uri="{FF2B5EF4-FFF2-40B4-BE49-F238E27FC236}">
                <a16:creationId xmlns:a16="http://schemas.microsoft.com/office/drawing/2014/main" id="{A773B0B5-643B-5281-FECE-12467D3D21DB}"/>
              </a:ext>
            </a:extLst>
          </p:cNvPr>
          <p:cNvSpPr txBox="1">
            <a:spLocks noChangeArrowheads="1"/>
          </p:cNvSpPr>
          <p:nvPr/>
        </p:nvSpPr>
        <p:spPr bwMode="auto">
          <a:xfrm>
            <a:off x="4017962" y="2762251"/>
            <a:ext cx="4137025"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   TIẾNG NƯỚC CHẢY RÓC RÁCH </a:t>
            </a:r>
          </a:p>
        </p:txBody>
      </p:sp>
      <p:sp>
        <p:nvSpPr>
          <p:cNvPr id="20" name="TextBox 19">
            <a:extLst>
              <a:ext uri="{FF2B5EF4-FFF2-40B4-BE49-F238E27FC236}">
                <a16:creationId xmlns:a16="http://schemas.microsoft.com/office/drawing/2014/main" id="{1D7317E8-264F-F35E-F052-32F28F2D682D}"/>
              </a:ext>
            </a:extLst>
          </p:cNvPr>
          <p:cNvSpPr txBox="1">
            <a:spLocks noChangeArrowheads="1"/>
          </p:cNvSpPr>
          <p:nvPr/>
        </p:nvSpPr>
        <p:spPr bwMode="auto">
          <a:xfrm>
            <a:off x="989013" y="3352800"/>
            <a:ext cx="2590800"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HÉT TO</a:t>
            </a:r>
          </a:p>
        </p:txBody>
      </p:sp>
      <p:sp>
        <p:nvSpPr>
          <p:cNvPr id="21" name="TextBox 20">
            <a:extLst>
              <a:ext uri="{FF2B5EF4-FFF2-40B4-BE49-F238E27FC236}">
                <a16:creationId xmlns:a16="http://schemas.microsoft.com/office/drawing/2014/main" id="{D51B33CC-5A6E-4D7C-B7A1-B89796A20F18}"/>
              </a:ext>
            </a:extLst>
          </p:cNvPr>
          <p:cNvSpPr txBox="1">
            <a:spLocks noChangeArrowheads="1"/>
          </p:cNvSpPr>
          <p:nvPr/>
        </p:nvSpPr>
        <p:spPr bwMode="auto">
          <a:xfrm>
            <a:off x="998538" y="5130800"/>
            <a:ext cx="2581275"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CHIM HÓT</a:t>
            </a:r>
          </a:p>
        </p:txBody>
      </p:sp>
      <p:sp>
        <p:nvSpPr>
          <p:cNvPr id="22" name="TextBox 21">
            <a:extLst>
              <a:ext uri="{FF2B5EF4-FFF2-40B4-BE49-F238E27FC236}">
                <a16:creationId xmlns:a16="http://schemas.microsoft.com/office/drawing/2014/main" id="{DEBCEC90-2308-AB5A-66AB-81A758DEAD44}"/>
              </a:ext>
            </a:extLst>
          </p:cNvPr>
          <p:cNvSpPr txBox="1">
            <a:spLocks noChangeArrowheads="1"/>
          </p:cNvSpPr>
          <p:nvPr/>
        </p:nvSpPr>
        <p:spPr bwMode="auto">
          <a:xfrm>
            <a:off x="946150" y="4560888"/>
            <a:ext cx="2633663" cy="3698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TÀU HỎA</a:t>
            </a:r>
          </a:p>
        </p:txBody>
      </p:sp>
      <p:sp>
        <p:nvSpPr>
          <p:cNvPr id="23" name="TextBox 22">
            <a:extLst>
              <a:ext uri="{FF2B5EF4-FFF2-40B4-BE49-F238E27FC236}">
                <a16:creationId xmlns:a16="http://schemas.microsoft.com/office/drawing/2014/main" id="{11CDC40B-8985-4741-11DD-5AB6C1775BEE}"/>
              </a:ext>
            </a:extLst>
          </p:cNvPr>
          <p:cNvSpPr txBox="1">
            <a:spLocks noChangeArrowheads="1"/>
          </p:cNvSpPr>
          <p:nvPr/>
        </p:nvSpPr>
        <p:spPr bwMode="auto">
          <a:xfrm>
            <a:off x="609600" y="3981450"/>
            <a:ext cx="2970213" cy="36988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1800" b="1" dirty="0">
                <a:solidFill>
                  <a:srgbClr val="000000"/>
                </a:solidFill>
                <a:latin typeface="Times New Roman" pitchFamily="18" charset="0"/>
                <a:cs typeface="Times New Roman" pitchFamily="18" charset="0"/>
              </a:rPr>
              <a:t>TIẾNG RƠI VỠ BÁT ĐĨA</a:t>
            </a:r>
          </a:p>
        </p:txBody>
      </p:sp>
      <p:pic>
        <p:nvPicPr>
          <p:cNvPr id="2" name="Nhạc Quản Trò - Q. Tiến - CLB YMT ĐH NL Tp.HCM [360p].mp4">
            <a:hlinkClick r:id="" action="ppaction://media"/>
            <a:extLst>
              <a:ext uri="{FF2B5EF4-FFF2-40B4-BE49-F238E27FC236}">
                <a16:creationId xmlns:a16="http://schemas.microsoft.com/office/drawing/2014/main" id="{230CC7B7-8899-70EF-1C6C-A04735A85BD0}"/>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8415338" y="6299200"/>
            <a:ext cx="72866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1" presetClass="mediacall" presetSubtype="0" fill="hold" nodeType="clickEffect">
                                  <p:stCondLst>
                                    <p:cond delay="0"/>
                                  </p:stCondLst>
                                  <p:childTnLst>
                                    <p:cmd type="call" cmd="playFrom(0.0)">
                                      <p:cBhvr>
                                        <p:cTn id="59" dur="1" fill="hold"/>
                                        <p:tgtEl>
                                          <p:spTgt spid="2"/>
                                        </p:tgtEl>
                                      </p:cBhvr>
                                    </p:cmd>
                                  </p:childTnLst>
                                </p:cTn>
                              </p:par>
                            </p:childTnLst>
                          </p:cTn>
                        </p:par>
                      </p:childTnLst>
                    </p:cTn>
                  </p:par>
                </p:childTnLst>
              </p:cTn>
              <p:nextCondLst>
                <p:cond evt="onClick" delay="0">
                  <p:tgtEl>
                    <p:spTgt spid="2"/>
                  </p:tgtEl>
                </p:cond>
              </p:nextCondLst>
            </p:seq>
            <p:video>
              <p:cMediaNode vol="80000">
                <p:cTn id="60" fill="hold" display="0">
                  <p:stCondLst>
                    <p:cond delay="indefinite"/>
                  </p:stCondLst>
                </p:cTn>
                <p:tgtEl>
                  <p:spTgt spid="2"/>
                </p:tgtEl>
              </p:cMediaNode>
            </p:video>
          </p:childTnLst>
        </p:cTn>
      </p:par>
    </p:tnLst>
    <p:bldLst>
      <p:bldP spid="3" grpId="0" build="p" animBg="1"/>
      <p:bldP spid="5" grpId="0" animBg="1"/>
      <p:bldP spid="6" grpId="0" animBg="1"/>
      <p:bldP spid="7" grpId="0" animBg="1"/>
      <p:bldP spid="9" grpId="0" animBg="1"/>
      <p:bldP spid="11" grpId="0" animBg="1"/>
      <p:bldP spid="13" grpId="0" animBg="1"/>
      <p:bldP spid="15" grpId="0" animBg="1"/>
      <p:bldP spid="17" grpId="0" animBg="1"/>
      <p:bldP spid="19"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567ADE-B12A-4D9F-DDB4-367BB4C9D57A}"/>
              </a:ext>
            </a:extLst>
          </p:cNvPr>
          <p:cNvGraphicFramePr>
            <a:graphicFrameLocks noGrp="1"/>
          </p:cNvGraphicFramePr>
          <p:nvPr/>
        </p:nvGraphicFramePr>
        <p:xfrm>
          <a:off x="304800" y="1704975"/>
          <a:ext cx="8458200" cy="4848226"/>
        </p:xfrm>
        <a:graphic>
          <a:graphicData uri="http://schemas.openxmlformats.org/drawingml/2006/table">
            <a:tbl>
              <a:tblPr firstRow="1" bandRow="1">
                <a:tableStyleId>{5C22544A-7EE6-4342-B048-85BDC9FD1C3A}</a:tableStyleId>
              </a:tblPr>
              <a:tblGrid>
                <a:gridCol w="3498972">
                  <a:extLst>
                    <a:ext uri="{9D8B030D-6E8A-4147-A177-3AD203B41FA5}">
                      <a16:colId xmlns:a16="http://schemas.microsoft.com/office/drawing/2014/main" val="20000"/>
                    </a:ext>
                  </a:extLst>
                </a:gridCol>
                <a:gridCol w="4959228">
                  <a:extLst>
                    <a:ext uri="{9D8B030D-6E8A-4147-A177-3AD203B41FA5}">
                      <a16:colId xmlns:a16="http://schemas.microsoft.com/office/drawing/2014/main" val="20001"/>
                    </a:ext>
                  </a:extLst>
                </a:gridCol>
              </a:tblGrid>
              <a:tr h="838237">
                <a:tc>
                  <a:txBody>
                    <a:bodyPr/>
                    <a:lstStyle/>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CÁCH</a:t>
                      </a:r>
                      <a:r>
                        <a:rPr lang="en-US" sz="1800" baseline="0" dirty="0">
                          <a:latin typeface="Times New Roman" panose="02020603050405020304" pitchFamily="18" charset="0"/>
                          <a:cs typeface="Times New Roman" panose="02020603050405020304" pitchFamily="18" charset="0"/>
                        </a:rPr>
                        <a:t> LÀM GIẢM TIẾNG ỒN</a:t>
                      </a:r>
                      <a:endParaRPr lang="en-US" sz="1800" dirty="0">
                        <a:latin typeface="Times New Roman" panose="02020603050405020304" pitchFamily="18" charset="0"/>
                        <a:cs typeface="Times New Roman" panose="02020603050405020304" pitchFamily="18" charset="0"/>
                      </a:endParaRPr>
                    </a:p>
                  </a:txBody>
                  <a:tcPr marT="45722" marB="45722"/>
                </a:tc>
                <a:tc>
                  <a:txBody>
                    <a:bodyPr/>
                    <a:lstStyle/>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BIỆN</a:t>
                      </a:r>
                      <a:r>
                        <a:rPr lang="en-US" sz="1800" baseline="0" dirty="0">
                          <a:latin typeface="Times New Roman" panose="02020603050405020304" pitchFamily="18" charset="0"/>
                          <a:cs typeface="Times New Roman" panose="02020603050405020304" pitchFamily="18" charset="0"/>
                        </a:rPr>
                        <a:t> PHÁP CỤ THỂ LÀM GIẢM TIẾNG ỒN</a:t>
                      </a:r>
                      <a:endParaRPr lang="en-US" sz="1800" dirty="0">
                        <a:latin typeface="Times New Roman" panose="02020603050405020304" pitchFamily="18" charset="0"/>
                        <a:cs typeface="Times New Roman" panose="02020603050405020304" pitchFamily="18" charset="0"/>
                      </a:endParaRPr>
                    </a:p>
                  </a:txBody>
                  <a:tcPr marT="45722" marB="45722"/>
                </a:tc>
                <a:extLst>
                  <a:ext uri="{0D108BD9-81ED-4DB2-BD59-A6C34878D82A}">
                    <a16:rowId xmlns:a16="http://schemas.microsoft.com/office/drawing/2014/main" val="10000"/>
                  </a:ext>
                </a:extLst>
              </a:tr>
              <a:tr h="1336663">
                <a:tc>
                  <a:txBody>
                    <a:bodyPr/>
                    <a:lstStyle/>
                    <a:p>
                      <a:endParaRPr lang="en-US" sz="1800" dirty="0"/>
                    </a:p>
                    <a:p>
                      <a:r>
                        <a:rPr lang="en-US" sz="1800" dirty="0"/>
                        <a:t>1. </a:t>
                      </a:r>
                      <a:r>
                        <a:rPr lang="en-US" sz="1800" dirty="0" err="1"/>
                        <a:t>Tác</a:t>
                      </a:r>
                      <a:r>
                        <a:rPr lang="en-US" sz="1800" baseline="0" dirty="0"/>
                        <a:t> </a:t>
                      </a:r>
                      <a:r>
                        <a:rPr lang="en-US" sz="1800" baseline="0" dirty="0" err="1"/>
                        <a:t>động</a:t>
                      </a:r>
                      <a:r>
                        <a:rPr lang="en-US" sz="1800" baseline="0" dirty="0"/>
                        <a:t> </a:t>
                      </a:r>
                      <a:r>
                        <a:rPr lang="en-US" sz="1800" baseline="0" dirty="0" err="1"/>
                        <a:t>vào</a:t>
                      </a:r>
                      <a:r>
                        <a:rPr lang="en-US" sz="1800" baseline="0" dirty="0"/>
                        <a:t> </a:t>
                      </a:r>
                      <a:r>
                        <a:rPr lang="en-US" sz="1800" baseline="0" dirty="0" err="1"/>
                        <a:t>nguồn</a:t>
                      </a:r>
                      <a:r>
                        <a:rPr lang="en-US" sz="1800" baseline="0" dirty="0"/>
                        <a:t> </a:t>
                      </a:r>
                      <a:r>
                        <a:rPr lang="en-US" sz="1800" baseline="0" dirty="0" err="1"/>
                        <a:t>âm</a:t>
                      </a:r>
                      <a:endParaRPr lang="en-US" sz="1800" dirty="0"/>
                    </a:p>
                  </a:txBody>
                  <a:tcPr marT="45722" marB="45722"/>
                </a:tc>
                <a:tc>
                  <a:txBody>
                    <a:bodyPr/>
                    <a:lstStyle/>
                    <a:p>
                      <a:endParaRPr lang="en-US" sz="1800" dirty="0"/>
                    </a:p>
                  </a:txBody>
                  <a:tcPr marT="45722" marB="45722"/>
                </a:tc>
                <a:extLst>
                  <a:ext uri="{0D108BD9-81ED-4DB2-BD59-A6C34878D82A}">
                    <a16:rowId xmlns:a16="http://schemas.microsoft.com/office/drawing/2014/main" val="10001"/>
                  </a:ext>
                </a:extLst>
              </a:tr>
              <a:tr h="1336663">
                <a:tc>
                  <a:txBody>
                    <a:bodyPr/>
                    <a:lstStyle/>
                    <a:p>
                      <a:endParaRPr lang="en-US" sz="1800" dirty="0"/>
                    </a:p>
                    <a:p>
                      <a:r>
                        <a:rPr lang="en-US" sz="1800" dirty="0"/>
                        <a:t>2. </a:t>
                      </a:r>
                      <a:r>
                        <a:rPr lang="en-US" sz="1800" dirty="0" err="1"/>
                        <a:t>Phân</a:t>
                      </a:r>
                      <a:r>
                        <a:rPr lang="en-US" sz="1800" baseline="0" dirty="0"/>
                        <a:t> </a:t>
                      </a:r>
                      <a:r>
                        <a:rPr lang="en-US" sz="1800" baseline="0" dirty="0" err="1"/>
                        <a:t>tán</a:t>
                      </a:r>
                      <a:r>
                        <a:rPr lang="en-US" sz="1800" baseline="0" dirty="0"/>
                        <a:t> </a:t>
                      </a:r>
                      <a:r>
                        <a:rPr lang="en-US" sz="1800" baseline="0" dirty="0" err="1"/>
                        <a:t>âm</a:t>
                      </a:r>
                      <a:r>
                        <a:rPr lang="en-US" sz="1800" baseline="0" dirty="0"/>
                        <a:t> </a:t>
                      </a:r>
                      <a:r>
                        <a:rPr lang="en-US" sz="1800" baseline="0" dirty="0" err="1"/>
                        <a:t>trên</a:t>
                      </a:r>
                      <a:r>
                        <a:rPr lang="en-US" sz="1800" baseline="0" dirty="0"/>
                        <a:t> </a:t>
                      </a:r>
                      <a:r>
                        <a:rPr lang="en-US" sz="1800" baseline="0" dirty="0" err="1"/>
                        <a:t>đường</a:t>
                      </a:r>
                      <a:r>
                        <a:rPr lang="en-US" sz="1800" baseline="0" dirty="0"/>
                        <a:t> </a:t>
                      </a:r>
                      <a:r>
                        <a:rPr lang="en-US" sz="1800" baseline="0" dirty="0" err="1"/>
                        <a:t>truyền</a:t>
                      </a:r>
                      <a:endParaRPr lang="en-US" sz="1800" dirty="0"/>
                    </a:p>
                  </a:txBody>
                  <a:tcPr marT="45722" marB="45722"/>
                </a:tc>
                <a:tc>
                  <a:txBody>
                    <a:bodyPr/>
                    <a:lstStyle/>
                    <a:p>
                      <a:endParaRPr lang="en-US" sz="1800" dirty="0"/>
                    </a:p>
                  </a:txBody>
                  <a:tcPr marT="45722" marB="45722"/>
                </a:tc>
                <a:extLst>
                  <a:ext uri="{0D108BD9-81ED-4DB2-BD59-A6C34878D82A}">
                    <a16:rowId xmlns:a16="http://schemas.microsoft.com/office/drawing/2014/main" val="10002"/>
                  </a:ext>
                </a:extLst>
              </a:tr>
              <a:tr h="1336663">
                <a:tc>
                  <a:txBody>
                    <a:bodyPr/>
                    <a:lstStyle/>
                    <a:p>
                      <a:endParaRPr lang="en-US" sz="1800" dirty="0"/>
                    </a:p>
                    <a:p>
                      <a:r>
                        <a:rPr lang="en-US" sz="1800" dirty="0"/>
                        <a:t>3. </a:t>
                      </a:r>
                      <a:r>
                        <a:rPr lang="en-US" sz="1800" dirty="0" err="1"/>
                        <a:t>Ngăn</a:t>
                      </a:r>
                      <a:r>
                        <a:rPr lang="en-US" sz="1800" baseline="0" dirty="0"/>
                        <a:t> </a:t>
                      </a:r>
                      <a:r>
                        <a:rPr lang="en-US" sz="1800" baseline="0" dirty="0" err="1"/>
                        <a:t>không</a:t>
                      </a:r>
                      <a:r>
                        <a:rPr lang="en-US" sz="1800" baseline="0" dirty="0"/>
                        <a:t> </a:t>
                      </a:r>
                      <a:r>
                        <a:rPr lang="en-US" sz="1800" baseline="0" dirty="0" err="1"/>
                        <a:t>cho</a:t>
                      </a:r>
                      <a:r>
                        <a:rPr lang="en-US" sz="1800" baseline="0" dirty="0"/>
                        <a:t> </a:t>
                      </a:r>
                      <a:r>
                        <a:rPr lang="en-US" sz="1800" baseline="0" dirty="0" err="1"/>
                        <a:t>âm</a:t>
                      </a:r>
                      <a:r>
                        <a:rPr lang="en-US" sz="1800" baseline="0" dirty="0"/>
                        <a:t> </a:t>
                      </a:r>
                      <a:r>
                        <a:rPr lang="en-US" sz="1800" baseline="0" dirty="0" err="1"/>
                        <a:t>truyền</a:t>
                      </a:r>
                      <a:r>
                        <a:rPr lang="en-US" sz="1800" baseline="0" dirty="0"/>
                        <a:t> </a:t>
                      </a:r>
                      <a:r>
                        <a:rPr lang="en-US" sz="1800" baseline="0" dirty="0" err="1"/>
                        <a:t>tới</a:t>
                      </a:r>
                      <a:r>
                        <a:rPr lang="en-US" sz="1800" baseline="0" dirty="0"/>
                        <a:t> tai</a:t>
                      </a:r>
                      <a:endParaRPr lang="en-US" sz="1800" dirty="0"/>
                    </a:p>
                  </a:txBody>
                  <a:tcPr marT="45722" marB="45722"/>
                </a:tc>
                <a:tc>
                  <a:txBody>
                    <a:bodyPr/>
                    <a:lstStyle/>
                    <a:p>
                      <a:endParaRPr lang="en-US" sz="1800" dirty="0"/>
                    </a:p>
                  </a:txBody>
                  <a:tcPr marT="45722" marB="45722"/>
                </a:tc>
                <a:extLst>
                  <a:ext uri="{0D108BD9-81ED-4DB2-BD59-A6C34878D82A}">
                    <a16:rowId xmlns:a16="http://schemas.microsoft.com/office/drawing/2014/main" val="10003"/>
                  </a:ext>
                </a:extLst>
              </a:tr>
            </a:tbl>
          </a:graphicData>
        </a:graphic>
      </p:graphicFrame>
      <p:sp>
        <p:nvSpPr>
          <p:cNvPr id="4" name="Title 3">
            <a:extLst>
              <a:ext uri="{FF2B5EF4-FFF2-40B4-BE49-F238E27FC236}">
                <a16:creationId xmlns:a16="http://schemas.microsoft.com/office/drawing/2014/main" id="{1DECA560-0A19-E037-3CEC-CA7D3DA9D9AB}"/>
              </a:ext>
            </a:extLst>
          </p:cNvPr>
          <p:cNvSpPr txBox="1">
            <a:spLocks noGrp="1"/>
          </p:cNvSpPr>
          <p:nvPr>
            <p:ph type="title"/>
          </p:nvPr>
        </p:nvSpPr>
        <p:spPr>
          <a:xfrm>
            <a:off x="1254034" y="0"/>
            <a:ext cx="6518366" cy="584200"/>
          </a:xfrm>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3200" b="1" dirty="0">
                <a:latin typeface="Times New Roman" panose="02020603050405020304" pitchFamily="18" charset="0"/>
                <a:cs typeface="Times New Roman" panose="02020603050405020304" pitchFamily="18" charset="0"/>
              </a:rPr>
              <a:t>PHIẾU HỌC TẬP</a:t>
            </a:r>
          </a:p>
        </p:txBody>
      </p:sp>
      <p:sp>
        <p:nvSpPr>
          <p:cNvPr id="24596" name="TextBox 4">
            <a:extLst>
              <a:ext uri="{FF2B5EF4-FFF2-40B4-BE49-F238E27FC236}">
                <a16:creationId xmlns:a16="http://schemas.microsoft.com/office/drawing/2014/main" id="{0DB7CAE2-0B30-79AB-83A6-B0BBA0B6F885}"/>
              </a:ext>
            </a:extLst>
          </p:cNvPr>
          <p:cNvSpPr txBox="1">
            <a:spLocks noChangeArrowheads="1"/>
          </p:cNvSpPr>
          <p:nvPr/>
        </p:nvSpPr>
        <p:spPr bwMode="auto">
          <a:xfrm>
            <a:off x="152400" y="739775"/>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Em hãy nêu các biện pháp chống ô nhiễm tiếng ồn mà em biết vào chỗ trống trong bảng dưới đây cho phù hợp: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BACE5C2-59FC-B68E-8485-76B35A26A153}"/>
              </a:ext>
            </a:extLst>
          </p:cNvPr>
          <p:cNvGrpSpPr>
            <a:grpSpLocks/>
          </p:cNvGrpSpPr>
          <p:nvPr/>
        </p:nvGrpSpPr>
        <p:grpSpPr bwMode="auto">
          <a:xfrm>
            <a:off x="2895600" y="838200"/>
            <a:ext cx="2414588" cy="1538288"/>
            <a:chOff x="2895600" y="838200"/>
            <a:chExt cx="2414853" cy="1538287"/>
          </a:xfrm>
        </p:grpSpPr>
        <p:pic>
          <p:nvPicPr>
            <p:cNvPr id="26640" name="Picture 16" descr="C:\Users\admin\Desktop\ô nhiễm tiếng ồn\suỵt.jpg">
              <a:extLst>
                <a:ext uri="{FF2B5EF4-FFF2-40B4-BE49-F238E27FC236}">
                  <a16:creationId xmlns:a16="http://schemas.microsoft.com/office/drawing/2014/main" id="{479C18A7-52BA-11E1-9866-B56540868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0"/>
              <a:ext cx="241485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Box 2">
              <a:extLst>
                <a:ext uri="{FF2B5EF4-FFF2-40B4-BE49-F238E27FC236}">
                  <a16:creationId xmlns:a16="http://schemas.microsoft.com/office/drawing/2014/main" id="{EDDA9C89-9745-7A39-8EE9-E16EEB257135}"/>
                </a:ext>
              </a:extLst>
            </p:cNvPr>
            <p:cNvSpPr txBox="1">
              <a:spLocks noChangeArrowheads="1"/>
            </p:cNvSpPr>
            <p:nvPr/>
          </p:nvSpPr>
          <p:spPr bwMode="auto">
            <a:xfrm>
              <a:off x="2993230" y="990600"/>
              <a:ext cx="22195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chemeClr val="bg1"/>
                  </a:solidFill>
                  <a:latin typeface="Times New Roman" panose="02020603050405020304" pitchFamily="18" charset="0"/>
                  <a:cs typeface="Times New Roman" panose="02020603050405020304" pitchFamily="18" charset="0"/>
                </a:rPr>
                <a:t>CHỐNG Ô NHIỄM TIẾNG ỒN</a:t>
              </a:r>
            </a:p>
          </p:txBody>
        </p:sp>
      </p:grpSp>
      <p:cxnSp>
        <p:nvCxnSpPr>
          <p:cNvPr id="5" name="Elbow Connector 4">
            <a:extLst>
              <a:ext uri="{FF2B5EF4-FFF2-40B4-BE49-F238E27FC236}">
                <a16:creationId xmlns:a16="http://schemas.microsoft.com/office/drawing/2014/main" id="{F4EDD2D8-E64D-2048-EFE1-8C61FDD46F19}"/>
              </a:ext>
            </a:extLst>
          </p:cNvPr>
          <p:cNvCxnSpPr/>
          <p:nvPr/>
        </p:nvCxnSpPr>
        <p:spPr>
          <a:xfrm>
            <a:off x="5310188"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4A97CFEF-933B-47D5-1E49-B9009A07AB61}"/>
              </a:ext>
            </a:extLst>
          </p:cNvPr>
          <p:cNvCxnSpPr/>
          <p:nvPr/>
        </p:nvCxnSpPr>
        <p:spPr>
          <a:xfrm rot="10800000" flipV="1">
            <a:off x="1706563"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2BE97B-04E8-A808-C751-17F1F32E0532}"/>
              </a:ext>
            </a:extLst>
          </p:cNvPr>
          <p:cNvSpPr txBox="1"/>
          <p:nvPr/>
        </p:nvSpPr>
        <p:spPr>
          <a:xfrm>
            <a:off x="6096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NHẬN BIẾT</a:t>
            </a:r>
          </a:p>
        </p:txBody>
      </p:sp>
      <p:sp>
        <p:nvSpPr>
          <p:cNvPr id="33" name="TextBox 32">
            <a:extLst>
              <a:ext uri="{FF2B5EF4-FFF2-40B4-BE49-F238E27FC236}">
                <a16:creationId xmlns:a16="http://schemas.microsoft.com/office/drawing/2014/main" id="{FA164E45-5E0D-8C66-8C7E-F39220CACEBE}"/>
              </a:ext>
            </a:extLst>
          </p:cNvPr>
          <p:cNvSpPr txBox="1"/>
          <p:nvPr/>
        </p:nvSpPr>
        <p:spPr>
          <a:xfrm>
            <a:off x="54864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GIẢI PHÁP</a:t>
            </a:r>
          </a:p>
        </p:txBody>
      </p:sp>
      <p:cxnSp>
        <p:nvCxnSpPr>
          <p:cNvPr id="19" name="Straight Arrow Connector 18">
            <a:extLst>
              <a:ext uri="{FF2B5EF4-FFF2-40B4-BE49-F238E27FC236}">
                <a16:creationId xmlns:a16="http://schemas.microsoft.com/office/drawing/2014/main" id="{96CFE73B-3B0C-59BD-8F89-3DDB2C578522}"/>
              </a:ext>
            </a:extLst>
          </p:cNvPr>
          <p:cNvCxnSpPr>
            <a:stCxn id="16" idx="2"/>
          </p:cNvCxnSpPr>
          <p:nvPr/>
        </p:nvCxnSpPr>
        <p:spPr>
          <a:xfrm flipH="1">
            <a:off x="1706563" y="3419475"/>
            <a:ext cx="7937"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3083E27-3A4F-D615-4176-96A4B5B20E5C}"/>
              </a:ext>
            </a:extLst>
          </p:cNvPr>
          <p:cNvSpPr txBox="1"/>
          <p:nvPr/>
        </p:nvSpPr>
        <p:spPr>
          <a:xfrm>
            <a:off x="76200" y="4081463"/>
            <a:ext cx="3657600"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2400" dirty="0">
                <a:latin typeface="Times New Roman" panose="02020603050405020304" pitchFamily="18" charset="0"/>
                <a:cs typeface="Times New Roman" panose="02020603050405020304" pitchFamily="18" charset="0"/>
              </a:rPr>
              <a:t>- TO, KÉO DÀI</a:t>
            </a:r>
          </a:p>
          <a:p>
            <a:pPr eaLnBrk="0" hangingPunct="0">
              <a:defRPr/>
            </a:pPr>
            <a:r>
              <a:rPr lang="en-US" sz="2400" dirty="0">
                <a:latin typeface="Times New Roman" panose="02020603050405020304" pitchFamily="18" charset="0"/>
                <a:cs typeface="Times New Roman" panose="02020603050405020304" pitchFamily="18" charset="0"/>
              </a:rPr>
              <a:t>- ẢNH HƯỞNG TỚI SỨC KHỎE VÀ SINH </a:t>
            </a:r>
            <a:r>
              <a:rPr lang="en-US" sz="2400">
                <a:latin typeface="Times New Roman" panose="02020603050405020304" pitchFamily="18" charset="0"/>
                <a:cs typeface="Times New Roman" panose="02020603050405020304" pitchFamily="18" charset="0"/>
              </a:rPr>
              <a:t>HOẠT CỦA CON NGƯỜI</a:t>
            </a:r>
            <a:endParaRPr lang="en-US" sz="2400" dirty="0">
              <a:latin typeface="Times New Roman" panose="02020603050405020304" pitchFamily="18" charset="0"/>
              <a:cs typeface="Times New Roman" panose="02020603050405020304" pitchFamily="18" charset="0"/>
            </a:endParaRPr>
          </a:p>
          <a:p>
            <a:pPr algn="ctr" eaLnBrk="0" hangingPunct="0">
              <a:defRPr/>
            </a:pPr>
            <a:endParaRPr lang="en-US" sz="2400"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2B68F6D-9CDB-E749-AA7D-72F93B949C32}"/>
              </a:ext>
            </a:extLst>
          </p:cNvPr>
          <p:cNvCxnSpPr>
            <a:stCxn id="33" idx="2"/>
          </p:cNvCxnSpPr>
          <p:nvPr/>
        </p:nvCxnSpPr>
        <p:spPr>
          <a:xfrm>
            <a:off x="6591300" y="3419475"/>
            <a:ext cx="0" cy="639763"/>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DB3A36-BCDC-ACC5-E4CE-BB9FA1CBA6CB}"/>
              </a:ext>
            </a:extLst>
          </p:cNvPr>
          <p:cNvCxnSpPr>
            <a:stCxn id="33" idx="2"/>
          </p:cNvCxnSpPr>
          <p:nvPr/>
        </p:nvCxnSpPr>
        <p:spPr>
          <a:xfrm flipH="1">
            <a:off x="5105400" y="3419475"/>
            <a:ext cx="1485900"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0C44F10-CB00-7262-C5FE-479797428558}"/>
              </a:ext>
            </a:extLst>
          </p:cNvPr>
          <p:cNvCxnSpPr/>
          <p:nvPr/>
        </p:nvCxnSpPr>
        <p:spPr>
          <a:xfrm>
            <a:off x="6623050" y="3429000"/>
            <a:ext cx="1574800" cy="6302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A169A9C-5FCF-BFF0-4883-1D40F2C35426}"/>
              </a:ext>
            </a:extLst>
          </p:cNvPr>
          <p:cNvSpPr txBox="1"/>
          <p:nvPr/>
        </p:nvSpPr>
        <p:spPr>
          <a:xfrm>
            <a:off x="4179888" y="407511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TÁC ĐỘNG TỚI NGUỒN ÂM</a:t>
            </a:r>
          </a:p>
        </p:txBody>
      </p:sp>
      <p:sp>
        <p:nvSpPr>
          <p:cNvPr id="46" name="TextBox 45">
            <a:extLst>
              <a:ext uri="{FF2B5EF4-FFF2-40B4-BE49-F238E27FC236}">
                <a16:creationId xmlns:a16="http://schemas.microsoft.com/office/drawing/2014/main" id="{C9A455F5-7B20-BE4B-FC64-94F6CAC5392B}"/>
              </a:ext>
            </a:extLst>
          </p:cNvPr>
          <p:cNvSpPr txBox="1"/>
          <p:nvPr/>
        </p:nvSpPr>
        <p:spPr>
          <a:xfrm>
            <a:off x="5910263" y="408146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PHÂN TÁN ÂM TRÊN ĐƯỜNG TRUYỀN </a:t>
            </a:r>
          </a:p>
        </p:txBody>
      </p:sp>
      <p:sp>
        <p:nvSpPr>
          <p:cNvPr id="47" name="TextBox 46">
            <a:extLst>
              <a:ext uri="{FF2B5EF4-FFF2-40B4-BE49-F238E27FC236}">
                <a16:creationId xmlns:a16="http://schemas.microsoft.com/office/drawing/2014/main" id="{B36751BE-2B05-7E41-B782-C53F926BB1E9}"/>
              </a:ext>
            </a:extLst>
          </p:cNvPr>
          <p:cNvSpPr txBox="1"/>
          <p:nvPr/>
        </p:nvSpPr>
        <p:spPr>
          <a:xfrm>
            <a:off x="7620000" y="4081463"/>
            <a:ext cx="1535113"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NGĂN ÂM TRUYỀN TỚI </a:t>
            </a:r>
          </a:p>
          <a:p>
            <a:pPr algn="ctr" eaLnBrk="0" hangingPunct="0">
              <a:defRPr/>
            </a:pPr>
            <a:r>
              <a:rPr lang="en-US" sz="2400" dirty="0">
                <a:latin typeface="Times New Roman" panose="02020603050405020304" pitchFamily="18" charset="0"/>
                <a:cs typeface="Times New Roman" panose="02020603050405020304" pitchFamily="18" charset="0"/>
              </a:rPr>
              <a:t>TAI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500"/>
                                        <p:tgtEl>
                                          <p:spTgt spid="24"/>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500"/>
                                        <p:tgtEl>
                                          <p:spTgt spid="21"/>
                                        </p:tgtEl>
                                      </p:cBhvr>
                                    </p:animEffect>
                                  </p:childTnLst>
                                </p:cTn>
                              </p:par>
                            </p:childTnLst>
                          </p:cTn>
                        </p:par>
                        <p:par>
                          <p:cTn id="47" fill="hold" nodeType="afterGroup">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randombar(horizontal)">
                                      <p:cBhvr>
                                        <p:cTn id="50" dur="500"/>
                                        <p:tgtEl>
                                          <p:spTgt spid="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1"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heel(1)">
                                      <p:cBhvr>
                                        <p:cTn id="55" dur="500"/>
                                        <p:tgtEl>
                                          <p:spTgt spid="42"/>
                                        </p:tgtEl>
                                      </p:cBhvr>
                                    </p:animEffect>
                                  </p:childTnLst>
                                </p:cTn>
                              </p:par>
                            </p:childTnLst>
                          </p:cTn>
                        </p:par>
                        <p:par>
                          <p:cTn id="56" fill="hold" nodeType="afterGroup">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randombar(horizontal)">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7" grpId="0" animBg="1"/>
      <p:bldP spid="45" grpId="0" animBg="1"/>
      <p:bldP spid="46" grpId="0" animBg="1"/>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DECA560-0A19-E037-3CEC-CA7D3DA9D9AB}"/>
              </a:ext>
            </a:extLst>
          </p:cNvPr>
          <p:cNvSpPr txBox="1">
            <a:spLocks/>
          </p:cNvSpPr>
          <p:nvPr/>
        </p:nvSpPr>
        <p:spPr>
          <a:xfrm>
            <a:off x="1254034" y="1473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a:latin typeface="Times New Roman" panose="02020603050405020304" pitchFamily="18" charset="0"/>
                <a:cs typeface="Times New Roman" panose="02020603050405020304" pitchFamily="18" charset="0"/>
              </a:rPr>
              <a:t>TIẾT 3</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617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839200" cy="5675656"/>
          </a:xfrm>
          <a:prstGeom prst="rect">
            <a:avLst/>
          </a:prstGeom>
        </p:spPr>
        <p:txBody>
          <a:bodyPr wrap="square">
            <a:spAutoFit/>
          </a:bodyPr>
          <a:lstStyle/>
          <a:p>
            <a:pPr algn="just">
              <a:lnSpc>
                <a:spcPct val="115000"/>
              </a:lnSpc>
              <a:spcAft>
                <a:spcPts val="0"/>
              </a:spcAft>
            </a:pP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Thế nào là âm phản xạ?</a:t>
            </a:r>
          </a:p>
          <a:p>
            <a:pPr algn="just">
              <a:lnSpc>
                <a:spcPct val="115000"/>
              </a:lnSpc>
              <a:spcAft>
                <a:spcPts val="0"/>
              </a:spcAft>
            </a:pPr>
            <a:r>
              <a:rPr lang="en-US" sz="2800" i="1">
                <a:solidFill>
                  <a:srgbClr val="FF0000"/>
                </a:solidFill>
                <a:latin typeface="Times New Roman" panose="02020603050405020304" pitchFamily="18" charset="0"/>
                <a:cs typeface="Times New Roman" panose="02020603050405020304" pitchFamily="18" charset="0"/>
              </a:rPr>
              <a:t>TL: Âm phản xạ là âm dội lại khi gặp mặt chắn</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Câu 2:</a:t>
            </a:r>
            <a:r>
              <a:rPr lang="en-US" sz="2800">
                <a:latin typeface="Times New Roman" panose="02020603050405020304" pitchFamily="18" charset="0"/>
                <a:ea typeface="Calibri" panose="020F0502020204030204" pitchFamily="34" charset="0"/>
                <a:cs typeface="Times New Roman" panose="02020603050405020304" pitchFamily="18" charset="0"/>
              </a:rPr>
              <a:t> Khi nào có tiếng vang?</a:t>
            </a:r>
          </a:p>
          <a:p>
            <a:pPr>
              <a:lnSpc>
                <a:spcPct val="115000"/>
              </a:lnSpc>
              <a:spcAft>
                <a:spcPts val="0"/>
              </a:spcAft>
            </a:pPr>
            <a:r>
              <a:rPr lang="en-US" sz="2800" i="1">
                <a:solidFill>
                  <a:srgbClr val="FF0000"/>
                </a:solidFill>
                <a:latin typeface="Times New Roman" panose="02020603050405020304" pitchFamily="18" charset="0"/>
                <a:cs typeface="Times New Roman" panose="02020603050405020304" pitchFamily="18" charset="0"/>
              </a:rPr>
              <a:t>TL: Khi âm phản xạ truyền tới tai ta chậm hơn âm truyền trực tiếp đến tai ta một khoảng thời gian lớn hơn 1/15 giây</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Câu 3:</a:t>
            </a:r>
            <a:r>
              <a:rPr lang="en-US" sz="2800">
                <a:latin typeface="Times New Roman" panose="02020603050405020304" pitchFamily="18" charset="0"/>
                <a:ea typeface="Calibri" panose="020F0502020204030204" pitchFamily="34" charset="0"/>
                <a:cs typeface="Times New Roman" panose="02020603050405020304" pitchFamily="18" charset="0"/>
              </a:rPr>
              <a:t> Kể tên các biện pháp chống ô nhiễm tiếng ồn?</a:t>
            </a:r>
          </a:p>
          <a:p>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TL: </a:t>
            </a:r>
            <a:r>
              <a:rPr lang="en-US" sz="2800" i="1">
                <a:solidFill>
                  <a:srgbClr val="FF0000"/>
                </a:solidFill>
                <a:latin typeface="Times New Roman" panose="02020603050405020304" pitchFamily="18" charset="0"/>
                <a:cs typeface="Times New Roman" panose="02020603050405020304" pitchFamily="18" charset="0"/>
              </a:rPr>
              <a:t>Các biện pháp để giảm tiếng ồn ảnh hưởng tới sức khỏe:</a:t>
            </a:r>
            <a:endParaRPr lang="en-US" sz="2800">
              <a:solidFill>
                <a:srgbClr val="FF0000"/>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 Hạn chế nguồn gây ra tiếng ồn</a:t>
            </a:r>
            <a:endParaRPr lang="en-US" sz="2800">
              <a:solidFill>
                <a:srgbClr val="FF0000"/>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 Phân tán tiếng ồn trên đường truyền.</a:t>
            </a:r>
            <a:endParaRPr lang="en-US" sz="2800">
              <a:solidFill>
                <a:srgbClr val="FF0000"/>
              </a:solidFill>
              <a:latin typeface="Times New Roman" panose="02020603050405020304" pitchFamily="18" charset="0"/>
              <a:cs typeface="Times New Roman" panose="02020603050405020304" pitchFamily="18" charset="0"/>
            </a:endParaRPr>
          </a:p>
          <a:p>
            <a:r>
              <a:rPr lang="en-US" sz="2800" i="1">
                <a:solidFill>
                  <a:srgbClr val="FF0000"/>
                </a:solidFill>
                <a:latin typeface="Times New Roman" panose="02020603050405020304" pitchFamily="18" charset="0"/>
                <a:cs typeface="Times New Roman" panose="02020603050405020304" pitchFamily="18" charset="0"/>
              </a:rPr>
              <a:t>- Ngăn cản bớt sự lan truyền của tiếng ồn đến tai.</a:t>
            </a:r>
            <a:endParaRPr lang="en-US" sz="280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0"/>
              </a:spcAft>
            </a:pP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9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barn(inVertical)">
                                      <p:cBhvr>
                                        <p:cTn id="35" dur="500"/>
                                        <p:tgtEl>
                                          <p:spTgt spid="2">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barn(inVertical)">
                                      <p:cBhvr>
                                        <p:cTn id="38" dur="500"/>
                                        <p:tgtEl>
                                          <p:spTgt spid="2">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barn(inVertical)">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265"/>
          <a:stretch/>
        </p:blipFill>
        <p:spPr bwMode="auto">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9E5C3B15-C936-72C7-AA66-AF75FBCEEA42}"/>
              </a:ext>
            </a:extLst>
          </p:cNvPr>
          <p:cNvSpPr txBox="1">
            <a:spLocks noChangeArrowheads="1"/>
          </p:cNvSpPr>
          <p:nvPr/>
        </p:nvSpPr>
        <p:spPr bwMode="auto">
          <a:xfrm>
            <a:off x="12700" y="0"/>
            <a:ext cx="9137650" cy="2123658"/>
          </a:xfrm>
          <a:prstGeom prst="rect">
            <a:avLst/>
          </a:prstGeom>
          <a:solidFill>
            <a:srgbClr val="CCFF66">
              <a:alpha val="21961"/>
            </a:srgbClr>
          </a:solidFill>
          <a:ln>
            <a:noFill/>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defRPr/>
            </a:pPr>
            <a:r>
              <a:rPr lang="en-US" altLang="en-US" b="1" i="1" dirty="0">
                <a:solidFill>
                  <a:srgbClr val="0000FF"/>
                </a:solidFill>
                <a:latin typeface="Times New Roman" pitchFamily="18" charset="0"/>
                <a:cs typeface="Times New Roman" pitchFamily="18" charset="0"/>
              </a:rPr>
              <a:t>BÀI 14:</a:t>
            </a:r>
            <a:endParaRPr lang="en-US" altLang="en-US" sz="1800" b="1" dirty="0">
              <a:solidFill>
                <a:srgbClr val="0000FF"/>
              </a:solidFill>
              <a:latin typeface="Times New Roman" pitchFamily="18" charset="0"/>
              <a:cs typeface="Times New Roman" pitchFamily="18" charset="0"/>
            </a:endParaRPr>
          </a:p>
          <a:p>
            <a:pPr algn="ctr">
              <a:spcBef>
                <a:spcPct val="0"/>
              </a:spcBef>
              <a:buFontTx/>
              <a:buNone/>
              <a:defRPr/>
            </a:pPr>
            <a:r>
              <a:rPr lang="en-US" altLang="en-US" sz="4000" b="1" dirty="0">
                <a:solidFill>
                  <a:srgbClr val="0000FF"/>
                </a:solidFill>
                <a:latin typeface="Times New Roman" pitchFamily="18" charset="0"/>
                <a:cs typeface="Times New Roman" pitchFamily="18" charset="0"/>
              </a:rPr>
              <a:t>PHẢN XẠ ÂM  </a:t>
            </a:r>
          </a:p>
          <a:p>
            <a:pPr algn="ctr">
              <a:spcBef>
                <a:spcPct val="0"/>
              </a:spcBef>
              <a:buFontTx/>
              <a:buNone/>
              <a:defRPr/>
            </a:pPr>
            <a:r>
              <a:rPr lang="en-US" altLang="en-US" sz="4000" b="1" dirty="0">
                <a:solidFill>
                  <a:srgbClr val="0000FF"/>
                </a:solidFill>
                <a:latin typeface="Times New Roman" pitchFamily="18" charset="0"/>
                <a:cs typeface="Times New Roman" pitchFamily="18" charset="0"/>
              </a:rPr>
              <a:t>CHỐNG Ô NHIỄM TIẾNG ỒN</a:t>
            </a:r>
          </a:p>
          <a:p>
            <a:pPr algn="ctr">
              <a:spcBef>
                <a:spcPct val="0"/>
              </a:spcBef>
              <a:buFontTx/>
              <a:buNone/>
              <a:defRPr/>
            </a:pPr>
            <a:endParaRPr lang="en-US" altLang="en-US" sz="2000" b="1" dirty="0">
              <a:solidFill>
                <a:srgbClr val="0000FF"/>
              </a:solidFill>
              <a:latin typeface="Times New Roman" pitchFamily="18" charset="0"/>
              <a:cs typeface="Times New Roman" pitchFamily="18" charset="0"/>
            </a:endParaRPr>
          </a:p>
        </p:txBody>
      </p:sp>
      <p:sp>
        <p:nvSpPr>
          <p:cNvPr id="2" name="Rectangle 1"/>
          <p:cNvSpPr/>
          <p:nvPr/>
        </p:nvSpPr>
        <p:spPr>
          <a:xfrm>
            <a:off x="8001000" y="6324600"/>
            <a:ext cx="990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3446"/>
            <a:ext cx="8763000" cy="6462154"/>
          </a:xfrm>
          <a:prstGeom prst="rect">
            <a:avLst/>
          </a:prstGeom>
        </p:spPr>
        <p:txBody>
          <a:bodyPr wrap="square">
            <a:spAutoFit/>
          </a:bodyPr>
          <a:lstStyle/>
          <a:p>
            <a:pPr algn="just">
              <a:lnSpc>
                <a:spcPct val="115000"/>
              </a:lnSpc>
              <a:spcAft>
                <a:spcPts val="500"/>
              </a:spcAft>
            </a:pPr>
            <a:r>
              <a:rPr lang="en-US" sz="2800" b="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 4:</a:t>
            </a:r>
            <a:r>
              <a:rPr lang="en-US" sz="280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 những trường hợp dưới đây, hiện tượng nào ứng dụng phản xạ âm?</a:t>
            </a:r>
          </a:p>
          <a:p>
            <a:pPr marL="215900" algn="just">
              <a:lnSpc>
                <a:spcPct val="115000"/>
              </a:lnSpc>
              <a:spcAft>
                <a:spcPts val="500"/>
              </a:spcAft>
              <a:tabLst>
                <a:tab pos="446405" algn="l"/>
              </a:tabLs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Xác định độ sâu của đáy biển.</a:t>
            </a:r>
          </a:p>
          <a:p>
            <a:pPr lvl="0" algn="just">
              <a:lnSpc>
                <a:spcPct val="115000"/>
              </a:lnSpc>
              <a:spcAft>
                <a:spcPts val="500"/>
              </a:spcAft>
              <a:tabLst>
                <a:tab pos="446405" algn="l"/>
              </a:tabLs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B. Nói chuyện qua điện thoại.</a:t>
            </a:r>
          </a:p>
          <a:p>
            <a:pPr indent="215900" algn="just">
              <a:lnSpc>
                <a:spcPct val="115000"/>
              </a:lnSpc>
              <a:spcAft>
                <a:spcPts val="500"/>
              </a:spcAf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Nói trong phòng thu âm qua hệ thống loa.</a:t>
            </a:r>
          </a:p>
          <a:p>
            <a:pPr indent="215900" algn="just">
              <a:lnSpc>
                <a:spcPct val="115000"/>
              </a:lnSpc>
              <a:spcAft>
                <a:spcPts val="0"/>
              </a:spcAf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Nói trong hội trường thông qua hệ thống loa.</a:t>
            </a:r>
          </a:p>
          <a:p>
            <a:pPr>
              <a:lnSpc>
                <a:spcPct val="115000"/>
              </a:lnSpc>
              <a:spcAft>
                <a:spcPts val="0"/>
              </a:spcAft>
              <a:tabLst>
                <a:tab pos="413385" algn="l"/>
              </a:tabLst>
            </a:pPr>
            <a:r>
              <a:rPr lang="en-US" sz="2800" b="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 5:</a:t>
            </a:r>
            <a:r>
              <a:rPr lang="en-US" sz="280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 phản xạ có:</a:t>
            </a:r>
          </a:p>
          <a:p>
            <a:pPr marL="215900" algn="just">
              <a:lnSpc>
                <a:spcPct val="115000"/>
              </a:lnSpc>
              <a:spcAft>
                <a:spcPts val="0"/>
              </a:spcAft>
              <a:tabLst>
                <a:tab pos="446405" algn="l"/>
              </a:tabLs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độ to nhỏ hơn âm tới.</a:t>
            </a:r>
          </a:p>
          <a:p>
            <a:pPr marL="215900" indent="12700">
              <a:lnSpc>
                <a:spcPct val="139000"/>
              </a:lnSpc>
              <a:spcAft>
                <a:spcPts val="0"/>
              </a:spcAf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 độ to bằng âm tới.</a:t>
            </a:r>
            <a:b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b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độ to lớn hơn âm tới.</a:t>
            </a:r>
          </a:p>
          <a:p>
            <a:pPr indent="215900" algn="just">
              <a:lnSpc>
                <a:spcPct val="115000"/>
              </a:lnSpc>
              <a:spcAft>
                <a:spcPts val="0"/>
              </a:spcAft>
            </a:pPr>
            <a:r>
              <a:rPr lang="en-US" sz="280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độ to bằng hoặc nhỏ hơn âm tới tuỳ thuộc vào môi trường truyền âm.</a:t>
            </a:r>
            <a:endParaRPr lang="en-US" sz="2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Oval 2"/>
          <p:cNvSpPr/>
          <p:nvPr/>
        </p:nvSpPr>
        <p:spPr>
          <a:xfrm>
            <a:off x="304800" y="132715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304800" y="388620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638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839200" cy="4848250"/>
          </a:xfrm>
          <a:prstGeom prst="rect">
            <a:avLst/>
          </a:prstGeom>
        </p:spPr>
        <p:txBody>
          <a:bodyPr wrap="square">
            <a:spAutoFit/>
          </a:bodyPr>
          <a:lstStyle/>
          <a:p>
            <a:r>
              <a:rPr lang="en-US" sz="3200" u="sng">
                <a:solidFill>
                  <a:srgbClr val="FF0000"/>
                </a:solidFill>
                <a:latin typeface="Times New Roman" panose="02020603050405020304" pitchFamily="18" charset="0"/>
                <a:cs typeface="Times New Roman" panose="02020603050405020304" pitchFamily="18" charset="0"/>
              </a:rPr>
              <a:t>14.11.</a:t>
            </a:r>
            <a:r>
              <a:rPr lang="en-US" sz="3200">
                <a:latin typeface="Times New Roman" panose="02020603050405020304" pitchFamily="18" charset="0"/>
                <a:cs typeface="Times New Roman" panose="02020603050405020304" pitchFamily="18" charset="0"/>
              </a:rPr>
              <a:t> Tại sao để việc ghi âm trên băng, đĩa đạt chất lượng cao, những ca sĩ thường được mời đến những phòng ghi âm chuyên dụng chứ không phải tại nhà hát?</a:t>
            </a:r>
          </a:p>
          <a:p>
            <a:pPr algn="just">
              <a:lnSpc>
                <a:spcPct val="115000"/>
              </a:lnSpc>
              <a:spcAft>
                <a:spcPts val="0"/>
              </a:spcAft>
            </a:pPr>
            <a:endParaRPr lang="en-US" sz="3200" i="1">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0"/>
              </a:spcAft>
            </a:pPr>
            <a:r>
              <a:rPr lang="en-US" sz="3200" i="1">
                <a:solidFill>
                  <a:srgbClr val="FF0000"/>
                </a:solidFill>
                <a:latin typeface="Times New Roman" panose="02020603050405020304" pitchFamily="18" charset="0"/>
                <a:cs typeface="Times New Roman" panose="02020603050405020304" pitchFamily="18" charset="0"/>
              </a:rPr>
              <a:t>TL: Vì ở tại nhà hát, khi ca sĩ hát tạo ra tiếng vang. Nên khi ghi âm băng đĩa chất lượng cao, cần đến phòng ghi âm chuyên dụng để không tạo ra tiếng vang =&gt; thu hút người nghe.</a:t>
            </a:r>
            <a:endPar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41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304461"/>
            <a:ext cx="8839200" cy="4105739"/>
          </a:xfrm>
          <a:prstGeom prst="rect">
            <a:avLst/>
          </a:prstGeom>
        </p:spPr>
        <p:txBody>
          <a:bodyPr wrap="square">
            <a:spAutoFit/>
          </a:bodyPr>
          <a:lstStyle/>
          <a:p>
            <a:r>
              <a:rPr lang="en-US" sz="3200" u="sng">
                <a:solidFill>
                  <a:srgbClr val="FF0000"/>
                </a:solidFill>
                <a:latin typeface="Times New Roman" panose="02020603050405020304" pitchFamily="18" charset="0"/>
                <a:cs typeface="Times New Roman" panose="02020603050405020304" pitchFamily="18" charset="0"/>
              </a:rPr>
              <a:t>14.13. </a:t>
            </a:r>
            <a:r>
              <a:rPr lang="en-US" sz="3200">
                <a:latin typeface="Times New Roman" panose="02020603050405020304" pitchFamily="18" charset="0"/>
                <a:cs typeface="Times New Roman" panose="02020603050405020304" pitchFamily="18" charset="0"/>
              </a:rPr>
              <a:t>Hãy chỉ ra trường hợp gây ô nhiễm tiếng ồn ở nơi em sinh sống hoặc một nơi nào khác em được biết. Đề ra một số biện pháp để chống sự ô nhiễm</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tiếng ồn đó.</a:t>
            </a:r>
          </a:p>
          <a:p>
            <a:pPr algn="just">
              <a:lnSpc>
                <a:spcPct val="115000"/>
              </a:lnSpc>
              <a:spcAft>
                <a:spcPts val="0"/>
              </a:spcAft>
            </a:pPr>
            <a:endParaRPr lang="en-US" sz="3200" i="1">
              <a:solidFill>
                <a:srgbClr val="FF0000"/>
              </a:solidFill>
              <a:latin typeface="Times New Roman" panose="02020603050405020304" pitchFamily="18" charset="0"/>
              <a:cs typeface="Times New Roman" panose="02020603050405020304" pitchFamily="18" charset="0"/>
            </a:endParaRPr>
          </a:p>
          <a:p>
            <a:r>
              <a:rPr lang="en-US" sz="3200" i="1">
                <a:solidFill>
                  <a:srgbClr val="FF0000"/>
                </a:solidFill>
                <a:latin typeface="Times New Roman" panose="02020603050405020304" pitchFamily="18" charset="0"/>
                <a:cs typeface="Times New Roman" panose="02020603050405020304" pitchFamily="18" charset="0"/>
              </a:rPr>
              <a:t>TL: Gần nơi em sống: chợ. Biện pháp: xây rào chắn quanh nhà và trồng cây quanh nhà để làm giảm tiếng ồn</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706940"/>
            <a:ext cx="6705600" cy="1569660"/>
          </a:xfrm>
          <a:prstGeom prst="rect">
            <a:avLst/>
          </a:prstGeom>
        </p:spPr>
        <p:txBody>
          <a:bodyPr wrap="square">
            <a:spAutoFit/>
          </a:bodyPr>
          <a:lstStyle/>
          <a:p>
            <a:pPr marL="457200" indent="-457200">
              <a:buFontTx/>
              <a:buChar char="-"/>
            </a:pPr>
            <a:r>
              <a:rPr lang="en-US" sz="3200">
                <a:latin typeface="Times New Roman" panose="02020603050405020304" pitchFamily="18" charset="0"/>
                <a:cs typeface="Times New Roman" panose="02020603050405020304" pitchFamily="18" charset="0"/>
              </a:rPr>
              <a:t>Học thuộc bài cũ</a:t>
            </a:r>
          </a:p>
          <a:p>
            <a:pPr marL="457200" indent="-457200">
              <a:buFontTx/>
              <a:buChar char="-"/>
            </a:pPr>
            <a:r>
              <a:rPr lang="en-US" sz="3200">
                <a:latin typeface="Times New Roman" panose="02020603050405020304" pitchFamily="18" charset="0"/>
                <a:cs typeface="Times New Roman" panose="02020603050405020304" pitchFamily="18" charset="0"/>
              </a:rPr>
              <a:t>Làm bài tập ở SBT</a:t>
            </a:r>
          </a:p>
          <a:p>
            <a:pPr marL="457200" indent="-457200">
              <a:buFontTx/>
              <a:buChar char="-"/>
            </a:pPr>
            <a:r>
              <a:rPr lang="en-US" sz="3200">
                <a:latin typeface="Times New Roman" panose="02020603050405020304" pitchFamily="18" charset="0"/>
                <a:cs typeface="Times New Roman" panose="02020603050405020304" pitchFamily="18" charset="0"/>
              </a:rPr>
              <a:t>Xem trước bài 15</a:t>
            </a: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5588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a:solidFill>
                  <a:srgbClr val="FF0000"/>
                </a:solidFill>
                <a:latin typeface="Times New Roman" panose="02020603050405020304" pitchFamily="18" charset="0"/>
                <a:cs typeface="Times New Roman" panose="02020603050405020304" pitchFamily="18" charset="0"/>
              </a:rPr>
              <a:t>HƯỚNG DẪN VỀ NHÀ</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8622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a:extLst>
              <a:ext uri="{FF2B5EF4-FFF2-40B4-BE49-F238E27FC236}">
                <a16:creationId xmlns:a16="http://schemas.microsoft.com/office/drawing/2014/main" id="{E6404BF7-35E3-BA7C-BA9F-494B43FC88BE}"/>
              </a:ext>
            </a:extLst>
          </p:cNvPr>
          <p:cNvSpPr>
            <a:spLocks noGrp="1"/>
          </p:cNvSpPr>
          <p:nvPr>
            <p:ph type="title"/>
          </p:nvPr>
        </p:nvSpPr>
        <p:spPr/>
        <p:txBody>
          <a:bodyPr/>
          <a:lstStyle/>
          <a:p>
            <a:r>
              <a:rPr lang="en-US" altLang="en-US"/>
              <a:t> </a:t>
            </a:r>
          </a:p>
        </p:txBody>
      </p:sp>
      <p:pic>
        <p:nvPicPr>
          <p:cNvPr id="29699" name="Picture 2" descr="Kết quả hình ảnh cho hình ñeïp">
            <a:extLst>
              <a:ext uri="{FF2B5EF4-FFF2-40B4-BE49-F238E27FC236}">
                <a16:creationId xmlns:a16="http://schemas.microsoft.com/office/drawing/2014/main" id="{D76262E4-B8F7-C6AA-693A-0FA2D54A2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5">
            <a:extLst>
              <a:ext uri="{FF2B5EF4-FFF2-40B4-BE49-F238E27FC236}">
                <a16:creationId xmlns:a16="http://schemas.microsoft.com/office/drawing/2014/main" id="{6DD04949-81E5-9ADC-9D4D-26AE37C0E548}"/>
              </a:ext>
            </a:extLst>
          </p:cNvPr>
          <p:cNvSpPr txBox="1">
            <a:spLocks noChangeArrowheads="1"/>
          </p:cNvSpPr>
          <p:nvPr/>
        </p:nvSpPr>
        <p:spPr bwMode="auto">
          <a:xfrm>
            <a:off x="300038" y="2514600"/>
            <a:ext cx="8424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a:solidFill>
                  <a:srgbClr val="0000FF"/>
                </a:solidFill>
                <a:latin typeface="Times New Roman" panose="02020603050405020304" pitchFamily="18" charset="0"/>
                <a:cs typeface="Times New Roman" panose="02020603050405020304" pitchFamily="18" charset="0"/>
              </a:rPr>
              <a:t>Xin chân thành cảm ơn quý thầy cô giáo và các em học sinh! </a:t>
            </a:r>
          </a:p>
        </p:txBody>
      </p:sp>
      <p:pic>
        <p:nvPicPr>
          <p:cNvPr id="29701" name="LaRagazzaDiBube-FrancisGoya_fh9g.mp3">
            <a:hlinkClick r:id="" action="ppaction://media"/>
            <a:extLst>
              <a:ext uri="{FF2B5EF4-FFF2-40B4-BE49-F238E27FC236}">
                <a16:creationId xmlns:a16="http://schemas.microsoft.com/office/drawing/2014/main" id="{01456F61-4FEA-F727-B841-FD1B79FDC1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3" y="62293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9F254CD4-51C6-5030-DCE0-7B89A078030B}"/>
              </a:ext>
            </a:extLst>
          </p:cNvPr>
          <p:cNvSpPr txBox="1">
            <a:spLocks noChangeArrowheads="1"/>
          </p:cNvSpPr>
          <p:nvPr/>
        </p:nvSpPr>
        <p:spPr bwMode="auto">
          <a:xfrm>
            <a:off x="3239729" y="260978"/>
            <a:ext cx="2590800" cy="4308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n-US" altLang="en-US" sz="2200" b="1">
                <a:solidFill>
                  <a:srgbClr val="FF0000"/>
                </a:solidFill>
                <a:latin typeface="Times New Roman" pitchFamily="18" charset="0"/>
                <a:cs typeface="Times New Roman" pitchFamily="18" charset="0"/>
              </a:rPr>
              <a:t>NỘI DUNG</a:t>
            </a:r>
            <a:endParaRPr lang="en-US" altLang="en-US" sz="2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BA00D8C-64C4-900C-1424-991A8B336AC8}"/>
              </a:ext>
            </a:extLst>
          </p:cNvPr>
          <p:cNvSpPr txBox="1">
            <a:spLocks noChangeArrowheads="1"/>
          </p:cNvSpPr>
          <p:nvPr/>
        </p:nvSpPr>
        <p:spPr bwMode="auto">
          <a:xfrm>
            <a:off x="895350" y="4887186"/>
            <a:ext cx="7353300" cy="76944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0000"/>
              </a:solidFill>
              <a:latin typeface="Times New Roman" pitchFamily="18" charset="0"/>
              <a:cs typeface="Times New Roman" pitchFamily="18" charset="0"/>
            </a:endParaRPr>
          </a:p>
          <a:p>
            <a:pPr algn="ctr">
              <a:spcBef>
                <a:spcPct val="0"/>
              </a:spcBef>
              <a:buFontTx/>
              <a:buNone/>
              <a:defRPr/>
            </a:pPr>
            <a:r>
              <a:rPr lang="en-US" altLang="en-US" sz="2200" b="1">
                <a:solidFill>
                  <a:srgbClr val="FF0000"/>
                </a:solidFill>
                <a:latin typeface="Times New Roman" pitchFamily="18" charset="0"/>
                <a:cs typeface="Times New Roman" pitchFamily="18" charset="0"/>
              </a:rPr>
              <a:t>III. CHỐNG Ô NHIỄM TIẾNG ỒN</a:t>
            </a:r>
            <a:endParaRPr lang="en-US" altLang="en-US" sz="2200" b="1" dirty="0">
              <a:solidFill>
                <a:srgbClr val="FF0000"/>
              </a:solidFill>
              <a:latin typeface="Times New Roman" pitchFamily="18" charset="0"/>
              <a:cs typeface="Times New Roman" pitchFamily="18" charset="0"/>
            </a:endParaRPr>
          </a:p>
          <a:p>
            <a:pPr algn="ctr">
              <a:spcBef>
                <a:spcPct val="0"/>
              </a:spcBef>
              <a:buFontTx/>
              <a:buNone/>
              <a:defRPr/>
            </a:pPr>
            <a:endParaRPr lang="en-US" altLang="en-US" sz="1000" b="1"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F6EDE67C-FC85-E290-2ED1-5AE360075F50}"/>
              </a:ext>
            </a:extLst>
          </p:cNvPr>
          <p:cNvSpPr txBox="1">
            <a:spLocks noChangeArrowheads="1"/>
          </p:cNvSpPr>
          <p:nvPr/>
        </p:nvSpPr>
        <p:spPr bwMode="auto">
          <a:xfrm>
            <a:off x="858479" y="3007586"/>
            <a:ext cx="7353300" cy="80021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200" b="1" dirty="0">
              <a:solidFill>
                <a:srgbClr val="FF0000"/>
              </a:solidFill>
              <a:latin typeface="Times New Roman" pitchFamily="18" charset="0"/>
              <a:cs typeface="Times New Roman" pitchFamily="18" charset="0"/>
            </a:endParaRPr>
          </a:p>
          <a:p>
            <a:pPr algn="ctr">
              <a:spcBef>
                <a:spcPct val="0"/>
              </a:spcBef>
              <a:buFontTx/>
              <a:buNone/>
              <a:defRPr/>
            </a:pPr>
            <a:r>
              <a:rPr lang="en-US" altLang="en-US" sz="2200" b="1">
                <a:solidFill>
                  <a:srgbClr val="FF0000"/>
                </a:solidFill>
                <a:latin typeface="Times New Roman" pitchFamily="18" charset="0"/>
                <a:cs typeface="Times New Roman" pitchFamily="18" charset="0"/>
              </a:rPr>
              <a:t>II. VẬT PHẢN XẠ ÂM TỐT, VẬT PHẢN XẠ ÂM KÉM</a:t>
            </a:r>
            <a:endParaRPr lang="en-US" altLang="en-US" sz="2200" b="1" dirty="0">
              <a:solidFill>
                <a:srgbClr val="FF0000"/>
              </a:solidFill>
              <a:latin typeface="Times New Roman" pitchFamily="18" charset="0"/>
              <a:cs typeface="Times New Roman" pitchFamily="18" charset="0"/>
            </a:endParaRPr>
          </a:p>
          <a:p>
            <a:pPr algn="ctr">
              <a:spcBef>
                <a:spcPct val="0"/>
              </a:spcBef>
              <a:buFontTx/>
              <a:buNone/>
              <a:defRPr/>
            </a:pPr>
            <a:endParaRPr lang="en-US" altLang="en-US" sz="11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858479" y="1196720"/>
            <a:ext cx="7353300" cy="80021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1100" b="1" dirty="0">
              <a:solidFill>
                <a:srgbClr val="FF0000"/>
              </a:solidFill>
              <a:latin typeface="Times New Roman" pitchFamily="18" charset="0"/>
              <a:cs typeface="Times New Roman" pitchFamily="18" charset="0"/>
            </a:endParaRPr>
          </a:p>
          <a:p>
            <a:pPr algn="ctr">
              <a:spcBef>
                <a:spcPct val="0"/>
              </a:spcBef>
              <a:buFontTx/>
              <a:buNone/>
              <a:defRPr/>
            </a:pPr>
            <a:r>
              <a:rPr lang="en-US" altLang="en-US" sz="2200" b="1">
                <a:solidFill>
                  <a:srgbClr val="FF0000"/>
                </a:solidFill>
                <a:latin typeface="Times New Roman" pitchFamily="18" charset="0"/>
                <a:cs typeface="Times New Roman" pitchFamily="18" charset="0"/>
              </a:rPr>
              <a:t>I. PHẢN XẠ ÂM</a:t>
            </a:r>
            <a:endParaRPr lang="en-US" altLang="en-US" sz="2200" b="1" dirty="0">
              <a:solidFill>
                <a:srgbClr val="FF0000"/>
              </a:solidFill>
              <a:latin typeface="Times New Roman" pitchFamily="18" charset="0"/>
              <a:cs typeface="Times New Roman" pitchFamily="18" charset="0"/>
            </a:endParaRPr>
          </a:p>
          <a:p>
            <a:pPr algn="ctr">
              <a:spcBef>
                <a:spcPct val="0"/>
              </a:spcBef>
              <a:buFontTx/>
              <a:buNone/>
              <a:defRPr/>
            </a:pPr>
            <a:endParaRPr lang="en-US" altLang="en-US"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ếng vọng của núi - The echo of the mountain - Tiếng Việt 1, tập 2 - Kết nối tri thức với cuộc sống">
            <a:hlinkClick r:id="" action="ppaction://media"/>
            <a:extLst>
              <a:ext uri="{FF2B5EF4-FFF2-40B4-BE49-F238E27FC236}">
                <a16:creationId xmlns:a16="http://schemas.microsoft.com/office/drawing/2014/main" id="{8CFE9BB5-AB8B-5C96-4A21-4B90E9C6FAB1}"/>
              </a:ext>
            </a:extLst>
          </p:cNvPr>
          <p:cNvPicPr>
            <a:picLocks noChangeAspect="1"/>
          </p:cNvPicPr>
          <p:nvPr>
            <a:videoFile r:link="rId1"/>
            <p:extLst>
              <p:ext uri="{DAA4B4D4-6D71-4841-9C94-3DE7FCFB9230}">
                <p14:media xmlns:p14="http://schemas.microsoft.com/office/powerpoint/2010/main" r:link="rId2">
                  <p14:trim st="7627" end="2729"/>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26296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AC27812-6854-4633-C305-0789443297D9}"/>
              </a:ext>
            </a:extLst>
          </p:cNvPr>
          <p:cNvSpPr txBox="1">
            <a:spLocks noChangeArrowheads="1"/>
          </p:cNvSpPr>
          <p:nvPr/>
        </p:nvSpPr>
        <p:spPr bwMode="auto">
          <a:xfrm>
            <a:off x="1143000" y="76200"/>
            <a:ext cx="7353300" cy="1384995"/>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20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4000" b="1">
                <a:solidFill>
                  <a:srgbClr val="FFFF00"/>
                </a:solidFill>
                <a:latin typeface="Times New Roman" pitchFamily="18" charset="0"/>
                <a:cs typeface="Times New Roman" pitchFamily="18" charset="0"/>
              </a:rPr>
              <a:t>TIẾT 1- I. PHẢN XẠ ÂM</a:t>
            </a:r>
            <a:endParaRPr lang="en-US" altLang="en-US" sz="4000" b="1" dirty="0">
              <a:solidFill>
                <a:srgbClr val="FFFF00"/>
              </a:solidFill>
              <a:latin typeface="Times New Roman" pitchFamily="18" charset="0"/>
              <a:cs typeface="Times New Roman" pitchFamily="18" charset="0"/>
            </a:endParaRPr>
          </a:p>
          <a:p>
            <a:pPr algn="ctr">
              <a:spcBef>
                <a:spcPct val="0"/>
              </a:spcBef>
              <a:buFontTx/>
              <a:buNone/>
              <a:defRPr/>
            </a:pPr>
            <a:endParaRPr lang="en-US" alt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2843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B4063-3609-1061-1845-FB8F87B22E4A}"/>
              </a:ext>
            </a:extLst>
          </p:cNvPr>
          <p:cNvPicPr>
            <a:picLocks noChangeAspect="1"/>
          </p:cNvPicPr>
          <p:nvPr/>
        </p:nvPicPr>
        <p:blipFill rotWithShape="1">
          <a:blip r:embed="rId2">
            <a:extLst>
              <a:ext uri="{28A0092B-C50C-407E-A947-70E740481C1C}">
                <a14:useLocalDpi xmlns:a14="http://schemas.microsoft.com/office/drawing/2010/main" val="0"/>
              </a:ext>
            </a:extLst>
          </a:blip>
          <a:srcRect t="9890" b="8791"/>
          <a:stretch/>
        </p:blipFill>
        <p:spPr>
          <a:xfrm>
            <a:off x="0" y="0"/>
            <a:ext cx="9163050" cy="6858000"/>
          </a:xfrm>
          <a:prstGeom prst="rect">
            <a:avLst/>
          </a:prstGeom>
        </p:spPr>
      </p:pic>
      <p:sp>
        <p:nvSpPr>
          <p:cNvPr id="6" name="Thought Bubble: Cloud 5">
            <a:extLst>
              <a:ext uri="{FF2B5EF4-FFF2-40B4-BE49-F238E27FC236}">
                <a16:creationId xmlns:a16="http://schemas.microsoft.com/office/drawing/2014/main" id="{71AFB4B0-9FBF-01DC-1118-317AE9C7B05F}"/>
              </a:ext>
            </a:extLst>
          </p:cNvPr>
          <p:cNvSpPr/>
          <p:nvPr/>
        </p:nvSpPr>
        <p:spPr>
          <a:xfrm>
            <a:off x="4267200" y="152400"/>
            <a:ext cx="4572000" cy="2362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FF"/>
                </a:solidFill>
                <a:latin typeface="Times New Roman" panose="02020603050405020304" pitchFamily="18" charset="0"/>
                <a:cs typeface="Times New Roman" panose="02020603050405020304" pitchFamily="18" charset="0"/>
              </a:rPr>
              <a:t>Phản xạ âm là gì?</a:t>
            </a:r>
          </a:p>
        </p:txBody>
      </p:sp>
      <p:sp>
        <p:nvSpPr>
          <p:cNvPr id="8" name="Flowchart: Terminator 7">
            <a:extLst>
              <a:ext uri="{FF2B5EF4-FFF2-40B4-BE49-F238E27FC236}">
                <a16:creationId xmlns:a16="http://schemas.microsoft.com/office/drawing/2014/main" id="{3104C527-DDA2-34E9-1876-2A140951C2F5}"/>
              </a:ext>
            </a:extLst>
          </p:cNvPr>
          <p:cNvSpPr/>
          <p:nvPr/>
        </p:nvSpPr>
        <p:spPr>
          <a:xfrm>
            <a:off x="17207" y="4495800"/>
            <a:ext cx="9126794" cy="2362200"/>
          </a:xfrm>
          <a:prstGeom prst="flowChartTerminator">
            <a:avLst/>
          </a:prstGeom>
          <a:solidFill>
            <a:srgbClr val="98C723">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Times New Roman" panose="02020603050405020304" pitchFamily="18" charset="0"/>
                <a:cs typeface="Times New Roman" panose="02020603050405020304" pitchFamily="18" charset="0"/>
              </a:rPr>
              <a:t>Phản xạ âm là hiện tượng âm được dội lại khi gặp một mặt chắn</a:t>
            </a:r>
          </a:p>
        </p:txBody>
      </p:sp>
    </p:spTree>
    <p:extLst>
      <p:ext uri="{BB962C8B-B14F-4D97-AF65-F5344CB8AC3E}">
        <p14:creationId xmlns:p14="http://schemas.microsoft.com/office/powerpoint/2010/main" val="346592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49785E-E8EA-1EF5-3865-1EEEB419EE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029885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7B94A9-59B0-5396-B610-6239153E2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16"/>
            <a:ext cx="9144000" cy="6862916"/>
          </a:xfrm>
          <a:prstGeom prst="rect">
            <a:avLst/>
          </a:prstGeom>
        </p:spPr>
      </p:pic>
    </p:spTree>
    <p:extLst>
      <p:ext uri="{BB962C8B-B14F-4D97-AF65-F5344CB8AC3E}">
        <p14:creationId xmlns:p14="http://schemas.microsoft.com/office/powerpoint/2010/main" val="308678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3F436-EA3D-63B7-9292-D02F565B9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0735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645&quot;&gt;&lt;object type=&quot;3&quot; unique_id=&quot;11080&quot;&gt;&lt;property id=&quot;20148&quot; value=&quot;5&quot;/&gt;&lt;property id=&quot;20300&quot; value=&quot;Slide 5&quot;/&gt;&lt;property id=&quot;20307&quot; value=&quot;305&quot;/&gt;&lt;/object&gt;&lt;object type=&quot;3&quot; unique_id=&quot;11081&quot;&gt;&lt;property id=&quot;20148&quot; value=&quot;5&quot;/&gt;&lt;property id=&quot;20300&quot; value=&quot;Slide 2&quot;/&gt;&lt;property id=&quot;20307&quot; value=&quot;306&quot;/&gt;&lt;/object&gt;&lt;object type=&quot;3&quot; unique_id=&quot;11087&quot;&gt;&lt;property id=&quot;20148&quot; value=&quot;5&quot;/&gt;&lt;property id=&quot;20300&quot; value=&quot;Slide 14&quot;/&gt;&lt;property id=&quot;20307&quot; value=&quot;312&quot;/&gt;&lt;/object&gt;&lt;object type=&quot;3&quot; unique_id=&quot;11956&quot;&gt;&lt;property id=&quot;20148&quot; value=&quot;5&quot;/&gt;&lt;property id=&quot;20300&quot; value=&quot;Slide 8&quot;/&gt;&lt;property id=&quot;20307&quot; value=&quot;320&quot;/&gt;&lt;/object&gt;&lt;object type=&quot;3&quot; unique_id=&quot;11961&quot;&gt;&lt;property id=&quot;20148&quot; value=&quot;5&quot;/&gt;&lt;property id=&quot;20300&quot; value=&quot;Slide 16&quot;/&gt;&lt;property id=&quot;20307&quot; value=&quot;327&quot;/&gt;&lt;/object&gt;&lt;object type=&quot;3&quot; unique_id=&quot;12395&quot;&gt;&lt;property id=&quot;20148&quot; value=&quot;5&quot;/&gt;&lt;property id=&quot;20300&quot; value=&quot;Slide 7&quot;/&gt;&lt;property id=&quot;20307&quot; value=&quot;331&quot;/&gt;&lt;/object&gt;&lt;object type=&quot;3&quot; unique_id=&quot;12560&quot;&gt;&lt;property id=&quot;20148&quot; value=&quot;5&quot;/&gt;&lt;property id=&quot;20300&quot; value=&quot;Slide 4&quot;/&gt;&lt;property id=&quot;20307&quot; value=&quot;333&quot;/&gt;&lt;/object&gt;&lt;object type=&quot;3&quot; unique_id=&quot;12561&quot;&gt;&lt;property id=&quot;20148&quot; value=&quot;5&quot;/&gt;&lt;property id=&quot;20300&quot; value=&quot;Slide 11&quot;/&gt;&lt;property id=&quot;20307&quot; value=&quot;335&quot;/&gt;&lt;/object&gt;&lt;object type=&quot;3&quot; unique_id=&quot;12562&quot;&gt;&lt;property id=&quot;20148&quot; value=&quot;5&quot;/&gt;&lt;property id=&quot;20300&quot; value=&quot;Slide 13&quot;/&gt;&lt;property id=&quot;20307&quot; value=&quot;336&quot;/&gt;&lt;/object&gt;&lt;object type=&quot;3&quot; unique_id=&quot;12691&quot;&gt;&lt;property id=&quot;20148&quot; value=&quot;5&quot;/&gt;&lt;property id=&quot;20300&quot; value=&quot;Slide 3&quot;/&gt;&lt;property id=&quot;20307&quot; value=&quot;337&quot;/&gt;&lt;/object&gt;&lt;object type=&quot;3&quot; unique_id=&quot;12785&quot;&gt;&lt;property id=&quot;20148&quot; value=&quot;5&quot;/&gt;&lt;property id=&quot;20300&quot; value=&quot;Slide 6&quot;/&gt;&lt;property id=&quot;20307&quot; value=&quot;339&quot;/&gt;&lt;/object&gt;&lt;object type=&quot;3&quot; unique_id=&quot;12924&quot;&gt;&lt;property id=&quot;20148&quot; value=&quot;5&quot;/&gt;&lt;property id=&quot;20300&quot; value=&quot;Slide 1&quot;/&gt;&lt;property id=&quot;20307&quot; value=&quot;344&quot;/&gt;&lt;/object&gt;&lt;object type=&quot;3&quot; unique_id=&quot;12925&quot;&gt;&lt;property id=&quot;20148&quot; value=&quot;5&quot;/&gt;&lt;property id=&quot;20300&quot; value=&quot;Slide 12 - &amp;quot;PHIẾU HỌC TẬP&amp;quot;&quot;/&gt;&lt;property id=&quot;20307&quot; value=&quot;346&quot;/&gt;&lt;/object&gt;&lt;object type=&quot;3&quot; unique_id=&quot;12926&quot;&gt;&lt;property id=&quot;20148&quot; value=&quot;5&quot;/&gt;&lt;property id=&quot;20300&quot; value=&quot;Slide 15&quot;/&gt;&lt;property id=&quot;20307&quot; value=&quot;347&quot;/&gt;&lt;/object&gt;&lt;object type=&quot;3&quot; unique_id=&quot;12927&quot;&gt;&lt;property id=&quot;20148&quot; value=&quot;5&quot;/&gt;&lt;property id=&quot;20300&quot; value=&quot;Slide 17 - &amp;quot; &amp;quot;&quot;/&gt;&lt;property id=&quot;20307&quot; value=&quot;348&quot;/&gt;&lt;/object&gt;&lt;object type=&quot;3&quot; unique_id=&quot;13001&quot;&gt;&lt;property id=&quot;20148&quot; value=&quot;5&quot;/&gt;&lt;property id=&quot;20300&quot; value=&quot;Slide 9&quot;/&gt;&lt;property id=&quot;20307&quot; value=&quot;349&quot;/&gt;&lt;/object&gt;&lt;object type=&quot;3&quot; unique_id=&quot;13002&quot;&gt;&lt;property id=&quot;20148&quot; value=&quot;5&quot;/&gt;&lt;property id=&quot;20300&quot; value=&quot;Slide 10&quot;/&gt;&lt;property id=&quot;20307&quot; value=&quot;350&quot;/&gt;&lt;/object&gt;&lt;/object&gt;&lt;object type=&quot;8&quot; unique_id=&quot;10705&quot;&gt;&lt;/object&gt;&lt;/object&gt;&lt;/database&gt;"/>
  <p:tag name="SECTOMILLISECCONVERTED" val="1"/>
</p:tagLst>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7562</TotalTime>
  <Words>907</Words>
  <Application>Microsoft Office PowerPoint</Application>
  <PresentationFormat>On-screen Show (4:3)</PresentationFormat>
  <Paragraphs>108</Paragraphs>
  <Slides>24</Slides>
  <Notes>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Sang Tao Computer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Kiểm tra bài cũ</dc:title>
  <dc:creator>ha tang</dc:creator>
  <cp:lastModifiedBy>Nguyễn Minh Ngọc</cp:lastModifiedBy>
  <cp:revision>202</cp:revision>
  <dcterms:created xsi:type="dcterms:W3CDTF">2004-11-16T12:05:33Z</dcterms:created>
  <dcterms:modified xsi:type="dcterms:W3CDTF">2026-01-05T13:13:46Z</dcterms:modified>
</cp:coreProperties>
</file>