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4.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5.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6.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7.xml" ContentType="application/vnd.openxmlformats-officedocument.presentationml.notesSlide+xml"/>
  <Override PartName="/ppt/tags/tag47.xml" ContentType="application/vnd.openxmlformats-officedocument.presentationml.tags+xml"/>
  <Override PartName="/ppt/notesSlides/notesSlide8.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8.xml" ContentType="application/vnd.openxmlformats-officedocument.presentationml.tags+xml"/>
  <Override PartName="/ppt/notesSlides/notesSlide9.xml" ContentType="application/vnd.openxmlformats-officedocument.presentationml.notesSlide+xml"/>
  <Override PartName="/ppt/tags/tag59.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3"/>
  </p:notesMasterIdLst>
  <p:sldIdLst>
    <p:sldId id="399" r:id="rId2"/>
    <p:sldId id="258" r:id="rId3"/>
    <p:sldId id="328" r:id="rId4"/>
    <p:sldId id="381" r:id="rId5"/>
    <p:sldId id="341" r:id="rId6"/>
    <p:sldId id="342" r:id="rId7"/>
    <p:sldId id="345" r:id="rId8"/>
    <p:sldId id="391" r:id="rId9"/>
    <p:sldId id="393" r:id="rId10"/>
    <p:sldId id="392" r:id="rId11"/>
    <p:sldId id="394" r:id="rId12"/>
  </p:sldIdLst>
  <p:sldSz cx="12192000" cy="6858000"/>
  <p:notesSz cx="6858000" cy="9144000"/>
  <p:embeddedFontLst>
    <p:embeddedFont>
      <p:font typeface="#9Slide03 Cabin" panose="020B0604020202020204" charset="0"/>
      <p:regular r:id="rId14"/>
    </p:embeddedFont>
    <p:embeddedFont>
      <p:font typeface="#9Slide03 Comfortaa" panose="020B0604020202020204" charset="0"/>
      <p:regular r:id="rId15"/>
    </p:embeddedFont>
    <p:embeddedFont>
      <p:font typeface="#9Slide07 Baloo Tamma" panose="020B0604020202020204" charset="0"/>
      <p:regular r:id="rId16"/>
    </p:embeddedFont>
    <p:embeddedFont>
      <p:font typeface="Cambria Math" panose="02040503050406030204" pitchFamily="18" charset="0"/>
      <p:regular r:id="rId17"/>
    </p:embeddedFont>
    <p:embeddedFont>
      <p:font typeface="Palatino Linotype" panose="02040502050505030304" pitchFamily="18" charset="0"/>
      <p:regular r:id="rId18"/>
      <p:bold r:id="rId19"/>
      <p:italic r:id="rId20"/>
      <p:boldItalic r:id="rId21"/>
    </p:embeddedFont>
    <p:embeddedFont>
      <p:font typeface="Segoe UI Black" panose="020B0A02040204020203" pitchFamily="34" charset="0"/>
      <p:bold r:id="rId22"/>
      <p:boldItalic r:id="rId23"/>
    </p:embeddedFont>
    <p:embeddedFont>
      <p:font typeface="SFU Helvetica" panose="020B0604020202020204" charset="0"/>
      <p:bold r:id="rId24"/>
    </p:embeddedFont>
    <p:embeddedFont>
      <p:font typeface="Trebuchet MS" panose="020B0603020202020204" pitchFamily="34" charset="0"/>
      <p:regular r:id="rId25"/>
      <p:bold r:id="rId26"/>
      <p:italic r:id="rId27"/>
      <p:boldItalic r:id="rId28"/>
    </p:embeddedFont>
    <p:embeddedFont>
      <p:font typeface="Wingdings 3" panose="05040102010807070707" pitchFamily="18" charset="2"/>
      <p:regular r:id="rId29"/>
    </p:embeddedFont>
  </p:embeddedFontLst>
  <p:custDataLst>
    <p:tags r:id="rId3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9045"/>
    <a:srgbClr val="FFF101"/>
    <a:srgbClr val="F26E71"/>
    <a:srgbClr val="28398C"/>
    <a:srgbClr val="0A71B7"/>
    <a:srgbClr val="F2EB19"/>
    <a:srgbClr val="FFFF99"/>
    <a:srgbClr val="FFFFFF"/>
    <a:srgbClr val="F9A7BA"/>
    <a:srgbClr val="F9B3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7" d="100"/>
          <a:sy n="77" d="100"/>
        </p:scale>
        <p:origin x="26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tags" Target="tags/tag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280F1A-32F3-40BD-B3FD-5DF7C8E32F57}" type="datetimeFigureOut">
              <a:rPr lang="vi-VN" smtClean="0"/>
              <a:t>06/01/2026</a:t>
            </a:fld>
            <a:endParaRPr lang="vi-VN"/>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168F80-A280-42C5-BFD8-D38374FAC88D}" type="slidenum">
              <a:rPr lang="vi-VN" smtClean="0"/>
              <a:t>‹#›</a:t>
            </a:fld>
            <a:endParaRPr lang="vi-VN"/>
          </a:p>
        </p:txBody>
      </p:sp>
    </p:spTree>
    <p:extLst>
      <p:ext uri="{BB962C8B-B14F-4D97-AF65-F5344CB8AC3E}">
        <p14:creationId xmlns:p14="http://schemas.microsoft.com/office/powerpoint/2010/main" val="680529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168F80-A280-42C5-BFD8-D38374FAC88D}" type="slidenum">
              <a:rPr lang="vi-VN" smtClean="0"/>
              <a:t>2</a:t>
            </a:fld>
            <a:endParaRPr lang="vi-VN"/>
          </a:p>
        </p:txBody>
      </p:sp>
    </p:spTree>
    <p:extLst>
      <p:ext uri="{BB962C8B-B14F-4D97-AF65-F5344CB8AC3E}">
        <p14:creationId xmlns:p14="http://schemas.microsoft.com/office/powerpoint/2010/main" val="157128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609539" rtl="0" eaLnBrk="1" fontAlgn="auto" latinLnBrk="0" hangingPunct="1">
              <a:lnSpc>
                <a:spcPct val="100000"/>
              </a:lnSpc>
              <a:spcBef>
                <a:spcPts val="0"/>
              </a:spcBef>
              <a:spcAft>
                <a:spcPts val="0"/>
              </a:spcAft>
              <a:buClrTx/>
              <a:buSzTx/>
              <a:buFontTx/>
              <a:buNone/>
              <a:tabLst/>
              <a:defRPr/>
            </a:pPr>
            <a:fld id="{C64D90D4-2DE2-49B4-B938-04DFEC5D18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539"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4113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609539" rtl="0" eaLnBrk="1" fontAlgn="auto" latinLnBrk="0" hangingPunct="1">
              <a:lnSpc>
                <a:spcPct val="100000"/>
              </a:lnSpc>
              <a:spcBef>
                <a:spcPts val="0"/>
              </a:spcBef>
              <a:spcAft>
                <a:spcPts val="0"/>
              </a:spcAft>
              <a:buClrTx/>
              <a:buSzTx/>
              <a:buFontTx/>
              <a:buNone/>
              <a:tabLst/>
              <a:defRPr/>
            </a:pPr>
            <a:fld id="{C64D90D4-2DE2-49B4-B938-04DFEC5D18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539"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2158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609539" rtl="0" eaLnBrk="1" fontAlgn="auto" latinLnBrk="0" hangingPunct="1">
              <a:lnSpc>
                <a:spcPct val="100000"/>
              </a:lnSpc>
              <a:spcBef>
                <a:spcPts val="0"/>
              </a:spcBef>
              <a:spcAft>
                <a:spcPts val="0"/>
              </a:spcAft>
              <a:buClrTx/>
              <a:buSzTx/>
              <a:buFontTx/>
              <a:buNone/>
              <a:tabLst/>
              <a:defRPr/>
            </a:pPr>
            <a:fld id="{C64D90D4-2DE2-49B4-B938-04DFEC5D18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539"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9526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609539" rtl="0" eaLnBrk="1" fontAlgn="auto" latinLnBrk="0" hangingPunct="1">
              <a:lnSpc>
                <a:spcPct val="100000"/>
              </a:lnSpc>
              <a:spcBef>
                <a:spcPts val="0"/>
              </a:spcBef>
              <a:spcAft>
                <a:spcPts val="0"/>
              </a:spcAft>
              <a:buClrTx/>
              <a:buSzTx/>
              <a:buFontTx/>
              <a:buNone/>
              <a:tabLst/>
              <a:defRPr/>
            </a:pPr>
            <a:fld id="{C64D90D4-2DE2-49B4-B938-04DFEC5D18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539"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7690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609539" rtl="0" eaLnBrk="1" fontAlgn="auto" latinLnBrk="0" hangingPunct="1">
              <a:lnSpc>
                <a:spcPct val="100000"/>
              </a:lnSpc>
              <a:spcBef>
                <a:spcPts val="0"/>
              </a:spcBef>
              <a:spcAft>
                <a:spcPts val="0"/>
              </a:spcAft>
              <a:buClrTx/>
              <a:buSzTx/>
              <a:buFontTx/>
              <a:buNone/>
              <a:tabLst/>
              <a:defRPr/>
            </a:pPr>
            <a:fld id="{C64D90D4-2DE2-49B4-B938-04DFEC5D18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539"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9932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609539" rtl="0" eaLnBrk="1" fontAlgn="auto" latinLnBrk="0" hangingPunct="1">
              <a:lnSpc>
                <a:spcPct val="100000"/>
              </a:lnSpc>
              <a:spcBef>
                <a:spcPts val="0"/>
              </a:spcBef>
              <a:spcAft>
                <a:spcPts val="0"/>
              </a:spcAft>
              <a:buClrTx/>
              <a:buSzTx/>
              <a:buFontTx/>
              <a:buNone/>
              <a:tabLst/>
              <a:defRPr/>
            </a:pPr>
            <a:fld id="{C64D90D4-2DE2-49B4-B938-04DFEC5D18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539"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260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609539" rtl="0" eaLnBrk="1" fontAlgn="auto" latinLnBrk="0" hangingPunct="1">
              <a:lnSpc>
                <a:spcPct val="100000"/>
              </a:lnSpc>
              <a:spcBef>
                <a:spcPts val="0"/>
              </a:spcBef>
              <a:spcAft>
                <a:spcPts val="0"/>
              </a:spcAft>
              <a:buClrTx/>
              <a:buSzTx/>
              <a:buFontTx/>
              <a:buNone/>
              <a:tabLst/>
              <a:defRPr/>
            </a:pPr>
            <a:fld id="{C64D90D4-2DE2-49B4-B938-04DFEC5D18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539"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0799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609539" rtl="0" eaLnBrk="1" fontAlgn="auto" latinLnBrk="0" hangingPunct="1">
              <a:lnSpc>
                <a:spcPct val="100000"/>
              </a:lnSpc>
              <a:spcBef>
                <a:spcPts val="0"/>
              </a:spcBef>
              <a:spcAft>
                <a:spcPts val="0"/>
              </a:spcAft>
              <a:buClrTx/>
              <a:buSzTx/>
              <a:buFontTx/>
              <a:buNone/>
              <a:tabLst/>
              <a:defRPr/>
            </a:pPr>
            <a:fld id="{C64D90D4-2DE2-49B4-B938-04DFEC5D18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539"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6347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609539" rtl="0" eaLnBrk="1" fontAlgn="auto" latinLnBrk="0" hangingPunct="1">
              <a:lnSpc>
                <a:spcPct val="100000"/>
              </a:lnSpc>
              <a:spcBef>
                <a:spcPts val="0"/>
              </a:spcBef>
              <a:spcAft>
                <a:spcPts val="0"/>
              </a:spcAft>
              <a:buClrTx/>
              <a:buSzTx/>
              <a:buFontTx/>
              <a:buNone/>
              <a:tabLst/>
              <a:defRPr/>
            </a:pPr>
            <a:fld id="{C64D90D4-2DE2-49B4-B938-04DFEC5D18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539"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6207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64618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55328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9870091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87430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93492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46612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7475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95663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26442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68457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30465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17229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10696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98143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75088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61494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D8BD707-D9CF-40AE-B4C6-C98DA3205C09}" type="datetimeFigureOut">
              <a:rPr lang="en-US" smtClean="0"/>
              <a:pPr/>
              <a:t>1/6/2026</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1814237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tags" Target="../tags/tag55.xml"/><Relationship Id="rId13" Type="http://schemas.openxmlformats.org/officeDocument/2006/relationships/image" Target="../media/image16.png"/><Relationship Id="rId18" Type="http://schemas.microsoft.com/office/2007/relationships/hdphoto" Target="../media/hdphoto3.wdp"/><Relationship Id="rId3" Type="http://schemas.openxmlformats.org/officeDocument/2006/relationships/tags" Target="../tags/tag50.xml"/><Relationship Id="rId7" Type="http://schemas.openxmlformats.org/officeDocument/2006/relationships/tags" Target="../tags/tag54.xml"/><Relationship Id="rId12" Type="http://schemas.openxmlformats.org/officeDocument/2006/relationships/notesSlide" Target="../notesSlides/notesSlide9.xml"/><Relationship Id="rId17" Type="http://schemas.openxmlformats.org/officeDocument/2006/relationships/image" Target="../media/image25.png"/><Relationship Id="rId2" Type="http://schemas.openxmlformats.org/officeDocument/2006/relationships/tags" Target="../tags/tag49.xml"/><Relationship Id="rId16" Type="http://schemas.openxmlformats.org/officeDocument/2006/relationships/image" Target="../media/image310.png"/><Relationship Id="rId20" Type="http://schemas.openxmlformats.org/officeDocument/2006/relationships/image" Target="../media/image34.png"/><Relationship Id="rId1" Type="http://schemas.openxmlformats.org/officeDocument/2006/relationships/tags" Target="../tags/tag48.xml"/><Relationship Id="rId6" Type="http://schemas.openxmlformats.org/officeDocument/2006/relationships/tags" Target="../tags/tag53.xml"/><Relationship Id="rId11" Type="http://schemas.openxmlformats.org/officeDocument/2006/relationships/slideLayout" Target="../slideLayouts/slideLayout7.xml"/><Relationship Id="rId5" Type="http://schemas.openxmlformats.org/officeDocument/2006/relationships/tags" Target="../tags/tag52.xml"/><Relationship Id="rId15" Type="http://schemas.openxmlformats.org/officeDocument/2006/relationships/tags" Target="../tags/tag48.xml"/><Relationship Id="rId10" Type="http://schemas.openxmlformats.org/officeDocument/2006/relationships/tags" Target="../tags/tag58.xml"/><Relationship Id="rId19" Type="http://schemas.openxmlformats.org/officeDocument/2006/relationships/tags" Target="../tags/tag49.xml"/><Relationship Id="rId4" Type="http://schemas.openxmlformats.org/officeDocument/2006/relationships/tags" Target="../tags/tag51.xml"/><Relationship Id="rId9" Type="http://schemas.openxmlformats.org/officeDocument/2006/relationships/tags" Target="../tags/tag56.xml"/></Relationships>
</file>

<file path=ppt/slides/_rels/slide11.xml.rels><?xml version="1.0" encoding="UTF-8" standalone="yes"?>
<Relationships xmlns="http://schemas.openxmlformats.org/package/2006/relationships"><Relationship Id="rId8" Type="http://schemas.openxmlformats.org/officeDocument/2006/relationships/tags" Target="../tags/tag67.xml"/><Relationship Id="rId13" Type="http://schemas.openxmlformats.org/officeDocument/2006/relationships/slideLayout" Target="../slideLayouts/slideLayout7.xml"/><Relationship Id="rId18" Type="http://schemas.openxmlformats.org/officeDocument/2006/relationships/tags" Target="../tags/tag59.xml"/><Relationship Id="rId3" Type="http://schemas.openxmlformats.org/officeDocument/2006/relationships/tags" Target="../tags/tag62.xml"/><Relationship Id="rId21" Type="http://schemas.openxmlformats.org/officeDocument/2006/relationships/image" Target="../media/image35.png"/><Relationship Id="rId7" Type="http://schemas.openxmlformats.org/officeDocument/2006/relationships/tags" Target="../tags/tag66.xml"/><Relationship Id="rId12" Type="http://schemas.openxmlformats.org/officeDocument/2006/relationships/tags" Target="../tags/tag71.xml"/><Relationship Id="rId2" Type="http://schemas.openxmlformats.org/officeDocument/2006/relationships/tags" Target="../tags/tag61.xml"/><Relationship Id="rId16" Type="http://schemas.openxmlformats.org/officeDocument/2006/relationships/image" Target="../media/image16.png"/><Relationship Id="rId20" Type="http://schemas.openxmlformats.org/officeDocument/2006/relationships/tags" Target="../tags/tag69.xml"/><Relationship Id="rId1" Type="http://schemas.openxmlformats.org/officeDocument/2006/relationships/tags" Target="../tags/tag59.xml"/><Relationship Id="rId6" Type="http://schemas.openxmlformats.org/officeDocument/2006/relationships/tags" Target="../tags/tag65.xml"/><Relationship Id="rId11" Type="http://schemas.openxmlformats.org/officeDocument/2006/relationships/tags" Target="../tags/tag70.xml"/><Relationship Id="rId5" Type="http://schemas.openxmlformats.org/officeDocument/2006/relationships/tags" Target="../tags/tag64.xml"/><Relationship Id="rId15" Type="http://schemas.openxmlformats.org/officeDocument/2006/relationships/image" Target="../media/image24.jpeg"/><Relationship Id="rId23" Type="http://schemas.openxmlformats.org/officeDocument/2006/relationships/image" Target="../media/image36.png"/><Relationship Id="rId10" Type="http://schemas.openxmlformats.org/officeDocument/2006/relationships/tags" Target="../tags/tag69.xml"/><Relationship Id="rId19" Type="http://schemas.openxmlformats.org/officeDocument/2006/relationships/image" Target="../media/image310.png"/><Relationship Id="rId4" Type="http://schemas.openxmlformats.org/officeDocument/2006/relationships/tags" Target="../tags/tag63.xml"/><Relationship Id="rId9" Type="http://schemas.openxmlformats.org/officeDocument/2006/relationships/tags" Target="../tags/tag68.xml"/><Relationship Id="rId14" Type="http://schemas.openxmlformats.org/officeDocument/2006/relationships/notesSlide" Target="../notesSlides/notesSlide10.xml"/><Relationship Id="rId22" Type="http://schemas.openxmlformats.org/officeDocument/2006/relationships/tags" Target="../tags/tag70.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pn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notesSlide" Target="../notesSlides/notesSlide1.xml"/><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png"/><Relationship Id="rId15" Type="http://schemas.microsoft.com/office/2007/relationships/hdphoto" Target="../media/hdphoto2.wdp"/><Relationship Id="rId10" Type="http://schemas.openxmlformats.org/officeDocument/2006/relationships/image" Target="../media/image10.png"/><Relationship Id="rId4" Type="http://schemas.openxmlformats.org/officeDocument/2006/relationships/image" Target="../media/image4.svg"/><Relationship Id="rId9" Type="http://schemas.openxmlformats.org/officeDocument/2006/relationships/image" Target="../media/image9.svg"/><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18.sv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17.png"/><Relationship Id="rId5" Type="http://schemas.openxmlformats.org/officeDocument/2006/relationships/tags" Target="../tags/tag6.xml"/><Relationship Id="rId10" Type="http://schemas.openxmlformats.org/officeDocument/2006/relationships/image" Target="../media/image16.png"/><Relationship Id="rId4" Type="http://schemas.openxmlformats.org/officeDocument/2006/relationships/tags" Target="../tags/tag5.xml"/><Relationship Id="rId9"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5.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image" Target="../media/image19.png"/><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notesSlide" Target="../notesSlides/notesSlide4.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slideLayout" Target="../slideLayouts/slideLayout7.xml"/><Relationship Id="rId5" Type="http://schemas.openxmlformats.org/officeDocument/2006/relationships/tags" Target="../tags/tag13.xml"/><Relationship Id="rId15" Type="http://schemas.openxmlformats.org/officeDocument/2006/relationships/image" Target="../media/image21.png"/><Relationship Id="rId10" Type="http://schemas.openxmlformats.org/officeDocument/2006/relationships/tags" Target="../tags/tag18.xml"/><Relationship Id="rId4" Type="http://schemas.openxmlformats.org/officeDocument/2006/relationships/tags" Target="../tags/tag12.xml"/><Relationship Id="rId9" Type="http://schemas.openxmlformats.org/officeDocument/2006/relationships/tags" Target="../tags/tag17.xml"/><Relationship Id="rId14" Type="http://schemas.openxmlformats.org/officeDocument/2006/relationships/image" Target="../media/image20.svg"/></Relationships>
</file>

<file path=ppt/slides/_rels/slide6.xml.rels><?xml version="1.0" encoding="UTF-8" standalone="yes"?>
<Relationships xmlns="http://schemas.openxmlformats.org/package/2006/relationships"><Relationship Id="rId8" Type="http://schemas.openxmlformats.org/officeDocument/2006/relationships/tags" Target="../tags/tag26.xml"/><Relationship Id="rId13" Type="http://schemas.openxmlformats.org/officeDocument/2006/relationships/notesSlide" Target="../notesSlides/notesSlide5.xml"/><Relationship Id="rId18" Type="http://schemas.openxmlformats.org/officeDocument/2006/relationships/image" Target="../media/image100.png"/><Relationship Id="rId3" Type="http://schemas.openxmlformats.org/officeDocument/2006/relationships/tags" Target="../tags/tag21.xml"/><Relationship Id="rId7" Type="http://schemas.openxmlformats.org/officeDocument/2006/relationships/tags" Target="../tags/tag25.xml"/><Relationship Id="rId12" Type="http://schemas.openxmlformats.org/officeDocument/2006/relationships/slideLayout" Target="../slideLayouts/slideLayout7.xml"/><Relationship Id="rId17" Type="http://schemas.openxmlformats.org/officeDocument/2006/relationships/tags" Target="../tags/tag28.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tags" Target="../tags/tag29.xml"/><Relationship Id="rId5" Type="http://schemas.openxmlformats.org/officeDocument/2006/relationships/tags" Target="../tags/tag23.xml"/><Relationship Id="rId15" Type="http://schemas.openxmlformats.org/officeDocument/2006/relationships/image" Target="../media/image20.svg"/><Relationship Id="rId10" Type="http://schemas.openxmlformats.org/officeDocument/2006/relationships/tags" Target="../tags/tag28.xml"/><Relationship Id="rId19" Type="http://schemas.openxmlformats.org/officeDocument/2006/relationships/image" Target="../media/image16.png"/><Relationship Id="rId4" Type="http://schemas.openxmlformats.org/officeDocument/2006/relationships/tags" Target="../tags/tag22.xml"/><Relationship Id="rId9" Type="http://schemas.openxmlformats.org/officeDocument/2006/relationships/tags" Target="../tags/tag27.xml"/><Relationship Id="rId1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6.xml"/><Relationship Id="rId13" Type="http://schemas.openxmlformats.org/officeDocument/2006/relationships/image" Target="../media/image22.png"/><Relationship Id="rId3" Type="http://schemas.openxmlformats.org/officeDocument/2006/relationships/tags" Target="../tags/tag32.xml"/><Relationship Id="rId7" Type="http://schemas.openxmlformats.org/officeDocument/2006/relationships/slideLayout" Target="../slideLayouts/slideLayout7.xml"/><Relationship Id="rId12" Type="http://schemas.openxmlformats.org/officeDocument/2006/relationships/image" Target="../media/image260.pn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tags" Target="../tags/tag31.xml"/><Relationship Id="rId5" Type="http://schemas.openxmlformats.org/officeDocument/2006/relationships/tags" Target="../tags/tag34.xml"/><Relationship Id="rId4" Type="http://schemas.openxmlformats.org/officeDocument/2006/relationships/tags" Target="../tags/tag33.xml"/><Relationship Id="rId9" Type="http://schemas.openxmlformats.org/officeDocument/2006/relationships/image" Target="../media/image16.png"/><Relationship Id="rId14" Type="http://schemas.openxmlformats.org/officeDocument/2006/relationships/image" Target="../media/image23.svg"/></Relationships>
</file>

<file path=ppt/slides/_rels/slide8.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notesSlide" Target="../notesSlides/notesSlide7.xml"/><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slideLayout" Target="../slideLayouts/slideLayout7.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24" Type="http://schemas.openxmlformats.org/officeDocument/2006/relationships/image" Target="../media/image30.png"/><Relationship Id="rId5" Type="http://schemas.openxmlformats.org/officeDocument/2006/relationships/tags" Target="../tags/tag40.xml"/><Relationship Id="rId23" Type="http://schemas.openxmlformats.org/officeDocument/2006/relationships/tags" Target="../tags/tag43.xml"/><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notesSlide" Target="../notesSlides/notesSlide8.xml"/><Relationship Id="rId7" Type="http://schemas.openxmlformats.org/officeDocument/2006/relationships/image" Target="../media/image310.png"/><Relationship Id="rId2" Type="http://schemas.openxmlformats.org/officeDocument/2006/relationships/slideLayout" Target="../slideLayouts/slideLayout7.xml"/><Relationship Id="rId1" Type="http://schemas.openxmlformats.org/officeDocument/2006/relationships/tags" Target="../tags/tag47.xml"/><Relationship Id="rId6" Type="http://schemas.openxmlformats.org/officeDocument/2006/relationships/tags" Target="../tags/tag4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5" name="TextBox 5"/>
          <p:cNvSpPr txBox="1"/>
          <p:nvPr/>
        </p:nvSpPr>
        <p:spPr>
          <a:xfrm>
            <a:off x="19665" y="902863"/>
            <a:ext cx="12359449" cy="727763"/>
          </a:xfrm>
          <a:prstGeom prst="rect">
            <a:avLst/>
          </a:prstGeom>
        </p:spPr>
        <p:txBody>
          <a:bodyPr wrap="square" lIns="0" tIns="0" rIns="0" bIns="0" rtlCol="0" anchor="t">
            <a:spAutoFit/>
          </a:bodyPr>
          <a:lstStyle/>
          <a:p>
            <a:pPr algn="ctr" defTabSz="609630">
              <a:lnSpc>
                <a:spcPct val="150000"/>
              </a:lnSpc>
            </a:pPr>
            <a:r>
              <a:rPr lang="en-US" sz="3600"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latin typeface="Segoe UI Black" panose="020B0A02040204020203" pitchFamily="34" charset="0"/>
                <a:ea typeface="Segoe UI Black" panose="020B0A02040204020203" pitchFamily="34" charset="0"/>
              </a:rPr>
              <a:t>CHÀO MỪNG QUÝ THẦY CÔ ĐẾN DỰ GIỜ THĂM LỚP</a:t>
            </a:r>
          </a:p>
        </p:txBody>
      </p:sp>
      <p:sp>
        <p:nvSpPr>
          <p:cNvPr id="6" name="TextBox 6"/>
          <p:cNvSpPr txBox="1"/>
          <p:nvPr/>
        </p:nvSpPr>
        <p:spPr>
          <a:xfrm>
            <a:off x="3259207" y="4902200"/>
            <a:ext cx="5029200" cy="752770"/>
          </a:xfrm>
          <a:prstGeom prst="rect">
            <a:avLst/>
          </a:prstGeom>
        </p:spPr>
        <p:txBody>
          <a:bodyPr wrap="square" lIns="0" tIns="0" rIns="0" bIns="0" rtlCol="0" anchor="t">
            <a:spAutoFit/>
            <a:scene3d>
              <a:camera prst="orthographicFront"/>
              <a:lightRig rig="harsh" dir="t"/>
            </a:scene3d>
            <a:sp3d extrusionH="57150" prstMaterial="matte">
              <a:bevelT w="63500" h="12700" prst="angle"/>
              <a:contourClr>
                <a:schemeClr val="bg1">
                  <a:lumMod val="65000"/>
                </a:schemeClr>
              </a:contourClr>
            </a:sp3d>
          </a:bodyPr>
          <a:lstStyle/>
          <a:p>
            <a:pPr algn="ctr" defTabSz="609630">
              <a:lnSpc>
                <a:spcPts val="6720"/>
              </a:lnSpc>
            </a:pPr>
            <a:r>
              <a:rPr lang="vi-VN" sz="3200" b="1" i="1" dirty="0">
                <a:ln/>
                <a:solidFill>
                  <a:srgbClr val="336600"/>
                </a:solidFill>
                <a:latin typeface="Calibri"/>
                <a:ea typeface="Segoe UI Black" panose="020B0A02040204020203" pitchFamily="34" charset="0"/>
                <a:cs typeface="Arial" panose="020B0604020202020204" pitchFamily="34" charset="0"/>
              </a:rPr>
              <a:t>GV: NGUYỄN THỊ MAI LIÊN</a:t>
            </a:r>
            <a:endParaRPr lang="en-US" sz="3200" b="1" i="1" dirty="0">
              <a:ln/>
              <a:solidFill>
                <a:srgbClr val="336600"/>
              </a:solidFill>
              <a:latin typeface="Calibri"/>
              <a:ea typeface="Segoe UI Black" panose="020B0A02040204020203" pitchFamily="34" charset="0"/>
              <a:cs typeface="Arial" panose="020B0604020202020204" pitchFamily="34" charset="0"/>
            </a:endParaRPr>
          </a:p>
        </p:txBody>
      </p:sp>
      <p:sp>
        <p:nvSpPr>
          <p:cNvPr id="8" name="Rectangle 7"/>
          <p:cNvSpPr/>
          <p:nvPr/>
        </p:nvSpPr>
        <p:spPr>
          <a:xfrm>
            <a:off x="388937" y="-31476"/>
            <a:ext cx="11480800" cy="471989"/>
          </a:xfrm>
          <a:prstGeom prst="rect">
            <a:avLst/>
          </a:prstGeom>
          <a:noFill/>
        </p:spPr>
        <p:txBody>
          <a:bodyPr wrap="square" lIns="60960" tIns="30480" rIns="60960" bIns="30480">
            <a:spAutoFit/>
          </a:bodyPr>
          <a:lstStyle/>
          <a:p>
            <a:pPr algn="ctr" defTabSz="609630"/>
            <a:r>
              <a:rPr lang="en-US" sz="2667" b="1" dirty="0">
                <a:ln w="6350">
                  <a:solidFill>
                    <a:prstClr val="white"/>
                  </a:solidFill>
                  <a:prstDash val="solid"/>
                </a:ln>
                <a:solidFill>
                  <a:srgbClr val="000099"/>
                </a:solidFill>
                <a:latin typeface="Arial" panose="020B0604020202020204" pitchFamily="34" charset="0"/>
                <a:cs typeface="Arial" panose="020B0604020202020204" pitchFamily="34" charset="0"/>
              </a:rPr>
              <a:t>ỦY BAN NHÂN DÂN </a:t>
            </a:r>
            <a:r>
              <a:rPr lang="vi-VN" sz="2667" b="1" dirty="0">
                <a:ln w="6350">
                  <a:solidFill>
                    <a:prstClr val="white"/>
                  </a:solidFill>
                  <a:prstDash val="solid"/>
                </a:ln>
                <a:solidFill>
                  <a:srgbClr val="000099"/>
                </a:solidFill>
                <a:latin typeface="Arial" panose="020B0604020202020204" pitchFamily="34" charset="0"/>
                <a:cs typeface="Arial" panose="020B0604020202020204" pitchFamily="34" charset="0"/>
              </a:rPr>
              <a:t>XÃ NAM SÁCH</a:t>
            </a:r>
            <a:endParaRPr lang="en-US" sz="2667" b="1" dirty="0">
              <a:ln w="6350">
                <a:solidFill>
                  <a:prstClr val="white"/>
                </a:solidFill>
                <a:prstDash val="solid"/>
              </a:ln>
              <a:solidFill>
                <a:srgbClr val="000099"/>
              </a:solidFill>
              <a:latin typeface="Arial" panose="020B0604020202020204" pitchFamily="34" charset="0"/>
              <a:cs typeface="Arial" panose="020B0604020202020204" pitchFamily="34" charset="0"/>
            </a:endParaRPr>
          </a:p>
        </p:txBody>
      </p:sp>
      <p:sp>
        <p:nvSpPr>
          <p:cNvPr id="10" name="Rectangle 9"/>
          <p:cNvSpPr/>
          <p:nvPr/>
        </p:nvSpPr>
        <p:spPr>
          <a:xfrm>
            <a:off x="2489200" y="384249"/>
            <a:ext cx="7602537" cy="471989"/>
          </a:xfrm>
          <a:prstGeom prst="rect">
            <a:avLst/>
          </a:prstGeom>
          <a:noFill/>
        </p:spPr>
        <p:txBody>
          <a:bodyPr wrap="square" lIns="60960" tIns="30480" rIns="60960" bIns="30480">
            <a:spAutoFit/>
          </a:bodyPr>
          <a:lstStyle/>
          <a:p>
            <a:pPr algn="ctr" defTabSz="609630"/>
            <a:r>
              <a:rPr lang="en-US" sz="2667" b="1" dirty="0">
                <a:ln w="6350">
                  <a:solidFill>
                    <a:prstClr val="white"/>
                  </a:solidFill>
                  <a:prstDash val="solid"/>
                </a:ln>
                <a:solidFill>
                  <a:srgbClr val="000099"/>
                </a:solidFill>
                <a:latin typeface="Arial" panose="020B0604020202020204" pitchFamily="34" charset="0"/>
                <a:cs typeface="Arial" panose="020B0604020202020204" pitchFamily="34" charset="0"/>
              </a:rPr>
              <a:t>TRƯỜNG THCS </a:t>
            </a:r>
            <a:r>
              <a:rPr lang="vi-VN" sz="2667" b="1" dirty="0">
                <a:ln w="6350">
                  <a:solidFill>
                    <a:prstClr val="white"/>
                  </a:solidFill>
                  <a:prstDash val="solid"/>
                </a:ln>
                <a:solidFill>
                  <a:srgbClr val="000099"/>
                </a:solidFill>
                <a:latin typeface="Arial" panose="020B0604020202020204" pitchFamily="34" charset="0"/>
                <a:cs typeface="Arial" panose="020B0604020202020204" pitchFamily="34" charset="0"/>
              </a:rPr>
              <a:t> NAM HỒNG</a:t>
            </a:r>
            <a:endParaRPr lang="en-US" sz="2667" b="1" dirty="0">
              <a:ln w="6350">
                <a:solidFill>
                  <a:prstClr val="white"/>
                </a:solidFill>
                <a:prstDash val="solid"/>
              </a:ln>
              <a:solidFill>
                <a:srgbClr val="000099"/>
              </a:solidFill>
              <a:latin typeface="Arial" panose="020B0604020202020204" pitchFamily="34" charset="0"/>
              <a:cs typeface="Arial" panose="020B0604020202020204" pitchFamily="34" charset="0"/>
            </a:endParaRPr>
          </a:p>
        </p:txBody>
      </p:sp>
      <p:sp>
        <p:nvSpPr>
          <p:cNvPr id="9" name="TextBox 5"/>
          <p:cNvSpPr txBox="1"/>
          <p:nvPr/>
        </p:nvSpPr>
        <p:spPr>
          <a:xfrm>
            <a:off x="573505" y="2367115"/>
            <a:ext cx="11044989" cy="1718419"/>
          </a:xfrm>
          <a:prstGeom prst="rect">
            <a:avLst/>
          </a:prstGeom>
        </p:spPr>
        <p:txBody>
          <a:bodyPr wrap="square" lIns="0" tIns="0" rIns="0" bIns="0" rtlCol="0" anchor="t">
            <a:spAutoFit/>
          </a:bodyPr>
          <a:lstStyle/>
          <a:p>
            <a:pPr algn="ctr" defTabSz="609630">
              <a:lnSpc>
                <a:spcPts val="6720"/>
              </a:lnSpc>
            </a:pPr>
            <a:r>
              <a:rPr lang="vi-VN" sz="6000" b="1" dirty="0">
                <a:ln w="9525">
                  <a:solidFill>
                    <a:prstClr val="white"/>
                  </a:solidFill>
                  <a:prstDash val="solid"/>
                </a:ln>
                <a:solidFill>
                  <a:srgbClr val="FF0000"/>
                </a:solidFill>
                <a:effectLst>
                  <a:outerShdw blurRad="12700" dist="38100" dir="2700000" algn="tl" rotWithShape="0">
                    <a:prstClr val="white">
                      <a:lumMod val="50000"/>
                    </a:prstClr>
                  </a:outerShdw>
                </a:effectLst>
                <a:latin typeface="SFU Helvetica" panose="00000900000000000000" pitchFamily="2" charset="0"/>
                <a:ea typeface="Segoe UI Black" panose="020B0A02040204020203" pitchFamily="34" charset="0"/>
              </a:rPr>
              <a:t>HỘI</a:t>
            </a:r>
            <a:r>
              <a:rPr lang="en-US" sz="6000" b="1" dirty="0">
                <a:ln w="9525">
                  <a:solidFill>
                    <a:prstClr val="white"/>
                  </a:solidFill>
                  <a:prstDash val="solid"/>
                </a:ln>
                <a:solidFill>
                  <a:srgbClr val="FF0000"/>
                </a:solidFill>
                <a:effectLst>
                  <a:outerShdw blurRad="12700" dist="38100" dir="2700000" algn="tl" rotWithShape="0">
                    <a:prstClr val="white">
                      <a:lumMod val="50000"/>
                    </a:prstClr>
                  </a:outerShdw>
                </a:effectLst>
                <a:latin typeface="SFU Helvetica" panose="00000900000000000000" pitchFamily="2" charset="0"/>
                <a:ea typeface="Segoe UI Black" panose="020B0A02040204020203" pitchFamily="34" charset="0"/>
              </a:rPr>
              <a:t> GIẢNG CẤP TRƯỜNG</a:t>
            </a:r>
          </a:p>
          <a:p>
            <a:pPr algn="ctr" defTabSz="609630">
              <a:lnSpc>
                <a:spcPts val="6720"/>
              </a:lnSpc>
            </a:pPr>
            <a:r>
              <a:rPr lang="en-US" sz="6000" b="1" dirty="0">
                <a:ln w="9525">
                  <a:solidFill>
                    <a:prstClr val="white"/>
                  </a:solidFill>
                  <a:prstDash val="solid"/>
                </a:ln>
                <a:solidFill>
                  <a:srgbClr val="FF0000"/>
                </a:solidFill>
                <a:effectLst>
                  <a:outerShdw blurRad="12700" dist="38100" dir="2700000" algn="tl" rotWithShape="0">
                    <a:prstClr val="white">
                      <a:lumMod val="50000"/>
                    </a:prstClr>
                  </a:outerShdw>
                </a:effectLst>
                <a:latin typeface="SFU Helvetica" panose="00000900000000000000" pitchFamily="2" charset="0"/>
                <a:ea typeface="Segoe UI Black" panose="020B0A02040204020203" pitchFamily="34" charset="0"/>
              </a:rPr>
              <a:t>Môn: </a:t>
            </a:r>
            <a:r>
              <a:rPr lang="en-US" sz="6000" b="1" dirty="0" err="1">
                <a:ln w="9525">
                  <a:solidFill>
                    <a:prstClr val="white"/>
                  </a:solidFill>
                  <a:prstDash val="solid"/>
                </a:ln>
                <a:solidFill>
                  <a:srgbClr val="FF0000"/>
                </a:solidFill>
                <a:effectLst>
                  <a:outerShdw blurRad="12700" dist="38100" dir="2700000" algn="tl" rotWithShape="0">
                    <a:prstClr val="white">
                      <a:lumMod val="50000"/>
                    </a:prstClr>
                  </a:outerShdw>
                </a:effectLst>
                <a:latin typeface="SFU Helvetica" panose="00000900000000000000" pitchFamily="2" charset="0"/>
                <a:ea typeface="Segoe UI Black" panose="020B0A02040204020203" pitchFamily="34" charset="0"/>
              </a:rPr>
              <a:t>Toán</a:t>
            </a:r>
            <a:endParaRPr lang="en-US" sz="6000" b="1" dirty="0">
              <a:ln w="9525">
                <a:solidFill>
                  <a:prstClr val="white"/>
                </a:solidFill>
                <a:prstDash val="solid"/>
              </a:ln>
              <a:solidFill>
                <a:srgbClr val="FF0000"/>
              </a:solidFill>
              <a:effectLst>
                <a:outerShdw blurRad="12700" dist="38100" dir="2700000" algn="tl" rotWithShape="0">
                  <a:prstClr val="white">
                    <a:lumMod val="50000"/>
                  </a:prstClr>
                </a:outerShdw>
              </a:effectLst>
              <a:latin typeface="SFU Helvetica" panose="00000900000000000000" pitchFamily="2" charset="0"/>
              <a:ea typeface="Segoe UI Black" panose="020B0A02040204020203" pitchFamily="34" charset="0"/>
            </a:endParaRPr>
          </a:p>
        </p:txBody>
      </p:sp>
      <p:sp>
        <p:nvSpPr>
          <p:cNvPr id="11" name="TextBox 5"/>
          <p:cNvSpPr txBox="1"/>
          <p:nvPr/>
        </p:nvSpPr>
        <p:spPr>
          <a:xfrm>
            <a:off x="2668336" y="4085534"/>
            <a:ext cx="6287945" cy="748923"/>
          </a:xfrm>
          <a:prstGeom prst="rect">
            <a:avLst/>
          </a:prstGeom>
        </p:spPr>
        <p:txBody>
          <a:bodyPr wrap="square" lIns="0" tIns="0" rIns="0" bIns="0" rtlCol="0" anchor="t">
            <a:spAutoFit/>
          </a:bodyPr>
          <a:lstStyle/>
          <a:p>
            <a:pPr algn="ctr" defTabSz="609630">
              <a:lnSpc>
                <a:spcPts val="6720"/>
              </a:lnSpc>
            </a:pPr>
            <a:r>
              <a:rPr lang="en-US" sz="3600" spc="-259" dirty="0">
                <a:solidFill>
                  <a:srgbClr val="000099"/>
                </a:solidFill>
                <a:latin typeface="Segoe UI Black" panose="020B0A02040204020203" pitchFamily="34" charset="0"/>
                <a:ea typeface="Segoe UI Black" panose="020B0A02040204020203" pitchFamily="34" charset="0"/>
              </a:rPr>
              <a:t>NĂM HỌC: 2025 - 2026</a:t>
            </a:r>
          </a:p>
        </p:txBody>
      </p:sp>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backgroundRemoval t="4053" b="95020" l="5225" r="94385">
                        <a14:foregroundMark x1="57959" y1="45264" x2="57959" y2="45264"/>
                        <a14:foregroundMark x1="62500" y1="42773" x2="55029" y2="46289"/>
                        <a14:foregroundMark x1="18359" y1="25439" x2="22900" y2="40479"/>
                        <a14:foregroundMark x1="46582" y1="57422" x2="46924" y2="59717"/>
                        <a14:foregroundMark x1="56055" y1="56689" x2="62256" y2="56299"/>
                        <a14:foregroundMark x1="61377" y1="59717" x2="62891" y2="59717"/>
                        <a14:foregroundMark x1="70117" y1="62500" x2="70117" y2="64746"/>
                      </a14:backgroundRemoval>
                    </a14:imgEffect>
                  </a14:imgLayer>
                </a14:imgProps>
              </a:ext>
              <a:ext uri="{28A0092B-C50C-407E-A947-70E740481C1C}">
                <a14:useLocalDpi xmlns:a14="http://schemas.microsoft.com/office/drawing/2010/main" val="0"/>
              </a:ext>
            </a:extLst>
          </a:blip>
          <a:stretch>
            <a:fillRect/>
          </a:stretch>
        </p:blipFill>
        <p:spPr>
          <a:xfrm>
            <a:off x="267577" y="105439"/>
            <a:ext cx="887246" cy="88724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Rectangle 1031">
            <a:extLst>
              <a:ext uri="{FF2B5EF4-FFF2-40B4-BE49-F238E27FC236}">
                <a16:creationId xmlns:a16="http://schemas.microsoft.com/office/drawing/2014/main" id="{8AEA60D8-891C-9BC4-16CA-36A7CE856F4B}"/>
              </a:ext>
            </a:extLst>
          </p:cNvPr>
          <p:cNvSpPr/>
          <p:nvPr/>
        </p:nvSpPr>
        <p:spPr>
          <a:xfrm>
            <a:off x="2609850" y="3378994"/>
            <a:ext cx="2977218" cy="547913"/>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65DC23F8-9E66-EB0E-7BA7-9749F1034738}"/>
              </a:ext>
            </a:extLst>
          </p:cNvPr>
          <p:cNvGrpSpPr/>
          <p:nvPr/>
        </p:nvGrpSpPr>
        <p:grpSpPr>
          <a:xfrm>
            <a:off x="510149" y="168279"/>
            <a:ext cx="4655238" cy="830939"/>
            <a:chOff x="443946" y="162962"/>
            <a:chExt cx="4029516" cy="651850"/>
          </a:xfrm>
          <a:solidFill>
            <a:srgbClr val="4C51A1"/>
          </a:solidFill>
        </p:grpSpPr>
        <p:sp>
          <p:nvSpPr>
            <p:cNvPr id="48" name="Parallelogram 47">
              <a:extLst>
                <a:ext uri="{FF2B5EF4-FFF2-40B4-BE49-F238E27FC236}">
                  <a16:creationId xmlns:a16="http://schemas.microsoft.com/office/drawing/2014/main" id="{0E014809-CEDB-F4A3-99DA-703BBFD45518}"/>
                </a:ext>
              </a:extLst>
            </p:cNvPr>
            <p:cNvSpPr/>
            <p:nvPr/>
          </p:nvSpPr>
          <p:spPr>
            <a:xfrm>
              <a:off x="443946" y="162962"/>
              <a:ext cx="3429553" cy="651850"/>
            </a:xfrm>
            <a:prstGeom prst="parallelogram">
              <a:avLst>
                <a:gd name="adj" fmla="val 1732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Rounded Corners 48">
              <a:extLst>
                <a:ext uri="{FF2B5EF4-FFF2-40B4-BE49-F238E27FC236}">
                  <a16:creationId xmlns:a16="http://schemas.microsoft.com/office/drawing/2014/main" id="{F5FD7DF9-3389-4742-7397-D959DB86E352}"/>
                </a:ext>
              </a:extLst>
            </p:cNvPr>
            <p:cNvSpPr/>
            <p:nvPr/>
          </p:nvSpPr>
          <p:spPr>
            <a:xfrm>
              <a:off x="3391713" y="162962"/>
              <a:ext cx="1081749" cy="651850"/>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Freeform: Shape 49">
            <a:extLst>
              <a:ext uri="{FF2B5EF4-FFF2-40B4-BE49-F238E27FC236}">
                <a16:creationId xmlns:a16="http://schemas.microsoft.com/office/drawing/2014/main" id="{2891D77F-0830-1D84-9FBD-05E41417539B}"/>
              </a:ext>
            </a:extLst>
          </p:cNvPr>
          <p:cNvSpPr/>
          <p:nvPr/>
        </p:nvSpPr>
        <p:spPr>
          <a:xfrm>
            <a:off x="201527" y="168279"/>
            <a:ext cx="380813" cy="830939"/>
          </a:xfrm>
          <a:custGeom>
            <a:avLst/>
            <a:gdLst>
              <a:gd name="connsiteX0" fmla="*/ 19159 w 344859"/>
              <a:gd name="connsiteY0" fmla="*/ 873644 h 873644"/>
              <a:gd name="connsiteX1" fmla="*/ 118785 w 344859"/>
              <a:gd name="connsiteY1" fmla="*/ 183925 h 873644"/>
              <a:gd name="connsiteX2" fmla="*/ 0 w 344859"/>
              <a:gd name="connsiteY2" fmla="*/ 245233 h 873644"/>
              <a:gd name="connsiteX3" fmla="*/ 21075 w 344859"/>
              <a:gd name="connsiteY3" fmla="*/ 95794 h 873644"/>
              <a:gd name="connsiteX4" fmla="*/ 53645 w 344859"/>
              <a:gd name="connsiteY4" fmla="*/ 78551 h 873644"/>
              <a:gd name="connsiteX5" fmla="*/ 105374 w 344859"/>
              <a:gd name="connsiteY5" fmla="*/ 49813 h 873644"/>
              <a:gd name="connsiteX6" fmla="*/ 153271 w 344859"/>
              <a:gd name="connsiteY6" fmla="*/ 22991 h 873644"/>
              <a:gd name="connsiteX7" fmla="*/ 187757 w 344859"/>
              <a:gd name="connsiteY7" fmla="*/ 0 h 873644"/>
              <a:gd name="connsiteX8" fmla="*/ 344860 w 344859"/>
              <a:gd name="connsiteY8" fmla="*/ 0 h 873644"/>
              <a:gd name="connsiteX9" fmla="*/ 216495 w 344859"/>
              <a:gd name="connsiteY9" fmla="*/ 873644 h 873644"/>
              <a:gd name="connsiteX10" fmla="*/ 19159 w 344859"/>
              <a:gd name="connsiteY10" fmla="*/ 873644 h 873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4859" h="873644">
                <a:moveTo>
                  <a:pt x="19159" y="873644"/>
                </a:moveTo>
                <a:lnTo>
                  <a:pt x="118785" y="183925"/>
                </a:lnTo>
                <a:lnTo>
                  <a:pt x="0" y="245233"/>
                </a:lnTo>
                <a:lnTo>
                  <a:pt x="21075" y="95794"/>
                </a:lnTo>
                <a:cubicBezTo>
                  <a:pt x="24907" y="93878"/>
                  <a:pt x="36402" y="88131"/>
                  <a:pt x="53645" y="78551"/>
                </a:cubicBezTo>
                <a:cubicBezTo>
                  <a:pt x="72804" y="68972"/>
                  <a:pt x="90047" y="59392"/>
                  <a:pt x="105374" y="49813"/>
                </a:cubicBezTo>
                <a:cubicBezTo>
                  <a:pt x="120701" y="42150"/>
                  <a:pt x="137944" y="32570"/>
                  <a:pt x="153271" y="22991"/>
                </a:cubicBezTo>
                <a:cubicBezTo>
                  <a:pt x="170514" y="11495"/>
                  <a:pt x="182009" y="5748"/>
                  <a:pt x="187757" y="0"/>
                </a:cubicBezTo>
                <a:lnTo>
                  <a:pt x="344860" y="0"/>
                </a:lnTo>
                <a:lnTo>
                  <a:pt x="216495" y="873644"/>
                </a:lnTo>
                <a:lnTo>
                  <a:pt x="19159" y="873644"/>
                </a:lnTo>
                <a:close/>
              </a:path>
            </a:pathLst>
          </a:custGeom>
          <a:solidFill>
            <a:srgbClr val="4C51A1"/>
          </a:solidFill>
          <a:ln w="191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TextBox 50">
            <a:extLst>
              <a:ext uri="{FF2B5EF4-FFF2-40B4-BE49-F238E27FC236}">
                <a16:creationId xmlns:a16="http://schemas.microsoft.com/office/drawing/2014/main" id="{68A2DD39-F1D4-B2C2-3462-830D56BFD3FD}"/>
              </a:ext>
            </a:extLst>
          </p:cNvPr>
          <p:cNvSpPr txBox="1"/>
          <p:nvPr/>
        </p:nvSpPr>
        <p:spPr>
          <a:xfrm>
            <a:off x="639085" y="352887"/>
            <a:ext cx="4392549"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9Slide07 Baloo Tamma" panose="03080902040302020200" pitchFamily="66" charset="0"/>
                <a:ea typeface="+mn-ea"/>
                <a:cs typeface="#9Slide07 Baloo Tamma" panose="03080902040302020200" pitchFamily="66" charset="0"/>
              </a:rPr>
              <a:t>ĐỊNH LÍ PYTHAGORE</a:t>
            </a:r>
            <a:endParaRPr kumimoji="0" lang="en-US" sz="3600" b="0" i="0" u="none" strike="noStrike" kern="1200" cap="none" spc="0" normalizeH="0" baseline="0" noProof="0" dirty="0">
              <a:ln>
                <a:noFill/>
              </a:ln>
              <a:solidFill>
                <a:prstClr val="white"/>
              </a:solidFill>
              <a:effectLst/>
              <a:uLnTx/>
              <a:uFillTx/>
              <a:latin typeface="#9Slide07 Baloo Tamma" panose="03080902040302020200" pitchFamily="66" charset="0"/>
              <a:ea typeface="+mn-ea"/>
              <a:cs typeface="#9Slide07 Baloo Tamma" panose="03080902040302020200" pitchFamily="66" charset="0"/>
            </a:endParaRPr>
          </a:p>
        </p:txBody>
      </p:sp>
      <p:sp>
        <p:nvSpPr>
          <p:cNvPr id="40" name="Freeform 8">
            <a:extLst>
              <a:ext uri="{FF2B5EF4-FFF2-40B4-BE49-F238E27FC236}">
                <a16:creationId xmlns:a16="http://schemas.microsoft.com/office/drawing/2014/main" id="{1A2E912F-062F-9D3D-4E85-43F5109BCFA1}"/>
              </a:ext>
            </a:extLst>
          </p:cNvPr>
          <p:cNvSpPr/>
          <p:nvPr/>
        </p:nvSpPr>
        <p:spPr>
          <a:xfrm>
            <a:off x="242579" y="1360160"/>
            <a:ext cx="535139" cy="590680"/>
          </a:xfrm>
          <a:custGeom>
            <a:avLst/>
            <a:gdLst/>
            <a:ahLst/>
            <a:cxnLst/>
            <a:rect l="l" t="t" r="r" b="b"/>
            <a:pathLst>
              <a:path w="1763552" h="1946587">
                <a:moveTo>
                  <a:pt x="0" y="0"/>
                </a:moveTo>
                <a:lnTo>
                  <a:pt x="1763552" y="0"/>
                </a:lnTo>
                <a:lnTo>
                  <a:pt x="1763552" y="1946587"/>
                </a:lnTo>
                <a:lnTo>
                  <a:pt x="0" y="1946587"/>
                </a:lnTo>
                <a:lnTo>
                  <a:pt x="0" y="0"/>
                </a:lnTo>
                <a:close/>
              </a:path>
            </a:pathLst>
          </a:custGeom>
          <a:blipFill>
            <a:blip r:embed="rId1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F6315FAB-7979-ABAE-504D-ED227AC8D017}"/>
                  </a:ext>
                </a:extLst>
              </p:cNvPr>
              <p:cNvSpPr txBox="1">
                <a:spLocks noChangeAspect="1"/>
              </p:cNvSpPr>
              <p:nvPr>
                <p:custDataLst>
                  <p:tags r:id="rId1"/>
                </p:custDataLst>
              </p:nvPr>
            </p:nvSpPr>
            <p:spPr>
              <a:xfrm>
                <a:off x="777862" y="1347460"/>
                <a:ext cx="7273938" cy="2608022"/>
              </a:xfrm>
              <a:prstGeom prst="rect">
                <a:avLst/>
              </a:prstGeom>
              <a:solidFill>
                <a:scrgbClr r="0" g="0" b="0">
                  <a:alpha val="0"/>
                </a:scrgbClr>
              </a:solidFill>
            </p:spPr>
            <p:txBody>
              <a:bodyPr wrap="square">
                <a:spAutoFit/>
              </a:bodyPr>
              <a:lstStyle/>
              <a:p>
                <a:pPr marL="0" marR="0" lvl="0" indent="0" algn="just" defTabSz="914400" rtl="0" eaLnBrk="1" fontAlgn="auto" latinLnBrk="0" hangingPunct="1">
                  <a:lnSpc>
                    <a:spcPts val="4000"/>
                  </a:lnSpc>
                  <a:spcBef>
                    <a:spcPts val="300"/>
                  </a:spcBef>
                  <a:spcAft>
                    <a:spcPts val="300"/>
                  </a:spcAft>
                  <a:buClrTx/>
                  <a:buSzTx/>
                  <a:buFontTx/>
                  <a:buNone/>
                  <a:tabLst/>
                  <a:defRPr/>
                </a:pPr>
                <a:r>
                  <a:rPr lang="en-US" sz="2800">
                    <a:solidFill>
                      <a:srgbClr val="002060"/>
                    </a:solidFill>
                    <a:latin typeface="#9Slide03 Comfortaa" panose="00000500000000000000" pitchFamily="2" charset="0"/>
                  </a:rPr>
                  <a:t>?5. Một chiếc tivi màn hình phẳng có chiều rộng và chiều dài đo được lần lượt là 72 cm và 120 cm. Tính độ dài đường chéo chiếc tivi đó theo đơn vị inch, biết 1 inch </a:t>
                </a:r>
                <a14:m>
                  <m:oMath xmlns:m="http://schemas.openxmlformats.org/officeDocument/2006/math">
                    <m:r>
                      <a:rPr lang="en-US" sz="2800" i="1" smtClean="0">
                        <a:solidFill>
                          <a:srgbClr val="002060"/>
                        </a:solidFill>
                        <a:latin typeface="Cambria Math" panose="02040503050406030204" pitchFamily="18" charset="0"/>
                        <a:ea typeface="Cambria Math" panose="02040503050406030204" pitchFamily="18" charset="0"/>
                      </a:rPr>
                      <m:t>≈</m:t>
                    </m:r>
                  </m:oMath>
                </a14:m>
                <a:r>
                  <a:rPr lang="en-US" sz="2800">
                    <a:solidFill>
                      <a:srgbClr val="002060"/>
                    </a:solidFill>
                    <a:latin typeface="#9Slide03 Comfortaa" panose="00000500000000000000" pitchFamily="2" charset="0"/>
                  </a:rPr>
                  <a:t> 2,54 cm.</a:t>
                </a:r>
              </a:p>
            </p:txBody>
          </p:sp>
        </mc:Choice>
        <mc:Fallback xmlns="">
          <p:sp>
            <p:nvSpPr>
              <p:cNvPr id="41" name="TextBox 40">
                <a:extLst>
                  <a:ext uri="{FF2B5EF4-FFF2-40B4-BE49-F238E27FC236}">
                    <a16:creationId xmlns:a16="http://schemas.microsoft.com/office/drawing/2014/main" id="{F6315FAB-7979-ABAE-504D-ED227AC8D017}"/>
                  </a:ext>
                </a:extLst>
              </p:cNvPr>
              <p:cNvSpPr txBox="1">
                <a:spLocks noRot="1" noChangeAspect="1" noMove="1" noResize="1" noEditPoints="1" noAdjustHandles="1" noChangeArrowheads="1" noChangeShapeType="1" noTextEdit="1"/>
              </p:cNvSpPr>
              <p:nvPr>
                <p:custDataLst>
                  <p:tags r:id="rId15"/>
                </p:custDataLst>
              </p:nvPr>
            </p:nvSpPr>
            <p:spPr>
              <a:xfrm>
                <a:off x="777862" y="1347460"/>
                <a:ext cx="7273938" cy="2608022"/>
              </a:xfrm>
              <a:prstGeom prst="rect">
                <a:avLst/>
              </a:prstGeom>
              <a:blipFill>
                <a:blip r:embed="rId16"/>
                <a:stretch>
                  <a:fillRect l="-1760" t="-1168" r="-1676" b="-5374"/>
                </a:stretch>
              </a:blipFill>
            </p:spPr>
            <p:txBody>
              <a:bodyPr/>
              <a:lstStyle/>
              <a:p>
                <a:r>
                  <a:rPr lang="en-US">
                    <a:noFill/>
                  </a:rPr>
                  <a:t> </a:t>
                </a:r>
              </a:p>
            </p:txBody>
          </p:sp>
        </mc:Fallback>
      </mc:AlternateContent>
      <p:pic>
        <p:nvPicPr>
          <p:cNvPr id="1026" name="Picture 2" descr="143 đánh giá Smart Tivi LG 4K 55 inch 55UM7400PTA từ người đã mua">
            <a:extLst>
              <a:ext uri="{FF2B5EF4-FFF2-40B4-BE49-F238E27FC236}">
                <a16:creationId xmlns:a16="http://schemas.microsoft.com/office/drawing/2014/main" id="{FFE6D4C3-C079-0728-58E0-41C6099D03BF}"/>
              </a:ext>
            </a:extLst>
          </p:cNvPr>
          <p:cNvPicPr>
            <a:picLocks noChangeAspect="1" noChangeArrowheads="1"/>
          </p:cNvPicPr>
          <p:nvPr/>
        </p:nvPicPr>
        <p:blipFill>
          <a:blip r:embed="rId17">
            <a:extLst>
              <a:ext uri="{BEBA8EAE-BF5A-486C-A8C5-ECC9F3942E4B}">
                <a14:imgProps xmlns:a14="http://schemas.microsoft.com/office/drawing/2010/main">
                  <a14:imgLayer r:embed="rId18">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606600" y="1609603"/>
            <a:ext cx="3373249" cy="208528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C18B9F72-254F-C851-6489-4D4CAEC997C8}"/>
                  </a:ext>
                </a:extLst>
              </p:cNvPr>
              <p:cNvSpPr txBox="1">
                <a:spLocks noChangeAspect="1"/>
              </p:cNvSpPr>
              <p:nvPr>
                <p:custDataLst>
                  <p:tags r:id="rId2"/>
                </p:custDataLst>
              </p:nvPr>
            </p:nvSpPr>
            <p:spPr>
              <a:xfrm>
                <a:off x="777718" y="4188851"/>
                <a:ext cx="7344809" cy="556178"/>
              </a:xfrm>
              <a:prstGeom prst="rect">
                <a:avLst/>
              </a:prstGeom>
              <a:solidFill>
                <a:scrgbClr r="0" g="0" b="0">
                  <a:alpha val="0"/>
                </a:scrgbClr>
              </a:solidFill>
            </p:spPr>
            <p:txBody>
              <a:bodyPr wrap="square">
                <a:spAutoFit/>
              </a:bodyPr>
              <a:lstStyle/>
              <a:p>
                <a:pPr marL="0" marR="0" lvl="0" indent="0" algn="just" defTabSz="914400" rtl="0" eaLnBrk="1" fontAlgn="auto" latinLnBrk="0" hangingPunct="1">
                  <a:lnSpc>
                    <a:spcPts val="4000"/>
                  </a:lnSpc>
                  <a:spcBef>
                    <a:spcPts val="300"/>
                  </a:spcBef>
                  <a:spcAft>
                    <a:spcPts val="300"/>
                  </a:spcAft>
                  <a:buClrTx/>
                  <a:buSzTx/>
                  <a:buFontTx/>
                  <a:buNone/>
                  <a:tabLst/>
                  <a:defRPr/>
                </a:pPr>
                <a:r>
                  <a:rPr lang="en-US" sz="2800">
                    <a:solidFill>
                      <a:schemeClr val="tx1"/>
                    </a:solidFill>
                    <a:latin typeface="#9Slide03 Comfortaa" panose="00000500000000000000" pitchFamily="2" charset="0"/>
                  </a:rPr>
                  <a:t>Xét </a:t>
                </a:r>
                <a14:m>
                  <m:oMath xmlns:m="http://schemas.openxmlformats.org/officeDocument/2006/math">
                    <m:r>
                      <a:rPr lang="en-US" sz="2800" i="1" smtClean="0">
                        <a:solidFill>
                          <a:schemeClr val="tx1"/>
                        </a:solidFill>
                        <a:latin typeface="Cambria Math" panose="02040503050406030204" pitchFamily="18" charset="0"/>
                        <a:ea typeface="Cambria Math" panose="02040503050406030204" pitchFamily="18" charset="0"/>
                      </a:rPr>
                      <m:t>∆</m:t>
                    </m:r>
                  </m:oMath>
                </a14:m>
                <a:r>
                  <a:rPr lang="en-US" sz="2800">
                    <a:solidFill>
                      <a:schemeClr val="tx1"/>
                    </a:solidFill>
                    <a:latin typeface="#9Slide03 Comfortaa" panose="00000500000000000000" pitchFamily="2" charset="0"/>
                  </a:rPr>
                  <a:t>ABC vuông tại A như hình vẽ trên.</a:t>
                </a:r>
              </a:p>
            </p:txBody>
          </p:sp>
        </mc:Choice>
        <mc:Fallback xmlns="">
          <p:sp>
            <p:nvSpPr>
              <p:cNvPr id="19" name="TextBox 18">
                <a:extLst>
                  <a:ext uri="{FF2B5EF4-FFF2-40B4-BE49-F238E27FC236}">
                    <a16:creationId xmlns:a16="http://schemas.microsoft.com/office/drawing/2014/main" id="{C18B9F72-254F-C851-6489-4D4CAEC997C8}"/>
                  </a:ext>
                </a:extLst>
              </p:cNvPr>
              <p:cNvSpPr txBox="1">
                <a:spLocks noRot="1" noChangeAspect="1" noMove="1" noResize="1" noEditPoints="1" noAdjustHandles="1" noChangeArrowheads="1" noChangeShapeType="1" noTextEdit="1"/>
              </p:cNvSpPr>
              <p:nvPr>
                <p:custDataLst>
                  <p:tags r:id="rId19"/>
                </p:custDataLst>
              </p:nvPr>
            </p:nvSpPr>
            <p:spPr>
              <a:xfrm>
                <a:off x="777718" y="4188851"/>
                <a:ext cx="7344809" cy="556178"/>
              </a:xfrm>
              <a:prstGeom prst="rect">
                <a:avLst/>
              </a:prstGeom>
              <a:blipFill>
                <a:blip r:embed="rId20"/>
                <a:stretch>
                  <a:fillRect l="-1744" t="-5495" r="-1495" b="-29670"/>
                </a:stretch>
              </a:blipFill>
            </p:spPr>
            <p:txBody>
              <a:bodyPr/>
              <a:lstStyle/>
              <a:p>
                <a:r>
                  <a:rPr lang="en-US">
                    <a:noFill/>
                  </a:rPr>
                  <a:t> </a:t>
                </a:r>
              </a:p>
            </p:txBody>
          </p:sp>
        </mc:Fallback>
      </mc:AlternateContent>
      <p:cxnSp>
        <p:nvCxnSpPr>
          <p:cNvPr id="33" name="Straight Connector 32">
            <a:extLst>
              <a:ext uri="{FF2B5EF4-FFF2-40B4-BE49-F238E27FC236}">
                <a16:creationId xmlns:a16="http://schemas.microsoft.com/office/drawing/2014/main" id="{D0927ABE-6465-53CE-3201-C9C72F2613DF}"/>
              </a:ext>
            </a:extLst>
          </p:cNvPr>
          <p:cNvCxnSpPr>
            <a:cxnSpLocks/>
          </p:cNvCxnSpPr>
          <p:nvPr/>
        </p:nvCxnSpPr>
        <p:spPr>
          <a:xfrm>
            <a:off x="8775473" y="1681694"/>
            <a:ext cx="3046318"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10E9696-7345-608A-4AD0-C6781946E620}"/>
              </a:ext>
            </a:extLst>
          </p:cNvPr>
          <p:cNvCxnSpPr>
            <a:cxnSpLocks/>
          </p:cNvCxnSpPr>
          <p:nvPr/>
        </p:nvCxnSpPr>
        <p:spPr>
          <a:xfrm>
            <a:off x="8783458" y="1673355"/>
            <a:ext cx="0" cy="1734216"/>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26891EA-7954-0C5C-5468-7761A0EE08D1}"/>
              </a:ext>
            </a:extLst>
          </p:cNvPr>
          <p:cNvCxnSpPr>
            <a:cxnSpLocks/>
          </p:cNvCxnSpPr>
          <p:nvPr/>
        </p:nvCxnSpPr>
        <p:spPr>
          <a:xfrm flipV="1">
            <a:off x="8775473" y="1678117"/>
            <a:ext cx="3046318" cy="1729452"/>
          </a:xfrm>
          <a:prstGeom prst="line">
            <a:avLst/>
          </a:prstGeom>
          <a:ln w="22225">
            <a:solidFill>
              <a:srgbClr val="FF0000"/>
            </a:solidFill>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8B895E47-9149-6240-AD34-6F24D670912E}"/>
              </a:ext>
            </a:extLst>
          </p:cNvPr>
          <p:cNvSpPr txBox="1">
            <a:spLocks noChangeAspect="1"/>
          </p:cNvSpPr>
          <p:nvPr>
            <p:custDataLst>
              <p:tags r:id="rId3"/>
            </p:custDataLst>
          </p:nvPr>
        </p:nvSpPr>
        <p:spPr>
          <a:xfrm>
            <a:off x="8565534" y="1125516"/>
            <a:ext cx="419878" cy="556178"/>
          </a:xfrm>
          <a:prstGeom prst="rect">
            <a:avLst/>
          </a:prstGeom>
          <a:solidFill>
            <a:scrgbClr r="0" g="0" b="0">
              <a:alpha val="0"/>
            </a:scrgbClr>
          </a:solidFill>
        </p:spPr>
        <p:txBody>
          <a:bodyPr wrap="square">
            <a:spAutoFit/>
          </a:bodyPr>
          <a:lstStyle/>
          <a:p>
            <a:pPr marL="0" marR="0" lvl="0" indent="0" algn="just" defTabSz="914400" rtl="0" eaLnBrk="1" fontAlgn="auto" latinLnBrk="0" hangingPunct="1">
              <a:lnSpc>
                <a:spcPts val="4000"/>
              </a:lnSpc>
              <a:spcBef>
                <a:spcPts val="300"/>
              </a:spcBef>
              <a:spcAft>
                <a:spcPts val="300"/>
              </a:spcAft>
              <a:buClrTx/>
              <a:buSzTx/>
              <a:buFontTx/>
              <a:buNone/>
              <a:tabLst/>
              <a:defRPr/>
            </a:pPr>
            <a:r>
              <a:rPr lang="en-US" sz="2800">
                <a:solidFill>
                  <a:schemeClr val="tx1"/>
                </a:solidFill>
                <a:latin typeface="#9Slide03 Comfortaa" panose="00000500000000000000" pitchFamily="2" charset="0"/>
              </a:rPr>
              <a:t>A</a:t>
            </a:r>
          </a:p>
        </p:txBody>
      </p:sp>
      <p:sp>
        <p:nvSpPr>
          <p:cNvPr id="57" name="TextBox 56">
            <a:extLst>
              <a:ext uri="{FF2B5EF4-FFF2-40B4-BE49-F238E27FC236}">
                <a16:creationId xmlns:a16="http://schemas.microsoft.com/office/drawing/2014/main" id="{419C4683-A07F-8EBB-324E-D6B1629D8921}"/>
              </a:ext>
            </a:extLst>
          </p:cNvPr>
          <p:cNvSpPr txBox="1">
            <a:spLocks noChangeAspect="1"/>
          </p:cNvSpPr>
          <p:nvPr>
            <p:custDataLst>
              <p:tags r:id="rId4"/>
            </p:custDataLst>
          </p:nvPr>
        </p:nvSpPr>
        <p:spPr>
          <a:xfrm>
            <a:off x="8565534" y="3416796"/>
            <a:ext cx="419878" cy="556178"/>
          </a:xfrm>
          <a:prstGeom prst="rect">
            <a:avLst/>
          </a:prstGeom>
          <a:solidFill>
            <a:scrgbClr r="0" g="0" b="0">
              <a:alpha val="0"/>
            </a:scrgbClr>
          </a:solidFill>
        </p:spPr>
        <p:txBody>
          <a:bodyPr wrap="square">
            <a:spAutoFit/>
          </a:bodyPr>
          <a:lstStyle/>
          <a:p>
            <a:pPr marL="0" marR="0" lvl="0" indent="0" algn="just" defTabSz="914400" rtl="0" eaLnBrk="1" fontAlgn="auto" latinLnBrk="0" hangingPunct="1">
              <a:lnSpc>
                <a:spcPts val="4000"/>
              </a:lnSpc>
              <a:spcBef>
                <a:spcPts val="300"/>
              </a:spcBef>
              <a:spcAft>
                <a:spcPts val="300"/>
              </a:spcAft>
              <a:buClrTx/>
              <a:buSzTx/>
              <a:buFontTx/>
              <a:buNone/>
              <a:tabLst/>
              <a:defRPr/>
            </a:pPr>
            <a:r>
              <a:rPr lang="en-US" sz="2800">
                <a:solidFill>
                  <a:schemeClr val="tx1"/>
                </a:solidFill>
                <a:latin typeface="#9Slide03 Comfortaa" panose="00000500000000000000" pitchFamily="2" charset="0"/>
              </a:rPr>
              <a:t>B</a:t>
            </a:r>
          </a:p>
        </p:txBody>
      </p:sp>
      <p:sp>
        <p:nvSpPr>
          <p:cNvPr id="58" name="TextBox 57">
            <a:extLst>
              <a:ext uri="{FF2B5EF4-FFF2-40B4-BE49-F238E27FC236}">
                <a16:creationId xmlns:a16="http://schemas.microsoft.com/office/drawing/2014/main" id="{0960FAE1-562A-4A31-EBCD-9C27F9FBA945}"/>
              </a:ext>
            </a:extLst>
          </p:cNvPr>
          <p:cNvSpPr txBox="1">
            <a:spLocks noChangeAspect="1"/>
          </p:cNvSpPr>
          <p:nvPr>
            <p:custDataLst>
              <p:tags r:id="rId5"/>
            </p:custDataLst>
          </p:nvPr>
        </p:nvSpPr>
        <p:spPr>
          <a:xfrm>
            <a:off x="11611852" y="1112712"/>
            <a:ext cx="419878" cy="556178"/>
          </a:xfrm>
          <a:prstGeom prst="rect">
            <a:avLst/>
          </a:prstGeom>
          <a:solidFill>
            <a:scrgbClr r="0" g="0" b="0">
              <a:alpha val="0"/>
            </a:scrgbClr>
          </a:solidFill>
        </p:spPr>
        <p:txBody>
          <a:bodyPr wrap="square">
            <a:spAutoFit/>
          </a:bodyPr>
          <a:lstStyle/>
          <a:p>
            <a:pPr marL="0" marR="0" lvl="0" indent="0" algn="just" defTabSz="914400" rtl="0" eaLnBrk="1" fontAlgn="auto" latinLnBrk="0" hangingPunct="1">
              <a:lnSpc>
                <a:spcPts val="4000"/>
              </a:lnSpc>
              <a:spcBef>
                <a:spcPts val="300"/>
              </a:spcBef>
              <a:spcAft>
                <a:spcPts val="300"/>
              </a:spcAft>
              <a:buClrTx/>
              <a:buSzTx/>
              <a:buFontTx/>
              <a:buNone/>
              <a:tabLst/>
              <a:defRPr/>
            </a:pPr>
            <a:r>
              <a:rPr lang="en-US" sz="2800">
                <a:solidFill>
                  <a:schemeClr val="tx1"/>
                </a:solidFill>
                <a:latin typeface="#9Slide03 Comfortaa" panose="00000500000000000000" pitchFamily="2" charset="0"/>
              </a:rPr>
              <a:t>C</a:t>
            </a:r>
          </a:p>
        </p:txBody>
      </p:sp>
      <p:sp>
        <p:nvSpPr>
          <p:cNvPr id="59" name="TextBox 58">
            <a:extLst>
              <a:ext uri="{FF2B5EF4-FFF2-40B4-BE49-F238E27FC236}">
                <a16:creationId xmlns:a16="http://schemas.microsoft.com/office/drawing/2014/main" id="{AB4BD948-7B80-B385-AF37-D4B822EE76BC}"/>
              </a:ext>
            </a:extLst>
          </p:cNvPr>
          <p:cNvSpPr txBox="1">
            <a:spLocks noChangeAspect="1"/>
          </p:cNvSpPr>
          <p:nvPr>
            <p:custDataLst>
              <p:tags r:id="rId6"/>
            </p:custDataLst>
          </p:nvPr>
        </p:nvSpPr>
        <p:spPr>
          <a:xfrm rot="16200000">
            <a:off x="7901087" y="2136916"/>
            <a:ext cx="1279880" cy="556178"/>
          </a:xfrm>
          <a:prstGeom prst="rect">
            <a:avLst/>
          </a:prstGeom>
          <a:solidFill>
            <a:scrgbClr r="0" g="0" b="0">
              <a:alpha val="0"/>
            </a:scrgbClr>
          </a:solidFill>
        </p:spPr>
        <p:txBody>
          <a:bodyPr wrap="square">
            <a:spAutoFit/>
          </a:bodyPr>
          <a:lstStyle/>
          <a:p>
            <a:pPr marL="0" marR="0" lvl="0" indent="0" algn="just" defTabSz="914400" rtl="0" eaLnBrk="1" fontAlgn="auto" latinLnBrk="0" hangingPunct="1">
              <a:lnSpc>
                <a:spcPts val="4000"/>
              </a:lnSpc>
              <a:spcBef>
                <a:spcPts val="300"/>
              </a:spcBef>
              <a:spcAft>
                <a:spcPts val="300"/>
              </a:spcAft>
              <a:buClrTx/>
              <a:buSzTx/>
              <a:buFontTx/>
              <a:buNone/>
              <a:tabLst/>
              <a:defRPr/>
            </a:pPr>
            <a:r>
              <a:rPr lang="en-US" sz="2400">
                <a:solidFill>
                  <a:srgbClr val="0070C0"/>
                </a:solidFill>
                <a:latin typeface="#9Slide03 Comfortaa" panose="00000500000000000000" pitchFamily="2" charset="0"/>
              </a:rPr>
              <a:t>72 cm</a:t>
            </a:r>
          </a:p>
        </p:txBody>
      </p:sp>
      <p:sp>
        <p:nvSpPr>
          <p:cNvPr id="60" name="TextBox 59">
            <a:extLst>
              <a:ext uri="{FF2B5EF4-FFF2-40B4-BE49-F238E27FC236}">
                <a16:creationId xmlns:a16="http://schemas.microsoft.com/office/drawing/2014/main" id="{C5029DB1-B286-7A20-3978-E76878EAE009}"/>
              </a:ext>
            </a:extLst>
          </p:cNvPr>
          <p:cNvSpPr txBox="1">
            <a:spLocks noChangeAspect="1"/>
          </p:cNvSpPr>
          <p:nvPr>
            <p:custDataLst>
              <p:tags r:id="rId7"/>
            </p:custDataLst>
          </p:nvPr>
        </p:nvSpPr>
        <p:spPr>
          <a:xfrm>
            <a:off x="9671499" y="1119558"/>
            <a:ext cx="1279880" cy="556178"/>
          </a:xfrm>
          <a:prstGeom prst="rect">
            <a:avLst/>
          </a:prstGeom>
          <a:solidFill>
            <a:scrgbClr r="0" g="0" b="0">
              <a:alpha val="0"/>
            </a:scrgbClr>
          </a:solidFill>
        </p:spPr>
        <p:txBody>
          <a:bodyPr wrap="square">
            <a:spAutoFit/>
          </a:bodyPr>
          <a:lstStyle/>
          <a:p>
            <a:pPr marL="0" marR="0" lvl="0" indent="0" algn="just" defTabSz="914400" rtl="0" eaLnBrk="1" fontAlgn="auto" latinLnBrk="0" hangingPunct="1">
              <a:lnSpc>
                <a:spcPts val="4000"/>
              </a:lnSpc>
              <a:spcBef>
                <a:spcPts val="300"/>
              </a:spcBef>
              <a:spcAft>
                <a:spcPts val="300"/>
              </a:spcAft>
              <a:buClrTx/>
              <a:buSzTx/>
              <a:buFontTx/>
              <a:buNone/>
              <a:tabLst/>
              <a:defRPr/>
            </a:pPr>
            <a:r>
              <a:rPr lang="en-US" sz="2400">
                <a:solidFill>
                  <a:srgbClr val="0070C0"/>
                </a:solidFill>
                <a:latin typeface="#9Slide03 Comfortaa" panose="00000500000000000000" pitchFamily="2" charset="0"/>
              </a:rPr>
              <a:t>120 cm</a:t>
            </a:r>
          </a:p>
        </p:txBody>
      </p:sp>
      <p:sp>
        <p:nvSpPr>
          <p:cNvPr id="61" name="TextBox 60">
            <a:extLst>
              <a:ext uri="{FF2B5EF4-FFF2-40B4-BE49-F238E27FC236}">
                <a16:creationId xmlns:a16="http://schemas.microsoft.com/office/drawing/2014/main" id="{157BBEA4-3225-4860-8758-C5888FC2D456}"/>
              </a:ext>
            </a:extLst>
          </p:cNvPr>
          <p:cNvSpPr txBox="1">
            <a:spLocks noChangeAspect="1"/>
          </p:cNvSpPr>
          <p:nvPr>
            <p:custDataLst>
              <p:tags r:id="rId8"/>
            </p:custDataLst>
          </p:nvPr>
        </p:nvSpPr>
        <p:spPr>
          <a:xfrm>
            <a:off x="2841156" y="4857707"/>
            <a:ext cx="6509687" cy="556178"/>
          </a:xfrm>
          <a:prstGeom prst="rect">
            <a:avLst/>
          </a:prstGeom>
          <a:solidFill>
            <a:scrgbClr r="0" g="0" b="0">
              <a:alpha val="0"/>
            </a:scrgbClr>
          </a:solidFill>
        </p:spPr>
        <p:txBody>
          <a:bodyPr wrap="square">
            <a:spAutoFit/>
          </a:bodyPr>
          <a:lstStyle/>
          <a:p>
            <a:pPr marL="0" marR="0" lvl="0" indent="0" algn="just" defTabSz="914400" rtl="0" eaLnBrk="1" fontAlgn="auto" latinLnBrk="0" hangingPunct="1">
              <a:lnSpc>
                <a:spcPts val="4000"/>
              </a:lnSpc>
              <a:spcBef>
                <a:spcPts val="300"/>
              </a:spcBef>
              <a:spcAft>
                <a:spcPts val="300"/>
              </a:spcAft>
              <a:buClrTx/>
              <a:buSzTx/>
              <a:buFontTx/>
              <a:buNone/>
              <a:tabLst/>
              <a:defRPr/>
            </a:pPr>
            <a:r>
              <a:rPr lang="en-US" sz="2800">
                <a:solidFill>
                  <a:schemeClr val="tx1"/>
                </a:solidFill>
                <a:latin typeface="#9Slide03 Comfortaa" panose="00000500000000000000" pitchFamily="2" charset="0"/>
              </a:rPr>
              <a:t>AB</a:t>
            </a:r>
            <a:r>
              <a:rPr lang="en-US" sz="2800" baseline="30000">
                <a:solidFill>
                  <a:schemeClr val="tx1"/>
                </a:solidFill>
                <a:latin typeface="#9Slide03 Comfortaa" panose="00000500000000000000" pitchFamily="2" charset="0"/>
              </a:rPr>
              <a:t>2</a:t>
            </a:r>
            <a:r>
              <a:rPr lang="en-US" sz="2800">
                <a:solidFill>
                  <a:schemeClr val="tx1"/>
                </a:solidFill>
                <a:latin typeface="#9Slide03 Comfortaa" panose="00000500000000000000" pitchFamily="2" charset="0"/>
              </a:rPr>
              <a:t> + AC</a:t>
            </a:r>
            <a:r>
              <a:rPr lang="en-US" sz="2800" baseline="30000">
                <a:solidFill>
                  <a:schemeClr val="tx1"/>
                </a:solidFill>
                <a:latin typeface="#9Slide03 Comfortaa" panose="00000500000000000000" pitchFamily="2" charset="0"/>
              </a:rPr>
              <a:t>2</a:t>
            </a:r>
            <a:r>
              <a:rPr lang="en-US" sz="2800">
                <a:solidFill>
                  <a:schemeClr val="tx1"/>
                </a:solidFill>
                <a:latin typeface="#9Slide03 Comfortaa" panose="00000500000000000000" pitchFamily="2" charset="0"/>
              </a:rPr>
              <a:t> = BC</a:t>
            </a:r>
            <a:r>
              <a:rPr lang="en-US" sz="2800" baseline="30000">
                <a:solidFill>
                  <a:schemeClr val="tx1"/>
                </a:solidFill>
                <a:latin typeface="#9Slide03 Comfortaa" panose="00000500000000000000" pitchFamily="2" charset="0"/>
              </a:rPr>
              <a:t>2</a:t>
            </a:r>
            <a:r>
              <a:rPr lang="en-US" sz="2800">
                <a:solidFill>
                  <a:schemeClr val="tx1"/>
                </a:solidFill>
                <a:latin typeface="#9Slide03 Comfortaa" panose="00000500000000000000" pitchFamily="2" charset="0"/>
              </a:rPr>
              <a:t> (định lí Pythagore)</a:t>
            </a:r>
          </a:p>
        </p:txBody>
      </p:sp>
      <p:sp>
        <p:nvSpPr>
          <p:cNvPr id="62" name="TextBox 61">
            <a:extLst>
              <a:ext uri="{FF2B5EF4-FFF2-40B4-BE49-F238E27FC236}">
                <a16:creationId xmlns:a16="http://schemas.microsoft.com/office/drawing/2014/main" id="{866205FD-1C91-D494-08C4-ECB55122F03F}"/>
              </a:ext>
            </a:extLst>
          </p:cNvPr>
          <p:cNvSpPr txBox="1">
            <a:spLocks noChangeAspect="1"/>
          </p:cNvSpPr>
          <p:nvPr>
            <p:custDataLst>
              <p:tags r:id="rId9"/>
            </p:custDataLst>
          </p:nvPr>
        </p:nvSpPr>
        <p:spPr>
          <a:xfrm>
            <a:off x="2916694" y="5537586"/>
            <a:ext cx="2996274" cy="556178"/>
          </a:xfrm>
          <a:prstGeom prst="rect">
            <a:avLst/>
          </a:prstGeom>
          <a:solidFill>
            <a:scrgbClr r="0" g="0" b="0">
              <a:alpha val="0"/>
            </a:scrgbClr>
          </a:solidFill>
        </p:spPr>
        <p:txBody>
          <a:bodyPr wrap="square">
            <a:spAutoFit/>
          </a:bodyPr>
          <a:lstStyle/>
          <a:p>
            <a:pPr marL="0" marR="0" lvl="0" indent="0" algn="just" defTabSz="914400" rtl="0" eaLnBrk="1" fontAlgn="auto" latinLnBrk="0" hangingPunct="1">
              <a:lnSpc>
                <a:spcPts val="4000"/>
              </a:lnSpc>
              <a:spcBef>
                <a:spcPts val="300"/>
              </a:spcBef>
              <a:spcAft>
                <a:spcPts val="300"/>
              </a:spcAft>
              <a:buClrTx/>
              <a:buSzTx/>
              <a:buFontTx/>
              <a:buNone/>
              <a:tabLst/>
              <a:defRPr/>
            </a:pPr>
            <a:r>
              <a:rPr lang="en-US" sz="2800">
                <a:solidFill>
                  <a:schemeClr val="tx1"/>
                </a:solidFill>
                <a:latin typeface="#9Slide03 Comfortaa" panose="00000500000000000000" pitchFamily="2" charset="0"/>
              </a:rPr>
              <a:t>72</a:t>
            </a:r>
            <a:r>
              <a:rPr lang="en-US" sz="2800" baseline="30000">
                <a:solidFill>
                  <a:schemeClr val="tx1"/>
                </a:solidFill>
                <a:latin typeface="#9Slide03 Comfortaa" panose="00000500000000000000" pitchFamily="2" charset="0"/>
              </a:rPr>
              <a:t>2</a:t>
            </a:r>
            <a:r>
              <a:rPr lang="en-US" sz="2800">
                <a:solidFill>
                  <a:schemeClr val="tx1"/>
                </a:solidFill>
                <a:latin typeface="#9Slide03 Comfortaa" panose="00000500000000000000" pitchFamily="2" charset="0"/>
              </a:rPr>
              <a:t> + 120</a:t>
            </a:r>
            <a:r>
              <a:rPr lang="en-US" sz="2800" baseline="30000">
                <a:solidFill>
                  <a:schemeClr val="tx1"/>
                </a:solidFill>
                <a:latin typeface="#9Slide03 Comfortaa" panose="00000500000000000000" pitchFamily="2" charset="0"/>
              </a:rPr>
              <a:t>2</a:t>
            </a:r>
            <a:r>
              <a:rPr lang="en-US" sz="2800">
                <a:solidFill>
                  <a:schemeClr val="tx1"/>
                </a:solidFill>
                <a:latin typeface="#9Slide03 Comfortaa" panose="00000500000000000000" pitchFamily="2" charset="0"/>
              </a:rPr>
              <a:t> = BC</a:t>
            </a:r>
            <a:r>
              <a:rPr lang="en-US" sz="2800" baseline="30000">
                <a:solidFill>
                  <a:schemeClr val="tx1"/>
                </a:solidFill>
                <a:latin typeface="#9Slide03 Comfortaa" panose="00000500000000000000" pitchFamily="2" charset="0"/>
              </a:rPr>
              <a:t>2</a:t>
            </a:r>
            <a:r>
              <a:rPr lang="en-US" sz="2800">
                <a:solidFill>
                  <a:schemeClr val="tx1"/>
                </a:solidFill>
                <a:latin typeface="#9Slide03 Comfortaa" panose="00000500000000000000" pitchFamily="2" charset="0"/>
              </a:rPr>
              <a:t> </a:t>
            </a:r>
          </a:p>
        </p:txBody>
      </p:sp>
      <p:sp>
        <p:nvSpPr>
          <p:cNvPr id="63" name="TextBox 62">
            <a:extLst>
              <a:ext uri="{FF2B5EF4-FFF2-40B4-BE49-F238E27FC236}">
                <a16:creationId xmlns:a16="http://schemas.microsoft.com/office/drawing/2014/main" id="{87D2AC80-61CC-82A6-4432-BD8F35D4B49F}"/>
              </a:ext>
            </a:extLst>
          </p:cNvPr>
          <p:cNvSpPr txBox="1">
            <a:spLocks noChangeAspect="1"/>
          </p:cNvSpPr>
          <p:nvPr>
            <p:custDataLst>
              <p:tags r:id="rId10"/>
            </p:custDataLst>
          </p:nvPr>
        </p:nvSpPr>
        <p:spPr>
          <a:xfrm>
            <a:off x="5753199" y="5540536"/>
            <a:ext cx="3834233" cy="553228"/>
          </a:xfrm>
          <a:prstGeom prst="rect">
            <a:avLst/>
          </a:prstGeom>
          <a:solidFill>
            <a:scrgbClr r="0" g="0" b="0">
              <a:alpha val="0"/>
            </a:scrgbClr>
          </a:solidFill>
        </p:spPr>
        <p:txBody>
          <a:bodyPr wrap="square">
            <a:spAutoFit/>
          </a:bodyPr>
          <a:lstStyle/>
          <a:p>
            <a:pPr marL="0" marR="0" lvl="0" indent="0" algn="just" defTabSz="914400" rtl="0" eaLnBrk="1" fontAlgn="auto" latinLnBrk="0" hangingPunct="1">
              <a:lnSpc>
                <a:spcPts val="4000"/>
              </a:lnSpc>
              <a:spcBef>
                <a:spcPts val="300"/>
              </a:spcBef>
              <a:spcAft>
                <a:spcPts val="300"/>
              </a:spcAft>
              <a:buClrTx/>
              <a:buSzTx/>
              <a:buFontTx/>
              <a:buNone/>
              <a:tabLst/>
              <a:defRPr/>
            </a:pPr>
            <a:r>
              <a:rPr lang="en-US" sz="2800">
                <a:latin typeface="#9Slide03 Comfortaa" panose="00000500000000000000" pitchFamily="2" charset="0"/>
              </a:rPr>
              <a:t>hay BC = 24  34 cm</a:t>
            </a:r>
            <a:endParaRPr lang="en-US" sz="2800">
              <a:solidFill>
                <a:schemeClr val="tx1"/>
              </a:solidFill>
              <a:latin typeface="#9Slide03 Comfortaa" panose="00000500000000000000" pitchFamily="2" charset="0"/>
            </a:endParaRPr>
          </a:p>
        </p:txBody>
      </p:sp>
      <p:grpSp>
        <p:nvGrpSpPr>
          <p:cNvPr id="1024" name="Group 1023">
            <a:extLst>
              <a:ext uri="{FF2B5EF4-FFF2-40B4-BE49-F238E27FC236}">
                <a16:creationId xmlns:a16="http://schemas.microsoft.com/office/drawing/2014/main" id="{5E9DD80B-A74A-9CD2-3C21-708F55AFD463}"/>
              </a:ext>
            </a:extLst>
          </p:cNvPr>
          <p:cNvGrpSpPr/>
          <p:nvPr/>
        </p:nvGrpSpPr>
        <p:grpSpPr>
          <a:xfrm>
            <a:off x="8037434" y="5524150"/>
            <a:ext cx="613647" cy="468187"/>
            <a:chOff x="8926918" y="2482166"/>
            <a:chExt cx="613647" cy="468187"/>
          </a:xfrm>
        </p:grpSpPr>
        <p:cxnSp>
          <p:nvCxnSpPr>
            <p:cNvPr id="1025" name="Đường nối Thẳng 16">
              <a:extLst>
                <a:ext uri="{FF2B5EF4-FFF2-40B4-BE49-F238E27FC236}">
                  <a16:creationId xmlns:a16="http://schemas.microsoft.com/office/drawing/2014/main" id="{F78EB797-77F8-D2D9-D7A2-81E42083F18F}"/>
                </a:ext>
              </a:extLst>
            </p:cNvPr>
            <p:cNvCxnSpPr>
              <a:cxnSpLocks/>
            </p:cNvCxnSpPr>
            <p:nvPr/>
          </p:nvCxnSpPr>
          <p:spPr>
            <a:xfrm>
              <a:off x="9043117" y="2491690"/>
              <a:ext cx="49744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27" name="Group 1026">
              <a:extLst>
                <a:ext uri="{FF2B5EF4-FFF2-40B4-BE49-F238E27FC236}">
                  <a16:creationId xmlns:a16="http://schemas.microsoft.com/office/drawing/2014/main" id="{C2F6B057-5591-55B8-BFE6-3416BEF19721}"/>
                </a:ext>
              </a:extLst>
            </p:cNvPr>
            <p:cNvGrpSpPr/>
            <p:nvPr/>
          </p:nvGrpSpPr>
          <p:grpSpPr>
            <a:xfrm>
              <a:off x="8926918" y="2482166"/>
              <a:ext cx="120961" cy="468187"/>
              <a:chOff x="8926918" y="2482166"/>
              <a:chExt cx="120961" cy="468187"/>
            </a:xfrm>
          </p:grpSpPr>
          <p:cxnSp>
            <p:nvCxnSpPr>
              <p:cNvPr id="1028" name="Đường nối Thẳng 17">
                <a:extLst>
                  <a:ext uri="{FF2B5EF4-FFF2-40B4-BE49-F238E27FC236}">
                    <a16:creationId xmlns:a16="http://schemas.microsoft.com/office/drawing/2014/main" id="{E2F875FD-1AFD-EB56-225C-6600A234141E}"/>
                  </a:ext>
                </a:extLst>
              </p:cNvPr>
              <p:cNvCxnSpPr>
                <a:cxnSpLocks/>
              </p:cNvCxnSpPr>
              <p:nvPr/>
            </p:nvCxnSpPr>
            <p:spPr>
              <a:xfrm flipV="1">
                <a:off x="8990729" y="2482166"/>
                <a:ext cx="57150" cy="46818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9" name="Đường nối Thẳng 19">
                <a:extLst>
                  <a:ext uri="{FF2B5EF4-FFF2-40B4-BE49-F238E27FC236}">
                    <a16:creationId xmlns:a16="http://schemas.microsoft.com/office/drawing/2014/main" id="{7A93A66A-B79E-A7C5-54C3-E9414AF3893E}"/>
                  </a:ext>
                </a:extLst>
              </p:cNvPr>
              <p:cNvCxnSpPr>
                <a:cxnSpLocks/>
              </p:cNvCxnSpPr>
              <p:nvPr/>
            </p:nvCxnSpPr>
            <p:spPr>
              <a:xfrm flipH="1" flipV="1">
                <a:off x="8926918" y="2773691"/>
                <a:ext cx="65573" cy="17428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0871724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wipe(down)">
                                      <p:cBhvr>
                                        <p:cTn id="12" dur="500"/>
                                        <p:tgtEl>
                                          <p:spTgt spid="5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wipe(down)">
                                      <p:cBhvr>
                                        <p:cTn id="18" dur="500"/>
                                        <p:tgtEl>
                                          <p:spTgt spid="5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wipe(down)">
                                      <p:cBhvr>
                                        <p:cTn id="21" dur="500"/>
                                        <p:tgtEl>
                                          <p:spTgt spid="59"/>
                                        </p:tgtEl>
                                      </p:cBhvr>
                                    </p:animEffect>
                                  </p:childTnLst>
                                </p:cTn>
                              </p:par>
                              <p:par>
                                <p:cTn id="22" presetID="22" presetClass="entr" presetSubtype="4" fill="hold"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wipe(down)">
                                      <p:cBhvr>
                                        <p:cTn id="24" dur="500"/>
                                        <p:tgtEl>
                                          <p:spTgt spid="33"/>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wipe(down)">
                                      <p:cBhvr>
                                        <p:cTn id="27" dur="500"/>
                                        <p:tgtEl>
                                          <p:spTgt spid="60"/>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wipe(down)">
                                      <p:cBhvr>
                                        <p:cTn id="30" dur="500"/>
                                        <p:tgtEl>
                                          <p:spTgt spid="58"/>
                                        </p:tgtEl>
                                      </p:cBhvr>
                                    </p:animEffect>
                                  </p:childTnLst>
                                </p:cTn>
                              </p:par>
                              <p:par>
                                <p:cTn id="31" presetID="22" presetClass="entr" presetSubtype="4"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wipe(down)">
                                      <p:cBhvr>
                                        <p:cTn id="33" dur="500"/>
                                        <p:tgtEl>
                                          <p:spTgt spid="2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61"/>
                                        </p:tgtEl>
                                        <p:attrNameLst>
                                          <p:attrName>style.visibility</p:attrName>
                                        </p:attrNameLst>
                                      </p:cBhvr>
                                      <p:to>
                                        <p:strVal val="visible"/>
                                      </p:to>
                                    </p:set>
                                    <p:animEffect transition="in" filter="wipe(left)">
                                      <p:cBhvr>
                                        <p:cTn id="38" dur="500"/>
                                        <p:tgtEl>
                                          <p:spTgt spid="6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wipe(left)">
                                      <p:cBhvr>
                                        <p:cTn id="43" dur="500"/>
                                        <p:tgtEl>
                                          <p:spTgt spid="6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1024"/>
                                        </p:tgtEl>
                                        <p:attrNameLst>
                                          <p:attrName>style.visibility</p:attrName>
                                        </p:attrNameLst>
                                      </p:cBhvr>
                                      <p:to>
                                        <p:strVal val="visible"/>
                                      </p:to>
                                    </p:set>
                                    <p:animEffect transition="in" filter="wipe(left)">
                                      <p:cBhvr>
                                        <p:cTn id="48" dur="500"/>
                                        <p:tgtEl>
                                          <p:spTgt spid="1024"/>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wipe(left)">
                                      <p:cBhvr>
                                        <p:cTn id="51" dur="500"/>
                                        <p:tgtEl>
                                          <p:spTgt spid="63"/>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032"/>
                                        </p:tgtEl>
                                        <p:attrNameLst>
                                          <p:attrName>style.visibility</p:attrName>
                                        </p:attrNameLst>
                                      </p:cBhvr>
                                      <p:to>
                                        <p:strVal val="visible"/>
                                      </p:to>
                                    </p:set>
                                    <p:animEffect transition="in" filter="barn(inVertical)">
                                      <p:cBhvr>
                                        <p:cTn id="56"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9" grpId="0" animBg="1"/>
      <p:bldP spid="56" grpId="0" animBg="1"/>
      <p:bldP spid="57" grpId="0" animBg="1"/>
      <p:bldP spid="58" grpId="0" animBg="1"/>
      <p:bldP spid="59" grpId="0" animBg="1"/>
      <p:bldP spid="60" grpId="0" animBg="1"/>
      <p:bldP spid="61" grpId="0" animBg="1"/>
      <p:bldP spid="62" grpId="0" animBg="1"/>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143 đánh giá Smart Tivi LG 4K 55 inch 55UM7400PTA từ người đã mua">
            <a:extLst>
              <a:ext uri="{FF2B5EF4-FFF2-40B4-BE49-F238E27FC236}">
                <a16:creationId xmlns:a16="http://schemas.microsoft.com/office/drawing/2014/main" id="{51036475-9B36-4751-D13B-8FB283B409C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619622" y="1609603"/>
            <a:ext cx="3373249" cy="2085281"/>
          </a:xfrm>
          <a:prstGeom prst="rect">
            <a:avLst/>
          </a:prstGeom>
          <a:noFill/>
          <a:extLst>
            <a:ext uri="{909E8E84-426E-40DD-AFC4-6F175D3DCCD1}">
              <a14:hiddenFill xmlns:a14="http://schemas.microsoft.com/office/drawing/2010/main">
                <a:solidFill>
                  <a:srgbClr val="FFFFFF"/>
                </a:solidFill>
              </a14:hiddenFill>
            </a:ext>
          </a:extLst>
        </p:spPr>
      </p:pic>
      <p:grpSp>
        <p:nvGrpSpPr>
          <p:cNvPr id="47" name="Group 46">
            <a:extLst>
              <a:ext uri="{FF2B5EF4-FFF2-40B4-BE49-F238E27FC236}">
                <a16:creationId xmlns:a16="http://schemas.microsoft.com/office/drawing/2014/main" id="{65DC23F8-9E66-EB0E-7BA7-9749F1034738}"/>
              </a:ext>
            </a:extLst>
          </p:cNvPr>
          <p:cNvGrpSpPr/>
          <p:nvPr/>
        </p:nvGrpSpPr>
        <p:grpSpPr>
          <a:xfrm>
            <a:off x="510149" y="168279"/>
            <a:ext cx="4655238" cy="830939"/>
            <a:chOff x="443946" y="162962"/>
            <a:chExt cx="4029516" cy="651850"/>
          </a:xfrm>
          <a:solidFill>
            <a:srgbClr val="4C51A1"/>
          </a:solidFill>
        </p:grpSpPr>
        <p:sp>
          <p:nvSpPr>
            <p:cNvPr id="48" name="Parallelogram 47">
              <a:extLst>
                <a:ext uri="{FF2B5EF4-FFF2-40B4-BE49-F238E27FC236}">
                  <a16:creationId xmlns:a16="http://schemas.microsoft.com/office/drawing/2014/main" id="{0E014809-CEDB-F4A3-99DA-703BBFD45518}"/>
                </a:ext>
              </a:extLst>
            </p:cNvPr>
            <p:cNvSpPr/>
            <p:nvPr/>
          </p:nvSpPr>
          <p:spPr>
            <a:xfrm>
              <a:off x="443946" y="162962"/>
              <a:ext cx="3429553" cy="651850"/>
            </a:xfrm>
            <a:prstGeom prst="parallelogram">
              <a:avLst>
                <a:gd name="adj" fmla="val 1732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Rounded Corners 48">
              <a:extLst>
                <a:ext uri="{FF2B5EF4-FFF2-40B4-BE49-F238E27FC236}">
                  <a16:creationId xmlns:a16="http://schemas.microsoft.com/office/drawing/2014/main" id="{F5FD7DF9-3389-4742-7397-D959DB86E352}"/>
                </a:ext>
              </a:extLst>
            </p:cNvPr>
            <p:cNvSpPr/>
            <p:nvPr/>
          </p:nvSpPr>
          <p:spPr>
            <a:xfrm>
              <a:off x="3391713" y="162962"/>
              <a:ext cx="1081749" cy="651850"/>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Freeform: Shape 49">
            <a:extLst>
              <a:ext uri="{FF2B5EF4-FFF2-40B4-BE49-F238E27FC236}">
                <a16:creationId xmlns:a16="http://schemas.microsoft.com/office/drawing/2014/main" id="{2891D77F-0830-1D84-9FBD-05E41417539B}"/>
              </a:ext>
            </a:extLst>
          </p:cNvPr>
          <p:cNvSpPr/>
          <p:nvPr/>
        </p:nvSpPr>
        <p:spPr>
          <a:xfrm>
            <a:off x="201527" y="168279"/>
            <a:ext cx="380813" cy="830939"/>
          </a:xfrm>
          <a:custGeom>
            <a:avLst/>
            <a:gdLst>
              <a:gd name="connsiteX0" fmla="*/ 19159 w 344859"/>
              <a:gd name="connsiteY0" fmla="*/ 873644 h 873644"/>
              <a:gd name="connsiteX1" fmla="*/ 118785 w 344859"/>
              <a:gd name="connsiteY1" fmla="*/ 183925 h 873644"/>
              <a:gd name="connsiteX2" fmla="*/ 0 w 344859"/>
              <a:gd name="connsiteY2" fmla="*/ 245233 h 873644"/>
              <a:gd name="connsiteX3" fmla="*/ 21075 w 344859"/>
              <a:gd name="connsiteY3" fmla="*/ 95794 h 873644"/>
              <a:gd name="connsiteX4" fmla="*/ 53645 w 344859"/>
              <a:gd name="connsiteY4" fmla="*/ 78551 h 873644"/>
              <a:gd name="connsiteX5" fmla="*/ 105374 w 344859"/>
              <a:gd name="connsiteY5" fmla="*/ 49813 h 873644"/>
              <a:gd name="connsiteX6" fmla="*/ 153271 w 344859"/>
              <a:gd name="connsiteY6" fmla="*/ 22991 h 873644"/>
              <a:gd name="connsiteX7" fmla="*/ 187757 w 344859"/>
              <a:gd name="connsiteY7" fmla="*/ 0 h 873644"/>
              <a:gd name="connsiteX8" fmla="*/ 344860 w 344859"/>
              <a:gd name="connsiteY8" fmla="*/ 0 h 873644"/>
              <a:gd name="connsiteX9" fmla="*/ 216495 w 344859"/>
              <a:gd name="connsiteY9" fmla="*/ 873644 h 873644"/>
              <a:gd name="connsiteX10" fmla="*/ 19159 w 344859"/>
              <a:gd name="connsiteY10" fmla="*/ 873644 h 873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4859" h="873644">
                <a:moveTo>
                  <a:pt x="19159" y="873644"/>
                </a:moveTo>
                <a:lnTo>
                  <a:pt x="118785" y="183925"/>
                </a:lnTo>
                <a:lnTo>
                  <a:pt x="0" y="245233"/>
                </a:lnTo>
                <a:lnTo>
                  <a:pt x="21075" y="95794"/>
                </a:lnTo>
                <a:cubicBezTo>
                  <a:pt x="24907" y="93878"/>
                  <a:pt x="36402" y="88131"/>
                  <a:pt x="53645" y="78551"/>
                </a:cubicBezTo>
                <a:cubicBezTo>
                  <a:pt x="72804" y="68972"/>
                  <a:pt x="90047" y="59392"/>
                  <a:pt x="105374" y="49813"/>
                </a:cubicBezTo>
                <a:cubicBezTo>
                  <a:pt x="120701" y="42150"/>
                  <a:pt x="137944" y="32570"/>
                  <a:pt x="153271" y="22991"/>
                </a:cubicBezTo>
                <a:cubicBezTo>
                  <a:pt x="170514" y="11495"/>
                  <a:pt x="182009" y="5748"/>
                  <a:pt x="187757" y="0"/>
                </a:cubicBezTo>
                <a:lnTo>
                  <a:pt x="344860" y="0"/>
                </a:lnTo>
                <a:lnTo>
                  <a:pt x="216495" y="873644"/>
                </a:lnTo>
                <a:lnTo>
                  <a:pt x="19159" y="873644"/>
                </a:lnTo>
                <a:close/>
              </a:path>
            </a:pathLst>
          </a:custGeom>
          <a:solidFill>
            <a:srgbClr val="4C51A1"/>
          </a:solidFill>
          <a:ln w="191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TextBox 50">
            <a:extLst>
              <a:ext uri="{FF2B5EF4-FFF2-40B4-BE49-F238E27FC236}">
                <a16:creationId xmlns:a16="http://schemas.microsoft.com/office/drawing/2014/main" id="{68A2DD39-F1D4-B2C2-3462-830D56BFD3FD}"/>
              </a:ext>
            </a:extLst>
          </p:cNvPr>
          <p:cNvSpPr txBox="1"/>
          <p:nvPr/>
        </p:nvSpPr>
        <p:spPr>
          <a:xfrm>
            <a:off x="639085" y="352887"/>
            <a:ext cx="4392549"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9Slide07 Baloo Tamma" panose="03080902040302020200" pitchFamily="66" charset="0"/>
                <a:ea typeface="+mn-ea"/>
                <a:cs typeface="#9Slide07 Baloo Tamma" panose="03080902040302020200" pitchFamily="66" charset="0"/>
              </a:rPr>
              <a:t>ĐỊNH LÍ PYTHAGORE</a:t>
            </a:r>
            <a:endParaRPr kumimoji="0" lang="en-US" sz="3600" b="0" i="0" u="none" strike="noStrike" kern="1200" cap="none" spc="0" normalizeH="0" baseline="0" noProof="0" dirty="0">
              <a:ln>
                <a:noFill/>
              </a:ln>
              <a:solidFill>
                <a:prstClr val="white"/>
              </a:solidFill>
              <a:effectLst/>
              <a:uLnTx/>
              <a:uFillTx/>
              <a:latin typeface="#9Slide07 Baloo Tamma" panose="03080902040302020200" pitchFamily="66" charset="0"/>
              <a:ea typeface="+mn-ea"/>
              <a:cs typeface="#9Slide07 Baloo Tamma" panose="03080902040302020200" pitchFamily="66" charset="0"/>
            </a:endParaRPr>
          </a:p>
        </p:txBody>
      </p:sp>
      <p:sp>
        <p:nvSpPr>
          <p:cNvPr id="40" name="Freeform 8">
            <a:extLst>
              <a:ext uri="{FF2B5EF4-FFF2-40B4-BE49-F238E27FC236}">
                <a16:creationId xmlns:a16="http://schemas.microsoft.com/office/drawing/2014/main" id="{1A2E912F-062F-9D3D-4E85-43F5109BCFA1}"/>
              </a:ext>
            </a:extLst>
          </p:cNvPr>
          <p:cNvSpPr/>
          <p:nvPr/>
        </p:nvSpPr>
        <p:spPr>
          <a:xfrm>
            <a:off x="242579" y="1360160"/>
            <a:ext cx="535139" cy="590680"/>
          </a:xfrm>
          <a:custGeom>
            <a:avLst/>
            <a:gdLst/>
            <a:ahLst/>
            <a:cxnLst/>
            <a:rect l="l" t="t" r="r" b="b"/>
            <a:pathLst>
              <a:path w="1763552" h="1946587">
                <a:moveTo>
                  <a:pt x="0" y="0"/>
                </a:moveTo>
                <a:lnTo>
                  <a:pt x="1763552" y="0"/>
                </a:lnTo>
                <a:lnTo>
                  <a:pt x="1763552" y="1946587"/>
                </a:lnTo>
                <a:lnTo>
                  <a:pt x="0" y="1946587"/>
                </a:lnTo>
                <a:lnTo>
                  <a:pt x="0" y="0"/>
                </a:lnTo>
                <a:close/>
              </a:path>
            </a:pathLst>
          </a:custGeom>
          <a:blipFill>
            <a:blip r:embed="rId16"/>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F6315FAB-7979-ABAE-504D-ED227AC8D017}"/>
                  </a:ext>
                </a:extLst>
              </p:cNvPr>
              <p:cNvSpPr txBox="1">
                <a:spLocks noChangeAspect="1"/>
              </p:cNvSpPr>
              <p:nvPr>
                <p:custDataLst>
                  <p:tags r:id="rId1"/>
                </p:custDataLst>
              </p:nvPr>
            </p:nvSpPr>
            <p:spPr>
              <a:xfrm>
                <a:off x="777862" y="1347460"/>
                <a:ext cx="7273938" cy="2608022"/>
              </a:xfrm>
              <a:prstGeom prst="rect">
                <a:avLst/>
              </a:prstGeom>
              <a:solidFill>
                <a:scrgbClr r="0" g="0" b="0">
                  <a:alpha val="0"/>
                </a:scrgbClr>
              </a:solidFill>
            </p:spPr>
            <p:txBody>
              <a:bodyPr wrap="square">
                <a:spAutoFit/>
              </a:bodyPr>
              <a:lstStyle/>
              <a:p>
                <a:pPr marL="0" marR="0" lvl="0" indent="0" algn="just" defTabSz="914400" rtl="0" eaLnBrk="1" fontAlgn="auto" latinLnBrk="0" hangingPunct="1">
                  <a:lnSpc>
                    <a:spcPts val="4000"/>
                  </a:lnSpc>
                  <a:spcBef>
                    <a:spcPts val="300"/>
                  </a:spcBef>
                  <a:spcAft>
                    <a:spcPts val="300"/>
                  </a:spcAft>
                  <a:buClrTx/>
                  <a:buSzTx/>
                  <a:buFontTx/>
                  <a:buNone/>
                  <a:tabLst/>
                  <a:defRPr/>
                </a:pPr>
                <a:r>
                  <a:rPr lang="en-US" sz="2800">
                    <a:solidFill>
                      <a:srgbClr val="002060"/>
                    </a:solidFill>
                    <a:latin typeface="#9Slide03 Comfortaa" panose="00000500000000000000" pitchFamily="2" charset="0"/>
                  </a:rPr>
                  <a:t>?5. Một chiếc tivi màn hình phẳng có chiều rộng và chiều dài đo được lần lượt là 72 cm và 120 cm. Tính độ dài đường chéo chiếc tivi đó theo đơn vị inch, biết 1 inch </a:t>
                </a:r>
                <a14:m>
                  <m:oMath xmlns:m="http://schemas.openxmlformats.org/officeDocument/2006/math">
                    <m:r>
                      <a:rPr lang="en-US" sz="2800" i="1" smtClean="0">
                        <a:solidFill>
                          <a:srgbClr val="002060"/>
                        </a:solidFill>
                        <a:latin typeface="Cambria Math" panose="02040503050406030204" pitchFamily="18" charset="0"/>
                        <a:ea typeface="Cambria Math" panose="02040503050406030204" pitchFamily="18" charset="0"/>
                      </a:rPr>
                      <m:t>≈</m:t>
                    </m:r>
                  </m:oMath>
                </a14:m>
                <a:r>
                  <a:rPr lang="en-US" sz="2800">
                    <a:solidFill>
                      <a:srgbClr val="002060"/>
                    </a:solidFill>
                    <a:latin typeface="#9Slide03 Comfortaa" panose="00000500000000000000" pitchFamily="2" charset="0"/>
                  </a:rPr>
                  <a:t> 2,54 cm.</a:t>
                </a:r>
              </a:p>
            </p:txBody>
          </p:sp>
        </mc:Choice>
        <mc:Fallback xmlns="">
          <p:sp>
            <p:nvSpPr>
              <p:cNvPr id="41" name="TextBox 40">
                <a:extLst>
                  <a:ext uri="{FF2B5EF4-FFF2-40B4-BE49-F238E27FC236}">
                    <a16:creationId xmlns:a16="http://schemas.microsoft.com/office/drawing/2014/main" id="{F6315FAB-7979-ABAE-504D-ED227AC8D017}"/>
                  </a:ext>
                </a:extLst>
              </p:cNvPr>
              <p:cNvSpPr txBox="1">
                <a:spLocks noRot="1" noChangeAspect="1" noMove="1" noResize="1" noEditPoints="1" noAdjustHandles="1" noChangeArrowheads="1" noChangeShapeType="1" noTextEdit="1"/>
              </p:cNvSpPr>
              <p:nvPr>
                <p:custDataLst>
                  <p:tags r:id="rId18"/>
                </p:custDataLst>
              </p:nvPr>
            </p:nvSpPr>
            <p:spPr>
              <a:xfrm>
                <a:off x="777862" y="1347460"/>
                <a:ext cx="7273938" cy="2608022"/>
              </a:xfrm>
              <a:prstGeom prst="rect">
                <a:avLst/>
              </a:prstGeom>
              <a:blipFill>
                <a:blip r:embed="rId19"/>
                <a:stretch>
                  <a:fillRect l="-1760" t="-1168" r="-1676" b="-5374"/>
                </a:stretch>
              </a:blipFill>
            </p:spPr>
            <p:txBody>
              <a:bodyPr/>
              <a:lstStyle/>
              <a:p>
                <a:r>
                  <a:rPr lang="en-US">
                    <a:noFill/>
                  </a:rPr>
                  <a:t> </a:t>
                </a:r>
              </a:p>
            </p:txBody>
          </p:sp>
        </mc:Fallback>
      </mc:AlternateContent>
      <p:cxnSp>
        <p:nvCxnSpPr>
          <p:cNvPr id="29" name="Straight Connector 28">
            <a:extLst>
              <a:ext uri="{FF2B5EF4-FFF2-40B4-BE49-F238E27FC236}">
                <a16:creationId xmlns:a16="http://schemas.microsoft.com/office/drawing/2014/main" id="{626891EA-7954-0C5C-5468-7761A0EE08D1}"/>
              </a:ext>
            </a:extLst>
          </p:cNvPr>
          <p:cNvCxnSpPr>
            <a:cxnSpLocks/>
          </p:cNvCxnSpPr>
          <p:nvPr/>
        </p:nvCxnSpPr>
        <p:spPr>
          <a:xfrm flipV="1">
            <a:off x="8775473" y="1678117"/>
            <a:ext cx="3046318" cy="1729452"/>
          </a:xfrm>
          <a:prstGeom prst="line">
            <a:avLst/>
          </a:prstGeom>
          <a:ln w="22225">
            <a:solidFill>
              <a:schemeClr val="bg1"/>
            </a:solidFill>
            <a:headEnd type="stealth" w="lg" len="lg"/>
            <a:tailEnd type="stealth" w="lg" len="lg"/>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8B895E47-9149-6240-AD34-6F24D670912E}"/>
              </a:ext>
            </a:extLst>
          </p:cNvPr>
          <p:cNvSpPr txBox="1">
            <a:spLocks noChangeAspect="1"/>
          </p:cNvSpPr>
          <p:nvPr>
            <p:custDataLst>
              <p:tags r:id="rId2"/>
            </p:custDataLst>
          </p:nvPr>
        </p:nvSpPr>
        <p:spPr>
          <a:xfrm>
            <a:off x="8565534" y="1125516"/>
            <a:ext cx="419878" cy="556178"/>
          </a:xfrm>
          <a:prstGeom prst="rect">
            <a:avLst/>
          </a:prstGeom>
          <a:solidFill>
            <a:scrgbClr r="0" g="0" b="0">
              <a:alpha val="0"/>
            </a:scrgbClr>
          </a:solidFill>
        </p:spPr>
        <p:txBody>
          <a:bodyPr wrap="square">
            <a:spAutoFit/>
          </a:bodyPr>
          <a:lstStyle/>
          <a:p>
            <a:pPr marL="0" marR="0" lvl="0" indent="0" algn="just" defTabSz="914400" rtl="0" eaLnBrk="1" fontAlgn="auto" latinLnBrk="0" hangingPunct="1">
              <a:lnSpc>
                <a:spcPts val="4000"/>
              </a:lnSpc>
              <a:spcBef>
                <a:spcPts val="300"/>
              </a:spcBef>
              <a:spcAft>
                <a:spcPts val="300"/>
              </a:spcAft>
              <a:buClrTx/>
              <a:buSzTx/>
              <a:buFontTx/>
              <a:buNone/>
              <a:tabLst/>
              <a:defRPr/>
            </a:pPr>
            <a:r>
              <a:rPr lang="en-US" sz="2800">
                <a:solidFill>
                  <a:schemeClr val="tx1"/>
                </a:solidFill>
                <a:latin typeface="#9Slide03 Comfortaa" panose="00000500000000000000" pitchFamily="2" charset="0"/>
              </a:rPr>
              <a:t>A</a:t>
            </a:r>
          </a:p>
        </p:txBody>
      </p:sp>
      <p:sp>
        <p:nvSpPr>
          <p:cNvPr id="57" name="TextBox 56">
            <a:extLst>
              <a:ext uri="{FF2B5EF4-FFF2-40B4-BE49-F238E27FC236}">
                <a16:creationId xmlns:a16="http://schemas.microsoft.com/office/drawing/2014/main" id="{419C4683-A07F-8EBB-324E-D6B1629D8921}"/>
              </a:ext>
            </a:extLst>
          </p:cNvPr>
          <p:cNvSpPr txBox="1">
            <a:spLocks noChangeAspect="1"/>
          </p:cNvSpPr>
          <p:nvPr>
            <p:custDataLst>
              <p:tags r:id="rId3"/>
            </p:custDataLst>
          </p:nvPr>
        </p:nvSpPr>
        <p:spPr>
          <a:xfrm>
            <a:off x="8565534" y="3416796"/>
            <a:ext cx="419878" cy="556178"/>
          </a:xfrm>
          <a:prstGeom prst="rect">
            <a:avLst/>
          </a:prstGeom>
          <a:solidFill>
            <a:scrgbClr r="0" g="0" b="0">
              <a:alpha val="0"/>
            </a:scrgbClr>
          </a:solidFill>
        </p:spPr>
        <p:txBody>
          <a:bodyPr wrap="square">
            <a:spAutoFit/>
          </a:bodyPr>
          <a:lstStyle/>
          <a:p>
            <a:pPr marL="0" marR="0" lvl="0" indent="0" algn="just" defTabSz="914400" rtl="0" eaLnBrk="1" fontAlgn="auto" latinLnBrk="0" hangingPunct="1">
              <a:lnSpc>
                <a:spcPts val="4000"/>
              </a:lnSpc>
              <a:spcBef>
                <a:spcPts val="300"/>
              </a:spcBef>
              <a:spcAft>
                <a:spcPts val="300"/>
              </a:spcAft>
              <a:buClrTx/>
              <a:buSzTx/>
              <a:buFontTx/>
              <a:buNone/>
              <a:tabLst/>
              <a:defRPr/>
            </a:pPr>
            <a:r>
              <a:rPr lang="en-US" sz="2800">
                <a:solidFill>
                  <a:schemeClr val="tx1"/>
                </a:solidFill>
                <a:latin typeface="#9Slide03 Comfortaa" panose="00000500000000000000" pitchFamily="2" charset="0"/>
              </a:rPr>
              <a:t>B</a:t>
            </a:r>
          </a:p>
        </p:txBody>
      </p:sp>
      <p:sp>
        <p:nvSpPr>
          <p:cNvPr id="58" name="TextBox 57">
            <a:extLst>
              <a:ext uri="{FF2B5EF4-FFF2-40B4-BE49-F238E27FC236}">
                <a16:creationId xmlns:a16="http://schemas.microsoft.com/office/drawing/2014/main" id="{0960FAE1-562A-4A31-EBCD-9C27F9FBA945}"/>
              </a:ext>
            </a:extLst>
          </p:cNvPr>
          <p:cNvSpPr txBox="1">
            <a:spLocks noChangeAspect="1"/>
          </p:cNvSpPr>
          <p:nvPr>
            <p:custDataLst>
              <p:tags r:id="rId4"/>
            </p:custDataLst>
          </p:nvPr>
        </p:nvSpPr>
        <p:spPr>
          <a:xfrm>
            <a:off x="11611852" y="1112712"/>
            <a:ext cx="419878" cy="556178"/>
          </a:xfrm>
          <a:prstGeom prst="rect">
            <a:avLst/>
          </a:prstGeom>
          <a:solidFill>
            <a:scrgbClr r="0" g="0" b="0">
              <a:alpha val="0"/>
            </a:scrgbClr>
          </a:solidFill>
        </p:spPr>
        <p:txBody>
          <a:bodyPr wrap="square">
            <a:spAutoFit/>
          </a:bodyPr>
          <a:lstStyle/>
          <a:p>
            <a:pPr marL="0" marR="0" lvl="0" indent="0" algn="just" defTabSz="914400" rtl="0" eaLnBrk="1" fontAlgn="auto" latinLnBrk="0" hangingPunct="1">
              <a:lnSpc>
                <a:spcPts val="4000"/>
              </a:lnSpc>
              <a:spcBef>
                <a:spcPts val="300"/>
              </a:spcBef>
              <a:spcAft>
                <a:spcPts val="300"/>
              </a:spcAft>
              <a:buClrTx/>
              <a:buSzTx/>
              <a:buFontTx/>
              <a:buNone/>
              <a:tabLst/>
              <a:defRPr/>
            </a:pPr>
            <a:r>
              <a:rPr lang="en-US" sz="2800">
                <a:solidFill>
                  <a:schemeClr val="tx1"/>
                </a:solidFill>
                <a:latin typeface="#9Slide03 Comfortaa" panose="00000500000000000000" pitchFamily="2" charset="0"/>
              </a:rPr>
              <a:t>C</a:t>
            </a:r>
          </a:p>
        </p:txBody>
      </p:sp>
      <p:sp>
        <p:nvSpPr>
          <p:cNvPr id="59" name="TextBox 58">
            <a:extLst>
              <a:ext uri="{FF2B5EF4-FFF2-40B4-BE49-F238E27FC236}">
                <a16:creationId xmlns:a16="http://schemas.microsoft.com/office/drawing/2014/main" id="{AB4BD948-7B80-B385-AF37-D4B822EE76BC}"/>
              </a:ext>
            </a:extLst>
          </p:cNvPr>
          <p:cNvSpPr txBox="1">
            <a:spLocks noChangeAspect="1"/>
          </p:cNvSpPr>
          <p:nvPr>
            <p:custDataLst>
              <p:tags r:id="rId5"/>
            </p:custDataLst>
          </p:nvPr>
        </p:nvSpPr>
        <p:spPr>
          <a:xfrm rot="16200000">
            <a:off x="7901087" y="2136916"/>
            <a:ext cx="1279880" cy="556178"/>
          </a:xfrm>
          <a:prstGeom prst="rect">
            <a:avLst/>
          </a:prstGeom>
          <a:solidFill>
            <a:scrgbClr r="0" g="0" b="0">
              <a:alpha val="0"/>
            </a:scrgbClr>
          </a:solidFill>
        </p:spPr>
        <p:txBody>
          <a:bodyPr wrap="square">
            <a:spAutoFit/>
          </a:bodyPr>
          <a:lstStyle/>
          <a:p>
            <a:pPr marL="0" marR="0" lvl="0" indent="0" algn="just" defTabSz="914400" rtl="0" eaLnBrk="1" fontAlgn="auto" latinLnBrk="0" hangingPunct="1">
              <a:lnSpc>
                <a:spcPts val="4000"/>
              </a:lnSpc>
              <a:spcBef>
                <a:spcPts val="300"/>
              </a:spcBef>
              <a:spcAft>
                <a:spcPts val="300"/>
              </a:spcAft>
              <a:buClrTx/>
              <a:buSzTx/>
              <a:buFontTx/>
              <a:buNone/>
              <a:tabLst/>
              <a:defRPr/>
            </a:pPr>
            <a:r>
              <a:rPr lang="en-US" sz="2400">
                <a:solidFill>
                  <a:srgbClr val="0070C0"/>
                </a:solidFill>
                <a:latin typeface="#9Slide03 Comfortaa" panose="00000500000000000000" pitchFamily="2" charset="0"/>
              </a:rPr>
              <a:t>72 cm</a:t>
            </a:r>
          </a:p>
        </p:txBody>
      </p:sp>
      <p:sp>
        <p:nvSpPr>
          <p:cNvPr id="60" name="TextBox 59">
            <a:extLst>
              <a:ext uri="{FF2B5EF4-FFF2-40B4-BE49-F238E27FC236}">
                <a16:creationId xmlns:a16="http://schemas.microsoft.com/office/drawing/2014/main" id="{C5029DB1-B286-7A20-3978-E76878EAE009}"/>
              </a:ext>
            </a:extLst>
          </p:cNvPr>
          <p:cNvSpPr txBox="1">
            <a:spLocks noChangeAspect="1"/>
          </p:cNvSpPr>
          <p:nvPr>
            <p:custDataLst>
              <p:tags r:id="rId6"/>
            </p:custDataLst>
          </p:nvPr>
        </p:nvSpPr>
        <p:spPr>
          <a:xfrm>
            <a:off x="9671499" y="1119558"/>
            <a:ext cx="1279880" cy="556178"/>
          </a:xfrm>
          <a:prstGeom prst="rect">
            <a:avLst/>
          </a:prstGeom>
          <a:solidFill>
            <a:scrgbClr r="0" g="0" b="0">
              <a:alpha val="0"/>
            </a:scrgbClr>
          </a:solidFill>
        </p:spPr>
        <p:txBody>
          <a:bodyPr wrap="square">
            <a:spAutoFit/>
          </a:bodyPr>
          <a:lstStyle/>
          <a:p>
            <a:pPr marL="0" marR="0" lvl="0" indent="0" algn="just" defTabSz="914400" rtl="0" eaLnBrk="1" fontAlgn="auto" latinLnBrk="0" hangingPunct="1">
              <a:lnSpc>
                <a:spcPts val="4000"/>
              </a:lnSpc>
              <a:spcBef>
                <a:spcPts val="300"/>
              </a:spcBef>
              <a:spcAft>
                <a:spcPts val="300"/>
              </a:spcAft>
              <a:buClrTx/>
              <a:buSzTx/>
              <a:buFontTx/>
              <a:buNone/>
              <a:tabLst/>
              <a:defRPr/>
            </a:pPr>
            <a:r>
              <a:rPr lang="en-US" sz="2400">
                <a:solidFill>
                  <a:srgbClr val="0070C0"/>
                </a:solidFill>
                <a:latin typeface="#9Slide03 Comfortaa" panose="00000500000000000000" pitchFamily="2" charset="0"/>
              </a:rPr>
              <a:t>120 cm</a:t>
            </a:r>
          </a:p>
        </p:txBody>
      </p:sp>
      <p:sp>
        <p:nvSpPr>
          <p:cNvPr id="61" name="TextBox 60">
            <a:extLst>
              <a:ext uri="{FF2B5EF4-FFF2-40B4-BE49-F238E27FC236}">
                <a16:creationId xmlns:a16="http://schemas.microsoft.com/office/drawing/2014/main" id="{157BBEA4-3225-4860-8758-C5888FC2D456}"/>
              </a:ext>
            </a:extLst>
          </p:cNvPr>
          <p:cNvSpPr txBox="1">
            <a:spLocks noChangeAspect="1"/>
          </p:cNvSpPr>
          <p:nvPr>
            <p:custDataLst>
              <p:tags r:id="rId7"/>
            </p:custDataLst>
          </p:nvPr>
        </p:nvSpPr>
        <p:spPr>
          <a:xfrm>
            <a:off x="777718" y="4093246"/>
            <a:ext cx="6509687" cy="556178"/>
          </a:xfrm>
          <a:prstGeom prst="rect">
            <a:avLst/>
          </a:prstGeom>
          <a:solidFill>
            <a:scrgbClr r="0" g="0" b="0">
              <a:alpha val="0"/>
            </a:scrgbClr>
          </a:solidFill>
        </p:spPr>
        <p:txBody>
          <a:bodyPr wrap="square">
            <a:spAutoFit/>
          </a:bodyPr>
          <a:lstStyle/>
          <a:p>
            <a:pPr marL="0" marR="0" lvl="0" indent="0" algn="just" defTabSz="914400" rtl="0" eaLnBrk="1" fontAlgn="auto" latinLnBrk="0" hangingPunct="1">
              <a:lnSpc>
                <a:spcPts val="4000"/>
              </a:lnSpc>
              <a:spcBef>
                <a:spcPts val="300"/>
              </a:spcBef>
              <a:spcAft>
                <a:spcPts val="300"/>
              </a:spcAft>
              <a:buClrTx/>
              <a:buSzTx/>
              <a:buFontTx/>
              <a:buNone/>
              <a:tabLst/>
              <a:defRPr/>
            </a:pPr>
            <a:r>
              <a:rPr lang="en-US" sz="2800">
                <a:solidFill>
                  <a:schemeClr val="bg1">
                    <a:lumMod val="50000"/>
                  </a:schemeClr>
                </a:solidFill>
                <a:latin typeface="#9Slide03 Comfortaa" panose="00000500000000000000" pitchFamily="2" charset="0"/>
              </a:rPr>
              <a:t>AB</a:t>
            </a:r>
            <a:r>
              <a:rPr lang="en-US" sz="2800" baseline="30000">
                <a:solidFill>
                  <a:schemeClr val="bg1">
                    <a:lumMod val="50000"/>
                  </a:schemeClr>
                </a:solidFill>
                <a:latin typeface="#9Slide03 Comfortaa" panose="00000500000000000000" pitchFamily="2" charset="0"/>
              </a:rPr>
              <a:t>2</a:t>
            </a:r>
            <a:r>
              <a:rPr lang="en-US" sz="2800">
                <a:solidFill>
                  <a:schemeClr val="bg1">
                    <a:lumMod val="50000"/>
                  </a:schemeClr>
                </a:solidFill>
                <a:latin typeface="#9Slide03 Comfortaa" panose="00000500000000000000" pitchFamily="2" charset="0"/>
              </a:rPr>
              <a:t> + AC</a:t>
            </a:r>
            <a:r>
              <a:rPr lang="en-US" sz="2800" baseline="30000">
                <a:solidFill>
                  <a:schemeClr val="bg1">
                    <a:lumMod val="50000"/>
                  </a:schemeClr>
                </a:solidFill>
                <a:latin typeface="#9Slide03 Comfortaa" panose="00000500000000000000" pitchFamily="2" charset="0"/>
              </a:rPr>
              <a:t>2</a:t>
            </a:r>
            <a:r>
              <a:rPr lang="en-US" sz="2800">
                <a:solidFill>
                  <a:schemeClr val="bg1">
                    <a:lumMod val="50000"/>
                  </a:schemeClr>
                </a:solidFill>
                <a:latin typeface="#9Slide03 Comfortaa" panose="00000500000000000000" pitchFamily="2" charset="0"/>
              </a:rPr>
              <a:t> = BC</a:t>
            </a:r>
            <a:r>
              <a:rPr lang="en-US" sz="2800" baseline="30000">
                <a:solidFill>
                  <a:schemeClr val="bg1">
                    <a:lumMod val="50000"/>
                  </a:schemeClr>
                </a:solidFill>
                <a:latin typeface="#9Slide03 Comfortaa" panose="00000500000000000000" pitchFamily="2" charset="0"/>
              </a:rPr>
              <a:t>2</a:t>
            </a:r>
            <a:r>
              <a:rPr lang="en-US" sz="2800">
                <a:solidFill>
                  <a:schemeClr val="bg1">
                    <a:lumMod val="50000"/>
                  </a:schemeClr>
                </a:solidFill>
                <a:latin typeface="#9Slide03 Comfortaa" panose="00000500000000000000" pitchFamily="2" charset="0"/>
              </a:rPr>
              <a:t> (định lí Pythagore)</a:t>
            </a:r>
          </a:p>
        </p:txBody>
      </p:sp>
      <p:sp>
        <p:nvSpPr>
          <p:cNvPr id="62" name="TextBox 61">
            <a:extLst>
              <a:ext uri="{FF2B5EF4-FFF2-40B4-BE49-F238E27FC236}">
                <a16:creationId xmlns:a16="http://schemas.microsoft.com/office/drawing/2014/main" id="{866205FD-1C91-D494-08C4-ECB55122F03F}"/>
              </a:ext>
            </a:extLst>
          </p:cNvPr>
          <p:cNvSpPr txBox="1">
            <a:spLocks noChangeAspect="1"/>
          </p:cNvSpPr>
          <p:nvPr>
            <p:custDataLst>
              <p:tags r:id="rId8"/>
            </p:custDataLst>
          </p:nvPr>
        </p:nvSpPr>
        <p:spPr>
          <a:xfrm>
            <a:off x="777718" y="4773125"/>
            <a:ext cx="2996274" cy="556178"/>
          </a:xfrm>
          <a:prstGeom prst="rect">
            <a:avLst/>
          </a:prstGeom>
          <a:solidFill>
            <a:scrgbClr r="0" g="0" b="0">
              <a:alpha val="0"/>
            </a:scrgbClr>
          </a:solidFill>
        </p:spPr>
        <p:txBody>
          <a:bodyPr wrap="square">
            <a:spAutoFit/>
          </a:bodyPr>
          <a:lstStyle/>
          <a:p>
            <a:pPr marL="0" marR="0" lvl="0" indent="0" algn="just" defTabSz="914400" rtl="0" eaLnBrk="1" fontAlgn="auto" latinLnBrk="0" hangingPunct="1">
              <a:lnSpc>
                <a:spcPts val="4000"/>
              </a:lnSpc>
              <a:spcBef>
                <a:spcPts val="300"/>
              </a:spcBef>
              <a:spcAft>
                <a:spcPts val="300"/>
              </a:spcAft>
              <a:buClrTx/>
              <a:buSzTx/>
              <a:buFontTx/>
              <a:buNone/>
              <a:tabLst/>
              <a:defRPr/>
            </a:pPr>
            <a:r>
              <a:rPr lang="en-US" sz="2800">
                <a:solidFill>
                  <a:schemeClr val="tx1"/>
                </a:solidFill>
                <a:latin typeface="#9Slide03 Comfortaa" panose="00000500000000000000" pitchFamily="2" charset="0"/>
              </a:rPr>
              <a:t>72</a:t>
            </a:r>
            <a:r>
              <a:rPr lang="en-US" sz="2800" baseline="30000">
                <a:solidFill>
                  <a:schemeClr val="tx1"/>
                </a:solidFill>
                <a:latin typeface="#9Slide03 Comfortaa" panose="00000500000000000000" pitchFamily="2" charset="0"/>
              </a:rPr>
              <a:t>2</a:t>
            </a:r>
            <a:r>
              <a:rPr lang="en-US" sz="2800">
                <a:solidFill>
                  <a:schemeClr val="tx1"/>
                </a:solidFill>
                <a:latin typeface="#9Slide03 Comfortaa" panose="00000500000000000000" pitchFamily="2" charset="0"/>
              </a:rPr>
              <a:t> + 120</a:t>
            </a:r>
            <a:r>
              <a:rPr lang="en-US" sz="2800" baseline="30000">
                <a:solidFill>
                  <a:schemeClr val="tx1"/>
                </a:solidFill>
                <a:latin typeface="#9Slide03 Comfortaa" panose="00000500000000000000" pitchFamily="2" charset="0"/>
              </a:rPr>
              <a:t>2</a:t>
            </a:r>
            <a:r>
              <a:rPr lang="en-US" sz="2800">
                <a:solidFill>
                  <a:schemeClr val="tx1"/>
                </a:solidFill>
                <a:latin typeface="#9Slide03 Comfortaa" panose="00000500000000000000" pitchFamily="2" charset="0"/>
              </a:rPr>
              <a:t> = BC</a:t>
            </a:r>
            <a:r>
              <a:rPr lang="en-US" sz="2800" baseline="30000">
                <a:solidFill>
                  <a:schemeClr val="tx1"/>
                </a:solidFill>
                <a:latin typeface="#9Slide03 Comfortaa" panose="00000500000000000000" pitchFamily="2" charset="0"/>
              </a:rPr>
              <a:t>2</a:t>
            </a:r>
            <a:r>
              <a:rPr lang="en-US" sz="2800">
                <a:solidFill>
                  <a:schemeClr val="tx1"/>
                </a:solidFill>
                <a:latin typeface="#9Slide03 Comfortaa" panose="00000500000000000000" pitchFamily="2" charset="0"/>
              </a:rPr>
              <a:t> </a:t>
            </a:r>
          </a:p>
        </p:txBody>
      </p:sp>
      <p:sp>
        <p:nvSpPr>
          <p:cNvPr id="63" name="TextBox 62">
            <a:extLst>
              <a:ext uri="{FF2B5EF4-FFF2-40B4-BE49-F238E27FC236}">
                <a16:creationId xmlns:a16="http://schemas.microsoft.com/office/drawing/2014/main" id="{87D2AC80-61CC-82A6-4432-BD8F35D4B49F}"/>
              </a:ext>
            </a:extLst>
          </p:cNvPr>
          <p:cNvSpPr txBox="1">
            <a:spLocks noChangeAspect="1"/>
          </p:cNvSpPr>
          <p:nvPr>
            <p:custDataLst>
              <p:tags r:id="rId9"/>
            </p:custDataLst>
          </p:nvPr>
        </p:nvSpPr>
        <p:spPr>
          <a:xfrm>
            <a:off x="3689761" y="4776075"/>
            <a:ext cx="3834233" cy="553228"/>
          </a:xfrm>
          <a:prstGeom prst="rect">
            <a:avLst/>
          </a:prstGeom>
          <a:solidFill>
            <a:scrgbClr r="0" g="0" b="0">
              <a:alpha val="0"/>
            </a:scrgbClr>
          </a:solidFill>
        </p:spPr>
        <p:txBody>
          <a:bodyPr wrap="square">
            <a:spAutoFit/>
          </a:bodyPr>
          <a:lstStyle/>
          <a:p>
            <a:pPr marL="0" marR="0" lvl="0" indent="0" algn="just" defTabSz="914400" rtl="0" eaLnBrk="1" fontAlgn="auto" latinLnBrk="0" hangingPunct="1">
              <a:lnSpc>
                <a:spcPts val="4000"/>
              </a:lnSpc>
              <a:spcBef>
                <a:spcPts val="300"/>
              </a:spcBef>
              <a:spcAft>
                <a:spcPts val="300"/>
              </a:spcAft>
              <a:buClrTx/>
              <a:buSzTx/>
              <a:buFontTx/>
              <a:buNone/>
              <a:tabLst/>
              <a:defRPr/>
            </a:pPr>
            <a:r>
              <a:rPr lang="en-US" sz="2800">
                <a:latin typeface="#9Slide03 Comfortaa" panose="00000500000000000000" pitchFamily="2" charset="0"/>
              </a:rPr>
              <a:t>hay BC = 24  34 cm</a:t>
            </a:r>
            <a:endParaRPr lang="en-US" sz="2800">
              <a:solidFill>
                <a:schemeClr val="tx1"/>
              </a:solidFill>
              <a:latin typeface="#9Slide03 Comfortaa" panose="00000500000000000000" pitchFamily="2" charset="0"/>
            </a:endParaRPr>
          </a:p>
        </p:txBody>
      </p:sp>
      <p:grpSp>
        <p:nvGrpSpPr>
          <p:cNvPr id="1024" name="Group 1023">
            <a:extLst>
              <a:ext uri="{FF2B5EF4-FFF2-40B4-BE49-F238E27FC236}">
                <a16:creationId xmlns:a16="http://schemas.microsoft.com/office/drawing/2014/main" id="{5E9DD80B-A74A-9CD2-3C21-708F55AFD463}"/>
              </a:ext>
            </a:extLst>
          </p:cNvPr>
          <p:cNvGrpSpPr/>
          <p:nvPr/>
        </p:nvGrpSpPr>
        <p:grpSpPr>
          <a:xfrm>
            <a:off x="5973996" y="4759689"/>
            <a:ext cx="613647" cy="468187"/>
            <a:chOff x="8926918" y="2482166"/>
            <a:chExt cx="613647" cy="468187"/>
          </a:xfrm>
        </p:grpSpPr>
        <p:cxnSp>
          <p:nvCxnSpPr>
            <p:cNvPr id="1025" name="Đường nối Thẳng 16">
              <a:extLst>
                <a:ext uri="{FF2B5EF4-FFF2-40B4-BE49-F238E27FC236}">
                  <a16:creationId xmlns:a16="http://schemas.microsoft.com/office/drawing/2014/main" id="{F78EB797-77F8-D2D9-D7A2-81E42083F18F}"/>
                </a:ext>
              </a:extLst>
            </p:cNvPr>
            <p:cNvCxnSpPr>
              <a:cxnSpLocks/>
            </p:cNvCxnSpPr>
            <p:nvPr/>
          </p:nvCxnSpPr>
          <p:spPr>
            <a:xfrm>
              <a:off x="9043117" y="2491690"/>
              <a:ext cx="49744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27" name="Group 1026">
              <a:extLst>
                <a:ext uri="{FF2B5EF4-FFF2-40B4-BE49-F238E27FC236}">
                  <a16:creationId xmlns:a16="http://schemas.microsoft.com/office/drawing/2014/main" id="{C2F6B057-5591-55B8-BFE6-3416BEF19721}"/>
                </a:ext>
              </a:extLst>
            </p:cNvPr>
            <p:cNvGrpSpPr/>
            <p:nvPr/>
          </p:nvGrpSpPr>
          <p:grpSpPr>
            <a:xfrm>
              <a:off x="8926918" y="2482166"/>
              <a:ext cx="120961" cy="468187"/>
              <a:chOff x="8926918" y="2482166"/>
              <a:chExt cx="120961" cy="468187"/>
            </a:xfrm>
          </p:grpSpPr>
          <p:cxnSp>
            <p:nvCxnSpPr>
              <p:cNvPr id="1028" name="Đường nối Thẳng 17">
                <a:extLst>
                  <a:ext uri="{FF2B5EF4-FFF2-40B4-BE49-F238E27FC236}">
                    <a16:creationId xmlns:a16="http://schemas.microsoft.com/office/drawing/2014/main" id="{E2F875FD-1AFD-EB56-225C-6600A234141E}"/>
                  </a:ext>
                </a:extLst>
              </p:cNvPr>
              <p:cNvCxnSpPr>
                <a:cxnSpLocks/>
              </p:cNvCxnSpPr>
              <p:nvPr/>
            </p:nvCxnSpPr>
            <p:spPr>
              <a:xfrm flipV="1">
                <a:off x="8990729" y="2482166"/>
                <a:ext cx="57150" cy="46818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9" name="Đường nối Thẳng 19">
                <a:extLst>
                  <a:ext uri="{FF2B5EF4-FFF2-40B4-BE49-F238E27FC236}">
                    <a16:creationId xmlns:a16="http://schemas.microsoft.com/office/drawing/2014/main" id="{7A93A66A-B79E-A7C5-54C3-E9414AF3893E}"/>
                  </a:ext>
                </a:extLst>
              </p:cNvPr>
              <p:cNvCxnSpPr>
                <a:cxnSpLocks/>
              </p:cNvCxnSpPr>
              <p:nvPr/>
            </p:nvCxnSpPr>
            <p:spPr>
              <a:xfrm flipH="1" flipV="1">
                <a:off x="8926918" y="2773691"/>
                <a:ext cx="65573" cy="17428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B2D3486-73B2-1719-4942-43ABA3DD00C9}"/>
                  </a:ext>
                </a:extLst>
              </p:cNvPr>
              <p:cNvSpPr txBox="1">
                <a:spLocks noChangeAspect="1"/>
              </p:cNvSpPr>
              <p:nvPr>
                <p:custDataLst>
                  <p:tags r:id="rId10"/>
                </p:custDataLst>
              </p:nvPr>
            </p:nvSpPr>
            <p:spPr>
              <a:xfrm>
                <a:off x="7287405" y="4759689"/>
                <a:ext cx="2295736" cy="556178"/>
              </a:xfrm>
              <a:prstGeom prst="rect">
                <a:avLst/>
              </a:prstGeom>
              <a:solidFill>
                <a:scrgbClr r="0" g="0" b="0">
                  <a:alpha val="0"/>
                </a:scrgbClr>
              </a:solidFill>
            </p:spPr>
            <p:txBody>
              <a:bodyPr wrap="square">
                <a:spAutoFit/>
              </a:bodyPr>
              <a:lstStyle/>
              <a:p>
                <a:pPr marL="0" marR="0" lvl="0" indent="0" algn="just" defTabSz="914400" rtl="0" eaLnBrk="1" fontAlgn="auto" latinLnBrk="0" hangingPunct="1">
                  <a:lnSpc>
                    <a:spcPts val="4000"/>
                  </a:lnSpc>
                  <a:spcBef>
                    <a:spcPts val="300"/>
                  </a:spcBef>
                  <a:spcAft>
                    <a:spcPts val="300"/>
                  </a:spcAft>
                  <a:buClrTx/>
                  <a:buSzTx/>
                  <a:buFontTx/>
                  <a:buNone/>
                  <a:tabLst/>
                  <a:defRPr/>
                </a:pPr>
                <a14:m>
                  <m:oMath xmlns:m="http://schemas.openxmlformats.org/officeDocument/2006/math">
                    <m:r>
                      <a:rPr lang="en-US" sz="2800" i="1" smtClean="0">
                        <a:latin typeface="Cambria Math" panose="02040503050406030204" pitchFamily="18" charset="0"/>
                        <a:ea typeface="Cambria Math" panose="02040503050406030204" pitchFamily="18" charset="0"/>
                      </a:rPr>
                      <m:t>≈</m:t>
                    </m:r>
                  </m:oMath>
                </a14:m>
                <a:r>
                  <a:rPr lang="en-US" sz="2800">
                    <a:solidFill>
                      <a:schemeClr val="tx1"/>
                    </a:solidFill>
                    <a:latin typeface="#9Slide03 Comfortaa" panose="00000500000000000000" pitchFamily="2" charset="0"/>
                  </a:rPr>
                  <a:t> 139,94 cm</a:t>
                </a:r>
              </a:p>
            </p:txBody>
          </p:sp>
        </mc:Choice>
        <mc:Fallback xmlns="">
          <p:sp>
            <p:nvSpPr>
              <p:cNvPr id="3" name="TextBox 2">
                <a:extLst>
                  <a:ext uri="{FF2B5EF4-FFF2-40B4-BE49-F238E27FC236}">
                    <a16:creationId xmlns:a16="http://schemas.microsoft.com/office/drawing/2014/main" id="{3B2D3486-73B2-1719-4942-43ABA3DD00C9}"/>
                  </a:ext>
                </a:extLst>
              </p:cNvPr>
              <p:cNvSpPr txBox="1">
                <a:spLocks noRot="1" noChangeAspect="1" noMove="1" noResize="1" noEditPoints="1" noAdjustHandles="1" noChangeArrowheads="1" noChangeShapeType="1" noTextEdit="1"/>
              </p:cNvSpPr>
              <p:nvPr>
                <p:custDataLst>
                  <p:tags r:id="rId20"/>
                </p:custDataLst>
              </p:nvPr>
            </p:nvSpPr>
            <p:spPr>
              <a:xfrm>
                <a:off x="7287405" y="4759689"/>
                <a:ext cx="2295736" cy="556178"/>
              </a:xfrm>
              <a:prstGeom prst="rect">
                <a:avLst/>
              </a:prstGeom>
              <a:blipFill>
                <a:blip r:embed="rId21"/>
                <a:stretch>
                  <a:fillRect t="-6593" r="-4244" b="-296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0AFFE77-63F8-D163-4294-D4D0111453E9}"/>
                  </a:ext>
                </a:extLst>
              </p:cNvPr>
              <p:cNvSpPr txBox="1">
                <a:spLocks noChangeAspect="1"/>
              </p:cNvSpPr>
              <p:nvPr>
                <p:custDataLst>
                  <p:tags r:id="rId11"/>
                </p:custDataLst>
              </p:nvPr>
            </p:nvSpPr>
            <p:spPr>
              <a:xfrm>
                <a:off x="777718" y="5449592"/>
                <a:ext cx="4597869" cy="556178"/>
              </a:xfrm>
              <a:prstGeom prst="rect">
                <a:avLst/>
              </a:prstGeom>
              <a:solidFill>
                <a:scrgbClr r="0" g="0" b="0">
                  <a:alpha val="0"/>
                </a:scrgbClr>
              </a:solidFill>
            </p:spPr>
            <p:txBody>
              <a:bodyPr wrap="square">
                <a:spAutoFit/>
              </a:bodyPr>
              <a:lstStyle/>
              <a:p>
                <a:pPr marL="0" marR="0" lvl="0" indent="0" algn="just" defTabSz="914400" rtl="0" eaLnBrk="1" fontAlgn="auto" latinLnBrk="0" hangingPunct="1">
                  <a:lnSpc>
                    <a:spcPts val="4000"/>
                  </a:lnSpc>
                  <a:spcBef>
                    <a:spcPts val="300"/>
                  </a:spcBef>
                  <a:spcAft>
                    <a:spcPts val="300"/>
                  </a:spcAft>
                  <a:buClrTx/>
                  <a:buSzTx/>
                  <a:buFontTx/>
                  <a:buNone/>
                  <a:tabLst/>
                  <a:defRPr/>
                </a:pPr>
                <a:r>
                  <a:rPr lang="en-US" sz="2800">
                    <a:latin typeface="#9Slide03 Comfortaa" panose="00000500000000000000" pitchFamily="2" charset="0"/>
                  </a:rPr>
                  <a:t>Đổi 139,94 cm </a:t>
                </a:r>
                <a14:m>
                  <m:oMath xmlns:m="http://schemas.openxmlformats.org/officeDocument/2006/math">
                    <m:r>
                      <a:rPr lang="en-US" sz="2800" i="1" smtClean="0">
                        <a:latin typeface="Cambria Math" panose="02040503050406030204" pitchFamily="18" charset="0"/>
                        <a:ea typeface="Cambria Math" panose="02040503050406030204" pitchFamily="18" charset="0"/>
                      </a:rPr>
                      <m:t>≈</m:t>
                    </m:r>
                  </m:oMath>
                </a14:m>
                <a:r>
                  <a:rPr lang="en-US" sz="2800">
                    <a:solidFill>
                      <a:schemeClr val="tx1"/>
                    </a:solidFill>
                    <a:latin typeface="#9Slide03 Comfortaa" panose="00000500000000000000" pitchFamily="2" charset="0"/>
                  </a:rPr>
                  <a:t> 55 inch </a:t>
                </a:r>
              </a:p>
            </p:txBody>
          </p:sp>
        </mc:Choice>
        <mc:Fallback xmlns="">
          <p:sp>
            <p:nvSpPr>
              <p:cNvPr id="4" name="TextBox 3">
                <a:extLst>
                  <a:ext uri="{FF2B5EF4-FFF2-40B4-BE49-F238E27FC236}">
                    <a16:creationId xmlns:a16="http://schemas.microsoft.com/office/drawing/2014/main" id="{E0AFFE77-63F8-D163-4294-D4D0111453E9}"/>
                  </a:ext>
                </a:extLst>
              </p:cNvPr>
              <p:cNvSpPr txBox="1">
                <a:spLocks noRot="1" noChangeAspect="1" noMove="1" noResize="1" noEditPoints="1" noAdjustHandles="1" noChangeArrowheads="1" noChangeShapeType="1" noTextEdit="1"/>
              </p:cNvSpPr>
              <p:nvPr>
                <p:custDataLst>
                  <p:tags r:id="rId22"/>
                </p:custDataLst>
              </p:nvPr>
            </p:nvSpPr>
            <p:spPr>
              <a:xfrm>
                <a:off x="777718" y="5449592"/>
                <a:ext cx="4597869" cy="556178"/>
              </a:xfrm>
              <a:prstGeom prst="rect">
                <a:avLst/>
              </a:prstGeom>
              <a:blipFill>
                <a:blip r:embed="rId23"/>
                <a:stretch>
                  <a:fillRect l="-2785" t="-6593" b="-29670"/>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F80104B7-CBA2-17D7-222E-B08EF64CA6C9}"/>
              </a:ext>
            </a:extLst>
          </p:cNvPr>
          <p:cNvSpPr txBox="1">
            <a:spLocks noChangeAspect="1"/>
          </p:cNvSpPr>
          <p:nvPr>
            <p:custDataLst>
              <p:tags r:id="rId12"/>
            </p:custDataLst>
          </p:nvPr>
        </p:nvSpPr>
        <p:spPr>
          <a:xfrm>
            <a:off x="2036716" y="6069313"/>
            <a:ext cx="8604406" cy="553228"/>
          </a:xfrm>
          <a:prstGeom prst="rect">
            <a:avLst/>
          </a:prstGeom>
          <a:solidFill>
            <a:scrgbClr r="0" g="0" b="0">
              <a:alpha val="0"/>
            </a:scrgbClr>
          </a:solidFill>
        </p:spPr>
        <p:txBody>
          <a:bodyPr wrap="square">
            <a:spAutoFit/>
          </a:bodyPr>
          <a:lstStyle/>
          <a:p>
            <a:pPr marL="0" marR="0" lvl="0" indent="0" algn="just" defTabSz="914400" rtl="0" eaLnBrk="1" fontAlgn="auto" latinLnBrk="0" hangingPunct="1">
              <a:lnSpc>
                <a:spcPts val="4000"/>
              </a:lnSpc>
              <a:spcBef>
                <a:spcPts val="300"/>
              </a:spcBef>
              <a:spcAft>
                <a:spcPts val="300"/>
              </a:spcAft>
              <a:buClrTx/>
              <a:buSzTx/>
              <a:buFontTx/>
              <a:buNone/>
              <a:tabLst/>
              <a:defRPr/>
            </a:pPr>
            <a:r>
              <a:rPr lang="en-US" sz="2800">
                <a:solidFill>
                  <a:srgbClr val="0070C0"/>
                </a:solidFill>
                <a:latin typeface="#9Slide03 Comfortaa" panose="00000500000000000000" pitchFamily="2" charset="0"/>
              </a:rPr>
              <a:t>Vậy độ dài đường chéo của tivi đó là 55 inch.</a:t>
            </a:r>
          </a:p>
        </p:txBody>
      </p:sp>
    </p:spTree>
    <p:extLst>
      <p:ext uri="{BB962C8B-B14F-4D97-AF65-F5344CB8AC3E}">
        <p14:creationId xmlns:p14="http://schemas.microsoft.com/office/powerpoint/2010/main" val="3956679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1F7FC"/>
        </a:solidFill>
        <a:effectLst/>
      </p:bgPr>
    </p:bg>
    <p:spTree>
      <p:nvGrpSpPr>
        <p:cNvPr id="1" name=""/>
        <p:cNvGrpSpPr/>
        <p:nvPr/>
      </p:nvGrpSpPr>
      <p:grpSpPr>
        <a:xfrm>
          <a:off x="0" y="0"/>
          <a:ext cx="0" cy="0"/>
          <a:chOff x="0" y="0"/>
          <a:chExt cx="0" cy="0"/>
        </a:xfrm>
      </p:grpSpPr>
      <p:sp>
        <p:nvSpPr>
          <p:cNvPr id="2" name="Freeform 2"/>
          <p:cNvSpPr/>
          <p:nvPr/>
        </p:nvSpPr>
        <p:spPr>
          <a:xfrm>
            <a:off x="-904360" y="332260"/>
            <a:ext cx="14000719" cy="3642780"/>
          </a:xfrm>
          <a:custGeom>
            <a:avLst/>
            <a:gdLst/>
            <a:ahLst/>
            <a:cxnLst/>
            <a:rect l="l" t="t" r="r" b="b"/>
            <a:pathLst>
              <a:path w="21001079" h="5464170">
                <a:moveTo>
                  <a:pt x="0" y="0"/>
                </a:moveTo>
                <a:lnTo>
                  <a:pt x="21001080" y="0"/>
                </a:lnTo>
                <a:lnTo>
                  <a:pt x="21001080" y="5464170"/>
                </a:lnTo>
                <a:lnTo>
                  <a:pt x="0" y="5464170"/>
                </a:lnTo>
                <a:lnTo>
                  <a:pt x="0" y="0"/>
                </a:lnTo>
                <a:close/>
              </a:path>
            </a:pathLst>
          </a:custGeom>
          <a:blipFill>
            <a:blip r:embed="rId3">
              <a:alphaModFix amt="65999"/>
              <a:extLst>
                <a:ext uri="{96DAC541-7B7A-43D3-8B79-37D633B846F1}">
                  <asvg:svgBlip xmlns:asvg="http://schemas.microsoft.com/office/drawing/2016/SVG/main" r:embed="rId4"/>
                </a:ext>
              </a:extLst>
            </a:blip>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10171933" y="3958242"/>
            <a:ext cx="2248667" cy="2339316"/>
          </a:xfrm>
          <a:custGeom>
            <a:avLst/>
            <a:gdLst/>
            <a:ahLst/>
            <a:cxnLst/>
            <a:rect l="l" t="t" r="r" b="b"/>
            <a:pathLst>
              <a:path w="8899541" h="9258300">
                <a:moveTo>
                  <a:pt x="0" y="0"/>
                </a:moveTo>
                <a:lnTo>
                  <a:pt x="8899541" y="0"/>
                </a:lnTo>
                <a:lnTo>
                  <a:pt x="8899541" y="9258300"/>
                </a:lnTo>
                <a:lnTo>
                  <a:pt x="0" y="9258300"/>
                </a:lnTo>
                <a:lnTo>
                  <a:pt x="0" y="0"/>
                </a:lnTo>
                <a:close/>
              </a:path>
            </a:pathLst>
          </a:custGeom>
          <a:blipFill>
            <a:blip r:embed="rId5"/>
            <a:stretch>
              <a:fillRect/>
            </a:stretch>
          </a:blipFill>
        </p:spPr>
        <p:txBody>
          <a:bodyPr/>
          <a:lstStyle/>
          <a:p>
            <a:pPr defTabSz="609630"/>
            <a:endParaRPr lang="en-US" sz="1200">
              <a:solidFill>
                <a:prstClr val="black"/>
              </a:solidFill>
              <a:latin typeface="Calibri"/>
            </a:endParaRPr>
          </a:p>
        </p:txBody>
      </p:sp>
      <p:sp>
        <p:nvSpPr>
          <p:cNvPr id="4" name="Freeform 4"/>
          <p:cNvSpPr/>
          <p:nvPr/>
        </p:nvSpPr>
        <p:spPr>
          <a:xfrm>
            <a:off x="-4474841" y="4596384"/>
            <a:ext cx="8186845" cy="2261616"/>
          </a:xfrm>
          <a:custGeom>
            <a:avLst/>
            <a:gdLst/>
            <a:ahLst/>
            <a:cxnLst/>
            <a:rect l="l" t="t" r="r" b="b"/>
            <a:pathLst>
              <a:path w="12280268" h="3392424">
                <a:moveTo>
                  <a:pt x="0" y="0"/>
                </a:moveTo>
                <a:lnTo>
                  <a:pt x="12280268" y="0"/>
                </a:lnTo>
                <a:lnTo>
                  <a:pt x="12280268" y="3392424"/>
                </a:lnTo>
                <a:lnTo>
                  <a:pt x="0" y="339242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en-US" sz="1200">
              <a:solidFill>
                <a:prstClr val="black"/>
              </a:solidFill>
              <a:latin typeface="Calibri"/>
            </a:endParaRPr>
          </a:p>
        </p:txBody>
      </p:sp>
      <p:sp>
        <p:nvSpPr>
          <p:cNvPr id="5" name="Freeform 5"/>
          <p:cNvSpPr/>
          <p:nvPr/>
        </p:nvSpPr>
        <p:spPr>
          <a:xfrm rot="251829" flipH="1">
            <a:off x="-242880" y="4803934"/>
            <a:ext cx="13723710" cy="4288659"/>
          </a:xfrm>
          <a:custGeom>
            <a:avLst/>
            <a:gdLst/>
            <a:ahLst/>
            <a:cxnLst/>
            <a:rect l="l" t="t" r="r" b="b"/>
            <a:pathLst>
              <a:path w="20585565" h="6432989">
                <a:moveTo>
                  <a:pt x="20585565" y="0"/>
                </a:moveTo>
                <a:lnTo>
                  <a:pt x="0" y="0"/>
                </a:lnTo>
                <a:lnTo>
                  <a:pt x="0" y="6432989"/>
                </a:lnTo>
                <a:lnTo>
                  <a:pt x="20585565" y="6432989"/>
                </a:lnTo>
                <a:lnTo>
                  <a:pt x="20585565"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609630"/>
            <a:endParaRPr lang="en-US" sz="1200">
              <a:solidFill>
                <a:prstClr val="black"/>
              </a:solidFill>
              <a:latin typeface="Calibri"/>
            </a:endParaRPr>
          </a:p>
        </p:txBody>
      </p:sp>
      <p:sp>
        <p:nvSpPr>
          <p:cNvPr id="6" name="Freeform 6"/>
          <p:cNvSpPr/>
          <p:nvPr/>
        </p:nvSpPr>
        <p:spPr>
          <a:xfrm>
            <a:off x="-2770463" y="-1064732"/>
            <a:ext cx="4510773" cy="5769594"/>
          </a:xfrm>
          <a:custGeom>
            <a:avLst/>
            <a:gdLst/>
            <a:ahLst/>
            <a:cxnLst/>
            <a:rect l="l" t="t" r="r" b="b"/>
            <a:pathLst>
              <a:path w="8057118" h="10305617">
                <a:moveTo>
                  <a:pt x="0" y="0"/>
                </a:moveTo>
                <a:lnTo>
                  <a:pt x="8057118" y="0"/>
                </a:lnTo>
                <a:lnTo>
                  <a:pt x="8057118" y="10305617"/>
                </a:lnTo>
                <a:lnTo>
                  <a:pt x="0" y="1030561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defTabSz="609630"/>
            <a:endParaRPr lang="en-US" sz="1200">
              <a:solidFill>
                <a:prstClr val="black"/>
              </a:solidFill>
              <a:latin typeface="Calibri"/>
            </a:endParaRPr>
          </a:p>
        </p:txBody>
      </p:sp>
      <p:sp>
        <p:nvSpPr>
          <p:cNvPr id="7" name="Freeform 7"/>
          <p:cNvSpPr/>
          <p:nvPr/>
        </p:nvSpPr>
        <p:spPr>
          <a:xfrm>
            <a:off x="11050095" y="-58089"/>
            <a:ext cx="1541739" cy="743889"/>
          </a:xfrm>
          <a:custGeom>
            <a:avLst/>
            <a:gdLst/>
            <a:ahLst/>
            <a:cxnLst/>
            <a:rect l="l" t="t" r="r" b="b"/>
            <a:pathLst>
              <a:path w="2312608" h="1115833">
                <a:moveTo>
                  <a:pt x="0" y="0"/>
                </a:moveTo>
                <a:lnTo>
                  <a:pt x="2312608" y="0"/>
                </a:lnTo>
                <a:lnTo>
                  <a:pt x="2312608" y="1115833"/>
                </a:lnTo>
                <a:lnTo>
                  <a:pt x="0" y="111583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defTabSz="609630"/>
            <a:endParaRPr lang="en-US" sz="1200">
              <a:solidFill>
                <a:prstClr val="black"/>
              </a:solidFill>
              <a:latin typeface="Calibri"/>
            </a:endParaRPr>
          </a:p>
        </p:txBody>
      </p:sp>
      <p:sp>
        <p:nvSpPr>
          <p:cNvPr id="10" name="TextBox 9">
            <a:extLst>
              <a:ext uri="{FF2B5EF4-FFF2-40B4-BE49-F238E27FC236}">
                <a16:creationId xmlns:a16="http://schemas.microsoft.com/office/drawing/2014/main" id="{2626FD57-2271-04DF-AD62-371DC77DC206}"/>
              </a:ext>
            </a:extLst>
          </p:cNvPr>
          <p:cNvSpPr txBox="1"/>
          <p:nvPr/>
        </p:nvSpPr>
        <p:spPr>
          <a:xfrm>
            <a:off x="750624" y="2762768"/>
            <a:ext cx="10690747" cy="1446550"/>
          </a:xfrm>
          <a:prstGeom prst="rect">
            <a:avLst/>
          </a:prstGeom>
          <a:noFill/>
        </p:spPr>
        <p:txBody>
          <a:bodyPr wrap="none" rtlCol="0">
            <a:spAutoFit/>
          </a:bodyPr>
          <a:lstStyle/>
          <a:p>
            <a:pPr marL="0" marR="0" lvl="0" indent="0" algn="ctr" defTabSz="914400" rtl="0" eaLnBrk="1" fontAlgn="auto" latinLnBrk="0" hangingPunct="1">
              <a:spcBef>
                <a:spcPts val="0"/>
              </a:spcBef>
              <a:spcAft>
                <a:spcPts val="0"/>
              </a:spcAft>
              <a:buClrTx/>
              <a:buSzTx/>
              <a:buFontTx/>
              <a:buNone/>
              <a:tabLst/>
              <a:defRPr/>
            </a:pPr>
            <a:r>
              <a:rPr lang="en-US" sz="8800" dirty="0">
                <a:solidFill>
                  <a:srgbClr val="FF0000"/>
                </a:solidFill>
                <a:latin typeface="#9Slide07 Baloo Tamma" panose="03080902040302020200" pitchFamily="66" charset="0"/>
                <a:cs typeface="#9Slide07 Baloo Tamma" panose="03080902040302020200" pitchFamily="66" charset="0"/>
              </a:rPr>
              <a:t>ĐỊNH LÍ PYTHAGORE </a:t>
            </a:r>
          </a:p>
        </p:txBody>
      </p:sp>
      <p:pic>
        <p:nvPicPr>
          <p:cNvPr id="1028" name="Picture 4" descr="Pythagore (musique) | imusic-blog encyclopédie musicale en ligne">
            <a:extLst>
              <a:ext uri="{FF2B5EF4-FFF2-40B4-BE49-F238E27FC236}">
                <a16:creationId xmlns:a16="http://schemas.microsoft.com/office/drawing/2014/main" id="{D50564B5-CE8E-92BA-9A39-FE41BB5F7A25}"/>
              </a:ext>
            </a:extLst>
          </p:cNvPr>
          <p:cNvPicPr>
            <a:picLocks noChangeAspect="1" noChangeArrowheads="1"/>
          </p:cNvPicPr>
          <p:nvPr/>
        </p:nvPicPr>
        <p:blipFill rotWithShape="1">
          <a:blip r:embed="rId14">
            <a:extLst>
              <a:ext uri="{BEBA8EAE-BF5A-486C-A8C5-ECC9F3942E4B}">
                <a14:imgProps xmlns:a14="http://schemas.microsoft.com/office/drawing/2010/main">
                  <a14:imgLayer r:embed="rId15">
                    <a14:imgEffect>
                      <a14:backgroundRemoval t="5250" b="90000" l="10000" r="90000">
                        <a14:foregroundMark x1="31625" y1="83750" x2="32500" y2="83750"/>
                        <a14:foregroundMark x1="33500" y1="80750" x2="33500" y2="80750"/>
                        <a14:foregroundMark x1="33375" y1="77000" x2="33875" y2="78750"/>
                        <a14:foregroundMark x1="51500" y1="80250" x2="51500" y2="80250"/>
                        <a14:foregroundMark x1="49500" y1="35250" x2="49875" y2="32250"/>
                        <a14:foregroundMark x1="50125" y1="11750" x2="50125" y2="11750"/>
                        <a14:foregroundMark x1="45625" y1="5250" x2="46625" y2="8750"/>
                        <a14:foregroundMark x1="49125" y1="9000" x2="54875" y2="16250"/>
                      </a14:backgroundRemoval>
                    </a14:imgEffect>
                  </a14:imgLayer>
                </a14:imgProps>
              </a:ext>
              <a:ext uri="{28A0092B-C50C-407E-A947-70E740481C1C}">
                <a14:useLocalDpi xmlns:a14="http://schemas.microsoft.com/office/drawing/2010/main" val="0"/>
              </a:ext>
            </a:extLst>
          </a:blip>
          <a:srcRect l="33923" r="29220"/>
          <a:stretch/>
        </p:blipFill>
        <p:spPr bwMode="auto">
          <a:xfrm>
            <a:off x="9944774" y="392242"/>
            <a:ext cx="1549394" cy="21018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B13BE69D-770C-A4A9-D0F2-C25E053BC19B}"/>
              </a:ext>
            </a:extLst>
          </p:cNvPr>
          <p:cNvPicPr>
            <a:picLocks noChangeAspect="1"/>
          </p:cNvPicPr>
          <p:nvPr/>
        </p:nvPicPr>
        <p:blipFill>
          <a:blip r:embed="rId16"/>
          <a:stretch>
            <a:fillRect/>
          </a:stretch>
        </p:blipFill>
        <p:spPr>
          <a:xfrm>
            <a:off x="283095" y="4209318"/>
            <a:ext cx="2612349" cy="238898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ectangle 102">
            <a:extLst>
              <a:ext uri="{FF2B5EF4-FFF2-40B4-BE49-F238E27FC236}">
                <a16:creationId xmlns:a16="http://schemas.microsoft.com/office/drawing/2014/main" id="{AC29B67B-983D-444B-694E-28F51AB62881}"/>
              </a:ext>
            </a:extLst>
          </p:cNvPr>
          <p:cNvSpPr/>
          <p:nvPr/>
        </p:nvSpPr>
        <p:spPr>
          <a:xfrm rot="3155873">
            <a:off x="9367114" y="1506736"/>
            <a:ext cx="2233198" cy="2220596"/>
          </a:xfrm>
          <a:prstGeom prst="rect">
            <a:avLst/>
          </a:prstGeom>
          <a:solidFill>
            <a:srgbClr val="129045">
              <a:alpha val="7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F907DCCB-740D-C56E-48F9-9A228AF1F601}"/>
              </a:ext>
            </a:extLst>
          </p:cNvPr>
          <p:cNvSpPr/>
          <p:nvPr/>
        </p:nvSpPr>
        <p:spPr>
          <a:xfrm>
            <a:off x="8912780" y="4171476"/>
            <a:ext cx="1365788" cy="1358081"/>
          </a:xfrm>
          <a:prstGeom prst="rect">
            <a:avLst/>
          </a:prstGeom>
          <a:solidFill>
            <a:srgbClr val="FFF1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CB250F99-02E6-D962-2600-043344B0B5FD}"/>
              </a:ext>
            </a:extLst>
          </p:cNvPr>
          <p:cNvSpPr/>
          <p:nvPr/>
        </p:nvSpPr>
        <p:spPr>
          <a:xfrm>
            <a:off x="7151000" y="2423067"/>
            <a:ext cx="1770247" cy="1754205"/>
          </a:xfrm>
          <a:prstGeom prst="rect">
            <a:avLst/>
          </a:prstGeom>
          <a:solidFill>
            <a:srgbClr val="F26E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8B252EC0-F58A-37CD-482C-1C3B3CE01DD9}"/>
              </a:ext>
            </a:extLst>
          </p:cNvPr>
          <p:cNvGrpSpPr/>
          <p:nvPr/>
        </p:nvGrpSpPr>
        <p:grpSpPr>
          <a:xfrm>
            <a:off x="-76200" y="247061"/>
            <a:ext cx="4948580" cy="830939"/>
            <a:chOff x="443946" y="162962"/>
            <a:chExt cx="4283429" cy="651850"/>
          </a:xfrm>
          <a:solidFill>
            <a:srgbClr val="4C51A1"/>
          </a:solidFill>
        </p:grpSpPr>
        <p:sp>
          <p:nvSpPr>
            <p:cNvPr id="42" name="Parallelogram 41">
              <a:extLst>
                <a:ext uri="{FF2B5EF4-FFF2-40B4-BE49-F238E27FC236}">
                  <a16:creationId xmlns:a16="http://schemas.microsoft.com/office/drawing/2014/main" id="{E5A85DCA-6FF3-8470-57D8-B40738104F03}"/>
                </a:ext>
              </a:extLst>
            </p:cNvPr>
            <p:cNvSpPr/>
            <p:nvPr/>
          </p:nvSpPr>
          <p:spPr>
            <a:xfrm>
              <a:off x="443946" y="162962"/>
              <a:ext cx="3429553" cy="651850"/>
            </a:xfrm>
            <a:prstGeom prst="parallelogram">
              <a:avLst>
                <a:gd name="adj" fmla="val 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Rounded Corners 42">
              <a:extLst>
                <a:ext uri="{FF2B5EF4-FFF2-40B4-BE49-F238E27FC236}">
                  <a16:creationId xmlns:a16="http://schemas.microsoft.com/office/drawing/2014/main" id="{111230EF-AA74-050D-89AA-1A89E195260E}"/>
                </a:ext>
              </a:extLst>
            </p:cNvPr>
            <p:cNvSpPr/>
            <p:nvPr/>
          </p:nvSpPr>
          <p:spPr>
            <a:xfrm>
              <a:off x="3391713" y="162962"/>
              <a:ext cx="1335662" cy="651850"/>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0" name="TextBox 39">
            <a:extLst>
              <a:ext uri="{FF2B5EF4-FFF2-40B4-BE49-F238E27FC236}">
                <a16:creationId xmlns:a16="http://schemas.microsoft.com/office/drawing/2014/main" id="{CB104A01-98FF-7DB7-D200-5353EF2A8E03}"/>
              </a:ext>
            </a:extLst>
          </p:cNvPr>
          <p:cNvSpPr txBox="1"/>
          <p:nvPr/>
        </p:nvSpPr>
        <p:spPr>
          <a:xfrm>
            <a:off x="109892" y="431669"/>
            <a:ext cx="469070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9Slide07 Baloo Tamma" panose="03080902040302020200" pitchFamily="66" charset="0"/>
                <a:ea typeface="+mn-ea"/>
                <a:cs typeface="#9Slide07 Baloo Tamma" panose="03080902040302020200" pitchFamily="66" charset="0"/>
              </a:rPr>
              <a:t>TÌNH HUỐNG MỞ ĐẦU</a:t>
            </a:r>
            <a:endParaRPr kumimoji="0" lang="en-US" sz="3600" b="0" i="0" u="none" strike="noStrike" kern="1200" cap="none" spc="0" normalizeH="0" baseline="0" noProof="0" dirty="0">
              <a:ln>
                <a:noFill/>
              </a:ln>
              <a:solidFill>
                <a:prstClr val="white"/>
              </a:solidFill>
              <a:effectLst/>
              <a:uLnTx/>
              <a:uFillTx/>
              <a:latin typeface="#9Slide07 Baloo Tamma" panose="03080902040302020200" pitchFamily="66" charset="0"/>
              <a:ea typeface="+mn-ea"/>
              <a:cs typeface="#9Slide07 Baloo Tamma" panose="03080902040302020200" pitchFamily="66" charset="0"/>
            </a:endParaRPr>
          </a:p>
        </p:txBody>
      </p:sp>
      <p:sp>
        <p:nvSpPr>
          <p:cNvPr id="3" name="TextBox 2">
            <a:extLst>
              <a:ext uri="{FF2B5EF4-FFF2-40B4-BE49-F238E27FC236}">
                <a16:creationId xmlns:a16="http://schemas.microsoft.com/office/drawing/2014/main" id="{D7CE4571-DDB8-7911-7A45-885BDD032AB1}"/>
              </a:ext>
            </a:extLst>
          </p:cNvPr>
          <p:cNvSpPr txBox="1">
            <a:spLocks noChangeAspect="1"/>
          </p:cNvSpPr>
          <p:nvPr>
            <p:custDataLst>
              <p:tags r:id="rId1"/>
            </p:custDataLst>
          </p:nvPr>
        </p:nvSpPr>
        <p:spPr>
          <a:xfrm>
            <a:off x="748725" y="1455623"/>
            <a:ext cx="5654411" cy="2592248"/>
          </a:xfrm>
          <a:prstGeom prst="rect">
            <a:avLst/>
          </a:prstGeom>
          <a:solidFill>
            <a:scrgbClr r="0" g="0" b="0">
              <a:alpha val="0"/>
            </a:scrgbClr>
          </a:solid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9Slide03 Comfortaa" panose="00000500000000000000" pitchFamily="2" charset="0"/>
                <a:ea typeface="+mn-ea"/>
                <a:cs typeface="+mn-cs"/>
              </a:rPr>
              <a:t>So sánh</a:t>
            </a:r>
            <a:r>
              <a:rPr kumimoji="0" lang="en-US" sz="2800" b="0" i="0" u="none" strike="noStrike" kern="1200" cap="none" spc="0" normalizeH="0" noProof="0">
                <a:ln>
                  <a:noFill/>
                </a:ln>
                <a:solidFill>
                  <a:prstClr val="black"/>
                </a:solidFill>
                <a:effectLst/>
                <a:uLnTx/>
                <a:uFillTx/>
                <a:latin typeface="#9Slide03 Comfortaa" panose="00000500000000000000" pitchFamily="2" charset="0"/>
                <a:ea typeface="+mn-ea"/>
                <a:cs typeface="+mn-cs"/>
              </a:rPr>
              <a:t> diện tích hình vuông màu xanh với tổng diện tích của hai hình vuông màu đỏ và màu vàng.</a:t>
            </a:r>
            <a:endParaRPr kumimoji="0" lang="en-US" sz="2800" b="0" i="0" u="none" strike="noStrike" kern="1200" cap="none" spc="0" normalizeH="0" baseline="0" noProof="0">
              <a:ln>
                <a:noFill/>
              </a:ln>
              <a:solidFill>
                <a:prstClr val="black"/>
              </a:solidFill>
              <a:effectLst/>
              <a:uLnTx/>
              <a:uFillTx/>
              <a:latin typeface="#9Slide03 Comfortaa" panose="00000500000000000000" pitchFamily="2" charset="0"/>
              <a:ea typeface="+mn-ea"/>
              <a:cs typeface="+mn-cs"/>
            </a:endParaRPr>
          </a:p>
        </p:txBody>
      </p:sp>
      <p:sp>
        <p:nvSpPr>
          <p:cNvPr id="2" name="Freeform 8">
            <a:extLst>
              <a:ext uri="{FF2B5EF4-FFF2-40B4-BE49-F238E27FC236}">
                <a16:creationId xmlns:a16="http://schemas.microsoft.com/office/drawing/2014/main" id="{4FDC8714-55F1-ACD1-ED18-A1746127B12F}"/>
              </a:ext>
            </a:extLst>
          </p:cNvPr>
          <p:cNvSpPr/>
          <p:nvPr/>
        </p:nvSpPr>
        <p:spPr>
          <a:xfrm>
            <a:off x="213586" y="1536700"/>
            <a:ext cx="535139" cy="590680"/>
          </a:xfrm>
          <a:custGeom>
            <a:avLst/>
            <a:gdLst/>
            <a:ahLst/>
            <a:cxnLst/>
            <a:rect l="l" t="t" r="r" b="b"/>
            <a:pathLst>
              <a:path w="1763552" h="1946587">
                <a:moveTo>
                  <a:pt x="0" y="0"/>
                </a:moveTo>
                <a:lnTo>
                  <a:pt x="1763552" y="0"/>
                </a:lnTo>
                <a:lnTo>
                  <a:pt x="1763552" y="1946587"/>
                </a:lnTo>
                <a:lnTo>
                  <a:pt x="0" y="1946587"/>
                </a:lnTo>
                <a:lnTo>
                  <a:pt x="0" y="0"/>
                </a:lnTo>
                <a:close/>
              </a:path>
            </a:pathLst>
          </a:custGeom>
          <a:blipFill>
            <a:blip r:embed="rId10"/>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reeform 9">
            <a:extLst>
              <a:ext uri="{FF2B5EF4-FFF2-40B4-BE49-F238E27FC236}">
                <a16:creationId xmlns:a16="http://schemas.microsoft.com/office/drawing/2014/main" id="{AE226446-9427-EB7B-3B7A-1D27448B2620}"/>
              </a:ext>
            </a:extLst>
          </p:cNvPr>
          <p:cNvSpPr/>
          <p:nvPr/>
        </p:nvSpPr>
        <p:spPr>
          <a:xfrm flipH="1">
            <a:off x="10734769" y="5855002"/>
            <a:ext cx="1350077" cy="1113814"/>
          </a:xfrm>
          <a:custGeom>
            <a:avLst/>
            <a:gdLst/>
            <a:ahLst/>
            <a:cxnLst/>
            <a:rect l="l" t="t" r="r" b="b"/>
            <a:pathLst>
              <a:path w="8149611" h="6723429">
                <a:moveTo>
                  <a:pt x="8149611" y="0"/>
                </a:moveTo>
                <a:lnTo>
                  <a:pt x="0" y="0"/>
                </a:lnTo>
                <a:lnTo>
                  <a:pt x="0" y="6723430"/>
                </a:lnTo>
                <a:lnTo>
                  <a:pt x="8149611" y="6723430"/>
                </a:lnTo>
                <a:lnTo>
                  <a:pt x="8149611"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1" name="Group 50">
            <a:extLst>
              <a:ext uri="{FF2B5EF4-FFF2-40B4-BE49-F238E27FC236}">
                <a16:creationId xmlns:a16="http://schemas.microsoft.com/office/drawing/2014/main" id="{2CC04A61-9161-1A85-824D-ADDF2CE1E3A5}"/>
              </a:ext>
            </a:extLst>
          </p:cNvPr>
          <p:cNvGrpSpPr/>
          <p:nvPr/>
        </p:nvGrpSpPr>
        <p:grpSpPr>
          <a:xfrm>
            <a:off x="7141475" y="2404060"/>
            <a:ext cx="1786910" cy="1788708"/>
            <a:chOff x="6992516" y="2534303"/>
            <a:chExt cx="780967" cy="781752"/>
          </a:xfrm>
        </p:grpSpPr>
        <p:cxnSp>
          <p:nvCxnSpPr>
            <p:cNvPr id="37" name="Straight Connector 36">
              <a:extLst>
                <a:ext uri="{FF2B5EF4-FFF2-40B4-BE49-F238E27FC236}">
                  <a16:creationId xmlns:a16="http://schemas.microsoft.com/office/drawing/2014/main" id="{9B3B4470-641C-5DCC-0CE9-9C64E4D5201D}"/>
                </a:ext>
              </a:extLst>
            </p:cNvPr>
            <p:cNvCxnSpPr>
              <a:cxnSpLocks/>
            </p:cNvCxnSpPr>
            <p:nvPr/>
          </p:nvCxnSpPr>
          <p:spPr>
            <a:xfrm>
              <a:off x="7187583" y="2534303"/>
              <a:ext cx="0" cy="7794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5F514A5-F40E-5B95-1034-193BDC1729D3}"/>
                </a:ext>
              </a:extLst>
            </p:cNvPr>
            <p:cNvCxnSpPr>
              <a:cxnSpLocks/>
            </p:cNvCxnSpPr>
            <p:nvPr/>
          </p:nvCxnSpPr>
          <p:spPr>
            <a:xfrm>
              <a:off x="6995326" y="2536592"/>
              <a:ext cx="0" cy="7794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AD500CE-92B2-F718-BB85-178B625A2655}"/>
                </a:ext>
              </a:extLst>
            </p:cNvPr>
            <p:cNvCxnSpPr>
              <a:cxnSpLocks/>
            </p:cNvCxnSpPr>
            <p:nvPr/>
          </p:nvCxnSpPr>
          <p:spPr>
            <a:xfrm>
              <a:off x="7382845" y="2534303"/>
              <a:ext cx="0" cy="7794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37B1598-CBFF-A999-04C9-6020223763FF}"/>
                </a:ext>
              </a:extLst>
            </p:cNvPr>
            <p:cNvCxnSpPr>
              <a:cxnSpLocks/>
            </p:cNvCxnSpPr>
            <p:nvPr/>
          </p:nvCxnSpPr>
          <p:spPr>
            <a:xfrm>
              <a:off x="7578108" y="2534303"/>
              <a:ext cx="0" cy="7794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0CF93DF-5EC2-55DE-7950-5FF1D3ABA750}"/>
                </a:ext>
              </a:extLst>
            </p:cNvPr>
            <p:cNvCxnSpPr>
              <a:cxnSpLocks/>
            </p:cNvCxnSpPr>
            <p:nvPr/>
          </p:nvCxnSpPr>
          <p:spPr>
            <a:xfrm>
              <a:off x="7770364" y="2536592"/>
              <a:ext cx="0" cy="7794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A7D7D5C-809D-CD46-E3EC-1DF34FE39EF8}"/>
                </a:ext>
              </a:extLst>
            </p:cNvPr>
            <p:cNvCxnSpPr>
              <a:cxnSpLocks/>
            </p:cNvCxnSpPr>
            <p:nvPr/>
          </p:nvCxnSpPr>
          <p:spPr>
            <a:xfrm rot="16200000">
              <a:off x="7382248" y="2149634"/>
              <a:ext cx="0" cy="7794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F00681D-FB24-C842-EDCC-65139796019B}"/>
                </a:ext>
              </a:extLst>
            </p:cNvPr>
            <p:cNvCxnSpPr>
              <a:cxnSpLocks/>
            </p:cNvCxnSpPr>
            <p:nvPr/>
          </p:nvCxnSpPr>
          <p:spPr>
            <a:xfrm rot="16200000">
              <a:off x="7383752" y="2345054"/>
              <a:ext cx="0" cy="7794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29392B6-8CEC-4042-C263-400D71CB835A}"/>
                </a:ext>
              </a:extLst>
            </p:cNvPr>
            <p:cNvCxnSpPr>
              <a:cxnSpLocks/>
            </p:cNvCxnSpPr>
            <p:nvPr/>
          </p:nvCxnSpPr>
          <p:spPr>
            <a:xfrm rot="16200000">
              <a:off x="7383752" y="2538730"/>
              <a:ext cx="0" cy="7794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D05B7C6-81C8-A2B2-7DDC-2B301FA81844}"/>
                </a:ext>
              </a:extLst>
            </p:cNvPr>
            <p:cNvCxnSpPr>
              <a:cxnSpLocks/>
            </p:cNvCxnSpPr>
            <p:nvPr/>
          </p:nvCxnSpPr>
          <p:spPr>
            <a:xfrm rot="16200000">
              <a:off x="7383752" y="2734152"/>
              <a:ext cx="0" cy="7794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54E30B8-A3FD-B409-F96A-F445DD1A95A1}"/>
                </a:ext>
              </a:extLst>
            </p:cNvPr>
            <p:cNvCxnSpPr>
              <a:cxnSpLocks/>
            </p:cNvCxnSpPr>
            <p:nvPr/>
          </p:nvCxnSpPr>
          <p:spPr>
            <a:xfrm rot="16200000">
              <a:off x="7382249" y="2921814"/>
              <a:ext cx="0" cy="7794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4" name="Group 73">
            <a:extLst>
              <a:ext uri="{FF2B5EF4-FFF2-40B4-BE49-F238E27FC236}">
                <a16:creationId xmlns:a16="http://schemas.microsoft.com/office/drawing/2014/main" id="{C1C77223-A16B-C744-0F1A-6CC0F75BD79B}"/>
              </a:ext>
            </a:extLst>
          </p:cNvPr>
          <p:cNvGrpSpPr/>
          <p:nvPr/>
        </p:nvGrpSpPr>
        <p:grpSpPr>
          <a:xfrm>
            <a:off x="8915253" y="4178071"/>
            <a:ext cx="1361089" cy="1343024"/>
            <a:chOff x="6792596" y="4268878"/>
            <a:chExt cx="2116454" cy="2122604"/>
          </a:xfrm>
        </p:grpSpPr>
        <p:cxnSp>
          <p:nvCxnSpPr>
            <p:cNvPr id="58" name="Straight Connector 57">
              <a:extLst>
                <a:ext uri="{FF2B5EF4-FFF2-40B4-BE49-F238E27FC236}">
                  <a16:creationId xmlns:a16="http://schemas.microsoft.com/office/drawing/2014/main" id="{3B38E8B3-4719-90BD-37AF-F61633CB8275}"/>
                </a:ext>
              </a:extLst>
            </p:cNvPr>
            <p:cNvCxnSpPr>
              <a:cxnSpLocks/>
            </p:cNvCxnSpPr>
            <p:nvPr/>
          </p:nvCxnSpPr>
          <p:spPr>
            <a:xfrm>
              <a:off x="6792596" y="4273398"/>
              <a:ext cx="211102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F2DC5134-C87C-8F7B-2DF9-8907F70548D8}"/>
                </a:ext>
              </a:extLst>
            </p:cNvPr>
            <p:cNvCxnSpPr>
              <a:cxnSpLocks/>
            </p:cNvCxnSpPr>
            <p:nvPr/>
          </p:nvCxnSpPr>
          <p:spPr>
            <a:xfrm>
              <a:off x="6798029" y="4978814"/>
              <a:ext cx="211102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AA111845-3B14-F778-88CD-46F76B8276FB}"/>
                </a:ext>
              </a:extLst>
            </p:cNvPr>
            <p:cNvCxnSpPr>
              <a:cxnSpLocks/>
            </p:cNvCxnSpPr>
            <p:nvPr/>
          </p:nvCxnSpPr>
          <p:spPr>
            <a:xfrm>
              <a:off x="6798029" y="5678796"/>
              <a:ext cx="211102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572E0FE2-C024-92BD-C5FB-B8D92F9300E2}"/>
                </a:ext>
              </a:extLst>
            </p:cNvPr>
            <p:cNvCxnSpPr>
              <a:cxnSpLocks/>
            </p:cNvCxnSpPr>
            <p:nvPr/>
          </p:nvCxnSpPr>
          <p:spPr>
            <a:xfrm>
              <a:off x="6798028" y="6385099"/>
              <a:ext cx="211102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C2B272FC-DDB4-301D-4B13-7442E2F1B04C}"/>
                </a:ext>
              </a:extLst>
            </p:cNvPr>
            <p:cNvGrpSpPr/>
            <p:nvPr/>
          </p:nvGrpSpPr>
          <p:grpSpPr>
            <a:xfrm>
              <a:off x="6802748" y="4268878"/>
              <a:ext cx="2100869" cy="2122604"/>
              <a:chOff x="6797045" y="4256178"/>
              <a:chExt cx="920687" cy="1234590"/>
            </a:xfrm>
          </p:grpSpPr>
          <p:cxnSp>
            <p:nvCxnSpPr>
              <p:cNvPr id="53" name="Straight Connector 52">
                <a:extLst>
                  <a:ext uri="{FF2B5EF4-FFF2-40B4-BE49-F238E27FC236}">
                    <a16:creationId xmlns:a16="http://schemas.microsoft.com/office/drawing/2014/main" id="{DDC7C7DC-2F6E-95AF-E9F2-1516ACA16641}"/>
                  </a:ext>
                </a:extLst>
              </p:cNvPr>
              <p:cNvCxnSpPr>
                <a:cxnSpLocks/>
              </p:cNvCxnSpPr>
              <p:nvPr/>
            </p:nvCxnSpPr>
            <p:spPr>
              <a:xfrm>
                <a:off x="7101560" y="4256178"/>
                <a:ext cx="0" cy="12345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CC95BF3-B73A-ACD5-2E19-EEC9FDD5ACE6}"/>
                  </a:ext>
                </a:extLst>
              </p:cNvPr>
              <p:cNvCxnSpPr>
                <a:cxnSpLocks/>
              </p:cNvCxnSpPr>
              <p:nvPr/>
            </p:nvCxnSpPr>
            <p:spPr>
              <a:xfrm>
                <a:off x="6797045" y="4256178"/>
                <a:ext cx="0" cy="12345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EA72755-5D23-B624-1BCD-86C18C4E4D62}"/>
                  </a:ext>
                </a:extLst>
              </p:cNvPr>
              <p:cNvCxnSpPr>
                <a:cxnSpLocks/>
              </p:cNvCxnSpPr>
              <p:nvPr/>
            </p:nvCxnSpPr>
            <p:spPr>
              <a:xfrm>
                <a:off x="7410835" y="4256178"/>
                <a:ext cx="0" cy="12345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96E937C-EA55-D55E-BB84-10BB815FA23A}"/>
                  </a:ext>
                </a:extLst>
              </p:cNvPr>
              <p:cNvCxnSpPr>
                <a:cxnSpLocks/>
              </p:cNvCxnSpPr>
              <p:nvPr/>
            </p:nvCxnSpPr>
            <p:spPr>
              <a:xfrm>
                <a:off x="7717732" y="4256178"/>
                <a:ext cx="0" cy="12345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97" name="Group 96">
            <a:extLst>
              <a:ext uri="{FF2B5EF4-FFF2-40B4-BE49-F238E27FC236}">
                <a16:creationId xmlns:a16="http://schemas.microsoft.com/office/drawing/2014/main" id="{DCB86B88-EC1F-F8EF-C099-732A1C0C550E}"/>
              </a:ext>
            </a:extLst>
          </p:cNvPr>
          <p:cNvGrpSpPr/>
          <p:nvPr/>
        </p:nvGrpSpPr>
        <p:grpSpPr>
          <a:xfrm rot="19349756">
            <a:off x="8758178" y="1711449"/>
            <a:ext cx="2922094" cy="2223002"/>
            <a:chOff x="1874545" y="3585078"/>
            <a:chExt cx="3481156" cy="2648311"/>
          </a:xfrm>
        </p:grpSpPr>
        <p:grpSp>
          <p:nvGrpSpPr>
            <p:cNvPr id="91" name="Group 90">
              <a:extLst>
                <a:ext uri="{FF2B5EF4-FFF2-40B4-BE49-F238E27FC236}">
                  <a16:creationId xmlns:a16="http://schemas.microsoft.com/office/drawing/2014/main" id="{50AF23DD-9E9A-8B4A-0C1F-B1C91FC9F91B}"/>
                </a:ext>
              </a:extLst>
            </p:cNvPr>
            <p:cNvGrpSpPr/>
            <p:nvPr/>
          </p:nvGrpSpPr>
          <p:grpSpPr>
            <a:xfrm>
              <a:off x="2671792" y="3585078"/>
              <a:ext cx="2683909" cy="2648311"/>
              <a:chOff x="2672508" y="3585078"/>
              <a:chExt cx="2131408" cy="2648311"/>
            </a:xfrm>
          </p:grpSpPr>
          <p:cxnSp>
            <p:nvCxnSpPr>
              <p:cNvPr id="85" name="Straight Connector 84">
                <a:extLst>
                  <a:ext uri="{FF2B5EF4-FFF2-40B4-BE49-F238E27FC236}">
                    <a16:creationId xmlns:a16="http://schemas.microsoft.com/office/drawing/2014/main" id="{BF88BCD1-AB95-94DC-7C86-5B39AE0BE1EC}"/>
                  </a:ext>
                </a:extLst>
              </p:cNvPr>
              <p:cNvCxnSpPr>
                <a:cxnSpLocks/>
              </p:cNvCxnSpPr>
              <p:nvPr/>
            </p:nvCxnSpPr>
            <p:spPr>
              <a:xfrm rot="16200000">
                <a:off x="3734852" y="3055518"/>
                <a:ext cx="0" cy="21246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0342E94E-3497-26AC-01C9-FB3B4C743A99}"/>
                  </a:ext>
                </a:extLst>
              </p:cNvPr>
              <p:cNvCxnSpPr>
                <a:cxnSpLocks/>
              </p:cNvCxnSpPr>
              <p:nvPr/>
            </p:nvCxnSpPr>
            <p:spPr>
              <a:xfrm rot="16200000">
                <a:off x="3739880" y="3597104"/>
                <a:ext cx="0" cy="21246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5BF7F0EA-31F5-6180-8BD9-DDE574031249}"/>
                  </a:ext>
                </a:extLst>
              </p:cNvPr>
              <p:cNvCxnSpPr>
                <a:cxnSpLocks/>
              </p:cNvCxnSpPr>
              <p:nvPr/>
            </p:nvCxnSpPr>
            <p:spPr>
              <a:xfrm rot="16200000">
                <a:off x="3737498" y="4122730"/>
                <a:ext cx="0" cy="21246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7A1FF75-85BD-28A8-C370-D038D25FD5BE}"/>
                  </a:ext>
                </a:extLst>
              </p:cNvPr>
              <p:cNvCxnSpPr>
                <a:cxnSpLocks/>
              </p:cNvCxnSpPr>
              <p:nvPr/>
            </p:nvCxnSpPr>
            <p:spPr>
              <a:xfrm rot="16200000">
                <a:off x="3739326" y="4652418"/>
                <a:ext cx="0" cy="21246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CE82C917-AE2C-29E9-CB60-DD092C938D77}"/>
                  </a:ext>
                </a:extLst>
              </p:cNvPr>
              <p:cNvCxnSpPr>
                <a:cxnSpLocks/>
              </p:cNvCxnSpPr>
              <p:nvPr/>
            </p:nvCxnSpPr>
            <p:spPr>
              <a:xfrm rot="16200000">
                <a:off x="3739461" y="5171045"/>
                <a:ext cx="0" cy="21246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A31A4F0A-BF76-63D6-7FBC-00E8B7842D8E}"/>
                  </a:ext>
                </a:extLst>
              </p:cNvPr>
              <p:cNvCxnSpPr>
                <a:cxnSpLocks/>
              </p:cNvCxnSpPr>
              <p:nvPr/>
            </p:nvCxnSpPr>
            <p:spPr>
              <a:xfrm rot="16200000">
                <a:off x="3741573" y="2522734"/>
                <a:ext cx="0" cy="21246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D6F8B671-6F15-034C-D20C-A12DEC012E1F}"/>
                </a:ext>
              </a:extLst>
            </p:cNvPr>
            <p:cNvGrpSpPr/>
            <p:nvPr/>
          </p:nvGrpSpPr>
          <p:grpSpPr>
            <a:xfrm>
              <a:off x="1874545" y="3586078"/>
              <a:ext cx="3468417" cy="2640774"/>
              <a:chOff x="1874545" y="4101856"/>
              <a:chExt cx="3468417" cy="2127803"/>
            </a:xfrm>
          </p:grpSpPr>
          <p:cxnSp>
            <p:nvCxnSpPr>
              <p:cNvPr id="80" name="Straight Connector 79">
                <a:extLst>
                  <a:ext uri="{FF2B5EF4-FFF2-40B4-BE49-F238E27FC236}">
                    <a16:creationId xmlns:a16="http://schemas.microsoft.com/office/drawing/2014/main" id="{03AB0D99-155C-65C4-58B3-09F66EED229C}"/>
                  </a:ext>
                </a:extLst>
              </p:cNvPr>
              <p:cNvCxnSpPr>
                <a:cxnSpLocks/>
              </p:cNvCxnSpPr>
              <p:nvPr/>
            </p:nvCxnSpPr>
            <p:spPr>
              <a:xfrm rot="2250244">
                <a:off x="2398644" y="4317992"/>
                <a:ext cx="1614340" cy="16949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55309B6E-5F67-7C9F-1692-6B0FBC825597}"/>
                  </a:ext>
                </a:extLst>
              </p:cNvPr>
              <p:cNvCxnSpPr>
                <a:cxnSpLocks/>
              </p:cNvCxnSpPr>
              <p:nvPr/>
            </p:nvCxnSpPr>
            <p:spPr>
              <a:xfrm rot="2250244">
                <a:off x="1874545" y="4318980"/>
                <a:ext cx="1620537" cy="17014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73B61CD6-4426-EFE1-F0B0-E293D17E31C5}"/>
                  </a:ext>
                </a:extLst>
              </p:cNvPr>
              <p:cNvCxnSpPr>
                <a:cxnSpLocks/>
              </p:cNvCxnSpPr>
              <p:nvPr/>
            </p:nvCxnSpPr>
            <p:spPr>
              <a:xfrm>
                <a:off x="3736895" y="4101856"/>
                <a:ext cx="0" cy="21246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EDDE14E9-735E-EF1F-BF12-353E865C7227}"/>
                  </a:ext>
                </a:extLst>
              </p:cNvPr>
              <p:cNvCxnSpPr>
                <a:cxnSpLocks/>
              </p:cNvCxnSpPr>
              <p:nvPr/>
            </p:nvCxnSpPr>
            <p:spPr>
              <a:xfrm>
                <a:off x="4274187" y="4104971"/>
                <a:ext cx="0" cy="21246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4A9CD6F7-274C-C916-A267-2E33C22EA6ED}"/>
                  </a:ext>
                </a:extLst>
              </p:cNvPr>
              <p:cNvCxnSpPr>
                <a:cxnSpLocks/>
              </p:cNvCxnSpPr>
              <p:nvPr/>
            </p:nvCxnSpPr>
            <p:spPr>
              <a:xfrm>
                <a:off x="4798243" y="4104971"/>
                <a:ext cx="0" cy="21246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C99BF332-C3B3-739B-BD3D-F3E879D3C80B}"/>
                  </a:ext>
                </a:extLst>
              </p:cNvPr>
              <p:cNvCxnSpPr>
                <a:cxnSpLocks/>
              </p:cNvCxnSpPr>
              <p:nvPr/>
            </p:nvCxnSpPr>
            <p:spPr>
              <a:xfrm>
                <a:off x="5342962" y="4102262"/>
                <a:ext cx="0" cy="21246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04" name="TextBox 103">
            <a:extLst>
              <a:ext uri="{FF2B5EF4-FFF2-40B4-BE49-F238E27FC236}">
                <a16:creationId xmlns:a16="http://schemas.microsoft.com/office/drawing/2014/main" id="{A95E1FAD-BD85-E3FC-2D96-18099368DDEC}"/>
              </a:ext>
            </a:extLst>
          </p:cNvPr>
          <p:cNvSpPr txBox="1">
            <a:spLocks noChangeAspect="1"/>
          </p:cNvSpPr>
          <p:nvPr>
            <p:custDataLst>
              <p:tags r:id="rId2"/>
            </p:custDataLst>
          </p:nvPr>
        </p:nvSpPr>
        <p:spPr>
          <a:xfrm>
            <a:off x="10297911" y="3903110"/>
            <a:ext cx="390525" cy="653256"/>
          </a:xfrm>
          <a:prstGeom prst="rect">
            <a:avLst/>
          </a:prstGeom>
          <a:solidFill>
            <a:scrgbClr r="0" g="0" b="0">
              <a:alpha val="0"/>
            </a:scrgbClr>
          </a:solid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9Slide03 Comfortaa" panose="00000500000000000000" pitchFamily="2" charset="0"/>
                <a:ea typeface="+mn-ea"/>
                <a:cs typeface="+mn-cs"/>
              </a:rPr>
              <a:t>A</a:t>
            </a:r>
          </a:p>
        </p:txBody>
      </p:sp>
      <p:sp>
        <p:nvSpPr>
          <p:cNvPr id="105" name="TextBox 104">
            <a:extLst>
              <a:ext uri="{FF2B5EF4-FFF2-40B4-BE49-F238E27FC236}">
                <a16:creationId xmlns:a16="http://schemas.microsoft.com/office/drawing/2014/main" id="{5EF9E26F-CD06-C9CD-0D5F-7B84372C3401}"/>
              </a:ext>
            </a:extLst>
          </p:cNvPr>
          <p:cNvSpPr txBox="1">
            <a:spLocks noChangeAspect="1"/>
          </p:cNvSpPr>
          <p:nvPr>
            <p:custDataLst>
              <p:tags r:id="rId3"/>
            </p:custDataLst>
          </p:nvPr>
        </p:nvSpPr>
        <p:spPr>
          <a:xfrm>
            <a:off x="8569994" y="1798572"/>
            <a:ext cx="390525" cy="653256"/>
          </a:xfrm>
          <a:prstGeom prst="rect">
            <a:avLst/>
          </a:prstGeom>
          <a:solidFill>
            <a:scrgbClr r="0" g="0" b="0">
              <a:alpha val="0"/>
            </a:scrgbClr>
          </a:solid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9Slide03 Comfortaa" panose="00000500000000000000" pitchFamily="2" charset="0"/>
                <a:ea typeface="+mn-ea"/>
                <a:cs typeface="+mn-cs"/>
              </a:rPr>
              <a:t>B</a:t>
            </a:r>
          </a:p>
        </p:txBody>
      </p:sp>
      <p:sp>
        <p:nvSpPr>
          <p:cNvPr id="106" name="TextBox 105">
            <a:extLst>
              <a:ext uri="{FF2B5EF4-FFF2-40B4-BE49-F238E27FC236}">
                <a16:creationId xmlns:a16="http://schemas.microsoft.com/office/drawing/2014/main" id="{8BC07DA0-0AFA-3199-8FB6-938A2D212753}"/>
              </a:ext>
            </a:extLst>
          </p:cNvPr>
          <p:cNvSpPr txBox="1">
            <a:spLocks noChangeAspect="1"/>
          </p:cNvSpPr>
          <p:nvPr>
            <p:custDataLst>
              <p:tags r:id="rId4"/>
            </p:custDataLst>
          </p:nvPr>
        </p:nvSpPr>
        <p:spPr>
          <a:xfrm>
            <a:off x="8431276" y="4047871"/>
            <a:ext cx="390525" cy="653256"/>
          </a:xfrm>
          <a:prstGeom prst="rect">
            <a:avLst/>
          </a:prstGeom>
          <a:solidFill>
            <a:scrgbClr r="0" g="0" b="0">
              <a:alpha val="0"/>
            </a:scrgbClr>
          </a:solid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9Slide03 Comfortaa" panose="00000500000000000000" pitchFamily="2" charset="0"/>
                <a:ea typeface="+mn-ea"/>
                <a:cs typeface="+mn-cs"/>
              </a:rPr>
              <a:t>C</a:t>
            </a:r>
          </a:p>
        </p:txBody>
      </p:sp>
      <p:sp>
        <p:nvSpPr>
          <p:cNvPr id="107" name="TextBox 106">
            <a:extLst>
              <a:ext uri="{FF2B5EF4-FFF2-40B4-BE49-F238E27FC236}">
                <a16:creationId xmlns:a16="http://schemas.microsoft.com/office/drawing/2014/main" id="{9A7F05CD-3248-152A-0B5D-F568D714140A}"/>
              </a:ext>
            </a:extLst>
          </p:cNvPr>
          <p:cNvSpPr txBox="1">
            <a:spLocks noChangeAspect="1"/>
          </p:cNvSpPr>
          <p:nvPr>
            <p:custDataLst>
              <p:tags r:id="rId5"/>
            </p:custDataLst>
          </p:nvPr>
        </p:nvSpPr>
        <p:spPr>
          <a:xfrm>
            <a:off x="8862098" y="2953724"/>
            <a:ext cx="390525" cy="573170"/>
          </a:xfrm>
          <a:prstGeom prst="rect">
            <a:avLst/>
          </a:prstGeom>
          <a:solidFill>
            <a:scrgbClr r="0" g="0" b="0">
              <a:alpha val="0"/>
            </a:scrgbClr>
          </a:solid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9Slide03 Comfortaa" panose="00000500000000000000" pitchFamily="2" charset="0"/>
                <a:ea typeface="+mn-ea"/>
                <a:cs typeface="+mn-cs"/>
              </a:rPr>
              <a:t>4</a:t>
            </a:r>
          </a:p>
        </p:txBody>
      </p:sp>
      <p:sp>
        <p:nvSpPr>
          <p:cNvPr id="108" name="TextBox 107">
            <a:extLst>
              <a:ext uri="{FF2B5EF4-FFF2-40B4-BE49-F238E27FC236}">
                <a16:creationId xmlns:a16="http://schemas.microsoft.com/office/drawing/2014/main" id="{5EA4EA4B-022B-9BEB-90AB-5C1B72D06AF7}"/>
              </a:ext>
            </a:extLst>
          </p:cNvPr>
          <p:cNvSpPr txBox="1">
            <a:spLocks noChangeAspect="1"/>
          </p:cNvSpPr>
          <p:nvPr>
            <p:custDataLst>
              <p:tags r:id="rId6"/>
            </p:custDataLst>
          </p:nvPr>
        </p:nvSpPr>
        <p:spPr>
          <a:xfrm>
            <a:off x="9315858" y="3094673"/>
            <a:ext cx="390525" cy="573170"/>
          </a:xfrm>
          <a:prstGeom prst="rect">
            <a:avLst/>
          </a:prstGeom>
          <a:solidFill>
            <a:scrgbClr r="0" g="0" b="0">
              <a:alpha val="0"/>
            </a:scrgbClr>
          </a:solid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9Slide03 Comfortaa" panose="00000500000000000000" pitchFamily="2" charset="0"/>
                <a:ea typeface="+mn-ea"/>
                <a:cs typeface="+mn-cs"/>
              </a:rPr>
              <a:t>5</a:t>
            </a:r>
          </a:p>
        </p:txBody>
      </p:sp>
      <p:sp>
        <p:nvSpPr>
          <p:cNvPr id="109" name="TextBox 108">
            <a:extLst>
              <a:ext uri="{FF2B5EF4-FFF2-40B4-BE49-F238E27FC236}">
                <a16:creationId xmlns:a16="http://schemas.microsoft.com/office/drawing/2014/main" id="{B2F6AFA8-CF0C-A0F7-B118-BD470B2BB21A}"/>
              </a:ext>
            </a:extLst>
          </p:cNvPr>
          <p:cNvSpPr txBox="1">
            <a:spLocks noChangeAspect="1"/>
          </p:cNvSpPr>
          <p:nvPr>
            <p:custDataLst>
              <p:tags r:id="rId7"/>
            </p:custDataLst>
          </p:nvPr>
        </p:nvSpPr>
        <p:spPr>
          <a:xfrm>
            <a:off x="9417560" y="3676267"/>
            <a:ext cx="390525" cy="573170"/>
          </a:xfrm>
          <a:prstGeom prst="rect">
            <a:avLst/>
          </a:prstGeom>
          <a:solidFill>
            <a:scrgbClr r="0" g="0" b="0">
              <a:alpha val="0"/>
            </a:scrgbClr>
          </a:solid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9Slide03 Comfortaa" panose="00000500000000000000" pitchFamily="2" charset="0"/>
                <a:ea typeface="+mn-ea"/>
                <a:cs typeface="+mn-cs"/>
              </a:rPr>
              <a:t>3</a:t>
            </a:r>
          </a:p>
        </p:txBody>
      </p:sp>
    </p:spTree>
    <p:extLst>
      <p:ext uri="{BB962C8B-B14F-4D97-AF65-F5344CB8AC3E}">
        <p14:creationId xmlns:p14="http://schemas.microsoft.com/office/powerpoint/2010/main" val="3435383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3"/>
                                        </p:tgtEl>
                                        <p:attrNameLst>
                                          <p:attrName>style.visibility</p:attrName>
                                        </p:attrNameLst>
                                      </p:cBhvr>
                                      <p:to>
                                        <p:strVal val="visible"/>
                                      </p:to>
                                    </p:set>
                                    <p:anim calcmode="lin" valueType="num">
                                      <p:cBhvr additive="base">
                                        <p:cTn id="7" dur="500" fill="hold"/>
                                        <p:tgtEl>
                                          <p:spTgt spid="103"/>
                                        </p:tgtEl>
                                        <p:attrNameLst>
                                          <p:attrName>ppt_x</p:attrName>
                                        </p:attrNameLst>
                                      </p:cBhvr>
                                      <p:tavLst>
                                        <p:tav tm="0">
                                          <p:val>
                                            <p:strVal val="#ppt_x"/>
                                          </p:val>
                                        </p:tav>
                                        <p:tav tm="100000">
                                          <p:val>
                                            <p:strVal val="#ppt_x"/>
                                          </p:val>
                                        </p:tav>
                                      </p:tavLst>
                                    </p:anim>
                                    <p:anim calcmode="lin" valueType="num">
                                      <p:cBhvr additive="base">
                                        <p:cTn id="8" dur="500" fill="hold"/>
                                        <p:tgtEl>
                                          <p:spTgt spid="10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2"/>
                                        </p:tgtEl>
                                        <p:attrNameLst>
                                          <p:attrName>style.visibility</p:attrName>
                                        </p:attrNameLst>
                                      </p:cBhvr>
                                      <p:to>
                                        <p:strVal val="visible"/>
                                      </p:to>
                                    </p:set>
                                    <p:anim calcmode="lin" valueType="num">
                                      <p:cBhvr additive="base">
                                        <p:cTn id="11" dur="500" fill="hold"/>
                                        <p:tgtEl>
                                          <p:spTgt spid="102"/>
                                        </p:tgtEl>
                                        <p:attrNameLst>
                                          <p:attrName>ppt_x</p:attrName>
                                        </p:attrNameLst>
                                      </p:cBhvr>
                                      <p:tavLst>
                                        <p:tav tm="0">
                                          <p:val>
                                            <p:strVal val="#ppt_x"/>
                                          </p:val>
                                        </p:tav>
                                        <p:tav tm="100000">
                                          <p:val>
                                            <p:strVal val="#ppt_x"/>
                                          </p:val>
                                        </p:tav>
                                      </p:tavLst>
                                    </p:anim>
                                    <p:anim calcmode="lin" valueType="num">
                                      <p:cBhvr additive="base">
                                        <p:cTn id="12" dur="500" fill="hold"/>
                                        <p:tgtEl>
                                          <p:spTgt spid="10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1"/>
                                        </p:tgtEl>
                                        <p:attrNameLst>
                                          <p:attrName>style.visibility</p:attrName>
                                        </p:attrNameLst>
                                      </p:cBhvr>
                                      <p:to>
                                        <p:strVal val="visible"/>
                                      </p:to>
                                    </p:set>
                                    <p:anim calcmode="lin" valueType="num">
                                      <p:cBhvr additive="base">
                                        <p:cTn id="15" dur="500" fill="hold"/>
                                        <p:tgtEl>
                                          <p:spTgt spid="101"/>
                                        </p:tgtEl>
                                        <p:attrNameLst>
                                          <p:attrName>ppt_x</p:attrName>
                                        </p:attrNameLst>
                                      </p:cBhvr>
                                      <p:tavLst>
                                        <p:tav tm="0">
                                          <p:val>
                                            <p:strVal val="#ppt_x"/>
                                          </p:val>
                                        </p:tav>
                                        <p:tav tm="100000">
                                          <p:val>
                                            <p:strVal val="#ppt_x"/>
                                          </p:val>
                                        </p:tav>
                                      </p:tavLst>
                                    </p:anim>
                                    <p:anim calcmode="lin" valueType="num">
                                      <p:cBhvr additive="base">
                                        <p:cTn id="16" dur="500" fill="hold"/>
                                        <p:tgtEl>
                                          <p:spTgt spid="10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4"/>
                                        </p:tgtEl>
                                        <p:attrNameLst>
                                          <p:attrName>style.visibility</p:attrName>
                                        </p:attrNameLst>
                                      </p:cBhvr>
                                      <p:to>
                                        <p:strVal val="visible"/>
                                      </p:to>
                                    </p:set>
                                    <p:anim calcmode="lin" valueType="num">
                                      <p:cBhvr additive="base">
                                        <p:cTn id="23" dur="500" fill="hold"/>
                                        <p:tgtEl>
                                          <p:spTgt spid="74"/>
                                        </p:tgtEl>
                                        <p:attrNameLst>
                                          <p:attrName>ppt_x</p:attrName>
                                        </p:attrNameLst>
                                      </p:cBhvr>
                                      <p:tavLst>
                                        <p:tav tm="0">
                                          <p:val>
                                            <p:strVal val="#ppt_x"/>
                                          </p:val>
                                        </p:tav>
                                        <p:tav tm="100000">
                                          <p:val>
                                            <p:strVal val="#ppt_x"/>
                                          </p:val>
                                        </p:tav>
                                      </p:tavLst>
                                    </p:anim>
                                    <p:anim calcmode="lin" valueType="num">
                                      <p:cBhvr additive="base">
                                        <p:cTn id="24" dur="500" fill="hold"/>
                                        <p:tgtEl>
                                          <p:spTgt spid="7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4"/>
                                        </p:tgtEl>
                                        <p:attrNameLst>
                                          <p:attrName>style.visibility</p:attrName>
                                        </p:attrNameLst>
                                      </p:cBhvr>
                                      <p:to>
                                        <p:strVal val="visible"/>
                                      </p:to>
                                    </p:set>
                                    <p:anim calcmode="lin" valueType="num">
                                      <p:cBhvr additive="base">
                                        <p:cTn id="31" dur="500" fill="hold"/>
                                        <p:tgtEl>
                                          <p:spTgt spid="104"/>
                                        </p:tgtEl>
                                        <p:attrNameLst>
                                          <p:attrName>ppt_x</p:attrName>
                                        </p:attrNameLst>
                                      </p:cBhvr>
                                      <p:tavLst>
                                        <p:tav tm="0">
                                          <p:val>
                                            <p:strVal val="#ppt_x"/>
                                          </p:val>
                                        </p:tav>
                                        <p:tav tm="100000">
                                          <p:val>
                                            <p:strVal val="#ppt_x"/>
                                          </p:val>
                                        </p:tav>
                                      </p:tavLst>
                                    </p:anim>
                                    <p:anim calcmode="lin" valueType="num">
                                      <p:cBhvr additive="base">
                                        <p:cTn id="32" dur="500" fill="hold"/>
                                        <p:tgtEl>
                                          <p:spTgt spid="10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additive="base">
                                        <p:cTn id="35" dur="500" fill="hold"/>
                                        <p:tgtEl>
                                          <p:spTgt spid="105"/>
                                        </p:tgtEl>
                                        <p:attrNameLst>
                                          <p:attrName>ppt_x</p:attrName>
                                        </p:attrNameLst>
                                      </p:cBhvr>
                                      <p:tavLst>
                                        <p:tav tm="0">
                                          <p:val>
                                            <p:strVal val="#ppt_x"/>
                                          </p:val>
                                        </p:tav>
                                        <p:tav tm="100000">
                                          <p:val>
                                            <p:strVal val="#ppt_x"/>
                                          </p:val>
                                        </p:tav>
                                      </p:tavLst>
                                    </p:anim>
                                    <p:anim calcmode="lin" valueType="num">
                                      <p:cBhvr additive="base">
                                        <p:cTn id="36" dur="500" fill="hold"/>
                                        <p:tgtEl>
                                          <p:spTgt spid="10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6"/>
                                        </p:tgtEl>
                                        <p:attrNameLst>
                                          <p:attrName>style.visibility</p:attrName>
                                        </p:attrNameLst>
                                      </p:cBhvr>
                                      <p:to>
                                        <p:strVal val="visible"/>
                                      </p:to>
                                    </p:set>
                                    <p:anim calcmode="lin" valueType="num">
                                      <p:cBhvr additive="base">
                                        <p:cTn id="39" dur="500" fill="hold"/>
                                        <p:tgtEl>
                                          <p:spTgt spid="106"/>
                                        </p:tgtEl>
                                        <p:attrNameLst>
                                          <p:attrName>ppt_x</p:attrName>
                                        </p:attrNameLst>
                                      </p:cBhvr>
                                      <p:tavLst>
                                        <p:tav tm="0">
                                          <p:val>
                                            <p:strVal val="#ppt_x"/>
                                          </p:val>
                                        </p:tav>
                                        <p:tav tm="100000">
                                          <p:val>
                                            <p:strVal val="#ppt_x"/>
                                          </p:val>
                                        </p:tav>
                                      </p:tavLst>
                                    </p:anim>
                                    <p:anim calcmode="lin" valueType="num">
                                      <p:cBhvr additive="base">
                                        <p:cTn id="40" dur="500" fill="hold"/>
                                        <p:tgtEl>
                                          <p:spTgt spid="10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7"/>
                                        </p:tgtEl>
                                        <p:attrNameLst>
                                          <p:attrName>style.visibility</p:attrName>
                                        </p:attrNameLst>
                                      </p:cBhvr>
                                      <p:to>
                                        <p:strVal val="visible"/>
                                      </p:to>
                                    </p:set>
                                    <p:anim calcmode="lin" valueType="num">
                                      <p:cBhvr additive="base">
                                        <p:cTn id="43" dur="500" fill="hold"/>
                                        <p:tgtEl>
                                          <p:spTgt spid="107"/>
                                        </p:tgtEl>
                                        <p:attrNameLst>
                                          <p:attrName>ppt_x</p:attrName>
                                        </p:attrNameLst>
                                      </p:cBhvr>
                                      <p:tavLst>
                                        <p:tav tm="0">
                                          <p:val>
                                            <p:strVal val="#ppt_x"/>
                                          </p:val>
                                        </p:tav>
                                        <p:tav tm="100000">
                                          <p:val>
                                            <p:strVal val="#ppt_x"/>
                                          </p:val>
                                        </p:tav>
                                      </p:tavLst>
                                    </p:anim>
                                    <p:anim calcmode="lin" valueType="num">
                                      <p:cBhvr additive="base">
                                        <p:cTn id="44" dur="500" fill="hold"/>
                                        <p:tgtEl>
                                          <p:spTgt spid="10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8"/>
                                        </p:tgtEl>
                                        <p:attrNameLst>
                                          <p:attrName>style.visibility</p:attrName>
                                        </p:attrNameLst>
                                      </p:cBhvr>
                                      <p:to>
                                        <p:strVal val="visible"/>
                                      </p:to>
                                    </p:set>
                                    <p:anim calcmode="lin" valueType="num">
                                      <p:cBhvr additive="base">
                                        <p:cTn id="47" dur="500" fill="hold"/>
                                        <p:tgtEl>
                                          <p:spTgt spid="108"/>
                                        </p:tgtEl>
                                        <p:attrNameLst>
                                          <p:attrName>ppt_x</p:attrName>
                                        </p:attrNameLst>
                                      </p:cBhvr>
                                      <p:tavLst>
                                        <p:tav tm="0">
                                          <p:val>
                                            <p:strVal val="#ppt_x"/>
                                          </p:val>
                                        </p:tav>
                                        <p:tav tm="100000">
                                          <p:val>
                                            <p:strVal val="#ppt_x"/>
                                          </p:val>
                                        </p:tav>
                                      </p:tavLst>
                                    </p:anim>
                                    <p:anim calcmode="lin" valueType="num">
                                      <p:cBhvr additive="base">
                                        <p:cTn id="48" dur="500" fill="hold"/>
                                        <p:tgtEl>
                                          <p:spTgt spid="10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9"/>
                                        </p:tgtEl>
                                        <p:attrNameLst>
                                          <p:attrName>style.visibility</p:attrName>
                                        </p:attrNameLst>
                                      </p:cBhvr>
                                      <p:to>
                                        <p:strVal val="visible"/>
                                      </p:to>
                                    </p:set>
                                    <p:anim calcmode="lin" valueType="num">
                                      <p:cBhvr additive="base">
                                        <p:cTn id="51" dur="500" fill="hold"/>
                                        <p:tgtEl>
                                          <p:spTgt spid="109"/>
                                        </p:tgtEl>
                                        <p:attrNameLst>
                                          <p:attrName>ppt_x</p:attrName>
                                        </p:attrNameLst>
                                      </p:cBhvr>
                                      <p:tavLst>
                                        <p:tav tm="0">
                                          <p:val>
                                            <p:strVal val="#ppt_x"/>
                                          </p:val>
                                        </p:tav>
                                        <p:tav tm="100000">
                                          <p:val>
                                            <p:strVal val="#ppt_x"/>
                                          </p:val>
                                        </p:tav>
                                      </p:tavLst>
                                    </p:anim>
                                    <p:anim calcmode="lin" valueType="num">
                                      <p:cBhvr additive="base">
                                        <p:cTn id="52" dur="500" fill="hold"/>
                                        <p:tgtEl>
                                          <p:spTgt spid="109"/>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wipe(left)">
                                      <p:cBhvr>
                                        <p:cTn id="57" dur="500"/>
                                        <p:tgtEl>
                                          <p:spTgt spid="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wipe(left)">
                                      <p:cBhvr>
                                        <p:cTn id="6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02" grpId="0" animBg="1"/>
      <p:bldP spid="101" grpId="0" animBg="1"/>
      <p:bldP spid="3" grpId="0" animBg="1"/>
      <p:bldP spid="2" grpId="0" animBg="1"/>
      <p:bldP spid="104" grpId="0" animBg="1"/>
      <p:bldP spid="105" grpId="0" animBg="1"/>
      <p:bldP spid="106" grpId="0" animBg="1"/>
      <p:bldP spid="107" grpId="0" animBg="1"/>
      <p:bldP spid="108" grpId="0" animBg="1"/>
      <p:bldP spid="10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8B252EC0-F58A-37CD-482C-1C3B3CE01DD9}"/>
              </a:ext>
            </a:extLst>
          </p:cNvPr>
          <p:cNvGrpSpPr/>
          <p:nvPr/>
        </p:nvGrpSpPr>
        <p:grpSpPr>
          <a:xfrm>
            <a:off x="-76200" y="247061"/>
            <a:ext cx="4948580" cy="830939"/>
            <a:chOff x="443946" y="162962"/>
            <a:chExt cx="4283429" cy="651850"/>
          </a:xfrm>
          <a:solidFill>
            <a:schemeClr val="accent2">
              <a:lumMod val="40000"/>
              <a:lumOff val="60000"/>
            </a:schemeClr>
          </a:solidFill>
        </p:grpSpPr>
        <p:sp>
          <p:nvSpPr>
            <p:cNvPr id="42" name="Parallelogram 41">
              <a:extLst>
                <a:ext uri="{FF2B5EF4-FFF2-40B4-BE49-F238E27FC236}">
                  <a16:creationId xmlns:a16="http://schemas.microsoft.com/office/drawing/2014/main" id="{E5A85DCA-6FF3-8470-57D8-B40738104F03}"/>
                </a:ext>
              </a:extLst>
            </p:cNvPr>
            <p:cNvSpPr/>
            <p:nvPr/>
          </p:nvSpPr>
          <p:spPr>
            <a:xfrm>
              <a:off x="443946" y="162962"/>
              <a:ext cx="3429553" cy="651850"/>
            </a:xfrm>
            <a:prstGeom prst="parallelogram">
              <a:avLst>
                <a:gd name="adj" fmla="val 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Rounded Corners 42">
              <a:extLst>
                <a:ext uri="{FF2B5EF4-FFF2-40B4-BE49-F238E27FC236}">
                  <a16:creationId xmlns:a16="http://schemas.microsoft.com/office/drawing/2014/main" id="{111230EF-AA74-050D-89AA-1A89E195260E}"/>
                </a:ext>
              </a:extLst>
            </p:cNvPr>
            <p:cNvSpPr/>
            <p:nvPr/>
          </p:nvSpPr>
          <p:spPr>
            <a:xfrm>
              <a:off x="3391713" y="162962"/>
              <a:ext cx="1335662" cy="651850"/>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0" name="TextBox 39">
            <a:extLst>
              <a:ext uri="{FF2B5EF4-FFF2-40B4-BE49-F238E27FC236}">
                <a16:creationId xmlns:a16="http://schemas.microsoft.com/office/drawing/2014/main" id="{CB104A01-98FF-7DB7-D200-5353EF2A8E03}"/>
              </a:ext>
            </a:extLst>
          </p:cNvPr>
          <p:cNvSpPr txBox="1"/>
          <p:nvPr/>
        </p:nvSpPr>
        <p:spPr>
          <a:xfrm>
            <a:off x="361819" y="446780"/>
            <a:ext cx="4091185"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effectLst/>
                <a:uLnTx/>
                <a:uFillTx/>
                <a:latin typeface="#9Slide07 Baloo Tamma" panose="03080902040302020200" pitchFamily="66" charset="0"/>
                <a:ea typeface="+mn-ea"/>
                <a:cs typeface="#9Slide07 Baloo Tamma" panose="03080902040302020200" pitchFamily="66" charset="0"/>
              </a:rPr>
              <a:t>NỘI DUNG BÀI HỌC</a:t>
            </a:r>
            <a:endParaRPr kumimoji="0" lang="en-US" sz="3600" b="0" i="0" u="none" strike="noStrike" kern="1200" cap="none" spc="0" normalizeH="0" baseline="0" noProof="0" dirty="0">
              <a:ln>
                <a:noFill/>
              </a:ln>
              <a:effectLst/>
              <a:uLnTx/>
              <a:uFillTx/>
              <a:latin typeface="#9Slide07 Baloo Tamma" panose="03080902040302020200" pitchFamily="66" charset="0"/>
              <a:ea typeface="+mn-ea"/>
              <a:cs typeface="#9Slide07 Baloo Tamma" panose="03080902040302020200" pitchFamily="66" charset="0"/>
            </a:endParaRPr>
          </a:p>
        </p:txBody>
      </p:sp>
      <p:sp>
        <p:nvSpPr>
          <p:cNvPr id="4" name="Freeform 9">
            <a:extLst>
              <a:ext uri="{FF2B5EF4-FFF2-40B4-BE49-F238E27FC236}">
                <a16:creationId xmlns:a16="http://schemas.microsoft.com/office/drawing/2014/main" id="{AE226446-9427-EB7B-3B7A-1D27448B2620}"/>
              </a:ext>
            </a:extLst>
          </p:cNvPr>
          <p:cNvSpPr/>
          <p:nvPr/>
        </p:nvSpPr>
        <p:spPr>
          <a:xfrm flipH="1">
            <a:off x="10823780" y="5791906"/>
            <a:ext cx="1350077" cy="1113814"/>
          </a:xfrm>
          <a:custGeom>
            <a:avLst/>
            <a:gdLst/>
            <a:ahLst/>
            <a:cxnLst/>
            <a:rect l="l" t="t" r="r" b="b"/>
            <a:pathLst>
              <a:path w="8149611" h="6723429">
                <a:moveTo>
                  <a:pt x="8149611" y="0"/>
                </a:moveTo>
                <a:lnTo>
                  <a:pt x="0" y="0"/>
                </a:lnTo>
                <a:lnTo>
                  <a:pt x="0" y="6723430"/>
                </a:lnTo>
                <a:lnTo>
                  <a:pt x="8149611" y="6723430"/>
                </a:lnTo>
                <a:lnTo>
                  <a:pt x="8149611"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E5BEB458-C52B-BDB2-FEA9-717312A9378F}"/>
              </a:ext>
            </a:extLst>
          </p:cNvPr>
          <p:cNvGrpSpPr/>
          <p:nvPr/>
        </p:nvGrpSpPr>
        <p:grpSpPr>
          <a:xfrm>
            <a:off x="3719228" y="2075450"/>
            <a:ext cx="4655238" cy="830939"/>
            <a:chOff x="443946" y="162962"/>
            <a:chExt cx="4029516" cy="651850"/>
          </a:xfrm>
          <a:solidFill>
            <a:srgbClr val="4C51A1"/>
          </a:solidFill>
        </p:grpSpPr>
        <p:sp>
          <p:nvSpPr>
            <p:cNvPr id="20" name="Parallelogram 19">
              <a:extLst>
                <a:ext uri="{FF2B5EF4-FFF2-40B4-BE49-F238E27FC236}">
                  <a16:creationId xmlns:a16="http://schemas.microsoft.com/office/drawing/2014/main" id="{5AE1CB07-BC2C-C70E-EEC2-9D2525509274}"/>
                </a:ext>
              </a:extLst>
            </p:cNvPr>
            <p:cNvSpPr/>
            <p:nvPr/>
          </p:nvSpPr>
          <p:spPr>
            <a:xfrm>
              <a:off x="443946" y="162962"/>
              <a:ext cx="3429553" cy="651850"/>
            </a:xfrm>
            <a:prstGeom prst="parallelogram">
              <a:avLst>
                <a:gd name="adj" fmla="val 1732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Rounded Corners 21">
              <a:extLst>
                <a:ext uri="{FF2B5EF4-FFF2-40B4-BE49-F238E27FC236}">
                  <a16:creationId xmlns:a16="http://schemas.microsoft.com/office/drawing/2014/main" id="{F26F303F-4908-55DC-62B5-CD7220A015D0}"/>
                </a:ext>
              </a:extLst>
            </p:cNvPr>
            <p:cNvSpPr/>
            <p:nvPr/>
          </p:nvSpPr>
          <p:spPr>
            <a:xfrm>
              <a:off x="3391713" y="162962"/>
              <a:ext cx="1081749" cy="651850"/>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 name="Freeform: Shape 22">
            <a:extLst>
              <a:ext uri="{FF2B5EF4-FFF2-40B4-BE49-F238E27FC236}">
                <a16:creationId xmlns:a16="http://schemas.microsoft.com/office/drawing/2014/main" id="{C980D6D5-2F4A-D50E-87E8-7427BC08E55D}"/>
              </a:ext>
            </a:extLst>
          </p:cNvPr>
          <p:cNvSpPr/>
          <p:nvPr/>
        </p:nvSpPr>
        <p:spPr>
          <a:xfrm>
            <a:off x="3410606" y="2075450"/>
            <a:ext cx="380813" cy="830939"/>
          </a:xfrm>
          <a:custGeom>
            <a:avLst/>
            <a:gdLst>
              <a:gd name="connsiteX0" fmla="*/ 19159 w 344859"/>
              <a:gd name="connsiteY0" fmla="*/ 873644 h 873644"/>
              <a:gd name="connsiteX1" fmla="*/ 118785 w 344859"/>
              <a:gd name="connsiteY1" fmla="*/ 183925 h 873644"/>
              <a:gd name="connsiteX2" fmla="*/ 0 w 344859"/>
              <a:gd name="connsiteY2" fmla="*/ 245233 h 873644"/>
              <a:gd name="connsiteX3" fmla="*/ 21075 w 344859"/>
              <a:gd name="connsiteY3" fmla="*/ 95794 h 873644"/>
              <a:gd name="connsiteX4" fmla="*/ 53645 w 344859"/>
              <a:gd name="connsiteY4" fmla="*/ 78551 h 873644"/>
              <a:gd name="connsiteX5" fmla="*/ 105374 w 344859"/>
              <a:gd name="connsiteY5" fmla="*/ 49813 h 873644"/>
              <a:gd name="connsiteX6" fmla="*/ 153271 w 344859"/>
              <a:gd name="connsiteY6" fmla="*/ 22991 h 873644"/>
              <a:gd name="connsiteX7" fmla="*/ 187757 w 344859"/>
              <a:gd name="connsiteY7" fmla="*/ 0 h 873644"/>
              <a:gd name="connsiteX8" fmla="*/ 344860 w 344859"/>
              <a:gd name="connsiteY8" fmla="*/ 0 h 873644"/>
              <a:gd name="connsiteX9" fmla="*/ 216495 w 344859"/>
              <a:gd name="connsiteY9" fmla="*/ 873644 h 873644"/>
              <a:gd name="connsiteX10" fmla="*/ 19159 w 344859"/>
              <a:gd name="connsiteY10" fmla="*/ 873644 h 873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4859" h="873644">
                <a:moveTo>
                  <a:pt x="19159" y="873644"/>
                </a:moveTo>
                <a:lnTo>
                  <a:pt x="118785" y="183925"/>
                </a:lnTo>
                <a:lnTo>
                  <a:pt x="0" y="245233"/>
                </a:lnTo>
                <a:lnTo>
                  <a:pt x="21075" y="95794"/>
                </a:lnTo>
                <a:cubicBezTo>
                  <a:pt x="24907" y="93878"/>
                  <a:pt x="36402" y="88131"/>
                  <a:pt x="53645" y="78551"/>
                </a:cubicBezTo>
                <a:cubicBezTo>
                  <a:pt x="72804" y="68972"/>
                  <a:pt x="90047" y="59392"/>
                  <a:pt x="105374" y="49813"/>
                </a:cubicBezTo>
                <a:cubicBezTo>
                  <a:pt x="120701" y="42150"/>
                  <a:pt x="137944" y="32570"/>
                  <a:pt x="153271" y="22991"/>
                </a:cubicBezTo>
                <a:cubicBezTo>
                  <a:pt x="170514" y="11495"/>
                  <a:pt x="182009" y="5748"/>
                  <a:pt x="187757" y="0"/>
                </a:cubicBezTo>
                <a:lnTo>
                  <a:pt x="344860" y="0"/>
                </a:lnTo>
                <a:lnTo>
                  <a:pt x="216495" y="873644"/>
                </a:lnTo>
                <a:lnTo>
                  <a:pt x="19159" y="873644"/>
                </a:lnTo>
                <a:close/>
              </a:path>
            </a:pathLst>
          </a:custGeom>
          <a:solidFill>
            <a:srgbClr val="4C51A1"/>
          </a:solidFill>
          <a:ln w="191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533B59C0-202B-1450-D4E9-500F58D78E8C}"/>
              </a:ext>
            </a:extLst>
          </p:cNvPr>
          <p:cNvSpPr txBox="1"/>
          <p:nvPr/>
        </p:nvSpPr>
        <p:spPr>
          <a:xfrm>
            <a:off x="3848164" y="2260058"/>
            <a:ext cx="4392549"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9Slide07 Baloo Tamma" panose="03080902040302020200" pitchFamily="66" charset="0"/>
                <a:ea typeface="+mn-ea"/>
                <a:cs typeface="#9Slide07 Baloo Tamma" panose="03080902040302020200" pitchFamily="66" charset="0"/>
              </a:rPr>
              <a:t>ĐỊNH LÍ PYTHAGORE</a:t>
            </a:r>
            <a:endParaRPr kumimoji="0" lang="en-US" sz="3600" b="0" i="0" u="none" strike="noStrike" kern="1200" cap="none" spc="0" normalizeH="0" baseline="0" noProof="0" dirty="0">
              <a:ln>
                <a:noFill/>
              </a:ln>
              <a:solidFill>
                <a:prstClr val="white"/>
              </a:solidFill>
              <a:effectLst/>
              <a:uLnTx/>
              <a:uFillTx/>
              <a:latin typeface="#9Slide07 Baloo Tamma" panose="03080902040302020200" pitchFamily="66" charset="0"/>
              <a:ea typeface="+mn-ea"/>
              <a:cs typeface="#9Slide07 Baloo Tamma" panose="03080902040302020200" pitchFamily="66" charset="0"/>
            </a:endParaRPr>
          </a:p>
        </p:txBody>
      </p:sp>
      <p:sp>
        <p:nvSpPr>
          <p:cNvPr id="2" name="Freeform: Shape 1">
            <a:extLst>
              <a:ext uri="{FF2B5EF4-FFF2-40B4-BE49-F238E27FC236}">
                <a16:creationId xmlns:a16="http://schemas.microsoft.com/office/drawing/2014/main" id="{FC491566-4ED0-2879-191A-FBF8DD27964F}"/>
              </a:ext>
            </a:extLst>
          </p:cNvPr>
          <p:cNvSpPr/>
          <p:nvPr/>
        </p:nvSpPr>
        <p:spPr>
          <a:xfrm>
            <a:off x="3149349" y="3599834"/>
            <a:ext cx="581223" cy="871162"/>
          </a:xfrm>
          <a:custGeom>
            <a:avLst/>
            <a:gdLst>
              <a:gd name="connsiteX0" fmla="*/ 0 w 581223"/>
              <a:gd name="connsiteY0" fmla="*/ 871162 h 871162"/>
              <a:gd name="connsiteX1" fmla="*/ 21015 w 581223"/>
              <a:gd name="connsiteY1" fmla="*/ 733610 h 871162"/>
              <a:gd name="connsiteX2" fmla="*/ 265552 w 581223"/>
              <a:gd name="connsiteY2" fmla="*/ 424118 h 871162"/>
              <a:gd name="connsiteX3" fmla="*/ 288477 w 581223"/>
              <a:gd name="connsiteY3" fmla="*/ 395462 h 871162"/>
              <a:gd name="connsiteX4" fmla="*/ 315223 w 581223"/>
              <a:gd name="connsiteY4" fmla="*/ 362984 h 871162"/>
              <a:gd name="connsiteX5" fmla="*/ 338149 w 581223"/>
              <a:gd name="connsiteY5" fmla="*/ 330507 h 871162"/>
              <a:gd name="connsiteX6" fmla="*/ 361074 w 581223"/>
              <a:gd name="connsiteY6" fmla="*/ 294208 h 871162"/>
              <a:gd name="connsiteX7" fmla="*/ 376357 w 581223"/>
              <a:gd name="connsiteY7" fmla="*/ 259820 h 871162"/>
              <a:gd name="connsiteX8" fmla="*/ 385910 w 581223"/>
              <a:gd name="connsiteY8" fmla="*/ 225432 h 871162"/>
              <a:gd name="connsiteX9" fmla="*/ 376357 w 581223"/>
              <a:gd name="connsiteY9" fmla="*/ 175761 h 871162"/>
              <a:gd name="connsiteX10" fmla="*/ 349611 w 581223"/>
              <a:gd name="connsiteY10" fmla="*/ 166209 h 871162"/>
              <a:gd name="connsiteX11" fmla="*/ 334328 w 581223"/>
              <a:gd name="connsiteY11" fmla="*/ 168119 h 871162"/>
              <a:gd name="connsiteX12" fmla="*/ 294208 w 581223"/>
              <a:gd name="connsiteY12" fmla="*/ 196776 h 871162"/>
              <a:gd name="connsiteX13" fmla="*/ 271283 w 581223"/>
              <a:gd name="connsiteY13" fmla="*/ 273193 h 871162"/>
              <a:gd name="connsiteX14" fmla="*/ 265552 w 581223"/>
              <a:gd name="connsiteY14" fmla="*/ 319044 h 871162"/>
              <a:gd name="connsiteX15" fmla="*/ 76418 w 581223"/>
              <a:gd name="connsiteY15" fmla="*/ 319044 h 871162"/>
              <a:gd name="connsiteX16" fmla="*/ 84060 w 581223"/>
              <a:gd name="connsiteY16" fmla="*/ 269373 h 871162"/>
              <a:gd name="connsiteX17" fmla="*/ 114627 w 581223"/>
              <a:gd name="connsiteY17" fmla="*/ 162388 h 871162"/>
              <a:gd name="connsiteX18" fmla="*/ 170029 w 581223"/>
              <a:gd name="connsiteY18" fmla="*/ 76418 h 871162"/>
              <a:gd name="connsiteX19" fmla="*/ 255999 w 581223"/>
              <a:gd name="connsiteY19" fmla="*/ 19104 h 871162"/>
              <a:gd name="connsiteX20" fmla="*/ 370626 w 581223"/>
              <a:gd name="connsiteY20" fmla="*/ 0 h 871162"/>
              <a:gd name="connsiteX21" fmla="*/ 540656 w 581223"/>
              <a:gd name="connsiteY21" fmla="*/ 59224 h 871162"/>
              <a:gd name="connsiteX22" fmla="*/ 576954 w 581223"/>
              <a:gd name="connsiteY22" fmla="*/ 227343 h 871162"/>
              <a:gd name="connsiteX23" fmla="*/ 569312 w 581223"/>
              <a:gd name="connsiteY23" fmla="*/ 261731 h 871162"/>
              <a:gd name="connsiteX24" fmla="*/ 555939 w 581223"/>
              <a:gd name="connsiteY24" fmla="*/ 296119 h 871162"/>
              <a:gd name="connsiteX25" fmla="*/ 542566 w 581223"/>
              <a:gd name="connsiteY25" fmla="*/ 326686 h 871162"/>
              <a:gd name="connsiteX26" fmla="*/ 523462 w 581223"/>
              <a:gd name="connsiteY26" fmla="*/ 359163 h 871162"/>
              <a:gd name="connsiteX27" fmla="*/ 504357 w 581223"/>
              <a:gd name="connsiteY27" fmla="*/ 387820 h 871162"/>
              <a:gd name="connsiteX28" fmla="*/ 481432 w 581223"/>
              <a:gd name="connsiteY28" fmla="*/ 418387 h 871162"/>
              <a:gd name="connsiteX29" fmla="*/ 460417 w 581223"/>
              <a:gd name="connsiteY29" fmla="*/ 445133 h 871162"/>
              <a:gd name="connsiteX30" fmla="*/ 435581 w 581223"/>
              <a:gd name="connsiteY30" fmla="*/ 475700 h 871162"/>
              <a:gd name="connsiteX31" fmla="*/ 412656 w 581223"/>
              <a:gd name="connsiteY31" fmla="*/ 502447 h 871162"/>
              <a:gd name="connsiteX32" fmla="*/ 236895 w 581223"/>
              <a:gd name="connsiteY32" fmla="*/ 716416 h 871162"/>
              <a:gd name="connsiteX33" fmla="*/ 481432 w 581223"/>
              <a:gd name="connsiteY33" fmla="*/ 716416 h 871162"/>
              <a:gd name="connsiteX34" fmla="*/ 458506 w 581223"/>
              <a:gd name="connsiteY34" fmla="*/ 867341 h 871162"/>
              <a:gd name="connsiteX35" fmla="*/ 0 w 581223"/>
              <a:gd name="connsiteY35" fmla="*/ 867341 h 871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81223" h="871162">
                <a:moveTo>
                  <a:pt x="0" y="871162"/>
                </a:moveTo>
                <a:lnTo>
                  <a:pt x="21015" y="733610"/>
                </a:lnTo>
                <a:lnTo>
                  <a:pt x="265552" y="424118"/>
                </a:lnTo>
                <a:cubicBezTo>
                  <a:pt x="269373" y="418387"/>
                  <a:pt x="277014" y="408835"/>
                  <a:pt x="288477" y="395462"/>
                </a:cubicBezTo>
                <a:cubicBezTo>
                  <a:pt x="299940" y="380178"/>
                  <a:pt x="309492" y="370626"/>
                  <a:pt x="315223" y="362984"/>
                </a:cubicBezTo>
                <a:cubicBezTo>
                  <a:pt x="320955" y="355343"/>
                  <a:pt x="328596" y="343880"/>
                  <a:pt x="338149" y="330507"/>
                </a:cubicBezTo>
                <a:cubicBezTo>
                  <a:pt x="347701" y="317134"/>
                  <a:pt x="355343" y="303761"/>
                  <a:pt x="361074" y="294208"/>
                </a:cubicBezTo>
                <a:cubicBezTo>
                  <a:pt x="366805" y="284656"/>
                  <a:pt x="372537" y="273193"/>
                  <a:pt x="376357" y="259820"/>
                </a:cubicBezTo>
                <a:cubicBezTo>
                  <a:pt x="382089" y="248358"/>
                  <a:pt x="383999" y="234985"/>
                  <a:pt x="385910" y="225432"/>
                </a:cubicBezTo>
                <a:cubicBezTo>
                  <a:pt x="389730" y="202507"/>
                  <a:pt x="385910" y="185313"/>
                  <a:pt x="376357" y="175761"/>
                </a:cubicBezTo>
                <a:cubicBezTo>
                  <a:pt x="368716" y="168119"/>
                  <a:pt x="359163" y="166209"/>
                  <a:pt x="349611" y="166209"/>
                </a:cubicBezTo>
                <a:cubicBezTo>
                  <a:pt x="343880" y="166209"/>
                  <a:pt x="340059" y="166209"/>
                  <a:pt x="334328" y="168119"/>
                </a:cubicBezTo>
                <a:cubicBezTo>
                  <a:pt x="317134" y="171940"/>
                  <a:pt x="303761" y="181492"/>
                  <a:pt x="294208" y="196776"/>
                </a:cubicBezTo>
                <a:cubicBezTo>
                  <a:pt x="284656" y="212059"/>
                  <a:pt x="277014" y="238805"/>
                  <a:pt x="271283" y="273193"/>
                </a:cubicBezTo>
                <a:lnTo>
                  <a:pt x="265552" y="319044"/>
                </a:lnTo>
                <a:lnTo>
                  <a:pt x="76418" y="319044"/>
                </a:lnTo>
                <a:lnTo>
                  <a:pt x="84060" y="269373"/>
                </a:lnTo>
                <a:cubicBezTo>
                  <a:pt x="89791" y="231164"/>
                  <a:pt x="99343" y="194865"/>
                  <a:pt x="114627" y="162388"/>
                </a:cubicBezTo>
                <a:cubicBezTo>
                  <a:pt x="128000" y="129910"/>
                  <a:pt x="147104" y="101254"/>
                  <a:pt x="170029" y="76418"/>
                </a:cubicBezTo>
                <a:cubicBezTo>
                  <a:pt x="192955" y="51582"/>
                  <a:pt x="221611" y="32478"/>
                  <a:pt x="255999" y="19104"/>
                </a:cubicBezTo>
                <a:cubicBezTo>
                  <a:pt x="288477" y="7642"/>
                  <a:pt x="328596" y="0"/>
                  <a:pt x="370626" y="0"/>
                </a:cubicBezTo>
                <a:cubicBezTo>
                  <a:pt x="448954" y="0"/>
                  <a:pt x="506268" y="19104"/>
                  <a:pt x="540656" y="59224"/>
                </a:cubicBezTo>
                <a:cubicBezTo>
                  <a:pt x="576954" y="99343"/>
                  <a:pt x="588417" y="154746"/>
                  <a:pt x="576954" y="227343"/>
                </a:cubicBezTo>
                <a:cubicBezTo>
                  <a:pt x="575044" y="238805"/>
                  <a:pt x="573133" y="250268"/>
                  <a:pt x="569312" y="261731"/>
                </a:cubicBezTo>
                <a:cubicBezTo>
                  <a:pt x="565491" y="273193"/>
                  <a:pt x="561670" y="284656"/>
                  <a:pt x="555939" y="296119"/>
                </a:cubicBezTo>
                <a:cubicBezTo>
                  <a:pt x="550208" y="307581"/>
                  <a:pt x="546387" y="319044"/>
                  <a:pt x="542566" y="326686"/>
                </a:cubicBezTo>
                <a:cubicBezTo>
                  <a:pt x="538745" y="334328"/>
                  <a:pt x="533014" y="345790"/>
                  <a:pt x="523462" y="359163"/>
                </a:cubicBezTo>
                <a:cubicBezTo>
                  <a:pt x="513909" y="372537"/>
                  <a:pt x="508178" y="382089"/>
                  <a:pt x="504357" y="387820"/>
                </a:cubicBezTo>
                <a:cubicBezTo>
                  <a:pt x="500536" y="393551"/>
                  <a:pt x="492894" y="405014"/>
                  <a:pt x="481432" y="418387"/>
                </a:cubicBezTo>
                <a:cubicBezTo>
                  <a:pt x="469969" y="433671"/>
                  <a:pt x="462327" y="441312"/>
                  <a:pt x="460417" y="445133"/>
                </a:cubicBezTo>
                <a:cubicBezTo>
                  <a:pt x="458506" y="448954"/>
                  <a:pt x="448954" y="458506"/>
                  <a:pt x="435581" y="475700"/>
                </a:cubicBezTo>
                <a:cubicBezTo>
                  <a:pt x="422208" y="490984"/>
                  <a:pt x="414566" y="500536"/>
                  <a:pt x="412656" y="502447"/>
                </a:cubicBezTo>
                <a:lnTo>
                  <a:pt x="236895" y="716416"/>
                </a:lnTo>
                <a:lnTo>
                  <a:pt x="481432" y="716416"/>
                </a:lnTo>
                <a:lnTo>
                  <a:pt x="458506" y="867341"/>
                </a:lnTo>
                <a:lnTo>
                  <a:pt x="0" y="867341"/>
                </a:lnTo>
                <a:close/>
              </a:path>
            </a:pathLst>
          </a:custGeom>
          <a:solidFill>
            <a:srgbClr val="2EAAB7"/>
          </a:solidFill>
          <a:ln w="19103" cap="flat">
            <a:noFill/>
            <a:prstDash val="solid"/>
            <a:miter/>
          </a:ln>
        </p:spPr>
        <p:txBody>
          <a:bodyPr rtlCol="0" anchor="ctr"/>
          <a:lstStyle/>
          <a:p>
            <a:endParaRPr lang="en-US"/>
          </a:p>
        </p:txBody>
      </p:sp>
      <p:grpSp>
        <p:nvGrpSpPr>
          <p:cNvPr id="3" name="Group 2">
            <a:extLst>
              <a:ext uri="{FF2B5EF4-FFF2-40B4-BE49-F238E27FC236}">
                <a16:creationId xmlns:a16="http://schemas.microsoft.com/office/drawing/2014/main" id="{7E0DB352-09E1-2522-ED87-BC69C17FBFE0}"/>
              </a:ext>
            </a:extLst>
          </p:cNvPr>
          <p:cNvGrpSpPr/>
          <p:nvPr/>
        </p:nvGrpSpPr>
        <p:grpSpPr>
          <a:xfrm>
            <a:off x="3521076" y="3599834"/>
            <a:ext cx="5504736" cy="869263"/>
            <a:chOff x="6339014" y="4495217"/>
            <a:chExt cx="5504736" cy="869263"/>
          </a:xfrm>
        </p:grpSpPr>
        <p:sp>
          <p:nvSpPr>
            <p:cNvPr id="5" name="Freeform: Shape 4">
              <a:extLst>
                <a:ext uri="{FF2B5EF4-FFF2-40B4-BE49-F238E27FC236}">
                  <a16:creationId xmlns:a16="http://schemas.microsoft.com/office/drawing/2014/main" id="{1BBDECCD-AFD5-1614-EC02-E75D924AD892}"/>
                </a:ext>
              </a:extLst>
            </p:cNvPr>
            <p:cNvSpPr/>
            <p:nvPr/>
          </p:nvSpPr>
          <p:spPr>
            <a:xfrm>
              <a:off x="6339014" y="4495217"/>
              <a:ext cx="2662699" cy="869263"/>
            </a:xfrm>
            <a:custGeom>
              <a:avLst/>
              <a:gdLst>
                <a:gd name="connsiteX0" fmla="*/ 3056710 w 3056709"/>
                <a:gd name="connsiteY0" fmla="*/ 433685 h 869265"/>
                <a:gd name="connsiteX1" fmla="*/ 3056710 w 3056709"/>
                <a:gd name="connsiteY1" fmla="*/ 433685 h 869265"/>
                <a:gd name="connsiteX2" fmla="*/ 2621129 w 3056709"/>
                <a:gd name="connsiteY2" fmla="*/ 869266 h 869265"/>
                <a:gd name="connsiteX3" fmla="*/ 154746 w 3056709"/>
                <a:gd name="connsiteY3" fmla="*/ 869266 h 869265"/>
                <a:gd name="connsiteX4" fmla="*/ 185313 w 3056709"/>
                <a:gd name="connsiteY4" fmla="*/ 657207 h 869265"/>
                <a:gd name="connsiteX5" fmla="*/ 0 w 3056709"/>
                <a:gd name="connsiteY5" fmla="*/ 657207 h 869265"/>
                <a:gd name="connsiteX6" fmla="*/ 95522 w 3056709"/>
                <a:gd name="connsiteY6" fmla="*/ 542580 h 869265"/>
                <a:gd name="connsiteX7" fmla="*/ 118447 w 3056709"/>
                <a:gd name="connsiteY7" fmla="*/ 515834 h 869265"/>
                <a:gd name="connsiteX8" fmla="*/ 145194 w 3056709"/>
                <a:gd name="connsiteY8" fmla="*/ 483356 h 869265"/>
                <a:gd name="connsiteX9" fmla="*/ 166209 w 3056709"/>
                <a:gd name="connsiteY9" fmla="*/ 458520 h 869265"/>
                <a:gd name="connsiteX10" fmla="*/ 194865 w 3056709"/>
                <a:gd name="connsiteY10" fmla="*/ 420312 h 869265"/>
                <a:gd name="connsiteX11" fmla="*/ 212059 w 3056709"/>
                <a:gd name="connsiteY11" fmla="*/ 393565 h 869265"/>
                <a:gd name="connsiteX12" fmla="*/ 236895 w 3056709"/>
                <a:gd name="connsiteY12" fmla="*/ 351536 h 869265"/>
                <a:gd name="connsiteX13" fmla="*/ 250268 w 3056709"/>
                <a:gd name="connsiteY13" fmla="*/ 322879 h 869265"/>
                <a:gd name="connsiteX14" fmla="*/ 267462 w 3056709"/>
                <a:gd name="connsiteY14" fmla="*/ 277028 h 869265"/>
                <a:gd name="connsiteX15" fmla="*/ 275104 w 3056709"/>
                <a:gd name="connsiteY15" fmla="*/ 236909 h 869265"/>
                <a:gd name="connsiteX16" fmla="*/ 223522 w 3056709"/>
                <a:gd name="connsiteY16" fmla="*/ 19118 h 869265"/>
                <a:gd name="connsiteX17" fmla="*/ 202507 w 3056709"/>
                <a:gd name="connsiteY17" fmla="*/ 14 h 869265"/>
                <a:gd name="connsiteX18" fmla="*/ 2623039 w 3056709"/>
                <a:gd name="connsiteY18" fmla="*/ 14 h 869265"/>
                <a:gd name="connsiteX19" fmla="*/ 3056710 w 3056709"/>
                <a:gd name="connsiteY19" fmla="*/ 433685 h 869265"/>
                <a:gd name="connsiteX0" fmla="*/ 1944190 w 3056710"/>
                <a:gd name="connsiteY0" fmla="*/ 509882 h 869263"/>
                <a:gd name="connsiteX1" fmla="*/ 3056710 w 3056710"/>
                <a:gd name="connsiteY1" fmla="*/ 433682 h 869263"/>
                <a:gd name="connsiteX2" fmla="*/ 2621129 w 3056710"/>
                <a:gd name="connsiteY2" fmla="*/ 869263 h 869263"/>
                <a:gd name="connsiteX3" fmla="*/ 154746 w 3056710"/>
                <a:gd name="connsiteY3" fmla="*/ 869263 h 869263"/>
                <a:gd name="connsiteX4" fmla="*/ 185313 w 3056710"/>
                <a:gd name="connsiteY4" fmla="*/ 657204 h 869263"/>
                <a:gd name="connsiteX5" fmla="*/ 0 w 3056710"/>
                <a:gd name="connsiteY5" fmla="*/ 657204 h 869263"/>
                <a:gd name="connsiteX6" fmla="*/ 95522 w 3056710"/>
                <a:gd name="connsiteY6" fmla="*/ 542577 h 869263"/>
                <a:gd name="connsiteX7" fmla="*/ 118447 w 3056710"/>
                <a:gd name="connsiteY7" fmla="*/ 515831 h 869263"/>
                <a:gd name="connsiteX8" fmla="*/ 145194 w 3056710"/>
                <a:gd name="connsiteY8" fmla="*/ 483353 h 869263"/>
                <a:gd name="connsiteX9" fmla="*/ 166209 w 3056710"/>
                <a:gd name="connsiteY9" fmla="*/ 458517 h 869263"/>
                <a:gd name="connsiteX10" fmla="*/ 194865 w 3056710"/>
                <a:gd name="connsiteY10" fmla="*/ 420309 h 869263"/>
                <a:gd name="connsiteX11" fmla="*/ 212059 w 3056710"/>
                <a:gd name="connsiteY11" fmla="*/ 393562 h 869263"/>
                <a:gd name="connsiteX12" fmla="*/ 236895 w 3056710"/>
                <a:gd name="connsiteY12" fmla="*/ 351533 h 869263"/>
                <a:gd name="connsiteX13" fmla="*/ 250268 w 3056710"/>
                <a:gd name="connsiteY13" fmla="*/ 322876 h 869263"/>
                <a:gd name="connsiteX14" fmla="*/ 267462 w 3056710"/>
                <a:gd name="connsiteY14" fmla="*/ 277025 h 869263"/>
                <a:gd name="connsiteX15" fmla="*/ 275104 w 3056710"/>
                <a:gd name="connsiteY15" fmla="*/ 236906 h 869263"/>
                <a:gd name="connsiteX16" fmla="*/ 223522 w 3056710"/>
                <a:gd name="connsiteY16" fmla="*/ 19115 h 869263"/>
                <a:gd name="connsiteX17" fmla="*/ 202507 w 3056710"/>
                <a:gd name="connsiteY17" fmla="*/ 11 h 869263"/>
                <a:gd name="connsiteX18" fmla="*/ 2623039 w 3056710"/>
                <a:gd name="connsiteY18" fmla="*/ 11 h 869263"/>
                <a:gd name="connsiteX19" fmla="*/ 1944190 w 3056710"/>
                <a:gd name="connsiteY19" fmla="*/ 509882 h 869263"/>
                <a:gd name="connsiteX0" fmla="*/ 1944190 w 2662699"/>
                <a:gd name="connsiteY0" fmla="*/ 509882 h 869263"/>
                <a:gd name="connsiteX1" fmla="*/ 1730830 w 2662699"/>
                <a:gd name="connsiteY1" fmla="*/ 418442 h 869263"/>
                <a:gd name="connsiteX2" fmla="*/ 2621129 w 2662699"/>
                <a:gd name="connsiteY2" fmla="*/ 869263 h 869263"/>
                <a:gd name="connsiteX3" fmla="*/ 154746 w 2662699"/>
                <a:gd name="connsiteY3" fmla="*/ 869263 h 869263"/>
                <a:gd name="connsiteX4" fmla="*/ 185313 w 2662699"/>
                <a:gd name="connsiteY4" fmla="*/ 657204 h 869263"/>
                <a:gd name="connsiteX5" fmla="*/ 0 w 2662699"/>
                <a:gd name="connsiteY5" fmla="*/ 657204 h 869263"/>
                <a:gd name="connsiteX6" fmla="*/ 95522 w 2662699"/>
                <a:gd name="connsiteY6" fmla="*/ 542577 h 869263"/>
                <a:gd name="connsiteX7" fmla="*/ 118447 w 2662699"/>
                <a:gd name="connsiteY7" fmla="*/ 515831 h 869263"/>
                <a:gd name="connsiteX8" fmla="*/ 145194 w 2662699"/>
                <a:gd name="connsiteY8" fmla="*/ 483353 h 869263"/>
                <a:gd name="connsiteX9" fmla="*/ 166209 w 2662699"/>
                <a:gd name="connsiteY9" fmla="*/ 458517 h 869263"/>
                <a:gd name="connsiteX10" fmla="*/ 194865 w 2662699"/>
                <a:gd name="connsiteY10" fmla="*/ 420309 h 869263"/>
                <a:gd name="connsiteX11" fmla="*/ 212059 w 2662699"/>
                <a:gd name="connsiteY11" fmla="*/ 393562 h 869263"/>
                <a:gd name="connsiteX12" fmla="*/ 236895 w 2662699"/>
                <a:gd name="connsiteY12" fmla="*/ 351533 h 869263"/>
                <a:gd name="connsiteX13" fmla="*/ 250268 w 2662699"/>
                <a:gd name="connsiteY13" fmla="*/ 322876 h 869263"/>
                <a:gd name="connsiteX14" fmla="*/ 267462 w 2662699"/>
                <a:gd name="connsiteY14" fmla="*/ 277025 h 869263"/>
                <a:gd name="connsiteX15" fmla="*/ 275104 w 2662699"/>
                <a:gd name="connsiteY15" fmla="*/ 236906 h 869263"/>
                <a:gd name="connsiteX16" fmla="*/ 223522 w 2662699"/>
                <a:gd name="connsiteY16" fmla="*/ 19115 h 869263"/>
                <a:gd name="connsiteX17" fmla="*/ 202507 w 2662699"/>
                <a:gd name="connsiteY17" fmla="*/ 11 h 869263"/>
                <a:gd name="connsiteX18" fmla="*/ 2623039 w 2662699"/>
                <a:gd name="connsiteY18" fmla="*/ 11 h 869263"/>
                <a:gd name="connsiteX19" fmla="*/ 1944190 w 2662699"/>
                <a:gd name="connsiteY19" fmla="*/ 509882 h 86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62699" h="869263">
                  <a:moveTo>
                    <a:pt x="1944190" y="509882"/>
                  </a:moveTo>
                  <a:lnTo>
                    <a:pt x="1730830" y="418442"/>
                  </a:lnTo>
                  <a:cubicBezTo>
                    <a:pt x="1730830" y="659158"/>
                    <a:pt x="2861845" y="869263"/>
                    <a:pt x="2621129" y="869263"/>
                  </a:cubicBezTo>
                  <a:lnTo>
                    <a:pt x="154746" y="869263"/>
                  </a:lnTo>
                  <a:lnTo>
                    <a:pt x="185313" y="657204"/>
                  </a:lnTo>
                  <a:lnTo>
                    <a:pt x="0" y="657204"/>
                  </a:lnTo>
                  <a:lnTo>
                    <a:pt x="95522" y="542577"/>
                  </a:lnTo>
                  <a:cubicBezTo>
                    <a:pt x="97433" y="540666"/>
                    <a:pt x="105074" y="531114"/>
                    <a:pt x="118447" y="515831"/>
                  </a:cubicBezTo>
                  <a:cubicBezTo>
                    <a:pt x="137552" y="492905"/>
                    <a:pt x="143283" y="487174"/>
                    <a:pt x="145194" y="483353"/>
                  </a:cubicBezTo>
                  <a:cubicBezTo>
                    <a:pt x="145194" y="481443"/>
                    <a:pt x="149015" y="477622"/>
                    <a:pt x="166209" y="458517"/>
                  </a:cubicBezTo>
                  <a:cubicBezTo>
                    <a:pt x="179582" y="441323"/>
                    <a:pt x="189134" y="429861"/>
                    <a:pt x="194865" y="420309"/>
                  </a:cubicBezTo>
                  <a:cubicBezTo>
                    <a:pt x="196776" y="416488"/>
                    <a:pt x="202507" y="408846"/>
                    <a:pt x="212059" y="393562"/>
                  </a:cubicBezTo>
                  <a:cubicBezTo>
                    <a:pt x="223522" y="376368"/>
                    <a:pt x="231164" y="362995"/>
                    <a:pt x="236895" y="351533"/>
                  </a:cubicBezTo>
                  <a:cubicBezTo>
                    <a:pt x="240716" y="343891"/>
                    <a:pt x="244537" y="334339"/>
                    <a:pt x="250268" y="322876"/>
                  </a:cubicBezTo>
                  <a:cubicBezTo>
                    <a:pt x="257910" y="307592"/>
                    <a:pt x="263641" y="292309"/>
                    <a:pt x="267462" y="277025"/>
                  </a:cubicBezTo>
                  <a:cubicBezTo>
                    <a:pt x="271283" y="263652"/>
                    <a:pt x="273193" y="250279"/>
                    <a:pt x="275104" y="236906"/>
                  </a:cubicBezTo>
                  <a:cubicBezTo>
                    <a:pt x="288477" y="145205"/>
                    <a:pt x="271283" y="72608"/>
                    <a:pt x="223522" y="19115"/>
                  </a:cubicBezTo>
                  <a:cubicBezTo>
                    <a:pt x="217791" y="11474"/>
                    <a:pt x="210149" y="5742"/>
                    <a:pt x="202507" y="11"/>
                  </a:cubicBezTo>
                  <a:lnTo>
                    <a:pt x="2623039" y="11"/>
                  </a:lnTo>
                  <a:cubicBezTo>
                    <a:pt x="2861845" y="-1900"/>
                    <a:pt x="1944190" y="269166"/>
                    <a:pt x="1944190" y="509882"/>
                  </a:cubicBezTo>
                  <a:close/>
                </a:path>
              </a:pathLst>
            </a:custGeom>
            <a:solidFill>
              <a:srgbClr val="2EAAB7"/>
            </a:solidFill>
            <a:ln w="19103" cap="flat">
              <a:noFill/>
              <a:prstDash val="solid"/>
              <a:miter/>
            </a:ln>
          </p:spPr>
          <p:txBody>
            <a:bodyPr rtlCol="0" anchor="ctr"/>
            <a:lstStyle/>
            <a:p>
              <a:endParaRPr lang="en-US" dirty="0"/>
            </a:p>
          </p:txBody>
        </p:sp>
        <p:sp>
          <p:nvSpPr>
            <p:cNvPr id="6" name="Rectangle: Rounded Corners 5">
              <a:extLst>
                <a:ext uri="{FF2B5EF4-FFF2-40B4-BE49-F238E27FC236}">
                  <a16:creationId xmlns:a16="http://schemas.microsoft.com/office/drawing/2014/main" id="{7BA5A507-691C-0D8D-9E8B-DC32DACA30C2}"/>
                </a:ext>
              </a:extLst>
            </p:cNvPr>
            <p:cNvSpPr/>
            <p:nvPr/>
          </p:nvSpPr>
          <p:spPr>
            <a:xfrm>
              <a:off x="7959245" y="4495217"/>
              <a:ext cx="3884505" cy="869263"/>
            </a:xfrm>
            <a:prstGeom prst="roundRect">
              <a:avLst>
                <a:gd name="adj" fmla="val 50000"/>
              </a:avLst>
            </a:prstGeom>
            <a:solidFill>
              <a:srgbClr val="2EAA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C637B237-FC07-1313-B6F8-ED9F374D7651}"/>
              </a:ext>
            </a:extLst>
          </p:cNvPr>
          <p:cNvSpPr txBox="1"/>
          <p:nvPr/>
        </p:nvSpPr>
        <p:spPr>
          <a:xfrm>
            <a:off x="3899474" y="3846852"/>
            <a:ext cx="4826962" cy="584775"/>
          </a:xfrm>
          <a:prstGeom prst="rect">
            <a:avLst/>
          </a:prstGeom>
          <a:noFill/>
        </p:spPr>
        <p:txBody>
          <a:bodyPr wrap="none" rtlCol="0">
            <a:spAutoFit/>
          </a:bodyPr>
          <a:lstStyle/>
          <a:p>
            <a:r>
              <a:rPr lang="en-US" sz="3200">
                <a:solidFill>
                  <a:schemeClr val="bg1"/>
                </a:solidFill>
                <a:latin typeface="#9Slide07 Baloo Tamma" panose="03080902040302020200" pitchFamily="66" charset="0"/>
                <a:cs typeface="#9Slide07 Baloo Tamma" panose="03080902040302020200" pitchFamily="66" charset="0"/>
              </a:rPr>
              <a:t>ĐịNH LÍ PYTHAGORE ĐẢO</a:t>
            </a:r>
            <a:endParaRPr lang="en-US" sz="3200" dirty="0">
              <a:solidFill>
                <a:schemeClr val="bg1"/>
              </a:solidFill>
              <a:latin typeface="#9Slide07 Baloo Tamma" panose="03080902040302020200" pitchFamily="66" charset="0"/>
              <a:cs typeface="#9Slide07 Baloo Tamma" panose="03080902040302020200" pitchFamily="66" charset="0"/>
            </a:endParaRPr>
          </a:p>
        </p:txBody>
      </p:sp>
      <p:grpSp>
        <p:nvGrpSpPr>
          <p:cNvPr id="8" name="Group 7">
            <a:extLst>
              <a:ext uri="{FF2B5EF4-FFF2-40B4-BE49-F238E27FC236}">
                <a16:creationId xmlns:a16="http://schemas.microsoft.com/office/drawing/2014/main" id="{F58B6BAE-C511-D2CF-B87A-852692866C1D}"/>
              </a:ext>
            </a:extLst>
          </p:cNvPr>
          <p:cNvGrpSpPr/>
          <p:nvPr/>
        </p:nvGrpSpPr>
        <p:grpSpPr>
          <a:xfrm>
            <a:off x="3056291" y="5108407"/>
            <a:ext cx="6906470" cy="740030"/>
            <a:chOff x="3089816" y="2046083"/>
            <a:chExt cx="6219704" cy="740030"/>
          </a:xfrm>
        </p:grpSpPr>
        <p:grpSp>
          <p:nvGrpSpPr>
            <p:cNvPr id="9" name="Graphic 13">
              <a:extLst>
                <a:ext uri="{FF2B5EF4-FFF2-40B4-BE49-F238E27FC236}">
                  <a16:creationId xmlns:a16="http://schemas.microsoft.com/office/drawing/2014/main" id="{01E1431B-A20F-3C55-C276-6D781539E096}"/>
                </a:ext>
              </a:extLst>
            </p:cNvPr>
            <p:cNvGrpSpPr/>
            <p:nvPr/>
          </p:nvGrpSpPr>
          <p:grpSpPr>
            <a:xfrm>
              <a:off x="3089816" y="2046083"/>
              <a:ext cx="3400698" cy="740030"/>
              <a:chOff x="3089816" y="1912469"/>
              <a:chExt cx="3400698" cy="873644"/>
            </a:xfrm>
            <a:solidFill>
              <a:srgbClr val="FFAB40"/>
            </a:solidFill>
          </p:grpSpPr>
          <p:sp>
            <p:nvSpPr>
              <p:cNvPr id="11" name="Freeform: Shape 10">
                <a:extLst>
                  <a:ext uri="{FF2B5EF4-FFF2-40B4-BE49-F238E27FC236}">
                    <a16:creationId xmlns:a16="http://schemas.microsoft.com/office/drawing/2014/main" id="{F28E50A6-AE62-A118-6A8B-398DE5DC216B}"/>
                  </a:ext>
                </a:extLst>
              </p:cNvPr>
              <p:cNvSpPr/>
              <p:nvPr/>
            </p:nvSpPr>
            <p:spPr>
              <a:xfrm>
                <a:off x="3495984" y="1912469"/>
                <a:ext cx="2994530" cy="873644"/>
              </a:xfrm>
              <a:custGeom>
                <a:avLst/>
                <a:gdLst>
                  <a:gd name="connsiteX0" fmla="*/ 2994531 w 2994530"/>
                  <a:gd name="connsiteY0" fmla="*/ 436822 h 873644"/>
                  <a:gd name="connsiteX1" fmla="*/ 2994531 w 2994530"/>
                  <a:gd name="connsiteY1" fmla="*/ 436822 h 873644"/>
                  <a:gd name="connsiteX2" fmla="*/ 2557709 w 2994530"/>
                  <a:gd name="connsiteY2" fmla="*/ 873644 h 873644"/>
                  <a:gd name="connsiteX3" fmla="*/ 0 w 2994530"/>
                  <a:gd name="connsiteY3" fmla="*/ 873644 h 873644"/>
                  <a:gd name="connsiteX4" fmla="*/ 38318 w 2994530"/>
                  <a:gd name="connsiteY4" fmla="*/ 839158 h 873644"/>
                  <a:gd name="connsiteX5" fmla="*/ 101542 w 2994530"/>
                  <a:gd name="connsiteY5" fmla="*/ 737616 h 873644"/>
                  <a:gd name="connsiteX6" fmla="*/ 134112 w 2994530"/>
                  <a:gd name="connsiteY6" fmla="*/ 615000 h 873644"/>
                  <a:gd name="connsiteX7" fmla="*/ 137944 w 2994530"/>
                  <a:gd name="connsiteY7" fmla="*/ 523037 h 873644"/>
                  <a:gd name="connsiteX8" fmla="*/ 118785 w 2994530"/>
                  <a:gd name="connsiteY8" fmla="*/ 446402 h 873644"/>
                  <a:gd name="connsiteX9" fmla="*/ 105374 w 2994530"/>
                  <a:gd name="connsiteY9" fmla="*/ 423411 h 873644"/>
                  <a:gd name="connsiteX10" fmla="*/ 132196 w 2994530"/>
                  <a:gd name="connsiteY10" fmla="*/ 388925 h 873644"/>
                  <a:gd name="connsiteX11" fmla="*/ 189673 w 2994530"/>
                  <a:gd name="connsiteY11" fmla="*/ 239486 h 873644"/>
                  <a:gd name="connsiteX12" fmla="*/ 136028 w 2994530"/>
                  <a:gd name="connsiteY12" fmla="*/ 17243 h 873644"/>
                  <a:gd name="connsiteX13" fmla="*/ 116869 w 2994530"/>
                  <a:gd name="connsiteY13" fmla="*/ 0 h 873644"/>
                  <a:gd name="connsiteX14" fmla="*/ 2557709 w 2994530"/>
                  <a:gd name="connsiteY14" fmla="*/ 0 h 873644"/>
                  <a:gd name="connsiteX15" fmla="*/ 2994531 w 2994530"/>
                  <a:gd name="connsiteY15" fmla="*/ 436822 h 873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94530" h="873644">
                    <a:moveTo>
                      <a:pt x="2994531" y="436822"/>
                    </a:moveTo>
                    <a:lnTo>
                      <a:pt x="2994531" y="436822"/>
                    </a:lnTo>
                    <a:cubicBezTo>
                      <a:pt x="2994531" y="678224"/>
                      <a:pt x="2799110" y="873644"/>
                      <a:pt x="2557709" y="873644"/>
                    </a:cubicBezTo>
                    <a:lnTo>
                      <a:pt x="0" y="873644"/>
                    </a:lnTo>
                    <a:cubicBezTo>
                      <a:pt x="13411" y="864065"/>
                      <a:pt x="26822" y="850654"/>
                      <a:pt x="38318" y="839158"/>
                    </a:cubicBezTo>
                    <a:cubicBezTo>
                      <a:pt x="65140" y="810420"/>
                      <a:pt x="86215" y="775934"/>
                      <a:pt x="101542" y="737616"/>
                    </a:cubicBezTo>
                    <a:cubicBezTo>
                      <a:pt x="116869" y="701214"/>
                      <a:pt x="128364" y="660981"/>
                      <a:pt x="134112" y="615000"/>
                    </a:cubicBezTo>
                    <a:cubicBezTo>
                      <a:pt x="139860" y="580514"/>
                      <a:pt x="139860" y="549859"/>
                      <a:pt x="137944" y="523037"/>
                    </a:cubicBezTo>
                    <a:cubicBezTo>
                      <a:pt x="136028" y="492383"/>
                      <a:pt x="128364" y="467476"/>
                      <a:pt x="118785" y="446402"/>
                    </a:cubicBezTo>
                    <a:cubicBezTo>
                      <a:pt x="114953" y="438738"/>
                      <a:pt x="109206" y="431074"/>
                      <a:pt x="105374" y="423411"/>
                    </a:cubicBezTo>
                    <a:cubicBezTo>
                      <a:pt x="114953" y="413832"/>
                      <a:pt x="124533" y="402336"/>
                      <a:pt x="132196" y="388925"/>
                    </a:cubicBezTo>
                    <a:cubicBezTo>
                      <a:pt x="160935" y="346775"/>
                      <a:pt x="180093" y="296962"/>
                      <a:pt x="189673" y="239486"/>
                    </a:cubicBezTo>
                    <a:cubicBezTo>
                      <a:pt x="203084" y="145607"/>
                      <a:pt x="185841" y="68972"/>
                      <a:pt x="136028" y="17243"/>
                    </a:cubicBezTo>
                    <a:cubicBezTo>
                      <a:pt x="130280" y="11495"/>
                      <a:pt x="124533" y="5748"/>
                      <a:pt x="116869" y="0"/>
                    </a:cubicBezTo>
                    <a:lnTo>
                      <a:pt x="2557709" y="0"/>
                    </a:lnTo>
                    <a:cubicBezTo>
                      <a:pt x="2799110" y="0"/>
                      <a:pt x="2994531" y="195420"/>
                      <a:pt x="2994531" y="436822"/>
                    </a:cubicBezTo>
                    <a:close/>
                  </a:path>
                </a:pathLst>
              </a:custGeom>
              <a:solidFill>
                <a:schemeClr val="accent6">
                  <a:lumMod val="60000"/>
                  <a:lumOff val="40000"/>
                </a:schemeClr>
              </a:solidFill>
              <a:ln w="1915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Shape 12">
                <a:extLst>
                  <a:ext uri="{FF2B5EF4-FFF2-40B4-BE49-F238E27FC236}">
                    <a16:creationId xmlns:a16="http://schemas.microsoft.com/office/drawing/2014/main" id="{EB796F75-30B8-2C26-BE16-4B0C9954BCAC}"/>
                  </a:ext>
                </a:extLst>
              </p:cNvPr>
              <p:cNvSpPr/>
              <p:nvPr/>
            </p:nvSpPr>
            <p:spPr>
              <a:xfrm>
                <a:off x="3089816" y="1912469"/>
                <a:ext cx="538535" cy="873644"/>
              </a:xfrm>
              <a:custGeom>
                <a:avLst/>
                <a:gdLst>
                  <a:gd name="connsiteX0" fmla="*/ 205000 w 538535"/>
                  <a:gd name="connsiteY0" fmla="*/ 873644 h 873644"/>
                  <a:gd name="connsiteX1" fmla="*/ 109206 w 538535"/>
                  <a:gd name="connsiteY1" fmla="*/ 860233 h 873644"/>
                  <a:gd name="connsiteX2" fmla="*/ 45981 w 538535"/>
                  <a:gd name="connsiteY2" fmla="*/ 823831 h 873644"/>
                  <a:gd name="connsiteX3" fmla="*/ 11495 w 538535"/>
                  <a:gd name="connsiteY3" fmla="*/ 764439 h 873644"/>
                  <a:gd name="connsiteX4" fmla="*/ 0 w 538535"/>
                  <a:gd name="connsiteY4" fmla="*/ 687803 h 873644"/>
                  <a:gd name="connsiteX5" fmla="*/ 5748 w 538535"/>
                  <a:gd name="connsiteY5" fmla="*/ 595841 h 873644"/>
                  <a:gd name="connsiteX6" fmla="*/ 9579 w 538535"/>
                  <a:gd name="connsiteY6" fmla="*/ 565187 h 873644"/>
                  <a:gd name="connsiteX7" fmla="*/ 201168 w 538535"/>
                  <a:gd name="connsiteY7" fmla="*/ 565187 h 873644"/>
                  <a:gd name="connsiteX8" fmla="*/ 195420 w 538535"/>
                  <a:gd name="connsiteY8" fmla="*/ 597757 h 873644"/>
                  <a:gd name="connsiteX9" fmla="*/ 193505 w 538535"/>
                  <a:gd name="connsiteY9" fmla="*/ 687803 h 873644"/>
                  <a:gd name="connsiteX10" fmla="*/ 229906 w 538535"/>
                  <a:gd name="connsiteY10" fmla="*/ 712710 h 873644"/>
                  <a:gd name="connsiteX11" fmla="*/ 270140 w 538535"/>
                  <a:gd name="connsiteY11" fmla="*/ 689719 h 873644"/>
                  <a:gd name="connsiteX12" fmla="*/ 291215 w 538535"/>
                  <a:gd name="connsiteY12" fmla="*/ 613084 h 873644"/>
                  <a:gd name="connsiteX13" fmla="*/ 287383 w 538535"/>
                  <a:gd name="connsiteY13" fmla="*/ 519205 h 873644"/>
                  <a:gd name="connsiteX14" fmla="*/ 226075 w 538535"/>
                  <a:gd name="connsiteY14" fmla="*/ 490467 h 873644"/>
                  <a:gd name="connsiteX15" fmla="*/ 189673 w 538535"/>
                  <a:gd name="connsiteY15" fmla="*/ 490467 h 873644"/>
                  <a:gd name="connsiteX16" fmla="*/ 206916 w 538535"/>
                  <a:gd name="connsiteY16" fmla="*/ 367850 h 873644"/>
                  <a:gd name="connsiteX17" fmla="*/ 239486 w 538535"/>
                  <a:gd name="connsiteY17" fmla="*/ 367850 h 873644"/>
                  <a:gd name="connsiteX18" fmla="*/ 312290 w 538535"/>
                  <a:gd name="connsiteY18" fmla="*/ 339112 h 873644"/>
                  <a:gd name="connsiteX19" fmla="*/ 342944 w 538535"/>
                  <a:gd name="connsiteY19" fmla="*/ 245233 h 873644"/>
                  <a:gd name="connsiteX20" fmla="*/ 341028 w 538535"/>
                  <a:gd name="connsiteY20" fmla="*/ 174346 h 873644"/>
                  <a:gd name="connsiteX21" fmla="*/ 306542 w 538535"/>
                  <a:gd name="connsiteY21" fmla="*/ 153271 h 873644"/>
                  <a:gd name="connsiteX22" fmla="*/ 268224 w 538535"/>
                  <a:gd name="connsiteY22" fmla="*/ 176262 h 873644"/>
                  <a:gd name="connsiteX23" fmla="*/ 249065 w 538535"/>
                  <a:gd name="connsiteY23" fmla="*/ 247149 h 873644"/>
                  <a:gd name="connsiteX24" fmla="*/ 241402 w 538535"/>
                  <a:gd name="connsiteY24" fmla="*/ 298878 h 873644"/>
                  <a:gd name="connsiteX25" fmla="*/ 49813 w 538535"/>
                  <a:gd name="connsiteY25" fmla="*/ 298878 h 873644"/>
                  <a:gd name="connsiteX26" fmla="*/ 57477 w 538535"/>
                  <a:gd name="connsiteY26" fmla="*/ 241402 h 873644"/>
                  <a:gd name="connsiteX27" fmla="*/ 145607 w 538535"/>
                  <a:gd name="connsiteY27" fmla="*/ 63224 h 873644"/>
                  <a:gd name="connsiteX28" fmla="*/ 327617 w 538535"/>
                  <a:gd name="connsiteY28" fmla="*/ 0 h 873644"/>
                  <a:gd name="connsiteX29" fmla="*/ 496215 w 538535"/>
                  <a:gd name="connsiteY29" fmla="*/ 59392 h 873644"/>
                  <a:gd name="connsiteX30" fmla="*/ 534532 w 538535"/>
                  <a:gd name="connsiteY30" fmla="*/ 231822 h 873644"/>
                  <a:gd name="connsiteX31" fmla="*/ 488551 w 538535"/>
                  <a:gd name="connsiteY31" fmla="*/ 354439 h 873644"/>
                  <a:gd name="connsiteX32" fmla="*/ 410000 w 538535"/>
                  <a:gd name="connsiteY32" fmla="*/ 415747 h 873644"/>
                  <a:gd name="connsiteX33" fmla="*/ 444486 w 538535"/>
                  <a:gd name="connsiteY33" fmla="*/ 436822 h 873644"/>
                  <a:gd name="connsiteX34" fmla="*/ 469392 w 538535"/>
                  <a:gd name="connsiteY34" fmla="*/ 471308 h 873644"/>
                  <a:gd name="connsiteX35" fmla="*/ 482803 w 538535"/>
                  <a:gd name="connsiteY35" fmla="*/ 526869 h 873644"/>
                  <a:gd name="connsiteX36" fmla="*/ 478972 w 538535"/>
                  <a:gd name="connsiteY36" fmla="*/ 605420 h 873644"/>
                  <a:gd name="connsiteX37" fmla="*/ 450233 w 538535"/>
                  <a:gd name="connsiteY37" fmla="*/ 712710 h 873644"/>
                  <a:gd name="connsiteX38" fmla="*/ 396589 w 538535"/>
                  <a:gd name="connsiteY38" fmla="*/ 797009 h 873644"/>
                  <a:gd name="connsiteX39" fmla="*/ 314205 w 538535"/>
                  <a:gd name="connsiteY39" fmla="*/ 852570 h 873644"/>
                  <a:gd name="connsiteX40" fmla="*/ 205000 w 538535"/>
                  <a:gd name="connsiteY40" fmla="*/ 873644 h 873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38535" h="873644">
                    <a:moveTo>
                      <a:pt x="205000" y="873644"/>
                    </a:moveTo>
                    <a:cubicBezTo>
                      <a:pt x="168598" y="873644"/>
                      <a:pt x="136028" y="869813"/>
                      <a:pt x="109206" y="860233"/>
                    </a:cubicBezTo>
                    <a:cubicBezTo>
                      <a:pt x="82383" y="850654"/>
                      <a:pt x="61308" y="839158"/>
                      <a:pt x="45981" y="823831"/>
                    </a:cubicBezTo>
                    <a:cubicBezTo>
                      <a:pt x="30654" y="808504"/>
                      <a:pt x="19159" y="789345"/>
                      <a:pt x="11495" y="764439"/>
                    </a:cubicBezTo>
                    <a:cubicBezTo>
                      <a:pt x="3832" y="741448"/>
                      <a:pt x="0" y="714626"/>
                      <a:pt x="0" y="687803"/>
                    </a:cubicBezTo>
                    <a:cubicBezTo>
                      <a:pt x="0" y="660981"/>
                      <a:pt x="1916" y="630327"/>
                      <a:pt x="5748" y="595841"/>
                    </a:cubicBezTo>
                    <a:lnTo>
                      <a:pt x="9579" y="565187"/>
                    </a:lnTo>
                    <a:lnTo>
                      <a:pt x="201168" y="565187"/>
                    </a:lnTo>
                    <a:lnTo>
                      <a:pt x="195420" y="597757"/>
                    </a:lnTo>
                    <a:cubicBezTo>
                      <a:pt x="189673" y="641822"/>
                      <a:pt x="187757" y="670560"/>
                      <a:pt x="193505" y="687803"/>
                    </a:cubicBezTo>
                    <a:cubicBezTo>
                      <a:pt x="199252" y="703130"/>
                      <a:pt x="210748" y="712710"/>
                      <a:pt x="229906" y="712710"/>
                    </a:cubicBezTo>
                    <a:cubicBezTo>
                      <a:pt x="247149" y="712710"/>
                      <a:pt x="260561" y="705046"/>
                      <a:pt x="270140" y="689719"/>
                    </a:cubicBezTo>
                    <a:cubicBezTo>
                      <a:pt x="277804" y="674392"/>
                      <a:pt x="285467" y="649486"/>
                      <a:pt x="291215" y="613084"/>
                    </a:cubicBezTo>
                    <a:cubicBezTo>
                      <a:pt x="296962" y="569018"/>
                      <a:pt x="296962" y="538364"/>
                      <a:pt x="287383" y="519205"/>
                    </a:cubicBezTo>
                    <a:cubicBezTo>
                      <a:pt x="279719" y="500046"/>
                      <a:pt x="258645" y="492383"/>
                      <a:pt x="226075" y="490467"/>
                    </a:cubicBezTo>
                    <a:lnTo>
                      <a:pt x="189673" y="490467"/>
                    </a:lnTo>
                    <a:lnTo>
                      <a:pt x="206916" y="367850"/>
                    </a:lnTo>
                    <a:lnTo>
                      <a:pt x="239486" y="367850"/>
                    </a:lnTo>
                    <a:cubicBezTo>
                      <a:pt x="273972" y="367850"/>
                      <a:pt x="298878" y="358271"/>
                      <a:pt x="312290" y="339112"/>
                    </a:cubicBezTo>
                    <a:cubicBezTo>
                      <a:pt x="327617" y="319953"/>
                      <a:pt x="337196" y="289299"/>
                      <a:pt x="342944" y="245233"/>
                    </a:cubicBezTo>
                    <a:cubicBezTo>
                      <a:pt x="346775" y="212663"/>
                      <a:pt x="346775" y="189673"/>
                      <a:pt x="341028" y="174346"/>
                    </a:cubicBezTo>
                    <a:cubicBezTo>
                      <a:pt x="337196" y="160934"/>
                      <a:pt x="325701" y="153271"/>
                      <a:pt x="306542" y="153271"/>
                    </a:cubicBezTo>
                    <a:cubicBezTo>
                      <a:pt x="289299" y="153271"/>
                      <a:pt x="275888" y="160934"/>
                      <a:pt x="268224" y="176262"/>
                    </a:cubicBezTo>
                    <a:cubicBezTo>
                      <a:pt x="260561" y="191589"/>
                      <a:pt x="252897" y="214579"/>
                      <a:pt x="249065" y="247149"/>
                    </a:cubicBezTo>
                    <a:lnTo>
                      <a:pt x="241402" y="298878"/>
                    </a:lnTo>
                    <a:lnTo>
                      <a:pt x="49813" y="298878"/>
                    </a:lnTo>
                    <a:lnTo>
                      <a:pt x="57477" y="241402"/>
                    </a:lnTo>
                    <a:cubicBezTo>
                      <a:pt x="68972" y="164766"/>
                      <a:pt x="97710" y="103458"/>
                      <a:pt x="145607" y="63224"/>
                    </a:cubicBezTo>
                    <a:cubicBezTo>
                      <a:pt x="193505" y="21075"/>
                      <a:pt x="254813" y="0"/>
                      <a:pt x="327617" y="0"/>
                    </a:cubicBezTo>
                    <a:cubicBezTo>
                      <a:pt x="402336" y="0"/>
                      <a:pt x="459813" y="19159"/>
                      <a:pt x="496215" y="59392"/>
                    </a:cubicBezTo>
                    <a:cubicBezTo>
                      <a:pt x="532616" y="99626"/>
                      <a:pt x="546028" y="157103"/>
                      <a:pt x="534532" y="231822"/>
                    </a:cubicBezTo>
                    <a:cubicBezTo>
                      <a:pt x="526869" y="279719"/>
                      <a:pt x="511542" y="319953"/>
                      <a:pt x="488551" y="354439"/>
                    </a:cubicBezTo>
                    <a:cubicBezTo>
                      <a:pt x="463645" y="388925"/>
                      <a:pt x="438738" y="410000"/>
                      <a:pt x="410000" y="415747"/>
                    </a:cubicBezTo>
                    <a:cubicBezTo>
                      <a:pt x="423411" y="421495"/>
                      <a:pt x="434906" y="429159"/>
                      <a:pt x="444486" y="436822"/>
                    </a:cubicBezTo>
                    <a:cubicBezTo>
                      <a:pt x="454065" y="446402"/>
                      <a:pt x="463645" y="457897"/>
                      <a:pt x="469392" y="471308"/>
                    </a:cubicBezTo>
                    <a:cubicBezTo>
                      <a:pt x="477056" y="486635"/>
                      <a:pt x="480888" y="503878"/>
                      <a:pt x="482803" y="526869"/>
                    </a:cubicBezTo>
                    <a:cubicBezTo>
                      <a:pt x="484719" y="549859"/>
                      <a:pt x="482803" y="574766"/>
                      <a:pt x="478972" y="605420"/>
                    </a:cubicBezTo>
                    <a:cubicBezTo>
                      <a:pt x="473224" y="645654"/>
                      <a:pt x="463645" y="682056"/>
                      <a:pt x="450233" y="712710"/>
                    </a:cubicBezTo>
                    <a:cubicBezTo>
                      <a:pt x="436822" y="745280"/>
                      <a:pt x="419579" y="772102"/>
                      <a:pt x="396589" y="797009"/>
                    </a:cubicBezTo>
                    <a:cubicBezTo>
                      <a:pt x="375514" y="821915"/>
                      <a:pt x="346775" y="841074"/>
                      <a:pt x="314205" y="852570"/>
                    </a:cubicBezTo>
                    <a:cubicBezTo>
                      <a:pt x="283551" y="867897"/>
                      <a:pt x="247149" y="873644"/>
                      <a:pt x="205000" y="873644"/>
                    </a:cubicBezTo>
                    <a:close/>
                  </a:path>
                </a:pathLst>
              </a:custGeom>
              <a:solidFill>
                <a:srgbClr val="FFAB40"/>
              </a:solidFill>
              <a:ln w="1915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Rectangle: Rounded Corners 9">
              <a:extLst>
                <a:ext uri="{FF2B5EF4-FFF2-40B4-BE49-F238E27FC236}">
                  <a16:creationId xmlns:a16="http://schemas.microsoft.com/office/drawing/2014/main" id="{51DB9108-332A-A20B-9455-FE52B36D2541}"/>
                </a:ext>
              </a:extLst>
            </p:cNvPr>
            <p:cNvSpPr/>
            <p:nvPr/>
          </p:nvSpPr>
          <p:spPr>
            <a:xfrm>
              <a:off x="4993249" y="2046083"/>
              <a:ext cx="4316271" cy="740030"/>
            </a:xfrm>
            <a:prstGeom prst="roundRect">
              <a:avLst>
                <a:gd name="adj" fmla="val 50000"/>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4" name="TextBox 13">
            <a:extLst>
              <a:ext uri="{FF2B5EF4-FFF2-40B4-BE49-F238E27FC236}">
                <a16:creationId xmlns:a16="http://schemas.microsoft.com/office/drawing/2014/main" id="{EEF761BA-18A8-8ADA-71C0-827245187E4D}"/>
              </a:ext>
            </a:extLst>
          </p:cNvPr>
          <p:cNvSpPr txBox="1"/>
          <p:nvPr/>
        </p:nvSpPr>
        <p:spPr>
          <a:xfrm>
            <a:off x="3783120" y="5281180"/>
            <a:ext cx="5977919" cy="584775"/>
          </a:xfrm>
          <a:prstGeom prst="rect">
            <a:avLst/>
          </a:prstGeom>
          <a:noFill/>
        </p:spPr>
        <p:txBody>
          <a:bodyPr wrap="none" rtlCol="0">
            <a:spAutoFit/>
          </a:bodyPr>
          <a:lstStyle/>
          <a:p>
            <a:r>
              <a:rPr lang="en-US" sz="3200" dirty="0">
                <a:solidFill>
                  <a:srgbClr val="002060"/>
                </a:solidFill>
                <a:latin typeface="#9Slide07 Baloo Tamma" panose="03080902040302020200" pitchFamily="66" charset="0"/>
                <a:cs typeface="#9Slide07 Baloo Tamma" panose="03080902040302020200" pitchFamily="66" charset="0"/>
              </a:rPr>
              <a:t>VẬN DỤNG ĐỊNH LÍ PYTHAGORE</a:t>
            </a:r>
          </a:p>
        </p:txBody>
      </p:sp>
    </p:spTree>
    <p:extLst>
      <p:ext uri="{BB962C8B-B14F-4D97-AF65-F5344CB8AC3E}">
        <p14:creationId xmlns:p14="http://schemas.microsoft.com/office/powerpoint/2010/main" val="8568725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5">
            <a:extLst>
              <a:ext uri="{FF2B5EF4-FFF2-40B4-BE49-F238E27FC236}">
                <a16:creationId xmlns:a16="http://schemas.microsoft.com/office/drawing/2014/main" id="{D5A25171-EC8E-3AF5-1C77-EA28B81D93DE}"/>
              </a:ext>
            </a:extLst>
          </p:cNvPr>
          <p:cNvGrpSpPr/>
          <p:nvPr/>
        </p:nvGrpSpPr>
        <p:grpSpPr>
          <a:xfrm>
            <a:off x="248225" y="1382180"/>
            <a:ext cx="8113589" cy="3405720"/>
            <a:chOff x="0" y="0"/>
            <a:chExt cx="5490351" cy="1617678"/>
          </a:xfrm>
        </p:grpSpPr>
        <p:sp>
          <p:nvSpPr>
            <p:cNvPr id="29" name="Freeform 6">
              <a:extLst>
                <a:ext uri="{FF2B5EF4-FFF2-40B4-BE49-F238E27FC236}">
                  <a16:creationId xmlns:a16="http://schemas.microsoft.com/office/drawing/2014/main" id="{BD747BF8-B325-2BEC-B926-9C54202FF6B2}"/>
                </a:ext>
              </a:extLst>
            </p:cNvPr>
            <p:cNvSpPr/>
            <p:nvPr/>
          </p:nvSpPr>
          <p:spPr>
            <a:xfrm>
              <a:off x="0" y="0"/>
              <a:ext cx="5490351" cy="1617678"/>
            </a:xfrm>
            <a:custGeom>
              <a:avLst/>
              <a:gdLst/>
              <a:ahLst/>
              <a:cxnLst/>
              <a:rect l="l" t="t" r="r" b="b"/>
              <a:pathLst>
                <a:path w="5490351" h="1762454">
                  <a:moveTo>
                    <a:pt x="0" y="0"/>
                  </a:moveTo>
                  <a:lnTo>
                    <a:pt x="5490351" y="0"/>
                  </a:lnTo>
                  <a:lnTo>
                    <a:pt x="5490351" y="1762454"/>
                  </a:lnTo>
                  <a:lnTo>
                    <a:pt x="0" y="1762454"/>
                  </a:lnTo>
                  <a:close/>
                </a:path>
              </a:pathLst>
            </a:custGeom>
            <a:solidFill>
              <a:schemeClr val="accent2">
                <a:alpha val="60000"/>
              </a:schemeClr>
            </a:solidFill>
          </p:spPr>
          <p:txBody>
            <a:bodyPr/>
            <a:lstStyle/>
            <a:p>
              <a:endParaRPr lang="en-US"/>
            </a:p>
          </p:txBody>
        </p:sp>
      </p:grpSp>
      <p:grpSp>
        <p:nvGrpSpPr>
          <p:cNvPr id="18" name="Group 17">
            <a:extLst>
              <a:ext uri="{FF2B5EF4-FFF2-40B4-BE49-F238E27FC236}">
                <a16:creationId xmlns:a16="http://schemas.microsoft.com/office/drawing/2014/main" id="{715D1016-0C2E-1394-A794-DE4BFB65D644}"/>
              </a:ext>
            </a:extLst>
          </p:cNvPr>
          <p:cNvGrpSpPr/>
          <p:nvPr/>
        </p:nvGrpSpPr>
        <p:grpSpPr>
          <a:xfrm rot="10800000">
            <a:off x="9044643" y="2211463"/>
            <a:ext cx="2568116" cy="1942013"/>
            <a:chOff x="8458711" y="2234682"/>
            <a:chExt cx="2568116" cy="1942013"/>
          </a:xfrm>
        </p:grpSpPr>
        <p:cxnSp>
          <p:nvCxnSpPr>
            <p:cNvPr id="17" name="Straight Connector 16">
              <a:extLst>
                <a:ext uri="{FF2B5EF4-FFF2-40B4-BE49-F238E27FC236}">
                  <a16:creationId xmlns:a16="http://schemas.microsoft.com/office/drawing/2014/main" id="{2A887D12-E914-D20A-EF14-324E3530BD27}"/>
                </a:ext>
              </a:extLst>
            </p:cNvPr>
            <p:cNvCxnSpPr>
              <a:cxnSpLocks/>
            </p:cNvCxnSpPr>
            <p:nvPr/>
          </p:nvCxnSpPr>
          <p:spPr>
            <a:xfrm>
              <a:off x="10842624" y="2239443"/>
              <a:ext cx="0" cy="190553"/>
            </a:xfrm>
            <a:prstGeom prst="line">
              <a:avLst/>
            </a:prstGeom>
            <a:ln w="158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A4CE311-91D5-D616-07AC-EF4B20E5E09F}"/>
                </a:ext>
              </a:extLst>
            </p:cNvPr>
            <p:cNvCxnSpPr>
              <a:cxnSpLocks/>
            </p:cNvCxnSpPr>
            <p:nvPr/>
          </p:nvCxnSpPr>
          <p:spPr>
            <a:xfrm rot="5400000">
              <a:off x="10931550" y="2328370"/>
              <a:ext cx="0" cy="190553"/>
            </a:xfrm>
            <a:prstGeom prst="line">
              <a:avLst/>
            </a:prstGeom>
            <a:ln w="158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4" name="Right Triangle 3">
              <a:extLst>
                <a:ext uri="{FF2B5EF4-FFF2-40B4-BE49-F238E27FC236}">
                  <a16:creationId xmlns:a16="http://schemas.microsoft.com/office/drawing/2014/main" id="{F4BCF910-0B70-0E93-D34F-6C8B2F413175}"/>
                </a:ext>
              </a:extLst>
            </p:cNvPr>
            <p:cNvSpPr/>
            <p:nvPr/>
          </p:nvSpPr>
          <p:spPr>
            <a:xfrm rot="10800000">
              <a:off x="8458711" y="2234682"/>
              <a:ext cx="2568116" cy="1942013"/>
            </a:xfrm>
            <a:prstGeom prst="rtTriangle">
              <a:avLst/>
            </a:prstGeom>
            <a:noFill/>
            <a:ln w="254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srgbClr val="002060"/>
                </a:solidFill>
                <a:effectLst/>
                <a:uLnTx/>
                <a:uFillTx/>
                <a:latin typeface="#9Slide03 Cabin" panose="00000500000000000000" pitchFamily="2" charset="0"/>
                <a:ea typeface="+mn-ea"/>
                <a:cs typeface="+mn-cs"/>
              </a:endParaRPr>
            </a:p>
          </p:txBody>
        </p:sp>
      </p:grpSp>
      <p:grpSp>
        <p:nvGrpSpPr>
          <p:cNvPr id="47" name="Group 46">
            <a:extLst>
              <a:ext uri="{FF2B5EF4-FFF2-40B4-BE49-F238E27FC236}">
                <a16:creationId xmlns:a16="http://schemas.microsoft.com/office/drawing/2014/main" id="{65DC23F8-9E66-EB0E-7BA7-9749F1034738}"/>
              </a:ext>
            </a:extLst>
          </p:cNvPr>
          <p:cNvGrpSpPr/>
          <p:nvPr/>
        </p:nvGrpSpPr>
        <p:grpSpPr>
          <a:xfrm>
            <a:off x="510149" y="168279"/>
            <a:ext cx="4655238" cy="830939"/>
            <a:chOff x="443946" y="162962"/>
            <a:chExt cx="4029516" cy="651850"/>
          </a:xfrm>
          <a:solidFill>
            <a:srgbClr val="4C51A1"/>
          </a:solidFill>
        </p:grpSpPr>
        <p:sp>
          <p:nvSpPr>
            <p:cNvPr id="48" name="Parallelogram 47">
              <a:extLst>
                <a:ext uri="{FF2B5EF4-FFF2-40B4-BE49-F238E27FC236}">
                  <a16:creationId xmlns:a16="http://schemas.microsoft.com/office/drawing/2014/main" id="{0E014809-CEDB-F4A3-99DA-703BBFD45518}"/>
                </a:ext>
              </a:extLst>
            </p:cNvPr>
            <p:cNvSpPr/>
            <p:nvPr/>
          </p:nvSpPr>
          <p:spPr>
            <a:xfrm>
              <a:off x="443946" y="162962"/>
              <a:ext cx="3429553" cy="651850"/>
            </a:xfrm>
            <a:prstGeom prst="parallelogram">
              <a:avLst>
                <a:gd name="adj" fmla="val 1732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Rounded Corners 48">
              <a:extLst>
                <a:ext uri="{FF2B5EF4-FFF2-40B4-BE49-F238E27FC236}">
                  <a16:creationId xmlns:a16="http://schemas.microsoft.com/office/drawing/2014/main" id="{F5FD7DF9-3389-4742-7397-D959DB86E352}"/>
                </a:ext>
              </a:extLst>
            </p:cNvPr>
            <p:cNvSpPr/>
            <p:nvPr/>
          </p:nvSpPr>
          <p:spPr>
            <a:xfrm>
              <a:off x="3391713" y="162962"/>
              <a:ext cx="1081749" cy="651850"/>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Freeform: Shape 49">
            <a:extLst>
              <a:ext uri="{FF2B5EF4-FFF2-40B4-BE49-F238E27FC236}">
                <a16:creationId xmlns:a16="http://schemas.microsoft.com/office/drawing/2014/main" id="{2891D77F-0830-1D84-9FBD-05E41417539B}"/>
              </a:ext>
            </a:extLst>
          </p:cNvPr>
          <p:cNvSpPr/>
          <p:nvPr/>
        </p:nvSpPr>
        <p:spPr>
          <a:xfrm>
            <a:off x="201527" y="168279"/>
            <a:ext cx="380813" cy="830939"/>
          </a:xfrm>
          <a:custGeom>
            <a:avLst/>
            <a:gdLst>
              <a:gd name="connsiteX0" fmla="*/ 19159 w 344859"/>
              <a:gd name="connsiteY0" fmla="*/ 873644 h 873644"/>
              <a:gd name="connsiteX1" fmla="*/ 118785 w 344859"/>
              <a:gd name="connsiteY1" fmla="*/ 183925 h 873644"/>
              <a:gd name="connsiteX2" fmla="*/ 0 w 344859"/>
              <a:gd name="connsiteY2" fmla="*/ 245233 h 873644"/>
              <a:gd name="connsiteX3" fmla="*/ 21075 w 344859"/>
              <a:gd name="connsiteY3" fmla="*/ 95794 h 873644"/>
              <a:gd name="connsiteX4" fmla="*/ 53645 w 344859"/>
              <a:gd name="connsiteY4" fmla="*/ 78551 h 873644"/>
              <a:gd name="connsiteX5" fmla="*/ 105374 w 344859"/>
              <a:gd name="connsiteY5" fmla="*/ 49813 h 873644"/>
              <a:gd name="connsiteX6" fmla="*/ 153271 w 344859"/>
              <a:gd name="connsiteY6" fmla="*/ 22991 h 873644"/>
              <a:gd name="connsiteX7" fmla="*/ 187757 w 344859"/>
              <a:gd name="connsiteY7" fmla="*/ 0 h 873644"/>
              <a:gd name="connsiteX8" fmla="*/ 344860 w 344859"/>
              <a:gd name="connsiteY8" fmla="*/ 0 h 873644"/>
              <a:gd name="connsiteX9" fmla="*/ 216495 w 344859"/>
              <a:gd name="connsiteY9" fmla="*/ 873644 h 873644"/>
              <a:gd name="connsiteX10" fmla="*/ 19159 w 344859"/>
              <a:gd name="connsiteY10" fmla="*/ 873644 h 873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4859" h="873644">
                <a:moveTo>
                  <a:pt x="19159" y="873644"/>
                </a:moveTo>
                <a:lnTo>
                  <a:pt x="118785" y="183925"/>
                </a:lnTo>
                <a:lnTo>
                  <a:pt x="0" y="245233"/>
                </a:lnTo>
                <a:lnTo>
                  <a:pt x="21075" y="95794"/>
                </a:lnTo>
                <a:cubicBezTo>
                  <a:pt x="24907" y="93878"/>
                  <a:pt x="36402" y="88131"/>
                  <a:pt x="53645" y="78551"/>
                </a:cubicBezTo>
                <a:cubicBezTo>
                  <a:pt x="72804" y="68972"/>
                  <a:pt x="90047" y="59392"/>
                  <a:pt x="105374" y="49813"/>
                </a:cubicBezTo>
                <a:cubicBezTo>
                  <a:pt x="120701" y="42150"/>
                  <a:pt x="137944" y="32570"/>
                  <a:pt x="153271" y="22991"/>
                </a:cubicBezTo>
                <a:cubicBezTo>
                  <a:pt x="170514" y="11495"/>
                  <a:pt x="182009" y="5748"/>
                  <a:pt x="187757" y="0"/>
                </a:cubicBezTo>
                <a:lnTo>
                  <a:pt x="344860" y="0"/>
                </a:lnTo>
                <a:lnTo>
                  <a:pt x="216495" y="873644"/>
                </a:lnTo>
                <a:lnTo>
                  <a:pt x="19159" y="873644"/>
                </a:lnTo>
                <a:close/>
              </a:path>
            </a:pathLst>
          </a:custGeom>
          <a:solidFill>
            <a:srgbClr val="4C51A1"/>
          </a:solidFill>
          <a:ln w="191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TextBox 50">
            <a:extLst>
              <a:ext uri="{FF2B5EF4-FFF2-40B4-BE49-F238E27FC236}">
                <a16:creationId xmlns:a16="http://schemas.microsoft.com/office/drawing/2014/main" id="{68A2DD39-F1D4-B2C2-3462-830D56BFD3FD}"/>
              </a:ext>
            </a:extLst>
          </p:cNvPr>
          <p:cNvSpPr txBox="1"/>
          <p:nvPr/>
        </p:nvSpPr>
        <p:spPr>
          <a:xfrm>
            <a:off x="639085" y="352887"/>
            <a:ext cx="4392549"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9Slide07 Baloo Tamma" panose="03080902040302020200" pitchFamily="66" charset="0"/>
                <a:ea typeface="+mn-ea"/>
                <a:cs typeface="#9Slide07 Baloo Tamma" panose="03080902040302020200" pitchFamily="66" charset="0"/>
              </a:rPr>
              <a:t>ĐỊNH LÍ PYTHAGORE</a:t>
            </a:r>
            <a:endParaRPr kumimoji="0" lang="en-US" sz="3600" b="0" i="0" u="none" strike="noStrike" kern="1200" cap="none" spc="0" normalizeH="0" baseline="0" noProof="0" dirty="0">
              <a:ln>
                <a:noFill/>
              </a:ln>
              <a:solidFill>
                <a:prstClr val="white"/>
              </a:solidFill>
              <a:effectLst/>
              <a:uLnTx/>
              <a:uFillTx/>
              <a:latin typeface="#9Slide07 Baloo Tamma" panose="03080902040302020200" pitchFamily="66" charset="0"/>
              <a:ea typeface="+mn-ea"/>
              <a:cs typeface="#9Slide07 Baloo Tamma" panose="03080902040302020200" pitchFamily="66" charset="0"/>
            </a:endParaRPr>
          </a:p>
        </p:txBody>
      </p:sp>
      <p:sp>
        <p:nvSpPr>
          <p:cNvPr id="55" name="TextBox 54">
            <a:extLst>
              <a:ext uri="{FF2B5EF4-FFF2-40B4-BE49-F238E27FC236}">
                <a16:creationId xmlns:a16="http://schemas.microsoft.com/office/drawing/2014/main" id="{317BCC9A-3CA1-6591-365D-6BC0F9F6879A}"/>
              </a:ext>
            </a:extLst>
          </p:cNvPr>
          <p:cNvSpPr txBox="1">
            <a:spLocks noChangeAspect="1"/>
          </p:cNvSpPr>
          <p:nvPr>
            <p:custDataLst>
              <p:tags r:id="rId1"/>
            </p:custDataLst>
          </p:nvPr>
        </p:nvSpPr>
        <p:spPr>
          <a:xfrm>
            <a:off x="8554382" y="3881913"/>
            <a:ext cx="480527" cy="653256"/>
          </a:xfrm>
          <a:prstGeom prst="rect">
            <a:avLst/>
          </a:prstGeom>
          <a:solidFill>
            <a:scrgbClr r="0" g="0" b="0">
              <a:alpha val="0"/>
            </a:scrgbClr>
          </a:solid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2060"/>
                </a:solidFill>
                <a:effectLst/>
                <a:uLnTx/>
                <a:uFillTx/>
                <a:latin typeface="#9Slide03 Comfortaa" panose="00000500000000000000" pitchFamily="2" charset="0"/>
                <a:ea typeface="+mn-ea"/>
                <a:cs typeface="+mn-cs"/>
              </a:rPr>
              <a:t>A</a:t>
            </a:r>
            <a:endParaRPr kumimoji="0" lang="en-US" sz="2800" b="0" i="0" u="none" strike="noStrike" kern="1200" cap="none" spc="0" normalizeH="0" baseline="0" noProof="0" dirty="0">
              <a:ln>
                <a:noFill/>
              </a:ln>
              <a:solidFill>
                <a:srgbClr val="002060"/>
              </a:solidFill>
              <a:effectLst/>
              <a:uLnTx/>
              <a:uFillTx/>
              <a:latin typeface="#9Slide03 Comfortaa" panose="00000500000000000000" pitchFamily="2" charset="0"/>
              <a:ea typeface="+mn-ea"/>
              <a:cs typeface="+mn-cs"/>
            </a:endParaRPr>
          </a:p>
        </p:txBody>
      </p:sp>
      <p:sp>
        <p:nvSpPr>
          <p:cNvPr id="56" name="TextBox 55">
            <a:extLst>
              <a:ext uri="{FF2B5EF4-FFF2-40B4-BE49-F238E27FC236}">
                <a16:creationId xmlns:a16="http://schemas.microsoft.com/office/drawing/2014/main" id="{8D8A5CEC-375B-17A8-E4D2-B755086A7622}"/>
              </a:ext>
            </a:extLst>
          </p:cNvPr>
          <p:cNvSpPr txBox="1">
            <a:spLocks noChangeAspect="1"/>
          </p:cNvSpPr>
          <p:nvPr>
            <p:custDataLst>
              <p:tags r:id="rId2"/>
            </p:custDataLst>
          </p:nvPr>
        </p:nvSpPr>
        <p:spPr>
          <a:xfrm>
            <a:off x="8554383" y="1718734"/>
            <a:ext cx="480527" cy="653256"/>
          </a:xfrm>
          <a:prstGeom prst="rect">
            <a:avLst/>
          </a:prstGeom>
          <a:solidFill>
            <a:scrgbClr r="0" g="0" b="0">
              <a:alpha val="0"/>
            </a:scrgbClr>
          </a:solid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2060"/>
                </a:solidFill>
                <a:effectLst/>
                <a:uLnTx/>
                <a:uFillTx/>
                <a:latin typeface="#9Slide03 Comfortaa" panose="00000500000000000000" pitchFamily="2" charset="0"/>
                <a:ea typeface="+mn-ea"/>
                <a:cs typeface="+mn-cs"/>
              </a:rPr>
              <a:t>C</a:t>
            </a:r>
            <a:endParaRPr kumimoji="0" lang="en-US" sz="2800" b="0" i="0" u="none" strike="noStrike" kern="1200" cap="none" spc="0" normalizeH="0" baseline="0" noProof="0" dirty="0">
              <a:ln>
                <a:noFill/>
              </a:ln>
              <a:solidFill>
                <a:srgbClr val="002060"/>
              </a:solidFill>
              <a:effectLst/>
              <a:uLnTx/>
              <a:uFillTx/>
              <a:latin typeface="#9Slide03 Comfortaa" panose="00000500000000000000" pitchFamily="2" charset="0"/>
              <a:ea typeface="+mn-ea"/>
              <a:cs typeface="+mn-cs"/>
            </a:endParaRPr>
          </a:p>
        </p:txBody>
      </p:sp>
      <p:sp>
        <p:nvSpPr>
          <p:cNvPr id="57" name="TextBox 56">
            <a:extLst>
              <a:ext uri="{FF2B5EF4-FFF2-40B4-BE49-F238E27FC236}">
                <a16:creationId xmlns:a16="http://schemas.microsoft.com/office/drawing/2014/main" id="{F7B10641-B54F-1318-AB34-DD639FC65986}"/>
              </a:ext>
            </a:extLst>
          </p:cNvPr>
          <p:cNvSpPr txBox="1">
            <a:spLocks noChangeAspect="1"/>
          </p:cNvSpPr>
          <p:nvPr>
            <p:custDataLst>
              <p:tags r:id="rId3"/>
            </p:custDataLst>
          </p:nvPr>
        </p:nvSpPr>
        <p:spPr>
          <a:xfrm>
            <a:off x="11631309" y="3881913"/>
            <a:ext cx="480527" cy="653256"/>
          </a:xfrm>
          <a:prstGeom prst="rect">
            <a:avLst/>
          </a:prstGeom>
          <a:solidFill>
            <a:scrgbClr r="0" g="0" b="0">
              <a:alpha val="0"/>
            </a:scrgbClr>
          </a:solid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2060"/>
                </a:solidFill>
                <a:effectLst/>
                <a:uLnTx/>
                <a:uFillTx/>
                <a:latin typeface="#9Slide03 Comfortaa" panose="00000500000000000000" pitchFamily="2" charset="0"/>
                <a:ea typeface="+mn-ea"/>
                <a:cs typeface="+mn-cs"/>
              </a:rPr>
              <a:t>B</a:t>
            </a:r>
            <a:endParaRPr kumimoji="0" lang="en-US" sz="2800" b="0" i="0" u="none" strike="noStrike" kern="1200" cap="none" spc="0" normalizeH="0" baseline="0" noProof="0" dirty="0">
              <a:ln>
                <a:noFill/>
              </a:ln>
              <a:solidFill>
                <a:srgbClr val="002060"/>
              </a:solidFill>
              <a:effectLst/>
              <a:uLnTx/>
              <a:uFillTx/>
              <a:latin typeface="#9Slide03 Comfortaa" panose="00000500000000000000" pitchFamily="2" charset="0"/>
              <a:ea typeface="+mn-ea"/>
              <a:cs typeface="+mn-cs"/>
            </a:endParaRPr>
          </a:p>
        </p:txBody>
      </p:sp>
      <p:sp>
        <p:nvSpPr>
          <p:cNvPr id="21" name="TextBox 20">
            <a:extLst>
              <a:ext uri="{FF2B5EF4-FFF2-40B4-BE49-F238E27FC236}">
                <a16:creationId xmlns:a16="http://schemas.microsoft.com/office/drawing/2014/main" id="{9DAFC678-024E-D542-A420-045A8A06D383}"/>
              </a:ext>
            </a:extLst>
          </p:cNvPr>
          <p:cNvSpPr txBox="1">
            <a:spLocks noChangeAspect="1"/>
          </p:cNvSpPr>
          <p:nvPr>
            <p:custDataLst>
              <p:tags r:id="rId4"/>
            </p:custDataLst>
          </p:nvPr>
        </p:nvSpPr>
        <p:spPr>
          <a:xfrm>
            <a:off x="8655429" y="2749156"/>
            <a:ext cx="480527" cy="755591"/>
          </a:xfrm>
          <a:prstGeom prst="rect">
            <a:avLst/>
          </a:prstGeom>
          <a:solidFill>
            <a:scrgbClr r="0" g="0" b="0">
              <a:alpha val="0"/>
            </a:scrgbClr>
          </a:solid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0" i="1" u="none" strike="noStrike" kern="1200" cap="none" spc="0" normalizeH="0" baseline="0" noProof="0">
                <a:ln>
                  <a:noFill/>
                </a:ln>
                <a:solidFill>
                  <a:prstClr val="black"/>
                </a:solidFill>
                <a:effectLst/>
                <a:uLnTx/>
                <a:uFillTx/>
                <a:latin typeface="Palatino Linotype" panose="02040502050505030304" pitchFamily="18" charset="0"/>
              </a:rPr>
              <a:t>b</a:t>
            </a:r>
            <a:endParaRPr kumimoji="0" lang="en-US" sz="3200" b="0" i="1" u="none" strike="noStrike" kern="1200" cap="none" spc="0" normalizeH="0" baseline="0" noProof="0" dirty="0">
              <a:ln>
                <a:noFill/>
              </a:ln>
              <a:solidFill>
                <a:prstClr val="black"/>
              </a:solidFill>
              <a:effectLst/>
              <a:uLnTx/>
              <a:uFillTx/>
              <a:latin typeface="Palatino Linotype" panose="02040502050505030304" pitchFamily="18" charset="0"/>
            </a:endParaRPr>
          </a:p>
        </p:txBody>
      </p:sp>
      <p:sp>
        <p:nvSpPr>
          <p:cNvPr id="25" name="TextBox 24">
            <a:extLst>
              <a:ext uri="{FF2B5EF4-FFF2-40B4-BE49-F238E27FC236}">
                <a16:creationId xmlns:a16="http://schemas.microsoft.com/office/drawing/2014/main" id="{59B78A03-50BE-29F9-AF3F-71FFCD83F486}"/>
              </a:ext>
            </a:extLst>
          </p:cNvPr>
          <p:cNvSpPr txBox="1">
            <a:spLocks noChangeAspect="1"/>
          </p:cNvSpPr>
          <p:nvPr>
            <p:custDataLst>
              <p:tags r:id="rId5"/>
            </p:custDataLst>
          </p:nvPr>
        </p:nvSpPr>
        <p:spPr>
          <a:xfrm>
            <a:off x="10328701" y="2517804"/>
            <a:ext cx="480527" cy="755591"/>
          </a:xfrm>
          <a:prstGeom prst="rect">
            <a:avLst/>
          </a:prstGeom>
          <a:solidFill>
            <a:scrgbClr r="0" g="0" b="0">
              <a:alpha val="0"/>
            </a:scrgbClr>
          </a:solid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0" i="1" u="none" strike="noStrike" kern="1200" cap="none" spc="0" normalizeH="0" baseline="0" noProof="0">
                <a:ln>
                  <a:noFill/>
                </a:ln>
                <a:solidFill>
                  <a:prstClr val="black"/>
                </a:solidFill>
                <a:effectLst/>
                <a:uLnTx/>
                <a:uFillTx/>
                <a:latin typeface="Palatino Linotype" panose="02040502050505030304" pitchFamily="18" charset="0"/>
              </a:rPr>
              <a:t>a</a:t>
            </a:r>
            <a:endParaRPr kumimoji="0" lang="en-US" sz="3200" b="0" i="1" u="none" strike="noStrike" kern="1200" cap="none" spc="0" normalizeH="0" baseline="0" noProof="0" dirty="0">
              <a:ln>
                <a:noFill/>
              </a:ln>
              <a:solidFill>
                <a:prstClr val="black"/>
              </a:solidFill>
              <a:effectLst/>
              <a:uLnTx/>
              <a:uFillTx/>
              <a:latin typeface="Palatino Linotype" panose="02040502050505030304" pitchFamily="18" charset="0"/>
            </a:endParaRPr>
          </a:p>
        </p:txBody>
      </p:sp>
      <p:sp>
        <p:nvSpPr>
          <p:cNvPr id="27" name="TextBox 26">
            <a:extLst>
              <a:ext uri="{FF2B5EF4-FFF2-40B4-BE49-F238E27FC236}">
                <a16:creationId xmlns:a16="http://schemas.microsoft.com/office/drawing/2014/main" id="{9FBCEE02-F9A6-3EF4-F9AF-90C2DF9D8B52}"/>
              </a:ext>
            </a:extLst>
          </p:cNvPr>
          <p:cNvSpPr txBox="1">
            <a:spLocks noChangeAspect="1"/>
          </p:cNvSpPr>
          <p:nvPr>
            <p:custDataLst>
              <p:tags r:id="rId6"/>
            </p:custDataLst>
          </p:nvPr>
        </p:nvSpPr>
        <p:spPr>
          <a:xfrm>
            <a:off x="10179099" y="3837925"/>
            <a:ext cx="480527" cy="755591"/>
          </a:xfrm>
          <a:prstGeom prst="rect">
            <a:avLst/>
          </a:prstGeom>
          <a:solidFill>
            <a:scrgbClr r="0" g="0" b="0">
              <a:alpha val="0"/>
            </a:scrgbClr>
          </a:solid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0" i="1" u="none" strike="noStrike" kern="1200" cap="none" spc="0" normalizeH="0" baseline="0" noProof="0">
                <a:ln>
                  <a:noFill/>
                </a:ln>
                <a:solidFill>
                  <a:prstClr val="black"/>
                </a:solidFill>
                <a:effectLst/>
                <a:uLnTx/>
                <a:uFillTx/>
                <a:latin typeface="Palatino Linotype" panose="02040502050505030304" pitchFamily="18" charset="0"/>
              </a:rPr>
              <a:t>c</a:t>
            </a:r>
            <a:endParaRPr kumimoji="0" lang="en-US" sz="3200" b="0" i="1" u="none" strike="noStrike" kern="1200" cap="none" spc="0" normalizeH="0" baseline="0" noProof="0" dirty="0">
              <a:ln>
                <a:noFill/>
              </a:ln>
              <a:solidFill>
                <a:prstClr val="black"/>
              </a:solidFill>
              <a:effectLst/>
              <a:uLnTx/>
              <a:uFillTx/>
              <a:latin typeface="Palatino Linotype" panose="02040502050505030304" pitchFamily="18" charset="0"/>
            </a:endParaRPr>
          </a:p>
        </p:txBody>
      </p:sp>
      <p:sp>
        <p:nvSpPr>
          <p:cNvPr id="30" name="Freeform 10">
            <a:extLst>
              <a:ext uri="{FF2B5EF4-FFF2-40B4-BE49-F238E27FC236}">
                <a16:creationId xmlns:a16="http://schemas.microsoft.com/office/drawing/2014/main" id="{41C45415-9F8E-606A-CF18-2441CEE2FB3C}"/>
              </a:ext>
            </a:extLst>
          </p:cNvPr>
          <p:cNvSpPr/>
          <p:nvPr/>
        </p:nvSpPr>
        <p:spPr>
          <a:xfrm rot="-10800000">
            <a:off x="701341" y="1811868"/>
            <a:ext cx="398118" cy="331986"/>
          </a:xfrm>
          <a:custGeom>
            <a:avLst/>
            <a:gdLst/>
            <a:ahLst/>
            <a:cxnLst/>
            <a:rect l="l" t="t" r="r" b="b"/>
            <a:pathLst>
              <a:path w="1138244" h="890676">
                <a:moveTo>
                  <a:pt x="0" y="0"/>
                </a:moveTo>
                <a:lnTo>
                  <a:pt x="1138244" y="0"/>
                </a:lnTo>
                <a:lnTo>
                  <a:pt x="1138244" y="890676"/>
                </a:lnTo>
                <a:lnTo>
                  <a:pt x="0" y="89067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solidFill>
                <a:srgbClr val="002060"/>
              </a:solidFill>
            </a:endParaRPr>
          </a:p>
        </p:txBody>
      </p:sp>
      <p:sp>
        <p:nvSpPr>
          <p:cNvPr id="31" name="Freeform 10">
            <a:extLst>
              <a:ext uri="{FF2B5EF4-FFF2-40B4-BE49-F238E27FC236}">
                <a16:creationId xmlns:a16="http://schemas.microsoft.com/office/drawing/2014/main" id="{504258E3-2A0B-561A-461D-63FF12D3DF23}"/>
              </a:ext>
            </a:extLst>
          </p:cNvPr>
          <p:cNvSpPr/>
          <p:nvPr/>
        </p:nvSpPr>
        <p:spPr>
          <a:xfrm>
            <a:off x="7457478" y="4148716"/>
            <a:ext cx="398118" cy="331986"/>
          </a:xfrm>
          <a:custGeom>
            <a:avLst/>
            <a:gdLst/>
            <a:ahLst/>
            <a:cxnLst/>
            <a:rect l="l" t="t" r="r" b="b"/>
            <a:pathLst>
              <a:path w="1138244" h="890676">
                <a:moveTo>
                  <a:pt x="0" y="0"/>
                </a:moveTo>
                <a:lnTo>
                  <a:pt x="1138244" y="0"/>
                </a:lnTo>
                <a:lnTo>
                  <a:pt x="1138244" y="890676"/>
                </a:lnTo>
                <a:lnTo>
                  <a:pt x="0" y="89067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solidFill>
                <a:srgbClr val="002060"/>
              </a:solidFill>
            </a:endParaRPr>
          </a:p>
        </p:txBody>
      </p:sp>
      <p:sp>
        <p:nvSpPr>
          <p:cNvPr id="32" name="TextBox 31">
            <a:extLst>
              <a:ext uri="{FF2B5EF4-FFF2-40B4-BE49-F238E27FC236}">
                <a16:creationId xmlns:a16="http://schemas.microsoft.com/office/drawing/2014/main" id="{01C7F6A0-CF40-A2A8-E851-CEFC7B580BC8}"/>
              </a:ext>
            </a:extLst>
          </p:cNvPr>
          <p:cNvSpPr txBox="1">
            <a:spLocks noChangeAspect="1"/>
          </p:cNvSpPr>
          <p:nvPr>
            <p:custDataLst>
              <p:tags r:id="rId7"/>
            </p:custDataLst>
          </p:nvPr>
        </p:nvSpPr>
        <p:spPr>
          <a:xfrm>
            <a:off x="1241228" y="1618590"/>
            <a:ext cx="4056194" cy="653256"/>
          </a:xfrm>
          <a:prstGeom prst="rect">
            <a:avLst/>
          </a:prstGeom>
          <a:solidFill>
            <a:scrgbClr r="0" g="0" b="0">
              <a:alpha val="0"/>
            </a:scrgbClr>
          </a:solid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800" b="1">
                <a:solidFill>
                  <a:schemeClr val="bg1"/>
                </a:solidFill>
                <a:latin typeface="#9Slide03 Comfortaa" panose="00000500000000000000" pitchFamily="2" charset="0"/>
              </a:rPr>
              <a:t>ĐỊNH LÍ PYTHAGORE</a:t>
            </a:r>
            <a:endParaRPr kumimoji="0" lang="en-US" sz="2800" b="1" i="0" u="none" strike="noStrike" kern="1200" cap="none" spc="0" normalizeH="0" baseline="0" noProof="0" dirty="0">
              <a:ln>
                <a:noFill/>
              </a:ln>
              <a:solidFill>
                <a:schemeClr val="bg1"/>
              </a:solidFill>
              <a:effectLst/>
              <a:uLnTx/>
              <a:uFillTx/>
              <a:latin typeface="#9Slide03 Comfortaa" panose="00000500000000000000" pitchFamily="2" charset="0"/>
              <a:ea typeface="+mn-ea"/>
              <a:cs typeface="+mn-cs"/>
            </a:endParaRPr>
          </a:p>
        </p:txBody>
      </p:sp>
      <p:sp>
        <p:nvSpPr>
          <p:cNvPr id="33" name="TextBox 32">
            <a:extLst>
              <a:ext uri="{FF2B5EF4-FFF2-40B4-BE49-F238E27FC236}">
                <a16:creationId xmlns:a16="http://schemas.microsoft.com/office/drawing/2014/main" id="{16D4C539-ABD0-BB06-4610-9AB16154A3C5}"/>
              </a:ext>
            </a:extLst>
          </p:cNvPr>
          <p:cNvSpPr txBox="1">
            <a:spLocks noChangeAspect="1"/>
          </p:cNvSpPr>
          <p:nvPr>
            <p:custDataLst>
              <p:tags r:id="rId8"/>
            </p:custDataLst>
          </p:nvPr>
        </p:nvSpPr>
        <p:spPr>
          <a:xfrm>
            <a:off x="514205" y="2346590"/>
            <a:ext cx="7983527" cy="1945917"/>
          </a:xfrm>
          <a:prstGeom prst="rect">
            <a:avLst/>
          </a:prstGeom>
          <a:solidFill>
            <a:scrgbClr r="0" g="0" b="0">
              <a:alpha val="0"/>
            </a:scrgbClr>
          </a:solid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800">
                <a:latin typeface="#9Slide03 Comfortaa" panose="00000500000000000000" pitchFamily="2" charset="0"/>
              </a:rPr>
              <a:t>Trong một tam giác vuông, bình phương cạnh huyền bằng tổng bình phương hai cạnh góc vuông.</a:t>
            </a:r>
            <a:endParaRPr kumimoji="0" lang="en-US" sz="2800" b="0" i="0" u="none" strike="noStrike" kern="1200" cap="none" spc="0" normalizeH="0" baseline="0" noProof="0" dirty="0">
              <a:ln>
                <a:noFill/>
              </a:ln>
              <a:effectLst/>
              <a:uLnTx/>
              <a:uFillTx/>
              <a:latin typeface="#9Slide03 Comfortaa" panose="00000500000000000000" pitchFamily="2" charset="0"/>
              <a:ea typeface="+mn-ea"/>
              <a:cs typeface="+mn-cs"/>
            </a:endParaRPr>
          </a:p>
        </p:txBody>
      </p:sp>
      <p:sp>
        <p:nvSpPr>
          <p:cNvPr id="34" name="TextBox 33">
            <a:extLst>
              <a:ext uri="{FF2B5EF4-FFF2-40B4-BE49-F238E27FC236}">
                <a16:creationId xmlns:a16="http://schemas.microsoft.com/office/drawing/2014/main" id="{8D25C8F9-46E9-DC40-4900-37A048FA62CD}"/>
              </a:ext>
            </a:extLst>
          </p:cNvPr>
          <p:cNvSpPr txBox="1">
            <a:spLocks noChangeAspect="1"/>
          </p:cNvSpPr>
          <p:nvPr>
            <p:custDataLst>
              <p:tags r:id="rId9"/>
            </p:custDataLst>
          </p:nvPr>
        </p:nvSpPr>
        <p:spPr>
          <a:xfrm>
            <a:off x="1099459" y="5077371"/>
            <a:ext cx="8608255" cy="653256"/>
          </a:xfrm>
          <a:prstGeom prst="rect">
            <a:avLst/>
          </a:prstGeom>
          <a:solidFill>
            <a:scrgbClr r="0" g="0" b="0">
              <a:alpha val="0"/>
            </a:scrgbClr>
          </a:solid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800">
                <a:solidFill>
                  <a:srgbClr val="002060"/>
                </a:solidFill>
                <a:latin typeface="#9Slide03 Comfortaa" panose="00000500000000000000" pitchFamily="2" charset="0"/>
              </a:rPr>
              <a:t>Ví dụ: </a:t>
            </a:r>
            <a:r>
              <a:rPr lang="en-US" sz="2800">
                <a:latin typeface="#9Slide03 Comfortaa" panose="00000500000000000000" pitchFamily="2" charset="0"/>
              </a:rPr>
              <a:t>Trong tam giác ABC vuông tại A, ta có:</a:t>
            </a:r>
            <a:endParaRPr kumimoji="0" lang="en-US" sz="2800" b="0" i="0" u="none" strike="noStrike" kern="1200" cap="none" spc="0" normalizeH="0" baseline="0" noProof="0" dirty="0">
              <a:ln>
                <a:noFill/>
              </a:ln>
              <a:effectLst/>
              <a:uLnTx/>
              <a:uFillTx/>
              <a:latin typeface="#9Slide03 Comfortaa" panose="00000500000000000000" pitchFamily="2" charset="0"/>
              <a:ea typeface="+mn-ea"/>
              <a:cs typeface="+mn-cs"/>
            </a:endParaRPr>
          </a:p>
        </p:txBody>
      </p:sp>
      <p:sp>
        <p:nvSpPr>
          <p:cNvPr id="35" name="Freeform 11">
            <a:extLst>
              <a:ext uri="{FF2B5EF4-FFF2-40B4-BE49-F238E27FC236}">
                <a16:creationId xmlns:a16="http://schemas.microsoft.com/office/drawing/2014/main" id="{8DB415C7-867A-4A65-8591-DC31AD2888F0}"/>
              </a:ext>
            </a:extLst>
          </p:cNvPr>
          <p:cNvSpPr/>
          <p:nvPr/>
        </p:nvSpPr>
        <p:spPr>
          <a:xfrm>
            <a:off x="701341" y="5252600"/>
            <a:ext cx="359764" cy="399738"/>
          </a:xfrm>
          <a:custGeom>
            <a:avLst/>
            <a:gdLst/>
            <a:ahLst/>
            <a:cxnLst/>
            <a:rect l="l" t="t" r="r" b="b"/>
            <a:pathLst>
              <a:path w="4152286" h="4613651">
                <a:moveTo>
                  <a:pt x="0" y="0"/>
                </a:moveTo>
                <a:lnTo>
                  <a:pt x="4152286" y="0"/>
                </a:lnTo>
                <a:lnTo>
                  <a:pt x="4152286" y="4613651"/>
                </a:lnTo>
                <a:lnTo>
                  <a:pt x="0" y="4613651"/>
                </a:lnTo>
                <a:lnTo>
                  <a:pt x="0" y="0"/>
                </a:lnTo>
                <a:close/>
              </a:path>
            </a:pathLst>
          </a:custGeom>
          <a:blipFill>
            <a:blip r:embed="rId1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9CC29A16-2B24-E9B5-B968-9EC8B4E54C03}"/>
              </a:ext>
            </a:extLst>
          </p:cNvPr>
          <p:cNvSpPr txBox="1">
            <a:spLocks noChangeAspect="1"/>
          </p:cNvSpPr>
          <p:nvPr>
            <p:custDataLst>
              <p:tags r:id="rId10"/>
            </p:custDataLst>
          </p:nvPr>
        </p:nvSpPr>
        <p:spPr>
          <a:xfrm>
            <a:off x="1596828" y="5752848"/>
            <a:ext cx="9314545" cy="653256"/>
          </a:xfrm>
          <a:prstGeom prst="rect">
            <a:avLst/>
          </a:prstGeom>
          <a:solidFill>
            <a:scrgbClr r="0" g="0" b="0">
              <a:alpha val="0"/>
            </a:scrgbClr>
          </a:solid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800">
                <a:latin typeface="#9Slide03 Comfortaa" panose="00000500000000000000" pitchFamily="2" charset="0"/>
              </a:rPr>
              <a:t>AB</a:t>
            </a:r>
            <a:r>
              <a:rPr lang="en-US" sz="2800" baseline="30000">
                <a:latin typeface="#9Slide03 Comfortaa" panose="00000500000000000000" pitchFamily="2" charset="0"/>
              </a:rPr>
              <a:t>2</a:t>
            </a:r>
            <a:r>
              <a:rPr lang="en-US" sz="2800">
                <a:latin typeface="#9Slide03 Comfortaa" panose="00000500000000000000" pitchFamily="2" charset="0"/>
              </a:rPr>
              <a:t> + AC</a:t>
            </a:r>
            <a:r>
              <a:rPr lang="en-US" sz="2800" baseline="30000">
                <a:latin typeface="#9Slide03 Comfortaa" panose="00000500000000000000" pitchFamily="2" charset="0"/>
              </a:rPr>
              <a:t>2</a:t>
            </a:r>
            <a:r>
              <a:rPr lang="en-US" sz="2800">
                <a:latin typeface="#9Slide03 Comfortaa" panose="00000500000000000000" pitchFamily="2" charset="0"/>
              </a:rPr>
              <a:t> = BC</a:t>
            </a:r>
            <a:r>
              <a:rPr lang="en-US" sz="2800" baseline="30000">
                <a:latin typeface="#9Slide03 Comfortaa" panose="00000500000000000000" pitchFamily="2" charset="0"/>
              </a:rPr>
              <a:t>2</a:t>
            </a:r>
            <a:r>
              <a:rPr lang="en-US" sz="2800">
                <a:latin typeface="#9Slide03 Comfortaa" panose="00000500000000000000" pitchFamily="2" charset="0"/>
              </a:rPr>
              <a:t> hay a</a:t>
            </a:r>
            <a:r>
              <a:rPr lang="en-US" sz="2800" baseline="30000">
                <a:latin typeface="#9Slide03 Comfortaa" panose="00000500000000000000" pitchFamily="2" charset="0"/>
              </a:rPr>
              <a:t>2</a:t>
            </a:r>
            <a:r>
              <a:rPr lang="en-US" sz="2800">
                <a:latin typeface="#9Slide03 Comfortaa" panose="00000500000000000000" pitchFamily="2" charset="0"/>
              </a:rPr>
              <a:t> = b</a:t>
            </a:r>
            <a:r>
              <a:rPr lang="en-US" sz="2800" baseline="30000">
                <a:latin typeface="#9Slide03 Comfortaa" panose="00000500000000000000" pitchFamily="2" charset="0"/>
              </a:rPr>
              <a:t>2</a:t>
            </a:r>
            <a:r>
              <a:rPr lang="en-US" sz="2800">
                <a:latin typeface="#9Slide03 Comfortaa" panose="00000500000000000000" pitchFamily="2" charset="0"/>
              </a:rPr>
              <a:t> + c</a:t>
            </a:r>
            <a:r>
              <a:rPr lang="en-US" sz="2800" baseline="30000">
                <a:latin typeface="#9Slide03 Comfortaa" panose="00000500000000000000" pitchFamily="2" charset="0"/>
              </a:rPr>
              <a:t>2</a:t>
            </a:r>
            <a:r>
              <a:rPr lang="en-US" sz="2800">
                <a:latin typeface="#9Slide03 Comfortaa" panose="00000500000000000000" pitchFamily="2" charset="0"/>
              </a:rPr>
              <a:t> (định lí Pythagore)</a:t>
            </a:r>
            <a:endParaRPr kumimoji="0" lang="en-US" sz="2800" b="0" i="0" u="none" strike="noStrike" kern="1200" cap="none" spc="0" normalizeH="0" baseline="0" noProof="0" dirty="0">
              <a:ln>
                <a:noFill/>
              </a:ln>
              <a:effectLst/>
              <a:uLnTx/>
              <a:uFillTx/>
              <a:latin typeface="#9Slide03 Comfortaa" panose="00000500000000000000" pitchFamily="2" charset="0"/>
              <a:ea typeface="+mn-ea"/>
              <a:cs typeface="+mn-cs"/>
            </a:endParaRPr>
          </a:p>
        </p:txBody>
      </p:sp>
    </p:spTree>
    <p:extLst>
      <p:ext uri="{BB962C8B-B14F-4D97-AF65-F5344CB8AC3E}">
        <p14:creationId xmlns:p14="http://schemas.microsoft.com/office/powerpoint/2010/main" val="41893165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par>
                                <p:cTn id="14" presetID="10" presetClass="entr" presetSubtype="0"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additive="base">
                                        <p:cTn id="24" dur="500" fill="hold"/>
                                        <p:tgtEl>
                                          <p:spTgt spid="35"/>
                                        </p:tgtEl>
                                        <p:attrNameLst>
                                          <p:attrName>ppt_x</p:attrName>
                                        </p:attrNameLst>
                                      </p:cBhvr>
                                      <p:tavLst>
                                        <p:tav tm="0">
                                          <p:val>
                                            <p:strVal val="#ppt_x"/>
                                          </p:val>
                                        </p:tav>
                                        <p:tav tm="100000">
                                          <p:val>
                                            <p:strVal val="#ppt_x"/>
                                          </p:val>
                                        </p:tav>
                                      </p:tavLst>
                                    </p:anim>
                                    <p:anim calcmode="lin" valueType="num">
                                      <p:cBhvr additive="base">
                                        <p:cTn id="25" dur="500" fill="hold"/>
                                        <p:tgtEl>
                                          <p:spTgt spid="35"/>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ppt_x"/>
                                          </p:val>
                                        </p:tav>
                                        <p:tav tm="100000">
                                          <p:val>
                                            <p:strVal val="#ppt_x"/>
                                          </p:val>
                                        </p:tav>
                                      </p:tavLst>
                                    </p:anim>
                                    <p:anim calcmode="lin" valueType="num">
                                      <p:cBhvr additive="base">
                                        <p:cTn id="33" dur="500" fill="hold"/>
                                        <p:tgtEl>
                                          <p:spTgt spid="18"/>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56"/>
                                        </p:tgtEl>
                                        <p:attrNameLst>
                                          <p:attrName>style.visibility</p:attrName>
                                        </p:attrNameLst>
                                      </p:cBhvr>
                                      <p:to>
                                        <p:strVal val="visible"/>
                                      </p:to>
                                    </p:set>
                                    <p:anim calcmode="lin" valueType="num">
                                      <p:cBhvr additive="base">
                                        <p:cTn id="40" dur="500" fill="hold"/>
                                        <p:tgtEl>
                                          <p:spTgt spid="56"/>
                                        </p:tgtEl>
                                        <p:attrNameLst>
                                          <p:attrName>ppt_x</p:attrName>
                                        </p:attrNameLst>
                                      </p:cBhvr>
                                      <p:tavLst>
                                        <p:tav tm="0">
                                          <p:val>
                                            <p:strVal val="#ppt_x"/>
                                          </p:val>
                                        </p:tav>
                                        <p:tav tm="100000">
                                          <p:val>
                                            <p:strVal val="#ppt_x"/>
                                          </p:val>
                                        </p:tav>
                                      </p:tavLst>
                                    </p:anim>
                                    <p:anim calcmode="lin" valueType="num">
                                      <p:cBhvr additive="base">
                                        <p:cTn id="41" dur="500" fill="hold"/>
                                        <p:tgtEl>
                                          <p:spTgt spid="56"/>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57"/>
                                        </p:tgtEl>
                                        <p:attrNameLst>
                                          <p:attrName>style.visibility</p:attrName>
                                        </p:attrNameLst>
                                      </p:cBhvr>
                                      <p:to>
                                        <p:strVal val="visible"/>
                                      </p:to>
                                    </p:set>
                                    <p:anim calcmode="lin" valueType="num">
                                      <p:cBhvr additive="base">
                                        <p:cTn id="44" dur="500" fill="hold"/>
                                        <p:tgtEl>
                                          <p:spTgt spid="57"/>
                                        </p:tgtEl>
                                        <p:attrNameLst>
                                          <p:attrName>ppt_x</p:attrName>
                                        </p:attrNameLst>
                                      </p:cBhvr>
                                      <p:tavLst>
                                        <p:tav tm="0">
                                          <p:val>
                                            <p:strVal val="#ppt_x"/>
                                          </p:val>
                                        </p:tav>
                                        <p:tav tm="100000">
                                          <p:val>
                                            <p:strVal val="#ppt_x"/>
                                          </p:val>
                                        </p:tav>
                                      </p:tavLst>
                                    </p:anim>
                                    <p:anim calcmode="lin" valueType="num">
                                      <p:cBhvr additive="base">
                                        <p:cTn id="45" dur="500" fill="hold"/>
                                        <p:tgtEl>
                                          <p:spTgt spid="57"/>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500" fill="hold"/>
                                        <p:tgtEl>
                                          <p:spTgt spid="21"/>
                                        </p:tgtEl>
                                        <p:attrNameLst>
                                          <p:attrName>ppt_x</p:attrName>
                                        </p:attrNameLst>
                                      </p:cBhvr>
                                      <p:tavLst>
                                        <p:tav tm="0">
                                          <p:val>
                                            <p:strVal val="#ppt_x"/>
                                          </p:val>
                                        </p:tav>
                                        <p:tav tm="100000">
                                          <p:val>
                                            <p:strVal val="#ppt_x"/>
                                          </p:val>
                                        </p:tav>
                                      </p:tavLst>
                                    </p:anim>
                                    <p:anim calcmode="lin" valueType="num">
                                      <p:cBhvr additive="base">
                                        <p:cTn id="49" dur="500" fill="hold"/>
                                        <p:tgtEl>
                                          <p:spTgt spid="21"/>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 calcmode="lin" valueType="num">
                                      <p:cBhvr additive="base">
                                        <p:cTn id="52" dur="500" fill="hold"/>
                                        <p:tgtEl>
                                          <p:spTgt spid="25"/>
                                        </p:tgtEl>
                                        <p:attrNameLst>
                                          <p:attrName>ppt_x</p:attrName>
                                        </p:attrNameLst>
                                      </p:cBhvr>
                                      <p:tavLst>
                                        <p:tav tm="0">
                                          <p:val>
                                            <p:strVal val="#ppt_x"/>
                                          </p:val>
                                        </p:tav>
                                        <p:tav tm="100000">
                                          <p:val>
                                            <p:strVal val="#ppt_x"/>
                                          </p:val>
                                        </p:tav>
                                      </p:tavLst>
                                    </p:anim>
                                    <p:anim calcmode="lin" valueType="num">
                                      <p:cBhvr additive="base">
                                        <p:cTn id="53" dur="500" fill="hold"/>
                                        <p:tgtEl>
                                          <p:spTgt spid="25"/>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27"/>
                                        </p:tgtEl>
                                        <p:attrNameLst>
                                          <p:attrName>style.visibility</p:attrName>
                                        </p:attrNameLst>
                                      </p:cBhvr>
                                      <p:to>
                                        <p:strVal val="visible"/>
                                      </p:to>
                                    </p:set>
                                    <p:anim calcmode="lin" valueType="num">
                                      <p:cBhvr additive="base">
                                        <p:cTn id="56" dur="500" fill="hold"/>
                                        <p:tgtEl>
                                          <p:spTgt spid="27"/>
                                        </p:tgtEl>
                                        <p:attrNameLst>
                                          <p:attrName>ppt_x</p:attrName>
                                        </p:attrNameLst>
                                      </p:cBhvr>
                                      <p:tavLst>
                                        <p:tav tm="0">
                                          <p:val>
                                            <p:strVal val="#ppt_x"/>
                                          </p:val>
                                        </p:tav>
                                        <p:tav tm="100000">
                                          <p:val>
                                            <p:strVal val="#ppt_x"/>
                                          </p:val>
                                        </p:tav>
                                      </p:tavLst>
                                    </p:anim>
                                    <p:anim calcmode="lin" valueType="num">
                                      <p:cBhvr additive="base">
                                        <p:cTn id="57"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left)">
                                      <p:cBhvr>
                                        <p:cTn id="6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57" grpId="0" animBg="1"/>
      <p:bldP spid="21" grpId="0" animBg="1"/>
      <p:bldP spid="25" grpId="0" animBg="1"/>
      <p:bldP spid="27" grpId="0" animBg="1"/>
      <p:bldP spid="30" grpId="0" animBg="1"/>
      <p:bldP spid="31" grpId="0" animBg="1"/>
      <p:bldP spid="32" grpId="0" animBg="1"/>
      <p:bldP spid="33" grpId="0" animBg="1"/>
      <p:bldP spid="34" grpId="0" animBg="1"/>
      <p:bldP spid="35"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5">
            <a:extLst>
              <a:ext uri="{FF2B5EF4-FFF2-40B4-BE49-F238E27FC236}">
                <a16:creationId xmlns:a16="http://schemas.microsoft.com/office/drawing/2014/main" id="{D5A25171-EC8E-3AF5-1C77-EA28B81D93DE}"/>
              </a:ext>
            </a:extLst>
          </p:cNvPr>
          <p:cNvGrpSpPr/>
          <p:nvPr/>
        </p:nvGrpSpPr>
        <p:grpSpPr>
          <a:xfrm>
            <a:off x="248225" y="1333500"/>
            <a:ext cx="8204173" cy="2779172"/>
            <a:chOff x="0" y="73395"/>
            <a:chExt cx="5551648" cy="1320075"/>
          </a:xfrm>
        </p:grpSpPr>
        <p:sp>
          <p:nvSpPr>
            <p:cNvPr id="29" name="Freeform 6">
              <a:extLst>
                <a:ext uri="{FF2B5EF4-FFF2-40B4-BE49-F238E27FC236}">
                  <a16:creationId xmlns:a16="http://schemas.microsoft.com/office/drawing/2014/main" id="{BD747BF8-B325-2BEC-B926-9C54202FF6B2}"/>
                </a:ext>
              </a:extLst>
            </p:cNvPr>
            <p:cNvSpPr/>
            <p:nvPr/>
          </p:nvSpPr>
          <p:spPr>
            <a:xfrm>
              <a:off x="0" y="73395"/>
              <a:ext cx="5551648" cy="1320075"/>
            </a:xfrm>
            <a:custGeom>
              <a:avLst/>
              <a:gdLst/>
              <a:ahLst/>
              <a:cxnLst/>
              <a:rect l="l" t="t" r="r" b="b"/>
              <a:pathLst>
                <a:path w="5490351" h="1762454">
                  <a:moveTo>
                    <a:pt x="0" y="0"/>
                  </a:moveTo>
                  <a:lnTo>
                    <a:pt x="5490351" y="0"/>
                  </a:lnTo>
                  <a:lnTo>
                    <a:pt x="5490351" y="1762454"/>
                  </a:lnTo>
                  <a:lnTo>
                    <a:pt x="0" y="1762454"/>
                  </a:lnTo>
                  <a:close/>
                </a:path>
              </a:pathLst>
            </a:custGeom>
            <a:solidFill>
              <a:schemeClr val="accent2">
                <a:alpha val="60000"/>
              </a:schemeClr>
            </a:solidFill>
          </p:spPr>
          <p:txBody>
            <a:bodyPr/>
            <a:lstStyle/>
            <a:p>
              <a:endParaRPr lang="en-US"/>
            </a:p>
          </p:txBody>
        </p:sp>
      </p:grpSp>
      <p:grpSp>
        <p:nvGrpSpPr>
          <p:cNvPr id="18" name="Group 17">
            <a:extLst>
              <a:ext uri="{FF2B5EF4-FFF2-40B4-BE49-F238E27FC236}">
                <a16:creationId xmlns:a16="http://schemas.microsoft.com/office/drawing/2014/main" id="{715D1016-0C2E-1394-A794-DE4BFB65D644}"/>
              </a:ext>
            </a:extLst>
          </p:cNvPr>
          <p:cNvGrpSpPr/>
          <p:nvPr/>
        </p:nvGrpSpPr>
        <p:grpSpPr>
          <a:xfrm rot="10800000">
            <a:off x="9077715" y="1768356"/>
            <a:ext cx="2568116" cy="1942013"/>
            <a:chOff x="8458711" y="2234682"/>
            <a:chExt cx="2568116" cy="1942013"/>
          </a:xfrm>
        </p:grpSpPr>
        <p:cxnSp>
          <p:nvCxnSpPr>
            <p:cNvPr id="17" name="Straight Connector 16">
              <a:extLst>
                <a:ext uri="{FF2B5EF4-FFF2-40B4-BE49-F238E27FC236}">
                  <a16:creationId xmlns:a16="http://schemas.microsoft.com/office/drawing/2014/main" id="{2A887D12-E914-D20A-EF14-324E3530BD27}"/>
                </a:ext>
              </a:extLst>
            </p:cNvPr>
            <p:cNvCxnSpPr>
              <a:cxnSpLocks/>
            </p:cNvCxnSpPr>
            <p:nvPr/>
          </p:nvCxnSpPr>
          <p:spPr>
            <a:xfrm>
              <a:off x="10842624" y="2239443"/>
              <a:ext cx="0" cy="190553"/>
            </a:xfrm>
            <a:prstGeom prst="line">
              <a:avLst/>
            </a:prstGeom>
            <a:ln w="158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A4CE311-91D5-D616-07AC-EF4B20E5E09F}"/>
                </a:ext>
              </a:extLst>
            </p:cNvPr>
            <p:cNvCxnSpPr>
              <a:cxnSpLocks/>
            </p:cNvCxnSpPr>
            <p:nvPr/>
          </p:nvCxnSpPr>
          <p:spPr>
            <a:xfrm rot="5400000">
              <a:off x="10931550" y="2328370"/>
              <a:ext cx="0" cy="190553"/>
            </a:xfrm>
            <a:prstGeom prst="line">
              <a:avLst/>
            </a:prstGeom>
            <a:ln w="158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4" name="Right Triangle 3">
              <a:extLst>
                <a:ext uri="{FF2B5EF4-FFF2-40B4-BE49-F238E27FC236}">
                  <a16:creationId xmlns:a16="http://schemas.microsoft.com/office/drawing/2014/main" id="{F4BCF910-0B70-0E93-D34F-6C8B2F413175}"/>
                </a:ext>
              </a:extLst>
            </p:cNvPr>
            <p:cNvSpPr/>
            <p:nvPr/>
          </p:nvSpPr>
          <p:spPr>
            <a:xfrm rot="10800000">
              <a:off x="8458711" y="2234682"/>
              <a:ext cx="2568116" cy="1942013"/>
            </a:xfrm>
            <a:prstGeom prst="rtTriangle">
              <a:avLst/>
            </a:prstGeom>
            <a:noFill/>
            <a:ln w="254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srgbClr val="002060"/>
                </a:solidFill>
                <a:effectLst/>
                <a:uLnTx/>
                <a:uFillTx/>
                <a:latin typeface="#9Slide03 Cabin" panose="00000500000000000000" pitchFamily="2" charset="0"/>
                <a:ea typeface="+mn-ea"/>
                <a:cs typeface="+mn-cs"/>
              </a:endParaRPr>
            </a:p>
          </p:txBody>
        </p:sp>
      </p:grpSp>
      <p:grpSp>
        <p:nvGrpSpPr>
          <p:cNvPr id="47" name="Group 46">
            <a:extLst>
              <a:ext uri="{FF2B5EF4-FFF2-40B4-BE49-F238E27FC236}">
                <a16:creationId xmlns:a16="http://schemas.microsoft.com/office/drawing/2014/main" id="{65DC23F8-9E66-EB0E-7BA7-9749F1034738}"/>
              </a:ext>
            </a:extLst>
          </p:cNvPr>
          <p:cNvGrpSpPr/>
          <p:nvPr/>
        </p:nvGrpSpPr>
        <p:grpSpPr>
          <a:xfrm>
            <a:off x="510149" y="168279"/>
            <a:ext cx="4655238" cy="830939"/>
            <a:chOff x="443946" y="162962"/>
            <a:chExt cx="4029516" cy="651850"/>
          </a:xfrm>
          <a:solidFill>
            <a:srgbClr val="4C51A1"/>
          </a:solidFill>
        </p:grpSpPr>
        <p:sp>
          <p:nvSpPr>
            <p:cNvPr id="48" name="Parallelogram 47">
              <a:extLst>
                <a:ext uri="{FF2B5EF4-FFF2-40B4-BE49-F238E27FC236}">
                  <a16:creationId xmlns:a16="http://schemas.microsoft.com/office/drawing/2014/main" id="{0E014809-CEDB-F4A3-99DA-703BBFD45518}"/>
                </a:ext>
              </a:extLst>
            </p:cNvPr>
            <p:cNvSpPr/>
            <p:nvPr/>
          </p:nvSpPr>
          <p:spPr>
            <a:xfrm>
              <a:off x="443946" y="162962"/>
              <a:ext cx="3429553" cy="651850"/>
            </a:xfrm>
            <a:prstGeom prst="parallelogram">
              <a:avLst>
                <a:gd name="adj" fmla="val 1732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Rounded Corners 48">
              <a:extLst>
                <a:ext uri="{FF2B5EF4-FFF2-40B4-BE49-F238E27FC236}">
                  <a16:creationId xmlns:a16="http://schemas.microsoft.com/office/drawing/2014/main" id="{F5FD7DF9-3389-4742-7397-D959DB86E352}"/>
                </a:ext>
              </a:extLst>
            </p:cNvPr>
            <p:cNvSpPr/>
            <p:nvPr/>
          </p:nvSpPr>
          <p:spPr>
            <a:xfrm>
              <a:off x="3391713" y="162962"/>
              <a:ext cx="1081749" cy="651850"/>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Freeform: Shape 49">
            <a:extLst>
              <a:ext uri="{FF2B5EF4-FFF2-40B4-BE49-F238E27FC236}">
                <a16:creationId xmlns:a16="http://schemas.microsoft.com/office/drawing/2014/main" id="{2891D77F-0830-1D84-9FBD-05E41417539B}"/>
              </a:ext>
            </a:extLst>
          </p:cNvPr>
          <p:cNvSpPr/>
          <p:nvPr/>
        </p:nvSpPr>
        <p:spPr>
          <a:xfrm>
            <a:off x="201527" y="168279"/>
            <a:ext cx="380813" cy="830939"/>
          </a:xfrm>
          <a:custGeom>
            <a:avLst/>
            <a:gdLst>
              <a:gd name="connsiteX0" fmla="*/ 19159 w 344859"/>
              <a:gd name="connsiteY0" fmla="*/ 873644 h 873644"/>
              <a:gd name="connsiteX1" fmla="*/ 118785 w 344859"/>
              <a:gd name="connsiteY1" fmla="*/ 183925 h 873644"/>
              <a:gd name="connsiteX2" fmla="*/ 0 w 344859"/>
              <a:gd name="connsiteY2" fmla="*/ 245233 h 873644"/>
              <a:gd name="connsiteX3" fmla="*/ 21075 w 344859"/>
              <a:gd name="connsiteY3" fmla="*/ 95794 h 873644"/>
              <a:gd name="connsiteX4" fmla="*/ 53645 w 344859"/>
              <a:gd name="connsiteY4" fmla="*/ 78551 h 873644"/>
              <a:gd name="connsiteX5" fmla="*/ 105374 w 344859"/>
              <a:gd name="connsiteY5" fmla="*/ 49813 h 873644"/>
              <a:gd name="connsiteX6" fmla="*/ 153271 w 344859"/>
              <a:gd name="connsiteY6" fmla="*/ 22991 h 873644"/>
              <a:gd name="connsiteX7" fmla="*/ 187757 w 344859"/>
              <a:gd name="connsiteY7" fmla="*/ 0 h 873644"/>
              <a:gd name="connsiteX8" fmla="*/ 344860 w 344859"/>
              <a:gd name="connsiteY8" fmla="*/ 0 h 873644"/>
              <a:gd name="connsiteX9" fmla="*/ 216495 w 344859"/>
              <a:gd name="connsiteY9" fmla="*/ 873644 h 873644"/>
              <a:gd name="connsiteX10" fmla="*/ 19159 w 344859"/>
              <a:gd name="connsiteY10" fmla="*/ 873644 h 873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4859" h="873644">
                <a:moveTo>
                  <a:pt x="19159" y="873644"/>
                </a:moveTo>
                <a:lnTo>
                  <a:pt x="118785" y="183925"/>
                </a:lnTo>
                <a:lnTo>
                  <a:pt x="0" y="245233"/>
                </a:lnTo>
                <a:lnTo>
                  <a:pt x="21075" y="95794"/>
                </a:lnTo>
                <a:cubicBezTo>
                  <a:pt x="24907" y="93878"/>
                  <a:pt x="36402" y="88131"/>
                  <a:pt x="53645" y="78551"/>
                </a:cubicBezTo>
                <a:cubicBezTo>
                  <a:pt x="72804" y="68972"/>
                  <a:pt x="90047" y="59392"/>
                  <a:pt x="105374" y="49813"/>
                </a:cubicBezTo>
                <a:cubicBezTo>
                  <a:pt x="120701" y="42150"/>
                  <a:pt x="137944" y="32570"/>
                  <a:pt x="153271" y="22991"/>
                </a:cubicBezTo>
                <a:cubicBezTo>
                  <a:pt x="170514" y="11495"/>
                  <a:pt x="182009" y="5748"/>
                  <a:pt x="187757" y="0"/>
                </a:cubicBezTo>
                <a:lnTo>
                  <a:pt x="344860" y="0"/>
                </a:lnTo>
                <a:lnTo>
                  <a:pt x="216495" y="873644"/>
                </a:lnTo>
                <a:lnTo>
                  <a:pt x="19159" y="873644"/>
                </a:lnTo>
                <a:close/>
              </a:path>
            </a:pathLst>
          </a:custGeom>
          <a:solidFill>
            <a:srgbClr val="4C51A1"/>
          </a:solidFill>
          <a:ln w="191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TextBox 50">
            <a:extLst>
              <a:ext uri="{FF2B5EF4-FFF2-40B4-BE49-F238E27FC236}">
                <a16:creationId xmlns:a16="http://schemas.microsoft.com/office/drawing/2014/main" id="{68A2DD39-F1D4-B2C2-3462-830D56BFD3FD}"/>
              </a:ext>
            </a:extLst>
          </p:cNvPr>
          <p:cNvSpPr txBox="1"/>
          <p:nvPr/>
        </p:nvSpPr>
        <p:spPr>
          <a:xfrm>
            <a:off x="639085" y="352887"/>
            <a:ext cx="4392549"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9Slide07 Baloo Tamma" panose="03080902040302020200" pitchFamily="66" charset="0"/>
                <a:ea typeface="+mn-ea"/>
                <a:cs typeface="#9Slide07 Baloo Tamma" panose="03080902040302020200" pitchFamily="66" charset="0"/>
              </a:rPr>
              <a:t>ĐỊNH LÍ PYTHAGORE</a:t>
            </a:r>
            <a:endParaRPr kumimoji="0" lang="en-US" sz="3600" b="0" i="0" u="none" strike="noStrike" kern="1200" cap="none" spc="0" normalizeH="0" baseline="0" noProof="0" dirty="0">
              <a:ln>
                <a:noFill/>
              </a:ln>
              <a:solidFill>
                <a:prstClr val="white"/>
              </a:solidFill>
              <a:effectLst/>
              <a:uLnTx/>
              <a:uFillTx/>
              <a:latin typeface="#9Slide07 Baloo Tamma" panose="03080902040302020200" pitchFamily="66" charset="0"/>
              <a:ea typeface="+mn-ea"/>
              <a:cs typeface="#9Slide07 Baloo Tamma" panose="03080902040302020200" pitchFamily="66" charset="0"/>
            </a:endParaRPr>
          </a:p>
        </p:txBody>
      </p:sp>
      <p:sp>
        <p:nvSpPr>
          <p:cNvPr id="55" name="TextBox 54">
            <a:extLst>
              <a:ext uri="{FF2B5EF4-FFF2-40B4-BE49-F238E27FC236}">
                <a16:creationId xmlns:a16="http://schemas.microsoft.com/office/drawing/2014/main" id="{317BCC9A-3CA1-6591-365D-6BC0F9F6879A}"/>
              </a:ext>
            </a:extLst>
          </p:cNvPr>
          <p:cNvSpPr txBox="1">
            <a:spLocks noChangeAspect="1"/>
          </p:cNvSpPr>
          <p:nvPr>
            <p:custDataLst>
              <p:tags r:id="rId1"/>
            </p:custDataLst>
          </p:nvPr>
        </p:nvSpPr>
        <p:spPr>
          <a:xfrm>
            <a:off x="8587454" y="3438806"/>
            <a:ext cx="480527" cy="653256"/>
          </a:xfrm>
          <a:prstGeom prst="rect">
            <a:avLst/>
          </a:prstGeom>
          <a:solidFill>
            <a:scrgbClr r="0" g="0" b="0">
              <a:alpha val="0"/>
            </a:scrgbClr>
          </a:solid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2060"/>
                </a:solidFill>
                <a:effectLst/>
                <a:uLnTx/>
                <a:uFillTx/>
                <a:latin typeface="#9Slide03 Comfortaa" panose="00000500000000000000" pitchFamily="2" charset="0"/>
                <a:ea typeface="+mn-ea"/>
                <a:cs typeface="+mn-cs"/>
              </a:rPr>
              <a:t>A</a:t>
            </a:r>
            <a:endParaRPr kumimoji="0" lang="en-US" sz="2800" b="0" i="0" u="none" strike="noStrike" kern="1200" cap="none" spc="0" normalizeH="0" baseline="0" noProof="0" dirty="0">
              <a:ln>
                <a:noFill/>
              </a:ln>
              <a:solidFill>
                <a:srgbClr val="002060"/>
              </a:solidFill>
              <a:effectLst/>
              <a:uLnTx/>
              <a:uFillTx/>
              <a:latin typeface="#9Slide03 Comfortaa" panose="00000500000000000000" pitchFamily="2" charset="0"/>
              <a:ea typeface="+mn-ea"/>
              <a:cs typeface="+mn-cs"/>
            </a:endParaRPr>
          </a:p>
        </p:txBody>
      </p:sp>
      <p:sp>
        <p:nvSpPr>
          <p:cNvPr id="56" name="TextBox 55">
            <a:extLst>
              <a:ext uri="{FF2B5EF4-FFF2-40B4-BE49-F238E27FC236}">
                <a16:creationId xmlns:a16="http://schemas.microsoft.com/office/drawing/2014/main" id="{8D8A5CEC-375B-17A8-E4D2-B755086A7622}"/>
              </a:ext>
            </a:extLst>
          </p:cNvPr>
          <p:cNvSpPr txBox="1">
            <a:spLocks noChangeAspect="1"/>
          </p:cNvSpPr>
          <p:nvPr>
            <p:custDataLst>
              <p:tags r:id="rId2"/>
            </p:custDataLst>
          </p:nvPr>
        </p:nvSpPr>
        <p:spPr>
          <a:xfrm>
            <a:off x="8587455" y="1275627"/>
            <a:ext cx="480527" cy="653256"/>
          </a:xfrm>
          <a:prstGeom prst="rect">
            <a:avLst/>
          </a:prstGeom>
          <a:solidFill>
            <a:scrgbClr r="0" g="0" b="0">
              <a:alpha val="0"/>
            </a:scrgbClr>
          </a:solid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2060"/>
                </a:solidFill>
                <a:effectLst/>
                <a:uLnTx/>
                <a:uFillTx/>
                <a:latin typeface="#9Slide03 Comfortaa" panose="00000500000000000000" pitchFamily="2" charset="0"/>
                <a:ea typeface="+mn-ea"/>
                <a:cs typeface="+mn-cs"/>
              </a:rPr>
              <a:t>C</a:t>
            </a:r>
            <a:endParaRPr kumimoji="0" lang="en-US" sz="2800" b="0" i="0" u="none" strike="noStrike" kern="1200" cap="none" spc="0" normalizeH="0" baseline="0" noProof="0" dirty="0">
              <a:ln>
                <a:noFill/>
              </a:ln>
              <a:solidFill>
                <a:srgbClr val="002060"/>
              </a:solidFill>
              <a:effectLst/>
              <a:uLnTx/>
              <a:uFillTx/>
              <a:latin typeface="#9Slide03 Comfortaa" panose="00000500000000000000" pitchFamily="2" charset="0"/>
              <a:ea typeface="+mn-ea"/>
              <a:cs typeface="+mn-cs"/>
            </a:endParaRPr>
          </a:p>
        </p:txBody>
      </p:sp>
      <p:sp>
        <p:nvSpPr>
          <p:cNvPr id="57" name="TextBox 56">
            <a:extLst>
              <a:ext uri="{FF2B5EF4-FFF2-40B4-BE49-F238E27FC236}">
                <a16:creationId xmlns:a16="http://schemas.microsoft.com/office/drawing/2014/main" id="{F7B10641-B54F-1318-AB34-DD639FC65986}"/>
              </a:ext>
            </a:extLst>
          </p:cNvPr>
          <p:cNvSpPr txBox="1">
            <a:spLocks noChangeAspect="1"/>
          </p:cNvSpPr>
          <p:nvPr>
            <p:custDataLst>
              <p:tags r:id="rId3"/>
            </p:custDataLst>
          </p:nvPr>
        </p:nvSpPr>
        <p:spPr>
          <a:xfrm>
            <a:off x="11664381" y="3438806"/>
            <a:ext cx="480527" cy="653256"/>
          </a:xfrm>
          <a:prstGeom prst="rect">
            <a:avLst/>
          </a:prstGeom>
          <a:solidFill>
            <a:scrgbClr r="0" g="0" b="0">
              <a:alpha val="0"/>
            </a:scrgbClr>
          </a:solid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2060"/>
                </a:solidFill>
                <a:effectLst/>
                <a:uLnTx/>
                <a:uFillTx/>
                <a:latin typeface="#9Slide03 Comfortaa" panose="00000500000000000000" pitchFamily="2" charset="0"/>
                <a:ea typeface="+mn-ea"/>
                <a:cs typeface="+mn-cs"/>
              </a:rPr>
              <a:t>B</a:t>
            </a:r>
            <a:endParaRPr kumimoji="0" lang="en-US" sz="2800" b="0" i="0" u="none" strike="noStrike" kern="1200" cap="none" spc="0" normalizeH="0" baseline="0" noProof="0" dirty="0">
              <a:ln>
                <a:noFill/>
              </a:ln>
              <a:solidFill>
                <a:srgbClr val="002060"/>
              </a:solidFill>
              <a:effectLst/>
              <a:uLnTx/>
              <a:uFillTx/>
              <a:latin typeface="#9Slide03 Comfortaa" panose="00000500000000000000" pitchFamily="2" charset="0"/>
              <a:ea typeface="+mn-ea"/>
              <a:cs typeface="+mn-cs"/>
            </a:endParaRPr>
          </a:p>
        </p:txBody>
      </p:sp>
      <p:sp>
        <p:nvSpPr>
          <p:cNvPr id="21" name="TextBox 20">
            <a:extLst>
              <a:ext uri="{FF2B5EF4-FFF2-40B4-BE49-F238E27FC236}">
                <a16:creationId xmlns:a16="http://schemas.microsoft.com/office/drawing/2014/main" id="{9DAFC678-024E-D542-A420-045A8A06D383}"/>
              </a:ext>
            </a:extLst>
          </p:cNvPr>
          <p:cNvSpPr txBox="1">
            <a:spLocks noChangeAspect="1"/>
          </p:cNvSpPr>
          <p:nvPr>
            <p:custDataLst>
              <p:tags r:id="rId4"/>
            </p:custDataLst>
          </p:nvPr>
        </p:nvSpPr>
        <p:spPr>
          <a:xfrm>
            <a:off x="8688501" y="2306049"/>
            <a:ext cx="480527" cy="755591"/>
          </a:xfrm>
          <a:prstGeom prst="rect">
            <a:avLst/>
          </a:prstGeom>
          <a:solidFill>
            <a:scrgbClr r="0" g="0" b="0">
              <a:alpha val="0"/>
            </a:scrgbClr>
          </a:solid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0" i="1" u="none" strike="noStrike" kern="1200" cap="none" spc="0" normalizeH="0" baseline="0" noProof="0">
                <a:ln>
                  <a:noFill/>
                </a:ln>
                <a:solidFill>
                  <a:prstClr val="black"/>
                </a:solidFill>
                <a:effectLst/>
                <a:uLnTx/>
                <a:uFillTx/>
                <a:latin typeface="Palatino Linotype" panose="02040502050505030304" pitchFamily="18" charset="0"/>
              </a:rPr>
              <a:t>b</a:t>
            </a:r>
            <a:endParaRPr kumimoji="0" lang="en-US" sz="3200" b="0" i="1" u="none" strike="noStrike" kern="1200" cap="none" spc="0" normalizeH="0" baseline="0" noProof="0" dirty="0">
              <a:ln>
                <a:noFill/>
              </a:ln>
              <a:solidFill>
                <a:prstClr val="black"/>
              </a:solidFill>
              <a:effectLst/>
              <a:uLnTx/>
              <a:uFillTx/>
              <a:latin typeface="Palatino Linotype" panose="02040502050505030304" pitchFamily="18" charset="0"/>
            </a:endParaRPr>
          </a:p>
        </p:txBody>
      </p:sp>
      <p:sp>
        <p:nvSpPr>
          <p:cNvPr id="25" name="TextBox 24">
            <a:extLst>
              <a:ext uri="{FF2B5EF4-FFF2-40B4-BE49-F238E27FC236}">
                <a16:creationId xmlns:a16="http://schemas.microsoft.com/office/drawing/2014/main" id="{59B78A03-50BE-29F9-AF3F-71FFCD83F486}"/>
              </a:ext>
            </a:extLst>
          </p:cNvPr>
          <p:cNvSpPr txBox="1">
            <a:spLocks noChangeAspect="1"/>
          </p:cNvSpPr>
          <p:nvPr>
            <p:custDataLst>
              <p:tags r:id="rId5"/>
            </p:custDataLst>
          </p:nvPr>
        </p:nvSpPr>
        <p:spPr>
          <a:xfrm>
            <a:off x="10361773" y="2074697"/>
            <a:ext cx="480527" cy="755591"/>
          </a:xfrm>
          <a:prstGeom prst="rect">
            <a:avLst/>
          </a:prstGeom>
          <a:solidFill>
            <a:scrgbClr r="0" g="0" b="0">
              <a:alpha val="0"/>
            </a:scrgbClr>
          </a:solid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0" i="1" u="none" strike="noStrike" kern="1200" cap="none" spc="0" normalizeH="0" baseline="0" noProof="0">
                <a:ln>
                  <a:noFill/>
                </a:ln>
                <a:solidFill>
                  <a:prstClr val="black"/>
                </a:solidFill>
                <a:effectLst/>
                <a:uLnTx/>
                <a:uFillTx/>
                <a:latin typeface="Palatino Linotype" panose="02040502050505030304" pitchFamily="18" charset="0"/>
              </a:rPr>
              <a:t>a</a:t>
            </a:r>
            <a:endParaRPr kumimoji="0" lang="en-US" sz="3200" b="0" i="1" u="none" strike="noStrike" kern="1200" cap="none" spc="0" normalizeH="0" baseline="0" noProof="0" dirty="0">
              <a:ln>
                <a:noFill/>
              </a:ln>
              <a:solidFill>
                <a:prstClr val="black"/>
              </a:solidFill>
              <a:effectLst/>
              <a:uLnTx/>
              <a:uFillTx/>
              <a:latin typeface="Palatino Linotype" panose="02040502050505030304" pitchFamily="18" charset="0"/>
            </a:endParaRPr>
          </a:p>
        </p:txBody>
      </p:sp>
      <p:sp>
        <p:nvSpPr>
          <p:cNvPr id="27" name="TextBox 26">
            <a:extLst>
              <a:ext uri="{FF2B5EF4-FFF2-40B4-BE49-F238E27FC236}">
                <a16:creationId xmlns:a16="http://schemas.microsoft.com/office/drawing/2014/main" id="{9FBCEE02-F9A6-3EF4-F9AF-90C2DF9D8B52}"/>
              </a:ext>
            </a:extLst>
          </p:cNvPr>
          <p:cNvSpPr txBox="1">
            <a:spLocks noChangeAspect="1"/>
          </p:cNvSpPr>
          <p:nvPr>
            <p:custDataLst>
              <p:tags r:id="rId6"/>
            </p:custDataLst>
          </p:nvPr>
        </p:nvSpPr>
        <p:spPr>
          <a:xfrm>
            <a:off x="10212171" y="3394818"/>
            <a:ext cx="480527" cy="755591"/>
          </a:xfrm>
          <a:prstGeom prst="rect">
            <a:avLst/>
          </a:prstGeom>
          <a:solidFill>
            <a:scrgbClr r="0" g="0" b="0">
              <a:alpha val="0"/>
            </a:scrgbClr>
          </a:solid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0" i="1" u="none" strike="noStrike" kern="1200" cap="none" spc="0" normalizeH="0" baseline="0" noProof="0">
                <a:ln>
                  <a:noFill/>
                </a:ln>
                <a:solidFill>
                  <a:prstClr val="black"/>
                </a:solidFill>
                <a:effectLst/>
                <a:uLnTx/>
                <a:uFillTx/>
                <a:latin typeface="Palatino Linotype" panose="02040502050505030304" pitchFamily="18" charset="0"/>
              </a:rPr>
              <a:t>c</a:t>
            </a:r>
            <a:endParaRPr kumimoji="0" lang="en-US" sz="3200" b="0" i="1" u="none" strike="noStrike" kern="1200" cap="none" spc="0" normalizeH="0" baseline="0" noProof="0" dirty="0">
              <a:ln>
                <a:noFill/>
              </a:ln>
              <a:solidFill>
                <a:prstClr val="black"/>
              </a:solidFill>
              <a:effectLst/>
              <a:uLnTx/>
              <a:uFillTx/>
              <a:latin typeface="Palatino Linotype" panose="02040502050505030304" pitchFamily="18" charset="0"/>
            </a:endParaRPr>
          </a:p>
        </p:txBody>
      </p:sp>
      <p:sp>
        <p:nvSpPr>
          <p:cNvPr id="30" name="Freeform 10">
            <a:extLst>
              <a:ext uri="{FF2B5EF4-FFF2-40B4-BE49-F238E27FC236}">
                <a16:creationId xmlns:a16="http://schemas.microsoft.com/office/drawing/2014/main" id="{41C45415-9F8E-606A-CF18-2441CEE2FB3C}"/>
              </a:ext>
            </a:extLst>
          </p:cNvPr>
          <p:cNvSpPr/>
          <p:nvPr/>
        </p:nvSpPr>
        <p:spPr>
          <a:xfrm rot="-10800000">
            <a:off x="383281" y="1434761"/>
            <a:ext cx="303201" cy="252836"/>
          </a:xfrm>
          <a:custGeom>
            <a:avLst/>
            <a:gdLst/>
            <a:ahLst/>
            <a:cxnLst/>
            <a:rect l="l" t="t" r="r" b="b"/>
            <a:pathLst>
              <a:path w="1138244" h="890676">
                <a:moveTo>
                  <a:pt x="0" y="0"/>
                </a:moveTo>
                <a:lnTo>
                  <a:pt x="1138244" y="0"/>
                </a:lnTo>
                <a:lnTo>
                  <a:pt x="1138244" y="890676"/>
                </a:lnTo>
                <a:lnTo>
                  <a:pt x="0" y="890676"/>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solidFill>
                <a:srgbClr val="002060"/>
              </a:solidFill>
            </a:endParaRPr>
          </a:p>
        </p:txBody>
      </p:sp>
      <p:sp>
        <p:nvSpPr>
          <p:cNvPr id="31" name="Freeform 10">
            <a:extLst>
              <a:ext uri="{FF2B5EF4-FFF2-40B4-BE49-F238E27FC236}">
                <a16:creationId xmlns:a16="http://schemas.microsoft.com/office/drawing/2014/main" id="{504258E3-2A0B-561A-461D-63FF12D3DF23}"/>
              </a:ext>
            </a:extLst>
          </p:cNvPr>
          <p:cNvSpPr/>
          <p:nvPr/>
        </p:nvSpPr>
        <p:spPr>
          <a:xfrm>
            <a:off x="7635308" y="3577804"/>
            <a:ext cx="317943" cy="265129"/>
          </a:xfrm>
          <a:custGeom>
            <a:avLst/>
            <a:gdLst/>
            <a:ahLst/>
            <a:cxnLst/>
            <a:rect l="l" t="t" r="r" b="b"/>
            <a:pathLst>
              <a:path w="1138244" h="890676">
                <a:moveTo>
                  <a:pt x="0" y="0"/>
                </a:moveTo>
                <a:lnTo>
                  <a:pt x="1138244" y="0"/>
                </a:lnTo>
                <a:lnTo>
                  <a:pt x="1138244" y="890676"/>
                </a:lnTo>
                <a:lnTo>
                  <a:pt x="0" y="890676"/>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solidFill>
                <a:srgbClr val="002060"/>
              </a:solidFill>
            </a:endParaRPr>
          </a:p>
        </p:txBody>
      </p:sp>
      <p:sp>
        <p:nvSpPr>
          <p:cNvPr id="33" name="TextBox 32">
            <a:extLst>
              <a:ext uri="{FF2B5EF4-FFF2-40B4-BE49-F238E27FC236}">
                <a16:creationId xmlns:a16="http://schemas.microsoft.com/office/drawing/2014/main" id="{16D4C539-ABD0-BB06-4610-9AB16154A3C5}"/>
              </a:ext>
            </a:extLst>
          </p:cNvPr>
          <p:cNvSpPr txBox="1">
            <a:spLocks noChangeAspect="1"/>
          </p:cNvSpPr>
          <p:nvPr>
            <p:custDataLst>
              <p:tags r:id="rId7"/>
            </p:custDataLst>
          </p:nvPr>
        </p:nvSpPr>
        <p:spPr>
          <a:xfrm>
            <a:off x="518255" y="1764452"/>
            <a:ext cx="7983527" cy="1945917"/>
          </a:xfrm>
          <a:prstGeom prst="rect">
            <a:avLst/>
          </a:prstGeom>
          <a:solidFill>
            <a:scrgbClr r="0" g="0" b="0">
              <a:alpha val="0"/>
            </a:scrgbClr>
          </a:solid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800">
                <a:latin typeface="#9Slide03 Comfortaa" panose="00000500000000000000" pitchFamily="2" charset="0"/>
              </a:rPr>
              <a:t>Trong một tam giác vuông, bình phương cạnh huyền bằng tổng bình phương hai cạnh góc vuông.</a:t>
            </a:r>
            <a:endParaRPr kumimoji="0" lang="en-US" sz="2800" b="0" i="0" u="none" strike="noStrike" kern="1200" cap="none" spc="0" normalizeH="0" baseline="0" noProof="0" dirty="0">
              <a:ln>
                <a:noFill/>
              </a:ln>
              <a:effectLst/>
              <a:uLnTx/>
              <a:uFillTx/>
              <a:latin typeface="#9Slide03 Comfortaa" panose="00000500000000000000" pitchFamily="2" charset="0"/>
              <a:ea typeface="+mn-ea"/>
              <a:cs typeface="+mn-cs"/>
            </a:endParaRPr>
          </a:p>
        </p:txBody>
      </p:sp>
      <p:cxnSp>
        <p:nvCxnSpPr>
          <p:cNvPr id="3" name="Straight Connector 2">
            <a:extLst>
              <a:ext uri="{FF2B5EF4-FFF2-40B4-BE49-F238E27FC236}">
                <a16:creationId xmlns:a16="http://schemas.microsoft.com/office/drawing/2014/main" id="{C1CE38D7-8758-7813-E407-47390251DDC8}"/>
              </a:ext>
            </a:extLst>
          </p:cNvPr>
          <p:cNvCxnSpPr>
            <a:cxnSpLocks/>
          </p:cNvCxnSpPr>
          <p:nvPr/>
        </p:nvCxnSpPr>
        <p:spPr>
          <a:xfrm>
            <a:off x="5416518" y="4943732"/>
            <a:ext cx="0" cy="17297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4A0ABF1-AE60-3713-DDBB-1A6712D117A6}"/>
              </a:ext>
            </a:extLst>
          </p:cNvPr>
          <p:cNvCxnSpPr>
            <a:cxnSpLocks/>
          </p:cNvCxnSpPr>
          <p:nvPr/>
        </p:nvCxnSpPr>
        <p:spPr>
          <a:xfrm flipH="1">
            <a:off x="4495768" y="5813682"/>
            <a:ext cx="446119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6772750-1CD3-5E91-D0C6-2B3893F8C1CB}"/>
              </a:ext>
            </a:extLst>
          </p:cNvPr>
          <p:cNvSpPr txBox="1">
            <a:spLocks noChangeAspect="1"/>
          </p:cNvSpPr>
          <p:nvPr>
            <p:custDataLst>
              <p:tags r:id="rId8"/>
            </p:custDataLst>
          </p:nvPr>
        </p:nvSpPr>
        <p:spPr>
          <a:xfrm>
            <a:off x="4603501" y="5013340"/>
            <a:ext cx="813017" cy="653256"/>
          </a:xfrm>
          <a:prstGeom prst="rect">
            <a:avLst/>
          </a:prstGeom>
          <a:solidFill>
            <a:scrgbClr r="0" g="0" b="0">
              <a:alpha val="0"/>
            </a:scrgbClr>
          </a:solid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800">
                <a:latin typeface="#9Slide03 Comfortaa" panose="00000500000000000000" pitchFamily="2" charset="0"/>
              </a:rPr>
              <a:t>GT</a:t>
            </a:r>
            <a:endParaRPr kumimoji="0" lang="en-US" sz="2800" b="0" i="0" u="none" strike="noStrike" kern="1200" cap="none" spc="0" normalizeH="0" baseline="0" noProof="0" dirty="0">
              <a:ln>
                <a:noFill/>
              </a:ln>
              <a:effectLst/>
              <a:uLnTx/>
              <a:uFillTx/>
              <a:latin typeface="#9Slide03 Comfortaa" panose="00000500000000000000" pitchFamily="2" charset="0"/>
              <a:ea typeface="+mn-ea"/>
              <a:cs typeface="+mn-cs"/>
            </a:endParaRPr>
          </a:p>
        </p:txBody>
      </p:sp>
      <p:sp>
        <p:nvSpPr>
          <p:cNvPr id="10" name="TextBox 9">
            <a:extLst>
              <a:ext uri="{FF2B5EF4-FFF2-40B4-BE49-F238E27FC236}">
                <a16:creationId xmlns:a16="http://schemas.microsoft.com/office/drawing/2014/main" id="{294E4349-5EC7-3EBD-FA07-C82C45650C17}"/>
              </a:ext>
            </a:extLst>
          </p:cNvPr>
          <p:cNvSpPr txBox="1">
            <a:spLocks noChangeAspect="1"/>
          </p:cNvSpPr>
          <p:nvPr>
            <p:custDataLst>
              <p:tags r:id="rId9"/>
            </p:custDataLst>
          </p:nvPr>
        </p:nvSpPr>
        <p:spPr>
          <a:xfrm>
            <a:off x="4675721" y="5890796"/>
            <a:ext cx="813017" cy="653256"/>
          </a:xfrm>
          <a:prstGeom prst="rect">
            <a:avLst/>
          </a:prstGeom>
          <a:solidFill>
            <a:scrgbClr r="0" g="0" b="0">
              <a:alpha val="0"/>
            </a:scrgbClr>
          </a:solid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800">
                <a:latin typeface="#9Slide03 Comfortaa" panose="00000500000000000000" pitchFamily="2" charset="0"/>
              </a:rPr>
              <a:t>KL</a:t>
            </a:r>
            <a:endParaRPr kumimoji="0" lang="en-US" sz="2800" b="0" i="0" u="none" strike="noStrike" kern="1200" cap="none" spc="0" normalizeH="0" baseline="0" noProof="0" dirty="0">
              <a:ln>
                <a:noFill/>
              </a:ln>
              <a:effectLst/>
              <a:uLnTx/>
              <a:uFillTx/>
              <a:latin typeface="#9Slide03 Comfortaa" panose="00000500000000000000" pitchFamily="2" charset="0"/>
              <a:ea typeface="+mn-ea"/>
              <a:cs typeface="+mn-cs"/>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8D382BBA-A36C-F5A3-B76E-F4D977677365}"/>
                  </a:ext>
                </a:extLst>
              </p:cNvPr>
              <p:cNvSpPr txBox="1">
                <a:spLocks noChangeAspect="1"/>
              </p:cNvSpPr>
              <p:nvPr>
                <p:custDataLst>
                  <p:tags r:id="rId10"/>
                </p:custDataLst>
              </p:nvPr>
            </p:nvSpPr>
            <p:spPr>
              <a:xfrm>
                <a:off x="5635310" y="5013340"/>
                <a:ext cx="2676803" cy="656205"/>
              </a:xfrm>
              <a:prstGeom prst="rect">
                <a:avLst/>
              </a:prstGeom>
              <a:solidFill>
                <a:scrgbClr r="0" g="0" b="0">
                  <a:alpha val="0"/>
                </a:scrgbClr>
              </a:solid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lang="en-US" sz="2800" i="1" smtClean="0">
                        <a:latin typeface="Cambria Math" panose="02040503050406030204" pitchFamily="18" charset="0"/>
                        <a:ea typeface="Cambria Math" panose="02040503050406030204" pitchFamily="18" charset="0"/>
                      </a:rPr>
                      <m:t>∆</m:t>
                    </m:r>
                  </m:oMath>
                </a14:m>
                <a:r>
                  <a:rPr kumimoji="0" lang="en-US" sz="2800" b="0" i="0" u="none" strike="noStrike" kern="1200" cap="none" spc="0" normalizeH="0" baseline="0" noProof="0">
                    <a:ln>
                      <a:noFill/>
                    </a:ln>
                    <a:effectLst/>
                    <a:uLnTx/>
                    <a:uFillTx/>
                    <a:latin typeface="#9Slide03 Comfortaa" panose="00000500000000000000" pitchFamily="2" charset="0"/>
                    <a:ea typeface="+mn-ea"/>
                    <a:cs typeface="+mn-cs"/>
                  </a:rPr>
                  <a:t>ABC,</a:t>
                </a:r>
                <a:r>
                  <a:rPr kumimoji="0" lang="en-US" sz="2800" b="0" i="0" u="none" strike="noStrike" kern="1200" cap="none" spc="0" normalizeH="0" noProof="0">
                    <a:ln>
                      <a:noFill/>
                    </a:ln>
                    <a:effectLst/>
                    <a:uLnTx/>
                    <a:uFillTx/>
                    <a:latin typeface="#9Slide03 Comfortaa" panose="00000500000000000000" pitchFamily="2" charset="0"/>
                    <a:ea typeface="+mn-ea"/>
                    <a:cs typeface="+mn-cs"/>
                  </a:rPr>
                  <a:t>  A = 90</a:t>
                </a:r>
                <a:r>
                  <a:rPr kumimoji="0" lang="en-US" sz="2800" b="0" i="0" u="none" strike="noStrike" kern="1200" cap="none" spc="0" normalizeH="0" baseline="30000" noProof="0">
                    <a:ln>
                      <a:noFill/>
                    </a:ln>
                    <a:effectLst/>
                    <a:uLnTx/>
                    <a:uFillTx/>
                    <a:latin typeface="#9Slide03 Comfortaa" panose="00000500000000000000" pitchFamily="2" charset="0"/>
                    <a:ea typeface="+mn-ea"/>
                    <a:cs typeface="+mn-cs"/>
                  </a:rPr>
                  <a:t>0</a:t>
                </a:r>
                <a:endParaRPr kumimoji="0" lang="en-US" sz="2800" b="0" i="0" u="none" strike="noStrike" kern="1200" cap="none" spc="0" normalizeH="0" baseline="0" noProof="0" dirty="0">
                  <a:ln>
                    <a:noFill/>
                  </a:ln>
                  <a:effectLst/>
                  <a:uLnTx/>
                  <a:uFillTx/>
                  <a:latin typeface="#9Slide03 Comfortaa" panose="00000500000000000000" pitchFamily="2" charset="0"/>
                  <a:ea typeface="+mn-ea"/>
                  <a:cs typeface="+mn-cs"/>
                </a:endParaRPr>
              </a:p>
            </p:txBody>
          </p:sp>
        </mc:Choice>
        <mc:Fallback xmlns="">
          <p:sp>
            <p:nvSpPr>
              <p:cNvPr id="14" name="TextBox 13">
                <a:extLst>
                  <a:ext uri="{FF2B5EF4-FFF2-40B4-BE49-F238E27FC236}">
                    <a16:creationId xmlns:a16="http://schemas.microsoft.com/office/drawing/2014/main" id="{8D382BBA-A36C-F5A3-B76E-F4D977677365}"/>
                  </a:ext>
                </a:extLst>
              </p:cNvPr>
              <p:cNvSpPr txBox="1">
                <a:spLocks noRot="1" noChangeAspect="1" noMove="1" noResize="1" noEditPoints="1" noAdjustHandles="1" noChangeArrowheads="1" noChangeShapeType="1" noTextEdit="1"/>
              </p:cNvSpPr>
              <p:nvPr>
                <p:custDataLst>
                  <p:tags r:id="rId17"/>
                </p:custDataLst>
              </p:nvPr>
            </p:nvSpPr>
            <p:spPr>
              <a:xfrm>
                <a:off x="5635310" y="5013340"/>
                <a:ext cx="2676803" cy="656205"/>
              </a:xfrm>
              <a:prstGeom prst="rect">
                <a:avLst/>
              </a:prstGeom>
              <a:blipFill>
                <a:blip r:embed="rId18"/>
                <a:stretch>
                  <a:fillRect r="-455" b="-24074"/>
                </a:stretch>
              </a:blipFill>
            </p:spPr>
            <p:txBody>
              <a:bodyPr/>
              <a:lstStyle/>
              <a:p>
                <a:r>
                  <a:rPr lang="en-US">
                    <a:noFill/>
                  </a:rPr>
                  <a:t> </a:t>
                </a:r>
              </a:p>
            </p:txBody>
          </p:sp>
        </mc:Fallback>
      </mc:AlternateContent>
      <p:grpSp>
        <p:nvGrpSpPr>
          <p:cNvPr id="23" name="Group 22">
            <a:extLst>
              <a:ext uri="{FF2B5EF4-FFF2-40B4-BE49-F238E27FC236}">
                <a16:creationId xmlns:a16="http://schemas.microsoft.com/office/drawing/2014/main" id="{B6A10BF4-1C7E-C776-F366-E222ED79BEAD}"/>
              </a:ext>
            </a:extLst>
          </p:cNvPr>
          <p:cNvGrpSpPr/>
          <p:nvPr/>
        </p:nvGrpSpPr>
        <p:grpSpPr>
          <a:xfrm>
            <a:off x="6964186" y="5122913"/>
            <a:ext cx="320026" cy="79581"/>
            <a:chOff x="6845300" y="352887"/>
            <a:chExt cx="476250" cy="93893"/>
          </a:xfrm>
        </p:grpSpPr>
        <p:cxnSp>
          <p:nvCxnSpPr>
            <p:cNvPr id="16" name="Straight Connector 15">
              <a:extLst>
                <a:ext uri="{FF2B5EF4-FFF2-40B4-BE49-F238E27FC236}">
                  <a16:creationId xmlns:a16="http://schemas.microsoft.com/office/drawing/2014/main" id="{532703B9-085F-2E13-2254-30EDF3BE3411}"/>
                </a:ext>
              </a:extLst>
            </p:cNvPr>
            <p:cNvCxnSpPr>
              <a:cxnSpLocks/>
            </p:cNvCxnSpPr>
            <p:nvPr/>
          </p:nvCxnSpPr>
          <p:spPr>
            <a:xfrm flipV="1">
              <a:off x="6845300" y="352887"/>
              <a:ext cx="241300" cy="938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EF50677-7A96-CA98-0DBC-5FB64F451CE2}"/>
                </a:ext>
              </a:extLst>
            </p:cNvPr>
            <p:cNvCxnSpPr>
              <a:cxnSpLocks/>
            </p:cNvCxnSpPr>
            <p:nvPr/>
          </p:nvCxnSpPr>
          <p:spPr>
            <a:xfrm flipH="1" flipV="1">
              <a:off x="7080250" y="352887"/>
              <a:ext cx="241300" cy="938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E80B9F9B-625B-5640-32EA-003A14EE1D93}"/>
              </a:ext>
            </a:extLst>
          </p:cNvPr>
          <p:cNvSpPr txBox="1"/>
          <p:nvPr/>
        </p:nvSpPr>
        <p:spPr>
          <a:xfrm>
            <a:off x="5641433" y="6035560"/>
            <a:ext cx="3028719" cy="523220"/>
          </a:xfrm>
          <a:prstGeom prst="rect">
            <a:avLst/>
          </a:prstGeom>
          <a:noFill/>
        </p:spPr>
        <p:txBody>
          <a:bodyPr wrap="square">
            <a:spAutoFit/>
          </a:bodyPr>
          <a:lstStyle/>
          <a:p>
            <a:r>
              <a:rPr lang="en-US" sz="2800">
                <a:latin typeface="#9Slide03 Comfortaa" panose="00000500000000000000" pitchFamily="2" charset="0"/>
              </a:rPr>
              <a:t>AB</a:t>
            </a:r>
            <a:r>
              <a:rPr lang="en-US" sz="2800" baseline="30000">
                <a:latin typeface="#9Slide03 Comfortaa" panose="00000500000000000000" pitchFamily="2" charset="0"/>
              </a:rPr>
              <a:t>2</a:t>
            </a:r>
            <a:r>
              <a:rPr lang="en-US" sz="2800">
                <a:latin typeface="#9Slide03 Comfortaa" panose="00000500000000000000" pitchFamily="2" charset="0"/>
              </a:rPr>
              <a:t> + AC</a:t>
            </a:r>
            <a:r>
              <a:rPr lang="en-US" sz="2800" baseline="30000">
                <a:latin typeface="#9Slide03 Comfortaa" panose="00000500000000000000" pitchFamily="2" charset="0"/>
              </a:rPr>
              <a:t>2</a:t>
            </a:r>
            <a:r>
              <a:rPr lang="en-US" sz="2800">
                <a:latin typeface="#9Slide03 Comfortaa" panose="00000500000000000000" pitchFamily="2" charset="0"/>
              </a:rPr>
              <a:t> = BC</a:t>
            </a:r>
            <a:r>
              <a:rPr lang="en-US" sz="2800" baseline="30000">
                <a:latin typeface="#9Slide03 Comfortaa" panose="00000500000000000000" pitchFamily="2" charset="0"/>
              </a:rPr>
              <a:t>2</a:t>
            </a:r>
            <a:endParaRPr lang="en-US" sz="2800"/>
          </a:p>
        </p:txBody>
      </p:sp>
      <p:sp>
        <p:nvSpPr>
          <p:cNvPr id="41" name="Freeform 8">
            <a:extLst>
              <a:ext uri="{FF2B5EF4-FFF2-40B4-BE49-F238E27FC236}">
                <a16:creationId xmlns:a16="http://schemas.microsoft.com/office/drawing/2014/main" id="{CED1E903-C158-964E-BAA0-1A0C6B1205C9}"/>
              </a:ext>
            </a:extLst>
          </p:cNvPr>
          <p:cNvSpPr/>
          <p:nvPr/>
        </p:nvSpPr>
        <p:spPr>
          <a:xfrm>
            <a:off x="518255" y="4272903"/>
            <a:ext cx="535139" cy="590680"/>
          </a:xfrm>
          <a:custGeom>
            <a:avLst/>
            <a:gdLst/>
            <a:ahLst/>
            <a:cxnLst/>
            <a:rect l="l" t="t" r="r" b="b"/>
            <a:pathLst>
              <a:path w="1763552" h="1946587">
                <a:moveTo>
                  <a:pt x="0" y="0"/>
                </a:moveTo>
                <a:lnTo>
                  <a:pt x="1763552" y="0"/>
                </a:lnTo>
                <a:lnTo>
                  <a:pt x="1763552" y="1946587"/>
                </a:lnTo>
                <a:lnTo>
                  <a:pt x="0" y="1946587"/>
                </a:lnTo>
                <a:lnTo>
                  <a:pt x="0" y="0"/>
                </a:lnTo>
                <a:close/>
              </a:path>
            </a:pathLst>
          </a:custGeom>
          <a:blipFill>
            <a:blip r:embed="rId19"/>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id="{5F62E933-D316-A05E-F681-43F19048E6AB}"/>
              </a:ext>
            </a:extLst>
          </p:cNvPr>
          <p:cNvSpPr txBox="1">
            <a:spLocks noChangeAspect="1"/>
          </p:cNvSpPr>
          <p:nvPr>
            <p:custDataLst>
              <p:tags r:id="rId11"/>
            </p:custDataLst>
          </p:nvPr>
        </p:nvSpPr>
        <p:spPr>
          <a:xfrm>
            <a:off x="1053394" y="4201825"/>
            <a:ext cx="6000734" cy="653256"/>
          </a:xfrm>
          <a:prstGeom prst="rect">
            <a:avLst/>
          </a:prstGeom>
          <a:solidFill>
            <a:scrgbClr r="0" g="0" b="0">
              <a:alpha val="0"/>
            </a:scrgbClr>
          </a:solid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800">
                <a:solidFill>
                  <a:srgbClr val="002060"/>
                </a:solidFill>
                <a:latin typeface="#9Slide03 Comfortaa" panose="00000500000000000000" pitchFamily="2" charset="0"/>
              </a:rPr>
              <a:t>?1. Viết GT – KL của định lí trên.</a:t>
            </a:r>
            <a:endParaRPr kumimoji="0" lang="en-US" sz="2800" b="0" i="0" u="none" strike="noStrike" kern="1200" cap="none" spc="0" normalizeH="0" baseline="0" noProof="0" dirty="0">
              <a:ln>
                <a:noFill/>
              </a:ln>
              <a:solidFill>
                <a:srgbClr val="002060"/>
              </a:solidFill>
              <a:effectLst/>
              <a:uLnTx/>
              <a:uFillTx/>
              <a:latin typeface="#9Slide03 Comfortaa" panose="00000500000000000000" pitchFamily="2" charset="0"/>
              <a:ea typeface="+mn-ea"/>
              <a:cs typeface="+mn-cs"/>
            </a:endParaRPr>
          </a:p>
        </p:txBody>
      </p:sp>
    </p:spTree>
    <p:extLst>
      <p:ext uri="{BB962C8B-B14F-4D97-AF65-F5344CB8AC3E}">
        <p14:creationId xmlns:p14="http://schemas.microsoft.com/office/powerpoint/2010/main" val="20196386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ppt_x"/>
                                          </p:val>
                                        </p:tav>
                                        <p:tav tm="100000">
                                          <p:val>
                                            <p:strVal val="#ppt_x"/>
                                          </p:val>
                                        </p:tav>
                                      </p:tavLst>
                                    </p:anim>
                                    <p:anim calcmode="lin" valueType="num">
                                      <p:cBhvr additive="base">
                                        <p:cTn id="12"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par>
                                <p:cTn id="24" presetID="22" presetClass="entr" presetSubtype="4"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00"/>
                                        <p:tgtEl>
                                          <p:spTgt spid="14"/>
                                        </p:tgtEl>
                                      </p:cBhvr>
                                    </p:animEffect>
                                  </p:childTnLst>
                                </p:cTn>
                              </p:par>
                              <p:par>
                                <p:cTn id="32" presetID="22" presetClass="entr" presetSubtype="4"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down)">
                                      <p:cBhvr>
                                        <p:cTn id="34" dur="50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left)">
                                      <p:cBhvr>
                                        <p:cTn id="3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4" grpId="0" animBg="1"/>
      <p:bldP spid="37" grpId="0"/>
      <p:bldP spid="41" grpId="0" animBg="1"/>
      <p:bldP spid="4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5DC23F8-9E66-EB0E-7BA7-9749F1034738}"/>
              </a:ext>
            </a:extLst>
          </p:cNvPr>
          <p:cNvGrpSpPr/>
          <p:nvPr/>
        </p:nvGrpSpPr>
        <p:grpSpPr>
          <a:xfrm>
            <a:off x="510149" y="168279"/>
            <a:ext cx="4655238" cy="830939"/>
            <a:chOff x="443946" y="162962"/>
            <a:chExt cx="4029516" cy="651850"/>
          </a:xfrm>
          <a:solidFill>
            <a:srgbClr val="4C51A1"/>
          </a:solidFill>
        </p:grpSpPr>
        <p:sp>
          <p:nvSpPr>
            <p:cNvPr id="48" name="Parallelogram 47">
              <a:extLst>
                <a:ext uri="{FF2B5EF4-FFF2-40B4-BE49-F238E27FC236}">
                  <a16:creationId xmlns:a16="http://schemas.microsoft.com/office/drawing/2014/main" id="{0E014809-CEDB-F4A3-99DA-703BBFD45518}"/>
                </a:ext>
              </a:extLst>
            </p:cNvPr>
            <p:cNvSpPr/>
            <p:nvPr/>
          </p:nvSpPr>
          <p:spPr>
            <a:xfrm>
              <a:off x="443946" y="162962"/>
              <a:ext cx="3429553" cy="651850"/>
            </a:xfrm>
            <a:prstGeom prst="parallelogram">
              <a:avLst>
                <a:gd name="adj" fmla="val 1732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Rounded Corners 48">
              <a:extLst>
                <a:ext uri="{FF2B5EF4-FFF2-40B4-BE49-F238E27FC236}">
                  <a16:creationId xmlns:a16="http://schemas.microsoft.com/office/drawing/2014/main" id="{F5FD7DF9-3389-4742-7397-D959DB86E352}"/>
                </a:ext>
              </a:extLst>
            </p:cNvPr>
            <p:cNvSpPr/>
            <p:nvPr/>
          </p:nvSpPr>
          <p:spPr>
            <a:xfrm>
              <a:off x="3391713" y="162962"/>
              <a:ext cx="1081749" cy="651850"/>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Freeform: Shape 49">
            <a:extLst>
              <a:ext uri="{FF2B5EF4-FFF2-40B4-BE49-F238E27FC236}">
                <a16:creationId xmlns:a16="http://schemas.microsoft.com/office/drawing/2014/main" id="{2891D77F-0830-1D84-9FBD-05E41417539B}"/>
              </a:ext>
            </a:extLst>
          </p:cNvPr>
          <p:cNvSpPr/>
          <p:nvPr/>
        </p:nvSpPr>
        <p:spPr>
          <a:xfrm>
            <a:off x="201527" y="168279"/>
            <a:ext cx="380813" cy="830939"/>
          </a:xfrm>
          <a:custGeom>
            <a:avLst/>
            <a:gdLst>
              <a:gd name="connsiteX0" fmla="*/ 19159 w 344859"/>
              <a:gd name="connsiteY0" fmla="*/ 873644 h 873644"/>
              <a:gd name="connsiteX1" fmla="*/ 118785 w 344859"/>
              <a:gd name="connsiteY1" fmla="*/ 183925 h 873644"/>
              <a:gd name="connsiteX2" fmla="*/ 0 w 344859"/>
              <a:gd name="connsiteY2" fmla="*/ 245233 h 873644"/>
              <a:gd name="connsiteX3" fmla="*/ 21075 w 344859"/>
              <a:gd name="connsiteY3" fmla="*/ 95794 h 873644"/>
              <a:gd name="connsiteX4" fmla="*/ 53645 w 344859"/>
              <a:gd name="connsiteY4" fmla="*/ 78551 h 873644"/>
              <a:gd name="connsiteX5" fmla="*/ 105374 w 344859"/>
              <a:gd name="connsiteY5" fmla="*/ 49813 h 873644"/>
              <a:gd name="connsiteX6" fmla="*/ 153271 w 344859"/>
              <a:gd name="connsiteY6" fmla="*/ 22991 h 873644"/>
              <a:gd name="connsiteX7" fmla="*/ 187757 w 344859"/>
              <a:gd name="connsiteY7" fmla="*/ 0 h 873644"/>
              <a:gd name="connsiteX8" fmla="*/ 344860 w 344859"/>
              <a:gd name="connsiteY8" fmla="*/ 0 h 873644"/>
              <a:gd name="connsiteX9" fmla="*/ 216495 w 344859"/>
              <a:gd name="connsiteY9" fmla="*/ 873644 h 873644"/>
              <a:gd name="connsiteX10" fmla="*/ 19159 w 344859"/>
              <a:gd name="connsiteY10" fmla="*/ 873644 h 873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4859" h="873644">
                <a:moveTo>
                  <a:pt x="19159" y="873644"/>
                </a:moveTo>
                <a:lnTo>
                  <a:pt x="118785" y="183925"/>
                </a:lnTo>
                <a:lnTo>
                  <a:pt x="0" y="245233"/>
                </a:lnTo>
                <a:lnTo>
                  <a:pt x="21075" y="95794"/>
                </a:lnTo>
                <a:cubicBezTo>
                  <a:pt x="24907" y="93878"/>
                  <a:pt x="36402" y="88131"/>
                  <a:pt x="53645" y="78551"/>
                </a:cubicBezTo>
                <a:cubicBezTo>
                  <a:pt x="72804" y="68972"/>
                  <a:pt x="90047" y="59392"/>
                  <a:pt x="105374" y="49813"/>
                </a:cubicBezTo>
                <a:cubicBezTo>
                  <a:pt x="120701" y="42150"/>
                  <a:pt x="137944" y="32570"/>
                  <a:pt x="153271" y="22991"/>
                </a:cubicBezTo>
                <a:cubicBezTo>
                  <a:pt x="170514" y="11495"/>
                  <a:pt x="182009" y="5748"/>
                  <a:pt x="187757" y="0"/>
                </a:cubicBezTo>
                <a:lnTo>
                  <a:pt x="344860" y="0"/>
                </a:lnTo>
                <a:lnTo>
                  <a:pt x="216495" y="873644"/>
                </a:lnTo>
                <a:lnTo>
                  <a:pt x="19159" y="873644"/>
                </a:lnTo>
                <a:close/>
              </a:path>
            </a:pathLst>
          </a:custGeom>
          <a:solidFill>
            <a:srgbClr val="4C51A1"/>
          </a:solidFill>
          <a:ln w="191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TextBox 50">
            <a:extLst>
              <a:ext uri="{FF2B5EF4-FFF2-40B4-BE49-F238E27FC236}">
                <a16:creationId xmlns:a16="http://schemas.microsoft.com/office/drawing/2014/main" id="{68A2DD39-F1D4-B2C2-3462-830D56BFD3FD}"/>
              </a:ext>
            </a:extLst>
          </p:cNvPr>
          <p:cNvSpPr txBox="1"/>
          <p:nvPr/>
        </p:nvSpPr>
        <p:spPr>
          <a:xfrm>
            <a:off x="639085" y="352887"/>
            <a:ext cx="4392549"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9Slide07 Baloo Tamma" panose="03080902040302020200" pitchFamily="66" charset="0"/>
                <a:ea typeface="+mn-ea"/>
                <a:cs typeface="#9Slide07 Baloo Tamma" panose="03080902040302020200" pitchFamily="66" charset="0"/>
              </a:rPr>
              <a:t>ĐỊNH LÍ PYTHAGORE</a:t>
            </a:r>
            <a:endParaRPr kumimoji="0" lang="en-US" sz="3600" b="0" i="0" u="none" strike="noStrike" kern="1200" cap="none" spc="0" normalizeH="0" baseline="0" noProof="0" dirty="0">
              <a:ln>
                <a:noFill/>
              </a:ln>
              <a:solidFill>
                <a:prstClr val="white"/>
              </a:solidFill>
              <a:effectLst/>
              <a:uLnTx/>
              <a:uFillTx/>
              <a:latin typeface="#9Slide07 Baloo Tamma" panose="03080902040302020200" pitchFamily="66" charset="0"/>
              <a:ea typeface="+mn-ea"/>
              <a:cs typeface="#9Slide07 Baloo Tamma" panose="03080902040302020200" pitchFamily="66" charset="0"/>
            </a:endParaRPr>
          </a:p>
        </p:txBody>
      </p:sp>
      <p:sp>
        <p:nvSpPr>
          <p:cNvPr id="29" name="Tam giác Vuông 10">
            <a:extLst>
              <a:ext uri="{FF2B5EF4-FFF2-40B4-BE49-F238E27FC236}">
                <a16:creationId xmlns:a16="http://schemas.microsoft.com/office/drawing/2014/main" id="{3EC917EE-8015-F53B-3436-1AE593F4744E}"/>
              </a:ext>
            </a:extLst>
          </p:cNvPr>
          <p:cNvSpPr/>
          <p:nvPr/>
        </p:nvSpPr>
        <p:spPr>
          <a:xfrm>
            <a:off x="8238182" y="3994244"/>
            <a:ext cx="3114008" cy="1511112"/>
          </a:xfrm>
          <a:prstGeom prst="rtTriangl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latin typeface="#9Slide03 Comfortaa" panose="00000500000000000000" pitchFamily="2" charset="0"/>
            </a:endParaRPr>
          </a:p>
        </p:txBody>
      </p:sp>
      <p:sp>
        <p:nvSpPr>
          <p:cNvPr id="32" name="Hộp Văn bản 13">
            <a:extLst>
              <a:ext uri="{FF2B5EF4-FFF2-40B4-BE49-F238E27FC236}">
                <a16:creationId xmlns:a16="http://schemas.microsoft.com/office/drawing/2014/main" id="{253F159C-88D1-C14D-6670-0ABF0409C847}"/>
              </a:ext>
            </a:extLst>
          </p:cNvPr>
          <p:cNvSpPr txBox="1"/>
          <p:nvPr/>
        </p:nvSpPr>
        <p:spPr>
          <a:xfrm>
            <a:off x="7829096" y="4501975"/>
            <a:ext cx="409086" cy="523220"/>
          </a:xfrm>
          <a:prstGeom prst="rect">
            <a:avLst/>
          </a:prstGeom>
          <a:noFill/>
        </p:spPr>
        <p:txBody>
          <a:bodyPr wrap="none" rtlCol="0">
            <a:spAutoFit/>
          </a:bodyPr>
          <a:lstStyle/>
          <a:p>
            <a:r>
              <a:rPr lang="en-US" sz="2800">
                <a:solidFill>
                  <a:schemeClr val="accent2"/>
                </a:solidFill>
                <a:latin typeface="#9Slide03 Comfortaa" panose="00000500000000000000" pitchFamily="2" charset="0"/>
              </a:rPr>
              <a:t>5</a:t>
            </a:r>
            <a:endParaRPr lang="vi-VN" sz="2800" dirty="0">
              <a:solidFill>
                <a:schemeClr val="accent2"/>
              </a:solidFill>
              <a:latin typeface="#9Slide03 Comfortaa" panose="00000500000000000000" pitchFamily="2" charset="0"/>
            </a:endParaRPr>
          </a:p>
        </p:txBody>
      </p:sp>
      <p:sp>
        <p:nvSpPr>
          <p:cNvPr id="39" name="Hộp Văn bản 21">
            <a:extLst>
              <a:ext uri="{FF2B5EF4-FFF2-40B4-BE49-F238E27FC236}">
                <a16:creationId xmlns:a16="http://schemas.microsoft.com/office/drawing/2014/main" id="{EB10D7D8-670C-8DBB-8A97-865B83B3D9F8}"/>
              </a:ext>
            </a:extLst>
          </p:cNvPr>
          <p:cNvSpPr txBox="1"/>
          <p:nvPr/>
        </p:nvSpPr>
        <p:spPr>
          <a:xfrm>
            <a:off x="7826582" y="5296133"/>
            <a:ext cx="366000" cy="523220"/>
          </a:xfrm>
          <a:prstGeom prst="rect">
            <a:avLst/>
          </a:prstGeom>
          <a:noFill/>
        </p:spPr>
        <p:txBody>
          <a:bodyPr wrap="square" rtlCol="0">
            <a:spAutoFit/>
          </a:bodyPr>
          <a:lstStyle/>
          <a:p>
            <a:r>
              <a:rPr lang="en-US" sz="2800">
                <a:latin typeface="#9Slide03 Comfortaa" panose="00000500000000000000" pitchFamily="2" charset="0"/>
              </a:rPr>
              <a:t>A</a:t>
            </a:r>
            <a:endParaRPr lang="vi-VN" sz="2800" dirty="0">
              <a:latin typeface="#9Slide03 Comfortaa" panose="00000500000000000000" pitchFamily="2" charset="0"/>
            </a:endParaRPr>
          </a:p>
        </p:txBody>
      </p:sp>
      <p:sp>
        <p:nvSpPr>
          <p:cNvPr id="40" name="Freeform 8">
            <a:extLst>
              <a:ext uri="{FF2B5EF4-FFF2-40B4-BE49-F238E27FC236}">
                <a16:creationId xmlns:a16="http://schemas.microsoft.com/office/drawing/2014/main" id="{1A2E912F-062F-9D3D-4E85-43F5109BCFA1}"/>
              </a:ext>
            </a:extLst>
          </p:cNvPr>
          <p:cNvSpPr/>
          <p:nvPr/>
        </p:nvSpPr>
        <p:spPr>
          <a:xfrm>
            <a:off x="391933" y="1695249"/>
            <a:ext cx="535139" cy="590680"/>
          </a:xfrm>
          <a:custGeom>
            <a:avLst/>
            <a:gdLst/>
            <a:ahLst/>
            <a:cxnLst/>
            <a:rect l="l" t="t" r="r" b="b"/>
            <a:pathLst>
              <a:path w="1763552" h="1946587">
                <a:moveTo>
                  <a:pt x="0" y="0"/>
                </a:moveTo>
                <a:lnTo>
                  <a:pt x="1763552" y="0"/>
                </a:lnTo>
                <a:lnTo>
                  <a:pt x="1763552" y="1946587"/>
                </a:lnTo>
                <a:lnTo>
                  <a:pt x="0" y="1946587"/>
                </a:lnTo>
                <a:lnTo>
                  <a:pt x="0" y="0"/>
                </a:lnTo>
                <a:close/>
              </a:path>
            </a:pathLst>
          </a:custGeom>
          <a:blipFill>
            <a:blip r:embed="rId9"/>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TextBox 40">
            <a:extLst>
              <a:ext uri="{FF2B5EF4-FFF2-40B4-BE49-F238E27FC236}">
                <a16:creationId xmlns:a16="http://schemas.microsoft.com/office/drawing/2014/main" id="{F6315FAB-7979-ABAE-504D-ED227AC8D017}"/>
              </a:ext>
            </a:extLst>
          </p:cNvPr>
          <p:cNvSpPr txBox="1">
            <a:spLocks noChangeAspect="1"/>
          </p:cNvSpPr>
          <p:nvPr>
            <p:custDataLst>
              <p:tags r:id="rId1"/>
            </p:custDataLst>
          </p:nvPr>
        </p:nvSpPr>
        <p:spPr>
          <a:xfrm>
            <a:off x="927071" y="1624171"/>
            <a:ext cx="10872218" cy="1299587"/>
          </a:xfrm>
          <a:prstGeom prst="rect">
            <a:avLst/>
          </a:prstGeom>
          <a:solidFill>
            <a:scrgbClr r="0" g="0" b="0">
              <a:alpha val="0"/>
            </a:scrgbClr>
          </a:solid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800">
                <a:solidFill>
                  <a:srgbClr val="002060"/>
                </a:solidFill>
                <a:latin typeface="#9Slide03 Comfortaa" panose="00000500000000000000" pitchFamily="2" charset="0"/>
              </a:rPr>
              <a:t>?1. Cho tam giác ABC vuông tại A có AB = 5 cm, AC = 12 cm. Tính độ dài BC.</a:t>
            </a:r>
          </a:p>
        </p:txBody>
      </p:sp>
      <p:cxnSp>
        <p:nvCxnSpPr>
          <p:cNvPr id="43" name="Đường nối Thẳng 5">
            <a:extLst>
              <a:ext uri="{FF2B5EF4-FFF2-40B4-BE49-F238E27FC236}">
                <a16:creationId xmlns:a16="http://schemas.microsoft.com/office/drawing/2014/main" id="{29658EBF-36DC-69D0-E152-4368B3B36A91}"/>
              </a:ext>
            </a:extLst>
          </p:cNvPr>
          <p:cNvCxnSpPr/>
          <p:nvPr/>
        </p:nvCxnSpPr>
        <p:spPr>
          <a:xfrm>
            <a:off x="8459294" y="5272653"/>
            <a:ext cx="0" cy="231111"/>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Đường nối Thẳng 6">
            <a:extLst>
              <a:ext uri="{FF2B5EF4-FFF2-40B4-BE49-F238E27FC236}">
                <a16:creationId xmlns:a16="http://schemas.microsoft.com/office/drawing/2014/main" id="{A9487C25-B6F9-37CE-99D5-2C928DEB42F0}"/>
              </a:ext>
            </a:extLst>
          </p:cNvPr>
          <p:cNvCxnSpPr>
            <a:cxnSpLocks/>
          </p:cNvCxnSpPr>
          <p:nvPr/>
        </p:nvCxnSpPr>
        <p:spPr>
          <a:xfrm rot="5400000">
            <a:off x="8343738" y="5162420"/>
            <a:ext cx="0" cy="231111"/>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Hộp Văn bản 21">
            <a:extLst>
              <a:ext uri="{FF2B5EF4-FFF2-40B4-BE49-F238E27FC236}">
                <a16:creationId xmlns:a16="http://schemas.microsoft.com/office/drawing/2014/main" id="{C701218C-1A42-46C0-78C1-4F5CD659A83F}"/>
              </a:ext>
            </a:extLst>
          </p:cNvPr>
          <p:cNvSpPr txBox="1"/>
          <p:nvPr/>
        </p:nvSpPr>
        <p:spPr>
          <a:xfrm>
            <a:off x="11333988" y="5321533"/>
            <a:ext cx="366000" cy="523220"/>
          </a:xfrm>
          <a:prstGeom prst="rect">
            <a:avLst/>
          </a:prstGeom>
          <a:noFill/>
        </p:spPr>
        <p:txBody>
          <a:bodyPr wrap="square" rtlCol="0">
            <a:spAutoFit/>
          </a:bodyPr>
          <a:lstStyle/>
          <a:p>
            <a:r>
              <a:rPr lang="en-US" sz="2800">
                <a:latin typeface="#9Slide03 Comfortaa" panose="00000500000000000000" pitchFamily="2" charset="0"/>
              </a:rPr>
              <a:t>C</a:t>
            </a:r>
            <a:endParaRPr lang="vi-VN" sz="2800" dirty="0">
              <a:latin typeface="#9Slide03 Comfortaa" panose="00000500000000000000" pitchFamily="2" charset="0"/>
            </a:endParaRPr>
          </a:p>
        </p:txBody>
      </p:sp>
      <p:sp>
        <p:nvSpPr>
          <p:cNvPr id="8" name="Hộp Văn bản 21">
            <a:extLst>
              <a:ext uri="{FF2B5EF4-FFF2-40B4-BE49-F238E27FC236}">
                <a16:creationId xmlns:a16="http://schemas.microsoft.com/office/drawing/2014/main" id="{CBDED2AE-AFF9-212C-FFCF-59B67F6B226F}"/>
              </a:ext>
            </a:extLst>
          </p:cNvPr>
          <p:cNvSpPr txBox="1"/>
          <p:nvPr/>
        </p:nvSpPr>
        <p:spPr>
          <a:xfrm>
            <a:off x="7822695" y="3708638"/>
            <a:ext cx="366000" cy="523220"/>
          </a:xfrm>
          <a:prstGeom prst="rect">
            <a:avLst/>
          </a:prstGeom>
          <a:noFill/>
        </p:spPr>
        <p:txBody>
          <a:bodyPr wrap="square" rtlCol="0">
            <a:spAutoFit/>
          </a:bodyPr>
          <a:lstStyle/>
          <a:p>
            <a:r>
              <a:rPr lang="en-US" sz="2800">
                <a:latin typeface="#9Slide03 Comfortaa" panose="00000500000000000000" pitchFamily="2" charset="0"/>
              </a:rPr>
              <a:t>B</a:t>
            </a:r>
            <a:endParaRPr lang="vi-VN" sz="2800" dirty="0">
              <a:latin typeface="#9Slide03 Comfortaa" panose="00000500000000000000" pitchFamily="2" charset="0"/>
            </a:endParaRPr>
          </a:p>
        </p:txBody>
      </p:sp>
      <p:sp>
        <p:nvSpPr>
          <p:cNvPr id="9" name="Hộp Văn bản 13">
            <a:extLst>
              <a:ext uri="{FF2B5EF4-FFF2-40B4-BE49-F238E27FC236}">
                <a16:creationId xmlns:a16="http://schemas.microsoft.com/office/drawing/2014/main" id="{D470C429-F825-302D-3B39-05D75087A934}"/>
              </a:ext>
            </a:extLst>
          </p:cNvPr>
          <p:cNvSpPr txBox="1"/>
          <p:nvPr/>
        </p:nvSpPr>
        <p:spPr>
          <a:xfrm>
            <a:off x="9419973" y="4980544"/>
            <a:ext cx="529312" cy="523220"/>
          </a:xfrm>
          <a:prstGeom prst="rect">
            <a:avLst/>
          </a:prstGeom>
          <a:noFill/>
        </p:spPr>
        <p:txBody>
          <a:bodyPr wrap="none" rtlCol="0">
            <a:spAutoFit/>
          </a:bodyPr>
          <a:lstStyle/>
          <a:p>
            <a:r>
              <a:rPr lang="en-US" sz="2800">
                <a:solidFill>
                  <a:schemeClr val="accent2"/>
                </a:solidFill>
                <a:latin typeface="#9Slide03 Comfortaa" panose="00000500000000000000" pitchFamily="2" charset="0"/>
              </a:rPr>
              <a:t>12</a:t>
            </a:r>
            <a:endParaRPr lang="vi-VN" sz="2800" dirty="0">
              <a:solidFill>
                <a:schemeClr val="accent2"/>
              </a:solidFill>
              <a:latin typeface="#9Slide03 Comfortaa" panose="00000500000000000000" pitchFamily="2" charset="0"/>
            </a:endParaRPr>
          </a:p>
        </p:txBody>
      </p:sp>
      <p:sp>
        <p:nvSpPr>
          <p:cNvPr id="10" name="Hộp Văn bản 13">
            <a:extLst>
              <a:ext uri="{FF2B5EF4-FFF2-40B4-BE49-F238E27FC236}">
                <a16:creationId xmlns:a16="http://schemas.microsoft.com/office/drawing/2014/main" id="{3323199C-0729-F569-3525-5B90CFAEFC4D}"/>
              </a:ext>
            </a:extLst>
          </p:cNvPr>
          <p:cNvSpPr txBox="1"/>
          <p:nvPr/>
        </p:nvSpPr>
        <p:spPr>
          <a:xfrm>
            <a:off x="9684629" y="4240365"/>
            <a:ext cx="381836" cy="523220"/>
          </a:xfrm>
          <a:prstGeom prst="rect">
            <a:avLst/>
          </a:prstGeom>
          <a:noFill/>
        </p:spPr>
        <p:txBody>
          <a:bodyPr wrap="none" rtlCol="0">
            <a:spAutoFit/>
          </a:bodyPr>
          <a:lstStyle/>
          <a:p>
            <a:r>
              <a:rPr lang="en-US" sz="2800">
                <a:solidFill>
                  <a:schemeClr val="accent2"/>
                </a:solidFill>
                <a:latin typeface="#9Slide03 Comfortaa" panose="00000500000000000000" pitchFamily="2" charset="0"/>
              </a:rPr>
              <a:t>?</a:t>
            </a:r>
            <a:endParaRPr lang="vi-VN" sz="2800" dirty="0">
              <a:solidFill>
                <a:schemeClr val="accent2"/>
              </a:solidFill>
              <a:latin typeface="#9Slide03 Comfortaa" panose="00000500000000000000" pitchFamily="2" charset="0"/>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95FC9BB-434B-0FAA-ED01-60719B7D01DE}"/>
                  </a:ext>
                </a:extLst>
              </p:cNvPr>
              <p:cNvSpPr txBox="1">
                <a:spLocks noChangeAspect="1"/>
              </p:cNvSpPr>
              <p:nvPr>
                <p:custDataLst>
                  <p:tags r:id="rId2"/>
                </p:custDataLst>
              </p:nvPr>
            </p:nvSpPr>
            <p:spPr>
              <a:xfrm>
                <a:off x="934544" y="3007536"/>
                <a:ext cx="5869167" cy="1299587"/>
              </a:xfrm>
              <a:prstGeom prst="rect">
                <a:avLst/>
              </a:prstGeom>
              <a:solidFill>
                <a:scrgbClr r="0" g="0" b="0">
                  <a:alpha val="0"/>
                </a:scrgbClr>
              </a:solid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800">
                    <a:latin typeface="#9Slide03 Comfortaa" panose="00000500000000000000" pitchFamily="2" charset="0"/>
                  </a:rPr>
                  <a:t>Do </a:t>
                </a:r>
                <a14:m>
                  <m:oMath xmlns:m="http://schemas.openxmlformats.org/officeDocument/2006/math">
                    <m:r>
                      <a:rPr lang="en-US" sz="2800" i="1" smtClean="0">
                        <a:latin typeface="Cambria Math" panose="02040503050406030204" pitchFamily="18" charset="0"/>
                        <a:ea typeface="Cambria Math" panose="02040503050406030204" pitchFamily="18" charset="0"/>
                      </a:rPr>
                      <m:t>∆</m:t>
                    </m:r>
                  </m:oMath>
                </a14:m>
                <a:r>
                  <a:rPr lang="en-US" sz="2800">
                    <a:latin typeface="#9Slide03 Comfortaa" panose="00000500000000000000" pitchFamily="2" charset="0"/>
                  </a:rPr>
                  <a:t>ABC vuông tại A nên theo định lí Pythagore ta có:</a:t>
                </a:r>
              </a:p>
            </p:txBody>
          </p:sp>
        </mc:Choice>
        <mc:Fallback xmlns="">
          <p:sp>
            <p:nvSpPr>
              <p:cNvPr id="11" name="TextBox 10">
                <a:extLst>
                  <a:ext uri="{FF2B5EF4-FFF2-40B4-BE49-F238E27FC236}">
                    <a16:creationId xmlns:a16="http://schemas.microsoft.com/office/drawing/2014/main" id="{E95FC9BB-434B-0FAA-ED01-60719B7D01DE}"/>
                  </a:ext>
                </a:extLst>
              </p:cNvPr>
              <p:cNvSpPr txBox="1">
                <a:spLocks noRot="1" noChangeAspect="1" noMove="1" noResize="1" noEditPoints="1" noAdjustHandles="1" noChangeArrowheads="1" noChangeShapeType="1" noTextEdit="1"/>
              </p:cNvSpPr>
              <p:nvPr>
                <p:custDataLst>
                  <p:tags r:id="rId11"/>
                </p:custDataLst>
              </p:nvPr>
            </p:nvSpPr>
            <p:spPr>
              <a:xfrm>
                <a:off x="934544" y="3007536"/>
                <a:ext cx="5869167" cy="1299587"/>
              </a:xfrm>
              <a:prstGeom prst="rect">
                <a:avLst/>
              </a:prstGeom>
              <a:blipFill>
                <a:blip r:embed="rId12"/>
                <a:stretch>
                  <a:fillRect l="-2077" r="-1973" b="-11682"/>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EBE87AA9-2E06-EC00-FFD5-B25C890BC8DE}"/>
              </a:ext>
            </a:extLst>
          </p:cNvPr>
          <p:cNvSpPr txBox="1">
            <a:spLocks noChangeAspect="1"/>
          </p:cNvSpPr>
          <p:nvPr>
            <p:custDataLst>
              <p:tags r:id="rId3"/>
            </p:custDataLst>
          </p:nvPr>
        </p:nvSpPr>
        <p:spPr>
          <a:xfrm>
            <a:off x="2125535" y="4371939"/>
            <a:ext cx="2997273" cy="653256"/>
          </a:xfrm>
          <a:prstGeom prst="rect">
            <a:avLst/>
          </a:prstGeom>
          <a:solidFill>
            <a:scrgbClr r="0" g="0" b="0">
              <a:alpha val="0"/>
            </a:scrgbClr>
          </a:solid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800">
                <a:latin typeface="#9Slide03 Comfortaa" panose="00000500000000000000" pitchFamily="2" charset="0"/>
              </a:rPr>
              <a:t>BC</a:t>
            </a:r>
            <a:r>
              <a:rPr lang="en-US" sz="2800" baseline="30000">
                <a:latin typeface="#9Slide03 Comfortaa" panose="00000500000000000000" pitchFamily="2" charset="0"/>
              </a:rPr>
              <a:t>2</a:t>
            </a:r>
            <a:r>
              <a:rPr lang="en-US" sz="2800">
                <a:latin typeface="#9Slide03 Comfortaa" panose="00000500000000000000" pitchFamily="2" charset="0"/>
              </a:rPr>
              <a:t> = AB</a:t>
            </a:r>
            <a:r>
              <a:rPr lang="en-US" sz="2800" baseline="30000">
                <a:latin typeface="#9Slide03 Comfortaa" panose="00000500000000000000" pitchFamily="2" charset="0"/>
              </a:rPr>
              <a:t>2</a:t>
            </a:r>
            <a:r>
              <a:rPr lang="en-US" sz="2800">
                <a:latin typeface="#9Slide03 Comfortaa" panose="00000500000000000000" pitchFamily="2" charset="0"/>
              </a:rPr>
              <a:t> + AC</a:t>
            </a:r>
            <a:r>
              <a:rPr lang="en-US" sz="2800" baseline="30000">
                <a:latin typeface="#9Slide03 Comfortaa" panose="00000500000000000000" pitchFamily="2" charset="0"/>
              </a:rPr>
              <a:t>2</a:t>
            </a:r>
            <a:endParaRPr lang="en-US" sz="2800">
              <a:latin typeface="#9Slide03 Comfortaa" panose="00000500000000000000" pitchFamily="2" charset="0"/>
            </a:endParaRPr>
          </a:p>
        </p:txBody>
      </p:sp>
      <p:sp>
        <p:nvSpPr>
          <p:cNvPr id="13" name="TextBox 12">
            <a:extLst>
              <a:ext uri="{FF2B5EF4-FFF2-40B4-BE49-F238E27FC236}">
                <a16:creationId xmlns:a16="http://schemas.microsoft.com/office/drawing/2014/main" id="{C5942AD3-BDAF-5181-723E-F6F280B3E62A}"/>
              </a:ext>
            </a:extLst>
          </p:cNvPr>
          <p:cNvSpPr txBox="1">
            <a:spLocks noChangeAspect="1"/>
          </p:cNvSpPr>
          <p:nvPr>
            <p:custDataLst>
              <p:tags r:id="rId4"/>
            </p:custDataLst>
          </p:nvPr>
        </p:nvSpPr>
        <p:spPr>
          <a:xfrm>
            <a:off x="934544" y="5090011"/>
            <a:ext cx="4160966" cy="653256"/>
          </a:xfrm>
          <a:prstGeom prst="rect">
            <a:avLst/>
          </a:prstGeom>
          <a:solidFill>
            <a:scrgbClr r="0" g="0" b="0">
              <a:alpha val="0"/>
            </a:scrgbClr>
          </a:solid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800">
                <a:latin typeface="#9Slide03 Comfortaa" panose="00000500000000000000" pitchFamily="2" charset="0"/>
              </a:rPr>
              <a:t>Suy ra BC</a:t>
            </a:r>
            <a:r>
              <a:rPr lang="en-US" sz="2800" baseline="30000">
                <a:latin typeface="#9Slide03 Comfortaa" panose="00000500000000000000" pitchFamily="2" charset="0"/>
              </a:rPr>
              <a:t>2</a:t>
            </a:r>
            <a:r>
              <a:rPr lang="en-US" sz="2800">
                <a:latin typeface="#9Slide03 Comfortaa" panose="00000500000000000000" pitchFamily="2" charset="0"/>
              </a:rPr>
              <a:t> = 5</a:t>
            </a:r>
            <a:r>
              <a:rPr lang="en-US" sz="2800" baseline="30000">
                <a:latin typeface="#9Slide03 Comfortaa" panose="00000500000000000000" pitchFamily="2" charset="0"/>
              </a:rPr>
              <a:t>2</a:t>
            </a:r>
            <a:r>
              <a:rPr lang="en-US" sz="2800">
                <a:latin typeface="#9Slide03 Comfortaa" panose="00000500000000000000" pitchFamily="2" charset="0"/>
              </a:rPr>
              <a:t> + 12</a:t>
            </a:r>
            <a:r>
              <a:rPr lang="en-US" sz="2800" baseline="30000">
                <a:latin typeface="#9Slide03 Comfortaa" panose="00000500000000000000" pitchFamily="2" charset="0"/>
              </a:rPr>
              <a:t>2</a:t>
            </a:r>
            <a:r>
              <a:rPr lang="en-US" sz="2800">
                <a:latin typeface="#9Slide03 Comfortaa" panose="00000500000000000000" pitchFamily="2" charset="0"/>
              </a:rPr>
              <a:t> = </a:t>
            </a:r>
          </a:p>
        </p:txBody>
      </p:sp>
      <p:sp>
        <p:nvSpPr>
          <p:cNvPr id="14" name="TextBox 13">
            <a:extLst>
              <a:ext uri="{FF2B5EF4-FFF2-40B4-BE49-F238E27FC236}">
                <a16:creationId xmlns:a16="http://schemas.microsoft.com/office/drawing/2014/main" id="{569A2854-CB88-2D97-7A85-B2E64012B640}"/>
              </a:ext>
            </a:extLst>
          </p:cNvPr>
          <p:cNvSpPr txBox="1">
            <a:spLocks noChangeAspect="1"/>
          </p:cNvSpPr>
          <p:nvPr>
            <p:custDataLst>
              <p:tags r:id="rId5"/>
            </p:custDataLst>
          </p:nvPr>
        </p:nvSpPr>
        <p:spPr>
          <a:xfrm>
            <a:off x="4922205" y="5090011"/>
            <a:ext cx="865656" cy="653256"/>
          </a:xfrm>
          <a:prstGeom prst="rect">
            <a:avLst/>
          </a:prstGeom>
          <a:solidFill>
            <a:scrgbClr r="0" g="0" b="0">
              <a:alpha val="0"/>
            </a:scrgbClr>
          </a:solid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800">
                <a:latin typeface="#9Slide03 Comfortaa" panose="00000500000000000000" pitchFamily="2" charset="0"/>
              </a:rPr>
              <a:t>169</a:t>
            </a:r>
          </a:p>
        </p:txBody>
      </p:sp>
      <p:sp>
        <p:nvSpPr>
          <p:cNvPr id="15" name="TextBox 14">
            <a:extLst>
              <a:ext uri="{FF2B5EF4-FFF2-40B4-BE49-F238E27FC236}">
                <a16:creationId xmlns:a16="http://schemas.microsoft.com/office/drawing/2014/main" id="{1193C6B3-F937-5334-D7FD-7AE551F047E5}"/>
              </a:ext>
            </a:extLst>
          </p:cNvPr>
          <p:cNvSpPr txBox="1">
            <a:spLocks noChangeAspect="1"/>
          </p:cNvSpPr>
          <p:nvPr>
            <p:custDataLst>
              <p:tags r:id="rId6"/>
            </p:custDataLst>
          </p:nvPr>
        </p:nvSpPr>
        <p:spPr>
          <a:xfrm>
            <a:off x="927071" y="5819353"/>
            <a:ext cx="4900418" cy="653256"/>
          </a:xfrm>
          <a:prstGeom prst="rect">
            <a:avLst/>
          </a:prstGeom>
          <a:solidFill>
            <a:scrgbClr r="0" g="0" b="0">
              <a:alpha val="0"/>
            </a:scrgbClr>
          </a:solid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800">
                <a:latin typeface="#9Slide03 Comfortaa" panose="00000500000000000000" pitchFamily="2" charset="0"/>
              </a:rPr>
              <a:t>Do đó, BC =   169 = 13 (cm).</a:t>
            </a:r>
          </a:p>
        </p:txBody>
      </p:sp>
      <p:grpSp>
        <p:nvGrpSpPr>
          <p:cNvPr id="16" name="Group 15">
            <a:extLst>
              <a:ext uri="{FF2B5EF4-FFF2-40B4-BE49-F238E27FC236}">
                <a16:creationId xmlns:a16="http://schemas.microsoft.com/office/drawing/2014/main" id="{9CE345A3-4163-5B6C-D9FC-9611539ECD47}"/>
              </a:ext>
            </a:extLst>
          </p:cNvPr>
          <p:cNvGrpSpPr/>
          <p:nvPr/>
        </p:nvGrpSpPr>
        <p:grpSpPr>
          <a:xfrm>
            <a:off x="3241463" y="5888074"/>
            <a:ext cx="765416" cy="468187"/>
            <a:chOff x="8898185" y="2482166"/>
            <a:chExt cx="765416" cy="468187"/>
          </a:xfrm>
        </p:grpSpPr>
        <p:cxnSp>
          <p:nvCxnSpPr>
            <p:cNvPr id="17" name="Đường nối Thẳng 16">
              <a:extLst>
                <a:ext uri="{FF2B5EF4-FFF2-40B4-BE49-F238E27FC236}">
                  <a16:creationId xmlns:a16="http://schemas.microsoft.com/office/drawing/2014/main" id="{5DA5DEF1-F771-1C0F-60BF-CB0D01576641}"/>
                </a:ext>
              </a:extLst>
            </p:cNvPr>
            <p:cNvCxnSpPr>
              <a:cxnSpLocks/>
            </p:cNvCxnSpPr>
            <p:nvPr/>
          </p:nvCxnSpPr>
          <p:spPr>
            <a:xfrm>
              <a:off x="9043117" y="2491690"/>
              <a:ext cx="620484"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7BA4EEB9-A9C0-74BE-7D23-8BB987DB5151}"/>
                </a:ext>
              </a:extLst>
            </p:cNvPr>
            <p:cNvGrpSpPr/>
            <p:nvPr/>
          </p:nvGrpSpPr>
          <p:grpSpPr>
            <a:xfrm>
              <a:off x="8898185" y="2482166"/>
              <a:ext cx="149694" cy="468187"/>
              <a:chOff x="8898185" y="2482166"/>
              <a:chExt cx="149694" cy="468187"/>
            </a:xfrm>
          </p:grpSpPr>
          <p:cxnSp>
            <p:nvCxnSpPr>
              <p:cNvPr id="19" name="Đường nối Thẳng 17">
                <a:extLst>
                  <a:ext uri="{FF2B5EF4-FFF2-40B4-BE49-F238E27FC236}">
                    <a16:creationId xmlns:a16="http://schemas.microsoft.com/office/drawing/2014/main" id="{10A3ECE7-8EE0-2159-BD6F-280097D08FF6}"/>
                  </a:ext>
                </a:extLst>
              </p:cNvPr>
              <p:cNvCxnSpPr>
                <a:cxnSpLocks/>
              </p:cNvCxnSpPr>
              <p:nvPr/>
            </p:nvCxnSpPr>
            <p:spPr>
              <a:xfrm flipV="1">
                <a:off x="8990729" y="2482166"/>
                <a:ext cx="57150" cy="46818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Đường nối Thẳng 19">
                <a:extLst>
                  <a:ext uri="{FF2B5EF4-FFF2-40B4-BE49-F238E27FC236}">
                    <a16:creationId xmlns:a16="http://schemas.microsoft.com/office/drawing/2014/main" id="{2D8E488C-D851-13F5-CCAD-195712CCAFAC}"/>
                  </a:ext>
                </a:extLst>
              </p:cNvPr>
              <p:cNvCxnSpPr>
                <a:cxnSpLocks/>
              </p:cNvCxnSpPr>
              <p:nvPr/>
            </p:nvCxnSpPr>
            <p:spPr>
              <a:xfrm flipH="1" flipV="1">
                <a:off x="8898185" y="2799653"/>
                <a:ext cx="94306" cy="148319"/>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22" name="Graphic 21">
            <a:extLst>
              <a:ext uri="{FF2B5EF4-FFF2-40B4-BE49-F238E27FC236}">
                <a16:creationId xmlns:a16="http://schemas.microsoft.com/office/drawing/2014/main" id="{0619E661-67CF-0447-1C08-0556995C961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43796" y="1227230"/>
            <a:ext cx="378312" cy="590681"/>
          </a:xfrm>
          <a:prstGeom prst="rect">
            <a:avLst/>
          </a:prstGeom>
        </p:spPr>
      </p:pic>
    </p:spTree>
    <p:extLst>
      <p:ext uri="{BB962C8B-B14F-4D97-AF65-F5344CB8AC3E}">
        <p14:creationId xmlns:p14="http://schemas.microsoft.com/office/powerpoint/2010/main" val="2341938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par>
                                <p:cTn id="20" presetID="10" presetClass="entr" presetSubtype="0" fill="hold"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par>
                                <p:cTn id="23" presetID="10" presetClass="entr" presetSubtype="0" fill="hold" nodeType="with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fade">
                                      <p:cBhvr>
                                        <p:cTn id="25" dur="500"/>
                                        <p:tgtEl>
                                          <p:spTgt spid="5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par>
                                <p:cTn id="43" presetID="10" presetClass="entr" presetSubtype="0"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8" presetClass="emph" presetSubtype="0" fill="hold" nodeType="clickEffect">
                                  <p:stCondLst>
                                    <p:cond delay="0"/>
                                  </p:stCondLst>
                                  <p:childTnLst>
                                    <p:animRot by="21600000">
                                      <p:cBhvr>
                                        <p:cTn id="49" dur="2000" fill="hold"/>
                                        <p:tgtEl>
                                          <p:spTgt spid="22"/>
                                        </p:tgtEl>
                                        <p:attrNameLst>
                                          <p:attrName>r</p:attrName>
                                        </p:attrNameLst>
                                      </p:cBhvr>
                                    </p:animRo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wipe(left)">
                                      <p:cBhvr>
                                        <p:cTn id="59" dur="500"/>
                                        <p:tgtEl>
                                          <p:spTgt spid="13"/>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left)">
                                      <p:cBhvr>
                                        <p:cTn id="64" dur="5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par>
                                <p:cTn id="70" presetID="22" presetClass="entr" presetSubtype="8" fill="hold" nodeType="with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wipe(left)">
                                      <p:cBhvr>
                                        <p:cTn id="7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2" grpId="0"/>
      <p:bldP spid="39" grpId="0"/>
      <p:bldP spid="40" grpId="0" animBg="1"/>
      <p:bldP spid="41" grpId="0" animBg="1"/>
      <p:bldP spid="7" grpId="0"/>
      <p:bldP spid="8" grpId="0"/>
      <p:bldP spid="9" grpId="0"/>
      <p:bldP spid="10" grpId="0"/>
      <p:bldP spid="11" grpId="0" animBg="1"/>
      <p:bldP spid="12" grpId="0" animBg="1"/>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5DC23F8-9E66-EB0E-7BA7-9749F1034738}"/>
              </a:ext>
            </a:extLst>
          </p:cNvPr>
          <p:cNvGrpSpPr/>
          <p:nvPr/>
        </p:nvGrpSpPr>
        <p:grpSpPr>
          <a:xfrm>
            <a:off x="510149" y="168279"/>
            <a:ext cx="4655238" cy="830939"/>
            <a:chOff x="443946" y="162962"/>
            <a:chExt cx="4029516" cy="651850"/>
          </a:xfrm>
          <a:solidFill>
            <a:srgbClr val="4C51A1"/>
          </a:solidFill>
        </p:grpSpPr>
        <p:sp>
          <p:nvSpPr>
            <p:cNvPr id="48" name="Parallelogram 47">
              <a:extLst>
                <a:ext uri="{FF2B5EF4-FFF2-40B4-BE49-F238E27FC236}">
                  <a16:creationId xmlns:a16="http://schemas.microsoft.com/office/drawing/2014/main" id="{0E014809-CEDB-F4A3-99DA-703BBFD45518}"/>
                </a:ext>
              </a:extLst>
            </p:cNvPr>
            <p:cNvSpPr/>
            <p:nvPr/>
          </p:nvSpPr>
          <p:spPr>
            <a:xfrm>
              <a:off x="443946" y="162962"/>
              <a:ext cx="3429553" cy="651850"/>
            </a:xfrm>
            <a:prstGeom prst="parallelogram">
              <a:avLst>
                <a:gd name="adj" fmla="val 1732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Rounded Corners 48">
              <a:extLst>
                <a:ext uri="{FF2B5EF4-FFF2-40B4-BE49-F238E27FC236}">
                  <a16:creationId xmlns:a16="http://schemas.microsoft.com/office/drawing/2014/main" id="{F5FD7DF9-3389-4742-7397-D959DB86E352}"/>
                </a:ext>
              </a:extLst>
            </p:cNvPr>
            <p:cNvSpPr/>
            <p:nvPr/>
          </p:nvSpPr>
          <p:spPr>
            <a:xfrm>
              <a:off x="3391713" y="162962"/>
              <a:ext cx="1081749" cy="651850"/>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Freeform: Shape 49">
            <a:extLst>
              <a:ext uri="{FF2B5EF4-FFF2-40B4-BE49-F238E27FC236}">
                <a16:creationId xmlns:a16="http://schemas.microsoft.com/office/drawing/2014/main" id="{2891D77F-0830-1D84-9FBD-05E41417539B}"/>
              </a:ext>
            </a:extLst>
          </p:cNvPr>
          <p:cNvSpPr/>
          <p:nvPr/>
        </p:nvSpPr>
        <p:spPr>
          <a:xfrm>
            <a:off x="201527" y="168279"/>
            <a:ext cx="380813" cy="830939"/>
          </a:xfrm>
          <a:custGeom>
            <a:avLst/>
            <a:gdLst>
              <a:gd name="connsiteX0" fmla="*/ 19159 w 344859"/>
              <a:gd name="connsiteY0" fmla="*/ 873644 h 873644"/>
              <a:gd name="connsiteX1" fmla="*/ 118785 w 344859"/>
              <a:gd name="connsiteY1" fmla="*/ 183925 h 873644"/>
              <a:gd name="connsiteX2" fmla="*/ 0 w 344859"/>
              <a:gd name="connsiteY2" fmla="*/ 245233 h 873644"/>
              <a:gd name="connsiteX3" fmla="*/ 21075 w 344859"/>
              <a:gd name="connsiteY3" fmla="*/ 95794 h 873644"/>
              <a:gd name="connsiteX4" fmla="*/ 53645 w 344859"/>
              <a:gd name="connsiteY4" fmla="*/ 78551 h 873644"/>
              <a:gd name="connsiteX5" fmla="*/ 105374 w 344859"/>
              <a:gd name="connsiteY5" fmla="*/ 49813 h 873644"/>
              <a:gd name="connsiteX6" fmla="*/ 153271 w 344859"/>
              <a:gd name="connsiteY6" fmla="*/ 22991 h 873644"/>
              <a:gd name="connsiteX7" fmla="*/ 187757 w 344859"/>
              <a:gd name="connsiteY7" fmla="*/ 0 h 873644"/>
              <a:gd name="connsiteX8" fmla="*/ 344860 w 344859"/>
              <a:gd name="connsiteY8" fmla="*/ 0 h 873644"/>
              <a:gd name="connsiteX9" fmla="*/ 216495 w 344859"/>
              <a:gd name="connsiteY9" fmla="*/ 873644 h 873644"/>
              <a:gd name="connsiteX10" fmla="*/ 19159 w 344859"/>
              <a:gd name="connsiteY10" fmla="*/ 873644 h 873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4859" h="873644">
                <a:moveTo>
                  <a:pt x="19159" y="873644"/>
                </a:moveTo>
                <a:lnTo>
                  <a:pt x="118785" y="183925"/>
                </a:lnTo>
                <a:lnTo>
                  <a:pt x="0" y="245233"/>
                </a:lnTo>
                <a:lnTo>
                  <a:pt x="21075" y="95794"/>
                </a:lnTo>
                <a:cubicBezTo>
                  <a:pt x="24907" y="93878"/>
                  <a:pt x="36402" y="88131"/>
                  <a:pt x="53645" y="78551"/>
                </a:cubicBezTo>
                <a:cubicBezTo>
                  <a:pt x="72804" y="68972"/>
                  <a:pt x="90047" y="59392"/>
                  <a:pt x="105374" y="49813"/>
                </a:cubicBezTo>
                <a:cubicBezTo>
                  <a:pt x="120701" y="42150"/>
                  <a:pt x="137944" y="32570"/>
                  <a:pt x="153271" y="22991"/>
                </a:cubicBezTo>
                <a:cubicBezTo>
                  <a:pt x="170514" y="11495"/>
                  <a:pt x="182009" y="5748"/>
                  <a:pt x="187757" y="0"/>
                </a:cubicBezTo>
                <a:lnTo>
                  <a:pt x="344860" y="0"/>
                </a:lnTo>
                <a:lnTo>
                  <a:pt x="216495" y="873644"/>
                </a:lnTo>
                <a:lnTo>
                  <a:pt x="19159" y="873644"/>
                </a:lnTo>
                <a:close/>
              </a:path>
            </a:pathLst>
          </a:custGeom>
          <a:solidFill>
            <a:srgbClr val="4C51A1"/>
          </a:solidFill>
          <a:ln w="191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TextBox 50">
            <a:extLst>
              <a:ext uri="{FF2B5EF4-FFF2-40B4-BE49-F238E27FC236}">
                <a16:creationId xmlns:a16="http://schemas.microsoft.com/office/drawing/2014/main" id="{68A2DD39-F1D4-B2C2-3462-830D56BFD3FD}"/>
              </a:ext>
            </a:extLst>
          </p:cNvPr>
          <p:cNvSpPr txBox="1"/>
          <p:nvPr/>
        </p:nvSpPr>
        <p:spPr>
          <a:xfrm>
            <a:off x="639085" y="352887"/>
            <a:ext cx="4392549"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9Slide07 Baloo Tamma" panose="03080902040302020200" pitchFamily="66" charset="0"/>
                <a:ea typeface="+mn-ea"/>
                <a:cs typeface="#9Slide07 Baloo Tamma" panose="03080902040302020200" pitchFamily="66" charset="0"/>
              </a:rPr>
              <a:t>ĐỊNH LÍ PYTHAGORE</a:t>
            </a:r>
            <a:endParaRPr kumimoji="0" lang="en-US" sz="3600" b="0" i="0" u="none" strike="noStrike" kern="1200" cap="none" spc="0" normalizeH="0" baseline="0" noProof="0" dirty="0">
              <a:ln>
                <a:noFill/>
              </a:ln>
              <a:solidFill>
                <a:prstClr val="white"/>
              </a:solidFill>
              <a:effectLst/>
              <a:uLnTx/>
              <a:uFillTx/>
              <a:latin typeface="#9Slide07 Baloo Tamma" panose="03080902040302020200" pitchFamily="66" charset="0"/>
              <a:ea typeface="+mn-ea"/>
              <a:cs typeface="#9Slide07 Baloo Tamma" panose="03080902040302020200" pitchFamily="66" charset="0"/>
            </a:endParaRPr>
          </a:p>
        </p:txBody>
      </p:sp>
      <p:sp>
        <p:nvSpPr>
          <p:cNvPr id="40" name="Freeform 8">
            <a:extLst>
              <a:ext uri="{FF2B5EF4-FFF2-40B4-BE49-F238E27FC236}">
                <a16:creationId xmlns:a16="http://schemas.microsoft.com/office/drawing/2014/main" id="{1A2E912F-062F-9D3D-4E85-43F5109BCFA1}"/>
              </a:ext>
            </a:extLst>
          </p:cNvPr>
          <p:cNvSpPr/>
          <p:nvPr/>
        </p:nvSpPr>
        <p:spPr>
          <a:xfrm>
            <a:off x="242579" y="1360160"/>
            <a:ext cx="535139" cy="590680"/>
          </a:xfrm>
          <a:custGeom>
            <a:avLst/>
            <a:gdLst/>
            <a:ahLst/>
            <a:cxnLst/>
            <a:rect l="l" t="t" r="r" b="b"/>
            <a:pathLst>
              <a:path w="1763552" h="1946587">
                <a:moveTo>
                  <a:pt x="0" y="0"/>
                </a:moveTo>
                <a:lnTo>
                  <a:pt x="1763552" y="0"/>
                </a:lnTo>
                <a:lnTo>
                  <a:pt x="1763552" y="1946587"/>
                </a:lnTo>
                <a:lnTo>
                  <a:pt x="0" y="1946587"/>
                </a:lnTo>
                <a:lnTo>
                  <a:pt x="0" y="0"/>
                </a:lnTo>
                <a:close/>
              </a:path>
            </a:pathLst>
          </a:custGeom>
          <a:blipFill>
            <a:blip r:embed="rId1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TextBox 40">
            <a:extLst>
              <a:ext uri="{FF2B5EF4-FFF2-40B4-BE49-F238E27FC236}">
                <a16:creationId xmlns:a16="http://schemas.microsoft.com/office/drawing/2014/main" id="{F6315FAB-7979-ABAE-504D-ED227AC8D017}"/>
              </a:ext>
            </a:extLst>
          </p:cNvPr>
          <p:cNvSpPr txBox="1">
            <a:spLocks noChangeAspect="1"/>
          </p:cNvSpPr>
          <p:nvPr>
            <p:custDataLst>
              <p:tags r:id="rId1"/>
            </p:custDataLst>
          </p:nvPr>
        </p:nvSpPr>
        <p:spPr>
          <a:xfrm>
            <a:off x="739762" y="1271391"/>
            <a:ext cx="11249934" cy="653256"/>
          </a:xfrm>
          <a:prstGeom prst="rect">
            <a:avLst/>
          </a:prstGeom>
          <a:solidFill>
            <a:scrgbClr r="0" g="0" b="0">
              <a:alpha val="0"/>
            </a:scrgbClr>
          </a:solid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800" dirty="0">
                <a:solidFill>
                  <a:srgbClr val="002060"/>
                </a:solidFill>
                <a:latin typeface="#9Slide03 Comfortaa" panose="00000500000000000000" pitchFamily="2" charset="0"/>
              </a:rPr>
              <a:t>?2. </a:t>
            </a:r>
            <a:r>
              <a:rPr lang="en-US" sz="2800" dirty="0" err="1">
                <a:solidFill>
                  <a:srgbClr val="002060"/>
                </a:solidFill>
                <a:latin typeface="#9Slide03 Comfortaa" panose="00000500000000000000" pitchFamily="2" charset="0"/>
              </a:rPr>
              <a:t>Tính</a:t>
            </a:r>
            <a:r>
              <a:rPr lang="en-US" sz="2800" dirty="0">
                <a:solidFill>
                  <a:srgbClr val="002060"/>
                </a:solidFill>
                <a:latin typeface="#9Slide03 Comfortaa" panose="00000500000000000000" pitchFamily="2" charset="0"/>
              </a:rPr>
              <a:t> </a:t>
            </a:r>
            <a:r>
              <a:rPr lang="en-US" sz="2800" dirty="0" err="1">
                <a:solidFill>
                  <a:srgbClr val="002060"/>
                </a:solidFill>
                <a:latin typeface="#9Slide03 Comfortaa" panose="00000500000000000000" pitchFamily="2" charset="0"/>
              </a:rPr>
              <a:t>độ</a:t>
            </a:r>
            <a:r>
              <a:rPr lang="en-US" sz="2800" dirty="0">
                <a:solidFill>
                  <a:srgbClr val="002060"/>
                </a:solidFill>
                <a:latin typeface="#9Slide03 Comfortaa" panose="00000500000000000000" pitchFamily="2" charset="0"/>
              </a:rPr>
              <a:t> </a:t>
            </a:r>
            <a:r>
              <a:rPr lang="en-US" sz="2800" dirty="0" err="1">
                <a:solidFill>
                  <a:srgbClr val="002060"/>
                </a:solidFill>
                <a:latin typeface="#9Slide03 Comfortaa" panose="00000500000000000000" pitchFamily="2" charset="0"/>
              </a:rPr>
              <a:t>dài</a:t>
            </a:r>
            <a:r>
              <a:rPr lang="en-US" sz="2800" dirty="0">
                <a:solidFill>
                  <a:srgbClr val="002060"/>
                </a:solidFill>
                <a:latin typeface="#9Slide03 Comfortaa" panose="00000500000000000000" pitchFamily="2" charset="0"/>
              </a:rPr>
              <a:t> </a:t>
            </a:r>
            <a:r>
              <a:rPr lang="en-US" sz="2800" dirty="0" err="1">
                <a:solidFill>
                  <a:srgbClr val="002060"/>
                </a:solidFill>
                <a:latin typeface="#9Slide03 Comfortaa" panose="00000500000000000000" pitchFamily="2" charset="0"/>
              </a:rPr>
              <a:t>cạnh</a:t>
            </a:r>
            <a:r>
              <a:rPr lang="en-US" sz="2800" dirty="0">
                <a:solidFill>
                  <a:srgbClr val="002060"/>
                </a:solidFill>
                <a:latin typeface="#9Slide03 Comfortaa" panose="00000500000000000000" pitchFamily="2" charset="0"/>
              </a:rPr>
              <a:t> EF, MN </a:t>
            </a:r>
            <a:r>
              <a:rPr lang="en-US" sz="2800" dirty="0" err="1">
                <a:solidFill>
                  <a:srgbClr val="002060"/>
                </a:solidFill>
                <a:latin typeface="#9Slide03 Comfortaa" panose="00000500000000000000" pitchFamily="2" charset="0"/>
              </a:rPr>
              <a:t>của</a:t>
            </a:r>
            <a:r>
              <a:rPr lang="en-US" sz="2800" dirty="0">
                <a:solidFill>
                  <a:srgbClr val="002060"/>
                </a:solidFill>
                <a:latin typeface="#9Slide03 Comfortaa" panose="00000500000000000000" pitchFamily="2" charset="0"/>
              </a:rPr>
              <a:t> </a:t>
            </a:r>
            <a:r>
              <a:rPr lang="en-US" sz="2800" dirty="0" err="1">
                <a:solidFill>
                  <a:srgbClr val="002060"/>
                </a:solidFill>
                <a:latin typeface="#9Slide03 Comfortaa" panose="00000500000000000000" pitchFamily="2" charset="0"/>
              </a:rPr>
              <a:t>các</a:t>
            </a:r>
            <a:r>
              <a:rPr lang="en-US" sz="2800" dirty="0">
                <a:solidFill>
                  <a:srgbClr val="002060"/>
                </a:solidFill>
                <a:latin typeface="#9Slide03 Comfortaa" panose="00000500000000000000" pitchFamily="2" charset="0"/>
              </a:rPr>
              <a:t> tam </a:t>
            </a:r>
            <a:r>
              <a:rPr lang="en-US" sz="2800" dirty="0" err="1">
                <a:solidFill>
                  <a:srgbClr val="002060"/>
                </a:solidFill>
                <a:latin typeface="#9Slide03 Comfortaa" panose="00000500000000000000" pitchFamily="2" charset="0"/>
              </a:rPr>
              <a:t>giác</a:t>
            </a:r>
            <a:r>
              <a:rPr lang="en-US" sz="2800" dirty="0">
                <a:solidFill>
                  <a:srgbClr val="002060"/>
                </a:solidFill>
                <a:latin typeface="#9Slide03 Comfortaa" panose="00000500000000000000" pitchFamily="2" charset="0"/>
              </a:rPr>
              <a:t> </a:t>
            </a:r>
            <a:r>
              <a:rPr lang="en-US" sz="2800" dirty="0" err="1">
                <a:solidFill>
                  <a:srgbClr val="002060"/>
                </a:solidFill>
                <a:latin typeface="#9Slide03 Comfortaa" panose="00000500000000000000" pitchFamily="2" charset="0"/>
              </a:rPr>
              <a:t>vuông</a:t>
            </a:r>
            <a:r>
              <a:rPr lang="en-US" sz="2800" dirty="0">
                <a:solidFill>
                  <a:srgbClr val="002060"/>
                </a:solidFill>
                <a:latin typeface="#9Slide03 Comfortaa" panose="00000500000000000000" pitchFamily="2" charset="0"/>
              </a:rPr>
              <a:t> </a:t>
            </a:r>
            <a:r>
              <a:rPr lang="en-US" sz="2800" dirty="0" err="1">
                <a:solidFill>
                  <a:srgbClr val="002060"/>
                </a:solidFill>
                <a:latin typeface="#9Slide03 Comfortaa" panose="00000500000000000000" pitchFamily="2" charset="0"/>
              </a:rPr>
              <a:t>sau</a:t>
            </a:r>
            <a:r>
              <a:rPr lang="en-US" sz="2800" dirty="0">
                <a:solidFill>
                  <a:srgbClr val="002060"/>
                </a:solidFill>
                <a:latin typeface="#9Slide03 Comfortaa" panose="00000500000000000000" pitchFamily="2" charset="0"/>
              </a:rPr>
              <a:t>.</a:t>
            </a:r>
          </a:p>
        </p:txBody>
      </p:sp>
      <p:sp>
        <p:nvSpPr>
          <p:cNvPr id="6" name="Right Triangle 5">
            <a:extLst>
              <a:ext uri="{FF2B5EF4-FFF2-40B4-BE49-F238E27FC236}">
                <a16:creationId xmlns:a16="http://schemas.microsoft.com/office/drawing/2014/main" id="{93241CC1-C0A7-0F3B-F3E1-6CE51691BD21}"/>
              </a:ext>
            </a:extLst>
          </p:cNvPr>
          <p:cNvSpPr/>
          <p:nvPr/>
        </p:nvSpPr>
        <p:spPr>
          <a:xfrm rot="12168280" flipH="1">
            <a:off x="7942331" y="3063171"/>
            <a:ext cx="1360030" cy="1259141"/>
          </a:xfrm>
          <a:prstGeom prst="rtTriangle">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600"/>
          </a:p>
        </p:txBody>
      </p:sp>
      <p:sp>
        <p:nvSpPr>
          <p:cNvPr id="10" name="TextBox 9">
            <a:extLst>
              <a:ext uri="{FF2B5EF4-FFF2-40B4-BE49-F238E27FC236}">
                <a16:creationId xmlns:a16="http://schemas.microsoft.com/office/drawing/2014/main" id="{013A0011-2D5B-68F2-1AC3-1EDEDA5AB57E}"/>
              </a:ext>
            </a:extLst>
          </p:cNvPr>
          <p:cNvSpPr txBox="1">
            <a:spLocks noChangeAspect="1"/>
          </p:cNvSpPr>
          <p:nvPr>
            <p:custDataLst>
              <p:tags r:id="rId2"/>
            </p:custDataLst>
          </p:nvPr>
        </p:nvSpPr>
        <p:spPr>
          <a:xfrm>
            <a:off x="7928006" y="2192150"/>
            <a:ext cx="507689" cy="613181"/>
          </a:xfrm>
          <a:prstGeom prst="rect">
            <a:avLst/>
          </a:prstGeom>
          <a:solidFill>
            <a:scrgbClr r="0" g="0" b="0">
              <a:alpha val="0"/>
            </a:scrgbClr>
          </a:solid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600">
                <a:latin typeface="#9Slide03 Comfortaa" panose="00000500000000000000" pitchFamily="2" charset="0"/>
              </a:rPr>
              <a:t>M</a:t>
            </a:r>
          </a:p>
        </p:txBody>
      </p:sp>
      <p:sp>
        <p:nvSpPr>
          <p:cNvPr id="14" name="TextBox 13">
            <a:extLst>
              <a:ext uri="{FF2B5EF4-FFF2-40B4-BE49-F238E27FC236}">
                <a16:creationId xmlns:a16="http://schemas.microsoft.com/office/drawing/2014/main" id="{E8CCBD21-E340-4C17-DBE8-45A885E3C91A}"/>
              </a:ext>
            </a:extLst>
          </p:cNvPr>
          <p:cNvSpPr txBox="1">
            <a:spLocks noChangeAspect="1"/>
          </p:cNvSpPr>
          <p:nvPr>
            <p:custDataLst>
              <p:tags r:id="rId3"/>
            </p:custDataLst>
          </p:nvPr>
        </p:nvSpPr>
        <p:spPr>
          <a:xfrm>
            <a:off x="7243782" y="3666788"/>
            <a:ext cx="507689" cy="613181"/>
          </a:xfrm>
          <a:prstGeom prst="rect">
            <a:avLst/>
          </a:prstGeom>
          <a:solidFill>
            <a:scrgbClr r="0" g="0" b="0">
              <a:alpha val="0"/>
            </a:scrgbClr>
          </a:solid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600">
                <a:latin typeface="#9Slide03 Comfortaa" panose="00000500000000000000" pitchFamily="2" charset="0"/>
              </a:rPr>
              <a:t>N</a:t>
            </a:r>
          </a:p>
        </p:txBody>
      </p:sp>
      <p:sp>
        <p:nvSpPr>
          <p:cNvPr id="16" name="TextBox 15">
            <a:extLst>
              <a:ext uri="{FF2B5EF4-FFF2-40B4-BE49-F238E27FC236}">
                <a16:creationId xmlns:a16="http://schemas.microsoft.com/office/drawing/2014/main" id="{62A2DC8C-FE5F-7D3C-51A5-6DF3277FFA0D}"/>
              </a:ext>
            </a:extLst>
          </p:cNvPr>
          <p:cNvSpPr txBox="1">
            <a:spLocks noChangeAspect="1"/>
          </p:cNvSpPr>
          <p:nvPr>
            <p:custDataLst>
              <p:tags r:id="rId4"/>
            </p:custDataLst>
          </p:nvPr>
        </p:nvSpPr>
        <p:spPr>
          <a:xfrm>
            <a:off x="9495960" y="2973747"/>
            <a:ext cx="507689" cy="613181"/>
          </a:xfrm>
          <a:prstGeom prst="rect">
            <a:avLst/>
          </a:prstGeom>
          <a:solidFill>
            <a:scrgbClr r="0" g="0" b="0">
              <a:alpha val="0"/>
            </a:scrgbClr>
          </a:solid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600">
                <a:latin typeface="#9Slide03 Comfortaa" panose="00000500000000000000" pitchFamily="2" charset="0"/>
              </a:rPr>
              <a:t>P</a:t>
            </a:r>
          </a:p>
        </p:txBody>
      </p:sp>
      <p:sp>
        <p:nvSpPr>
          <p:cNvPr id="20" name="TextBox 19">
            <a:extLst>
              <a:ext uri="{FF2B5EF4-FFF2-40B4-BE49-F238E27FC236}">
                <a16:creationId xmlns:a16="http://schemas.microsoft.com/office/drawing/2014/main" id="{2015697D-8D43-5678-C417-B95904316EA9}"/>
              </a:ext>
            </a:extLst>
          </p:cNvPr>
          <p:cNvSpPr txBox="1">
            <a:spLocks noChangeAspect="1"/>
          </p:cNvSpPr>
          <p:nvPr>
            <p:custDataLst>
              <p:tags r:id="rId5"/>
            </p:custDataLst>
          </p:nvPr>
        </p:nvSpPr>
        <p:spPr>
          <a:xfrm>
            <a:off x="8716988" y="2549032"/>
            <a:ext cx="944990" cy="573170"/>
          </a:xfrm>
          <a:prstGeom prst="rect">
            <a:avLst/>
          </a:prstGeom>
          <a:solidFill>
            <a:scrgbClr r="0" g="0" b="0">
              <a:alpha val="0"/>
            </a:scrgbClr>
          </a:solid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400">
                <a:solidFill>
                  <a:srgbClr val="C00000"/>
                </a:solidFill>
                <a:latin typeface="#9Slide03 Comfortaa" panose="00000500000000000000" pitchFamily="2" charset="0"/>
              </a:rPr>
              <a:t>3 cm</a:t>
            </a:r>
          </a:p>
        </p:txBody>
      </p:sp>
      <p:sp>
        <p:nvSpPr>
          <p:cNvPr id="21" name="TextBox 20">
            <a:extLst>
              <a:ext uri="{FF2B5EF4-FFF2-40B4-BE49-F238E27FC236}">
                <a16:creationId xmlns:a16="http://schemas.microsoft.com/office/drawing/2014/main" id="{71C12916-E18E-45A7-22F1-CC0B2AD08F9F}"/>
              </a:ext>
            </a:extLst>
          </p:cNvPr>
          <p:cNvSpPr txBox="1">
            <a:spLocks noChangeAspect="1"/>
          </p:cNvSpPr>
          <p:nvPr>
            <p:custDataLst>
              <p:tags r:id="rId6"/>
            </p:custDataLst>
          </p:nvPr>
        </p:nvSpPr>
        <p:spPr>
          <a:xfrm>
            <a:off x="8549601" y="3531110"/>
            <a:ext cx="944990" cy="573170"/>
          </a:xfrm>
          <a:prstGeom prst="rect">
            <a:avLst/>
          </a:prstGeom>
          <a:solidFill>
            <a:scrgbClr r="0" g="0" b="0">
              <a:alpha val="0"/>
            </a:scrgbClr>
          </a:solid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400">
                <a:solidFill>
                  <a:srgbClr val="C00000"/>
                </a:solidFill>
                <a:latin typeface="#9Slide03 Comfortaa" panose="00000500000000000000" pitchFamily="2" charset="0"/>
              </a:rPr>
              <a:t>4 cm</a:t>
            </a:r>
          </a:p>
        </p:txBody>
      </p:sp>
      <p:sp>
        <p:nvSpPr>
          <p:cNvPr id="22" name="TextBox 21">
            <a:extLst>
              <a:ext uri="{FF2B5EF4-FFF2-40B4-BE49-F238E27FC236}">
                <a16:creationId xmlns:a16="http://schemas.microsoft.com/office/drawing/2014/main" id="{634CD89A-0CB4-3C1C-E3EC-A34E50346B63}"/>
              </a:ext>
            </a:extLst>
          </p:cNvPr>
          <p:cNvSpPr txBox="1">
            <a:spLocks noChangeAspect="1"/>
          </p:cNvSpPr>
          <p:nvPr>
            <p:custDataLst>
              <p:tags r:id="rId7"/>
            </p:custDataLst>
          </p:nvPr>
        </p:nvSpPr>
        <p:spPr>
          <a:xfrm>
            <a:off x="7592875" y="2971217"/>
            <a:ext cx="371774" cy="573170"/>
          </a:xfrm>
          <a:prstGeom prst="rect">
            <a:avLst/>
          </a:prstGeom>
          <a:solidFill>
            <a:scrgbClr r="0" g="0" b="0">
              <a:alpha val="0"/>
            </a:scrgbClr>
          </a:solid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400">
                <a:solidFill>
                  <a:srgbClr val="C00000"/>
                </a:solidFill>
                <a:latin typeface="#9Slide03 Comfortaa" panose="00000500000000000000" pitchFamily="2" charset="0"/>
              </a:rPr>
              <a:t>?</a:t>
            </a:r>
          </a:p>
        </p:txBody>
      </p:sp>
      <p:grpSp>
        <p:nvGrpSpPr>
          <p:cNvPr id="32" name="Group 31">
            <a:extLst>
              <a:ext uri="{FF2B5EF4-FFF2-40B4-BE49-F238E27FC236}">
                <a16:creationId xmlns:a16="http://schemas.microsoft.com/office/drawing/2014/main" id="{C82CB664-8B9D-FDA4-922F-E8D9A5866AC9}"/>
              </a:ext>
            </a:extLst>
          </p:cNvPr>
          <p:cNvGrpSpPr/>
          <p:nvPr/>
        </p:nvGrpSpPr>
        <p:grpSpPr>
          <a:xfrm>
            <a:off x="8181850" y="2910082"/>
            <a:ext cx="193467" cy="140743"/>
            <a:chOff x="8704246" y="2588599"/>
            <a:chExt cx="193467" cy="140743"/>
          </a:xfrm>
        </p:grpSpPr>
        <p:cxnSp>
          <p:nvCxnSpPr>
            <p:cNvPr id="24" name="Straight Connector 23">
              <a:extLst>
                <a:ext uri="{FF2B5EF4-FFF2-40B4-BE49-F238E27FC236}">
                  <a16:creationId xmlns:a16="http://schemas.microsoft.com/office/drawing/2014/main" id="{ED90F14B-34C4-52D7-E48C-4DB86791B281}"/>
                </a:ext>
              </a:extLst>
            </p:cNvPr>
            <p:cNvCxnSpPr>
              <a:cxnSpLocks/>
            </p:cNvCxnSpPr>
            <p:nvPr/>
          </p:nvCxnSpPr>
          <p:spPr>
            <a:xfrm>
              <a:off x="8704246" y="2663045"/>
              <a:ext cx="132595" cy="623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90E1D3D-C584-A92A-0105-6F3E6E357914}"/>
                </a:ext>
              </a:extLst>
            </p:cNvPr>
            <p:cNvCxnSpPr>
              <a:cxnSpLocks/>
            </p:cNvCxnSpPr>
            <p:nvPr/>
          </p:nvCxnSpPr>
          <p:spPr>
            <a:xfrm flipH="1">
              <a:off x="8836842" y="2588599"/>
              <a:ext cx="60871" cy="1407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2" name="Rectangle: Rounded Corners 41">
            <a:extLst>
              <a:ext uri="{FF2B5EF4-FFF2-40B4-BE49-F238E27FC236}">
                <a16:creationId xmlns:a16="http://schemas.microsoft.com/office/drawing/2014/main" id="{DAEA97D9-A2CF-23D0-83E5-DCF689AC7718}"/>
              </a:ext>
            </a:extLst>
          </p:cNvPr>
          <p:cNvSpPr/>
          <p:nvPr/>
        </p:nvSpPr>
        <p:spPr>
          <a:xfrm flipH="1">
            <a:off x="4813374" y="2257198"/>
            <a:ext cx="7112822" cy="4276608"/>
          </a:xfrm>
          <a:prstGeom prst="roundRect">
            <a:avLst>
              <a:gd name="adj" fmla="val 3737"/>
            </a:avLst>
          </a:prstGeom>
          <a:noFill/>
          <a:ln w="15875">
            <a:solidFill>
              <a:schemeClr val="accent5">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A1373F05-35DC-52DC-2481-F93525B26C62}"/>
                  </a:ext>
                </a:extLst>
              </p:cNvPr>
              <p:cNvSpPr txBox="1">
                <a:spLocks noChangeAspect="1"/>
              </p:cNvSpPr>
              <p:nvPr>
                <p:custDataLst>
                  <p:tags r:id="rId8"/>
                </p:custDataLst>
              </p:nvPr>
            </p:nvSpPr>
            <p:spPr>
              <a:xfrm>
                <a:off x="4873826" y="4269222"/>
                <a:ext cx="7052370" cy="1302536"/>
              </a:xfrm>
              <a:prstGeom prst="rect">
                <a:avLst/>
              </a:prstGeom>
              <a:solidFill>
                <a:scrgbClr r="0" g="0" b="0">
                  <a:alpha val="0"/>
                </a:scrgbClr>
              </a:solidFill>
            </p:spPr>
            <p:txBody>
              <a:bodyPr wrap="square">
                <a:spAutoFit/>
              </a:bodyPr>
              <a:lstStyle/>
              <a:p>
                <a:pPr lvl="0">
                  <a:lnSpc>
                    <a:spcPct val="150000"/>
                  </a:lnSpc>
                  <a:defRPr/>
                </a:pPr>
                <a:r>
                  <a:rPr lang="en-US" sz="2800">
                    <a:latin typeface="#9Slide03 Comfortaa" panose="00000500000000000000" pitchFamily="2" charset="0"/>
                  </a:rPr>
                  <a:t>Áp dụng định lí Pythagore vào </a:t>
                </a:r>
                <a14:m>
                  <m:oMath xmlns:m="http://schemas.openxmlformats.org/officeDocument/2006/math">
                    <m:r>
                      <a:rPr lang="en-US" sz="2800" i="1" smtClean="0">
                        <a:latin typeface="Cambria Math" panose="02040503050406030204" pitchFamily="18" charset="0"/>
                        <a:ea typeface="Cambria Math" panose="02040503050406030204" pitchFamily="18" charset="0"/>
                      </a:rPr>
                      <m:t>∆</m:t>
                    </m:r>
                  </m:oMath>
                </a14:m>
                <a:r>
                  <a:rPr lang="en-US" sz="2800">
                    <a:latin typeface="#9Slide03 Comfortaa" panose="00000500000000000000" pitchFamily="2" charset="0"/>
                  </a:rPr>
                  <a:t>MNP vuông tại M:</a:t>
                </a:r>
              </a:p>
            </p:txBody>
          </p:sp>
        </mc:Choice>
        <mc:Fallback xmlns="">
          <p:sp>
            <p:nvSpPr>
              <p:cNvPr id="2" name="TextBox 1">
                <a:extLst>
                  <a:ext uri="{FF2B5EF4-FFF2-40B4-BE49-F238E27FC236}">
                    <a16:creationId xmlns:a16="http://schemas.microsoft.com/office/drawing/2014/main" id="{A1373F05-35DC-52DC-2481-F93525B26C62}"/>
                  </a:ext>
                </a:extLst>
              </p:cNvPr>
              <p:cNvSpPr txBox="1">
                <a:spLocks noRot="1" noChangeAspect="1" noMove="1" noResize="1" noEditPoints="1" noAdjustHandles="1" noChangeArrowheads="1" noChangeShapeType="1" noTextEdit="1"/>
              </p:cNvSpPr>
              <p:nvPr>
                <p:custDataLst>
                  <p:tags r:id="rId23"/>
                </p:custDataLst>
              </p:nvPr>
            </p:nvSpPr>
            <p:spPr>
              <a:xfrm>
                <a:off x="4873826" y="4269222"/>
                <a:ext cx="7052370" cy="1302536"/>
              </a:xfrm>
              <a:prstGeom prst="rect">
                <a:avLst/>
              </a:prstGeom>
              <a:blipFill>
                <a:blip r:embed="rId24"/>
                <a:stretch>
                  <a:fillRect l="-1817" r="-2336" b="-11682"/>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C5CE6E6E-CBCF-393D-A58F-4AF79333412F}"/>
              </a:ext>
            </a:extLst>
          </p:cNvPr>
          <p:cNvSpPr txBox="1">
            <a:spLocks noChangeAspect="1"/>
          </p:cNvSpPr>
          <p:nvPr>
            <p:custDataLst>
              <p:tags r:id="rId9"/>
            </p:custDataLst>
          </p:nvPr>
        </p:nvSpPr>
        <p:spPr>
          <a:xfrm>
            <a:off x="7396596" y="4916388"/>
            <a:ext cx="3310776" cy="653256"/>
          </a:xfrm>
          <a:prstGeom prst="rect">
            <a:avLst/>
          </a:prstGeom>
          <a:solidFill>
            <a:scrgbClr r="0" g="0" b="0">
              <a:alpha val="0"/>
            </a:scrgbClr>
          </a:solid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800">
                <a:solidFill>
                  <a:srgbClr val="0070C0"/>
                </a:solidFill>
                <a:latin typeface="#9Slide03 Comfortaa" panose="00000500000000000000" pitchFamily="2" charset="0"/>
              </a:rPr>
              <a:t>MN</a:t>
            </a:r>
            <a:r>
              <a:rPr lang="en-US" sz="2800" baseline="30000">
                <a:solidFill>
                  <a:srgbClr val="0070C0"/>
                </a:solidFill>
                <a:latin typeface="#9Slide03 Comfortaa" panose="00000500000000000000" pitchFamily="2" charset="0"/>
              </a:rPr>
              <a:t>2</a:t>
            </a:r>
            <a:r>
              <a:rPr lang="en-US" sz="2800">
                <a:solidFill>
                  <a:srgbClr val="0070C0"/>
                </a:solidFill>
                <a:latin typeface="#9Slide03 Comfortaa" panose="00000500000000000000" pitchFamily="2" charset="0"/>
              </a:rPr>
              <a:t> + MP</a:t>
            </a:r>
            <a:r>
              <a:rPr lang="en-US" sz="2800" baseline="30000">
                <a:solidFill>
                  <a:srgbClr val="0070C0"/>
                </a:solidFill>
                <a:latin typeface="#9Slide03 Comfortaa" panose="00000500000000000000" pitchFamily="2" charset="0"/>
              </a:rPr>
              <a:t>2</a:t>
            </a:r>
            <a:r>
              <a:rPr lang="en-US" sz="2800">
                <a:solidFill>
                  <a:srgbClr val="0070C0"/>
                </a:solidFill>
                <a:latin typeface="#9Slide03 Comfortaa" panose="00000500000000000000" pitchFamily="2" charset="0"/>
              </a:rPr>
              <a:t> = NP</a:t>
            </a:r>
            <a:r>
              <a:rPr lang="en-US" sz="2800" baseline="30000">
                <a:solidFill>
                  <a:srgbClr val="0070C0"/>
                </a:solidFill>
                <a:latin typeface="#9Slide03 Comfortaa" panose="00000500000000000000" pitchFamily="2" charset="0"/>
              </a:rPr>
              <a:t>2</a:t>
            </a:r>
            <a:endParaRPr lang="en-US" sz="2800">
              <a:solidFill>
                <a:srgbClr val="0070C0"/>
              </a:solidFill>
              <a:latin typeface="#9Slide03 Comfortaa" panose="00000500000000000000" pitchFamily="2" charset="0"/>
            </a:endParaRPr>
          </a:p>
        </p:txBody>
      </p:sp>
      <p:sp>
        <p:nvSpPr>
          <p:cNvPr id="4" name="TextBox 3">
            <a:extLst>
              <a:ext uri="{FF2B5EF4-FFF2-40B4-BE49-F238E27FC236}">
                <a16:creationId xmlns:a16="http://schemas.microsoft.com/office/drawing/2014/main" id="{2B0C1089-21BF-63A1-6FC9-43233DA183A3}"/>
              </a:ext>
            </a:extLst>
          </p:cNvPr>
          <p:cNvSpPr txBox="1">
            <a:spLocks noChangeAspect="1"/>
          </p:cNvSpPr>
          <p:nvPr>
            <p:custDataLst>
              <p:tags r:id="rId10"/>
            </p:custDataLst>
          </p:nvPr>
        </p:nvSpPr>
        <p:spPr>
          <a:xfrm>
            <a:off x="4873826" y="5707709"/>
            <a:ext cx="4265216" cy="653256"/>
          </a:xfrm>
          <a:prstGeom prst="rect">
            <a:avLst/>
          </a:prstGeom>
          <a:solidFill>
            <a:scrgbClr r="0" g="0" b="0">
              <a:alpha val="0"/>
            </a:scrgbClr>
          </a:solid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800">
                <a:latin typeface="#9Slide03 Comfortaa" panose="00000500000000000000" pitchFamily="2" charset="0"/>
              </a:rPr>
              <a:t>hay MN</a:t>
            </a:r>
            <a:r>
              <a:rPr lang="en-US" sz="2800" baseline="30000">
                <a:latin typeface="#9Slide03 Comfortaa" panose="00000500000000000000" pitchFamily="2" charset="0"/>
              </a:rPr>
              <a:t>2</a:t>
            </a:r>
            <a:r>
              <a:rPr lang="en-US" sz="2800" baseline="-25000">
                <a:latin typeface="#9Slide03 Comfortaa" panose="00000500000000000000" pitchFamily="2" charset="0"/>
              </a:rPr>
              <a:t> </a:t>
            </a:r>
            <a:r>
              <a:rPr lang="en-US" sz="2800">
                <a:latin typeface="#9Slide03 Comfortaa" panose="00000500000000000000" pitchFamily="2" charset="0"/>
              </a:rPr>
              <a:t>= NP</a:t>
            </a:r>
            <a:r>
              <a:rPr lang="en-US" sz="2800" baseline="30000">
                <a:latin typeface="#9Slide03 Comfortaa" panose="00000500000000000000" pitchFamily="2" charset="0"/>
              </a:rPr>
              <a:t>2</a:t>
            </a:r>
            <a:r>
              <a:rPr lang="en-US" sz="2800">
                <a:latin typeface="#9Slide03 Comfortaa" panose="00000500000000000000" pitchFamily="2" charset="0"/>
              </a:rPr>
              <a:t> – MP</a:t>
            </a:r>
            <a:r>
              <a:rPr lang="en-US" sz="2800" baseline="30000">
                <a:latin typeface="#9Slide03 Comfortaa" panose="00000500000000000000" pitchFamily="2" charset="0"/>
              </a:rPr>
              <a:t>2</a:t>
            </a:r>
            <a:endParaRPr lang="en-US" sz="2800">
              <a:latin typeface="#9Slide03 Comfortaa" panose="00000500000000000000" pitchFamily="2" charset="0"/>
            </a:endParaRPr>
          </a:p>
        </p:txBody>
      </p:sp>
      <p:sp>
        <p:nvSpPr>
          <p:cNvPr id="11" name="TextBox 10">
            <a:extLst>
              <a:ext uri="{FF2B5EF4-FFF2-40B4-BE49-F238E27FC236}">
                <a16:creationId xmlns:a16="http://schemas.microsoft.com/office/drawing/2014/main" id="{F0CA41EE-62A2-F5C3-47CC-5AF786F41BF5}"/>
              </a:ext>
            </a:extLst>
          </p:cNvPr>
          <p:cNvSpPr txBox="1">
            <a:spLocks noChangeAspect="1"/>
          </p:cNvSpPr>
          <p:nvPr>
            <p:custDataLst>
              <p:tags r:id="rId11"/>
            </p:custDataLst>
          </p:nvPr>
        </p:nvSpPr>
        <p:spPr>
          <a:xfrm>
            <a:off x="9587413" y="5713955"/>
            <a:ext cx="2399235" cy="653256"/>
          </a:xfrm>
          <a:prstGeom prst="rect">
            <a:avLst/>
          </a:prstGeom>
          <a:solidFill>
            <a:scrgbClr r="0" g="0" b="0">
              <a:alpha val="0"/>
            </a:scrgbClr>
          </a:solid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800">
                <a:latin typeface="#9Slide03 Comfortaa" panose="00000500000000000000" pitchFamily="2" charset="0"/>
              </a:rPr>
              <a:t>MN =   7 cm</a:t>
            </a:r>
          </a:p>
        </p:txBody>
      </p:sp>
      <p:cxnSp>
        <p:nvCxnSpPr>
          <p:cNvPr id="12" name="Straight Arrow Connector 11">
            <a:extLst>
              <a:ext uri="{FF2B5EF4-FFF2-40B4-BE49-F238E27FC236}">
                <a16:creationId xmlns:a16="http://schemas.microsoft.com/office/drawing/2014/main" id="{A148E17B-AE7B-E8D3-EF19-21148AB5AE2B}"/>
              </a:ext>
            </a:extLst>
          </p:cNvPr>
          <p:cNvCxnSpPr>
            <a:cxnSpLocks/>
          </p:cNvCxnSpPr>
          <p:nvPr/>
        </p:nvCxnSpPr>
        <p:spPr>
          <a:xfrm>
            <a:off x="8742388" y="6111662"/>
            <a:ext cx="857725" cy="0"/>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CDD8945A-69CB-EBD0-ED87-557F93583E6E}"/>
              </a:ext>
            </a:extLst>
          </p:cNvPr>
          <p:cNvGrpSpPr/>
          <p:nvPr/>
        </p:nvGrpSpPr>
        <p:grpSpPr>
          <a:xfrm>
            <a:off x="10713219" y="5785865"/>
            <a:ext cx="479741" cy="468187"/>
            <a:chOff x="8898185" y="2482166"/>
            <a:chExt cx="479741" cy="468187"/>
          </a:xfrm>
        </p:grpSpPr>
        <p:cxnSp>
          <p:nvCxnSpPr>
            <p:cNvPr id="23" name="Đường nối Thẳng 16">
              <a:extLst>
                <a:ext uri="{FF2B5EF4-FFF2-40B4-BE49-F238E27FC236}">
                  <a16:creationId xmlns:a16="http://schemas.microsoft.com/office/drawing/2014/main" id="{19AB27D5-8742-DC11-0F1F-AF8099793821}"/>
                </a:ext>
              </a:extLst>
            </p:cNvPr>
            <p:cNvCxnSpPr>
              <a:cxnSpLocks/>
            </p:cNvCxnSpPr>
            <p:nvPr/>
          </p:nvCxnSpPr>
          <p:spPr>
            <a:xfrm>
              <a:off x="9043117" y="2491690"/>
              <a:ext cx="334809"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6B558513-2C98-58E5-4470-6894D2DEBA0F}"/>
                </a:ext>
              </a:extLst>
            </p:cNvPr>
            <p:cNvGrpSpPr/>
            <p:nvPr/>
          </p:nvGrpSpPr>
          <p:grpSpPr>
            <a:xfrm>
              <a:off x="8898185" y="2482166"/>
              <a:ext cx="149694" cy="468187"/>
              <a:chOff x="8898185" y="2482166"/>
              <a:chExt cx="149694" cy="468187"/>
            </a:xfrm>
          </p:grpSpPr>
          <p:cxnSp>
            <p:nvCxnSpPr>
              <p:cNvPr id="26" name="Đường nối Thẳng 17">
                <a:extLst>
                  <a:ext uri="{FF2B5EF4-FFF2-40B4-BE49-F238E27FC236}">
                    <a16:creationId xmlns:a16="http://schemas.microsoft.com/office/drawing/2014/main" id="{37E1F169-3191-D00C-D88D-EE6671BE8E26}"/>
                  </a:ext>
                </a:extLst>
              </p:cNvPr>
              <p:cNvCxnSpPr>
                <a:cxnSpLocks/>
              </p:cNvCxnSpPr>
              <p:nvPr/>
            </p:nvCxnSpPr>
            <p:spPr>
              <a:xfrm flipV="1">
                <a:off x="8990729" y="2482166"/>
                <a:ext cx="57150" cy="46818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Đường nối Thẳng 19">
                <a:extLst>
                  <a:ext uri="{FF2B5EF4-FFF2-40B4-BE49-F238E27FC236}">
                    <a16:creationId xmlns:a16="http://schemas.microsoft.com/office/drawing/2014/main" id="{C2013C2A-8425-77FA-4D71-893D96BEB880}"/>
                  </a:ext>
                </a:extLst>
              </p:cNvPr>
              <p:cNvCxnSpPr>
                <a:cxnSpLocks/>
              </p:cNvCxnSpPr>
              <p:nvPr/>
            </p:nvCxnSpPr>
            <p:spPr>
              <a:xfrm flipH="1" flipV="1">
                <a:off x="8898185" y="2799653"/>
                <a:ext cx="94306" cy="148319"/>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0147942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par>
                                <p:cTn id="23" presetID="22" presetClass="entr" presetSubtype="8"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par>
                                <p:cTn id="26" presetID="22" presetClass="entr" presetSubtype="8"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5DC23F8-9E66-EB0E-7BA7-9749F1034738}"/>
              </a:ext>
            </a:extLst>
          </p:cNvPr>
          <p:cNvGrpSpPr/>
          <p:nvPr/>
        </p:nvGrpSpPr>
        <p:grpSpPr>
          <a:xfrm>
            <a:off x="510149" y="168279"/>
            <a:ext cx="4655238" cy="830939"/>
            <a:chOff x="443946" y="162962"/>
            <a:chExt cx="4029516" cy="651850"/>
          </a:xfrm>
          <a:solidFill>
            <a:srgbClr val="4C51A1"/>
          </a:solidFill>
        </p:grpSpPr>
        <p:sp>
          <p:nvSpPr>
            <p:cNvPr id="48" name="Parallelogram 47">
              <a:extLst>
                <a:ext uri="{FF2B5EF4-FFF2-40B4-BE49-F238E27FC236}">
                  <a16:creationId xmlns:a16="http://schemas.microsoft.com/office/drawing/2014/main" id="{0E014809-CEDB-F4A3-99DA-703BBFD45518}"/>
                </a:ext>
              </a:extLst>
            </p:cNvPr>
            <p:cNvSpPr/>
            <p:nvPr/>
          </p:nvSpPr>
          <p:spPr>
            <a:xfrm>
              <a:off x="443946" y="162962"/>
              <a:ext cx="3429553" cy="651850"/>
            </a:xfrm>
            <a:prstGeom prst="parallelogram">
              <a:avLst>
                <a:gd name="adj" fmla="val 1732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Rounded Corners 48">
              <a:extLst>
                <a:ext uri="{FF2B5EF4-FFF2-40B4-BE49-F238E27FC236}">
                  <a16:creationId xmlns:a16="http://schemas.microsoft.com/office/drawing/2014/main" id="{F5FD7DF9-3389-4742-7397-D959DB86E352}"/>
                </a:ext>
              </a:extLst>
            </p:cNvPr>
            <p:cNvSpPr/>
            <p:nvPr/>
          </p:nvSpPr>
          <p:spPr>
            <a:xfrm>
              <a:off x="3391713" y="162962"/>
              <a:ext cx="1081749" cy="651850"/>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Freeform: Shape 49">
            <a:extLst>
              <a:ext uri="{FF2B5EF4-FFF2-40B4-BE49-F238E27FC236}">
                <a16:creationId xmlns:a16="http://schemas.microsoft.com/office/drawing/2014/main" id="{2891D77F-0830-1D84-9FBD-05E41417539B}"/>
              </a:ext>
            </a:extLst>
          </p:cNvPr>
          <p:cNvSpPr/>
          <p:nvPr/>
        </p:nvSpPr>
        <p:spPr>
          <a:xfrm>
            <a:off x="201527" y="168279"/>
            <a:ext cx="380813" cy="830939"/>
          </a:xfrm>
          <a:custGeom>
            <a:avLst/>
            <a:gdLst>
              <a:gd name="connsiteX0" fmla="*/ 19159 w 344859"/>
              <a:gd name="connsiteY0" fmla="*/ 873644 h 873644"/>
              <a:gd name="connsiteX1" fmla="*/ 118785 w 344859"/>
              <a:gd name="connsiteY1" fmla="*/ 183925 h 873644"/>
              <a:gd name="connsiteX2" fmla="*/ 0 w 344859"/>
              <a:gd name="connsiteY2" fmla="*/ 245233 h 873644"/>
              <a:gd name="connsiteX3" fmla="*/ 21075 w 344859"/>
              <a:gd name="connsiteY3" fmla="*/ 95794 h 873644"/>
              <a:gd name="connsiteX4" fmla="*/ 53645 w 344859"/>
              <a:gd name="connsiteY4" fmla="*/ 78551 h 873644"/>
              <a:gd name="connsiteX5" fmla="*/ 105374 w 344859"/>
              <a:gd name="connsiteY5" fmla="*/ 49813 h 873644"/>
              <a:gd name="connsiteX6" fmla="*/ 153271 w 344859"/>
              <a:gd name="connsiteY6" fmla="*/ 22991 h 873644"/>
              <a:gd name="connsiteX7" fmla="*/ 187757 w 344859"/>
              <a:gd name="connsiteY7" fmla="*/ 0 h 873644"/>
              <a:gd name="connsiteX8" fmla="*/ 344860 w 344859"/>
              <a:gd name="connsiteY8" fmla="*/ 0 h 873644"/>
              <a:gd name="connsiteX9" fmla="*/ 216495 w 344859"/>
              <a:gd name="connsiteY9" fmla="*/ 873644 h 873644"/>
              <a:gd name="connsiteX10" fmla="*/ 19159 w 344859"/>
              <a:gd name="connsiteY10" fmla="*/ 873644 h 873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4859" h="873644">
                <a:moveTo>
                  <a:pt x="19159" y="873644"/>
                </a:moveTo>
                <a:lnTo>
                  <a:pt x="118785" y="183925"/>
                </a:lnTo>
                <a:lnTo>
                  <a:pt x="0" y="245233"/>
                </a:lnTo>
                <a:lnTo>
                  <a:pt x="21075" y="95794"/>
                </a:lnTo>
                <a:cubicBezTo>
                  <a:pt x="24907" y="93878"/>
                  <a:pt x="36402" y="88131"/>
                  <a:pt x="53645" y="78551"/>
                </a:cubicBezTo>
                <a:cubicBezTo>
                  <a:pt x="72804" y="68972"/>
                  <a:pt x="90047" y="59392"/>
                  <a:pt x="105374" y="49813"/>
                </a:cubicBezTo>
                <a:cubicBezTo>
                  <a:pt x="120701" y="42150"/>
                  <a:pt x="137944" y="32570"/>
                  <a:pt x="153271" y="22991"/>
                </a:cubicBezTo>
                <a:cubicBezTo>
                  <a:pt x="170514" y="11495"/>
                  <a:pt x="182009" y="5748"/>
                  <a:pt x="187757" y="0"/>
                </a:cubicBezTo>
                <a:lnTo>
                  <a:pt x="344860" y="0"/>
                </a:lnTo>
                <a:lnTo>
                  <a:pt x="216495" y="873644"/>
                </a:lnTo>
                <a:lnTo>
                  <a:pt x="19159" y="873644"/>
                </a:lnTo>
                <a:close/>
              </a:path>
            </a:pathLst>
          </a:custGeom>
          <a:solidFill>
            <a:srgbClr val="4C51A1"/>
          </a:solidFill>
          <a:ln w="191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TextBox 50">
            <a:extLst>
              <a:ext uri="{FF2B5EF4-FFF2-40B4-BE49-F238E27FC236}">
                <a16:creationId xmlns:a16="http://schemas.microsoft.com/office/drawing/2014/main" id="{68A2DD39-F1D4-B2C2-3462-830D56BFD3FD}"/>
              </a:ext>
            </a:extLst>
          </p:cNvPr>
          <p:cNvSpPr txBox="1"/>
          <p:nvPr/>
        </p:nvSpPr>
        <p:spPr>
          <a:xfrm>
            <a:off x="639085" y="352887"/>
            <a:ext cx="4392549"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9Slide07 Baloo Tamma" panose="03080902040302020200" pitchFamily="66" charset="0"/>
                <a:ea typeface="+mn-ea"/>
                <a:cs typeface="#9Slide07 Baloo Tamma" panose="03080902040302020200" pitchFamily="66" charset="0"/>
              </a:rPr>
              <a:t>ĐỊNH LÍ PYTHAGORE</a:t>
            </a:r>
            <a:endParaRPr kumimoji="0" lang="en-US" sz="3600" b="0" i="0" u="none" strike="noStrike" kern="1200" cap="none" spc="0" normalizeH="0" baseline="0" noProof="0" dirty="0">
              <a:ln>
                <a:noFill/>
              </a:ln>
              <a:solidFill>
                <a:prstClr val="white"/>
              </a:solidFill>
              <a:effectLst/>
              <a:uLnTx/>
              <a:uFillTx/>
              <a:latin typeface="#9Slide07 Baloo Tamma" panose="03080902040302020200" pitchFamily="66" charset="0"/>
              <a:ea typeface="+mn-ea"/>
              <a:cs typeface="#9Slide07 Baloo Tamma" panose="03080902040302020200" pitchFamily="66" charset="0"/>
            </a:endParaRPr>
          </a:p>
        </p:txBody>
      </p:sp>
      <p:sp>
        <p:nvSpPr>
          <p:cNvPr id="40" name="Freeform 8">
            <a:extLst>
              <a:ext uri="{FF2B5EF4-FFF2-40B4-BE49-F238E27FC236}">
                <a16:creationId xmlns:a16="http://schemas.microsoft.com/office/drawing/2014/main" id="{1A2E912F-062F-9D3D-4E85-43F5109BCFA1}"/>
              </a:ext>
            </a:extLst>
          </p:cNvPr>
          <p:cNvSpPr/>
          <p:nvPr/>
        </p:nvSpPr>
        <p:spPr>
          <a:xfrm>
            <a:off x="242579" y="1360160"/>
            <a:ext cx="535139" cy="590680"/>
          </a:xfrm>
          <a:custGeom>
            <a:avLst/>
            <a:gdLst/>
            <a:ahLst/>
            <a:cxnLst/>
            <a:rect l="l" t="t" r="r" b="b"/>
            <a:pathLst>
              <a:path w="1763552" h="1946587">
                <a:moveTo>
                  <a:pt x="0" y="0"/>
                </a:moveTo>
                <a:lnTo>
                  <a:pt x="1763552" y="0"/>
                </a:lnTo>
                <a:lnTo>
                  <a:pt x="1763552" y="1946587"/>
                </a:lnTo>
                <a:lnTo>
                  <a:pt x="0" y="1946587"/>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F6315FAB-7979-ABAE-504D-ED227AC8D017}"/>
                  </a:ext>
                </a:extLst>
              </p:cNvPr>
              <p:cNvSpPr txBox="1">
                <a:spLocks noChangeAspect="1"/>
              </p:cNvSpPr>
              <p:nvPr>
                <p:custDataLst>
                  <p:tags r:id="rId1"/>
                </p:custDataLst>
              </p:nvPr>
            </p:nvSpPr>
            <p:spPr>
              <a:xfrm>
                <a:off x="777862" y="1347460"/>
                <a:ext cx="7273938" cy="2608022"/>
              </a:xfrm>
              <a:prstGeom prst="rect">
                <a:avLst/>
              </a:prstGeom>
              <a:solidFill>
                <a:scrgbClr r="0" g="0" b="0">
                  <a:alpha val="0"/>
                </a:scrgbClr>
              </a:solidFill>
            </p:spPr>
            <p:txBody>
              <a:bodyPr wrap="square">
                <a:spAutoFit/>
              </a:bodyPr>
              <a:lstStyle/>
              <a:p>
                <a:pPr marL="0" marR="0" lvl="0" indent="0" algn="just" defTabSz="914400" rtl="0" eaLnBrk="1" fontAlgn="auto" latinLnBrk="0" hangingPunct="1">
                  <a:lnSpc>
                    <a:spcPts val="4000"/>
                  </a:lnSpc>
                  <a:spcBef>
                    <a:spcPts val="300"/>
                  </a:spcBef>
                  <a:spcAft>
                    <a:spcPts val="300"/>
                  </a:spcAft>
                  <a:buClrTx/>
                  <a:buSzTx/>
                  <a:buFontTx/>
                  <a:buNone/>
                  <a:tabLst/>
                  <a:defRPr/>
                </a:pPr>
                <a:r>
                  <a:rPr lang="en-US" sz="2800">
                    <a:solidFill>
                      <a:srgbClr val="002060"/>
                    </a:solidFill>
                    <a:latin typeface="#9Slide03 Comfortaa" panose="00000500000000000000" pitchFamily="2" charset="0"/>
                  </a:rPr>
                  <a:t>?5. Một chiếc tivi màn hình phẳng có chiều rộng và chiều dài đo được lần lượt là 72 cm và 120 cm. Tính độ dài đường chéo chiếc tivi đó theo đơn vị inch, biết 1 inch </a:t>
                </a:r>
                <a14:m>
                  <m:oMath xmlns:m="http://schemas.openxmlformats.org/officeDocument/2006/math">
                    <m:r>
                      <a:rPr lang="en-US" sz="2800" i="1" smtClean="0">
                        <a:solidFill>
                          <a:srgbClr val="002060"/>
                        </a:solidFill>
                        <a:latin typeface="Cambria Math" panose="02040503050406030204" pitchFamily="18" charset="0"/>
                        <a:ea typeface="Cambria Math" panose="02040503050406030204" pitchFamily="18" charset="0"/>
                      </a:rPr>
                      <m:t>≈</m:t>
                    </m:r>
                  </m:oMath>
                </a14:m>
                <a:r>
                  <a:rPr lang="en-US" sz="2800">
                    <a:solidFill>
                      <a:srgbClr val="002060"/>
                    </a:solidFill>
                    <a:latin typeface="#9Slide03 Comfortaa" panose="00000500000000000000" pitchFamily="2" charset="0"/>
                  </a:rPr>
                  <a:t> 2,54 cm.</a:t>
                </a:r>
              </a:p>
            </p:txBody>
          </p:sp>
        </mc:Choice>
        <mc:Fallback xmlns="">
          <p:sp>
            <p:nvSpPr>
              <p:cNvPr id="41" name="TextBox 40">
                <a:extLst>
                  <a:ext uri="{FF2B5EF4-FFF2-40B4-BE49-F238E27FC236}">
                    <a16:creationId xmlns:a16="http://schemas.microsoft.com/office/drawing/2014/main" id="{F6315FAB-7979-ABAE-504D-ED227AC8D017}"/>
                  </a:ext>
                </a:extLst>
              </p:cNvPr>
              <p:cNvSpPr txBox="1">
                <a:spLocks noRot="1" noChangeAspect="1" noMove="1" noResize="1" noEditPoints="1" noAdjustHandles="1" noChangeArrowheads="1" noChangeShapeType="1" noTextEdit="1"/>
              </p:cNvSpPr>
              <p:nvPr>
                <p:custDataLst>
                  <p:tags r:id="rId6"/>
                </p:custDataLst>
              </p:nvPr>
            </p:nvSpPr>
            <p:spPr>
              <a:xfrm>
                <a:off x="777862" y="1347460"/>
                <a:ext cx="7273938" cy="2608022"/>
              </a:xfrm>
              <a:prstGeom prst="rect">
                <a:avLst/>
              </a:prstGeom>
              <a:blipFill>
                <a:blip r:embed="rId7"/>
                <a:stretch>
                  <a:fillRect l="-1760" t="-1168" r="-1676" b="-5374"/>
                </a:stretch>
              </a:blipFill>
            </p:spPr>
            <p:txBody>
              <a:bodyPr/>
              <a:lstStyle/>
              <a:p>
                <a:r>
                  <a:rPr lang="en-US">
                    <a:noFill/>
                  </a:rPr>
                  <a:t> </a:t>
                </a:r>
              </a:p>
            </p:txBody>
          </p:sp>
        </mc:Fallback>
      </mc:AlternateContent>
      <p:pic>
        <p:nvPicPr>
          <p:cNvPr id="1026" name="Picture 2" descr="143 đánh giá Smart Tivi LG 4K 55 inch 55UM7400PTA từ người đã mua">
            <a:extLst>
              <a:ext uri="{FF2B5EF4-FFF2-40B4-BE49-F238E27FC236}">
                <a16:creationId xmlns:a16="http://schemas.microsoft.com/office/drawing/2014/main" id="{FFE6D4C3-C079-0728-58E0-41C6099D03B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38647" y="1609603"/>
            <a:ext cx="3373249" cy="2085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22523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bài 31. Tính xác suất của biến cố bằng tỉ số (TIẾT 1)"/>
  <p:tag name="ISPRING_PLAYERS_CUSTOMIZATION_2" val="UEsDBBQAAgAIAHldz1I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AQDQFXEfUjY/YGAACAGQAAHQAAAHVuaXZlcnNhbC9jb21tb25fbWVzc2FnZXMubG5nrVlbi+NGFn4P5D8UhoYNJJMLJITQ46EsV9uiZckjlaenExZRLZXtoiWVo4tnOk/7to+7eQ0EEnIhCQnkIU9ukn1wyP9wfsmeKskee5JBkqdhZhhJnO+cOnW+75wqnz54GkdoydNMyOR+5+17b3UQTwIZimR2vzOhZ2+830FZzpKQRTLh9zuJ7KAH3VdfOY1YMivYjMP/X30FodOYZxk8Zl319OwZifB+Z9zzsWEQzzN7FvGxa2Lfwj1i+T1snPvU8XtkYNqd7kCiHP7MObriM5EkEASSU/0ii0TIT9+sUNs5cSh1Rv4Y28TqdHsyz2WMeiw9Ds3Gj8wBpqZj+70JANtep2uzpZixHFKIrgqAT7LjsD1CqWkPABEHARiIKxGJ/AZ5PM8hF8eiWmafdLre8RmkznibPioXbXM36ZsOpM11y6xpSFhhEQqJEpamOnEtAMcWviSu7xkEQBW0Q31vMh47LiV9iFBVi4iLqNwQkaFE5igrFguZ5jxEItEFxQ4yHMtWufHOTdsH93p91WvTMumlP3JUrmmRJgic35kT23FH2DpAn07vAH7sEo/YFNI5HjrU6XTHKc94kvMULeYyl23wVJn5tu+c+YYzsWlVcejk4YR4euftyahH3BNF6RPqUFjP9pN30sLRI/DzNwX1CJwdV1AXGBIwwu55mRPDJfCi71+YdNjpGilnqmyeiHyOhLdIlSjxJYuKsr4q7axzt1U6PB5XurGNu8eC6zprwxkB/y59yxmAWJoDCEvGC5bcIEvO5D/eee/9p2+/+95rrWA8KCjrEAhppHffagBkU9exSlHwbfIYdpuam9VvY0Q3t18b7eydCbVMGwr79//+8fPm9nNI8JVY/5C0Q4FSftTpPpzgS2RtVl+YtdYT14XSr+rW9LSOqAxZROvIpSzQnC25aklLwZ9o1QBqiLTqRupDIOFFUtTyru+MMJQWsI26pqHKFugh0/Tm9VKMinwuU3CXoVBk7CqCglM+Va2p74uSlWXFSSVgIGuhjJlI7tW7vrAtB/d16Y2g5vFAachuUYB0AK8LfanI9Dq4eJJEkoVomnIAdDzEFotIBJW0VmwYR+ymNgoXX0BrAwo4lgeq1t++6XRJEqJ+ytRiW6K42CMurGWz+v7mCFNfE0Bbo3yz+iZHwWb1VTugoTkYWvCXqkB661WOkvX3OapXzkOYMbH3zZP55vY/dQiVbmPPu3Dcvsqjkm2GFizLnsg0PCjc/S2uAzZtwwFuGHQPXHXVHTCUjIAhMU15kNeDQZRYl3xFNVg21KRPtWoolsVFBqkHHYp4znW0Qi2FBeVExacSKBdxGLI0HcC75l9t5Vt4YhtDv0d3WmuxIgnmDe2Ar39LmX2CFBk/oEFtTBUaDKWPQXBgdHTaWDjnna5z3sbiksA0Cf/U2eyNtSCFW53a6mDAlOxEN9XEoappKWSRwRuVElArvSPZvXZuPAIDgE1NbL1AbkvU7cg2E0sOcaQhT2sdQTcwSF8R7OHE/NA/w6alW/rzpcdu9HjIwiVLAnXuCJja0xv4FopQf1Nlr/1/XIhPEMsr9T+pGofdJ49P2sZz0GtewAiW5zxe5HWuVcKq8I+JQlH8hSE0Wfpx/nfT+53szN68/9L7c3CuaLNHtUG8ZKaa79ZdR1IdEQjMMMBUAmNH1NxqqNz2TNC6YYMD6DM70z47OI+YyVQ2t7adCsCW6FgMbwg51pF7MP3E0IWa2+pDyn74+njS3P6C9DyTQte54FeZyGs9az437q+azsc31r0x9qDZUJNa5OA6BCAjEUP8YQPMyYhsM1C2iIOVXMgiCjX9I3Gt2wTktoj5XwfkaSpj/TZi2bb8yzb14GWiKBfnlk7HLeapHYMb788egY/fJY9gF8YYA9uGmn0MxfaooRHQR6XCot52dAIexSwP5tCOp7JIwoZA5dmsT84wgFVrpusfY3QtNqv/xQ1RnoulfIuqtx+0AlFjHSgp2YF9ZMucZ/9sDaLWssMorzpy/jSvB5r0dCl5vnN2BuPcdFpnQXHvMOTB0ETGcP1ZE8PqcL01HanjORyQGxzSqQlMuJMTKysbZCxjeHWv3i9Vt3y6cDCl2BiOgIueOqnd/nuBfv90/VMyR9fr7+I2SNsSNJyJC0e/is2GLFIYKqjII47IU6Y42AZV3RqBWutDHKCtf4HlB5vbb9Bys/q1DZDeX9jZuUDBfL1qY7q7PukzyEu2/jKYN7su3wd5vu/SuV5LDqN3MtO3MgJlcrP6slbtVC6oOfZxv68vmiAtkQiuy5EjhPNpUN04RXImm4IZQ2xDk3kOj4cibwvoErK7OFLXIvoKwpJM/eLx57++rbMvLx8rCQeVLJ+faeTyr21+95Tp30pO39z76eT/UEsDBBQAAgAIABANAVc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EA0BVw08H+QCBQAAFxkAACcAAAB1bml2ZXJzYWwvZmxhc2hfcHVibGlzaGluZ19zZXR0aW5ncy54bWzlWU9vGkcUv/MpRlvlGLATu3EswHJgqVEwOOy6jVVV1rA7sFNmZ7Y7sxBy6q3Hqt+gVZuqkdpbT1htD/SL0E/StwzGYGN7cOLIrQ8Y9s17v/fm/Zs36/zOq5ChHoklFbxgrWfXLES4J3zKOwXr0K083LKQVJj7mAlOChYXFtopZvJR0mJUBg5RClglAhgutyNVsAKlou1crt/vZ6mM4nRVsEQBvsx6IsxFMZGEKxLnIoYH8KUGEZHWFMEAAD6h4FOxYiaDUF4j7Qs/YQRRHyznNN0UZhWGZWDlNFsLe91OLBLulwQTMYo7rYL1Uckur5cfn/JoqDINCU99IotATMlqG/s+Ta3AzKGvCQoI7QRg7vrahoX61FdBwXq0kcIAe+4izARc7x2nMCUBTuBqih8ShX2ssH7UCmPSJjFEg8iiihMCoAu0OU5FXqkZQZP8Acch9VxYQamrClbZPW7aFbtp10v28WGzpk01lnCrbs02knFq1bJ9XG+4tnO85+7XVhZy7ZfuCkKrWmYMv3d0YDdr1frzY7fRqLnVgzOpSTDm3J7PLUYwD5EWSTwfJxUkYYtjyqBozgVLEgVlx3DcIa6oUMiqNmaSWOjLiHReJJhRNUgzDaqzS0i0KyPiqWaaRgUrTQ3rDE4DgmGQW7Mc3Xw6S9EnWwtbz2ntZ9taamUeK4W9AJJZnebiPOWUi6ZljT1Fe1Ao5Nwe2wljThJFIlZn6TxPnJlwCUy+LfiC49Jn1BLMn7mLhC3i13FI5jqA06W8ApzrFmpDiBk4shERjhzMoetQBc71ZgAyaUlF1aTbVKbcuzHFDAEetEWC9p0LzvYCHMuFmM7impa6V/y8LhSRX2hna9KlrA6joCXNLCN+m/uoHOM+dEkT9mejoUJ89Bb+BOOTb1cTUcKE3x0P3w6MGZEaD98o5I2HP5rIfCYS5qOBSBCjXXCTQFBnSQi/AoLmuytqxyKcUOEAUEhOvNqjpE/8HRNFR6AiTEASTpuIEaU1fJXQ16hF2iIGXIJ74HWgU6nxsysBR1jKM1B8auMD3aOq9bL98kG6Qez3MPT71cChOkkYqVvBxwPEhTqVA3d4OJFkEhSf+pM1k71lbx6GWYOAOL+naCzgSxomDL9P+JlD5qBvMeS3o2WVwF9rgbHaAPcmhZ4W7wQaSpxCSDQmLHjQ3CmfHigGgB7mSHA2QNiD41mmbaNHRSKBohuEhpY3t1DLQ5pOnjpwEIHG2CexEeTa+qPHG5sfP9l6up3N/fP1zw+vFJoOLgcMp+r05FK6cm4zljw3I14jd8ksZiZ1biK7RuiKueyCbEXEYVoa/gWly2dNA/Fq3bWbuyW3+mnVPVoCMInXxaEgn0sHluXzy2SIu6vji2PvNkt7qGk7hzXX2TbJ4bqAdqG8AKqgnd63TGReHO4eodp4+H3VaHqojod/HiB3fPJTyahQbcfI8IYJV+O5CVdTjyYHc2OJkQlw1HR064TDhtGQQvp9sMbxLmVsVFE36gD/jSp+51uIbgO3U8Xu6NcQdel4+Fd4a8l0P5rtbUbpf+z2u31Hv2cXaTg3v4nQ39+NfuMB6o5+MeoJpdHvcAfyxidvUG88/MNEpIwBX45+8AI9FZvIfBJQ5AWj4QdtU4sJ79j71WeNWvkenAt31IP6afZ2deF1aj639EV6uhJSTkNwa5prs7fvxc2NtXxu+VImA2iL/8woZv4FUEsDBBQAAgAIABANAVe0UPcKkwMAALQMAAAhAAAAdW5pdmVyc2FsL2ZsYXNoX3NraW5fc2V0dGluZ3MueG1slVdLbtswEN33FIK7LeLEdZEUUAz4V6Bo2gZN4D0tjW0iFCmQlFOfoGfoEbrurl32JLlJhx9JlC3FToQA4cx75Hweh0isHiiPtiAVFfy6N+iNXkVRnBRSAtf3kOWMaIg4yeC6t6BPf3/oaPPvN3kTPf35xaPk6e9PHYmCUQ69vqMKJuQdaE35WhlLaYtoet1bFloLfpYIrnH/My5kRlhv9PqD/Yn7FnmMJTDcUzkrkkB9zLvB1WR2EsWfMZxczqbvuwiJyHLCdzdiLc6WJHlYS1Hw9Ghom10OEkv2gMjz95fT+WUXklGlP2rIGjHNr8x3GiWXoBS4kIaT4eAoi5ElsPKkc/tzIic86rns92hbqqi2tPGF+bpoOVlDs8jT+exi9rYbz3H3BmE8mc8+XDxP0PBdm75fDq+G404oIzuQL2l5LvIi3yMMzNdJkGJtCvqiQ0oOEyTF64eE2bn5jhJMQuago11QjKbYBiFTJ8Vz83WBfS0PVOT/DIdEbO62FOzWNGFvehiFLBmMtCwg7pcr51Mb8fi10Gb+jFaEKQSEphp0ixnekkKV2zRtNe4bPFKeBiBvqBELwYoMpi7eANi01/jpdGLnShhfZQsClLD1xiDC2lgjv2BZD5CBsUbemW595Wx3AN/3OE6phwnxzXy++ugFTnBZ1qtclV5z0o255So42htKTCZSGFlZ3dMMTNfivrW5kPoHMcWcbOmaaHyvPhvccmeTUXF/z+GV1q6rWFPNoE1uiSikwmDQvfDZ+s61eBzFPRxqrG9gpX2qTVvdE/NYhFKw6+NC99tVZXPrSONTct0jWpNkk+HbqHqR5+H1w23co3zIMMMa4SA/8pUIODawLlJG5APIeyHYqcdwoeFUrHB3tgNdFdS1tb17sd+jra28yJYg56gGCqUcmzaH29D1huGvXlB4hLRJ6HA6pt7gdpzQSu2BwfcfiEw25V1wC+fJCqYpgy2wUhuBxWbclVqsUPxtCRtxefUFcnuJHv0EqoXSnEyBvQW/wLAaG+95mpL3uKbmNVkqm1ljoBwb9+WUNNILQc7gxdTYGv1tNcR2NQpKCi3uNJHlDa/XPn2yhTGnmZ1A6NCVbNo8jsOEyH1hrLMM+MBeh2BerWqzKsMWTxfFzNnRoI1iPftD9h5v52glAcIBa42vgifgE+yWgsj0SwVpvAktbsfGHPHVtPMaJ32W67gfmFxzqjbg3/jfyug/UEsDBBQAAgAIABANAVeSyE/1/gQAAKEYAAAmAAAAdW5pdmVyc2FsL2h0bWxfcHVibGlzaGluZ19zZXR0aW5ncy54bWzlWU9vGkcUv/tTjLbKMWAnTuNYgOXAUqNgIOy6jVVV1rA7sFPPzmx3ZiHk1FuPVb9BqzZVI7W3nrDaHugXoZ+kbxmMwcb24BpHbg4Y9u37/ebN+zdv17md1yFDXRJLKnje2sisW4hwT/iUd/LWgVt+uGUhqTD3MROc5C0uLLRTWMtFSYtRGThEKVCVCGi43I5U3gqUiraz2V6vl6EyitO7giUK+GXGE2E2iokkXJE4GzHchy/Vj4i0JgwGBPAJBZ/ACmtrCOU0077wE0YQ9cFyTtNNYbanQmZltVYLe8edWCTcLwomYhR3Wnnro6Jd2ig9PtXRTCUaEp66RBZAmIrVNvZ9mhqBmUPfEBQQ2gnA2o31TQv1qK+CvPVoM6UB9exFmjG53jpOaYoCfMDVhD8kCvtYYX2pF4xJm8QQDCILKk4IkM7JZjQVea2mAi3y+xyH1HPhDko9lbdK7lHTLttNu1a0jw6aVW2qMcKtuFXbCONUKyX7qFZ3bedoz92vLg1y7VfuEqBlLTOm3zts2M1qpfbiyK3Xq26lcYYaB2PG7bnsfARzEGmRxLNxUkEStjimDGrmXLAkUVB1DMcd4ooyhaxqYyaJhb6MSOdlghlV/TTToDiPCYl2ZUQ81UzTKG+lqWGd0WlCMAxya5qjT55NU/Tp1tzWs3r1s20ttDKHlcJeAMmsTnNxVnKqRdOqxp6iXSgUcm6P7YQxJ4kiEauzdJ4VTk24hCbXFnzOcek1agnmT91FwhbxaziE8DXK3EJtiCkDz9UjwpGDOXQZqsCb3hQhk5ZUVI27S3mivRtTzBB0EGiDBO07F7zrBTiWc0GcBjKtba/weU0oIr/Q3tWiS1UdRmGVNJWM9G3uo1KMe9AVTdSfDwcK8eE7+BOMTr5dDqKEib47GrzrGysiNRq8VcgbDX40wXwmEuajvkgQo8fgJoGgsJIQfgUEzbZT1I5FOJYyLBWSY692KekRf8dkoUNYIkwACadLxIjSK3yV0DeoRdoiBl6Cu+B1kFOp+TNLEUdYyjNSfGrjA92UKrWS/epBukHsdzE0+OXIoRxJGKmV8OM+4kKd4sAdHk4kGQfFp/74nsneMjcPw7QjQJxvKRpz/JKGCcO3ST91yAz1CkO+mlWWCfy1FhgvG+DuuNDT4h1TQ4lTCInmhBse9H3KJyeIAaGHORKc9RH24DyWadvoUpFIkOgGoanlzS3UeEjT8VUHRk9YMfZJbES5vvHo8eaTj59uPdvOZP/5+ueHV4Imk0qD4XQ5PaoUrxzUjJHnhsJrcJcMX2aocyPYNaArBrEL2LKIw7Q0/AuLLh4uDeCVmms3d4tu5dOKe7iAYByvi0NBLptOKIsHlvHUdm5eab2/gcWxd5vFPdS0nYOq62ybZG1NQINQXgB5304fqUwwLw92D1F1NPi+YjQvVEaDPxvIHZ38VDQqTdsxMrxuolV/YaLV1MNIY2YQMTIBDpeObpZwvDAaUki4O2sV/6VwjWroRjV/P+p24YMGvbJwdamvpm7d4a8hOqajwV/hytLnHjfU9xeY/7GnF5aAXHR4IYeENAXd0Sn2gT0bw8H4TYT+/m74Gw/Q8fAXoxZQHP4OjzXe6OQt6o4Gf5hAShj45fAHL9CDrgnmk4AiLxgO7rQrzSe7Y+9XnterpZVmPTVL+3vRam7Xffpq+np07n1oLrvwTfgayOf/rVBY+xdQSwMEFAACAAgAEA0BVzdJ7OC8AQAAfwYAAB8AAAB1bml2ZXJzYWwvaHRtbF9za2luX3NldHRpbmdzLmpzjZRNb8IwDIbv+xVVd50QsE6w3YCCNInDpO027ZAWUyrSuErSbmziv68JX0lIt8aX5uXp69oh/rkJmhWmYfAU/OhnvX+x91oDpUlewZ2t0xa9UHooaL6Ct7wAmjMIHaQ+vXqW9xfCZxwybZrsXpWtMPxCVL+sCRUmXnosuEcTHq32aJ8e7cuX+Nuq7FjVoSKjzUklJbJeikwCkz2GvCCaCW8XepkFOjDWwP9B1yQFy/RhOJ7GreTFMZqO4tmjyaVYlITtlphhLyHpNuNYsVVb/s2uBN4c+PYA9B9Hs/nIBGgu5LOEwk08H6toJ0sOQsA5bzSNhl6YkgSo4dvX6w/UMXYLcug6F7k80ZOBCpMuSQZXXZrN40F8b2Os8XK5yXQeLwbXnIQveTydUTSOJhZByQ54h4MpsazKa26owuI4ZqojXSxPKEWyyll24OK+Ci+nPlbZtnVPT4xegnx1/lf0VZjMpRnHk7WuGTrXbOO5tYXv1rKOo0F6b7dw0i59KWhrXlfsPNDqM2h9jnSHjdq/ByGRkqSbopkhzfxsGkH4FvgbItVbhhL0A1ZSj+zgwxwXvpmcdq7Tnvf7m/0vUEsDBBQAAgAIABANAVcBIvFpfQAAAH0AAAAcAAAAdW5pdmVyc2FsL2xvY2FsX3NldHRpbmdzLnhtbLOxr8jNUShLLSrOzM+zVTLUM1BSSM1Lzk/JzEu3VQoNcdO1UFIoLknMS0nMyc9LtVXKy1dSsLfjssnJT07MCU4tKQEqLFYoyEmsTC0KSc0FMkpS/RJzgSrDMh/ubi9RyDi8OVFH4eGulXkKyQ93zyxRyC/NycxLVdK34wIAUEsDBBQAAgAIABANAVfBMWo/HhkAAKEuAAAXAAAAdW5pdmVyc2FsL3VuaXZlcnNhbC5wbmftentUUmnbN+VkM2bTNDqVZVppqZmamnlCyJka67FRy/GUB2rELBNMGUXkVDk1ZeaxRDyAzzTllAdGTQxTzDFFBWE6KNlWaDxAiYBKgojAhz3PvOv73rXe9bz/fmvJWrDX3ty/+76ua/+u6/rde+0bIUEB6022moBAoPXHjh4+CQJ9Yg8CGSV/amy4QjYmf2o4rEKdDPgaVM+1fG84+STR/zt/EKghf93SmTWG888uHo1CgUCfdy1/V7FSfoODQM4Hjx32/z4zTjrKu5n8/ozV2yX0wbj+TNKn8ivS2IKZb1d17/g0knJ1sw12p/mRuHNm5zd+WnSlbcuvp49v2tTUeODY7cP+X545uqs7/uvrPm1oUblm4HlE+sOgCBVWIhBfJtXXK+4GVaJaW5ktD2v0nUYGKw6Rr6w2HH4LDTH8gtJNlv2pCvJfZTi8cjA4BLrU+s2abhph3tEhIcGDGkOpGwSnnKSHK3prNoNAj9ERX5nX2HW/uDGeqnld7RIPG0kBgd7GOdjLDuSxpPFUZi4+tWMV6BI2PdW/IWvXvl27aHGGAVYO9ocPxzWBQE/95uys0FtZ48qGYFgP87HQcKn9ZMjIect8gAXBW2jGCAYrVf/wT62+0aEFrJ2r+xr+2zpnQBjg/7o0uC5HjtdrXBrLMmyJCk/owjOVfu4CcXbmJVX3wYyPKH6PVeQm86F2LfN3rdtbKjIkz0LX70BZIzHHZbuDm4OJszdhI9Ntj8/G6qe2CcFYJoUdKr15lzEJ4WQxtVL5vuqBPhxjdPBRYNr78X4nebQhfKqpY+tyeDjlBpJFdjbYQR9A1Y1uxnDMPpiudvsikDDuSZSM+0eZZEN1Y9SlN0sAnAn3QJTXEtPxRZp5NU//PO1NnVnA2gIHazoLPq03LZnTyrU665Ef//zwqs+Vh7k9XqlBv5+tUJTiy+Khcl7DdnIJgp0OJHzLrQwFpusu2LKcWTPvQJp3zIUXJN10t3JSfHopZnQM3PqBACuyLA+kO7R4WgXmwQkxZJcUFFtTshznrBJ0SEXWakpEZqgz/PcCNvCetEdibXTJVNlz6O2LdMo2cHKTZymn6oO3sTIVDvI2uZ6cqAQy9lPlqONuwvi8PlSiqW2THEXMM+Xky17eNnMI6IFstxD7O1O3XcpDdNhiJVv76JZOdkV3NbuAEoTlvTPK7whnnTF2nYyYrA5VUXzae52VKsFDWsTJd2Toq5WddTLAkDgjNUn+rsasvsyII0URZxQeRhPH2fzQ7Lp9nrR45y9EgCWtLA8j7lThRh/jHsJL+VRgG1DGYfOMyqWIRIZUFS8INAswLsAkaF7hA0Vab7lqX/F5hSt7siFGllLPxg8QgsNVF/ZR1T1MNk7RxqjDdOTBAbFihxFzNu9ODJTu6O22A9IaHDzKL0zVUd+gFRgfO9WZilAGNYonaG0UisafjLaQRK6aHyCqYktJakVRcrCITT+rEUuapqfEF+UEXh+B3doDHq/o82ncPkw5Xs4rdCXez9c2t7dPvBoPGap8P6xsGIgnx3B9WFnFasgeRp2rEztfIqZ2Bi4z/mF4yMSxTMEVip2UTGGry86T0VYFk2mUWh7bDjOmeyDUVW7Ovs4hpU9qXPHOZmneki0SjqMg/mmBRKEtPci0ZnMtJJaSLdk/m9qKENyM3PNRe16i8HQPYWLBAR5Wesknz3RHEzWCbxcf3UPnavDHt2l8YGIpl7mFnUAO6yzQFqp7fMKNGLYv6eLAonTRwR4VA4y0A8rYUQf5tBIhO3T6pS3wI1I4IH5fMV2sBvfpgOgIGbqeyneVA4GoH2HJKdC+DJ7KlWUHVMKFt+LLpOB5VKmcNyovrAhV4KJYC96c9PHZPeJAtyE/K2IRBsbVQEnFqdE2UbxSFwlPOrGIEfJI7kIcNiqjgjY8dHwbQD4fz/g7Prl2H8Y16s9wokrq7cSnBf6sBYKtgQGXzlh9inDJv/wPN2EcE7n2VbXxLQYku8q0ogfkO4wUgkMAgVKpwRgowv98RwTrTJDxqbuPjom0lIQWo1kp3pKf2FGLtGNdgNTbKBqOBiESh3xTvnEWtyaLM3ShLHkMsjlYgXfjPrigHK0Y9O5oqVenNS6ToZd5lN4CTZuCcAESrZrwuUqmOsq9us9dj6srmmzEOYvbYAjU/fzGnWQSuZhVJc2wAzQHnVOIXNE8kvht0KiIsZyTD78yV0OM8nDbLYLfoDC+pyPXXxTZaW0UuGpnO0UjVjIcB6VjsVocrOjE6WR+sxaiQMrlcWNDa7qTfHvoFJ9r8boYK9ri2d/po9S+JCitHtpSOayy+ImbcETEOw1hc4adn5Duan70vchNtziXh4gcpeKoEhQGC8mtrRdG83He3s08VRocZgsAwSc35TbuZjkZfeCQfn23DWh5MxTI6/B2+CptG+pGKWKL/PujIupfoQabOt5cs5VwvalA+c0ctY5D4tV5KuB+agI8jFCx7t/53OHDqDwIvUxd64WagxM0E3irV5WtFRyja+q53qSLXvU8kLdRBYYcQ5wKA6StdGGKXL77ho1R7zQrWZ90yviiwpWs0jyI96L7wlgQMmw7pfh8TedQhp6GvGArsaJF5gMWLe2Vqjfgs9S8yzO9OOtwVaIALeY2S72b/+smvWO+FhDcOl46aJIgUJE0GiF57YlVYe/MosqAwDOu9J1kPolWw/pFuhgB/P6d7ILJtRhIupDe4knzVMREH03+m3r+XQsQozbXLew2xSPMJXc7owLXLUfTfBWn5a8mJ169PQP31SsXXTOtjUqTYXQUx7M+mC55Q6BqfHnEY2O9ILdsqukbutEUvG0ObJKL6aDl/dU2SnaRcFXVOWWpbfQ1x5CJEIH3JgDYaqHxI6fYSSphTrDRjnaDc2exQet9VMrRBygnzY/YOFmdoyYVssEd8SQvMO1HGAcomqA3pfS48j404L2DvJHxmrn0J3XxwulRubdCfUfrOuRLjWeAhzytbtLFkxnaGsRR0WSa4BaCIufhMJrXJAkrq6l+ujgVKdZIM6QGpSIbbDI3x7xgZoXtN7oDdrW2yO6P4b5NjqGyFad/DDK+Gs8EP6em2PHrnO0sbG0Btg2gjuDnr8I7J2pECIoYqL+gwdPVb1alW1oc2sOgKTK4QDHCgj+gwaebsjISKa69W2Hu9rGj1erM3QxkHKQPDABlxZhidevIUJue50Tcmz9cDWg8UroYeBKbjKYcbPSrThtRDnnIf64oH66XMvDH8mQ3k9mvBbZA4/anPMBTPz1ACnATRspGtBR3IQFpo3EltzgldLUx1Uvb+Cn8Zb4C4JLvDBRhVnCARj9hi/hF28juZaUyv29NNwM+U9TZhYul3KbFWdwh3bib/T46kVDdfdQ4BvjyjEtAnBMzIe4e/k3ev9VNmIs9nbZvj0mO9lnN9yETpbfSdsIUibZ8q65BxkwF5o7yvK+yW2tQhrKw9qrIBM1Qknr+Wc2BSxXCRgo6dGR8FjuoPO/+7yGDjlEhvYQ/QHP0/6iJUsFIa82HhOmbmvWGLHNc013ZM/sYP/2S1OAi8wSBLtLMzf934ur/naimxiQn0m9niXgg2SO2npfsof2ufyjJCjO/rHVkUx8V49shc/Nl/Vj5P+vH2LCQpQUWdNPGf32GB5rrnZclJYh74n9Umz5rlrVxSHXV8oCp/7jECmgFtAJaAa2AVkAroBXQCmgFtAJaAa2AVkAroBXQCmgFtAL6/xAkizIx+fdzw0IURq9VQZO+dEaHfZxqxvw/P3qMDVmSd+iJG2B6nT5zoRqmf98F1Sn0izMPoLpgGq6xcliQjKZbg0DvFmqsdaNdUL2IJ08C76x27znlfd+bnl/Y8IbUodHdnN9dAxRHuI+XTi74neXgw/xnFXo10Vr3F1UnnjQeDWzUMgyzPFUsviQqhCTe88n5Y3mzG/WzYr1YxiqbO5NmiQLnP35YlRlrFZKn+9NgHAv+tDEL6UyD5ZkGKT7PHWydgBSPY56FremWvDg3STCM4NkRke0fh6TV0ppP5Y+g8wwzRI6+azcGgTIhJjmediYmx/JCQkA82ZA1Hfsh+yJiLQhMXYo7pRUU8V28h/in6gJkvgH29pcS519Z08vTYXP+j+lGIArpytjAjStfF9mYmz9tysrbALRP/Avssqa73GzNVVsDBvkuEaoZ7hLrh6392lQC4sK7MjxsaYzaFolUauX6J5sl6ulE/cwR5uytFMKBq9Gazg2EmVkml6+OxIl99crx+Jl7UI3iZ5hujmT9nfpXlCK2Na9uEFOY0KFs7ljIxCswhZgmTmmJprnRE4a0AchSwt5gNfJy4UiPFbAKxAv0nxVNpDvaz8VMjernVNy/HFE/XRn71u1PTbtQn/1zMHERHfz55y0n4XBynSk49CT899J0bU+Kbijs3loSe7afySVwCby3fm4F1iy3Y5iGrY+o5fIX6cmVPi6NyUOuQyRM2rZCaRCmUIIipj1xFIvYrY26Wk8F+M4gbzwUzksiV/dSBt2CN4LOuT/GotLka47ojpw1uTFBXbqpV87Q9Fp91iwtlDp+9R7fYTlgttntXqqp+fC4B8yJ0Y382mL2ZGnCIYjmVYqey5LvKs0fiNkK3wE1nhGLfD2lFaHiIyWVNx9yijFN7cOyKBnfyy40eWJpuNwF5h4sK78yljGMGnDLV6O+AJ0LDWnzZoiv7Lp6GAJfohEW0C7/+Kz72azlP6seN1zo/8l1i6A4giG+7NDSsPV6/niLTx7GLnAiMveH8RGc+H4laqrttbNvSiKTK9KUfGkz2SXAdU21Rp/SgpHFQz4d5i9OWW+/LY9yUpgPo9675WtrTUDnnqT7F4o/+8aZJioMkjGqehV/uhBV2vwO3mSMJ0/hM+FNIOT9tsk8mhT05AilPymktSiimUU1qyiO6GuhzaG21VxeAL8VWrHCGBeRzEC+qy86ztLJ/lqgODoWHVhDZRUeGDr/IDGAypmOcmoihQJpSDzWOUq0KfgdqEpasuaI8a1v4qSQuZTWJj+L0oEoRLxAQD0PbF4315awzxNGzeXtO6qbG4URfjil+2qhlI5PgKgc+TyjCe94xogyabGXAQRzERqnIm1m3WBW3lnLplALVhoOqhS3wehRdb4uv00y91RzO0eG2iiIRiYHPQEOTHVDQvtUJCZgA/jqfRdDxSPxaQbG9YRnv7ijrpuvnrgjl14qAqLWPxOv0iu9IAH+qbK2zNF1OeBSrv5zd1LEhheYGc6jGKJsVaaBPaEWHRPBTuipRThvN3uCxBKYFbaDDkUbh9QIT/D3dJglBsSNCpg73NiPMIJZy9NPtA5br6kXbXmhZ4FOSSbX3bj6GCXFtNr4yTdIrAceLlfylv3Bp//tT0+DZY+uQsUeErQqcIj5kR9TYHC8IsvFj0dnZWZMLQ3vgfo2sSDCEdGna7pv1Rnfix7vMuP1Ob5Xcy4H6j75Kf7kJ8nCyrS+xBAOdwD93udau2LsXWKIKYnL32svWquRGikqDgw2te39PWv/aFOl/vu5wDNIkvj8uGY2/Y6fuKQPvy1I++LJAdCfGTKVxoPMvgp2iRxAOSsuubrgJtD4InbX0uq+ZiMWHAyzYCNhlZS1pHEVtj8nsn38DLwXQbufPz2qYyA6jojwuAcGp/bw1rNSt4sDlZLHSNO3P8eQ5Ir0LYq83PR8fNn8LfR+05p4ErBVsoUnbfxuvHUWrCxT7JNYuukjI/IUGep2Dq+uZXIkfrlI9Dg72Pc8nbt9IgjuZ6N4ehvou4SfBkxfsXxN02L7r5z44paesNHhy7TcseX8qJuu3EyGbN47bnkjBtpfkCxc8t40PBSzWSzatnVN91Lg4ojL5MRtafYsBSNAcIe5nsTYBN6DhB6zuxjhBKnnedFq0Jv67V51RemmAWzN7B9dD0e2GPWabmKl800tizEzXgJpIfo4R2GreGKfBt0FZMgG5Ttb2ssoMWmaaro2nJz/8l64hHEkaHsHfItGUaRtPCWcaotKmCYN4vgVieNKK83q8KJJFu9wrfLl8485b7pf1f+T6fesS6m7sycQ3PUx3s6sndnK6XFc5VqJxRJNSaynCm9cTGJ6eSIuyNuu314Xj79reyMZPQS9PyA+zbS+94yhvlaLjlPV1RGsAlDlMIrYCt6S8g07+7zV4YiOXlWymIriljIXW/sNNVBRc/AYJWaCueduQsdB0J/K15d54JCbrr+17VH4hBO3Nm41jXO/eLzH1/XbVW5xnULd50LmITOs5pwXWujC0IYChJoJQsyFZkr0xKvZwGsNULG2SB0gEp+tmb813rK3XQQnZyb7u5pcHZGB5c85LRvjieCDH9tWukycqvPlhPVk6y/KEOew4ezcCvf7NGZ9Y2IzZy/mZOqjiqOgKoTvTOvB+KrtWKPOUPLaH2r8Xyftz0T4u9JRpkksKrKWIs5FnzhsXImlXdsgNi4gjegeIDrCeg4tnaxBl47sDViXMxxjnzufUI7C4KyBzWS6hSYhTtgbydstHv69NTjAPW5/LorXQOvbaGLyNqpSgxnBFgx8kAoX60SBytoSC+/E4zC8gRNJ5ECUzKkKAB0C4teGjleuKuxc8uhYGyDqFGy5TSmD1D85+9ZLjzlicnmfe9zpqPV/iNEnYhqJ1wbpdiSBLglIIY/IPMKNlNGT/xUmto3i5uF4fFNFfs3qpPIGWLhKVaZIjhyttunDuAvubAR4+7zLPrZxH5Uis88IW6S+NvhhuXkVono+DPLDDPYxbDGNhTBbAB1WkUVaA3o0+sP++dcRGFai37Mk7LefuW0Q0Sy8uLv7+6dUHwrmEdUI94oy1QsAZig3xR/LDbLw7pruDEFhAxO8mb3Ud49q5Kpkx6/LmXUm35Xbvjlb64Js5k4YqsxVwlwxFYzTSmDETI20BVoYQzr/NCEcmj++Sv2iRXVr7XNU8PF/RcxXuGSoIjUJSjf9L2WBObgBFaA2A52LXv8FbcAJ8mfKbcso3pJzbq0v78iubF6qNnPtH0oMK7MTTtC5lfBQ5clAL/i3Sn6hqVrLrKQPXEwSBKYQPd61J6SVG2SPeJOFyg94VHkwV4vpI3i3MNtztUXpydWxKMotzPirm6Gks5BwNfnxo2TGstbJ+BV3dOPsUHSK39I8TD/fhZW3q260Kbi+G2ALf2yO49z97RLe0LMuCARexBARo4UqNTSt/qWq7YpHs9qFjylCggsS1QlFcpYZfXDJUBLhh1r6ld800bZX3foaOueR3Q03lbVkP1JL5RbgPPXPswyjKPnvo/ddnSRkWvC1CyY5dck8jxZa1cL+rodVr7eyK6KFcT2EPh/6S2dDQVeIJKVoDpSmihGh9oRbW2pKDWXAazx7AyTzBOTXn7zsFLd+2UW6/NIQ6r7Mk19UW80oqryhW6gXMlW1Jd53lhq3tjwpIyy3IgNH3UnmTYNtH21E71U49lpwYjUPU4wzo5COfMRa1bH66AGoHjOVec+XZyFKCOhB3ZDuuGhI0NQBqaM9hDOz19y8z5AZvQ9QmYTqbsZE4tk4wryMwlruMxYwdX9E3NJnrHtuKSWrgqK14D2YQ1YdXjYbSjFfWJP1ogPKrQLDbefu3jBWTSAbvDTEjg9f+qW8TmR0ib7EPaXN8ylaiqPARiLXv3U+Zvxrnz14LgYeFmLLGHAlFq0aS4Jgmk1ysOxm8bCHgmtxNXwi0cHgnNzV+5dTIQea7IjMQvThGEc2POo0Yl7hlfbwM8rkjW+sLkWwecNNp0QOy5Xj3nCJT1dSnEHlJPinSuAXD1KywYOnpYziF7td6sHdjuPYEyFgZ7W7yPLJBIXXbcgvu4nRL9ScG3UxqroUvORI0HcdotjNM/ejtGBuX/ZFq9viiCO7hNXv2x9ZCP5eZLd3WNCzJALoHPbOuhzbjuimW311+k0dhbOyl3flzpjj5ub57IWUfQ4D4S/luw0kDFoYEUNUMzoNdcnTD7r4PN+KuThII+xiIEsSGvf9Tl/E4HKmP4q05RVWgxC0LP/Z1t0uUzFz9S+rr18ZS+1bl8HX9fXUlC4bjBO5U9XvXgQCaT/ALzTvm/mnOLP8FDI+Xwq6JL5XlYn6papgOWU/MzHJ3KroOJr1sGJRvsn9b+F92H+nodrlmIUTxwp5pNclZgDvnzN2VhcFocSZ74fatUs5X/33oXPyryOsr6jb5Xj5eNouUktjLtHDRDxpRKSMpexq4rbrV7s1bQfN4MzNU4LMzYuWCfzXKFqIz5TUtUAWZWlRe9iGnZyLg72gwt7e1nvs4ZUxB+G1pYo+7ePD/dfQAoz4rlyZILC5Z9j+tMmWxZ8ztZwtIVlKLoxqiLUFwXtYius1Jjnihf0t4t571ls8IcFjgFCnDODX4mc617qIovBIw75z5i+xcx1lGWlDJc635npMdllqC5QGZLVuGdlsvYX0x06qQ6Fh14O1jtW8WAgtOB4RZNjenYfpZBq2+N3coi1r4Tr/TK2DteiNq2r64ZVdlKmuEYpNvvrpY9zCJJDSoR2DXef2pddsePkJCESIhVCfHvowH5j3vpBHKR1VRIZCOPHQX7X/65do/tO22R6buaD/63l6+VBTrfPyv8eOBB2u//r0lf8DUEsDBBQAAgAIABANAVeRdQmITAAAAGsAAAAbAAAAdW5pdmVyc2FsL3VuaXZlcnNhbC5wbmcueG1ss7GvyM1RKEstKs7Mz7NVMtQzULK34+WyKShKLctMLVeoAIoBBSFASaHSVsnECMEtz0wpyQCqMDAxQAhmpGamZ5TYKplbIAT1gWYCAFBLAQIAABQAAgAIAHldz1I2YVgCRwMAAOEJAAAUAAAAAAAAAAEAAAAAAAAAAAB1bml2ZXJzYWwvcGxheWVyLnhtbFBLAQIAABQAAgAIABANAVcR9SNj9gYAAIAZAAAdAAAAAAAAAAEAAAAAAHkDAAB1bml2ZXJzYWwvY29tbW9uX21lc3NhZ2VzLmxuZ1BLAQIAABQAAgAIABANAVcVHmAbowAAAH8BAAAuAAAAAAAAAAEAAAAAAKoKAAB1bml2ZXJzYWwvcGxheWJhY2tfYW5kX25hdmlnYXRpb25fc2V0dGluZ3MueG1sUEsBAgAAFAACAAgAEA0BVw08H+QCBQAAFxkAACcAAAAAAAAAAQAAAAAAmQsAAHVuaXZlcnNhbC9mbGFzaF9wdWJsaXNoaW5nX3NldHRpbmdzLnhtbFBLAQIAABQAAgAIABANAVe0UPcKkwMAALQMAAAhAAAAAAAAAAEAAAAAAOAQAAB1bml2ZXJzYWwvZmxhc2hfc2tpbl9zZXR0aW5ncy54bWxQSwECAAAUAAIACAAQDQFXkshP9f4EAAChGAAAJgAAAAAAAAABAAAAAACyFAAAdW5pdmVyc2FsL2h0bWxfcHVibGlzaGluZ19zZXR0aW5ncy54bWxQSwECAAAUAAIACAAQDQFXN0ns4LwBAAB/BgAAHwAAAAAAAAABAAAAAAD0GQAAdW5pdmVyc2FsL2h0bWxfc2tpbl9zZXR0aW5ncy5qc1BLAQIAABQAAgAIABANAVcBIvFpfQAAAH0AAAAcAAAAAAAAAAEAAAAAAO0bAAB1bml2ZXJzYWwvbG9jYWxfc2V0dGluZ3MueG1sUEsBAgAAFAACAAgAEA0BV8Exaj8eGQAAoS4AABcAAAAAAAAAAAAAAAAApBwAAHVuaXZlcnNhbC91bml2ZXJzYWwucG5nUEsBAgAAFAACAAgAEA0BV5F1CYhMAAAAawAAABsAAAAAAAAAAQAAAAAA9zUAAHVuaXZlcnNhbC91bml2ZXJzYWwucG5nLnhtbFBLBQYAAAAACgAKAAYDAAB8NgAAAAA="/>
  <p:tag name="ISPRING_LMS_API_VERSION" val="SCORM 2004 (4th edition)"/>
  <p:tag name="ISPRING_ULTRA_SCORM_COURSE_ID" val="CE9A7554-426F-464D-B32A-2BF7E212AD3F"/>
  <p:tag name="ISPRING_CMI5_LAUNCH_METHOD" val="any window"/>
  <p:tag name="ISPRINGCLOUDFOLDERID" val="1"/>
  <p:tag name="ISPRINGONLINEFOLDERID" val="1"/>
  <p:tag name="ISPRING_SCORM_RATE_SLIDES" val="0"/>
  <p:tag name="ISPRING_SCORM_PASSING_SCORE" val="0.000000"/>
  <p:tag name="ISPRING_CURRENT_PLAYER_ID" val="universal"/>
  <p:tag name="ISPRING_FIRST_PUBLISH" val="1"/>
  <p:tag name="ISPRING_ULTRA_SCORM_COURCE_TITLE" val="Định lí Pytago (tiết 1)"/>
  <p:tag name="ISPRING_SCORM_ENDPOINT" val="&lt;endpoint&gt;&lt;enable&gt;0&lt;/enable&gt;&lt;lrs&gt;http://&lt;/lrs&gt;&lt;auth&gt;0&lt;/auth&gt;&lt;login&gt;&lt;/login&gt;&lt;password&gt;&lt;/password&gt;&lt;key&gt;&lt;/key&gt;&lt;name&gt;&lt;/name&gt;&lt;email&gt;&lt;/email&gt;&lt;/endpoint&gt;&#10;"/>
  <p:tag name="ISPRING_OUTPUT_FOLDER" val="[[&quot;`\u0018\uFFFD{F3558BC5-3075-45E6-A7D9-7BB9C018EF27}&quot;,&quot;E:\\\u273F\u273F PPT cho giáo viên OLM\u273F\u273F\\ĐỊNH LÍ PYTHAGORE (3 SÁCH)&quot;],[&quot;n\uFFFD\uFFFDF{532D8254-983C-4E3B-B0A4-AAF7FD1CF8B9}&quot;,&quot;D:\\SOẠN NỘI DUNG OLM\\PPT cho giáo viên OLM\\Bài 31. Tính xác suất của biến cố bằng tỉ số (HOÀN THÀNH)&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100,&quot;optimizeImageForResolution&quot;:&quot;T_FALSE&quot;},&quot;audioQuality&quot;:100,&quot;videoQuality&quot;:100},&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publishDestination&quot;:&quot;LMS&quot;,&quot;wordSettings&quot;:{&quot;printCopies&quot;:1}}"/>
  <p:tag name="ISPRING_SCORM_RATE_QUIZZES" val="0"/>
  <p:tag name="ISPRING_PRESENTATION_TITLE" val="Định lí Pytago (tiết 1)"/>
</p:tagLst>
</file>

<file path=ppt/tags/tag10.xml><?xml version="1.0" encoding="utf-8"?>
<p:tagLst xmlns:a="http://schemas.openxmlformats.org/drawingml/2006/main" xmlns:r="http://schemas.openxmlformats.org/officeDocument/2006/relationships" xmlns:p="http://schemas.openxmlformats.org/presentationml/2006/main">
  <p:tag name="FILL" val="a1"/>
</p:tagLst>
</file>

<file path=ppt/tags/tag11.xml><?xml version="1.0" encoding="utf-8"?>
<p:tagLst xmlns:a="http://schemas.openxmlformats.org/drawingml/2006/main" xmlns:r="http://schemas.openxmlformats.org/officeDocument/2006/relationships" xmlns:p="http://schemas.openxmlformats.org/presentationml/2006/main">
  <p:tag name="FILL" val="a1"/>
</p:tagLst>
</file>

<file path=ppt/tags/tag12.xml><?xml version="1.0" encoding="utf-8"?>
<p:tagLst xmlns:a="http://schemas.openxmlformats.org/drawingml/2006/main" xmlns:r="http://schemas.openxmlformats.org/officeDocument/2006/relationships" xmlns:p="http://schemas.openxmlformats.org/presentationml/2006/main">
  <p:tag name="FILL" val="a1"/>
</p:tagLst>
</file>

<file path=ppt/tags/tag13.xml><?xml version="1.0" encoding="utf-8"?>
<p:tagLst xmlns:a="http://schemas.openxmlformats.org/drawingml/2006/main" xmlns:r="http://schemas.openxmlformats.org/officeDocument/2006/relationships" xmlns:p="http://schemas.openxmlformats.org/presentationml/2006/main">
  <p:tag name="FILL" val="a1"/>
</p:tagLst>
</file>

<file path=ppt/tags/tag14.xml><?xml version="1.0" encoding="utf-8"?>
<p:tagLst xmlns:a="http://schemas.openxmlformats.org/drawingml/2006/main" xmlns:r="http://schemas.openxmlformats.org/officeDocument/2006/relationships" xmlns:p="http://schemas.openxmlformats.org/presentationml/2006/main">
  <p:tag name="FILL" val="a1"/>
</p:tagLst>
</file>

<file path=ppt/tags/tag15.xml><?xml version="1.0" encoding="utf-8"?>
<p:tagLst xmlns:a="http://schemas.openxmlformats.org/drawingml/2006/main" xmlns:r="http://schemas.openxmlformats.org/officeDocument/2006/relationships" xmlns:p="http://schemas.openxmlformats.org/presentationml/2006/main">
  <p:tag name="FILL" val="a1"/>
</p:tagLst>
</file>

<file path=ppt/tags/tag16.xml><?xml version="1.0" encoding="utf-8"?>
<p:tagLst xmlns:a="http://schemas.openxmlformats.org/drawingml/2006/main" xmlns:r="http://schemas.openxmlformats.org/officeDocument/2006/relationships" xmlns:p="http://schemas.openxmlformats.org/presentationml/2006/main">
  <p:tag name="FILL" val="a1"/>
</p:tagLst>
</file>

<file path=ppt/tags/tag17.xml><?xml version="1.0" encoding="utf-8"?>
<p:tagLst xmlns:a="http://schemas.openxmlformats.org/drawingml/2006/main" xmlns:r="http://schemas.openxmlformats.org/officeDocument/2006/relationships" xmlns:p="http://schemas.openxmlformats.org/presentationml/2006/main">
  <p:tag name="FILL" val="a1"/>
</p:tagLst>
</file>

<file path=ppt/tags/tag18.xml><?xml version="1.0" encoding="utf-8"?>
<p:tagLst xmlns:a="http://schemas.openxmlformats.org/drawingml/2006/main" xmlns:r="http://schemas.openxmlformats.org/officeDocument/2006/relationships" xmlns:p="http://schemas.openxmlformats.org/presentationml/2006/main">
  <p:tag name="FILL" val="a1"/>
</p:tagLst>
</file>

<file path=ppt/tags/tag19.xml><?xml version="1.0" encoding="utf-8"?>
<p:tagLst xmlns:a="http://schemas.openxmlformats.org/drawingml/2006/main" xmlns:r="http://schemas.openxmlformats.org/officeDocument/2006/relationships" xmlns:p="http://schemas.openxmlformats.org/presentationml/2006/main">
  <p:tag name="FILL" val="a1"/>
</p:tagLst>
</file>

<file path=ppt/tags/tag2.xml><?xml version="1.0" encoding="utf-8"?>
<p:tagLst xmlns:a="http://schemas.openxmlformats.org/drawingml/2006/main" xmlns:r="http://schemas.openxmlformats.org/officeDocument/2006/relationships" xmlns:p="http://schemas.openxmlformats.org/presentationml/2006/main">
  <p:tag name="FILL" val="a1"/>
</p:tagLst>
</file>

<file path=ppt/tags/tag20.xml><?xml version="1.0" encoding="utf-8"?>
<p:tagLst xmlns:a="http://schemas.openxmlformats.org/drawingml/2006/main" xmlns:r="http://schemas.openxmlformats.org/officeDocument/2006/relationships" xmlns:p="http://schemas.openxmlformats.org/presentationml/2006/main">
  <p:tag name="FILL" val="a1"/>
</p:tagLst>
</file>

<file path=ppt/tags/tag21.xml><?xml version="1.0" encoding="utf-8"?>
<p:tagLst xmlns:a="http://schemas.openxmlformats.org/drawingml/2006/main" xmlns:r="http://schemas.openxmlformats.org/officeDocument/2006/relationships" xmlns:p="http://schemas.openxmlformats.org/presentationml/2006/main">
  <p:tag name="FILL" val="a1"/>
</p:tagLst>
</file>

<file path=ppt/tags/tag22.xml><?xml version="1.0" encoding="utf-8"?>
<p:tagLst xmlns:a="http://schemas.openxmlformats.org/drawingml/2006/main" xmlns:r="http://schemas.openxmlformats.org/officeDocument/2006/relationships" xmlns:p="http://schemas.openxmlformats.org/presentationml/2006/main">
  <p:tag name="FILL" val="a1"/>
</p:tagLst>
</file>

<file path=ppt/tags/tag23.xml><?xml version="1.0" encoding="utf-8"?>
<p:tagLst xmlns:a="http://schemas.openxmlformats.org/drawingml/2006/main" xmlns:r="http://schemas.openxmlformats.org/officeDocument/2006/relationships" xmlns:p="http://schemas.openxmlformats.org/presentationml/2006/main">
  <p:tag name="FILL" val="a1"/>
</p:tagLst>
</file>

<file path=ppt/tags/tag24.xml><?xml version="1.0" encoding="utf-8"?>
<p:tagLst xmlns:a="http://schemas.openxmlformats.org/drawingml/2006/main" xmlns:r="http://schemas.openxmlformats.org/officeDocument/2006/relationships" xmlns:p="http://schemas.openxmlformats.org/presentationml/2006/main">
  <p:tag name="FILL" val="a1"/>
</p:tagLst>
</file>

<file path=ppt/tags/tag25.xml><?xml version="1.0" encoding="utf-8"?>
<p:tagLst xmlns:a="http://schemas.openxmlformats.org/drawingml/2006/main" xmlns:r="http://schemas.openxmlformats.org/officeDocument/2006/relationships" xmlns:p="http://schemas.openxmlformats.org/presentationml/2006/main">
  <p:tag name="FILL" val="a1"/>
</p:tagLst>
</file>

<file path=ppt/tags/tag26.xml><?xml version="1.0" encoding="utf-8"?>
<p:tagLst xmlns:a="http://schemas.openxmlformats.org/drawingml/2006/main" xmlns:r="http://schemas.openxmlformats.org/officeDocument/2006/relationships" xmlns:p="http://schemas.openxmlformats.org/presentationml/2006/main">
  <p:tag name="FILL" val="a1"/>
</p:tagLst>
</file>

<file path=ppt/tags/tag27.xml><?xml version="1.0" encoding="utf-8"?>
<p:tagLst xmlns:a="http://schemas.openxmlformats.org/drawingml/2006/main" xmlns:r="http://schemas.openxmlformats.org/officeDocument/2006/relationships" xmlns:p="http://schemas.openxmlformats.org/presentationml/2006/main">
  <p:tag name="FILL" val="a1"/>
</p:tagLst>
</file>

<file path=ppt/tags/tag28.xml><?xml version="1.0" encoding="utf-8"?>
<p:tagLst xmlns:a="http://schemas.openxmlformats.org/drawingml/2006/main" xmlns:r="http://schemas.openxmlformats.org/officeDocument/2006/relationships" xmlns:p="http://schemas.openxmlformats.org/presentationml/2006/main">
  <p:tag name="FILL" val="a1"/>
</p:tagLst>
</file>

<file path=ppt/tags/tag29.xml><?xml version="1.0" encoding="utf-8"?>
<p:tagLst xmlns:a="http://schemas.openxmlformats.org/drawingml/2006/main" xmlns:r="http://schemas.openxmlformats.org/officeDocument/2006/relationships" xmlns:p="http://schemas.openxmlformats.org/presentationml/2006/main">
  <p:tag name="FILL" val="a1"/>
</p:tagLst>
</file>

<file path=ppt/tags/tag3.xml><?xml version="1.0" encoding="utf-8"?>
<p:tagLst xmlns:a="http://schemas.openxmlformats.org/drawingml/2006/main" xmlns:r="http://schemas.openxmlformats.org/officeDocument/2006/relationships" xmlns:p="http://schemas.openxmlformats.org/presentationml/2006/main">
  <p:tag name="FILL" val="a1"/>
</p:tagLst>
</file>

<file path=ppt/tags/tag30.xml><?xml version="1.0" encoding="utf-8"?>
<p:tagLst xmlns:a="http://schemas.openxmlformats.org/drawingml/2006/main" xmlns:r="http://schemas.openxmlformats.org/officeDocument/2006/relationships" xmlns:p="http://schemas.openxmlformats.org/presentationml/2006/main">
  <p:tag name="FILL" val="a1"/>
</p:tagLst>
</file>

<file path=ppt/tags/tag31.xml><?xml version="1.0" encoding="utf-8"?>
<p:tagLst xmlns:a="http://schemas.openxmlformats.org/drawingml/2006/main" xmlns:r="http://schemas.openxmlformats.org/officeDocument/2006/relationships" xmlns:p="http://schemas.openxmlformats.org/presentationml/2006/main">
  <p:tag name="FILL" val="a1"/>
</p:tagLst>
</file>

<file path=ppt/tags/tag32.xml><?xml version="1.0" encoding="utf-8"?>
<p:tagLst xmlns:a="http://schemas.openxmlformats.org/drawingml/2006/main" xmlns:r="http://schemas.openxmlformats.org/officeDocument/2006/relationships" xmlns:p="http://schemas.openxmlformats.org/presentationml/2006/main">
  <p:tag name="FILL" val="a1"/>
</p:tagLst>
</file>

<file path=ppt/tags/tag33.xml><?xml version="1.0" encoding="utf-8"?>
<p:tagLst xmlns:a="http://schemas.openxmlformats.org/drawingml/2006/main" xmlns:r="http://schemas.openxmlformats.org/officeDocument/2006/relationships" xmlns:p="http://schemas.openxmlformats.org/presentationml/2006/main">
  <p:tag name="FILL" val="a1"/>
</p:tagLst>
</file>

<file path=ppt/tags/tag34.xml><?xml version="1.0" encoding="utf-8"?>
<p:tagLst xmlns:a="http://schemas.openxmlformats.org/drawingml/2006/main" xmlns:r="http://schemas.openxmlformats.org/officeDocument/2006/relationships" xmlns:p="http://schemas.openxmlformats.org/presentationml/2006/main">
  <p:tag name="FILL" val="a1"/>
</p:tagLst>
</file>

<file path=ppt/tags/tag35.xml><?xml version="1.0" encoding="utf-8"?>
<p:tagLst xmlns:a="http://schemas.openxmlformats.org/drawingml/2006/main" xmlns:r="http://schemas.openxmlformats.org/officeDocument/2006/relationships" xmlns:p="http://schemas.openxmlformats.org/presentationml/2006/main">
  <p:tag name="FILL" val="a1"/>
</p:tagLst>
</file>

<file path=ppt/tags/tag36.xml><?xml version="1.0" encoding="utf-8"?>
<p:tagLst xmlns:a="http://schemas.openxmlformats.org/drawingml/2006/main" xmlns:r="http://schemas.openxmlformats.org/officeDocument/2006/relationships" xmlns:p="http://schemas.openxmlformats.org/presentationml/2006/main">
  <p:tag name="FILL" val="a1"/>
</p:tagLst>
</file>

<file path=ppt/tags/tag37.xml><?xml version="1.0" encoding="utf-8"?>
<p:tagLst xmlns:a="http://schemas.openxmlformats.org/drawingml/2006/main" xmlns:r="http://schemas.openxmlformats.org/officeDocument/2006/relationships" xmlns:p="http://schemas.openxmlformats.org/presentationml/2006/main">
  <p:tag name="FILL" val="a1"/>
</p:tagLst>
</file>

<file path=ppt/tags/tag38.xml><?xml version="1.0" encoding="utf-8"?>
<p:tagLst xmlns:a="http://schemas.openxmlformats.org/drawingml/2006/main" xmlns:r="http://schemas.openxmlformats.org/officeDocument/2006/relationships" xmlns:p="http://schemas.openxmlformats.org/presentationml/2006/main">
  <p:tag name="FILL" val="a1"/>
</p:tagLst>
</file>

<file path=ppt/tags/tag39.xml><?xml version="1.0" encoding="utf-8"?>
<p:tagLst xmlns:a="http://schemas.openxmlformats.org/drawingml/2006/main" xmlns:r="http://schemas.openxmlformats.org/officeDocument/2006/relationships" xmlns:p="http://schemas.openxmlformats.org/presentationml/2006/main">
  <p:tag name="FILL" val="a1"/>
</p:tagLst>
</file>

<file path=ppt/tags/tag4.xml><?xml version="1.0" encoding="utf-8"?>
<p:tagLst xmlns:a="http://schemas.openxmlformats.org/drawingml/2006/main" xmlns:r="http://schemas.openxmlformats.org/officeDocument/2006/relationships" xmlns:p="http://schemas.openxmlformats.org/presentationml/2006/main">
  <p:tag name="FILL" val="a1"/>
</p:tagLst>
</file>

<file path=ppt/tags/tag40.xml><?xml version="1.0" encoding="utf-8"?>
<p:tagLst xmlns:a="http://schemas.openxmlformats.org/drawingml/2006/main" xmlns:r="http://schemas.openxmlformats.org/officeDocument/2006/relationships" xmlns:p="http://schemas.openxmlformats.org/presentationml/2006/main">
  <p:tag name="FILL" val="a1"/>
</p:tagLst>
</file>

<file path=ppt/tags/tag41.xml><?xml version="1.0" encoding="utf-8"?>
<p:tagLst xmlns:a="http://schemas.openxmlformats.org/drawingml/2006/main" xmlns:r="http://schemas.openxmlformats.org/officeDocument/2006/relationships" xmlns:p="http://schemas.openxmlformats.org/presentationml/2006/main">
  <p:tag name="FILL" val="a1"/>
</p:tagLst>
</file>

<file path=ppt/tags/tag42.xml><?xml version="1.0" encoding="utf-8"?>
<p:tagLst xmlns:a="http://schemas.openxmlformats.org/drawingml/2006/main" xmlns:r="http://schemas.openxmlformats.org/officeDocument/2006/relationships" xmlns:p="http://schemas.openxmlformats.org/presentationml/2006/main">
  <p:tag name="FILL" val="a1"/>
</p:tagLst>
</file>

<file path=ppt/tags/tag43.xml><?xml version="1.0" encoding="utf-8"?>
<p:tagLst xmlns:a="http://schemas.openxmlformats.org/drawingml/2006/main" xmlns:r="http://schemas.openxmlformats.org/officeDocument/2006/relationships" xmlns:p="http://schemas.openxmlformats.org/presentationml/2006/main">
  <p:tag name="FILL" val="a1"/>
</p:tagLst>
</file>

<file path=ppt/tags/tag44.xml><?xml version="1.0" encoding="utf-8"?>
<p:tagLst xmlns:a="http://schemas.openxmlformats.org/drawingml/2006/main" xmlns:r="http://schemas.openxmlformats.org/officeDocument/2006/relationships" xmlns:p="http://schemas.openxmlformats.org/presentationml/2006/main">
  <p:tag name="FILL" val="a1"/>
</p:tagLst>
</file>

<file path=ppt/tags/tag45.xml><?xml version="1.0" encoding="utf-8"?>
<p:tagLst xmlns:a="http://schemas.openxmlformats.org/drawingml/2006/main" xmlns:r="http://schemas.openxmlformats.org/officeDocument/2006/relationships" xmlns:p="http://schemas.openxmlformats.org/presentationml/2006/main">
  <p:tag name="FILL" val="a1"/>
</p:tagLst>
</file>

<file path=ppt/tags/tag46.xml><?xml version="1.0" encoding="utf-8"?>
<p:tagLst xmlns:a="http://schemas.openxmlformats.org/drawingml/2006/main" xmlns:r="http://schemas.openxmlformats.org/officeDocument/2006/relationships" xmlns:p="http://schemas.openxmlformats.org/presentationml/2006/main">
  <p:tag name="FILL" val="a1"/>
</p:tagLst>
</file>

<file path=ppt/tags/tag47.xml><?xml version="1.0" encoding="utf-8"?>
<p:tagLst xmlns:a="http://schemas.openxmlformats.org/drawingml/2006/main" xmlns:r="http://schemas.openxmlformats.org/officeDocument/2006/relationships" xmlns:p="http://schemas.openxmlformats.org/presentationml/2006/main">
  <p:tag name="FILL" val="a1"/>
</p:tagLst>
</file>

<file path=ppt/tags/tag48.xml><?xml version="1.0" encoding="utf-8"?>
<p:tagLst xmlns:a="http://schemas.openxmlformats.org/drawingml/2006/main" xmlns:r="http://schemas.openxmlformats.org/officeDocument/2006/relationships" xmlns:p="http://schemas.openxmlformats.org/presentationml/2006/main">
  <p:tag name="FILL" val="a1"/>
</p:tagLst>
</file>

<file path=ppt/tags/tag49.xml><?xml version="1.0" encoding="utf-8"?>
<p:tagLst xmlns:a="http://schemas.openxmlformats.org/drawingml/2006/main" xmlns:r="http://schemas.openxmlformats.org/officeDocument/2006/relationships" xmlns:p="http://schemas.openxmlformats.org/presentationml/2006/main">
  <p:tag name="FILL" val="a1"/>
</p:tagLst>
</file>

<file path=ppt/tags/tag5.xml><?xml version="1.0" encoding="utf-8"?>
<p:tagLst xmlns:a="http://schemas.openxmlformats.org/drawingml/2006/main" xmlns:r="http://schemas.openxmlformats.org/officeDocument/2006/relationships" xmlns:p="http://schemas.openxmlformats.org/presentationml/2006/main">
  <p:tag name="FILL" val="a1"/>
</p:tagLst>
</file>

<file path=ppt/tags/tag50.xml><?xml version="1.0" encoding="utf-8"?>
<p:tagLst xmlns:a="http://schemas.openxmlformats.org/drawingml/2006/main" xmlns:r="http://schemas.openxmlformats.org/officeDocument/2006/relationships" xmlns:p="http://schemas.openxmlformats.org/presentationml/2006/main">
  <p:tag name="FILL" val="a1"/>
</p:tagLst>
</file>

<file path=ppt/tags/tag51.xml><?xml version="1.0" encoding="utf-8"?>
<p:tagLst xmlns:a="http://schemas.openxmlformats.org/drawingml/2006/main" xmlns:r="http://schemas.openxmlformats.org/officeDocument/2006/relationships" xmlns:p="http://schemas.openxmlformats.org/presentationml/2006/main">
  <p:tag name="FILL" val="a1"/>
</p:tagLst>
</file>

<file path=ppt/tags/tag52.xml><?xml version="1.0" encoding="utf-8"?>
<p:tagLst xmlns:a="http://schemas.openxmlformats.org/drawingml/2006/main" xmlns:r="http://schemas.openxmlformats.org/officeDocument/2006/relationships" xmlns:p="http://schemas.openxmlformats.org/presentationml/2006/main">
  <p:tag name="FILL" val="a1"/>
</p:tagLst>
</file>

<file path=ppt/tags/tag53.xml><?xml version="1.0" encoding="utf-8"?>
<p:tagLst xmlns:a="http://schemas.openxmlformats.org/drawingml/2006/main" xmlns:r="http://schemas.openxmlformats.org/officeDocument/2006/relationships" xmlns:p="http://schemas.openxmlformats.org/presentationml/2006/main">
  <p:tag name="FILL" val="a1"/>
</p:tagLst>
</file>

<file path=ppt/tags/tag54.xml><?xml version="1.0" encoding="utf-8"?>
<p:tagLst xmlns:a="http://schemas.openxmlformats.org/drawingml/2006/main" xmlns:r="http://schemas.openxmlformats.org/officeDocument/2006/relationships" xmlns:p="http://schemas.openxmlformats.org/presentationml/2006/main">
  <p:tag name="FILL" val="a1"/>
</p:tagLst>
</file>

<file path=ppt/tags/tag55.xml><?xml version="1.0" encoding="utf-8"?>
<p:tagLst xmlns:a="http://schemas.openxmlformats.org/drawingml/2006/main" xmlns:r="http://schemas.openxmlformats.org/officeDocument/2006/relationships" xmlns:p="http://schemas.openxmlformats.org/presentationml/2006/main">
  <p:tag name="FILL" val="a1"/>
</p:tagLst>
</file>

<file path=ppt/tags/tag56.xml><?xml version="1.0" encoding="utf-8"?>
<p:tagLst xmlns:a="http://schemas.openxmlformats.org/drawingml/2006/main" xmlns:r="http://schemas.openxmlformats.org/officeDocument/2006/relationships" xmlns:p="http://schemas.openxmlformats.org/presentationml/2006/main">
  <p:tag name="FILL" val="a1"/>
</p:tagLst>
</file>

<file path=ppt/tags/tag58.xml><?xml version="1.0" encoding="utf-8"?>
<p:tagLst xmlns:a="http://schemas.openxmlformats.org/drawingml/2006/main" xmlns:r="http://schemas.openxmlformats.org/officeDocument/2006/relationships" xmlns:p="http://schemas.openxmlformats.org/presentationml/2006/main">
  <p:tag name="FILL" val="a1"/>
</p:tagLst>
</file>

<file path=ppt/tags/tag59.xml><?xml version="1.0" encoding="utf-8"?>
<p:tagLst xmlns:a="http://schemas.openxmlformats.org/drawingml/2006/main" xmlns:r="http://schemas.openxmlformats.org/officeDocument/2006/relationships" xmlns:p="http://schemas.openxmlformats.org/presentationml/2006/main">
  <p:tag name="FILL" val="a1"/>
</p:tagLst>
</file>

<file path=ppt/tags/tag6.xml><?xml version="1.0" encoding="utf-8"?>
<p:tagLst xmlns:a="http://schemas.openxmlformats.org/drawingml/2006/main" xmlns:r="http://schemas.openxmlformats.org/officeDocument/2006/relationships" xmlns:p="http://schemas.openxmlformats.org/presentationml/2006/main">
  <p:tag name="FILL" val="a1"/>
</p:tagLst>
</file>

<file path=ppt/tags/tag61.xml><?xml version="1.0" encoding="utf-8"?>
<p:tagLst xmlns:a="http://schemas.openxmlformats.org/drawingml/2006/main" xmlns:r="http://schemas.openxmlformats.org/officeDocument/2006/relationships" xmlns:p="http://schemas.openxmlformats.org/presentationml/2006/main">
  <p:tag name="FILL" val="a1"/>
</p:tagLst>
</file>

<file path=ppt/tags/tag62.xml><?xml version="1.0" encoding="utf-8"?>
<p:tagLst xmlns:a="http://schemas.openxmlformats.org/drawingml/2006/main" xmlns:r="http://schemas.openxmlformats.org/officeDocument/2006/relationships" xmlns:p="http://schemas.openxmlformats.org/presentationml/2006/main">
  <p:tag name="FILL" val="a1"/>
</p:tagLst>
</file>

<file path=ppt/tags/tag63.xml><?xml version="1.0" encoding="utf-8"?>
<p:tagLst xmlns:a="http://schemas.openxmlformats.org/drawingml/2006/main" xmlns:r="http://schemas.openxmlformats.org/officeDocument/2006/relationships" xmlns:p="http://schemas.openxmlformats.org/presentationml/2006/main">
  <p:tag name="FILL" val="a1"/>
</p:tagLst>
</file>

<file path=ppt/tags/tag64.xml><?xml version="1.0" encoding="utf-8"?>
<p:tagLst xmlns:a="http://schemas.openxmlformats.org/drawingml/2006/main" xmlns:r="http://schemas.openxmlformats.org/officeDocument/2006/relationships" xmlns:p="http://schemas.openxmlformats.org/presentationml/2006/main">
  <p:tag name="FILL" val="a1"/>
</p:tagLst>
</file>

<file path=ppt/tags/tag65.xml><?xml version="1.0" encoding="utf-8"?>
<p:tagLst xmlns:a="http://schemas.openxmlformats.org/drawingml/2006/main" xmlns:r="http://schemas.openxmlformats.org/officeDocument/2006/relationships" xmlns:p="http://schemas.openxmlformats.org/presentationml/2006/main">
  <p:tag name="FILL" val="a1"/>
</p:tagLst>
</file>

<file path=ppt/tags/tag66.xml><?xml version="1.0" encoding="utf-8"?>
<p:tagLst xmlns:a="http://schemas.openxmlformats.org/drawingml/2006/main" xmlns:r="http://schemas.openxmlformats.org/officeDocument/2006/relationships" xmlns:p="http://schemas.openxmlformats.org/presentationml/2006/main">
  <p:tag name="FILL" val="a1"/>
</p:tagLst>
</file>

<file path=ppt/tags/tag67.xml><?xml version="1.0" encoding="utf-8"?>
<p:tagLst xmlns:a="http://schemas.openxmlformats.org/drawingml/2006/main" xmlns:r="http://schemas.openxmlformats.org/officeDocument/2006/relationships" xmlns:p="http://schemas.openxmlformats.org/presentationml/2006/main">
  <p:tag name="FILL" val="a1"/>
</p:tagLst>
</file>

<file path=ppt/tags/tag68.xml><?xml version="1.0" encoding="utf-8"?>
<p:tagLst xmlns:a="http://schemas.openxmlformats.org/drawingml/2006/main" xmlns:r="http://schemas.openxmlformats.org/officeDocument/2006/relationships" xmlns:p="http://schemas.openxmlformats.org/presentationml/2006/main">
  <p:tag name="FILL" val="a1"/>
</p:tagLst>
</file>

<file path=ppt/tags/tag69.xml><?xml version="1.0" encoding="utf-8"?>
<p:tagLst xmlns:a="http://schemas.openxmlformats.org/drawingml/2006/main" xmlns:r="http://schemas.openxmlformats.org/officeDocument/2006/relationships" xmlns:p="http://schemas.openxmlformats.org/presentationml/2006/main">
  <p:tag name="FILL" val="a1"/>
</p:tagLst>
</file>

<file path=ppt/tags/tag7.xml><?xml version="1.0" encoding="utf-8"?>
<p:tagLst xmlns:a="http://schemas.openxmlformats.org/drawingml/2006/main" xmlns:r="http://schemas.openxmlformats.org/officeDocument/2006/relationships" xmlns:p="http://schemas.openxmlformats.org/presentationml/2006/main">
  <p:tag name="FILL" val="a1"/>
</p:tagLst>
</file>

<file path=ppt/tags/tag70.xml><?xml version="1.0" encoding="utf-8"?>
<p:tagLst xmlns:a="http://schemas.openxmlformats.org/drawingml/2006/main" xmlns:r="http://schemas.openxmlformats.org/officeDocument/2006/relationships" xmlns:p="http://schemas.openxmlformats.org/presentationml/2006/main">
  <p:tag name="FILL" val="a1"/>
</p:tagLst>
</file>

<file path=ppt/tags/tag71.xml><?xml version="1.0" encoding="utf-8"?>
<p:tagLst xmlns:a="http://schemas.openxmlformats.org/drawingml/2006/main" xmlns:r="http://schemas.openxmlformats.org/officeDocument/2006/relationships" xmlns:p="http://schemas.openxmlformats.org/presentationml/2006/main">
  <p:tag name="FILL" val="a1"/>
</p:tagLst>
</file>

<file path=ppt/tags/tag8.xml><?xml version="1.0" encoding="utf-8"?>
<p:tagLst xmlns:a="http://schemas.openxmlformats.org/drawingml/2006/main" xmlns:r="http://schemas.openxmlformats.org/officeDocument/2006/relationships" xmlns:p="http://schemas.openxmlformats.org/presentationml/2006/main">
  <p:tag name="FILL" val="a1"/>
</p:tagLst>
</file>

<file path=ppt/tags/tag9.xml><?xml version="1.0" encoding="utf-8"?>
<p:tagLst xmlns:a="http://schemas.openxmlformats.org/drawingml/2006/main" xmlns:r="http://schemas.openxmlformats.org/officeDocument/2006/relationships" xmlns:p="http://schemas.openxmlformats.org/presentationml/2006/main">
  <p:tag name="FILL" val="a1"/>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7">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5A25AB1B-0888-480C-B693-8DFDF0344B2A}">
  <we:reference id="wa104380907" version="3.1.0.0" store="en-US" storeType="OMEX"/>
  <we:alternateReferences>
    <we:reference id="wa104380907" version="3.1.0.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Facet</Template>
  <TotalTime>1597</TotalTime>
  <Words>579</Words>
  <Application>Microsoft Office PowerPoint</Application>
  <PresentationFormat>Widescreen</PresentationFormat>
  <Paragraphs>105</Paragraphs>
  <Slides>11</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11</vt:i4>
      </vt:variant>
    </vt:vector>
  </HeadingPairs>
  <TitlesOfParts>
    <vt:vector size="23" baseType="lpstr">
      <vt:lpstr>#9Slide03 Cabin</vt:lpstr>
      <vt:lpstr>#9Slide03 Comfortaa</vt:lpstr>
      <vt:lpstr>#9Slide07 Baloo Tamma</vt:lpstr>
      <vt:lpstr>Cambria Math</vt:lpstr>
      <vt:lpstr>Arial</vt:lpstr>
      <vt:lpstr>Palatino Linotype</vt:lpstr>
      <vt:lpstr>Segoe UI Black</vt:lpstr>
      <vt:lpstr>Calibri</vt:lpstr>
      <vt:lpstr>Trebuchet MS</vt:lpstr>
      <vt:lpstr>Wingdings 3</vt:lpstr>
      <vt:lpstr>SFU Helvetica</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Định lí Pytago (tiết 1)</dc:title>
  <dc:creator>Cao Đô</dc:creator>
  <cp:lastModifiedBy>HP</cp:lastModifiedBy>
  <cp:revision>89</cp:revision>
  <dcterms:created xsi:type="dcterms:W3CDTF">2023-07-25T04:05:31Z</dcterms:created>
  <dcterms:modified xsi:type="dcterms:W3CDTF">2026-01-06T00:51:02Z</dcterms:modified>
</cp:coreProperties>
</file>