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9" r:id="rId5"/>
    <p:sldMasterId id="2147483712" r:id="rId6"/>
    <p:sldMasterId id="2147483725" r:id="rId7"/>
    <p:sldMasterId id="2147483737" r:id="rId8"/>
  </p:sldMasterIdLst>
  <p:notesMasterIdLst>
    <p:notesMasterId r:id="rId31"/>
  </p:notesMasterIdLst>
  <p:sldIdLst>
    <p:sldId id="257" r:id="rId9"/>
    <p:sldId id="263" r:id="rId10"/>
    <p:sldId id="286" r:id="rId11"/>
    <p:sldId id="259" r:id="rId12"/>
    <p:sldId id="269" r:id="rId13"/>
    <p:sldId id="261" r:id="rId14"/>
    <p:sldId id="262" r:id="rId15"/>
    <p:sldId id="270" r:id="rId16"/>
    <p:sldId id="279" r:id="rId17"/>
    <p:sldId id="280" r:id="rId18"/>
    <p:sldId id="281" r:id="rId19"/>
    <p:sldId id="282" r:id="rId20"/>
    <p:sldId id="283" r:id="rId21"/>
    <p:sldId id="272" r:id="rId22"/>
    <p:sldId id="284" r:id="rId23"/>
    <p:sldId id="285" r:id="rId24"/>
    <p:sldId id="278" r:id="rId25"/>
    <p:sldId id="275" r:id="rId26"/>
    <p:sldId id="273" r:id="rId27"/>
    <p:sldId id="274" r:id="rId28"/>
    <p:sldId id="276" r:id="rId29"/>
    <p:sldId id="27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ECF0A-21D2-45E6-8FCE-5EEA41EC4EB1}" type="datetimeFigureOut">
              <a:rPr lang="en-US" smtClean="0"/>
              <a:t>11/24/2025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37D6C-B559-4D8C-92B9-D67E4923E969}" type="slidenum">
              <a:rPr lang="en-US" smtClean="0"/>
              <a:t>‹#›</a:t>
            </a:fld>
            <a:endParaRPr lang="en-US"/>
          </a:p>
        </p:txBody>
      </p:sp>
    </p:spTree>
    <p:extLst>
      <p:ext uri="{BB962C8B-B14F-4D97-AF65-F5344CB8AC3E}">
        <p14:creationId xmlns:p14="http://schemas.microsoft.com/office/powerpoint/2010/main" val="273352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B4C0B08-DC99-4B3C-95AF-EEBAA9E2A34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37221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6B86C5-FFFB-46D0-8DA6-7BE0970569BA}" type="datetimeFigureOut">
              <a:rPr lang="en-US" smtClean="0"/>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915F93-D1FD-4DD5-856F-E9253BD407AF}" type="slidenum">
              <a:rPr lang="en-US" smtClean="0"/>
              <a:t>‹#›</a:t>
            </a:fld>
            <a:endParaRPr lang="en-US"/>
          </a:p>
        </p:txBody>
      </p:sp>
    </p:spTree>
    <p:extLst>
      <p:ext uri="{BB962C8B-B14F-4D97-AF65-F5344CB8AC3E}">
        <p14:creationId xmlns:p14="http://schemas.microsoft.com/office/powerpoint/2010/main" val="1948601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6B86C5-FFFB-46D0-8DA6-7BE0970569BA}" type="datetimeFigureOut">
              <a:rPr lang="en-US" smtClean="0"/>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915F93-D1FD-4DD5-856F-E9253BD407AF}" type="slidenum">
              <a:rPr lang="en-US" smtClean="0"/>
              <a:t>‹#›</a:t>
            </a:fld>
            <a:endParaRPr lang="en-US"/>
          </a:p>
        </p:txBody>
      </p:sp>
    </p:spTree>
    <p:extLst>
      <p:ext uri="{BB962C8B-B14F-4D97-AF65-F5344CB8AC3E}">
        <p14:creationId xmlns:p14="http://schemas.microsoft.com/office/powerpoint/2010/main" val="3442057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6B86C5-FFFB-46D0-8DA6-7BE0970569BA}" type="datetimeFigureOut">
              <a:rPr lang="en-US" smtClean="0"/>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915F93-D1FD-4DD5-856F-E9253BD407AF}" type="slidenum">
              <a:rPr lang="en-US" smtClean="0"/>
              <a:t>‹#›</a:t>
            </a:fld>
            <a:endParaRPr lang="en-US"/>
          </a:p>
        </p:txBody>
      </p:sp>
    </p:spTree>
    <p:extLst>
      <p:ext uri="{BB962C8B-B14F-4D97-AF65-F5344CB8AC3E}">
        <p14:creationId xmlns:p14="http://schemas.microsoft.com/office/powerpoint/2010/main" val="1344142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F9A7D4-1842-4723-81D1-05C03EC3992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4413DD-496B-4622-8613-3E9553BB71F0}"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533511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3906A1-C212-40B7-BE4E-1D744142B51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711118-F9C0-4034-9596-CDCA42A1F076}"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959511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A0CDA72-ABD0-4A0E-8D17-836BB45861D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57762D-658C-4D7B-A035-917B96775521}"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511561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C730C1-F821-44CF-98C7-079A9E9AB43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8815F5-A977-4509-A456-53510915EEEF}"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529826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39A18C3-3893-45E0-BA58-5D15BF0BD8C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46B934-4F22-4982-A763-63A80370EC78}"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218203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90A8FAC-D8BB-4F40-B646-AF8A42B7ABE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705D90-1863-40BA-AA9B-B9C7353FBD6E}"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552624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6CC648-2950-4B56-AD03-64809ACF276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7A26FC-5851-4759-ABC8-9375667DE194}"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653020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36D43E8-D9AB-4E5E-8B29-AA5B38DB31F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23D50E-B591-45F1-AE0E-C4F3C5462BF4}"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772284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6B86C5-FFFB-46D0-8DA6-7BE0970569BA}" type="datetimeFigureOut">
              <a:rPr lang="en-US" smtClean="0"/>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915F93-D1FD-4DD5-856F-E9253BD407AF}" type="slidenum">
              <a:rPr lang="en-US" smtClean="0"/>
              <a:t>‹#›</a:t>
            </a:fld>
            <a:endParaRPr lang="en-US"/>
          </a:p>
        </p:txBody>
      </p:sp>
    </p:spTree>
    <p:extLst>
      <p:ext uri="{BB962C8B-B14F-4D97-AF65-F5344CB8AC3E}">
        <p14:creationId xmlns:p14="http://schemas.microsoft.com/office/powerpoint/2010/main" val="177958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B18BEE-AABE-4B25-A160-99F6DD4FA0D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E82DDD-2DC0-431A-BFF8-7FB4D0447A2F}"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507927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18E9F0E-A2CF-411E-8803-F205366432E3}"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097174F-9E85-473D-A71E-FEEEE9A30D8C}"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470438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050F72-9F9F-4FF5-8EF0-19B839787A9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53AE66-E786-4A84-A3A0-346F671D1885}"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655638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308267"/>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F9A7D4-1842-4723-81D1-05C03EC3992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4413DD-496B-4622-8613-3E9553BB71F0}"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4117196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3906A1-C212-40B7-BE4E-1D744142B51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711118-F9C0-4034-9596-CDCA42A1F076}"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4155755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A0CDA72-ABD0-4A0E-8D17-836BB45861D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57762D-658C-4D7B-A035-917B96775521}"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954756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C730C1-F821-44CF-98C7-079A9E9AB43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8815F5-A977-4509-A456-53510915EEEF}"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184780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39A18C3-3893-45E0-BA58-5D15BF0BD8C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46B934-4F22-4982-A763-63A80370EC78}"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7583412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90A8FAC-D8BB-4F40-B646-AF8A42B7ABE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705D90-1863-40BA-AA9B-B9C7353FBD6E}"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789480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6B86C5-FFFB-46D0-8DA6-7BE0970569BA}" type="datetimeFigureOut">
              <a:rPr lang="en-US" smtClean="0"/>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915F93-D1FD-4DD5-856F-E9253BD407AF}" type="slidenum">
              <a:rPr lang="en-US" smtClean="0"/>
              <a:t>‹#›</a:t>
            </a:fld>
            <a:endParaRPr lang="en-US"/>
          </a:p>
        </p:txBody>
      </p:sp>
    </p:spTree>
    <p:extLst>
      <p:ext uri="{BB962C8B-B14F-4D97-AF65-F5344CB8AC3E}">
        <p14:creationId xmlns:p14="http://schemas.microsoft.com/office/powerpoint/2010/main" val="1569775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6CC648-2950-4B56-AD03-64809ACF276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7A26FC-5851-4759-ABC8-9375667DE194}"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502152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36D43E8-D9AB-4E5E-8B29-AA5B38DB31F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23D50E-B591-45F1-AE0E-C4F3C5462BF4}"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594925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B18BEE-AABE-4B25-A160-99F6DD4FA0D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E82DDD-2DC0-431A-BFF8-7FB4D0447A2F}"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442375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18E9F0E-A2CF-411E-8803-F205366432E3}"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097174F-9E85-473D-A71E-FEEEE9A30D8C}"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673223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050F72-9F9F-4FF5-8EF0-19B839787A9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53AE66-E786-4A84-A3A0-346F671D1885}"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859133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489164"/>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F9A7D4-1842-4723-81D1-05C03EC3992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4413DD-496B-4622-8613-3E9553BB71F0}"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176235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3906A1-C212-40B7-BE4E-1D744142B51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711118-F9C0-4034-9596-CDCA42A1F076}"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606944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A0CDA72-ABD0-4A0E-8D17-836BB45861D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57762D-658C-4D7B-A035-917B96775521}"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260182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C730C1-F821-44CF-98C7-079A9E9AB43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8815F5-A977-4509-A456-53510915EEEF}"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609317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6B86C5-FFFB-46D0-8DA6-7BE0970569BA}" type="datetimeFigureOut">
              <a:rPr lang="en-US" smtClean="0"/>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915F93-D1FD-4DD5-856F-E9253BD407AF}" type="slidenum">
              <a:rPr lang="en-US" smtClean="0"/>
              <a:t>‹#›</a:t>
            </a:fld>
            <a:endParaRPr lang="en-US"/>
          </a:p>
        </p:txBody>
      </p:sp>
    </p:spTree>
    <p:extLst>
      <p:ext uri="{BB962C8B-B14F-4D97-AF65-F5344CB8AC3E}">
        <p14:creationId xmlns:p14="http://schemas.microsoft.com/office/powerpoint/2010/main" val="365502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39A18C3-3893-45E0-BA58-5D15BF0BD8C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46B934-4F22-4982-A763-63A80370EC78}"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0817245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90A8FAC-D8BB-4F40-B646-AF8A42B7ABE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705D90-1863-40BA-AA9B-B9C7353FBD6E}"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5035930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6CC648-2950-4B56-AD03-64809ACF276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7A26FC-5851-4759-ABC8-9375667DE194}"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681486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36D43E8-D9AB-4E5E-8B29-AA5B38DB31F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23D50E-B591-45F1-AE0E-C4F3C5462BF4}"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125823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B18BEE-AABE-4B25-A160-99F6DD4FA0D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E82DDD-2DC0-431A-BFF8-7FB4D0447A2F}"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492772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18E9F0E-A2CF-411E-8803-F205366432E3}"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097174F-9E85-473D-A71E-FEEEE9A30D8C}"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582543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050F72-9F9F-4FF5-8EF0-19B839787A9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53AE66-E786-4A84-A3A0-346F671D1885}"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4687668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099947"/>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F9A7D4-1842-4723-81D1-05C03EC3992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4413DD-496B-4622-8613-3E9553BB71F0}"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3669424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3906A1-C212-40B7-BE4E-1D744142B51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711118-F9C0-4034-9596-CDCA42A1F076}"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23192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6B86C5-FFFB-46D0-8DA6-7BE0970569BA}" type="datetimeFigureOut">
              <a:rPr lang="en-US" smtClean="0"/>
              <a:t>11/24/2025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915F93-D1FD-4DD5-856F-E9253BD407AF}" type="slidenum">
              <a:rPr lang="en-US" smtClean="0"/>
              <a:t>‹#›</a:t>
            </a:fld>
            <a:endParaRPr lang="en-US"/>
          </a:p>
        </p:txBody>
      </p:sp>
    </p:spTree>
    <p:extLst>
      <p:ext uri="{BB962C8B-B14F-4D97-AF65-F5344CB8AC3E}">
        <p14:creationId xmlns:p14="http://schemas.microsoft.com/office/powerpoint/2010/main" val="29584145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A0CDA72-ABD0-4A0E-8D17-836BB45861D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57762D-658C-4D7B-A035-917B96775521}"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61157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C730C1-F821-44CF-98C7-079A9E9AB43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8815F5-A977-4509-A456-53510915EEEF}"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6080712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39A18C3-3893-45E0-BA58-5D15BF0BD8C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46B934-4F22-4982-A763-63A80370EC78}"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9556670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90A8FAC-D8BB-4F40-B646-AF8A42B7ABE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705D90-1863-40BA-AA9B-B9C7353FBD6E}"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6492696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6CC648-2950-4B56-AD03-64809ACF276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7A26FC-5851-4759-ABC8-9375667DE194}"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1722513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36D43E8-D9AB-4E5E-8B29-AA5B38DB31F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23D50E-B591-45F1-AE0E-C4F3C5462BF4}"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7131485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B18BEE-AABE-4B25-A160-99F6DD4FA0D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E82DDD-2DC0-431A-BFF8-7FB4D0447A2F}"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0589316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18E9F0E-A2CF-411E-8803-F205366432E3}"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097174F-9E85-473D-A71E-FEEEE9A30D8C}"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765049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050F72-9F9F-4FF5-8EF0-19B839787A9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53AE66-E786-4A84-A3A0-346F671D1885}"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8584581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932142"/>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6B86C5-FFFB-46D0-8DA6-7BE0970569BA}" type="datetimeFigureOut">
              <a:rPr lang="en-US" smtClean="0"/>
              <a:t>11/24/2025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915F93-D1FD-4DD5-856F-E9253BD407AF}" type="slidenum">
              <a:rPr lang="en-US" smtClean="0"/>
              <a:t>‹#›</a:t>
            </a:fld>
            <a:endParaRPr lang="en-US"/>
          </a:p>
        </p:txBody>
      </p:sp>
    </p:spTree>
    <p:extLst>
      <p:ext uri="{BB962C8B-B14F-4D97-AF65-F5344CB8AC3E}">
        <p14:creationId xmlns:p14="http://schemas.microsoft.com/office/powerpoint/2010/main" val="22759808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F9A7D4-1842-4723-81D1-05C03EC3992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4413DD-496B-4622-8613-3E9553BB71F0}"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1801402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3906A1-C212-40B7-BE4E-1D744142B51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711118-F9C0-4034-9596-CDCA42A1F076}"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3969334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A0CDA72-ABD0-4A0E-8D17-836BB45861D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57762D-658C-4D7B-A035-917B96775521}"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6174767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C730C1-F821-44CF-98C7-079A9E9AB43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8815F5-A977-4509-A456-53510915EEEF}"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857454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39A18C3-3893-45E0-BA58-5D15BF0BD8C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46B934-4F22-4982-A763-63A80370EC78}"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41336983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90A8FAC-D8BB-4F40-B646-AF8A42B7ABE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705D90-1863-40BA-AA9B-B9C7353FBD6E}"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5089520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6CC648-2950-4B56-AD03-64809ACF276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7A26FC-5851-4759-ABC8-9375667DE194}"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4754236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36D43E8-D9AB-4E5E-8B29-AA5B38DB31F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23D50E-B591-45F1-AE0E-C4F3C5462BF4}"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7822378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B18BEE-AABE-4B25-A160-99F6DD4FA0D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E82DDD-2DC0-431A-BFF8-7FB4D0447A2F}"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198383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18E9F0E-A2CF-411E-8803-F205366432E3}"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097174F-9E85-473D-A71E-FEEEE9A30D8C}"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71168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B86C5-FFFB-46D0-8DA6-7BE0970569BA}" type="datetimeFigureOut">
              <a:rPr lang="en-US" smtClean="0"/>
              <a:t>11/24/2025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915F93-D1FD-4DD5-856F-E9253BD407AF}" type="slidenum">
              <a:rPr lang="en-US" smtClean="0"/>
              <a:t>‹#›</a:t>
            </a:fld>
            <a:endParaRPr lang="en-US"/>
          </a:p>
        </p:txBody>
      </p:sp>
    </p:spTree>
    <p:extLst>
      <p:ext uri="{BB962C8B-B14F-4D97-AF65-F5344CB8AC3E}">
        <p14:creationId xmlns:p14="http://schemas.microsoft.com/office/powerpoint/2010/main" val="3415125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050F72-9F9F-4FF5-8EF0-19B839787A9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53AE66-E786-4A84-A3A0-346F671D1885}"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520818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164277"/>
      </p:ext>
    </p:extLst>
  </p:cSld>
  <p:clrMapOvr>
    <a:masterClrMapping/>
  </p:clrMapOvr>
  <p:transition spd="slow" advClick="0">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6B86C5-FFFB-46D0-8DA6-7BE0970569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15F93-D1FD-4DD5-856F-E9253BD407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69326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6B86C5-FFFB-46D0-8DA6-7BE0970569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15F93-D1FD-4DD5-856F-E9253BD407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28757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6B86C5-FFFB-46D0-8DA6-7BE0970569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15F93-D1FD-4DD5-856F-E9253BD407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82002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6B86C5-FFFB-46D0-8DA6-7BE0970569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15F93-D1FD-4DD5-856F-E9253BD407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90047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6B86C5-FFFB-46D0-8DA6-7BE0970569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15F93-D1FD-4DD5-856F-E9253BD407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66787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6B86C5-FFFB-46D0-8DA6-7BE0970569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15F93-D1FD-4DD5-856F-E9253BD407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25108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6B86C5-FFFB-46D0-8DA6-7BE0970569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15F93-D1FD-4DD5-856F-E9253BD407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28833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6B86C5-FFFB-46D0-8DA6-7BE0970569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15F93-D1FD-4DD5-856F-E9253BD407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278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6B86C5-FFFB-46D0-8DA6-7BE0970569BA}" type="datetimeFigureOut">
              <a:rPr lang="en-US" smtClean="0"/>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915F93-D1FD-4DD5-856F-E9253BD407AF}" type="slidenum">
              <a:rPr lang="en-US" smtClean="0"/>
              <a:t>‹#›</a:t>
            </a:fld>
            <a:endParaRPr lang="en-US"/>
          </a:p>
        </p:txBody>
      </p:sp>
    </p:spTree>
    <p:extLst>
      <p:ext uri="{BB962C8B-B14F-4D97-AF65-F5344CB8AC3E}">
        <p14:creationId xmlns:p14="http://schemas.microsoft.com/office/powerpoint/2010/main" val="5287805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6B86C5-FFFB-46D0-8DA6-7BE0970569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15F93-D1FD-4DD5-856F-E9253BD407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53952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6B86C5-FFFB-46D0-8DA6-7BE0970569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15F93-D1FD-4DD5-856F-E9253BD407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36992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6B86C5-FFFB-46D0-8DA6-7BE0970569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15F93-D1FD-4DD5-856F-E9253BD407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67858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F9A7D4-1842-4723-81D1-05C03EC3992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4413DD-496B-4622-8613-3E9553BB71F0}"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8398447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3906A1-C212-40B7-BE4E-1D744142B51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711118-F9C0-4034-9596-CDCA42A1F076}"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5313855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A0CDA72-ABD0-4A0E-8D17-836BB45861D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57762D-658C-4D7B-A035-917B96775521}"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2485406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C730C1-F821-44CF-98C7-079A9E9AB43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8815F5-A977-4509-A456-53510915EEEF}"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3648387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39A18C3-3893-45E0-BA58-5D15BF0BD8C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46B934-4F22-4982-A763-63A80370EC78}"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9404080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90A8FAC-D8BB-4F40-B646-AF8A42B7ABE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705D90-1863-40BA-AA9B-B9C7353FBD6E}"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3878510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6CC648-2950-4B56-AD03-64809ACF276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7A26FC-5851-4759-ABC8-9375667DE194}"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921001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6B86C5-FFFB-46D0-8DA6-7BE0970569BA}" type="datetimeFigureOut">
              <a:rPr lang="en-US" smtClean="0"/>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915F93-D1FD-4DD5-856F-E9253BD407AF}" type="slidenum">
              <a:rPr lang="en-US" smtClean="0"/>
              <a:t>‹#›</a:t>
            </a:fld>
            <a:endParaRPr lang="en-US"/>
          </a:p>
        </p:txBody>
      </p:sp>
    </p:spTree>
    <p:extLst>
      <p:ext uri="{BB962C8B-B14F-4D97-AF65-F5344CB8AC3E}">
        <p14:creationId xmlns:p14="http://schemas.microsoft.com/office/powerpoint/2010/main" val="15994471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36D43E8-D9AB-4E5E-8B29-AA5B38DB31F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23D50E-B591-45F1-AE0E-C4F3C5462BF4}"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723842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B18BEE-AABE-4B25-A160-99F6DD4FA0D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E82DDD-2DC0-431A-BFF8-7FB4D0447A2F}"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6575025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18E9F0E-A2CF-411E-8803-F205366432E3}"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097174F-9E85-473D-A71E-FEEEE9A30D8C}"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8587058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050F72-9F9F-4FF5-8EF0-19B839787A9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53AE66-E786-4A84-A3A0-346F671D1885}"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2602620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875391"/>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6B86C5-FFFB-46D0-8DA6-7BE0970569BA}" type="datetimeFigureOut">
              <a:rPr lang="en-US" smtClean="0"/>
              <a:t>11/24/2025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915F93-D1FD-4DD5-856F-E9253BD407AF}" type="slidenum">
              <a:rPr lang="en-US" smtClean="0"/>
              <a:t>‹#›</a:t>
            </a:fld>
            <a:endParaRPr lang="en-US"/>
          </a:p>
        </p:txBody>
      </p:sp>
    </p:spTree>
    <p:extLst>
      <p:ext uri="{BB962C8B-B14F-4D97-AF65-F5344CB8AC3E}">
        <p14:creationId xmlns:p14="http://schemas.microsoft.com/office/powerpoint/2010/main" val="860720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62E955-A5CC-4339-9550-3CFD765D94B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122918-0DEE-463F-AF2A-30CD47FC84B8}"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387502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62E955-A5CC-4339-9550-3CFD765D94B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122918-0DEE-463F-AF2A-30CD47FC84B8}"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8282200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62E955-A5CC-4339-9550-3CFD765D94B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122918-0DEE-463F-AF2A-30CD47FC84B8}"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3070310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62E955-A5CC-4339-9550-3CFD765D94B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122918-0DEE-463F-AF2A-30CD47FC84B8}"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5249429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62E955-A5CC-4339-9550-3CFD765D94B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122918-0DEE-463F-AF2A-30CD47FC84B8}"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02364283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6B86C5-FFFB-46D0-8DA6-7BE0970569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3915F93-D1FD-4DD5-856F-E9253BD407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192721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62E955-A5CC-4339-9550-3CFD765D94B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122918-0DEE-463F-AF2A-30CD47FC84B8}"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26006525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nguoinoitieng.tv/tinh-tp/tien-giang-viet-nam" TargetMode="Externa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1152525"/>
            <a:ext cx="14630400" cy="9163050"/>
          </a:xfrm>
          <a:prstGeom prst="rect">
            <a:avLst/>
          </a:prstGeom>
        </p:spPr>
      </p:pic>
      <p:sp>
        <p:nvSpPr>
          <p:cNvPr id="3" name="TextBox 2"/>
          <p:cNvSpPr txBox="1"/>
          <p:nvPr/>
        </p:nvSpPr>
        <p:spPr>
          <a:xfrm>
            <a:off x="-2228850" y="0"/>
            <a:ext cx="10870827" cy="769441"/>
          </a:xfrm>
          <a:prstGeom prst="rect">
            <a:avLst/>
          </a:prstGeom>
          <a:noFill/>
        </p:spPr>
        <p:txBody>
          <a:bodyPr wrap="square" rtlCol="0">
            <a:spAutoFit/>
          </a:bodyPr>
          <a:lstStyle/>
          <a:p>
            <a:pPr algn="ctr"/>
            <a:r>
              <a:rPr lang="en-US"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4. GIAI ĐIỆU ĐẤT NƯỚC.</a:t>
            </a:r>
          </a:p>
        </p:txBody>
      </p:sp>
      <p:sp>
        <p:nvSpPr>
          <p:cNvPr id="5" name="TextBox 4"/>
          <p:cNvSpPr txBox="1"/>
          <p:nvPr/>
        </p:nvSpPr>
        <p:spPr>
          <a:xfrm>
            <a:off x="660584" y="1349317"/>
            <a:ext cx="10870827" cy="2339102"/>
          </a:xfrm>
          <a:prstGeom prst="rect">
            <a:avLst/>
          </a:prstGeom>
          <a:noFill/>
        </p:spPr>
        <p:txBody>
          <a:bodyPr wrap="square" rtlCol="0">
            <a:spAutoFit/>
          </a:bodyPr>
          <a:lstStyle/>
          <a:p>
            <a:pPr algn="ctr"/>
            <a:r>
              <a:rPr lang="en-US" sz="40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Văn</a:t>
            </a:r>
            <a:r>
              <a:rPr lang="en-US"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bản</a:t>
            </a:r>
            <a:r>
              <a:rPr lang="en-US"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2. </a:t>
            </a:r>
          </a:p>
          <a:p>
            <a:pPr algn="ctr"/>
            <a:r>
              <a:rPr lang="en-US" sz="66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Gò</a:t>
            </a:r>
            <a:r>
              <a:rPr lang="en-US" sz="6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me</a:t>
            </a:r>
          </a:p>
          <a:p>
            <a:pPr algn="ctr"/>
            <a:r>
              <a:rPr lang="en-US"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Hoàng </a:t>
            </a:r>
            <a:r>
              <a:rPr lang="vi-VN"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a:t>
            </a:r>
            <a:r>
              <a:rPr lang="en-US"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ố </a:t>
            </a:r>
            <a:r>
              <a:rPr lang="vi-VN"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a:t>
            </a:r>
            <a:r>
              <a:rPr lang="en-US" sz="40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guyên</a:t>
            </a:r>
            <a:r>
              <a:rPr lang="en-US"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403900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13690818"/>
              </p:ext>
            </p:extLst>
          </p:nvPr>
        </p:nvGraphicFramePr>
        <p:xfrm>
          <a:off x="277081" y="337060"/>
          <a:ext cx="11722964" cy="4782849"/>
        </p:xfrm>
        <a:graphic>
          <a:graphicData uri="http://schemas.openxmlformats.org/drawingml/2006/table">
            <a:tbl>
              <a:tblPr firstRow="1" firstCol="1" bandRow="1">
                <a:tableStyleId>{5940675A-B579-460E-94D1-54222C63F5DA}</a:tableStyleId>
              </a:tblPr>
              <a:tblGrid>
                <a:gridCol w="954386">
                  <a:extLst>
                    <a:ext uri="{9D8B030D-6E8A-4147-A177-3AD203B41FA5}">
                      <a16:colId xmlns:a16="http://schemas.microsoft.com/office/drawing/2014/main" val="535358641"/>
                    </a:ext>
                  </a:extLst>
                </a:gridCol>
                <a:gridCol w="5203064">
                  <a:extLst>
                    <a:ext uri="{9D8B030D-6E8A-4147-A177-3AD203B41FA5}">
                      <a16:colId xmlns:a16="http://schemas.microsoft.com/office/drawing/2014/main" val="1322622881"/>
                    </a:ext>
                  </a:extLst>
                </a:gridCol>
                <a:gridCol w="5565514">
                  <a:extLst>
                    <a:ext uri="{9D8B030D-6E8A-4147-A177-3AD203B41FA5}">
                      <a16:colId xmlns:a16="http://schemas.microsoft.com/office/drawing/2014/main" val="2437664999"/>
                    </a:ext>
                  </a:extLst>
                </a:gridCol>
              </a:tblGrid>
              <a:tr h="317560">
                <a:tc>
                  <a:txBody>
                    <a:bodyPr/>
                    <a:lstStyle/>
                    <a:p>
                      <a:pPr algn="ctr">
                        <a:lnSpc>
                          <a:spcPct val="130000"/>
                        </a:lnSpc>
                        <a:spcAft>
                          <a:spcPts val="0"/>
                        </a:spcAft>
                      </a:pPr>
                      <a:r>
                        <a:rPr lang="nl-NL" sz="2000" b="1" dirty="0">
                          <a:effectLst/>
                          <a:latin typeface="Times New Roman" panose="02020603050405020304" pitchFamily="18" charset="0"/>
                          <a:cs typeface="Times New Roman" panose="02020603050405020304" pitchFamily="18" charset="0"/>
                        </a:rPr>
                        <a:t>Nội dung</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771" marR="59771" marT="0" marB="0"/>
                </a:tc>
                <a:tc>
                  <a:txBody>
                    <a:bodyPr/>
                    <a:lstStyle/>
                    <a:p>
                      <a:pPr algn="ctr">
                        <a:lnSpc>
                          <a:spcPct val="130000"/>
                        </a:lnSpc>
                        <a:spcAft>
                          <a:spcPts val="0"/>
                        </a:spcAft>
                      </a:pPr>
                      <a:r>
                        <a:rPr lang="nl-NL" sz="2000" b="1" dirty="0">
                          <a:effectLst/>
                          <a:latin typeface="Times New Roman" panose="02020603050405020304" pitchFamily="18" charset="0"/>
                          <a:cs typeface="Times New Roman" panose="02020603050405020304" pitchFamily="18" charset="0"/>
                        </a:rPr>
                        <a:t>Hình ảnh, từ ngữ tiêu biểu</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771" marR="59771" marT="0" marB="0"/>
                </a:tc>
                <a:tc>
                  <a:txBody>
                    <a:bodyPr/>
                    <a:lstStyle/>
                    <a:p>
                      <a:pPr algn="ctr">
                        <a:lnSpc>
                          <a:spcPct val="130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771" marR="59771" marT="0" marB="0"/>
                </a:tc>
                <a:extLst>
                  <a:ext uri="{0D108BD9-81ED-4DB2-BD59-A6C34878D82A}">
                    <a16:rowId xmlns:a16="http://schemas.microsoft.com/office/drawing/2014/main" val="1594473077"/>
                  </a:ext>
                </a:extLst>
              </a:tr>
              <a:tr h="3755609">
                <a:tc rowSpan="2">
                  <a:txBody>
                    <a:bodyPr/>
                    <a:lstStyle/>
                    <a:p>
                      <a:pPr algn="just">
                        <a:lnSpc>
                          <a:spcPct val="130000"/>
                        </a:lnSpc>
                        <a:spcAft>
                          <a:spcPts val="0"/>
                        </a:spcAft>
                      </a:pPr>
                      <a:endParaRPr lang="nl-NL" sz="2000" b="1" dirty="0">
                        <a:effectLst/>
                        <a:latin typeface="Times New Roman" panose="02020603050405020304" pitchFamily="18" charset="0"/>
                        <a:cs typeface="Times New Roman" panose="02020603050405020304" pitchFamily="18" charset="0"/>
                      </a:endParaRPr>
                    </a:p>
                    <a:p>
                      <a:pPr algn="just">
                        <a:lnSpc>
                          <a:spcPct val="130000"/>
                        </a:lnSpc>
                        <a:spcAft>
                          <a:spcPts val="0"/>
                        </a:spcAft>
                      </a:pPr>
                      <a:endParaRPr lang="nl-NL" sz="2000" b="1" dirty="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nl-NL" sz="2000" b="1" dirty="0">
                          <a:effectLst/>
                          <a:latin typeface="Times New Roman" panose="02020603050405020304" pitchFamily="18" charset="0"/>
                          <a:cs typeface="Times New Roman" panose="02020603050405020304" pitchFamily="18" charset="0"/>
                        </a:rPr>
                        <a:t>Cảnh sắc thiên nhiên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771" marR="59771" marT="0" marB="0"/>
                </a:tc>
                <a:tc>
                  <a:txBody>
                    <a:bodyPr/>
                    <a:lstStyle/>
                    <a:p>
                      <a:pPr algn="just">
                        <a:lnSpc>
                          <a:spcPct val="130000"/>
                        </a:lnSpc>
                        <a:spcAft>
                          <a:spcPts val="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771" marR="59771" marT="0" marB="0"/>
                </a:tc>
                <a:tc>
                  <a:txBody>
                    <a:bodyPr/>
                    <a:lstStyle/>
                    <a:p>
                      <a:pPr algn="just">
                        <a:spcAft>
                          <a:spcPts val="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771" marR="59771" marT="0" marB="0"/>
                </a:tc>
                <a:extLst>
                  <a:ext uri="{0D108BD9-81ED-4DB2-BD59-A6C34878D82A}">
                    <a16:rowId xmlns:a16="http://schemas.microsoft.com/office/drawing/2014/main" val="1361226020"/>
                  </a:ext>
                </a:extLst>
              </a:tr>
              <a:tr h="0">
                <a:tc vMerge="1">
                  <a:txBody>
                    <a:bodyPr/>
                    <a:lstStyle/>
                    <a:p>
                      <a:endParaRPr lang="en-US"/>
                    </a:p>
                  </a:txBody>
                  <a:tcPr/>
                </a:tc>
                <a:tc>
                  <a:txBody>
                    <a:bodyPr/>
                    <a:lstStyle/>
                    <a:p>
                      <a:endParaRPr lang="en-US"/>
                    </a:p>
                  </a:txBody>
                  <a:tcPr marL="59771" marR="59771" marT="0" marB="0"/>
                </a:tc>
                <a:tc>
                  <a:txBody>
                    <a:bodyPr/>
                    <a:lstStyle/>
                    <a:p>
                      <a:endParaRPr lang="en-US" dirty="0"/>
                    </a:p>
                  </a:txBody>
                  <a:tcPr marL="59771" marR="59771" marT="0" marB="0"/>
                </a:tc>
                <a:extLst>
                  <a:ext uri="{0D108BD9-81ED-4DB2-BD59-A6C34878D82A}">
                    <a16:rowId xmlns:a16="http://schemas.microsoft.com/office/drawing/2014/main" val="10002"/>
                  </a:ext>
                </a:extLst>
              </a:tr>
            </a:tbl>
          </a:graphicData>
        </a:graphic>
      </p:graphicFrame>
      <p:sp>
        <p:nvSpPr>
          <p:cNvPr id="10" name="Rectangle 9"/>
          <p:cNvSpPr/>
          <p:nvPr/>
        </p:nvSpPr>
        <p:spPr>
          <a:xfrm>
            <a:off x="1378039" y="1129261"/>
            <a:ext cx="5553297"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err="1">
                <a:solidFill>
                  <a:srgbClr val="FF0000"/>
                </a:solidFill>
                <a:latin typeface="#9Slide03 Arima Madurai Black" pitchFamily="2" charset="0"/>
                <a:ea typeface="Times New Roman" panose="02020603050405020304" pitchFamily="18" charset="0"/>
                <a:cs typeface="#9Slide03 Arima Madurai Black" pitchFamily="2" charset="0"/>
              </a:rPr>
              <a:t>Á</a:t>
            </a:r>
            <a:r>
              <a:rPr kumimoji="0" lang="en-US" sz="2800" b="1" i="0" u="none" strike="noStrike" kern="1200" cap="none" spc="0" normalizeH="0" baseline="0" noProof="0" dirty="0" err="1">
                <a:ln>
                  <a:noFill/>
                </a:ln>
                <a:solidFill>
                  <a:srgbClr val="FF0000"/>
                </a:solidFill>
                <a:effectLst/>
                <a:uLnTx/>
                <a:uFillTx/>
                <a:latin typeface="#9Slide03 Arima Madurai Black" pitchFamily="2" charset="0"/>
                <a:ea typeface="Times New Roman" panose="02020603050405020304" pitchFamily="18" charset="0"/>
                <a:cs typeface="#9Slide03 Arima Madurai Black" pitchFamily="2" charset="0"/>
              </a:rPr>
              <a:t>nh</a:t>
            </a:r>
            <a:r>
              <a:rPr kumimoji="0" lang="en-US" sz="2800" b="1" i="0" u="none" strike="noStrike" kern="1200" cap="none" spc="0" normalizeH="0" baseline="0" noProof="0" dirty="0">
                <a:ln>
                  <a:noFill/>
                </a:ln>
                <a:solidFill>
                  <a:srgbClr val="FF0000"/>
                </a:solidFill>
                <a:effectLst/>
                <a:uLnTx/>
                <a:uFillTx/>
                <a:latin typeface="#9Slide03 Arima Madurai Black" pitchFamily="2" charset="0"/>
                <a:ea typeface="Times New Roman" panose="02020603050405020304" pitchFamily="18" charset="0"/>
                <a:cs typeface="#9Slide03 Arima Madurai Black" pitchFamily="2" charset="0"/>
              </a:rPr>
              <a:t> </a:t>
            </a:r>
            <a:r>
              <a:rPr kumimoji="0" lang="en-US" sz="2800" b="1" i="0" u="none" strike="noStrike" kern="1200" cap="none" spc="0" normalizeH="0" baseline="0" noProof="0" dirty="0" err="1">
                <a:ln>
                  <a:noFill/>
                </a:ln>
                <a:solidFill>
                  <a:srgbClr val="FF0000"/>
                </a:solidFill>
                <a:effectLst/>
                <a:uLnTx/>
                <a:uFillTx/>
                <a:latin typeface="#9Slide03 Arima Madurai Black" pitchFamily="2" charset="0"/>
                <a:ea typeface="Times New Roman" panose="02020603050405020304" pitchFamily="18" charset="0"/>
                <a:cs typeface="#9Slide03 Arima Madurai Black" pitchFamily="2" charset="0"/>
              </a:rPr>
              <a:t>sáng</a:t>
            </a:r>
            <a:r>
              <a:rPr kumimoji="0" lang="en-US" sz="2800" b="1" i="0" u="none" strike="noStrike" kern="1200" cap="none" spc="0" normalizeH="0" baseline="0" noProof="0" dirty="0">
                <a:ln>
                  <a:noFill/>
                </a:ln>
                <a:solidFill>
                  <a:srgbClr val="FF0000"/>
                </a:solidFill>
                <a:effectLst/>
                <a:uLnTx/>
                <a:uFillTx/>
                <a:latin typeface="#9Slide03 Arima Madurai Black" pitchFamily="2" charset="0"/>
                <a:ea typeface="Times New Roman" panose="02020603050405020304" pitchFamily="18" charset="0"/>
                <a:cs typeface="#9Slide03 Arima Madurai Black"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9Slide03 AllRoundGothic" pitchFamily="34" charset="0"/>
                <a:ea typeface="Times New Roman" panose="02020603050405020304" pitchFamily="18"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9Slide03 AllRoundGothic" pitchFamily="34" charset="0"/>
              <a:ea typeface="+mn-ea"/>
              <a:cs typeface="+mn-cs"/>
            </a:endParaRPr>
          </a:p>
        </p:txBody>
      </p:sp>
      <p:sp>
        <p:nvSpPr>
          <p:cNvPr id="11" name="Rectangle 10"/>
          <p:cNvSpPr/>
          <p:nvPr/>
        </p:nvSpPr>
        <p:spPr>
          <a:xfrm>
            <a:off x="1406036" y="2286600"/>
            <a:ext cx="5035902"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9Slide03 Arima Madurai Black" pitchFamily="2" charset="0"/>
                <a:ea typeface="Times New Roman" panose="02020603050405020304" pitchFamily="18" charset="0"/>
                <a:cs typeface="#9Slide03 Arima Madurai Black" pitchFamily="2" charset="0"/>
              </a:rPr>
              <a:t>Âm</a:t>
            </a:r>
            <a:r>
              <a:rPr kumimoji="0" lang="en-US" sz="2800" b="1" i="0" u="none" strike="noStrike" kern="1200" cap="none" spc="0" normalizeH="0" baseline="0" noProof="0" dirty="0">
                <a:ln>
                  <a:noFill/>
                </a:ln>
                <a:solidFill>
                  <a:srgbClr val="FF0000"/>
                </a:solidFill>
                <a:effectLst/>
                <a:uLnTx/>
                <a:uFillTx/>
                <a:latin typeface="#9Slide03 Arima Madurai Black" pitchFamily="2" charset="0"/>
                <a:ea typeface="Times New Roman" panose="02020603050405020304" pitchFamily="18" charset="0"/>
                <a:cs typeface="#9Slide03 Arima Madurai Black" pitchFamily="2" charset="0"/>
              </a:rPr>
              <a:t> </a:t>
            </a:r>
            <a:r>
              <a:rPr kumimoji="0" lang="en-US" sz="2800" b="1" i="0" u="none" strike="noStrike" kern="1200" cap="none" spc="0" normalizeH="0" baseline="0" noProof="0" dirty="0" err="1">
                <a:ln>
                  <a:noFill/>
                </a:ln>
                <a:solidFill>
                  <a:srgbClr val="FF0000"/>
                </a:solidFill>
                <a:effectLst/>
                <a:uLnTx/>
                <a:uFillTx/>
                <a:latin typeface="#9Slide03 Arima Madurai Black" pitchFamily="2" charset="0"/>
                <a:ea typeface="Times New Roman" panose="02020603050405020304" pitchFamily="18" charset="0"/>
                <a:cs typeface="#9Slide03 Arima Madurai Black" pitchFamily="2" charset="0"/>
              </a:rPr>
              <a:t>thanh</a:t>
            </a:r>
            <a:r>
              <a:rPr kumimoji="0" lang="en-US" sz="2800" b="1" i="0" u="none" strike="noStrike" kern="1200" cap="none" spc="0" normalizeH="0" baseline="0" noProof="0" dirty="0">
                <a:ln>
                  <a:noFill/>
                </a:ln>
                <a:solidFill>
                  <a:srgbClr val="FF0000"/>
                </a:solidFill>
                <a:effectLst/>
                <a:uLnTx/>
                <a:uFillTx/>
                <a:latin typeface="#9Slide03 Arima Madurai Black" pitchFamily="2" charset="0"/>
                <a:ea typeface="Times New Roman" panose="02020603050405020304" pitchFamily="18" charset="0"/>
                <a:cs typeface="#9Slide03 Arima Madurai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1434033" y="3690010"/>
            <a:ext cx="4556882"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9Slide03 Arima Madurai Black" pitchFamily="2" charset="0"/>
                <a:ea typeface="Times New Roman" panose="02020603050405020304" pitchFamily="18" charset="0"/>
                <a:cs typeface="#9Slide03 Arima Madurai Black" pitchFamily="2" charset="0"/>
              </a:rPr>
              <a:t>K</a:t>
            </a:r>
            <a:r>
              <a:rPr kumimoji="0" lang="en-US" sz="2800" b="1" i="0" u="none" strike="noStrike" kern="1200" cap="none" spc="0" normalizeH="0" baseline="0" noProof="0" dirty="0" err="1">
                <a:ln>
                  <a:noFill/>
                </a:ln>
                <a:solidFill>
                  <a:srgbClr val="FF0000"/>
                </a:solidFill>
                <a:effectLst/>
                <a:uLnTx/>
                <a:uFillTx/>
                <a:latin typeface="#9Slide03 Arima Madurai Black" pitchFamily="2" charset="0"/>
                <a:ea typeface="Times New Roman" panose="02020603050405020304" pitchFamily="18" charset="0"/>
                <a:cs typeface="#9Slide03 Arima Madurai Black" pitchFamily="2" charset="0"/>
              </a:rPr>
              <a:t>hông</a:t>
            </a:r>
            <a:r>
              <a:rPr kumimoji="0" lang="en-US" sz="2800" b="1" i="0" u="none" strike="noStrike" kern="1200" cap="none" spc="0" normalizeH="0" baseline="0" noProof="0" dirty="0">
                <a:ln>
                  <a:noFill/>
                </a:ln>
                <a:solidFill>
                  <a:srgbClr val="FF0000"/>
                </a:solidFill>
                <a:effectLst/>
                <a:uLnTx/>
                <a:uFillTx/>
                <a:latin typeface="#9Slide03 Arima Madurai Black" pitchFamily="2" charset="0"/>
                <a:ea typeface="Times New Roman" panose="02020603050405020304" pitchFamily="18" charset="0"/>
                <a:cs typeface="#9Slide03 Arima Madurai Black" pitchFamily="2" charset="0"/>
              </a:rPr>
              <a:t> </a:t>
            </a:r>
            <a:r>
              <a:rPr kumimoji="0" lang="en-US" sz="2800" b="1" i="0" u="none" strike="noStrike" kern="1200" cap="none" spc="0" normalizeH="0" baseline="0" noProof="0" dirty="0" err="1">
                <a:ln>
                  <a:noFill/>
                </a:ln>
                <a:solidFill>
                  <a:srgbClr val="FF0000"/>
                </a:solidFill>
                <a:effectLst/>
                <a:uLnTx/>
                <a:uFillTx/>
                <a:latin typeface="#9Slide03 Arima Madurai Black" pitchFamily="2" charset="0"/>
                <a:ea typeface="Times New Roman" panose="02020603050405020304" pitchFamily="18" charset="0"/>
                <a:cs typeface="#9Slide03 Arima Madurai Black" pitchFamily="2" charset="0"/>
              </a:rPr>
              <a:t>gian</a:t>
            </a:r>
            <a:r>
              <a:rPr kumimoji="0" lang="en-US" sz="2800" b="1" i="0" u="none" strike="noStrike" kern="1200" cap="none" spc="0" normalizeH="0" baseline="0" noProof="0" dirty="0">
                <a:ln>
                  <a:noFill/>
                </a:ln>
                <a:solidFill>
                  <a:srgbClr val="FF0000"/>
                </a:solidFill>
                <a:effectLst/>
                <a:uLnTx/>
                <a:uFillTx/>
                <a:latin typeface="#9Slide03 Arima Madurai Black" pitchFamily="2" charset="0"/>
                <a:ea typeface="Times New Roman" panose="02020603050405020304" pitchFamily="18" charset="0"/>
                <a:cs typeface="#9Slide03 Arima Madurai Black" pitchFamily="2" charset="0"/>
              </a:rPr>
              <a:t> </a:t>
            </a:r>
            <a:endParaRPr kumimoji="0" lang="en-US" sz="2800" b="1" i="0" u="none" strike="noStrike" kern="1200" cap="none" spc="0" normalizeH="0" baseline="0" noProof="0" dirty="0">
              <a:ln>
                <a:noFill/>
              </a:ln>
              <a:solidFill>
                <a:prstClr val="black"/>
              </a:solidFill>
              <a:effectLst/>
              <a:uLnTx/>
              <a:uFillTx/>
              <a:latin typeface="#9Slide03 Arima Madurai Black" pitchFamily="2" charset="0"/>
              <a:cs typeface="#9Slide03 Arima Madurai Black"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p:cNvSpPr/>
          <p:nvPr/>
        </p:nvSpPr>
        <p:spPr>
          <a:xfrm>
            <a:off x="373487" y="5038343"/>
            <a:ext cx="11642502" cy="115416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sym typeface="Wingdings"/>
              </a:rPr>
              <a:t></a:t>
            </a:r>
            <a:r>
              <a:rPr kumimoji="0" lang="en-US" sz="2400" b="0" i="1" u="none" strike="noStrike" kern="1200" cap="none" spc="0" normalizeH="0" baseline="0" noProof="0" dirty="0">
                <a:ln>
                  <a:noFill/>
                </a:ln>
                <a:solidFill>
                  <a:prstClr val="black"/>
                </a:solidFill>
                <a:effectLst/>
                <a:uLnTx/>
                <a:uFillTx/>
                <a:latin typeface="Calibri"/>
                <a:ea typeface="+mn-ea"/>
                <a:cs typeface="+mn-cs"/>
              </a:rPr>
              <a:t>?</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xét</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cảnh</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sắc</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Gò</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Me qua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vần</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thơ</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tác</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giả</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9Slide03 Arima Madurai Black" pitchFamily="2" charset="0"/>
              <a:ea typeface="+mn-ea"/>
              <a:cs typeface="#9Slide03 Arima Madurai Black" pitchFamily="2" charset="0"/>
            </a:endParaRPr>
          </a:p>
        </p:txBody>
      </p:sp>
    </p:spTree>
    <p:extLst>
      <p:ext uri="{BB962C8B-B14F-4D97-AF65-F5344CB8AC3E}">
        <p14:creationId xmlns:p14="http://schemas.microsoft.com/office/powerpoint/2010/main" val="1716965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50980198"/>
              </p:ext>
            </p:extLst>
          </p:nvPr>
        </p:nvGraphicFramePr>
        <p:xfrm>
          <a:off x="230447" y="355654"/>
          <a:ext cx="11722964" cy="6650263"/>
        </p:xfrm>
        <a:graphic>
          <a:graphicData uri="http://schemas.openxmlformats.org/drawingml/2006/table">
            <a:tbl>
              <a:tblPr firstRow="1" firstCol="1" bandRow="1">
                <a:tableStyleId>{5940675A-B579-460E-94D1-54222C63F5DA}</a:tableStyleId>
              </a:tblPr>
              <a:tblGrid>
                <a:gridCol w="954386">
                  <a:extLst>
                    <a:ext uri="{9D8B030D-6E8A-4147-A177-3AD203B41FA5}">
                      <a16:colId xmlns:a16="http://schemas.microsoft.com/office/drawing/2014/main" val="535358641"/>
                    </a:ext>
                  </a:extLst>
                </a:gridCol>
                <a:gridCol w="5203064">
                  <a:extLst>
                    <a:ext uri="{9D8B030D-6E8A-4147-A177-3AD203B41FA5}">
                      <a16:colId xmlns:a16="http://schemas.microsoft.com/office/drawing/2014/main" val="1322622881"/>
                    </a:ext>
                  </a:extLst>
                </a:gridCol>
                <a:gridCol w="5565514">
                  <a:extLst>
                    <a:ext uri="{9D8B030D-6E8A-4147-A177-3AD203B41FA5}">
                      <a16:colId xmlns:a16="http://schemas.microsoft.com/office/drawing/2014/main" val="2437664999"/>
                    </a:ext>
                  </a:extLst>
                </a:gridCol>
              </a:tblGrid>
              <a:tr h="859312">
                <a:tc>
                  <a:txBody>
                    <a:bodyPr/>
                    <a:lstStyle/>
                    <a:p>
                      <a:pPr algn="ctr">
                        <a:lnSpc>
                          <a:spcPct val="130000"/>
                        </a:lnSpc>
                        <a:spcAft>
                          <a:spcPts val="0"/>
                        </a:spcAft>
                      </a:pPr>
                      <a:r>
                        <a:rPr lang="nl-NL" sz="2000" b="1" dirty="0">
                          <a:effectLst/>
                          <a:latin typeface="Times New Roman" panose="02020603050405020304" pitchFamily="18" charset="0"/>
                          <a:cs typeface="Times New Roman" panose="02020603050405020304" pitchFamily="18" charset="0"/>
                        </a:rPr>
                        <a:t>Nội dung</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771" marR="59771" marT="0" marB="0"/>
                </a:tc>
                <a:tc>
                  <a:txBody>
                    <a:bodyPr/>
                    <a:lstStyle/>
                    <a:p>
                      <a:pPr algn="ctr">
                        <a:lnSpc>
                          <a:spcPct val="130000"/>
                        </a:lnSpc>
                        <a:spcAft>
                          <a:spcPts val="0"/>
                        </a:spcAft>
                      </a:pPr>
                      <a:r>
                        <a:rPr lang="nl-NL" sz="2000" b="1" dirty="0">
                          <a:effectLst/>
                          <a:latin typeface="Times New Roman" panose="02020603050405020304" pitchFamily="18" charset="0"/>
                          <a:cs typeface="Times New Roman" panose="02020603050405020304" pitchFamily="18" charset="0"/>
                        </a:rPr>
                        <a:t>Hình ảnh, từ ngữ tiêu biểu</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771" marR="59771" marT="0" marB="0"/>
                </a:tc>
                <a:tc>
                  <a:txBody>
                    <a:bodyPr/>
                    <a:lstStyle/>
                    <a:p>
                      <a:pPr algn="ctr">
                        <a:lnSpc>
                          <a:spcPct val="130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771" marR="59771" marT="0" marB="0"/>
                </a:tc>
                <a:extLst>
                  <a:ext uri="{0D108BD9-81ED-4DB2-BD59-A6C34878D82A}">
                    <a16:rowId xmlns:a16="http://schemas.microsoft.com/office/drawing/2014/main" val="1594473077"/>
                  </a:ext>
                </a:extLst>
              </a:tr>
              <a:tr h="5493497">
                <a:tc rowSpan="2">
                  <a:txBody>
                    <a:bodyPr/>
                    <a:lstStyle/>
                    <a:p>
                      <a:pPr algn="just">
                        <a:lnSpc>
                          <a:spcPct val="130000"/>
                        </a:lnSpc>
                        <a:spcAft>
                          <a:spcPts val="0"/>
                        </a:spcAft>
                      </a:pPr>
                      <a:endParaRPr lang="nl-NL" sz="2000" b="1" dirty="0">
                        <a:effectLst/>
                        <a:latin typeface="Times New Roman" panose="02020603050405020304" pitchFamily="18" charset="0"/>
                        <a:cs typeface="Times New Roman" panose="02020603050405020304" pitchFamily="18" charset="0"/>
                      </a:endParaRPr>
                    </a:p>
                    <a:p>
                      <a:pPr algn="just">
                        <a:lnSpc>
                          <a:spcPct val="130000"/>
                        </a:lnSpc>
                        <a:spcAft>
                          <a:spcPts val="0"/>
                        </a:spcAft>
                      </a:pPr>
                      <a:endParaRPr lang="nl-NL" sz="2000" b="1" dirty="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nl-NL" sz="2000" b="1" dirty="0">
                          <a:effectLst/>
                          <a:latin typeface="Times New Roman" panose="02020603050405020304" pitchFamily="18" charset="0"/>
                          <a:cs typeface="Times New Roman" panose="02020603050405020304" pitchFamily="18" charset="0"/>
                        </a:rPr>
                        <a:t>Cảnh sắc thiên nhiên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771" marR="59771" marT="0" marB="0"/>
                </a:tc>
                <a:tc>
                  <a:txBody>
                    <a:bodyPr/>
                    <a:lstStyle/>
                    <a:p>
                      <a:pPr algn="just">
                        <a:lnSpc>
                          <a:spcPct val="130000"/>
                        </a:lnSpc>
                        <a:spcAft>
                          <a:spcPts val="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771" marR="59771" marT="0" marB="0"/>
                </a:tc>
                <a:tc>
                  <a:txBody>
                    <a:bodyPr/>
                    <a:lstStyle/>
                    <a:p>
                      <a:pPr algn="just">
                        <a:spcAft>
                          <a:spcPts val="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771" marR="59771" marT="0" marB="0"/>
                </a:tc>
                <a:extLst>
                  <a:ext uri="{0D108BD9-81ED-4DB2-BD59-A6C34878D82A}">
                    <a16:rowId xmlns:a16="http://schemas.microsoft.com/office/drawing/2014/main" val="1361226020"/>
                  </a:ext>
                </a:extLst>
              </a:tr>
              <a:tr h="297454">
                <a:tc vMerge="1">
                  <a:txBody>
                    <a:bodyPr/>
                    <a:lstStyle/>
                    <a:p>
                      <a:endParaRPr lang="en-US"/>
                    </a:p>
                  </a:txBody>
                  <a:tcPr/>
                </a:tc>
                <a:tc>
                  <a:txBody>
                    <a:bodyPr/>
                    <a:lstStyle/>
                    <a:p>
                      <a:endParaRPr lang="en-US"/>
                    </a:p>
                  </a:txBody>
                  <a:tcPr marL="59771" marR="59771" marT="0" marB="0"/>
                </a:tc>
                <a:tc>
                  <a:txBody>
                    <a:bodyPr/>
                    <a:lstStyle/>
                    <a:p>
                      <a:endParaRPr lang="en-US" dirty="0"/>
                    </a:p>
                  </a:txBody>
                  <a:tcPr marL="59771" marR="59771" marT="0" marB="0"/>
                </a:tc>
                <a:extLst>
                  <a:ext uri="{0D108BD9-81ED-4DB2-BD59-A6C34878D82A}">
                    <a16:rowId xmlns:a16="http://schemas.microsoft.com/office/drawing/2014/main" val="10002"/>
                  </a:ext>
                </a:extLst>
              </a:tr>
            </a:tbl>
          </a:graphicData>
        </a:graphic>
      </p:graphicFrame>
      <p:sp>
        <p:nvSpPr>
          <p:cNvPr id="10" name="Rectangle 9"/>
          <p:cNvSpPr/>
          <p:nvPr/>
        </p:nvSpPr>
        <p:spPr>
          <a:xfrm>
            <a:off x="1378038" y="955170"/>
            <a:ext cx="5553297" cy="18466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Đốm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tắt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lóe</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Lúa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chói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xanh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9Slide03 AllRoundGothic" pitchFamily="34" charset="0"/>
                <a:ea typeface="Times New Roman" panose="02020603050405020304" pitchFamily="18"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9Slide03 AllRoundGothic" pitchFamily="34" charset="0"/>
              <a:ea typeface="+mn-ea"/>
              <a:cs typeface="+mn-cs"/>
            </a:endParaRPr>
          </a:p>
        </p:txBody>
      </p:sp>
      <p:sp>
        <p:nvSpPr>
          <p:cNvPr id="11" name="Rectangle 10"/>
          <p:cNvSpPr/>
          <p:nvPr/>
        </p:nvSpPr>
        <p:spPr>
          <a:xfrm>
            <a:off x="1378038" y="2395100"/>
            <a:ext cx="5035902"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Âm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thanh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Leng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keng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ngựa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Lao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vườn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mía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khoan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thở</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gáy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1378038" y="4613339"/>
            <a:ext cx="4556882" cy="22159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hông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đê</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ruộng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Gò</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Lúa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keo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Vườn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mía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me,</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xanh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p:cNvSpPr/>
          <p:nvPr/>
        </p:nvSpPr>
        <p:spPr>
          <a:xfrm>
            <a:off x="6353623" y="1282910"/>
            <a:ext cx="566706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a:rPr>
              <a: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phong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phú</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màu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sắc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bậc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quãng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13"/>
          <p:cNvSpPr/>
          <p:nvPr/>
        </p:nvSpPr>
        <p:spPr>
          <a:xfrm>
            <a:off x="6413940" y="2228753"/>
            <a:ext cx="5035902"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a:rPr>
              <a: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liệt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kê</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hóa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láy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a:rPr>
              <a: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Âm</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thanh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tai,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tạo</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bình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dễ</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9Slide03 AllRoundGothic" pitchFamily="34" charset="0"/>
              <a:ea typeface="+mn-ea"/>
              <a:cs typeface="+mn-cs"/>
            </a:endParaRPr>
          </a:p>
        </p:txBody>
      </p:sp>
      <p:sp>
        <p:nvSpPr>
          <p:cNvPr id="15" name="Rectangle 14"/>
          <p:cNvSpPr/>
          <p:nvPr/>
        </p:nvSpPr>
        <p:spPr>
          <a:xfrm>
            <a:off x="6441104" y="3383294"/>
            <a:ext cx="5035902"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a:rPr>
              <a: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liệt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kê</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so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sánh</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a:rPr>
              <a: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mênh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mông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thoáng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miền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quê</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đồng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ruộng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ao</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9Slide03 AllRoundGothic" pitchFamily="34" charset="0"/>
              <a:ea typeface="+mn-ea"/>
              <a:cs typeface="+mn-cs"/>
            </a:endParaRPr>
          </a:p>
        </p:txBody>
      </p:sp>
      <p:sp>
        <p:nvSpPr>
          <p:cNvPr id="16" name="Rectangle 15"/>
          <p:cNvSpPr/>
          <p:nvPr/>
        </p:nvSpPr>
        <p:spPr>
          <a:xfrm>
            <a:off x="6501904" y="4750608"/>
            <a:ext cx="5478671" cy="175432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a:rPr>
              <a:t></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Vẻ</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đẹp</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nên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thơ</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xanh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mát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a:rPr>
              <a:t></a:t>
            </a: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như thiết tha mời gọi níu giữ con người ở lại với cuộc sống, với con người Gò Me</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88050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6721" y="493579"/>
            <a:ext cx="10972800" cy="4825396"/>
          </a:xfrm>
        </p:spPr>
        <p:txBody>
          <a:bodyPr/>
          <a:lstStyle/>
          <a:p>
            <a:pPr algn="l">
              <a:spcAft>
                <a:spcPts val="0"/>
              </a:spcAft>
            </a:pPr>
            <a:br>
              <a:rPr lang="en-US" sz="4000" i="1" dirty="0"/>
            </a:br>
            <a:r>
              <a:rPr lang="en-US" sz="4000" i="1" dirty="0"/>
              <a:t>Qua </a:t>
            </a:r>
            <a:r>
              <a:rPr lang="en-US" sz="4000" i="1" dirty="0" err="1"/>
              <a:t>những</a:t>
            </a:r>
            <a:r>
              <a:rPr lang="en-US" sz="4000" i="1" dirty="0"/>
              <a:t> chi </a:t>
            </a:r>
            <a:r>
              <a:rPr lang="en-US" sz="4000" i="1" dirty="0" err="1"/>
              <a:t>tiết</a:t>
            </a:r>
            <a:r>
              <a:rPr lang="en-US" sz="4000" i="1" dirty="0"/>
              <a:t> </a:t>
            </a:r>
            <a:r>
              <a:rPr lang="en-US" sz="4000" i="1" dirty="0" err="1"/>
              <a:t>các</a:t>
            </a:r>
            <a:r>
              <a:rPr lang="en-US" sz="4000" i="1" dirty="0"/>
              <a:t> </a:t>
            </a:r>
            <a:r>
              <a:rPr lang="en-US" sz="4000" i="1" dirty="0" err="1"/>
              <a:t>em</a:t>
            </a:r>
            <a:r>
              <a:rPr lang="en-US" sz="4000" i="1" dirty="0"/>
              <a:t> </a:t>
            </a:r>
            <a:r>
              <a:rPr lang="en-US" sz="4000" i="1" dirty="0" err="1"/>
              <a:t>vừa</a:t>
            </a:r>
            <a:r>
              <a:rPr lang="en-US" sz="4000" i="1" dirty="0"/>
              <a:t> </a:t>
            </a:r>
            <a:r>
              <a:rPr lang="en-US" sz="4000" i="1" dirty="0" err="1"/>
              <a:t>khám</a:t>
            </a:r>
            <a:r>
              <a:rPr lang="en-US" sz="4000" i="1" dirty="0"/>
              <a:t> </a:t>
            </a:r>
            <a:r>
              <a:rPr lang="en-US" sz="4000" i="1" dirty="0" err="1"/>
              <a:t>phá</a:t>
            </a:r>
            <a:r>
              <a:rPr lang="en-US" sz="4000" i="1" dirty="0"/>
              <a:t> </a:t>
            </a:r>
            <a:r>
              <a:rPr lang="en-US" sz="4000" i="1" dirty="0" err="1"/>
              <a:t>như</a:t>
            </a:r>
            <a:r>
              <a:rPr lang="en-US" sz="4000" i="1" dirty="0"/>
              <a:t>: Con </a:t>
            </a:r>
            <a:r>
              <a:rPr lang="en-US" sz="4000" i="1" dirty="0" err="1"/>
              <a:t>đê</a:t>
            </a:r>
            <a:r>
              <a:rPr lang="en-US" sz="4000" i="1" dirty="0"/>
              <a:t> -  </a:t>
            </a:r>
            <a:r>
              <a:rPr lang="en-US" sz="4000" i="1" dirty="0" err="1"/>
              <a:t>cát</a:t>
            </a:r>
            <a:r>
              <a:rPr lang="en-US" sz="4000" i="1" dirty="0"/>
              <a:t> </a:t>
            </a:r>
            <a:r>
              <a:rPr lang="en-US" sz="4000" i="1" dirty="0" err="1"/>
              <a:t>đỏ</a:t>
            </a:r>
            <a:r>
              <a:rPr lang="en-US" sz="4000" i="1" dirty="0"/>
              <a:t> </a:t>
            </a:r>
            <a:r>
              <a:rPr lang="en-US" sz="4000" i="1" dirty="0" err="1"/>
              <a:t>cỏ</a:t>
            </a:r>
            <a:r>
              <a:rPr lang="en-US" sz="4000" i="1" dirty="0"/>
              <a:t> </a:t>
            </a:r>
            <a:r>
              <a:rPr lang="en-US" sz="4000" i="1" dirty="0" err="1"/>
              <a:t>viền</a:t>
            </a:r>
            <a:r>
              <a:rPr lang="en-US" sz="4000" i="1" dirty="0"/>
              <a:t> . </a:t>
            </a:r>
            <a:r>
              <a:rPr lang="en-US" sz="4000" i="1" dirty="0" err="1"/>
              <a:t>Lúa</a:t>
            </a:r>
            <a:r>
              <a:rPr lang="en-US" sz="4000" i="1" dirty="0"/>
              <a:t> </a:t>
            </a:r>
            <a:r>
              <a:rPr lang="en-US" sz="4000" i="1" dirty="0" err="1"/>
              <a:t>nàng</a:t>
            </a:r>
            <a:r>
              <a:rPr lang="en-US" sz="4000" i="1" dirty="0"/>
              <a:t> </a:t>
            </a:r>
            <a:r>
              <a:rPr lang="en-US" sz="4000" i="1" dirty="0" err="1"/>
              <a:t>keo</a:t>
            </a:r>
            <a:r>
              <a:rPr lang="en-US" sz="4000" i="1" dirty="0"/>
              <a:t>- </a:t>
            </a:r>
            <a:r>
              <a:rPr lang="en-US" sz="4000" i="1" dirty="0" err="1"/>
              <a:t>chói</a:t>
            </a:r>
            <a:r>
              <a:rPr lang="en-US" sz="4000" i="1" dirty="0"/>
              <a:t> </a:t>
            </a:r>
            <a:r>
              <a:rPr lang="en-US" sz="4000" i="1" dirty="0" err="1"/>
              <a:t>rực</a:t>
            </a:r>
            <a:r>
              <a:rPr lang="en-US" sz="4000" i="1" dirty="0"/>
              <a:t> </a:t>
            </a:r>
            <a:r>
              <a:rPr lang="en-US" sz="4000" i="1" dirty="0" err="1"/>
              <a:t>mặt</a:t>
            </a:r>
            <a:r>
              <a:rPr lang="en-US" sz="4000" i="1" dirty="0"/>
              <a:t> </a:t>
            </a:r>
            <a:r>
              <a:rPr lang="en-US" sz="4000" i="1" dirty="0" err="1"/>
              <a:t>trời</a:t>
            </a:r>
            <a:r>
              <a:rPr lang="en-US" sz="4000" i="1" dirty="0"/>
              <a:t>. </a:t>
            </a:r>
            <a:r>
              <a:rPr lang="en-US" sz="4000" i="1" dirty="0" err="1"/>
              <a:t>Ao</a:t>
            </a:r>
            <a:r>
              <a:rPr lang="en-US" sz="4000" i="1" dirty="0"/>
              <a:t> </a:t>
            </a:r>
            <a:r>
              <a:rPr lang="en-US" sz="4000" i="1" dirty="0" err="1"/>
              <a:t>làng</a:t>
            </a:r>
            <a:r>
              <a:rPr lang="en-US" sz="4000" i="1" dirty="0"/>
              <a:t>- </a:t>
            </a:r>
            <a:r>
              <a:rPr lang="en-US" sz="4000" i="1" dirty="0" err="1"/>
              <a:t>trăng</a:t>
            </a:r>
            <a:r>
              <a:rPr lang="en-US" sz="4000" i="1" dirty="0"/>
              <a:t> </a:t>
            </a:r>
            <a:r>
              <a:rPr lang="en-US" sz="4000" i="1" dirty="0" err="1"/>
              <a:t>tắm</a:t>
            </a:r>
            <a:r>
              <a:rPr lang="en-US" sz="4000" i="1" dirty="0"/>
              <a:t>, </a:t>
            </a:r>
            <a:r>
              <a:rPr lang="en-US" sz="4000" i="1" dirty="0" err="1"/>
              <a:t>mây</a:t>
            </a:r>
            <a:r>
              <a:rPr lang="en-US" sz="4000" i="1" dirty="0"/>
              <a:t> </a:t>
            </a:r>
            <a:r>
              <a:rPr lang="en-US" sz="4000" i="1" dirty="0" err="1"/>
              <a:t>bơi</a:t>
            </a:r>
            <a:r>
              <a:rPr lang="en-US" sz="4000" i="1" dirty="0"/>
              <a:t>. </a:t>
            </a:r>
            <a:r>
              <a:rPr lang="en-US" sz="4000" i="1" dirty="0" err="1"/>
              <a:t>Nước</a:t>
            </a:r>
            <a:r>
              <a:rPr lang="en-US" sz="4000" i="1" dirty="0"/>
              <a:t> -  </a:t>
            </a:r>
            <a:r>
              <a:rPr lang="en-US" sz="4000" i="1" dirty="0" err="1"/>
              <a:t>trong</a:t>
            </a:r>
            <a:r>
              <a:rPr lang="en-US" sz="4000" i="1" dirty="0"/>
              <a:t> </a:t>
            </a:r>
            <a:r>
              <a:rPr lang="en-US" sz="4000" i="1" dirty="0" err="1"/>
              <a:t>như</a:t>
            </a:r>
            <a:r>
              <a:rPr lang="en-US" sz="4000" i="1" dirty="0"/>
              <a:t> </a:t>
            </a:r>
            <a:r>
              <a:rPr lang="en-US" sz="4000" i="1" dirty="0" err="1"/>
              <a:t>nước</a:t>
            </a:r>
            <a:r>
              <a:rPr lang="en-US" sz="4000" i="1" dirty="0"/>
              <a:t> </a:t>
            </a:r>
            <a:r>
              <a:rPr lang="en-US" sz="4000" i="1" dirty="0" err="1"/>
              <a:t>mắt</a:t>
            </a:r>
            <a:r>
              <a:rPr lang="en-US" sz="4000" i="1" dirty="0"/>
              <a:t> </a:t>
            </a:r>
            <a:r>
              <a:rPr lang="en-US" sz="4000" i="1" dirty="0" err="1"/>
              <a:t>người</a:t>
            </a:r>
            <a:r>
              <a:rPr lang="en-US" sz="4000" i="1" dirty="0"/>
              <a:t> </a:t>
            </a:r>
            <a:r>
              <a:rPr lang="en-US" sz="4000" i="1" dirty="0" err="1"/>
              <a:t>tôi</a:t>
            </a:r>
            <a:r>
              <a:rPr lang="en-US" sz="4000" i="1" dirty="0"/>
              <a:t> </a:t>
            </a:r>
            <a:r>
              <a:rPr lang="en-US" sz="4000" i="1" dirty="0" err="1"/>
              <a:t>yêu</a:t>
            </a:r>
            <a:r>
              <a:rPr lang="en-US" sz="4000" i="1" dirty="0"/>
              <a:t>; Me non - </a:t>
            </a:r>
            <a:r>
              <a:rPr lang="en-US" sz="4000" i="1" dirty="0" err="1"/>
              <a:t>cong</a:t>
            </a:r>
            <a:r>
              <a:rPr lang="en-US" sz="4000" i="1" dirty="0"/>
              <a:t> </a:t>
            </a:r>
            <a:r>
              <a:rPr lang="en-US" sz="4000" i="1" dirty="0" err="1"/>
              <a:t>vắt</a:t>
            </a:r>
            <a:r>
              <a:rPr lang="en-US" sz="4000" i="1" dirty="0"/>
              <a:t> </a:t>
            </a:r>
            <a:r>
              <a:rPr lang="en-US" sz="4000" i="1" dirty="0" err="1"/>
              <a:t>lưỡi</a:t>
            </a:r>
            <a:r>
              <a:rPr lang="en-US" sz="4000" i="1" dirty="0"/>
              <a:t> </a:t>
            </a:r>
            <a:r>
              <a:rPr lang="en-US" sz="4000" i="1" dirty="0" err="1"/>
              <a:t>liềm</a:t>
            </a:r>
            <a:r>
              <a:rPr lang="en-US" sz="4000" i="1" dirty="0"/>
              <a:t>. </a:t>
            </a:r>
            <a:r>
              <a:rPr lang="en-US" sz="4000" i="1" dirty="0" err="1"/>
              <a:t>Lá</a:t>
            </a:r>
            <a:r>
              <a:rPr lang="en-US" sz="4000" i="1" dirty="0"/>
              <a:t>  - </a:t>
            </a:r>
            <a:r>
              <a:rPr lang="en-US" sz="4000" i="1" dirty="0" err="1"/>
              <a:t>xanh</a:t>
            </a:r>
            <a:r>
              <a:rPr lang="en-US" sz="4000" i="1" dirty="0"/>
              <a:t> </a:t>
            </a:r>
            <a:r>
              <a:rPr lang="en-US" sz="4000" i="1" dirty="0" err="1"/>
              <a:t>như</a:t>
            </a:r>
            <a:r>
              <a:rPr lang="en-US" sz="4000" i="1" dirty="0"/>
              <a:t> </a:t>
            </a:r>
            <a:r>
              <a:rPr lang="en-US" sz="4000" i="1" dirty="0" err="1"/>
              <a:t>dải</a:t>
            </a:r>
            <a:r>
              <a:rPr lang="en-US" sz="4000" i="1" dirty="0"/>
              <a:t> </a:t>
            </a:r>
            <a:r>
              <a:rPr lang="en-US" sz="4000" i="1" dirty="0" err="1"/>
              <a:t>lụa</a:t>
            </a:r>
            <a:r>
              <a:rPr lang="en-US" sz="4000" i="1" dirty="0"/>
              <a:t> </a:t>
            </a:r>
            <a:r>
              <a:rPr lang="en-US" sz="4000" i="1" dirty="0" err="1"/>
              <a:t>mềm</a:t>
            </a:r>
            <a:r>
              <a:rPr lang="en-US" sz="4000" i="1" dirty="0"/>
              <a:t> </a:t>
            </a:r>
            <a:r>
              <a:rPr lang="en-US" sz="4000" i="1" dirty="0" err="1"/>
              <a:t>lửng</a:t>
            </a:r>
            <a:r>
              <a:rPr lang="en-US" sz="4000" i="1" dirty="0"/>
              <a:t> </a:t>
            </a:r>
            <a:r>
              <a:rPr lang="en-US" sz="4000" i="1" dirty="0" err="1"/>
              <a:t>lơ</a:t>
            </a:r>
            <a:r>
              <a:rPr lang="en-US" sz="4000" i="1" dirty="0"/>
              <a:t>… </a:t>
            </a:r>
            <a:r>
              <a:rPr lang="en-US" sz="4000" i="1" dirty="0" err="1"/>
              <a:t>Các</a:t>
            </a:r>
            <a:r>
              <a:rPr lang="en-US" sz="4000" i="1" dirty="0"/>
              <a:t> </a:t>
            </a:r>
            <a:r>
              <a:rPr lang="en-US" sz="4000" i="1" dirty="0" err="1"/>
              <a:t>em</a:t>
            </a:r>
            <a:r>
              <a:rPr lang="en-US" sz="4000" i="1" dirty="0"/>
              <a:t> </a:t>
            </a:r>
            <a:r>
              <a:rPr lang="en-US" sz="4000" i="1" dirty="0" err="1"/>
              <a:t>để</a:t>
            </a:r>
            <a:r>
              <a:rPr lang="en-US" sz="4000" i="1" dirty="0"/>
              <a:t> </a:t>
            </a:r>
            <a:r>
              <a:rPr lang="en-US" sz="4000" i="1" dirty="0" err="1"/>
              <a:t>cảm</a:t>
            </a:r>
            <a:r>
              <a:rPr lang="en-US" sz="4000" i="1" dirty="0"/>
              <a:t> </a:t>
            </a:r>
            <a:r>
              <a:rPr lang="en-US" sz="4000" i="1" dirty="0" err="1"/>
              <a:t>nhận</a:t>
            </a:r>
            <a:r>
              <a:rPr lang="en-US" sz="4000" i="1" dirty="0"/>
              <a:t> </a:t>
            </a:r>
            <a:r>
              <a:rPr lang="en-US" sz="4000" i="1" dirty="0" err="1"/>
              <a:t>được</a:t>
            </a:r>
            <a:r>
              <a:rPr lang="en-US" sz="4000" i="1" dirty="0"/>
              <a:t> </a:t>
            </a:r>
            <a:r>
              <a:rPr lang="en-US" sz="4000" i="1" dirty="0" err="1"/>
              <a:t>vẻ</a:t>
            </a:r>
            <a:r>
              <a:rPr lang="en-US" sz="4000" i="1" dirty="0"/>
              <a:t> </a:t>
            </a:r>
            <a:r>
              <a:rPr lang="en-US" sz="4000" i="1" dirty="0" err="1"/>
              <a:t>nên</a:t>
            </a:r>
            <a:r>
              <a:rPr lang="en-US" sz="4000" i="1" dirty="0"/>
              <a:t> </a:t>
            </a:r>
            <a:r>
              <a:rPr lang="en-US" sz="4000" i="1" dirty="0" err="1"/>
              <a:t>thơ</a:t>
            </a:r>
            <a:r>
              <a:rPr lang="en-US" sz="4000" i="1" dirty="0"/>
              <a:t> </a:t>
            </a:r>
            <a:r>
              <a:rPr lang="en-US" sz="4000" i="1" dirty="0" err="1"/>
              <a:t>và</a:t>
            </a:r>
            <a:r>
              <a:rPr lang="en-US" sz="4000" i="1" dirty="0"/>
              <a:t> </a:t>
            </a:r>
            <a:r>
              <a:rPr lang="en-US" sz="4000" i="1" dirty="0" err="1"/>
              <a:t>xanh</a:t>
            </a:r>
            <a:r>
              <a:rPr lang="en-US" sz="4000" i="1" dirty="0"/>
              <a:t> </a:t>
            </a:r>
            <a:r>
              <a:rPr lang="en-US" sz="4000" i="1" dirty="0" err="1"/>
              <a:t>mát</a:t>
            </a:r>
            <a:r>
              <a:rPr lang="en-US" sz="4000" i="1" dirty="0"/>
              <a:t> </a:t>
            </a:r>
            <a:r>
              <a:rPr lang="en-US" sz="4000" i="1" dirty="0" err="1"/>
              <a:t>của</a:t>
            </a:r>
            <a:r>
              <a:rPr lang="en-US" sz="4000" i="1" dirty="0"/>
              <a:t> </a:t>
            </a:r>
            <a:r>
              <a:rPr lang="en-US" sz="4000" i="1" dirty="0" err="1"/>
              <a:t>Gò</a:t>
            </a:r>
            <a:r>
              <a:rPr lang="en-US" sz="4000" i="1" dirty="0"/>
              <a:t> Me. </a:t>
            </a:r>
            <a:r>
              <a:rPr lang="en-US" sz="4000" i="1" dirty="0" err="1"/>
              <a:t>Vậy</a:t>
            </a:r>
            <a:r>
              <a:rPr lang="en-US" sz="4000" i="1" dirty="0"/>
              <a:t> </a:t>
            </a:r>
            <a:r>
              <a:rPr lang="en-US" sz="4000" i="1" dirty="0" err="1"/>
              <a:t>những</a:t>
            </a:r>
            <a:r>
              <a:rPr lang="en-US" sz="4000" i="1" dirty="0"/>
              <a:t> </a:t>
            </a:r>
            <a:r>
              <a:rPr lang="en-US" sz="4000" i="1" dirty="0" err="1"/>
              <a:t>cô</a:t>
            </a:r>
            <a:r>
              <a:rPr lang="en-US" sz="4000" i="1" dirty="0"/>
              <a:t> </a:t>
            </a:r>
            <a:r>
              <a:rPr lang="en-US" sz="4000" i="1" dirty="0" err="1"/>
              <a:t>gái</a:t>
            </a:r>
            <a:r>
              <a:rPr lang="en-US" sz="4000" i="1" dirty="0"/>
              <a:t> </a:t>
            </a:r>
            <a:r>
              <a:rPr lang="en-US" sz="4000" i="1" dirty="0" err="1"/>
              <a:t>Gò</a:t>
            </a:r>
            <a:r>
              <a:rPr lang="en-US" sz="4000" i="1" dirty="0"/>
              <a:t> Me </a:t>
            </a:r>
            <a:r>
              <a:rPr lang="en-US" sz="4000" i="1" dirty="0" err="1"/>
              <a:t>mang</a:t>
            </a:r>
            <a:r>
              <a:rPr lang="en-US" sz="4000" i="1" dirty="0"/>
              <a:t> </a:t>
            </a:r>
            <a:r>
              <a:rPr lang="en-US" sz="4000" i="1" dirty="0" err="1"/>
              <a:t>vẻ</a:t>
            </a:r>
            <a:r>
              <a:rPr lang="en-US" sz="4000" i="1" dirty="0"/>
              <a:t> </a:t>
            </a:r>
            <a:r>
              <a:rPr lang="en-US" sz="4000" i="1" dirty="0" err="1"/>
              <a:t>đẹp</a:t>
            </a:r>
            <a:r>
              <a:rPr lang="en-US" sz="4000" i="1" dirty="0"/>
              <a:t> </a:t>
            </a:r>
            <a:r>
              <a:rPr lang="en-US" sz="4000" i="1" dirty="0" err="1"/>
              <a:t>như</a:t>
            </a:r>
            <a:r>
              <a:rPr lang="en-US" sz="4000" i="1" dirty="0"/>
              <a:t> </a:t>
            </a:r>
            <a:r>
              <a:rPr lang="en-US" sz="4000" i="1" dirty="0" err="1"/>
              <a:t>thế</a:t>
            </a:r>
            <a:r>
              <a:rPr lang="en-US" sz="4000" i="1" dirty="0"/>
              <a:t> </a:t>
            </a:r>
            <a:r>
              <a:rPr lang="en-US" sz="4000" i="1" dirty="0" err="1"/>
              <a:t>nào</a:t>
            </a:r>
            <a:r>
              <a:rPr lang="en-US" sz="4000" i="1" dirty="0"/>
              <a:t>. ...</a:t>
            </a:r>
            <a:br>
              <a:rPr lang="en-US" sz="40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br>
            <a:r>
              <a:rPr lang="en-US" sz="40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p>
        </p:txBody>
      </p:sp>
    </p:spTree>
    <p:extLst>
      <p:ext uri="{BB962C8B-B14F-4D97-AF65-F5344CB8AC3E}">
        <p14:creationId xmlns:p14="http://schemas.microsoft.com/office/powerpoint/2010/main" val="1351112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6721" y="493579"/>
            <a:ext cx="10972800" cy="4825396"/>
          </a:xfrm>
        </p:spPr>
        <p:txBody>
          <a:bodyPr/>
          <a:lstStyle/>
          <a:p>
            <a:pPr algn="l">
              <a:spcAft>
                <a:spcPts val="0"/>
              </a:spcAft>
            </a:pPr>
            <a:b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b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 HỎI THẢO LUẬN</a:t>
            </a:r>
            <a:br>
              <a:rPr lang="en-US"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br>
            <a:b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b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gái</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Gò</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Me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br>
              <a:rPr lang="en-US" sz="4000" dirty="0">
                <a:latin typeface=".VnTime" panose="020B7200000000000000" pitchFamily="34" charset="0"/>
                <a:ea typeface="Times New Roman" panose="02020603050405020304" pitchFamily="18" charset="0"/>
                <a:cs typeface="Times New Roman" panose="02020603050405020304" pitchFamily="18" charset="0"/>
              </a:rPr>
            </a:br>
            <a:endParaRPr lang="en-US" dirty="0"/>
          </a:p>
        </p:txBody>
      </p:sp>
    </p:spTree>
    <p:extLst>
      <p:ext uri="{BB962C8B-B14F-4D97-AF65-F5344CB8AC3E}">
        <p14:creationId xmlns:p14="http://schemas.microsoft.com/office/powerpoint/2010/main" val="2587974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58594"/>
          </a:xfrm>
          <a:prstGeom prst="rect">
            <a:avLst/>
          </a:prstGeom>
        </p:spPr>
      </p:pic>
      <p:sp>
        <p:nvSpPr>
          <p:cNvPr id="6" name="Rectangle 5"/>
          <p:cNvSpPr/>
          <p:nvPr/>
        </p:nvSpPr>
        <p:spPr>
          <a:xfrm>
            <a:off x="1075509" y="168781"/>
            <a:ext cx="2730235" cy="572464"/>
          </a:xfrm>
          <a:prstGeom prst="rect">
            <a:avLst/>
          </a:prstGeom>
        </p:spPr>
        <p:txBody>
          <a:bodyPr wrap="none">
            <a:spAutoFit/>
          </a:bodyPr>
          <a:lstStyle/>
          <a:p>
            <a:pPr algn="just">
              <a:lnSpc>
                <a:spcPct val="130000"/>
              </a:lnSpc>
              <a:spcAft>
                <a:spcPts val="0"/>
              </a:spcAft>
            </a:pPr>
            <a:r>
              <a:rPr lang="nl-NL" sz="2400" b="1" i="1" dirty="0">
                <a:latin typeface="Times New Roman" panose="02020603050405020304" pitchFamily="18" charset="0"/>
                <a:ea typeface="Arial" panose="020B0604020202020204" pitchFamily="34" charset="0"/>
                <a:cs typeface="Times New Roman" panose="02020603050405020304" pitchFamily="18" charset="0"/>
              </a:rPr>
              <a:t>* Vẻ đẹp con người.</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1075509" y="741245"/>
            <a:ext cx="6096000" cy="3046988"/>
          </a:xfrm>
          <a:prstGeom prst="rect">
            <a:avLst/>
          </a:prstGeom>
        </p:spPr>
        <p:txBody>
          <a:bodyPr>
            <a:spAutoFit/>
          </a:bodyPr>
          <a:lstStyle/>
          <a:p>
            <a:r>
              <a:rPr lang="vi-VN" sz="2400" i="1" dirty="0">
                <a:solidFill>
                  <a:srgbClr val="002060"/>
                </a:solidFill>
                <a:latin typeface="Times New Roman" panose="02020603050405020304" pitchFamily="18" charset="0"/>
                <a:cs typeface="Times New Roman" panose="02020603050405020304" pitchFamily="18" charset="0"/>
              </a:rPr>
              <a:t>Những chị, những em má núng đồng tiền.</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Nọc cấy, tay tròn, nghiêng nón làm duyên,</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Véo von điệu hát cổ truyền.</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Tre thôi khúc khích, mây chìm lắng nghe:</a:t>
            </a:r>
            <a:endParaRPr lang="en-US" sz="2400" i="1" dirty="0">
              <a:solidFill>
                <a:srgbClr val="002060"/>
              </a:solidFill>
              <a:latin typeface="Times New Roman" panose="02020603050405020304" pitchFamily="18" charset="0"/>
              <a:cs typeface="Times New Roman" panose="02020603050405020304" pitchFamily="18" charset="0"/>
            </a:endParaRPr>
          </a:p>
          <a:p>
            <a:r>
              <a:rPr lang="en-US" sz="2400" i="1" dirty="0">
                <a:solidFill>
                  <a:srgbClr val="002060"/>
                </a:solidFill>
                <a:latin typeface="Times New Roman" panose="02020603050405020304" pitchFamily="18" charset="0"/>
                <a:cs typeface="Times New Roman" panose="02020603050405020304" pitchFamily="18" charset="0"/>
              </a:rPr>
              <a:t>…</a:t>
            </a:r>
          </a:p>
          <a:p>
            <a:r>
              <a:rPr lang="vi-VN" sz="2400" i="1" dirty="0">
                <a:solidFill>
                  <a:srgbClr val="002060"/>
                </a:solidFill>
                <a:latin typeface="Times New Roman" panose="02020603050405020304" pitchFamily="18" charset="0"/>
                <a:cs typeface="Times New Roman" panose="02020603050405020304" pitchFamily="18" charset="0"/>
              </a:rPr>
              <a:t>Chị tôi má đỏ thẹn thò,</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Giã me bên trã canh chua ngọt ngào.</a:t>
            </a:r>
            <a:br>
              <a:rPr lang="vi-VN" sz="2400" i="1" dirty="0">
                <a:solidFill>
                  <a:srgbClr val="002060"/>
                </a:solidFill>
                <a:latin typeface="Times New Roman" panose="02020603050405020304" pitchFamily="18" charset="0"/>
                <a:cs typeface="Times New Roman" panose="02020603050405020304" pitchFamily="18" charset="0"/>
              </a:rPr>
            </a:br>
            <a:endParaRPr lang="en-US" sz="24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56577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34975479"/>
              </p:ext>
            </p:extLst>
          </p:nvPr>
        </p:nvGraphicFramePr>
        <p:xfrm>
          <a:off x="362100" y="590882"/>
          <a:ext cx="11722964" cy="5433323"/>
        </p:xfrm>
        <a:graphic>
          <a:graphicData uri="http://schemas.openxmlformats.org/drawingml/2006/table">
            <a:tbl>
              <a:tblPr firstRow="1" firstCol="1" bandRow="1">
                <a:tableStyleId>{5940675A-B579-460E-94D1-54222C63F5DA}</a:tableStyleId>
              </a:tblPr>
              <a:tblGrid>
                <a:gridCol w="1553266">
                  <a:extLst>
                    <a:ext uri="{9D8B030D-6E8A-4147-A177-3AD203B41FA5}">
                      <a16:colId xmlns:a16="http://schemas.microsoft.com/office/drawing/2014/main" val="535358641"/>
                    </a:ext>
                  </a:extLst>
                </a:gridCol>
                <a:gridCol w="5101309">
                  <a:extLst>
                    <a:ext uri="{9D8B030D-6E8A-4147-A177-3AD203B41FA5}">
                      <a16:colId xmlns:a16="http://schemas.microsoft.com/office/drawing/2014/main" val="1322622881"/>
                    </a:ext>
                  </a:extLst>
                </a:gridCol>
                <a:gridCol w="5068389">
                  <a:extLst>
                    <a:ext uri="{9D8B030D-6E8A-4147-A177-3AD203B41FA5}">
                      <a16:colId xmlns:a16="http://schemas.microsoft.com/office/drawing/2014/main" val="2437664999"/>
                    </a:ext>
                  </a:extLst>
                </a:gridCol>
              </a:tblGrid>
              <a:tr h="1027168">
                <a:tc>
                  <a:txBody>
                    <a:bodyPr/>
                    <a:lstStyle/>
                    <a:p>
                      <a:pPr algn="ctr">
                        <a:lnSpc>
                          <a:spcPct val="130000"/>
                        </a:lnSpc>
                        <a:spcAft>
                          <a:spcPts val="0"/>
                        </a:spcAft>
                      </a:pPr>
                      <a:r>
                        <a:rPr lang="nl-NL" sz="2800" b="1" dirty="0">
                          <a:effectLst/>
                          <a:latin typeface="Times New Roman" panose="02020603050405020304" pitchFamily="18" charset="0"/>
                          <a:cs typeface="Times New Roman" panose="02020603050405020304" pitchFamily="18" charset="0"/>
                        </a:rPr>
                        <a:t>Nội dung</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771" marR="59771" marT="0" marB="0"/>
                </a:tc>
                <a:tc>
                  <a:txBody>
                    <a:bodyPr/>
                    <a:lstStyle/>
                    <a:p>
                      <a:pPr algn="ctr">
                        <a:lnSpc>
                          <a:spcPct val="130000"/>
                        </a:lnSpc>
                        <a:spcAft>
                          <a:spcPts val="0"/>
                        </a:spcAft>
                      </a:pPr>
                      <a:r>
                        <a:rPr lang="nl-NL" sz="2800" b="1" dirty="0">
                          <a:effectLst/>
                          <a:latin typeface="Times New Roman" panose="02020603050405020304" pitchFamily="18" charset="0"/>
                          <a:cs typeface="Times New Roman" panose="02020603050405020304" pitchFamily="18" charset="0"/>
                        </a:rPr>
                        <a:t>Hình ảnh, từ ngữ tiêu biểu</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771" marR="59771" marT="0" marB="0"/>
                </a:tc>
                <a:tc>
                  <a:txBody>
                    <a:bodyPr/>
                    <a:lstStyle/>
                    <a:p>
                      <a:pPr algn="ctr">
                        <a:lnSpc>
                          <a:spcPct val="130000"/>
                        </a:lnSpc>
                        <a:spcAft>
                          <a:spcPts val="0"/>
                        </a:spcAft>
                      </a:pPr>
                      <a:r>
                        <a:rPr lang="nl-NL" sz="2800" b="1" dirty="0">
                          <a:effectLst/>
                          <a:latin typeface="Times New Roman" panose="02020603050405020304" pitchFamily="18" charset="0"/>
                          <a:cs typeface="Times New Roman" panose="02020603050405020304" pitchFamily="18" charset="0"/>
                        </a:rPr>
                        <a:t>Nhận</a:t>
                      </a:r>
                      <a:r>
                        <a:rPr lang="nl-NL" sz="2800" b="1" baseline="0" dirty="0">
                          <a:effectLst/>
                          <a:latin typeface="Times New Roman" panose="02020603050405020304" pitchFamily="18" charset="0"/>
                          <a:cs typeface="Times New Roman" panose="02020603050405020304" pitchFamily="18" charset="0"/>
                        </a:rPr>
                        <a:t> xét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771" marR="59771" marT="0" marB="0"/>
                </a:tc>
                <a:extLst>
                  <a:ext uri="{0D108BD9-81ED-4DB2-BD59-A6C34878D82A}">
                    <a16:rowId xmlns:a16="http://schemas.microsoft.com/office/drawing/2014/main" val="1594473077"/>
                  </a:ext>
                </a:extLst>
              </a:tr>
              <a:tr h="4406155">
                <a:tc>
                  <a:txBody>
                    <a:bodyPr/>
                    <a:lstStyle/>
                    <a:p>
                      <a:pPr algn="just">
                        <a:lnSpc>
                          <a:spcPct val="130000"/>
                        </a:lnSpc>
                        <a:spcAft>
                          <a:spcPts val="0"/>
                        </a:spcAft>
                      </a:pPr>
                      <a:endParaRPr lang="nl-NL" sz="2800" b="1" dirty="0">
                        <a:effectLst/>
                        <a:latin typeface="Times New Roman" panose="02020603050405020304" pitchFamily="18" charset="0"/>
                        <a:cs typeface="Times New Roman" panose="02020603050405020304" pitchFamily="18" charset="0"/>
                      </a:endParaRPr>
                    </a:p>
                    <a:p>
                      <a:pPr algn="just">
                        <a:lnSpc>
                          <a:spcPct val="130000"/>
                        </a:lnSpc>
                        <a:spcAft>
                          <a:spcPts val="0"/>
                        </a:spcAft>
                      </a:pPr>
                      <a:endParaRPr lang="nl-NL" sz="2800" b="1" dirty="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nl-NL" sz="2800" b="1" dirty="0">
                          <a:effectLst/>
                          <a:latin typeface="Times New Roman" panose="02020603050405020304" pitchFamily="18" charset="0"/>
                          <a:cs typeface="Times New Roman" panose="02020603050405020304" pitchFamily="18" charset="0"/>
                        </a:rPr>
                        <a:t>Vẻ đẹp con người</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771" marR="59771" marT="0" marB="0"/>
                </a:tc>
                <a:tc>
                  <a:txBody>
                    <a:bodyPr/>
                    <a:lstStyle/>
                    <a:p>
                      <a:pPr algn="just">
                        <a:lnSpc>
                          <a:spcPct val="130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771" marR="59771" marT="0" marB="0"/>
                </a:tc>
                <a:tc>
                  <a:txBody>
                    <a:bodyPr/>
                    <a:lstStyle/>
                    <a:p>
                      <a:pPr algn="just">
                        <a:spcAft>
                          <a:spcPts val="0"/>
                        </a:spcAft>
                        <a:tabLst>
                          <a:tab pos="90170" algn="l"/>
                          <a:tab pos="180340" algn="l"/>
                        </a:tabLst>
                      </a:pPr>
                      <a:endPar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90170" algn="l"/>
                          <a:tab pos="180340" algn="l"/>
                        </a:tabLst>
                      </a:pPr>
                      <a:endPar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90170" algn="l"/>
                          <a:tab pos="180340" algn="l"/>
                        </a:tabLst>
                      </a:pPr>
                      <a:endPar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90170" algn="l"/>
                          <a:tab pos="180340" algn="l"/>
                        </a:tabLst>
                      </a:pPr>
                      <a:endPar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90170" algn="l"/>
                          <a:tab pos="180340" algn="l"/>
                        </a:tabLst>
                      </a:pPr>
                      <a:endPar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90170" algn="l"/>
                          <a:tab pos="180340" algn="l"/>
                        </a:tabLst>
                      </a:pPr>
                      <a:endPar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90170" algn="l"/>
                          <a:tab pos="180340" algn="l"/>
                        </a:tabLst>
                      </a:pPr>
                      <a:endPar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90170" algn="l"/>
                          <a:tab pos="180340" algn="l"/>
                        </a:tabLst>
                      </a:pPr>
                      <a:endPar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771" marR="59771" marT="0" marB="0"/>
                </a:tc>
                <a:extLst>
                  <a:ext uri="{0D108BD9-81ED-4DB2-BD59-A6C34878D82A}">
                    <a16:rowId xmlns:a16="http://schemas.microsoft.com/office/drawing/2014/main" val="4151814457"/>
                  </a:ext>
                </a:extLst>
              </a:tr>
            </a:tbl>
          </a:graphicData>
        </a:graphic>
      </p:graphicFrame>
      <p:sp>
        <p:nvSpPr>
          <p:cNvPr id="4" name="Rectangle 3"/>
          <p:cNvSpPr/>
          <p:nvPr/>
        </p:nvSpPr>
        <p:spPr>
          <a:xfrm>
            <a:off x="6931336" y="590882"/>
            <a:ext cx="6096000" cy="800219"/>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2005715" y="1698022"/>
            <a:ext cx="4588268" cy="3933384"/>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nghiêng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duyên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Véo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cổ</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thẹn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thò</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ngọt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1876926" y="5391349"/>
            <a:ext cx="6096000" cy="40011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6947378" y="5134397"/>
            <a:ext cx="4955864" cy="40011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7321284" y="1869708"/>
            <a:ext cx="4581958" cy="2862322"/>
          </a:xfrm>
          <a:prstGeom prst="rect">
            <a:avLst/>
          </a:prstGeom>
          <a:noFill/>
        </p:spPr>
        <p:txBody>
          <a:bodyPr wrap="square" rtlCol="0">
            <a:spAutoFit/>
          </a:bodyPr>
          <a:lstStyle/>
          <a:p>
            <a:pPr lvl="0" algn="just">
              <a:lnSpc>
                <a:spcPct val="150000"/>
              </a:lnSpc>
              <a:tabLst>
                <a:tab pos="90170" algn="l"/>
                <a:tab pos="180340" algn="l"/>
              </a:tabLst>
            </a:pP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láy</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lvl="0">
              <a:lnSpc>
                <a:spcPct val="150000"/>
              </a:lnSpc>
            </a:pP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Hình</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ảnh</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những</a:t>
            </a:r>
            <a:r>
              <a:rPr lang="en-US" sz="2400" b="1" dirty="0">
                <a:solidFill>
                  <a:srgbClr val="0D0D0D"/>
                </a:solidFill>
                <a:latin typeface="Times New Roman" panose="02020603050405020304" pitchFamily="18" charset="0"/>
                <a:ea typeface="Times New Roman" panose="02020603050405020304" pitchFamily="18" charset="0"/>
              </a:rPr>
              <a:t> con </a:t>
            </a:r>
            <a:r>
              <a:rPr lang="en-US" sz="2400" b="1" dirty="0" err="1">
                <a:solidFill>
                  <a:srgbClr val="0D0D0D"/>
                </a:solidFill>
                <a:latin typeface="Times New Roman" panose="02020603050405020304" pitchFamily="18" charset="0"/>
                <a:ea typeface="Times New Roman" panose="02020603050405020304" pitchFamily="18" charset="0"/>
              </a:rPr>
              <a:t>người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lao</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động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chân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chất</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khoẻ</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khoắn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duyên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dáng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yêu</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đời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gắn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bó</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với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quê</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hương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xứ</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sở</a:t>
            </a:r>
            <a:r>
              <a:rPr lang="en-US" sz="2400" b="1" dirty="0">
                <a:solidFill>
                  <a:srgbClr val="0D0D0D"/>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93015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58594"/>
          </a:xfrm>
          <a:prstGeom prst="rect">
            <a:avLst/>
          </a:prstGeom>
        </p:spPr>
      </p:pic>
      <p:sp>
        <p:nvSpPr>
          <p:cNvPr id="5" name="Rectangle 4"/>
          <p:cNvSpPr/>
          <p:nvPr/>
        </p:nvSpPr>
        <p:spPr>
          <a:xfrm>
            <a:off x="1068215" y="875099"/>
            <a:ext cx="9527300"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Thảo</a:t>
            </a:r>
            <a:r>
              <a:rPr kumimoji="0" lang="en-US" sz="40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luận</a:t>
            </a:r>
            <a:r>
              <a:rPr kumimoji="0" lang="en-US" sz="40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hò</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dẫn</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lại</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mấy</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Theo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dẫn</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lại</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hò</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gợi</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suy</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Gò</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Me?</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9719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3057" cy="6858594"/>
          </a:xfrm>
          <a:prstGeom prst="rect">
            <a:avLst/>
          </a:prstGeom>
        </p:spPr>
      </p:pic>
      <p:sp>
        <p:nvSpPr>
          <p:cNvPr id="4" name="Rectangle 3"/>
          <p:cNvSpPr/>
          <p:nvPr/>
        </p:nvSpPr>
        <p:spPr>
          <a:xfrm>
            <a:off x="529726" y="368144"/>
            <a:ext cx="3451586" cy="572464"/>
          </a:xfrm>
          <a:prstGeom prst="rect">
            <a:avLst/>
          </a:prstGeom>
        </p:spPr>
        <p:txBody>
          <a:bodyPr wrap="non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2. Cảm xúc của nhà thơ. </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555061" y="1175087"/>
            <a:ext cx="6096000" cy="193899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Quê</a:t>
            </a:r>
            <a:r>
              <a:rPr kumimoji="0" lang="en-US"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tôi</a:t>
            </a:r>
            <a:r>
              <a:rPr kumimoji="0" lang="en-US"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đó</a:t>
            </a:r>
            <a:r>
              <a:rPr kumimoji="0" lang="en-US"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“Hò ơ... Trai Biên Hòa lụy gái Gò Me,</a:t>
            </a:r>
            <a:br>
              <a:rPr kumimoji="0" lang="vi-VN"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Không vì sắc lịch, mà chỉ vì mê giọng hò”.</a:t>
            </a:r>
            <a:endParaRPr kumimoji="0" lang="en-US"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br>
              <a:rPr kumimoji="0" lang="vi-VN"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529726" y="2758455"/>
            <a:ext cx="6096000" cy="193899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Ôi, thuở ấu thơ,</a:t>
            </a:r>
            <a:br>
              <a:rPr kumimoji="0" lang="vi-VN"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Cắt cỏ, chăn bò.</a:t>
            </a:r>
            <a:br>
              <a:rPr kumimoji="0" lang="vi-VN"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Gối đầu lên áo,</a:t>
            </a:r>
            <a:br>
              <a:rPr kumimoji="0" lang="vi-VN"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Nằm dưới làn me, nghe tre thổi sáo.</a:t>
            </a:r>
            <a:endParaRPr kumimoji="0" lang="en-US"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29726" y="4794711"/>
            <a:ext cx="6096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“Hò ơ... Trai Biên Hòa lụy gái Gò Me</a:t>
            </a:r>
            <a:br>
              <a:rPr kumimoji="0" lang="vi-VN"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Không vì sắc lịch, mà chỉ vì mê giọng hò!”</a:t>
            </a:r>
            <a:br>
              <a:rPr kumimoji="0" lang="vi-VN"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ight Brace 8"/>
          <p:cNvSpPr/>
          <p:nvPr/>
        </p:nvSpPr>
        <p:spPr>
          <a:xfrm>
            <a:off x="5897555" y="1071594"/>
            <a:ext cx="382649" cy="5065412"/>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p:cNvSpPr/>
          <p:nvPr/>
        </p:nvSpPr>
        <p:spPr>
          <a:xfrm>
            <a:off x="6491498" y="787104"/>
            <a:ext cx="5490265" cy="6124754"/>
          </a:xfrm>
          <a:prstGeom prst="rect">
            <a:avLst/>
          </a:prstGeom>
        </p:spPr>
        <p:txBody>
          <a:bodyPr wrap="square">
            <a:spAutoFit/>
          </a:bodyPr>
          <a:lstStyle/>
          <a:p>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hò</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dẫn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2 </a:t>
            </a:r>
            <a:r>
              <a:rPr lang="en-US" sz="2800" dirty="0" err="1">
                <a:solidFill>
                  <a:prstClr val="black"/>
                </a:solidFill>
                <a:latin typeface="Times New Roman" panose="02020603050405020304" pitchFamily="18" charset="0"/>
                <a:cs typeface="Times New Roman" panose="02020603050405020304" pitchFamily="18" charset="0"/>
              </a:rPr>
              <a:t>lần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–&gt; </a:t>
            </a:r>
            <a:r>
              <a:rPr lang="en-US" sz="2800" dirty="0" err="1">
                <a:solidFill>
                  <a:srgbClr val="FF0000"/>
                </a:solidFill>
                <a:latin typeface="Times New Roman" panose="02020603050405020304" pitchFamily="18" charset="0"/>
                <a:cs typeface="Times New Roman" panose="02020603050405020304" pitchFamily="18" charset="0"/>
              </a:rPr>
              <a:t>nét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hóa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truyền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quê</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hương</a:t>
            </a:r>
            <a:r>
              <a:rPr lang="en-US" sz="2800" dirty="0">
                <a:solidFill>
                  <a:srgbClr val="FF0000"/>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Điệu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hò</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vẻ</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đẹp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vùng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=&gt;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nhớ</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nhớ</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hò</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thương</a:t>
            </a:r>
            <a:endParaRPr lang="en-US" sz="2800" dirty="0">
              <a:solidFill>
                <a:prstClr val="black"/>
              </a:solidFill>
              <a:latin typeface="Times New Roman" panose="02020603050405020304" pitchFamily="18" charset="0"/>
              <a:cs typeface="Times New Roman" panose="02020603050405020304" pitchFamily="18" charset="0"/>
            </a:endParaRPr>
          </a:p>
          <a:p>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Tình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a:t>
            </a:r>
            <a:r>
              <a:rPr lang="en-US" sz="2800" dirty="0">
                <a:solidFill>
                  <a:prstClr val="black"/>
                </a:solidFill>
                <a:latin typeface="Times New Roman" panose="02020603050405020304" pitchFamily="18" charset="0"/>
                <a:cs typeface="Times New Roman" panose="02020603050405020304" pitchFamily="18" charset="0"/>
              </a:rPr>
              <a:t>: </a:t>
            </a:r>
          </a:p>
          <a:p>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tự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vẻ</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đẹp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nhiên</a:t>
            </a:r>
            <a:r>
              <a:rPr lang="en-US" sz="2800" dirty="0">
                <a:solidFill>
                  <a:prstClr val="black"/>
                </a:solidFill>
                <a:latin typeface="Times New Roman" panose="02020603050405020304" pitchFamily="18" charset="0"/>
                <a:cs typeface="Times New Roman" panose="02020603050405020304" pitchFamily="18" charset="0"/>
              </a:rPr>
              <a:t>, con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lịch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quê</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hương</a:t>
            </a:r>
            <a:r>
              <a:rPr lang="en-US" sz="2800" dirty="0">
                <a:solidFill>
                  <a:prstClr val="black"/>
                </a:solidFill>
                <a:latin typeface="Times New Roman" panose="02020603050405020304" pitchFamily="18" charset="0"/>
                <a:cs typeface="Times New Roman" panose="02020603050405020304" pitchFamily="18" charset="0"/>
              </a:rPr>
              <a:t>, </a:t>
            </a:r>
          </a:p>
          <a:p>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nỗi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nhớ</a:t>
            </a:r>
            <a:r>
              <a:rPr lang="en-US" sz="2800" dirty="0">
                <a:solidFill>
                  <a:srgbClr val="FF0000"/>
                </a:solidFill>
                <a:latin typeface="Times New Roman" panose="02020603050405020304" pitchFamily="18" charset="0"/>
                <a:cs typeface="Times New Roman" panose="02020603050405020304" pitchFamily="18" charset="0"/>
              </a:rPr>
              <a:t> da </a:t>
            </a:r>
            <a:r>
              <a:rPr lang="en-US" sz="2800" dirty="0" err="1">
                <a:solidFill>
                  <a:srgbClr val="FF0000"/>
                </a:solidFill>
                <a:latin typeface="Times New Roman" panose="02020603050405020304" pitchFamily="18" charset="0"/>
                <a:cs typeface="Times New Roman" panose="02020603050405020304" pitchFamily="18" charset="0"/>
              </a:rPr>
              <a:t>diết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quê</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a:t>
            </a:r>
            <a:r>
              <a:rPr lang="en-US" sz="2800" dirty="0">
                <a:solidFill>
                  <a:prstClr val="black"/>
                </a:solidFill>
                <a:latin typeface="Times New Roman" panose="02020603050405020304" pitchFamily="18" charset="0"/>
                <a:cs typeface="Times New Roman" panose="02020603050405020304" pitchFamily="18" charset="0"/>
              </a:rPr>
              <a:t>.</a:t>
            </a:r>
          </a:p>
          <a:p>
            <a:endParaRPr lang="en-US" sz="2800" dirty="0">
              <a:solidFill>
                <a:prstClr val="black"/>
              </a:solidFill>
              <a:latin typeface="#9Slide03 Arima Madurai Black" pitchFamily="2" charset="0"/>
              <a:cs typeface="#9Slide03 Arima Madurai Black" pitchFamily="2" charset="0"/>
            </a:endParaRPr>
          </a:p>
        </p:txBody>
      </p:sp>
    </p:spTree>
    <p:extLst>
      <p:ext uri="{BB962C8B-B14F-4D97-AF65-F5344CB8AC3E}">
        <p14:creationId xmlns:p14="http://schemas.microsoft.com/office/powerpoint/2010/main" val="1053301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3057" cy="6858594"/>
          </a:xfrm>
          <a:prstGeom prst="rect">
            <a:avLst/>
          </a:prstGeom>
        </p:spPr>
      </p:pic>
      <p:sp>
        <p:nvSpPr>
          <p:cNvPr id="3" name="Rectangle 2"/>
          <p:cNvSpPr/>
          <p:nvPr/>
        </p:nvSpPr>
        <p:spPr>
          <a:xfrm>
            <a:off x="526868" y="442890"/>
            <a:ext cx="10694126" cy="3711785"/>
          </a:xfrm>
          <a:prstGeom prst="rect">
            <a:avLst/>
          </a:prstGeom>
        </p:spPr>
        <p:txBody>
          <a:bodyPr wrap="square">
            <a:spAutoFit/>
          </a:bodyPr>
          <a:lstStyle/>
          <a:p>
            <a:pPr algn="just">
              <a:lnSpc>
                <a:spcPct val="120000"/>
              </a:lnSpc>
              <a:spcAft>
                <a:spcPts val="0"/>
              </a:spcAft>
            </a:pPr>
            <a:r>
              <a:rPr lang="nl-NL" sz="28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III. </a:t>
            </a:r>
            <a:r>
              <a:rPr lang="nl-NL" sz="2800" b="1" u="sng"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Tổng kết</a:t>
            </a:r>
            <a:r>
              <a:rPr lang="nl-NL" sz="28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spcAft>
                <a:spcPts val="0"/>
              </a:spcAft>
              <a:tabLst>
                <a:tab pos="1701800" algn="l"/>
              </a:tabLst>
            </a:pPr>
            <a:r>
              <a:rPr lang="nl-NL"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Nghệ thuật.</a:t>
            </a:r>
            <a:endPar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nl-NL"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Thể thơ trữ tình, sử dụng hình ảnh, ngôn ngữ giầu sức gợi.</a:t>
            </a:r>
            <a:endPar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spcAft>
                <a:spcPts val="0"/>
              </a:spcAft>
              <a:tabLst>
                <a:tab pos="1701800" algn="l"/>
              </a:tabLst>
            </a:pPr>
            <a:r>
              <a:rPr lang="vi-VN"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pPr>
            <a:r>
              <a:rPr lang="nl-NL"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Nội dung.</a:t>
            </a:r>
            <a:endPar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nl-NL" sz="28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nl-NL"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Vẻ đẹp thiên nhiên và con người.</a:t>
            </a:r>
            <a:endPar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nl-NL" sz="28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a:t>
            </a:r>
            <a:r>
              <a:rPr lang="nl-NL"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Tình yêu, nỗi nhớ da diết, niềm tự hào đối với quê hương.</a:t>
            </a:r>
            <a:endPar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3287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ircle(in)">
                                      <p:cBhvr>
                                        <p:cTn id="10" dur="2000"/>
                                        <p:tgtEl>
                                          <p:spTgt spid="3">
                                            <p:txEl>
                                              <p:pRg st="5" end="5"/>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circle(in)">
                                      <p:cBhvr>
                                        <p:cTn id="1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7" y="-594"/>
            <a:ext cx="12193057" cy="6858594"/>
          </a:xfrm>
          <a:prstGeom prst="rect">
            <a:avLst/>
          </a:prstGeom>
        </p:spPr>
      </p:pic>
      <p:sp>
        <p:nvSpPr>
          <p:cNvPr id="3" name="Rectangle 2"/>
          <p:cNvSpPr/>
          <p:nvPr/>
        </p:nvSpPr>
        <p:spPr>
          <a:xfrm>
            <a:off x="673418" y="1005840"/>
            <a:ext cx="10207942" cy="954107"/>
          </a:xfrm>
          <a:prstGeom prst="rect">
            <a:avLst/>
          </a:prstGeom>
        </p:spPr>
        <p:txBody>
          <a:bodyPr wrap="square">
            <a:spAutoFit/>
          </a:bodyPr>
          <a:lstStyle/>
          <a:p>
            <a:pPr>
              <a:spcAft>
                <a:spcPts val="0"/>
              </a:spcAft>
            </a:pPr>
            <a:r>
              <a:rPr lang="nl-NL" sz="2800" dirty="0">
                <a:latin typeface="Times New Roman" panose="02020603050405020304" pitchFamily="18" charset="0"/>
                <a:ea typeface="Arial" panose="020B0604020202020204" pitchFamily="34" charset="0"/>
                <a:cs typeface="Times New Roman" panose="02020603050405020304" pitchFamily="18" charset="0"/>
              </a:rPr>
              <a:t>BT1. </a:t>
            </a:r>
            <a:r>
              <a:rPr lang="vi-VN" sz="2800" dirty="0">
                <a:latin typeface="Times New Roman" panose="02020603050405020304" pitchFamily="18" charset="0"/>
                <a:ea typeface="Arial" panose="020B0604020202020204" pitchFamily="34" charset="0"/>
                <a:cs typeface="Times New Roman" panose="02020603050405020304" pitchFamily="18" charset="0"/>
              </a:rPr>
              <a:t>N</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hớ</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Gò</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Me</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673418" y="192719"/>
            <a:ext cx="4126596" cy="652486"/>
          </a:xfrm>
          <a:prstGeom prst="rect">
            <a:avLst/>
          </a:prstGeom>
        </p:spPr>
        <p:txBody>
          <a:bodyPr wrap="square">
            <a:spAutoFit/>
          </a:bodyPr>
          <a:lstStyle/>
          <a:p>
            <a:pPr algn="just">
              <a:lnSpc>
                <a:spcPct val="130000"/>
              </a:lnSpc>
              <a:spcAft>
                <a:spcPts val="0"/>
              </a:spcAft>
            </a:pPr>
            <a:r>
              <a:rPr lang="en-US" sz="2800" b="1" dirty="0">
                <a:latin typeface="Times New Roman" panose="02020603050405020304" pitchFamily="18" charset="0"/>
                <a:ea typeface="Arial" panose="020B0604020202020204" pitchFamily="34" charset="0"/>
                <a:cs typeface="Times New Roman" panose="02020603050405020304" pitchFamily="18" charset="0"/>
              </a:rPr>
              <a:t>IV. </a:t>
            </a:r>
            <a:r>
              <a:rPr lang="en-US" sz="2800" b="1" u="sng" dirty="0" err="1">
                <a:latin typeface="Times New Roman" panose="02020603050405020304" pitchFamily="18" charset="0"/>
                <a:ea typeface="Arial" panose="020B0604020202020204" pitchFamily="34" charset="0"/>
                <a:cs typeface="Times New Roman" panose="02020603050405020304" pitchFamily="18" charset="0"/>
              </a:rPr>
              <a:t>Luyện</a:t>
            </a:r>
            <a:r>
              <a:rPr lang="en-US" sz="2800" b="1" u="sng" dirty="0">
                <a:latin typeface="Times New Roman" panose="02020603050405020304" pitchFamily="18" charset="0"/>
                <a:ea typeface="Arial" panose="020B0604020202020204" pitchFamily="34" charset="0"/>
                <a:cs typeface="Times New Roman" panose="02020603050405020304" pitchFamily="18" charset="0"/>
              </a:rPr>
              <a:t> </a:t>
            </a:r>
            <a:r>
              <a:rPr lang="en-US" sz="2800" b="1" u="sng" dirty="0" err="1">
                <a:latin typeface="Times New Roman" panose="02020603050405020304" pitchFamily="18" charset="0"/>
                <a:ea typeface="Arial" panose="020B0604020202020204" pitchFamily="34" charset="0"/>
                <a:cs typeface="Times New Roman" panose="02020603050405020304" pitchFamily="18" charset="0"/>
              </a:rPr>
              <a:t>tập</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673418" y="2120582"/>
            <a:ext cx="10166566" cy="523220"/>
          </a:xfrm>
          <a:prstGeom prst="rect">
            <a:avLst/>
          </a:prstGeom>
        </p:spPr>
        <p:txBody>
          <a:bodyPr wrap="none">
            <a:spAutoFit/>
          </a:bodyPr>
          <a:lstStyle/>
          <a:p>
            <a:pPr algn="just">
              <a:spcAft>
                <a:spcPts val="4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Hang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Én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Cửu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Long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9178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Quê Tôi - Thùy Ch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27705777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3057" cy="6858594"/>
          </a:xfrm>
          <a:prstGeom prst="rect">
            <a:avLst/>
          </a:prstGeom>
        </p:spPr>
      </p:pic>
      <p:sp>
        <p:nvSpPr>
          <p:cNvPr id="3" name="Rectangle 2"/>
          <p:cNvSpPr/>
          <p:nvPr/>
        </p:nvSpPr>
        <p:spPr>
          <a:xfrm>
            <a:off x="390236" y="3144569"/>
            <a:ext cx="11412583" cy="2246769"/>
          </a:xfrm>
          <a:prstGeom prst="rect">
            <a:avLst/>
          </a:prstGeom>
        </p:spPr>
        <p:txBody>
          <a:bodyPr wrap="square">
            <a:spAutoFit/>
          </a:bodyPr>
          <a:lstStyle/>
          <a:p>
            <a:pPr>
              <a:spcAft>
                <a:spcPts val="0"/>
              </a:spcAft>
            </a:pP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Gợi</a:t>
            </a:r>
            <a:r>
              <a:rPr lang="en-US" sz="2800" b="1" dirty="0">
                <a:latin typeface="Times New Roman" panose="02020603050405020304" pitchFamily="18" charset="0"/>
                <a:ea typeface="Arial" panose="020B0604020202020204" pitchFamily="34" charset="0"/>
                <a:cs typeface="Times New Roman" panose="02020603050405020304" pitchFamily="18" charset="0"/>
              </a:rPr>
              <a:t> ý.</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bật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504866" y="195651"/>
            <a:ext cx="9248734" cy="1815882"/>
          </a:xfrm>
          <a:prstGeom prst="rect">
            <a:avLst/>
          </a:prstGeom>
        </p:spPr>
        <p:txBody>
          <a:bodyPr wrap="square">
            <a:spAutoFit/>
          </a:bodyPr>
          <a:lstStyle/>
          <a:p>
            <a:pPr>
              <a:spcAft>
                <a:spcPts val="0"/>
              </a:spcAft>
            </a:pPr>
            <a:r>
              <a:rPr lang="nl-NL" sz="2800" dirty="0">
                <a:latin typeface="Times New Roman" panose="02020603050405020304" pitchFamily="18" charset="0"/>
                <a:ea typeface="Arial" panose="020B0604020202020204" pitchFamily="34" charset="0"/>
                <a:cs typeface="Times New Roman" panose="02020603050405020304" pitchFamily="18" charset="0"/>
              </a:rPr>
              <a:t>BT2.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Ổi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thuở</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ấu</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0"/>
              </a:spcAft>
            </a:pP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Lá</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xanh</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dải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lụa</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mềm</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lửng</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lơ</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4077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3057" cy="6858594"/>
          </a:xfrm>
          <a:prstGeom prst="rect">
            <a:avLst/>
          </a:prstGeom>
        </p:spPr>
      </p:pic>
      <p:sp>
        <p:nvSpPr>
          <p:cNvPr id="3" name="Rectangle 2"/>
          <p:cNvSpPr/>
          <p:nvPr/>
        </p:nvSpPr>
        <p:spPr>
          <a:xfrm>
            <a:off x="762000" y="270026"/>
            <a:ext cx="3251791" cy="523220"/>
          </a:xfrm>
          <a:prstGeom prst="rect">
            <a:avLst/>
          </a:prstGeom>
        </p:spPr>
        <p:txBody>
          <a:bodyPr wrap="square">
            <a:spAutoFit/>
          </a:bodyPr>
          <a:lstStyle/>
          <a:p>
            <a:r>
              <a:rPr lang="nl-NL" sz="28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V. Vận dụng.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62000" y="909383"/>
            <a:ext cx="10576560" cy="1772793"/>
          </a:xfrm>
          <a:prstGeom prst="rect">
            <a:avLst/>
          </a:prstGeom>
        </p:spPr>
        <p:txBody>
          <a:bodyPr wrap="square">
            <a:spAutoFit/>
          </a:bodyPr>
          <a:lstStyle/>
          <a:p>
            <a:pPr algn="just">
              <a:lnSpc>
                <a:spcPct val="130000"/>
              </a:lnSpc>
              <a:spcAft>
                <a:spcPts val="0"/>
              </a:spcAft>
            </a:pP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1.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Ghi</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lại</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cảm</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xúc</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suy</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nghĩ</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em</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về</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quê</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hương</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mình</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2.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Lập</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kế</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hoạch</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hành</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cá</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nhân</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việc</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thể</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hiện</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tình</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cảm</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trách</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nhiệm</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quê</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hương</a:t>
            </a: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57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3057" cy="6858594"/>
          </a:xfrm>
          <a:prstGeom prst="rect">
            <a:avLst/>
          </a:prstGeom>
        </p:spPr>
      </p:pic>
      <p:sp>
        <p:nvSpPr>
          <p:cNvPr id="3" name="TextBox 2"/>
          <p:cNvSpPr txBox="1"/>
          <p:nvPr/>
        </p:nvSpPr>
        <p:spPr>
          <a:xfrm>
            <a:off x="975888" y="169817"/>
            <a:ext cx="10241280" cy="7124514"/>
          </a:xfrm>
          <a:prstGeom prst="rect">
            <a:avLst/>
          </a:prstGeom>
          <a:noFill/>
        </p:spPr>
        <p:txBody>
          <a:bodyPr wrap="square" rtlCol="0">
            <a:spAutoFit/>
          </a:bodyPr>
          <a:lstStyle/>
          <a:p>
            <a:pPr>
              <a:lnSpc>
                <a:spcPct val="150000"/>
              </a:lnSpc>
            </a:pP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Hướng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dẫn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học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tập</a:t>
            </a:r>
            <a:r>
              <a:rPr lang="en-US" sz="2800" b="1"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Nội</a:t>
            </a:r>
            <a:r>
              <a:rPr lang="en-US" sz="2800" dirty="0">
                <a:solidFill>
                  <a:srgbClr val="0070C0"/>
                </a:solidFill>
                <a:latin typeface="Times New Roman" panose="02020603050405020304" pitchFamily="18" charset="0"/>
                <a:cs typeface="Times New Roman" panose="02020603050405020304" pitchFamily="18" charset="0"/>
              </a:rPr>
              <a:t> dung: </a:t>
            </a:r>
            <a:r>
              <a:rPr lang="en-US" sz="2800" dirty="0" err="1">
                <a:solidFill>
                  <a:srgbClr val="0070C0"/>
                </a:solidFill>
                <a:latin typeface="Times New Roman" panose="02020603050405020304" pitchFamily="18" charset="0"/>
                <a:cs typeface="Times New Roman" panose="02020603050405020304" pitchFamily="18" charset="0"/>
              </a:rPr>
              <a:t>Thực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hành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Tiếng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Việt</a:t>
            </a:r>
            <a:r>
              <a:rPr lang="en-US" sz="2800"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Nghĩa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từ</a:t>
            </a:r>
            <a:r>
              <a:rPr lang="en-US" sz="2800"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Dấu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câu</a:t>
            </a:r>
            <a:r>
              <a:rPr lang="en-US" sz="2800"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Biện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pháp</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từ</a:t>
            </a:r>
            <a:r>
              <a:rPr lang="en-US" sz="2800"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Yêu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cầu</a:t>
            </a:r>
            <a:r>
              <a:rPr lang="en-US" sz="2800"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Xem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nhớ</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lại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kiến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thức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Ngữ</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văn</a:t>
            </a:r>
            <a:r>
              <a:rPr lang="en-US" sz="2800" dirty="0">
                <a:solidFill>
                  <a:srgbClr val="0070C0"/>
                </a:solidFill>
                <a:latin typeface="Times New Roman" panose="02020603050405020304" pitchFamily="18" charset="0"/>
                <a:cs typeface="Times New Roman" panose="02020603050405020304" pitchFamily="18" charset="0"/>
              </a:rPr>
              <a:t> 6 </a:t>
            </a:r>
            <a:r>
              <a:rPr lang="en-US" sz="2800" dirty="0" err="1">
                <a:solidFill>
                  <a:srgbClr val="0070C0"/>
                </a:solidFill>
                <a:latin typeface="Times New Roman" panose="02020603050405020304" pitchFamily="18" charset="0"/>
                <a:cs typeface="Times New Roman" panose="02020603050405020304" pitchFamily="18" charset="0"/>
              </a:rPr>
              <a:t>về</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nội</a:t>
            </a:r>
            <a:r>
              <a:rPr lang="en-US" sz="2800" dirty="0">
                <a:solidFill>
                  <a:srgbClr val="0070C0"/>
                </a:solidFill>
                <a:latin typeface="Times New Roman" panose="02020603050405020304" pitchFamily="18" charset="0"/>
                <a:cs typeface="Times New Roman" panose="02020603050405020304" pitchFamily="18" charset="0"/>
              </a:rPr>
              <a:t> dung: </a:t>
            </a:r>
            <a:r>
              <a:rPr lang="en-US" sz="2800" dirty="0" err="1">
                <a:solidFill>
                  <a:srgbClr val="0070C0"/>
                </a:solidFill>
                <a:latin typeface="Times New Roman" panose="02020603050405020304" pitchFamily="18" charset="0"/>
                <a:cs typeface="Times New Roman" panose="02020603050405020304" pitchFamily="18" charset="0"/>
              </a:rPr>
              <a:t>Nghĩa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từ</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Dấu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câu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Biện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pháp</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từ</a:t>
            </a:r>
            <a:r>
              <a:rPr lang="en-US" sz="2800"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Đọc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định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yêu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cầu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tập</a:t>
            </a:r>
            <a:r>
              <a:rPr lang="en-US" sz="2800"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Vận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dụng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kiến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thức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đã</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học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để</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hoàn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thành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tập</a:t>
            </a:r>
            <a:endParaRPr lang="en-US" sz="2800" dirty="0">
              <a:solidFill>
                <a:srgbClr val="0070C0"/>
              </a:solidFill>
              <a:latin typeface="Times New Roman" panose="02020603050405020304" pitchFamily="18" charset="0"/>
              <a:cs typeface="Times New Roman" panose="02020603050405020304" pitchFamily="18" charset="0"/>
            </a:endParaRPr>
          </a:p>
          <a:p>
            <a:pPr>
              <a:lnSpc>
                <a:spcPct val="150000"/>
              </a:lnSpc>
            </a:pP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590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ircle(in)">
                                      <p:cBhvr>
                                        <p:cTn id="18" dur="2000"/>
                                        <p:tgtEl>
                                          <p:spTgt spid="3">
                                            <p:txEl>
                                              <p:pRg st="3" end="3"/>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ircle(in)">
                                      <p:cBhvr>
                                        <p:cTn id="21" dur="2000"/>
                                        <p:tgtEl>
                                          <p:spTgt spid="3">
                                            <p:txEl>
                                              <p:pRg st="4" end="4"/>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circle(in)">
                                      <p:cBhvr>
                                        <p:cTn id="24" dur="2000"/>
                                        <p:tgtEl>
                                          <p:spTgt spid="3">
                                            <p:txEl>
                                              <p:pRg st="5" end="5"/>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circle(in)">
                                      <p:cBhvr>
                                        <p:cTn id="30" dur="2000"/>
                                        <p:tgtEl>
                                          <p:spTgt spid="3">
                                            <p:txEl>
                                              <p:pRg st="7" end="7"/>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circle(in)">
                                      <p:cBhvr>
                                        <p:cTn id="33"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ê Tôi - Thùy Ch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2506662"/>
            <a:ext cx="7735887" cy="4351338"/>
          </a:xfrm>
        </p:spPr>
      </p:pic>
      <p:pic>
        <p:nvPicPr>
          <p:cNvPr id="3" name="Picture 2"/>
          <p:cNvPicPr>
            <a:picLocks noChangeAspect="1"/>
          </p:cNvPicPr>
          <p:nvPr/>
        </p:nvPicPr>
        <p:blipFill>
          <a:blip r:embed="rId5"/>
          <a:stretch>
            <a:fillRect/>
          </a:stretch>
        </p:blipFill>
        <p:spPr>
          <a:xfrm>
            <a:off x="-103031" y="-1143397"/>
            <a:ext cx="12295031" cy="9144793"/>
          </a:xfrm>
          <a:prstGeom prst="rect">
            <a:avLst/>
          </a:prstGeom>
        </p:spPr>
      </p:pic>
      <p:pic>
        <p:nvPicPr>
          <p:cNvPr id="5" name="Content Placeholder 3"/>
          <p:cNvPicPr>
            <a:picLocks noChangeAspect="1"/>
          </p:cNvPicPr>
          <p:nvPr/>
        </p:nvPicPr>
        <p:blipFill>
          <a:blip r:embed="rId6"/>
          <a:stretch>
            <a:fillRect/>
          </a:stretch>
        </p:blipFill>
        <p:spPr bwMode="auto">
          <a:xfrm>
            <a:off x="0" y="-311032"/>
            <a:ext cx="12501219" cy="831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Điểm thưởng ngoạn, trải nghiệm lý tưởng của du khách và giới trẻ vào ngày  nghỉ, dịp Tết - Cổng Thông tin điện tử tỉnh Tiền Gi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032" y="-227409"/>
            <a:ext cx="6129737" cy="39119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stretch>
            <a:fillRect/>
          </a:stretch>
        </p:blipFill>
        <p:spPr>
          <a:xfrm>
            <a:off x="6026706" y="-227409"/>
            <a:ext cx="6474513" cy="3911903"/>
          </a:xfrm>
          <a:prstGeom prst="rect">
            <a:avLst/>
          </a:prstGeom>
        </p:spPr>
      </p:pic>
      <p:pic>
        <p:nvPicPr>
          <p:cNvPr id="9" name="Picture 8"/>
          <p:cNvPicPr>
            <a:picLocks noChangeAspect="1"/>
          </p:cNvPicPr>
          <p:nvPr/>
        </p:nvPicPr>
        <p:blipFill>
          <a:blip r:embed="rId9"/>
          <a:stretch>
            <a:fillRect/>
          </a:stretch>
        </p:blipFill>
        <p:spPr>
          <a:xfrm>
            <a:off x="5956883" y="3684494"/>
            <a:ext cx="6544336" cy="3912463"/>
          </a:xfrm>
          <a:prstGeom prst="rect">
            <a:avLst/>
          </a:prstGeom>
        </p:spPr>
      </p:pic>
      <p:pic>
        <p:nvPicPr>
          <p:cNvPr id="10" name="Picture 9"/>
          <p:cNvPicPr>
            <a:picLocks noChangeAspect="1"/>
          </p:cNvPicPr>
          <p:nvPr/>
        </p:nvPicPr>
        <p:blipFill>
          <a:blip r:embed="rId10"/>
          <a:stretch>
            <a:fillRect/>
          </a:stretch>
        </p:blipFill>
        <p:spPr>
          <a:xfrm>
            <a:off x="-103032" y="3715344"/>
            <a:ext cx="6059915" cy="3881053"/>
          </a:xfrm>
          <a:prstGeom prst="rect">
            <a:avLst/>
          </a:prstGeom>
        </p:spPr>
      </p:pic>
      <p:sp>
        <p:nvSpPr>
          <p:cNvPr id="11" name="TextBox 10"/>
          <p:cNvSpPr txBox="1"/>
          <p:nvPr/>
        </p:nvSpPr>
        <p:spPr>
          <a:xfrm>
            <a:off x="4504765" y="3213848"/>
            <a:ext cx="2783541" cy="1015663"/>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7030A0"/>
                </a:solidFill>
                <a:effectLst/>
                <a:uLnTx/>
                <a:uFillTx/>
                <a:latin typeface="Calibri" panose="020F0502020204030204"/>
                <a:ea typeface="+mn-ea"/>
                <a:cs typeface="+mn-cs"/>
              </a:rPr>
              <a:t>GÒ ME</a:t>
            </a:r>
          </a:p>
        </p:txBody>
      </p:sp>
    </p:spTree>
    <p:extLst>
      <p:ext uri="{BB962C8B-B14F-4D97-AF65-F5344CB8AC3E}">
        <p14:creationId xmlns:p14="http://schemas.microsoft.com/office/powerpoint/2010/main" val="16983640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ppt_w</p:attrName>
                                        </p:attrNameLst>
                                      </p:cBhvr>
                                      <p:tavLst>
                                        <p:tav tm="0" fmla="#ppt_w*sin(2.5*pi*$)">
                                          <p:val>
                                            <p:fltVal val="0"/>
                                          </p:val>
                                        </p:tav>
                                        <p:tav tm="100000">
                                          <p:val>
                                            <p:fltVal val="1"/>
                                          </p:val>
                                        </p:tav>
                                      </p:tavLst>
                                    </p:anim>
                                    <p:anim calcmode="lin" valueType="num">
                                      <p:cBhvr>
                                        <p:cTn id="23"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anim calcmode="lin" valueType="num">
                                      <p:cBhvr>
                                        <p:cTn id="33" dur="2000" fill="hold"/>
                                        <p:tgtEl>
                                          <p:spTgt spid="10"/>
                                        </p:tgtEl>
                                        <p:attrNameLst>
                                          <p:attrName>ppt_w</p:attrName>
                                        </p:attrNameLst>
                                      </p:cBhvr>
                                      <p:tavLst>
                                        <p:tav tm="0" fmla="#ppt_w*sin(2.5*pi*$)">
                                          <p:val>
                                            <p:fltVal val="0"/>
                                          </p:val>
                                        </p:tav>
                                        <p:tav tm="100000">
                                          <p:val>
                                            <p:fltVal val="1"/>
                                          </p:val>
                                        </p:tav>
                                      </p:tavLst>
                                    </p:anim>
                                    <p:anim calcmode="lin" valueType="num">
                                      <p:cBhvr>
                                        <p:cTn id="3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4"/>
                                        </p:tgtEl>
                                      </p:cBhvr>
                                    </p:cmd>
                                  </p:childTnLst>
                                </p:cTn>
                              </p:par>
                            </p:childTnLst>
                          </p:cTn>
                        </p:par>
                      </p:childTnLst>
                    </p:cTn>
                  </p:par>
                </p:childTnLst>
              </p:cTn>
              <p:nextCondLst>
                <p:cond evt="onClick" delay="0">
                  <p:tgtEl>
                    <p:spTgt spid="4"/>
                  </p:tgtEl>
                </p:cond>
              </p:nextCondLst>
            </p:seq>
            <p:video>
              <p:cMediaNode vol="80000">
                <p:cTn id="55" fill="hold" display="0">
                  <p:stCondLst>
                    <p:cond delay="indefinite"/>
                  </p:stCondLst>
                </p:cTn>
                <p:tgtEl>
                  <p:spTgt spid="4"/>
                </p:tgtEl>
              </p:cMediaNode>
            </p:video>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16500" y="161924"/>
            <a:ext cx="7175500" cy="6172202"/>
          </a:xfrm>
          <a:prstGeom prst="rect">
            <a:avLst/>
          </a:prstGeom>
        </p:spPr>
      </p:pic>
      <p:sp>
        <p:nvSpPr>
          <p:cNvPr id="2" name="TextBox 4">
            <a:extLst>
              <a:ext uri="{FF2B5EF4-FFF2-40B4-BE49-F238E27FC236}">
                <a16:creationId xmlns:a16="http://schemas.microsoft.com/office/drawing/2014/main" id="{2BFD5DCC-D18D-B497-BB4B-B2508BD3EE2F}"/>
              </a:ext>
            </a:extLst>
          </p:cNvPr>
          <p:cNvSpPr txBox="1"/>
          <p:nvPr/>
        </p:nvSpPr>
        <p:spPr>
          <a:xfrm>
            <a:off x="71305" y="0"/>
            <a:ext cx="4945196" cy="2339102"/>
          </a:xfrm>
          <a:prstGeom prst="rect">
            <a:avLst/>
          </a:prstGeom>
          <a:noFill/>
        </p:spPr>
        <p:txBody>
          <a:bodyPr wrap="square" rtlCol="0">
            <a:spAutoFit/>
          </a:bodyPr>
          <a:lstStyle/>
          <a:p>
            <a:pPr algn="ctr"/>
            <a:r>
              <a:rPr lang="en-US" sz="40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Văn</a:t>
            </a:r>
            <a:r>
              <a:rPr lang="en-US"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bản</a:t>
            </a:r>
            <a:r>
              <a:rPr lang="en-US"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2. </a:t>
            </a:r>
          </a:p>
          <a:p>
            <a:pPr algn="ctr"/>
            <a:r>
              <a:rPr lang="en-US" sz="66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Gò</a:t>
            </a:r>
            <a:r>
              <a:rPr lang="en-US" sz="6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me</a:t>
            </a:r>
          </a:p>
          <a:p>
            <a:pPr algn="ctr"/>
            <a:r>
              <a:rPr lang="en-US"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Hoàng </a:t>
            </a:r>
            <a:r>
              <a:rPr lang="vi-VN"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a:t>
            </a:r>
            <a:r>
              <a:rPr lang="en-US"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ố </a:t>
            </a:r>
            <a:r>
              <a:rPr lang="vi-VN"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a:t>
            </a:r>
            <a:r>
              <a:rPr lang="en-US" sz="40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guyên</a:t>
            </a:r>
            <a:r>
              <a:rPr lang="en-US"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
            </a:r>
          </a:p>
        </p:txBody>
      </p:sp>
      <p:sp>
        <p:nvSpPr>
          <p:cNvPr id="6" name="Hộp Văn bản 5">
            <a:extLst>
              <a:ext uri="{FF2B5EF4-FFF2-40B4-BE49-F238E27FC236}">
                <a16:creationId xmlns:a16="http://schemas.microsoft.com/office/drawing/2014/main" id="{3991F57B-AB55-31DF-5642-B802A6CDCCBC}"/>
              </a:ext>
            </a:extLst>
          </p:cNvPr>
          <p:cNvSpPr txBox="1"/>
          <p:nvPr/>
        </p:nvSpPr>
        <p:spPr>
          <a:xfrm>
            <a:off x="71305" y="2501026"/>
            <a:ext cx="6096000"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I.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Tiếp xúc văn bản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4282441A-0B4C-5E46-508E-8ACFDB6D216A}"/>
              </a:ext>
            </a:extLst>
          </p:cNvPr>
          <p:cNvSpPr txBox="1"/>
          <p:nvPr/>
        </p:nvSpPr>
        <p:spPr>
          <a:xfrm>
            <a:off x="162745" y="3017192"/>
            <a:ext cx="6096000"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1</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Đọc, chú thích</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52425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5374"/>
            <a:ext cx="12193057" cy="6858594"/>
          </a:xfrm>
          <a:prstGeom prst="rect">
            <a:avLst/>
          </a:prstGeom>
        </p:spPr>
      </p:pic>
      <p:sp>
        <p:nvSpPr>
          <p:cNvPr id="9" name="Rectangle 8"/>
          <p:cNvSpPr/>
          <p:nvPr/>
        </p:nvSpPr>
        <p:spPr>
          <a:xfrm>
            <a:off x="7141028" y="607766"/>
            <a:ext cx="4798423" cy="50167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Ôi, thuở ấu thơ,</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Cắt cỏ, chăn bò.</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Gối đầu lên áo,</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Nằm dưới làn me, nghe tre thổi sáo.</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Lòng nghe theo bướm, theo chim,</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Mạ non cong vắt lưỡi liềm,</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Lá xanh như dải lụa mềm lửng lơ.</a:t>
            </a:r>
            <a:endPar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Tôi nằm trên võng mẹ đưa,</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Có chim cu gáy giữa trưa hanh nồng.</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Tiếng ai vút đầu bông lúa chín,</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Gió dìu vương xao xuyến bờ tre:</a:t>
            </a:r>
            <a:endPar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“Hò ơ... Trai Biên Hòa lụy gái Gò Me</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Không vì sắc lịch, mà chỉ vì mê giọng hò!”</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Chị tôi má đỏ thẹn thò,</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Giã me bên trã canh chua ngọt ngào.</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524691" y="607767"/>
            <a:ext cx="5769429"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Q</a:t>
            </a: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uê tôi đó! Mặt trông ra bể,</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Đóm hải đăng tắt lóe đêm đêm.</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Con đê cát đỏ cỏ viền,</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Leng keng nhạc ngựa ngược lên chợ Gò.</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Ruộng vây quanh, bốn mùa gió mát,</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Lúa Nàng - keo chói rực mặt trời.</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Ao làng trăng tắm, mây bơi,</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Nước trong như nước mắt người tôi yêu.</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Quê tôi sớm sớm, chiều chiều,</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Lao xao vườn mía.</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Mái lá khoan thai thở làn khói nhẹ,</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Những chị, những em má núng đồng tiền.</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Nọc cấy, tay tròn, nghiêng nón làm duyên,</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Véo von điệu hát cổ truyền.</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Tre thôi khúc khích, mây chìm lắng nghe:</a:t>
            </a:r>
            <a:endPar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“Hò ơ... Trai Biên Hòa lụy gái Gò Me,</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Không vì sắc lịch, mà chỉ vì mê giọng hò”.</a:t>
            </a:r>
            <a:br>
              <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4741817" y="286376"/>
            <a:ext cx="56562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GÒ ME</a:t>
            </a:r>
          </a:p>
        </p:txBody>
      </p:sp>
      <p:sp>
        <p:nvSpPr>
          <p:cNvPr id="12" name="Rectangle 11"/>
          <p:cNvSpPr/>
          <p:nvPr/>
        </p:nvSpPr>
        <p:spPr>
          <a:xfrm>
            <a:off x="9435736" y="5838762"/>
            <a:ext cx="27132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HOÀNG TỐ NGUYÊN)</a:t>
            </a:r>
          </a:p>
        </p:txBody>
      </p:sp>
    </p:spTree>
    <p:extLst>
      <p:ext uri="{BB962C8B-B14F-4D97-AF65-F5344CB8AC3E}">
        <p14:creationId xmlns:p14="http://schemas.microsoft.com/office/powerpoint/2010/main" val="8250847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618307" y="254956"/>
            <a:ext cx="11216641" cy="6370975"/>
          </a:xfrm>
          <a:prstGeom prst="rect">
            <a:avLst/>
          </a:prstGeom>
          <a:ln>
            <a:solidFill>
              <a:schemeClr val="accent5"/>
            </a:solidFill>
          </a:ln>
        </p:spPr>
        <p:txBody>
          <a:bodyPr wrap="square">
            <a:spAutoFit/>
          </a:bodyPr>
          <a:lstStyle/>
          <a:p>
            <a:pPr algn="just">
              <a:spcAft>
                <a:spcPts val="0"/>
              </a:spcAft>
            </a:pPr>
            <a:r>
              <a:rPr lang="vi-VN"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2</a:t>
            </a: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Tác</a:t>
            </a: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giả</a:t>
            </a: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Hoàng</a:t>
            </a:r>
            <a:r>
              <a:rPr lang="en-US" sz="24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Tố</a:t>
            </a:r>
            <a:r>
              <a:rPr lang="en-US" sz="24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Nguyên</a:t>
            </a:r>
            <a:r>
              <a:rPr lang="en-US" sz="24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( 1929-1975)</a:t>
            </a:r>
          </a:p>
          <a:p>
            <a:pPr algn="just">
              <a:spcAft>
                <a:spcPts val="0"/>
              </a:spcAft>
            </a:pP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Lê</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Hoằng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Mưu</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Ân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huyện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Gò</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3"/>
              </a:rPr>
              <a:t>tỉnh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3"/>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3"/>
              </a:rPr>
              <a:t>Tiền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3"/>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3"/>
              </a:rPr>
              <a:t>Giang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spcAft>
                <a:spcPts val="0"/>
              </a:spcAft>
            </a:pP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Nam (1957). </a:t>
            </a:r>
          </a:p>
          <a:p>
            <a:pPr algn="just">
              <a:spcAft>
                <a:spcPts val="0"/>
              </a:spcAft>
            </a:pP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Tây</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pP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pP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Gò</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Me 1957</a:t>
            </a:r>
          </a:p>
          <a:p>
            <a:pPr algn="just">
              <a:spcAft>
                <a:spcPts val="0"/>
              </a:spcAft>
            </a:pP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1962</a:t>
            </a:r>
          </a:p>
          <a:p>
            <a:pPr algn="just">
              <a:spcAft>
                <a:spcPts val="0"/>
              </a:spcAft>
            </a:pP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(1955)</a:t>
            </a:r>
          </a:p>
          <a:p>
            <a:pPr algn="just">
              <a:spcAft>
                <a:spcPts val="0"/>
              </a:spcAft>
            </a:pP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1980</a:t>
            </a:r>
          </a:p>
          <a:p>
            <a:pPr algn="just">
              <a:spcAft>
                <a:spcPts val="0"/>
              </a:spcAft>
            </a:pP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(1956)</a:t>
            </a:r>
          </a:p>
          <a:p>
            <a:pPr algn="just">
              <a:spcAft>
                <a:spcPts val="0"/>
              </a:spcAft>
            </a:pP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1950.</a:t>
            </a:r>
          </a:p>
          <a:p>
            <a:pPr algn="just">
              <a:spcAft>
                <a:spcPts val="0"/>
              </a:spcAft>
            </a:pP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Gửi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Mỹ</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1966</a:t>
            </a:r>
          </a:p>
          <a:p>
            <a:pPr algn="just">
              <a:spcAft>
                <a:spcPts val="0"/>
              </a:spcAft>
            </a:pP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1976</a:t>
            </a:r>
            <a:endParaRPr lang="vi-VN"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Hình ảnh 1">
            <a:extLst>
              <a:ext uri="{FF2B5EF4-FFF2-40B4-BE49-F238E27FC236}">
                <a16:creationId xmlns:a16="http://schemas.microsoft.com/office/drawing/2014/main" id="{38E0D764-97E9-7818-2B04-1B86E79AFA23}"/>
              </a:ext>
            </a:extLst>
          </p:cNvPr>
          <p:cNvPicPr>
            <a:picLocks noChangeAspect="1"/>
          </p:cNvPicPr>
          <p:nvPr/>
        </p:nvPicPr>
        <p:blipFill>
          <a:blip r:embed="rId4"/>
          <a:stretch>
            <a:fillRect/>
          </a:stretch>
        </p:blipFill>
        <p:spPr>
          <a:xfrm>
            <a:off x="7782560" y="2942442"/>
            <a:ext cx="4052388" cy="3660602"/>
          </a:xfrm>
          <a:prstGeom prst="rect">
            <a:avLst/>
          </a:prstGeom>
        </p:spPr>
      </p:pic>
    </p:spTree>
    <p:extLst>
      <p:ext uri="{BB962C8B-B14F-4D97-AF65-F5344CB8AC3E}">
        <p14:creationId xmlns:p14="http://schemas.microsoft.com/office/powerpoint/2010/main" val="1460163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1000"/>
                                        <p:tgtEl>
                                          <p:spTgt spid="4">
                                            <p:txEl>
                                              <p:pRg st="2" end="2"/>
                                            </p:txEl>
                                          </p:spTgt>
                                        </p:tgtEl>
                                      </p:cBhvr>
                                    </p:animEffect>
                                    <p:anim calcmode="lin" valueType="num">
                                      <p:cBhvr>
                                        <p:cTn id="1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anim calcmode="lin" valueType="num">
                                      <p:cBhvr>
                                        <p:cTn id="3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1000"/>
                                        <p:tgtEl>
                                          <p:spTgt spid="4">
                                            <p:txEl>
                                              <p:pRg st="5" end="5"/>
                                            </p:txEl>
                                          </p:spTgt>
                                        </p:tgtEl>
                                      </p:cBhvr>
                                    </p:animEffect>
                                    <p:anim calcmode="lin" valueType="num">
                                      <p:cBhvr>
                                        <p:cTn id="3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1000"/>
                                        <p:tgtEl>
                                          <p:spTgt spid="4">
                                            <p:txEl>
                                              <p:pRg st="7" end="7"/>
                                            </p:txEl>
                                          </p:spTgt>
                                        </p:tgtEl>
                                      </p:cBhvr>
                                    </p:animEffect>
                                    <p:anim calcmode="lin" valueType="num">
                                      <p:cBhvr>
                                        <p:cTn id="4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fade">
                                      <p:cBhvr>
                                        <p:cTn id="52" dur="1000"/>
                                        <p:tgtEl>
                                          <p:spTgt spid="4">
                                            <p:txEl>
                                              <p:pRg st="8" end="8"/>
                                            </p:txEl>
                                          </p:spTgt>
                                        </p:tgtEl>
                                      </p:cBhvr>
                                    </p:animEffect>
                                    <p:anim calcmode="lin" valueType="num">
                                      <p:cBhvr>
                                        <p:cTn id="53"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8" end="8"/>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animEffect transition="in" filter="fade">
                                      <p:cBhvr>
                                        <p:cTn id="57" dur="1000"/>
                                        <p:tgtEl>
                                          <p:spTgt spid="4">
                                            <p:txEl>
                                              <p:pRg st="9" end="9"/>
                                            </p:txEl>
                                          </p:spTgt>
                                        </p:tgtEl>
                                      </p:cBhvr>
                                    </p:animEffect>
                                    <p:anim calcmode="lin" valueType="num">
                                      <p:cBhvr>
                                        <p:cTn id="58"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9" end="9"/>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
                                            <p:txEl>
                                              <p:pRg st="10" end="10"/>
                                            </p:txEl>
                                          </p:spTgt>
                                        </p:tgtEl>
                                        <p:attrNameLst>
                                          <p:attrName>style.visibility</p:attrName>
                                        </p:attrNameLst>
                                      </p:cBhvr>
                                      <p:to>
                                        <p:strVal val="visible"/>
                                      </p:to>
                                    </p:set>
                                    <p:animEffect transition="in" filter="fade">
                                      <p:cBhvr>
                                        <p:cTn id="62" dur="1000"/>
                                        <p:tgtEl>
                                          <p:spTgt spid="4">
                                            <p:txEl>
                                              <p:pRg st="10" end="10"/>
                                            </p:txEl>
                                          </p:spTgt>
                                        </p:tgtEl>
                                      </p:cBhvr>
                                    </p:animEffect>
                                    <p:anim calcmode="lin" valueType="num">
                                      <p:cBhvr>
                                        <p:cTn id="63"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64"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
                                            <p:txEl>
                                              <p:pRg st="11" end="11"/>
                                            </p:txEl>
                                          </p:spTgt>
                                        </p:tgtEl>
                                        <p:attrNameLst>
                                          <p:attrName>style.visibility</p:attrName>
                                        </p:attrNameLst>
                                      </p:cBhvr>
                                      <p:to>
                                        <p:strVal val="visible"/>
                                      </p:to>
                                    </p:set>
                                    <p:animEffect transition="in" filter="fade">
                                      <p:cBhvr>
                                        <p:cTn id="67" dur="1000"/>
                                        <p:tgtEl>
                                          <p:spTgt spid="4">
                                            <p:txEl>
                                              <p:pRg st="11" end="11"/>
                                            </p:txEl>
                                          </p:spTgt>
                                        </p:tgtEl>
                                      </p:cBhvr>
                                    </p:animEffect>
                                    <p:anim calcmode="lin" valueType="num">
                                      <p:cBhvr>
                                        <p:cTn id="68"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11" end="11"/>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
                                            <p:txEl>
                                              <p:pRg st="12" end="12"/>
                                            </p:txEl>
                                          </p:spTgt>
                                        </p:tgtEl>
                                        <p:attrNameLst>
                                          <p:attrName>style.visibility</p:attrName>
                                        </p:attrNameLst>
                                      </p:cBhvr>
                                      <p:to>
                                        <p:strVal val="visible"/>
                                      </p:to>
                                    </p:set>
                                    <p:animEffect transition="in" filter="fade">
                                      <p:cBhvr>
                                        <p:cTn id="72" dur="1000"/>
                                        <p:tgtEl>
                                          <p:spTgt spid="4">
                                            <p:txEl>
                                              <p:pRg st="12" end="12"/>
                                            </p:txEl>
                                          </p:spTgt>
                                        </p:tgtEl>
                                      </p:cBhvr>
                                    </p:animEffect>
                                    <p:anim calcmode="lin" valueType="num">
                                      <p:cBhvr>
                                        <p:cTn id="73"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74" dur="1000" fill="hold"/>
                                        <p:tgtEl>
                                          <p:spTgt spid="4">
                                            <p:txEl>
                                              <p:pRg st="12" end="12"/>
                                            </p:txEl>
                                          </p:spTgt>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
                                            <p:txEl>
                                              <p:pRg st="13" end="13"/>
                                            </p:txEl>
                                          </p:spTgt>
                                        </p:tgtEl>
                                        <p:attrNameLst>
                                          <p:attrName>style.visibility</p:attrName>
                                        </p:attrNameLst>
                                      </p:cBhvr>
                                      <p:to>
                                        <p:strVal val="visible"/>
                                      </p:to>
                                    </p:set>
                                    <p:animEffect transition="in" filter="fade">
                                      <p:cBhvr>
                                        <p:cTn id="77" dur="1000"/>
                                        <p:tgtEl>
                                          <p:spTgt spid="4">
                                            <p:txEl>
                                              <p:pRg st="13" end="13"/>
                                            </p:txEl>
                                          </p:spTgt>
                                        </p:tgtEl>
                                      </p:cBhvr>
                                    </p:animEffect>
                                    <p:anim calcmode="lin" valueType="num">
                                      <p:cBhvr>
                                        <p:cTn id="78"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3057" cy="6858594"/>
          </a:xfrm>
          <a:prstGeom prst="rect">
            <a:avLst/>
          </a:prstGeom>
        </p:spPr>
      </p:pic>
      <p:sp>
        <p:nvSpPr>
          <p:cNvPr id="4" name="Rectangle 3"/>
          <p:cNvSpPr/>
          <p:nvPr/>
        </p:nvSpPr>
        <p:spPr>
          <a:xfrm>
            <a:off x="435427" y="406850"/>
            <a:ext cx="11321143" cy="4524315"/>
          </a:xfrm>
          <a:prstGeom prst="rect">
            <a:avLst/>
          </a:prstGeom>
          <a:ln>
            <a:solidFill>
              <a:schemeClr val="accent5"/>
            </a:solidFill>
          </a:ln>
        </p:spPr>
        <p:txBody>
          <a:bodyPr wrap="square">
            <a:spAutoFit/>
          </a:bodyPr>
          <a:lstStyle/>
          <a:p>
            <a:pPr algn="just">
              <a:spcAft>
                <a:spcPts val="0"/>
              </a:spcAft>
            </a:pPr>
            <a:r>
              <a:rPr lang="vi-VN" sz="3600" b="1" dirty="0">
                <a:latin typeface="Times New Roman" panose="02020603050405020304" pitchFamily="18" charset="0"/>
                <a:ea typeface="Arial" panose="020B0604020202020204" pitchFamily="34" charset="0"/>
                <a:cs typeface="Times New Roman" panose="02020603050405020304" pitchFamily="18" charset="0"/>
              </a:rPr>
              <a:t>3</a:t>
            </a:r>
            <a:r>
              <a:rPr lang="en-US" sz="3600" b="1" dirty="0">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 panose="020B0604020202020204" pitchFamily="34" charset="0"/>
                <a:cs typeface="Times New Roman" panose="02020603050405020304" pitchFamily="18" charset="0"/>
              </a:rPr>
              <a:t>Tác</a:t>
            </a:r>
            <a:r>
              <a:rPr lang="en-US" sz="3600" b="1" dirty="0">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 panose="020B0604020202020204" pitchFamily="34" charset="0"/>
                <a:cs typeface="Times New Roman" panose="02020603050405020304" pitchFamily="18" charset="0"/>
              </a:rPr>
              <a:t>phẩm</a:t>
            </a:r>
            <a:r>
              <a:rPr lang="en-US" sz="3600" b="1" dirty="0">
                <a:latin typeface="Times New Roman" panose="02020603050405020304" pitchFamily="18" charset="0"/>
                <a:ea typeface="Arial" panose="020B0604020202020204" pitchFamily="34" charset="0"/>
                <a:cs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Thể</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loại</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thơ</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trữ</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tình</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3600" dirty="0">
                <a:latin typeface="Times New Roman" panose="02020603050405020304" pitchFamily="18" charset="0"/>
                <a:ea typeface="Arial" panose="020B0604020202020204" pitchFamily="34" charset="0"/>
                <a:cs typeface="Times New Roman" panose="02020603050405020304" pitchFamily="18" charset="0"/>
              </a:rPr>
              <a:t>- PTBĐ: </a:t>
            </a:r>
            <a:r>
              <a:rPr lang="en-US" sz="3600" dirty="0" err="1">
                <a:latin typeface="Times New Roman" panose="02020603050405020304" pitchFamily="18" charset="0"/>
                <a:ea typeface="Arial" panose="020B0604020202020204" pitchFamily="34" charset="0"/>
                <a:cs typeface="Times New Roman" panose="02020603050405020304" pitchFamily="18" charset="0"/>
              </a:rPr>
              <a:t>biểu</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cảm</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kết</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hợp</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miêu</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tả</a:t>
            </a:r>
            <a:r>
              <a:rPr lang="en-US" sz="3600" dirty="0">
                <a:latin typeface="Times New Roman" panose="02020603050405020304" pitchFamily="18" charset="0"/>
                <a:ea typeface="Arial" panose="020B0604020202020204" pitchFamily="34" charset="0"/>
                <a:cs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Trích</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trong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tập</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thơ</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cùng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tên</a:t>
            </a:r>
            <a:r>
              <a:rPr lang="en-US" sz="3600" dirty="0">
                <a:latin typeface="Times New Roman" panose="02020603050405020304" pitchFamily="18" charset="0"/>
                <a:ea typeface="Arial" panose="020B0604020202020204" pitchFamily="34" charset="0"/>
                <a:cs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Gò</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Me”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Hoàng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gồm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13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1957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vang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tuổi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Hoàng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tấm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nhớ</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a:latin typeface="Times New Roman" panose="02020603050405020304" pitchFamily="18" charset="0"/>
                <a:ea typeface="Arial" panose="020B0604020202020204" pitchFamily="34"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9218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anim calcmode="lin" valueType="num">
                                      <p:cBhvr>
                                        <p:cTn id="3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57" y="0"/>
            <a:ext cx="12193057" cy="6858594"/>
          </a:xfrm>
          <a:prstGeom prst="rect">
            <a:avLst/>
          </a:prstGeom>
        </p:spPr>
      </p:pic>
      <p:sp>
        <p:nvSpPr>
          <p:cNvPr id="4" name="Rectangle 3"/>
          <p:cNvSpPr/>
          <p:nvPr/>
        </p:nvSpPr>
        <p:spPr>
          <a:xfrm>
            <a:off x="383176" y="279535"/>
            <a:ext cx="6605451" cy="1052596"/>
          </a:xfrm>
          <a:prstGeom prst="rect">
            <a:avLst/>
          </a:prstGeom>
        </p:spPr>
        <p:txBody>
          <a:bodyPr wrap="square">
            <a:spAutoFit/>
          </a:bodyPr>
          <a:lstStyle/>
          <a:p>
            <a:pPr algn="just">
              <a:lnSpc>
                <a:spcPct val="130000"/>
              </a:lnSpc>
              <a:spcAft>
                <a:spcPts val="0"/>
              </a:spcAft>
            </a:pPr>
            <a:r>
              <a:rPr lang="nl-NL" sz="2400" b="1" dirty="0">
                <a:latin typeface="Times New Roman" panose="02020603050405020304" pitchFamily="18" charset="0"/>
                <a:ea typeface="Arial" panose="020B0604020202020204" pitchFamily="34" charset="0"/>
                <a:cs typeface="Times New Roman" panose="02020603050405020304" pitchFamily="18" charset="0"/>
              </a:rPr>
              <a:t>II. </a:t>
            </a:r>
            <a:r>
              <a:rPr lang="nl-NL" sz="2400" b="1" u="sng" dirty="0">
                <a:latin typeface="Times New Roman" panose="02020603050405020304" pitchFamily="18" charset="0"/>
                <a:ea typeface="Arial" panose="020B0604020202020204" pitchFamily="34" charset="0"/>
                <a:cs typeface="Times New Roman" panose="02020603050405020304" pitchFamily="18" charset="0"/>
              </a:rPr>
              <a:t>Khám phá văn bản</a:t>
            </a:r>
            <a:r>
              <a:rPr lang="nl-NL" sz="2400" b="1" dirty="0">
                <a:latin typeface="Times New Roman" panose="02020603050405020304" pitchFamily="18" charset="0"/>
                <a:ea typeface="Arial" panose="020B0604020202020204" pitchFamily="34" charset="0"/>
                <a:cs typeface="Times New Roman" panose="02020603050405020304" pitchFamily="18" charset="0"/>
              </a:rPr>
              <a:t>. </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spcAft>
                <a:spcPts val="0"/>
              </a:spcAft>
            </a:pPr>
            <a:r>
              <a:rPr lang="nl-NL" sz="2400" b="1" dirty="0">
                <a:latin typeface="Times New Roman" panose="02020603050405020304" pitchFamily="18" charset="0"/>
                <a:ea typeface="Arial" panose="020B0604020202020204" pitchFamily="34" charset="0"/>
                <a:cs typeface="Times New Roman" panose="02020603050405020304" pitchFamily="18" charset="0"/>
              </a:rPr>
              <a:t>1. Vẻ đẹp của c</a:t>
            </a:r>
            <a:r>
              <a:rPr lang="nl-NL" sz="2400" b="1" i="1" dirty="0">
                <a:latin typeface="Times New Roman" panose="02020603050405020304" pitchFamily="18" charset="0"/>
                <a:ea typeface="Arial" panose="020B0604020202020204" pitchFamily="34" charset="0"/>
                <a:cs typeface="Times New Roman" panose="02020603050405020304" pitchFamily="18" charset="0"/>
              </a:rPr>
              <a:t>ảnh sắc thiên nhiên và con người.</a:t>
            </a:r>
            <a:r>
              <a:rPr lang="nl-NL" sz="2400" b="1" dirty="0">
                <a:latin typeface="Times New Roman" panose="02020603050405020304" pitchFamily="18" charset="0"/>
                <a:ea typeface="Arial" panose="020B0604020202020204" pitchFamily="34" charset="0"/>
                <a:cs typeface="Times New Roman" panose="02020603050405020304" pitchFamily="18" charset="0"/>
              </a:rPr>
              <a:t> </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539931" y="1413251"/>
            <a:ext cx="6096000" cy="4524315"/>
          </a:xfrm>
          <a:prstGeom prst="rect">
            <a:avLst/>
          </a:prstGeom>
        </p:spPr>
        <p:txBody>
          <a:bodyPr>
            <a:spAutoFit/>
          </a:bodyPr>
          <a:lstStyle/>
          <a:p>
            <a:r>
              <a:rPr lang="en-US" sz="2400" i="1" dirty="0">
                <a:solidFill>
                  <a:srgbClr val="002060"/>
                </a:solidFill>
                <a:latin typeface="Times New Roman" panose="02020603050405020304" pitchFamily="18" charset="0"/>
                <a:cs typeface="Times New Roman" panose="02020603050405020304" pitchFamily="18" charset="0"/>
              </a:rPr>
              <a:t>Q</a:t>
            </a:r>
            <a:r>
              <a:rPr lang="vi-VN" sz="2400" i="1" dirty="0">
                <a:solidFill>
                  <a:srgbClr val="002060"/>
                </a:solidFill>
                <a:latin typeface="Times New Roman" panose="02020603050405020304" pitchFamily="18" charset="0"/>
                <a:cs typeface="Times New Roman" panose="02020603050405020304" pitchFamily="18" charset="0"/>
              </a:rPr>
              <a:t>uê tôi đó! Mặt trông ra bể,</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Đóm hải đăng tắt lóe đêm đêm.</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Con đê cát đỏ cỏ viền,</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Leng keng nhạc ngựa ngược lên chợ Gò.</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Ruộng vây quanh, bốn mùa gió mát,</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Lúa Nàng - keo chói rực mặt trời.</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Ao làng trăng tắm, mây bơi,</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Nước trong như nước mắt người tôi yêu.</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Quê tôi sớm sớm, chiều chiều,</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Lao xao vườn mía.</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Mái lá khoan thai thở làn khói nhẹ,</a:t>
            </a:r>
            <a:br>
              <a:rPr lang="vi-VN" sz="2400" i="1" dirty="0">
                <a:solidFill>
                  <a:srgbClr val="002060"/>
                </a:solidFill>
                <a:latin typeface="Times New Roman" panose="02020603050405020304" pitchFamily="18" charset="0"/>
                <a:cs typeface="Times New Roman" panose="02020603050405020304" pitchFamily="18" charset="0"/>
              </a:rPr>
            </a:br>
            <a:endParaRPr lang="en-US" sz="2400" dirty="0"/>
          </a:p>
        </p:txBody>
      </p:sp>
      <p:sp>
        <p:nvSpPr>
          <p:cNvPr id="6" name="Rectangle 5"/>
          <p:cNvSpPr/>
          <p:nvPr/>
        </p:nvSpPr>
        <p:spPr>
          <a:xfrm>
            <a:off x="6096528" y="2151915"/>
            <a:ext cx="6096000" cy="3046988"/>
          </a:xfrm>
          <a:prstGeom prst="rect">
            <a:avLst/>
          </a:prstGeom>
        </p:spPr>
        <p:txBody>
          <a:bodyPr>
            <a:spAutoFit/>
          </a:bodyPr>
          <a:lstStyle/>
          <a:p>
            <a:r>
              <a:rPr lang="vi-VN" sz="2400" i="1" dirty="0">
                <a:solidFill>
                  <a:srgbClr val="002060"/>
                </a:solidFill>
                <a:latin typeface="Times New Roman" panose="02020603050405020304" pitchFamily="18" charset="0"/>
                <a:cs typeface="Times New Roman" panose="02020603050405020304" pitchFamily="18" charset="0"/>
              </a:rPr>
              <a:t>Nằm dưới làn me, nghe tre thổi sáo.</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Lòng nghe theo bướm, theo chim,</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Mạ non cong vắt lưỡi liềm,</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Lá xanh như dải lụa mềm lửng lơ.</a:t>
            </a:r>
            <a:endParaRPr lang="en-US" sz="2400" i="1" dirty="0">
              <a:solidFill>
                <a:srgbClr val="002060"/>
              </a:solidFill>
              <a:latin typeface="Times New Roman" panose="02020603050405020304" pitchFamily="18" charset="0"/>
              <a:cs typeface="Times New Roman" panose="02020603050405020304" pitchFamily="18" charset="0"/>
            </a:endParaRPr>
          </a:p>
          <a:p>
            <a:r>
              <a:rPr lang="en-US" sz="2400" i="1" dirty="0">
                <a:solidFill>
                  <a:srgbClr val="002060"/>
                </a:solidFill>
                <a:latin typeface="Times New Roman" panose="02020603050405020304" pitchFamily="18" charset="0"/>
                <a:cs typeface="Times New Roman" panose="02020603050405020304" pitchFamily="18" charset="0"/>
              </a:rPr>
              <a:t>[…]</a:t>
            </a:r>
            <a:r>
              <a:rPr lang="vi-VN" sz="2400" i="1" dirty="0">
                <a:solidFill>
                  <a:srgbClr val="002060"/>
                </a:solidFill>
                <a:latin typeface="Times New Roman" panose="02020603050405020304" pitchFamily="18" charset="0"/>
                <a:cs typeface="Times New Roman" panose="02020603050405020304" pitchFamily="18" charset="0"/>
              </a:rPr>
              <a:t>Tôi nằm trên võng mẹ đưa,</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Có chim cu gáy giữa trưa hanh nồng.</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Tiếng ai vút đầu bông lúa chín,</a:t>
            </a:r>
            <a:br>
              <a:rPr lang="vi-VN" sz="2400" i="1" dirty="0">
                <a:solidFill>
                  <a:srgbClr val="002060"/>
                </a:solidFill>
                <a:latin typeface="Times New Roman" panose="02020603050405020304" pitchFamily="18" charset="0"/>
                <a:cs typeface="Times New Roman" panose="02020603050405020304" pitchFamily="18" charset="0"/>
              </a:rPr>
            </a:br>
            <a:r>
              <a:rPr lang="vi-VN" sz="2400" i="1" dirty="0">
                <a:solidFill>
                  <a:srgbClr val="002060"/>
                </a:solidFill>
                <a:latin typeface="Times New Roman" panose="02020603050405020304" pitchFamily="18" charset="0"/>
                <a:cs typeface="Times New Roman" panose="02020603050405020304" pitchFamily="18" charset="0"/>
              </a:rPr>
              <a:t>Gió dìu vương xao xuyến bờ tre:</a:t>
            </a:r>
            <a:endParaRPr lang="en-US" sz="24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918069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3886200" y="92075"/>
            <a:ext cx="3657600" cy="112712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NHÓM</a:t>
            </a:r>
          </a:p>
        </p:txBody>
      </p:sp>
      <p:sp>
        <p:nvSpPr>
          <p:cNvPr id="3" name="Rounded Rectangle 2"/>
          <p:cNvSpPr/>
          <p:nvPr/>
        </p:nvSpPr>
        <p:spPr>
          <a:xfrm>
            <a:off x="1666875" y="1904999"/>
            <a:ext cx="2667000" cy="389049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Nhóm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sắc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Gò</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Me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miêu</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ánh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nổi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bật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Gò</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Me.</a:t>
            </a:r>
            <a:endParaRPr kumimoji="0" lang="en-US" sz="2400" b="0" i="0" u="none" strike="noStrike" kern="1200" cap="none" spc="0" normalizeH="0" baseline="0" noProof="0" dirty="0">
              <a:ln>
                <a:noFill/>
              </a:ln>
              <a:solidFill>
                <a:prstClr val="white"/>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ounded Rectangle 6"/>
          <p:cNvSpPr/>
          <p:nvPr/>
        </p:nvSpPr>
        <p:spPr>
          <a:xfrm>
            <a:off x="4498975" y="1947862"/>
            <a:ext cx="2884488" cy="384762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sắc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Gò</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Me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miêu</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âm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thanh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nổi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bật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âm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Gò</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Me?</a:t>
            </a:r>
            <a:endParaRPr kumimoji="0" lang="en-US" sz="2400" b="0" i="0" u="none" strike="noStrike" kern="1200" cap="none" spc="0" normalizeH="0" baseline="0" noProof="0" dirty="0">
              <a:ln>
                <a:noFill/>
              </a:ln>
              <a:solidFill>
                <a:prstClr val="white"/>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ounded Rectangle 7"/>
          <p:cNvSpPr/>
          <p:nvPr/>
        </p:nvSpPr>
        <p:spPr>
          <a:xfrm>
            <a:off x="7543801" y="1960564"/>
            <a:ext cx="2963863" cy="3834927"/>
          </a:xfrm>
          <a:prstGeom prst="roundRect">
            <a:avLst>
              <a:gd name="adj" fmla="val 15798"/>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sắc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Gò</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Me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miêu</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nổi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bật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Gò</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Me.</a:t>
            </a:r>
            <a:endParaRPr kumimoji="0" lang="en-US" sz="2400" b="0" i="0" u="none" strike="noStrike" kern="1200" cap="none" spc="0" normalizeH="0" baseline="0" noProof="0" dirty="0">
              <a:ln>
                <a:noFill/>
              </a:ln>
              <a:solidFill>
                <a:prstClr val="white"/>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flipH="1">
            <a:off x="2895600" y="1219200"/>
            <a:ext cx="28194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2" idx="4"/>
          </p:cNvCxnSpPr>
          <p:nvPr/>
        </p:nvCxnSpPr>
        <p:spPr>
          <a:xfrm>
            <a:off x="5715000" y="1219200"/>
            <a:ext cx="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2" idx="4"/>
          </p:cNvCxnSpPr>
          <p:nvPr/>
        </p:nvCxnSpPr>
        <p:spPr>
          <a:xfrm>
            <a:off x="5715000" y="1219200"/>
            <a:ext cx="3048000" cy="728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5436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2040</Words>
  <Application>Microsoft Office PowerPoint</Application>
  <PresentationFormat>Màn hình rộng</PresentationFormat>
  <Paragraphs>160</Paragraphs>
  <Slides>22</Slides>
  <Notes>1</Notes>
  <HiddenSlides>0</HiddenSlides>
  <MMClips>2</MMClips>
  <ScaleCrop>false</ScaleCrop>
  <HeadingPairs>
    <vt:vector size="6" baseType="variant">
      <vt:variant>
        <vt:lpstr>Phông được Dùng</vt:lpstr>
      </vt:variant>
      <vt:variant>
        <vt:i4>7</vt:i4>
      </vt:variant>
      <vt:variant>
        <vt:lpstr>Chủ đề</vt:lpstr>
      </vt:variant>
      <vt:variant>
        <vt:i4>8</vt:i4>
      </vt:variant>
      <vt:variant>
        <vt:lpstr>Tiêu đề Bản chiếu</vt:lpstr>
      </vt:variant>
      <vt:variant>
        <vt:i4>22</vt:i4>
      </vt:variant>
    </vt:vector>
  </HeadingPairs>
  <TitlesOfParts>
    <vt:vector size="37" baseType="lpstr">
      <vt:lpstr>#9Slide03 AllRoundGothic</vt:lpstr>
      <vt:lpstr>#9Slide03 Arima Madurai Black</vt:lpstr>
      <vt:lpstr>.VnTime</vt:lpstr>
      <vt:lpstr>Arial</vt:lpstr>
      <vt:lpstr>Calibri</vt:lpstr>
      <vt:lpstr>Calibri Light</vt:lpstr>
      <vt:lpstr>Times New Roman</vt:lpstr>
      <vt:lpstr>Office Theme</vt:lpstr>
      <vt:lpstr>5_Office Theme</vt:lpstr>
      <vt:lpstr>6_Office Theme</vt:lpstr>
      <vt:lpstr>7_Office Theme</vt:lpstr>
      <vt:lpstr>8_Office Theme</vt:lpstr>
      <vt:lpstr>9_Office Theme</vt:lpstr>
      <vt:lpstr>4_Office Theme</vt:lpstr>
      <vt:lpstr>10_Office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Qua những chi tiết các em vừa khám phá như: Con đê -  cát đỏ cỏ viền . Lúa nàng keo- chói rực mặt trời. Ao làng- trăng tắm, mây bơi. Nước -  trong như nước mắt người tôi yêu; Me non - cong vắt lưỡi liềm. Lá  - xanh như dải lụa mềm lửng lơ… Các em để cảm nhận được vẻ nên thơ và xanh mát của Gò Me. Vậy những cô gái Gò Me mang vẻ đẹp như thế nào. ...                </vt:lpstr>
      <vt:lpstr>                CÂU HỎI THẢO LUẬN  ? Đọc đoạn thơ và cho biết các cô gái Gò Me được tác giả miêu tả với những chi tiết nào? Em có nhận xét gì về nghệ thuật sử dụng từ ngữ và vẻ đẹp của con người Nam Bộ hiện lên qua đoạn thơ?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Hải Châu</cp:lastModifiedBy>
  <cp:revision>29</cp:revision>
  <dcterms:created xsi:type="dcterms:W3CDTF">2022-07-29T04:19:59Z</dcterms:created>
  <dcterms:modified xsi:type="dcterms:W3CDTF">2025-11-24T14:03:26Z</dcterms:modified>
</cp:coreProperties>
</file>