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3" r:id="rId4"/>
    <p:sldId id="274" r:id="rId5"/>
    <p:sldId id="275" r:id="rId6"/>
    <p:sldId id="258" r:id="rId7"/>
    <p:sldId id="265" r:id="rId8"/>
    <p:sldId id="257" r:id="rId9"/>
    <p:sldId id="261" r:id="rId10"/>
    <p:sldId id="263" r:id="rId11"/>
    <p:sldId id="276" r:id="rId12"/>
    <p:sldId id="262" r:id="rId13"/>
    <p:sldId id="260" r:id="rId14"/>
    <p:sldId id="277" r:id="rId15"/>
    <p:sldId id="264" r:id="rId16"/>
    <p:sldId id="266" r:id="rId17"/>
    <p:sldId id="267" r:id="rId18"/>
    <p:sldId id="268" r:id="rId19"/>
    <p:sldId id="269" r:id="rId20"/>
    <p:sldId id="271" r:id="rId21"/>
    <p:sldId id="270" r:id="rId22"/>
    <p:sldId id="278" r:id="rId23"/>
    <p:sldId id="279" r:id="rId24"/>
    <p:sldId id="280" r:id="rId25"/>
    <p:sldId id="281" r:id="rId26"/>
    <p:sldId id="272" r:id="rId2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6.sv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6.sv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6.sv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6.sv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6.sv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86000" y="-114300"/>
            <a:ext cx="13117984" cy="11257486"/>
            <a:chOff x="0" y="0"/>
            <a:chExt cx="827172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7172" cy="812800"/>
            </a:xfrm>
            <a:custGeom>
              <a:avLst/>
              <a:gdLst/>
              <a:ahLst/>
              <a:cxnLst/>
              <a:rect l="l" t="t" r="r" b="b"/>
              <a:pathLst>
                <a:path w="827172" h="812800">
                  <a:moveTo>
                    <a:pt x="413586" y="0"/>
                  </a:moveTo>
                  <a:cubicBezTo>
                    <a:pt x="185169" y="0"/>
                    <a:pt x="0" y="181951"/>
                    <a:pt x="0" y="406400"/>
                  </a:cubicBezTo>
                  <a:cubicBezTo>
                    <a:pt x="0" y="630849"/>
                    <a:pt x="185169" y="812800"/>
                    <a:pt x="413586" y="812800"/>
                  </a:cubicBezTo>
                  <a:cubicBezTo>
                    <a:pt x="642003" y="812800"/>
                    <a:pt x="827172" y="630849"/>
                    <a:pt x="827172" y="406400"/>
                  </a:cubicBezTo>
                  <a:cubicBezTo>
                    <a:pt x="827172" y="181951"/>
                    <a:pt x="642003" y="0"/>
                    <a:pt x="41358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147913" y="5582688"/>
            <a:ext cx="2956537" cy="4347848"/>
          </a:xfrm>
          <a:custGeom>
            <a:avLst/>
            <a:gdLst/>
            <a:ahLst/>
            <a:cxnLst/>
            <a:rect l="l" t="t" r="r" b="b"/>
            <a:pathLst>
              <a:path w="2956537" h="4347848">
                <a:moveTo>
                  <a:pt x="0" y="0"/>
                </a:moveTo>
                <a:lnTo>
                  <a:pt x="2956537" y="0"/>
                </a:lnTo>
                <a:lnTo>
                  <a:pt x="2956537" y="4347848"/>
                </a:lnTo>
                <a:lnTo>
                  <a:pt x="0" y="43478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449568" y="5582688"/>
            <a:ext cx="2956537" cy="4347848"/>
          </a:xfrm>
          <a:custGeom>
            <a:avLst/>
            <a:gdLst/>
            <a:ahLst/>
            <a:cxnLst/>
            <a:rect l="l" t="t" r="r" b="b"/>
            <a:pathLst>
              <a:path w="2956537" h="4347848">
                <a:moveTo>
                  <a:pt x="0" y="0"/>
                </a:moveTo>
                <a:lnTo>
                  <a:pt x="2956536" y="0"/>
                </a:lnTo>
                <a:lnTo>
                  <a:pt x="2956536" y="4347848"/>
                </a:lnTo>
                <a:lnTo>
                  <a:pt x="0" y="43478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3030413" y="7047949"/>
            <a:ext cx="2117500" cy="2882587"/>
          </a:xfrm>
          <a:custGeom>
            <a:avLst/>
            <a:gdLst/>
            <a:ahLst/>
            <a:cxnLst/>
            <a:rect l="l" t="t" r="r" b="b"/>
            <a:pathLst>
              <a:path w="2117500" h="2882587">
                <a:moveTo>
                  <a:pt x="0" y="0"/>
                </a:moveTo>
                <a:lnTo>
                  <a:pt x="2117500" y="0"/>
                </a:lnTo>
                <a:lnTo>
                  <a:pt x="2117500" y="2882587"/>
                </a:lnTo>
                <a:lnTo>
                  <a:pt x="0" y="28825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877373" y="6941796"/>
            <a:ext cx="2239929" cy="3094893"/>
          </a:xfrm>
          <a:custGeom>
            <a:avLst/>
            <a:gdLst/>
            <a:ahLst/>
            <a:cxnLst/>
            <a:rect l="l" t="t" r="r" b="b"/>
            <a:pathLst>
              <a:path w="2239929" h="3094893">
                <a:moveTo>
                  <a:pt x="0" y="0"/>
                </a:moveTo>
                <a:lnTo>
                  <a:pt x="2239928" y="0"/>
                </a:lnTo>
                <a:lnTo>
                  <a:pt x="2239928" y="3094893"/>
                </a:lnTo>
                <a:lnTo>
                  <a:pt x="0" y="30948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5779338" y="5234507"/>
            <a:ext cx="6729325" cy="4483413"/>
          </a:xfrm>
          <a:custGeom>
            <a:avLst/>
            <a:gdLst/>
            <a:ahLst/>
            <a:cxnLst/>
            <a:rect l="l" t="t" r="r" b="b"/>
            <a:pathLst>
              <a:path w="6729325" h="4483413">
                <a:moveTo>
                  <a:pt x="0" y="0"/>
                </a:moveTo>
                <a:lnTo>
                  <a:pt x="6729324" y="0"/>
                </a:lnTo>
                <a:lnTo>
                  <a:pt x="6729324" y="4483413"/>
                </a:lnTo>
                <a:lnTo>
                  <a:pt x="0" y="44834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668100" y="1208100"/>
            <a:ext cx="3133398" cy="1637200"/>
          </a:xfrm>
          <a:custGeom>
            <a:avLst/>
            <a:gdLst/>
            <a:ahLst/>
            <a:cxnLst/>
            <a:rect l="l" t="t" r="r" b="b"/>
            <a:pathLst>
              <a:path w="3133398" h="1637200">
                <a:moveTo>
                  <a:pt x="0" y="0"/>
                </a:moveTo>
                <a:lnTo>
                  <a:pt x="3133398" y="0"/>
                </a:lnTo>
                <a:lnTo>
                  <a:pt x="3133398" y="1637200"/>
                </a:lnTo>
                <a:lnTo>
                  <a:pt x="0" y="16372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4781446" y="3238746"/>
            <a:ext cx="2710345" cy="1341621"/>
          </a:xfrm>
          <a:custGeom>
            <a:avLst/>
            <a:gdLst/>
            <a:ahLst/>
            <a:cxnLst/>
            <a:rect l="l" t="t" r="r" b="b"/>
            <a:pathLst>
              <a:path w="2710345" h="1341621">
                <a:moveTo>
                  <a:pt x="0" y="0"/>
                </a:moveTo>
                <a:lnTo>
                  <a:pt x="2710345" y="0"/>
                </a:lnTo>
                <a:lnTo>
                  <a:pt x="2710345" y="1341621"/>
                </a:lnTo>
                <a:lnTo>
                  <a:pt x="0" y="134162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2764745" y="776809"/>
            <a:ext cx="12490718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96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VIẾT BÀI VĂN </a:t>
            </a:r>
          </a:p>
          <a:p>
            <a:pPr algn="ctr"/>
            <a:r>
              <a:rPr lang="vi-VN" sz="96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PHÂN TÍCH MỘT TÁC PHẨM VĂN HỌC </a:t>
            </a:r>
            <a:endParaRPr lang="en-GB" sz="96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25691" y="3654543"/>
            <a:ext cx="4409088" cy="6483952"/>
          </a:xfrm>
          <a:custGeom>
            <a:avLst/>
            <a:gdLst/>
            <a:ahLst/>
            <a:cxnLst/>
            <a:rect l="l" t="t" r="r" b="b"/>
            <a:pathLst>
              <a:path w="4409088" h="6483952">
                <a:moveTo>
                  <a:pt x="0" y="0"/>
                </a:moveTo>
                <a:lnTo>
                  <a:pt x="4409088" y="0"/>
                </a:lnTo>
                <a:lnTo>
                  <a:pt x="4409088" y="6483953"/>
                </a:lnTo>
                <a:lnTo>
                  <a:pt x="0" y="64839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223501" y="756860"/>
            <a:ext cx="2242259" cy="1171580"/>
          </a:xfrm>
          <a:custGeom>
            <a:avLst/>
            <a:gdLst/>
            <a:ahLst/>
            <a:cxnLst/>
            <a:rect l="l" t="t" r="r" b="b"/>
            <a:pathLst>
              <a:path w="2242259" h="1171580">
                <a:moveTo>
                  <a:pt x="0" y="0"/>
                </a:moveTo>
                <a:lnTo>
                  <a:pt x="2242258" y="0"/>
                </a:lnTo>
                <a:lnTo>
                  <a:pt x="2242258" y="1171581"/>
                </a:lnTo>
                <a:lnTo>
                  <a:pt x="0" y="11715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436608" y="2439311"/>
            <a:ext cx="1348062" cy="704362"/>
          </a:xfrm>
          <a:custGeom>
            <a:avLst/>
            <a:gdLst/>
            <a:ahLst/>
            <a:cxnLst/>
            <a:rect l="l" t="t" r="r" b="b"/>
            <a:pathLst>
              <a:path w="1348062" h="704362">
                <a:moveTo>
                  <a:pt x="0" y="0"/>
                </a:moveTo>
                <a:lnTo>
                  <a:pt x="1348061" y="0"/>
                </a:lnTo>
                <a:lnTo>
                  <a:pt x="1348061" y="704362"/>
                </a:lnTo>
                <a:lnTo>
                  <a:pt x="0" y="7043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1308604" y="-1028700"/>
            <a:ext cx="4011930" cy="4114800"/>
          </a:xfrm>
          <a:custGeom>
            <a:avLst/>
            <a:gdLst/>
            <a:ahLst/>
            <a:cxnLst/>
            <a:rect l="l" t="t" r="r" b="b"/>
            <a:pathLst>
              <a:path w="4011930" h="4114800">
                <a:moveTo>
                  <a:pt x="0" y="0"/>
                </a:moveTo>
                <a:lnTo>
                  <a:pt x="4011930" y="0"/>
                </a:lnTo>
                <a:lnTo>
                  <a:pt x="40119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28700" y="1283318"/>
            <a:ext cx="2059283" cy="1019345"/>
          </a:xfrm>
          <a:custGeom>
            <a:avLst/>
            <a:gdLst/>
            <a:ahLst/>
            <a:cxnLst/>
            <a:rect l="l" t="t" r="r" b="b"/>
            <a:pathLst>
              <a:path w="2059283" h="1019345">
                <a:moveTo>
                  <a:pt x="0" y="0"/>
                </a:moveTo>
                <a:lnTo>
                  <a:pt x="2059283" y="0"/>
                </a:lnTo>
                <a:lnTo>
                  <a:pt x="2059283" y="1019345"/>
                </a:lnTo>
                <a:lnTo>
                  <a:pt x="0" y="10193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4480560" y="2302663"/>
            <a:ext cx="9326880" cy="5246304"/>
            <a:chOff x="0" y="0"/>
            <a:chExt cx="1128903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7"/>
              <a:stretch>
                <a:fillRect t="-9228" b="-922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949944" y="444346"/>
            <a:ext cx="12710578" cy="162063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09"/>
              </a:lnSpc>
            </a:pPr>
            <a:r>
              <a:rPr lang="en-US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Kết bài</a:t>
            </a:r>
            <a:endParaRPr lang="en-US" sz="8800">
              <a:solidFill>
                <a:srgbClr val="013E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5181600" y="7924588"/>
            <a:ext cx="7503569" cy="1994488"/>
            <a:chOff x="0" y="0"/>
            <a:chExt cx="1780378" cy="34498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80378" cy="344989"/>
            </a:xfrm>
            <a:custGeom>
              <a:avLst/>
              <a:gdLst/>
              <a:ahLst/>
              <a:cxnLst/>
              <a:rect l="l" t="t" r="r" b="b"/>
              <a:pathLst>
                <a:path w="1780378" h="344989">
                  <a:moveTo>
                    <a:pt x="58409" y="0"/>
                  </a:moveTo>
                  <a:lnTo>
                    <a:pt x="1721969" y="0"/>
                  </a:lnTo>
                  <a:cubicBezTo>
                    <a:pt x="1737460" y="0"/>
                    <a:pt x="1752316" y="6154"/>
                    <a:pt x="1763270" y="17108"/>
                  </a:cubicBezTo>
                  <a:cubicBezTo>
                    <a:pt x="1774224" y="28061"/>
                    <a:pt x="1780378" y="42918"/>
                    <a:pt x="1780378" y="58409"/>
                  </a:cubicBezTo>
                  <a:lnTo>
                    <a:pt x="1780378" y="286580"/>
                  </a:lnTo>
                  <a:cubicBezTo>
                    <a:pt x="1780378" y="302071"/>
                    <a:pt x="1774224" y="316928"/>
                    <a:pt x="1763270" y="327882"/>
                  </a:cubicBezTo>
                  <a:cubicBezTo>
                    <a:pt x="1752316" y="338836"/>
                    <a:pt x="1737460" y="344989"/>
                    <a:pt x="1721969" y="344989"/>
                  </a:cubicBezTo>
                  <a:lnTo>
                    <a:pt x="58409" y="344989"/>
                  </a:lnTo>
                  <a:cubicBezTo>
                    <a:pt x="42918" y="344989"/>
                    <a:pt x="28061" y="338836"/>
                    <a:pt x="17108" y="327882"/>
                  </a:cubicBezTo>
                  <a:cubicBezTo>
                    <a:pt x="6154" y="316928"/>
                    <a:pt x="0" y="302071"/>
                    <a:pt x="0" y="286580"/>
                  </a:cubicBezTo>
                  <a:lnTo>
                    <a:pt x="0" y="58409"/>
                  </a:lnTo>
                  <a:cubicBezTo>
                    <a:pt x="0" y="42918"/>
                    <a:pt x="6154" y="28061"/>
                    <a:pt x="17108" y="17108"/>
                  </a:cubicBezTo>
                  <a:cubicBezTo>
                    <a:pt x="28061" y="6154"/>
                    <a:pt x="42918" y="0"/>
                    <a:pt x="5840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925297" y="8098065"/>
            <a:ext cx="6759872" cy="1821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93"/>
              </a:lnSpc>
            </a:pPr>
            <a:r>
              <a:rPr lang="vi-VN" sz="5400">
                <a:latin typeface="Times New Roman" panose="02020603050405020304" pitchFamily="18" charset="0"/>
                <a:cs typeface="Times New Roman" panose="02020603050405020304" pitchFamily="18" charset="0"/>
              </a:rPr>
              <a:t>Khẳng định giá trị, ý nghĩa của bài thơ</a:t>
            </a:r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066">
              <a:solidFill>
                <a:srgbClr val="013E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65732" y="-133902"/>
            <a:ext cx="6254706" cy="10714701"/>
          </a:xfrm>
          <a:custGeom>
            <a:avLst/>
            <a:gdLst/>
            <a:ahLst/>
            <a:cxnLst/>
            <a:rect l="l" t="t" r="r" b="b"/>
            <a:pathLst>
              <a:path w="6254706" h="10714701">
                <a:moveTo>
                  <a:pt x="0" y="0"/>
                </a:moveTo>
                <a:lnTo>
                  <a:pt x="6254706" y="0"/>
                </a:lnTo>
                <a:lnTo>
                  <a:pt x="6254706" y="10714700"/>
                </a:lnTo>
                <a:lnTo>
                  <a:pt x="0" y="10714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2495183" y="5550805"/>
            <a:ext cx="7501194" cy="5566511"/>
          </a:xfrm>
          <a:custGeom>
            <a:avLst/>
            <a:gdLst/>
            <a:ahLst/>
            <a:cxnLst/>
            <a:rect l="l" t="t" r="r" b="b"/>
            <a:pathLst>
              <a:path w="7501194" h="5566511">
                <a:moveTo>
                  <a:pt x="0" y="0"/>
                </a:moveTo>
                <a:lnTo>
                  <a:pt x="7501194" y="0"/>
                </a:lnTo>
                <a:lnTo>
                  <a:pt x="7501194" y="5566511"/>
                </a:lnTo>
                <a:lnTo>
                  <a:pt x="0" y="55665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8643250" y="1850139"/>
            <a:ext cx="9035150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sz="9600" b="1">
                <a:ln/>
                <a:solidFill>
                  <a:schemeClr val="accent3"/>
                </a:solidFill>
              </a:rPr>
              <a:t>HOẠT ĐỘNG 3: LUYỆN TẬP - THỰC HÀNH VIẾT THEO CÁC BƯỚC</a:t>
            </a:r>
            <a:endParaRPr lang="en-US" sz="11672" b="1">
              <a:ln/>
              <a:solidFill>
                <a:schemeClr val="accent3"/>
              </a:solidFill>
              <a:latin typeface="AC Diary Girl"/>
            </a:endParaRPr>
          </a:p>
        </p:txBody>
      </p:sp>
    </p:spTree>
    <p:extLst>
      <p:ext uri="{BB962C8B-B14F-4D97-AF65-F5344CB8AC3E}">
        <p14:creationId xmlns:p14="http://schemas.microsoft.com/office/powerpoint/2010/main" val="156902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25691" y="3654543"/>
            <a:ext cx="4409088" cy="6483952"/>
          </a:xfrm>
          <a:custGeom>
            <a:avLst/>
            <a:gdLst/>
            <a:ahLst/>
            <a:cxnLst/>
            <a:rect l="l" t="t" r="r" b="b"/>
            <a:pathLst>
              <a:path w="4409088" h="6483952">
                <a:moveTo>
                  <a:pt x="0" y="0"/>
                </a:moveTo>
                <a:lnTo>
                  <a:pt x="4409088" y="0"/>
                </a:lnTo>
                <a:lnTo>
                  <a:pt x="4409088" y="6483953"/>
                </a:lnTo>
                <a:lnTo>
                  <a:pt x="0" y="64839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223501" y="756860"/>
            <a:ext cx="2242259" cy="1171580"/>
          </a:xfrm>
          <a:custGeom>
            <a:avLst/>
            <a:gdLst/>
            <a:ahLst/>
            <a:cxnLst/>
            <a:rect l="l" t="t" r="r" b="b"/>
            <a:pathLst>
              <a:path w="2242259" h="1171580">
                <a:moveTo>
                  <a:pt x="0" y="0"/>
                </a:moveTo>
                <a:lnTo>
                  <a:pt x="2242258" y="0"/>
                </a:lnTo>
                <a:lnTo>
                  <a:pt x="2242258" y="1171581"/>
                </a:lnTo>
                <a:lnTo>
                  <a:pt x="0" y="11715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436608" y="2439311"/>
            <a:ext cx="1348062" cy="704362"/>
          </a:xfrm>
          <a:custGeom>
            <a:avLst/>
            <a:gdLst/>
            <a:ahLst/>
            <a:cxnLst/>
            <a:rect l="l" t="t" r="r" b="b"/>
            <a:pathLst>
              <a:path w="1348062" h="704362">
                <a:moveTo>
                  <a:pt x="0" y="0"/>
                </a:moveTo>
                <a:lnTo>
                  <a:pt x="1348061" y="0"/>
                </a:lnTo>
                <a:lnTo>
                  <a:pt x="1348061" y="704362"/>
                </a:lnTo>
                <a:lnTo>
                  <a:pt x="0" y="7043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1308604" y="-1028700"/>
            <a:ext cx="4011930" cy="4114800"/>
          </a:xfrm>
          <a:custGeom>
            <a:avLst/>
            <a:gdLst/>
            <a:ahLst/>
            <a:cxnLst/>
            <a:rect l="l" t="t" r="r" b="b"/>
            <a:pathLst>
              <a:path w="4011930" h="4114800">
                <a:moveTo>
                  <a:pt x="0" y="0"/>
                </a:moveTo>
                <a:lnTo>
                  <a:pt x="4011930" y="0"/>
                </a:lnTo>
                <a:lnTo>
                  <a:pt x="40119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28700" y="1283318"/>
            <a:ext cx="2059283" cy="1019345"/>
          </a:xfrm>
          <a:custGeom>
            <a:avLst/>
            <a:gdLst/>
            <a:ahLst/>
            <a:cxnLst/>
            <a:rect l="l" t="t" r="r" b="b"/>
            <a:pathLst>
              <a:path w="2059283" h="1019345">
                <a:moveTo>
                  <a:pt x="0" y="0"/>
                </a:moveTo>
                <a:lnTo>
                  <a:pt x="2059283" y="0"/>
                </a:lnTo>
                <a:lnTo>
                  <a:pt x="2059283" y="1019345"/>
                </a:lnTo>
                <a:lnTo>
                  <a:pt x="0" y="10193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2908757" y="4106232"/>
            <a:ext cx="12710578" cy="3546389"/>
            <a:chOff x="0" y="0"/>
            <a:chExt cx="3347642" cy="93402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47642" cy="934028"/>
            </a:xfrm>
            <a:custGeom>
              <a:avLst/>
              <a:gdLst/>
              <a:ahLst/>
              <a:cxnLst/>
              <a:rect l="l" t="t" r="r" b="b"/>
              <a:pathLst>
                <a:path w="3347642" h="934028">
                  <a:moveTo>
                    <a:pt x="31064" y="0"/>
                  </a:moveTo>
                  <a:lnTo>
                    <a:pt x="3316579" y="0"/>
                  </a:lnTo>
                  <a:cubicBezTo>
                    <a:pt x="3333734" y="0"/>
                    <a:pt x="3347642" y="13908"/>
                    <a:pt x="3347642" y="31064"/>
                  </a:cubicBezTo>
                  <a:lnTo>
                    <a:pt x="3347642" y="902965"/>
                  </a:lnTo>
                  <a:cubicBezTo>
                    <a:pt x="3347642" y="911203"/>
                    <a:pt x="3344370" y="919104"/>
                    <a:pt x="3338544" y="924930"/>
                  </a:cubicBezTo>
                  <a:cubicBezTo>
                    <a:pt x="3332718" y="930755"/>
                    <a:pt x="3324817" y="934028"/>
                    <a:pt x="3316579" y="934028"/>
                  </a:cubicBezTo>
                  <a:lnTo>
                    <a:pt x="31064" y="934028"/>
                  </a:lnTo>
                  <a:cubicBezTo>
                    <a:pt x="13908" y="934028"/>
                    <a:pt x="0" y="920121"/>
                    <a:pt x="0" y="902965"/>
                  </a:cubicBezTo>
                  <a:lnTo>
                    <a:pt x="0" y="31064"/>
                  </a:lnTo>
                  <a:cubicBezTo>
                    <a:pt x="0" y="13908"/>
                    <a:pt x="13908" y="0"/>
                    <a:pt x="3106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419645" y="1183117"/>
            <a:ext cx="13472194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II. LUYỆN TẬP - THỰC HÀNH VIẾT THEO CÁC BƯỚC</a:t>
            </a:r>
            <a:endParaRPr lang="en-GB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152848" y="4655302"/>
            <a:ext cx="12222395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Đề bài: Viết bài văn nghị luận phân tích một bài thơ trào phúng.</a:t>
            </a:r>
            <a:endParaRPr lang="en-GB" sz="6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25691" y="3654543"/>
            <a:ext cx="4409088" cy="6483952"/>
          </a:xfrm>
          <a:custGeom>
            <a:avLst/>
            <a:gdLst/>
            <a:ahLst/>
            <a:cxnLst/>
            <a:rect l="l" t="t" r="r" b="b"/>
            <a:pathLst>
              <a:path w="4409088" h="6483952">
                <a:moveTo>
                  <a:pt x="0" y="0"/>
                </a:moveTo>
                <a:lnTo>
                  <a:pt x="4409088" y="0"/>
                </a:lnTo>
                <a:lnTo>
                  <a:pt x="4409088" y="6483953"/>
                </a:lnTo>
                <a:lnTo>
                  <a:pt x="0" y="64839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21771" y="10021639"/>
            <a:ext cx="19253177" cy="1725757"/>
            <a:chOff x="0" y="0"/>
            <a:chExt cx="5070796" cy="4545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748384" y="342900"/>
            <a:ext cx="2242259" cy="1171580"/>
          </a:xfrm>
          <a:custGeom>
            <a:avLst/>
            <a:gdLst/>
            <a:ahLst/>
            <a:cxnLst/>
            <a:rect l="l" t="t" r="r" b="b"/>
            <a:pathLst>
              <a:path w="2242259" h="1171580">
                <a:moveTo>
                  <a:pt x="0" y="0"/>
                </a:moveTo>
                <a:lnTo>
                  <a:pt x="2242258" y="0"/>
                </a:lnTo>
                <a:lnTo>
                  <a:pt x="2242258" y="1171581"/>
                </a:lnTo>
                <a:lnTo>
                  <a:pt x="0" y="11715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240000" y="1341280"/>
            <a:ext cx="1348062" cy="704362"/>
          </a:xfrm>
          <a:custGeom>
            <a:avLst/>
            <a:gdLst/>
            <a:ahLst/>
            <a:cxnLst/>
            <a:rect l="l" t="t" r="r" b="b"/>
            <a:pathLst>
              <a:path w="1348062" h="704362">
                <a:moveTo>
                  <a:pt x="0" y="0"/>
                </a:moveTo>
                <a:lnTo>
                  <a:pt x="1348061" y="0"/>
                </a:lnTo>
                <a:lnTo>
                  <a:pt x="1348061" y="704362"/>
                </a:lnTo>
                <a:lnTo>
                  <a:pt x="0" y="7043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1308604" y="-1028700"/>
            <a:ext cx="4011930" cy="4114800"/>
          </a:xfrm>
          <a:custGeom>
            <a:avLst/>
            <a:gdLst/>
            <a:ahLst/>
            <a:cxnLst/>
            <a:rect l="l" t="t" r="r" b="b"/>
            <a:pathLst>
              <a:path w="4011930" h="4114800">
                <a:moveTo>
                  <a:pt x="0" y="0"/>
                </a:moveTo>
                <a:lnTo>
                  <a:pt x="4011930" y="0"/>
                </a:lnTo>
                <a:lnTo>
                  <a:pt x="40119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161870" y="519027"/>
            <a:ext cx="2059283" cy="1019345"/>
          </a:xfrm>
          <a:custGeom>
            <a:avLst/>
            <a:gdLst/>
            <a:ahLst/>
            <a:cxnLst/>
            <a:rect l="l" t="t" r="r" b="b"/>
            <a:pathLst>
              <a:path w="2059283" h="1019345">
                <a:moveTo>
                  <a:pt x="0" y="0"/>
                </a:moveTo>
                <a:lnTo>
                  <a:pt x="2059283" y="0"/>
                </a:lnTo>
                <a:lnTo>
                  <a:pt x="2059283" y="1019345"/>
                </a:lnTo>
                <a:lnTo>
                  <a:pt x="0" y="10193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988398"/>
              </p:ext>
            </p:extLst>
          </p:nvPr>
        </p:nvGraphicFramePr>
        <p:xfrm>
          <a:off x="1589350" y="633800"/>
          <a:ext cx="13904842" cy="892303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668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5496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4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PHIẾU HỌC TẬP 02: PHIẾU TÌM Ý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40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 tích một bài thơ trào phúng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39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40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*Thông tin cơ bản về tác giả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39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*Tìm hiểu về bài thơ: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939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Hoàn cảnh sáng tác bài thơ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4857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Bố cục của bài thơ, nội dung chính từng phần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0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Nội dung chính của bài thơ: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Đối tượng trào phúng của bài thơ 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Những lí do khiến đối tượng đó bị phê phán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49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Đặc sắc nghệ thuật của bài thơ:</a:t>
                      </a:r>
                      <a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40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 giả đã dùng biện pháp nghệ thuật gì để tạo ra tiếng cười trào phúng?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1704">
                <a:tc>
                  <a:txBody>
                    <a:bodyPr/>
                    <a:lstStyle/>
                    <a:p>
                      <a:pPr indent="12700"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784225" algn="l"/>
                        </a:tabLst>
                      </a:pPr>
                      <a:r>
                        <a:rPr lang="en-GB" sz="40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vi-VN" sz="40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Giá trị, ý nghĩa của tiếng cười trào phúng trong bài thơ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67877" y="1689181"/>
            <a:ext cx="8347700" cy="8597819"/>
          </a:xfrm>
          <a:custGeom>
            <a:avLst/>
            <a:gdLst/>
            <a:ahLst/>
            <a:cxnLst/>
            <a:rect l="l" t="t" r="r" b="b"/>
            <a:pathLst>
              <a:path w="8347700" h="8597819">
                <a:moveTo>
                  <a:pt x="0" y="0"/>
                </a:moveTo>
                <a:lnTo>
                  <a:pt x="8347700" y="0"/>
                </a:lnTo>
                <a:lnTo>
                  <a:pt x="8347700" y="8597819"/>
                </a:lnTo>
                <a:lnTo>
                  <a:pt x="0" y="85978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3348926" y="2648604"/>
            <a:ext cx="4813886" cy="7420248"/>
          </a:xfrm>
          <a:custGeom>
            <a:avLst/>
            <a:gdLst/>
            <a:ahLst/>
            <a:cxnLst/>
            <a:rect l="l" t="t" r="r" b="b"/>
            <a:pathLst>
              <a:path w="4813886" h="7420248">
                <a:moveTo>
                  <a:pt x="0" y="0"/>
                </a:moveTo>
                <a:lnTo>
                  <a:pt x="4813886" y="0"/>
                </a:lnTo>
                <a:lnTo>
                  <a:pt x="4813886" y="7420249"/>
                </a:lnTo>
                <a:lnTo>
                  <a:pt x="0" y="74202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2035367" y="1978258"/>
            <a:ext cx="1674626" cy="874992"/>
          </a:xfrm>
          <a:custGeom>
            <a:avLst/>
            <a:gdLst/>
            <a:ahLst/>
            <a:cxnLst/>
            <a:rect l="l" t="t" r="r" b="b"/>
            <a:pathLst>
              <a:path w="1674626" h="874992">
                <a:moveTo>
                  <a:pt x="0" y="0"/>
                </a:moveTo>
                <a:lnTo>
                  <a:pt x="1674626" y="0"/>
                </a:lnTo>
                <a:lnTo>
                  <a:pt x="1674626" y="874992"/>
                </a:lnTo>
                <a:lnTo>
                  <a:pt x="0" y="8749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02358" y="8332477"/>
            <a:ext cx="1674626" cy="874992"/>
          </a:xfrm>
          <a:custGeom>
            <a:avLst/>
            <a:gdLst/>
            <a:ahLst/>
            <a:cxnLst/>
            <a:rect l="l" t="t" r="r" b="b"/>
            <a:pathLst>
              <a:path w="1674626" h="874992">
                <a:moveTo>
                  <a:pt x="0" y="0"/>
                </a:moveTo>
                <a:lnTo>
                  <a:pt x="1674625" y="0"/>
                </a:lnTo>
                <a:lnTo>
                  <a:pt x="1674625" y="874992"/>
                </a:lnTo>
                <a:lnTo>
                  <a:pt x="0" y="8749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1308604" y="-1028700"/>
            <a:ext cx="4011930" cy="4114800"/>
          </a:xfrm>
          <a:custGeom>
            <a:avLst/>
            <a:gdLst/>
            <a:ahLst/>
            <a:cxnLst/>
            <a:rect l="l" t="t" r="r" b="b"/>
            <a:pathLst>
              <a:path w="4011930" h="4114800">
                <a:moveTo>
                  <a:pt x="0" y="0"/>
                </a:moveTo>
                <a:lnTo>
                  <a:pt x="4011930" y="0"/>
                </a:lnTo>
                <a:lnTo>
                  <a:pt x="40119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3505200" y="615611"/>
            <a:ext cx="12950932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1. TRƯỚC KHI VIẾT</a:t>
            </a:r>
            <a:endParaRPr lang="en-GB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52877" y="3041343"/>
            <a:ext cx="11315000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vi-VN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* Xác định mục đích viết: </a:t>
            </a:r>
            <a:r>
              <a:rPr lang="vi-VN" sz="5400">
                <a:latin typeface="Times New Roman" panose="02020603050405020304" pitchFamily="18" charset="0"/>
                <a:cs typeface="Times New Roman" panose="02020603050405020304" pitchFamily="18" charset="0"/>
              </a:rPr>
              <a:t>Làm rõ nét đặc sắc về nội dung và nghệ thuật của một bài thơ trào phúng.</a:t>
            </a:r>
            <a:endParaRPr lang="en-GB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6094968"/>
            <a:ext cx="112260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*Người đọc: </a:t>
            </a:r>
            <a:r>
              <a:rPr lang="vi-VN" sz="5400">
                <a:latin typeface="Times New Roman" panose="02020603050405020304" pitchFamily="18" charset="0"/>
                <a:cs typeface="Times New Roman" panose="02020603050405020304" pitchFamily="18" charset="0"/>
              </a:rPr>
              <a:t>Những người quan tâm và có nhu cầu hiểu biết về thơ trào phúng.</a:t>
            </a:r>
            <a:endParaRPr lang="en-GB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65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25691" y="3654543"/>
            <a:ext cx="4409088" cy="6483952"/>
          </a:xfrm>
          <a:custGeom>
            <a:avLst/>
            <a:gdLst/>
            <a:ahLst/>
            <a:cxnLst/>
            <a:rect l="l" t="t" r="r" b="b"/>
            <a:pathLst>
              <a:path w="4409088" h="6483952">
                <a:moveTo>
                  <a:pt x="0" y="0"/>
                </a:moveTo>
                <a:lnTo>
                  <a:pt x="4409088" y="0"/>
                </a:lnTo>
                <a:lnTo>
                  <a:pt x="4409088" y="6483953"/>
                </a:lnTo>
                <a:lnTo>
                  <a:pt x="0" y="64839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223501" y="756860"/>
            <a:ext cx="2242259" cy="1171580"/>
          </a:xfrm>
          <a:custGeom>
            <a:avLst/>
            <a:gdLst/>
            <a:ahLst/>
            <a:cxnLst/>
            <a:rect l="l" t="t" r="r" b="b"/>
            <a:pathLst>
              <a:path w="2242259" h="1171580">
                <a:moveTo>
                  <a:pt x="0" y="0"/>
                </a:moveTo>
                <a:lnTo>
                  <a:pt x="2242258" y="0"/>
                </a:lnTo>
                <a:lnTo>
                  <a:pt x="2242258" y="1171581"/>
                </a:lnTo>
                <a:lnTo>
                  <a:pt x="0" y="11715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436608" y="2439311"/>
            <a:ext cx="1348062" cy="704362"/>
          </a:xfrm>
          <a:custGeom>
            <a:avLst/>
            <a:gdLst/>
            <a:ahLst/>
            <a:cxnLst/>
            <a:rect l="l" t="t" r="r" b="b"/>
            <a:pathLst>
              <a:path w="1348062" h="704362">
                <a:moveTo>
                  <a:pt x="0" y="0"/>
                </a:moveTo>
                <a:lnTo>
                  <a:pt x="1348061" y="0"/>
                </a:lnTo>
                <a:lnTo>
                  <a:pt x="1348061" y="704362"/>
                </a:lnTo>
                <a:lnTo>
                  <a:pt x="0" y="7043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1308604" y="-1028700"/>
            <a:ext cx="4011930" cy="4114800"/>
          </a:xfrm>
          <a:custGeom>
            <a:avLst/>
            <a:gdLst/>
            <a:ahLst/>
            <a:cxnLst/>
            <a:rect l="l" t="t" r="r" b="b"/>
            <a:pathLst>
              <a:path w="4011930" h="4114800">
                <a:moveTo>
                  <a:pt x="0" y="0"/>
                </a:moveTo>
                <a:lnTo>
                  <a:pt x="4011930" y="0"/>
                </a:lnTo>
                <a:lnTo>
                  <a:pt x="40119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28700" y="1283318"/>
            <a:ext cx="2059283" cy="1019345"/>
          </a:xfrm>
          <a:custGeom>
            <a:avLst/>
            <a:gdLst/>
            <a:ahLst/>
            <a:cxnLst/>
            <a:rect l="l" t="t" r="r" b="b"/>
            <a:pathLst>
              <a:path w="2059283" h="1019345">
                <a:moveTo>
                  <a:pt x="0" y="0"/>
                </a:moveTo>
                <a:lnTo>
                  <a:pt x="2059283" y="0"/>
                </a:lnTo>
                <a:lnTo>
                  <a:pt x="2059283" y="1019345"/>
                </a:lnTo>
                <a:lnTo>
                  <a:pt x="0" y="10193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2512923" y="2940565"/>
            <a:ext cx="12710578" cy="5100818"/>
            <a:chOff x="0" y="0"/>
            <a:chExt cx="3347642" cy="93402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47642" cy="934028"/>
            </a:xfrm>
            <a:custGeom>
              <a:avLst/>
              <a:gdLst/>
              <a:ahLst/>
              <a:cxnLst/>
              <a:rect l="l" t="t" r="r" b="b"/>
              <a:pathLst>
                <a:path w="3347642" h="934028">
                  <a:moveTo>
                    <a:pt x="31064" y="0"/>
                  </a:moveTo>
                  <a:lnTo>
                    <a:pt x="3316579" y="0"/>
                  </a:lnTo>
                  <a:cubicBezTo>
                    <a:pt x="3333734" y="0"/>
                    <a:pt x="3347642" y="13908"/>
                    <a:pt x="3347642" y="31064"/>
                  </a:cubicBezTo>
                  <a:lnTo>
                    <a:pt x="3347642" y="902965"/>
                  </a:lnTo>
                  <a:cubicBezTo>
                    <a:pt x="3347642" y="911203"/>
                    <a:pt x="3344370" y="919104"/>
                    <a:pt x="3338544" y="924930"/>
                  </a:cubicBezTo>
                  <a:cubicBezTo>
                    <a:pt x="3332718" y="930755"/>
                    <a:pt x="3324817" y="934028"/>
                    <a:pt x="3316579" y="934028"/>
                  </a:cubicBezTo>
                  <a:lnTo>
                    <a:pt x="31064" y="934028"/>
                  </a:lnTo>
                  <a:cubicBezTo>
                    <a:pt x="13908" y="934028"/>
                    <a:pt x="0" y="920121"/>
                    <a:pt x="0" y="902965"/>
                  </a:cubicBezTo>
                  <a:lnTo>
                    <a:pt x="0" y="31064"/>
                  </a:lnTo>
                  <a:cubicBezTo>
                    <a:pt x="0" y="13908"/>
                    <a:pt x="13908" y="0"/>
                    <a:pt x="3106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181600" y="945860"/>
            <a:ext cx="12710578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vi-VN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a. Lựa chọn đề tài</a:t>
            </a:r>
            <a:endParaRPr lang="en-GB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764745" y="3578593"/>
            <a:ext cx="1201805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vi-VN" sz="5400">
                <a:latin typeface="Times New Roman" panose="02020603050405020304" pitchFamily="18" charset="0"/>
                <a:cs typeface="Times New Roman" panose="02020603050405020304" pitchFamily="18" charset="0"/>
              </a:rPr>
              <a:t>-  Liệt kê một số bài thơ trào phúng đã học hoặc đã đọc</a:t>
            </a:r>
            <a:endParaRPr lang="en-US" sz="5400">
              <a:solidFill>
                <a:srgbClr val="013E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64745" y="5863123"/>
            <a:ext cx="120180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56565" algn="l"/>
              </a:tabLst>
            </a:pPr>
            <a:r>
              <a:rPr lang="vi-VN" sz="5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Lựa chọn một bài thơ bản thân cảm nhận rõ nhất tiếng cười trào phúng để phân tích.</a:t>
            </a:r>
            <a:endParaRPr lang="en-GB" sz="5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25691" y="3654543"/>
            <a:ext cx="4409088" cy="6483952"/>
          </a:xfrm>
          <a:custGeom>
            <a:avLst/>
            <a:gdLst/>
            <a:ahLst/>
            <a:cxnLst/>
            <a:rect l="l" t="t" r="r" b="b"/>
            <a:pathLst>
              <a:path w="4409088" h="6483952">
                <a:moveTo>
                  <a:pt x="0" y="0"/>
                </a:moveTo>
                <a:lnTo>
                  <a:pt x="4409088" y="0"/>
                </a:lnTo>
                <a:lnTo>
                  <a:pt x="4409088" y="6483953"/>
                </a:lnTo>
                <a:lnTo>
                  <a:pt x="0" y="64839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223501" y="756860"/>
            <a:ext cx="2242259" cy="1171580"/>
          </a:xfrm>
          <a:custGeom>
            <a:avLst/>
            <a:gdLst/>
            <a:ahLst/>
            <a:cxnLst/>
            <a:rect l="l" t="t" r="r" b="b"/>
            <a:pathLst>
              <a:path w="2242259" h="1171580">
                <a:moveTo>
                  <a:pt x="0" y="0"/>
                </a:moveTo>
                <a:lnTo>
                  <a:pt x="2242258" y="0"/>
                </a:lnTo>
                <a:lnTo>
                  <a:pt x="2242258" y="1171581"/>
                </a:lnTo>
                <a:lnTo>
                  <a:pt x="0" y="11715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436608" y="2439311"/>
            <a:ext cx="1348062" cy="704362"/>
          </a:xfrm>
          <a:custGeom>
            <a:avLst/>
            <a:gdLst/>
            <a:ahLst/>
            <a:cxnLst/>
            <a:rect l="l" t="t" r="r" b="b"/>
            <a:pathLst>
              <a:path w="1348062" h="704362">
                <a:moveTo>
                  <a:pt x="0" y="0"/>
                </a:moveTo>
                <a:lnTo>
                  <a:pt x="1348061" y="0"/>
                </a:lnTo>
                <a:lnTo>
                  <a:pt x="1348061" y="704362"/>
                </a:lnTo>
                <a:lnTo>
                  <a:pt x="0" y="7043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1308604" y="-1028700"/>
            <a:ext cx="4011930" cy="4114800"/>
          </a:xfrm>
          <a:custGeom>
            <a:avLst/>
            <a:gdLst/>
            <a:ahLst/>
            <a:cxnLst/>
            <a:rect l="l" t="t" r="r" b="b"/>
            <a:pathLst>
              <a:path w="4011930" h="4114800">
                <a:moveTo>
                  <a:pt x="0" y="0"/>
                </a:moveTo>
                <a:lnTo>
                  <a:pt x="4011930" y="0"/>
                </a:lnTo>
                <a:lnTo>
                  <a:pt x="40119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28700" y="1283318"/>
            <a:ext cx="2059283" cy="1019345"/>
          </a:xfrm>
          <a:custGeom>
            <a:avLst/>
            <a:gdLst/>
            <a:ahLst/>
            <a:cxnLst/>
            <a:rect l="l" t="t" r="r" b="b"/>
            <a:pathLst>
              <a:path w="2059283" h="1019345">
                <a:moveTo>
                  <a:pt x="0" y="0"/>
                </a:moveTo>
                <a:lnTo>
                  <a:pt x="2059283" y="0"/>
                </a:lnTo>
                <a:lnTo>
                  <a:pt x="2059283" y="1019345"/>
                </a:lnTo>
                <a:lnTo>
                  <a:pt x="0" y="10193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724991" y="1763362"/>
            <a:ext cx="15162135" cy="7945397"/>
            <a:chOff x="0" y="0"/>
            <a:chExt cx="3347642" cy="93402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47642" cy="934028"/>
            </a:xfrm>
            <a:custGeom>
              <a:avLst/>
              <a:gdLst/>
              <a:ahLst/>
              <a:cxnLst/>
              <a:rect l="l" t="t" r="r" b="b"/>
              <a:pathLst>
                <a:path w="3347642" h="934028">
                  <a:moveTo>
                    <a:pt x="31064" y="0"/>
                  </a:moveTo>
                  <a:lnTo>
                    <a:pt x="3316579" y="0"/>
                  </a:lnTo>
                  <a:cubicBezTo>
                    <a:pt x="3333734" y="0"/>
                    <a:pt x="3347642" y="13908"/>
                    <a:pt x="3347642" y="31064"/>
                  </a:cubicBezTo>
                  <a:lnTo>
                    <a:pt x="3347642" y="902965"/>
                  </a:lnTo>
                  <a:cubicBezTo>
                    <a:pt x="3347642" y="911203"/>
                    <a:pt x="3344370" y="919104"/>
                    <a:pt x="3338544" y="924930"/>
                  </a:cubicBezTo>
                  <a:cubicBezTo>
                    <a:pt x="3332718" y="930755"/>
                    <a:pt x="3324817" y="934028"/>
                    <a:pt x="3316579" y="934028"/>
                  </a:cubicBezTo>
                  <a:lnTo>
                    <a:pt x="31064" y="934028"/>
                  </a:lnTo>
                  <a:cubicBezTo>
                    <a:pt x="13908" y="934028"/>
                    <a:pt x="0" y="920121"/>
                    <a:pt x="0" y="902965"/>
                  </a:cubicBezTo>
                  <a:lnTo>
                    <a:pt x="0" y="31064"/>
                  </a:lnTo>
                  <a:cubicBezTo>
                    <a:pt x="0" y="13908"/>
                    <a:pt x="13908" y="0"/>
                    <a:pt x="3106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023886" y="290036"/>
            <a:ext cx="12710578" cy="101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vi-VN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b. Tìm ý</a:t>
            </a:r>
            <a:endParaRPr lang="en-GB" sz="6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65156" y="2623306"/>
            <a:ext cx="14022185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bố cục của bài thơ và nội dung chính từng phần.</a:t>
            </a:r>
            <a:endParaRPr lang="en-GB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1397" y="3652914"/>
            <a:ext cx="14475438" cy="972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vi-VN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Xác định đối tượng của tiếng cười trào phúng trong tác phẩm.</a:t>
            </a:r>
            <a:endParaRPr lang="en-GB" sz="4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75923" y="4862551"/>
            <a:ext cx="14349768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vi-VN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Tìm hiểu các phương tiện nhà thơ sử dụng để gây cười, biện pháp tu từ</a:t>
            </a:r>
            <a:endParaRPr lang="en-GB" sz="4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1397" y="6642860"/>
            <a:ext cx="14364294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vi-VN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Tìm hiểu thông tin về tác giả, hoàn cảnh ra đời của tác phẩm và những thông tin khác có liên quan.</a:t>
            </a:r>
            <a:endParaRPr lang="en-GB" sz="4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25691" y="3654543"/>
            <a:ext cx="4409088" cy="6483952"/>
          </a:xfrm>
          <a:custGeom>
            <a:avLst/>
            <a:gdLst/>
            <a:ahLst/>
            <a:cxnLst/>
            <a:rect l="l" t="t" r="r" b="b"/>
            <a:pathLst>
              <a:path w="4409088" h="6483952">
                <a:moveTo>
                  <a:pt x="0" y="0"/>
                </a:moveTo>
                <a:lnTo>
                  <a:pt x="4409088" y="0"/>
                </a:lnTo>
                <a:lnTo>
                  <a:pt x="4409088" y="6483953"/>
                </a:lnTo>
                <a:lnTo>
                  <a:pt x="0" y="64839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223501" y="756860"/>
            <a:ext cx="2242259" cy="1171580"/>
          </a:xfrm>
          <a:custGeom>
            <a:avLst/>
            <a:gdLst/>
            <a:ahLst/>
            <a:cxnLst/>
            <a:rect l="l" t="t" r="r" b="b"/>
            <a:pathLst>
              <a:path w="2242259" h="1171580">
                <a:moveTo>
                  <a:pt x="0" y="0"/>
                </a:moveTo>
                <a:lnTo>
                  <a:pt x="2242258" y="0"/>
                </a:lnTo>
                <a:lnTo>
                  <a:pt x="2242258" y="1171581"/>
                </a:lnTo>
                <a:lnTo>
                  <a:pt x="0" y="11715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436608" y="2439311"/>
            <a:ext cx="1348062" cy="704362"/>
          </a:xfrm>
          <a:custGeom>
            <a:avLst/>
            <a:gdLst/>
            <a:ahLst/>
            <a:cxnLst/>
            <a:rect l="l" t="t" r="r" b="b"/>
            <a:pathLst>
              <a:path w="1348062" h="704362">
                <a:moveTo>
                  <a:pt x="0" y="0"/>
                </a:moveTo>
                <a:lnTo>
                  <a:pt x="1348061" y="0"/>
                </a:lnTo>
                <a:lnTo>
                  <a:pt x="1348061" y="704362"/>
                </a:lnTo>
                <a:lnTo>
                  <a:pt x="0" y="7043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1308604" y="-1028700"/>
            <a:ext cx="4011930" cy="4114800"/>
          </a:xfrm>
          <a:custGeom>
            <a:avLst/>
            <a:gdLst/>
            <a:ahLst/>
            <a:cxnLst/>
            <a:rect l="l" t="t" r="r" b="b"/>
            <a:pathLst>
              <a:path w="4011930" h="4114800">
                <a:moveTo>
                  <a:pt x="0" y="0"/>
                </a:moveTo>
                <a:lnTo>
                  <a:pt x="4011930" y="0"/>
                </a:lnTo>
                <a:lnTo>
                  <a:pt x="40119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028700" y="1283318"/>
            <a:ext cx="2059283" cy="1019345"/>
          </a:xfrm>
          <a:custGeom>
            <a:avLst/>
            <a:gdLst/>
            <a:ahLst/>
            <a:cxnLst/>
            <a:rect l="l" t="t" r="r" b="b"/>
            <a:pathLst>
              <a:path w="2059283" h="1019345">
                <a:moveTo>
                  <a:pt x="0" y="0"/>
                </a:moveTo>
                <a:lnTo>
                  <a:pt x="2059283" y="0"/>
                </a:lnTo>
                <a:lnTo>
                  <a:pt x="2059283" y="1019345"/>
                </a:lnTo>
                <a:lnTo>
                  <a:pt x="0" y="10193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5577422" y="179242"/>
            <a:ext cx="12710578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vi-VN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c. Lập dàn ý</a:t>
            </a:r>
            <a:endParaRPr lang="en-GB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260296"/>
              </p:ext>
            </p:extLst>
          </p:nvPr>
        </p:nvGraphicFramePr>
        <p:xfrm>
          <a:off x="1629740" y="1756869"/>
          <a:ext cx="14282690" cy="794278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62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3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7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1211">
                <a:tc>
                  <a:txBody>
                    <a:bodyPr/>
                    <a:lstStyle/>
                    <a:p>
                      <a:pPr marL="457200" marR="24765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99415" algn="l"/>
                        </a:tabLst>
                      </a:pPr>
                      <a:r>
                        <a:rPr lang="en-US" sz="4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 bài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27" marR="10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9144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Giới thiệu tác giả, tên bài thơ và hoàn cảnh ra đời (nếu có),…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7" marR="10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483">
                <a:tc rowSpan="3">
                  <a:txBody>
                    <a:bodyPr/>
                    <a:lstStyle/>
                    <a:p>
                      <a:pPr marL="457200" marR="24765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99415" algn="l"/>
                        </a:tabLst>
                      </a:pPr>
                      <a:r>
                        <a:rPr lang="en-US" sz="4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 bài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27" marR="10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9144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Lần lượt chi tiết hoá từng luận điểm: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7" marR="10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79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91440"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85445" algn="l"/>
                        </a:tabLst>
                      </a:pPr>
                      <a:r>
                        <a:rPr lang="en-US" sz="40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Luận điểm 1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7" marR="10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 tích đặc điểm nội dung: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30000"/>
                        </a:lnSpc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Char char="-"/>
                      </a:pPr>
                      <a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 rõ đối tượng trào phúng của bài thơ.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30000"/>
                        </a:lnSpc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Char char="-"/>
                      </a:pPr>
                      <a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 tích rõ lí do khiến đối tượng đó bị phê phán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27" marR="10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7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91440"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85445" algn="l"/>
                        </a:tabLst>
                      </a:pPr>
                      <a:r>
                        <a:rPr lang="en-US" sz="40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Luận điểm 2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7" marR="10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 tích nét đặc sắc về nghệ thuật (hình ảnh, biện pháp tu từ,…để tạo ra tiếng cười)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7" marR="10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453">
                <a:tc>
                  <a:txBody>
                    <a:bodyPr/>
                    <a:lstStyle/>
                    <a:p>
                      <a:pPr marL="457200" marR="24765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99415" algn="l"/>
                        </a:tabLst>
                      </a:pPr>
                      <a:r>
                        <a:rPr lang="en-US" sz="4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 bài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27" marR="10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Khẳng định giá trị và ý nghĩa của bài thơ.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27" marR="10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25691" y="3654543"/>
            <a:ext cx="4409088" cy="6483952"/>
          </a:xfrm>
          <a:custGeom>
            <a:avLst/>
            <a:gdLst/>
            <a:ahLst/>
            <a:cxnLst/>
            <a:rect l="l" t="t" r="r" b="b"/>
            <a:pathLst>
              <a:path w="4409088" h="6483952">
                <a:moveTo>
                  <a:pt x="0" y="0"/>
                </a:moveTo>
                <a:lnTo>
                  <a:pt x="4409088" y="0"/>
                </a:lnTo>
                <a:lnTo>
                  <a:pt x="4409088" y="6483953"/>
                </a:lnTo>
                <a:lnTo>
                  <a:pt x="0" y="64839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223501" y="756860"/>
            <a:ext cx="2242259" cy="1171580"/>
          </a:xfrm>
          <a:custGeom>
            <a:avLst/>
            <a:gdLst/>
            <a:ahLst/>
            <a:cxnLst/>
            <a:rect l="l" t="t" r="r" b="b"/>
            <a:pathLst>
              <a:path w="2242259" h="1171580">
                <a:moveTo>
                  <a:pt x="0" y="0"/>
                </a:moveTo>
                <a:lnTo>
                  <a:pt x="2242258" y="0"/>
                </a:lnTo>
                <a:lnTo>
                  <a:pt x="2242258" y="1171581"/>
                </a:lnTo>
                <a:lnTo>
                  <a:pt x="0" y="11715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436608" y="2439311"/>
            <a:ext cx="1348062" cy="704362"/>
          </a:xfrm>
          <a:custGeom>
            <a:avLst/>
            <a:gdLst/>
            <a:ahLst/>
            <a:cxnLst/>
            <a:rect l="l" t="t" r="r" b="b"/>
            <a:pathLst>
              <a:path w="1348062" h="704362">
                <a:moveTo>
                  <a:pt x="0" y="0"/>
                </a:moveTo>
                <a:lnTo>
                  <a:pt x="1348061" y="0"/>
                </a:lnTo>
                <a:lnTo>
                  <a:pt x="1348061" y="704362"/>
                </a:lnTo>
                <a:lnTo>
                  <a:pt x="0" y="7043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1308604" y="-1028700"/>
            <a:ext cx="4011930" cy="4114800"/>
          </a:xfrm>
          <a:custGeom>
            <a:avLst/>
            <a:gdLst/>
            <a:ahLst/>
            <a:cxnLst/>
            <a:rect l="l" t="t" r="r" b="b"/>
            <a:pathLst>
              <a:path w="4011930" h="4114800">
                <a:moveTo>
                  <a:pt x="0" y="0"/>
                </a:moveTo>
                <a:lnTo>
                  <a:pt x="4011930" y="0"/>
                </a:lnTo>
                <a:lnTo>
                  <a:pt x="40119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28700" y="1283318"/>
            <a:ext cx="2059283" cy="1019345"/>
          </a:xfrm>
          <a:custGeom>
            <a:avLst/>
            <a:gdLst/>
            <a:ahLst/>
            <a:cxnLst/>
            <a:rect l="l" t="t" r="r" b="b"/>
            <a:pathLst>
              <a:path w="2059283" h="1019345">
                <a:moveTo>
                  <a:pt x="0" y="0"/>
                </a:moveTo>
                <a:lnTo>
                  <a:pt x="2059283" y="0"/>
                </a:lnTo>
                <a:lnTo>
                  <a:pt x="2059283" y="1019345"/>
                </a:lnTo>
                <a:lnTo>
                  <a:pt x="0" y="10193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457200" y="1701431"/>
            <a:ext cx="15547428" cy="8166469"/>
            <a:chOff x="0" y="0"/>
            <a:chExt cx="3347642" cy="93402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47642" cy="934028"/>
            </a:xfrm>
            <a:custGeom>
              <a:avLst/>
              <a:gdLst/>
              <a:ahLst/>
              <a:cxnLst/>
              <a:rect l="l" t="t" r="r" b="b"/>
              <a:pathLst>
                <a:path w="3347642" h="934028">
                  <a:moveTo>
                    <a:pt x="31064" y="0"/>
                  </a:moveTo>
                  <a:lnTo>
                    <a:pt x="3316579" y="0"/>
                  </a:lnTo>
                  <a:cubicBezTo>
                    <a:pt x="3333734" y="0"/>
                    <a:pt x="3347642" y="13908"/>
                    <a:pt x="3347642" y="31064"/>
                  </a:cubicBezTo>
                  <a:lnTo>
                    <a:pt x="3347642" y="902965"/>
                  </a:lnTo>
                  <a:cubicBezTo>
                    <a:pt x="3347642" y="911203"/>
                    <a:pt x="3344370" y="919104"/>
                    <a:pt x="3338544" y="924930"/>
                  </a:cubicBezTo>
                  <a:cubicBezTo>
                    <a:pt x="3332718" y="930755"/>
                    <a:pt x="3324817" y="934028"/>
                    <a:pt x="3316579" y="934028"/>
                  </a:cubicBezTo>
                  <a:lnTo>
                    <a:pt x="31064" y="934028"/>
                  </a:lnTo>
                  <a:cubicBezTo>
                    <a:pt x="13908" y="934028"/>
                    <a:pt x="0" y="920121"/>
                    <a:pt x="0" y="902965"/>
                  </a:cubicBezTo>
                  <a:lnTo>
                    <a:pt x="0" y="31064"/>
                  </a:lnTo>
                  <a:cubicBezTo>
                    <a:pt x="0" y="13908"/>
                    <a:pt x="13908" y="0"/>
                    <a:pt x="3106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029200" y="331218"/>
            <a:ext cx="1271057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vi-VN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2. VIẾT BÀI</a:t>
            </a:r>
            <a:endParaRPr lang="en-GB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1" y="1930965"/>
            <a:ext cx="146009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 algn="just">
              <a:spcAft>
                <a:spcPts val="0"/>
              </a:spcAft>
            </a:pPr>
            <a:r>
              <a:rPr lang="vi-VN" sz="440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vi-VN" sz="44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 </a:t>
            </a:r>
            <a:r>
              <a:rPr lang="vi-VN" sz="4400" i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 bài</a:t>
            </a:r>
            <a:r>
              <a:rPr lang="vi-VN" sz="44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và phần </a:t>
            </a:r>
            <a:r>
              <a:rPr lang="vi-VN" sz="4400" i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 bài: </a:t>
            </a:r>
            <a:r>
              <a:rPr lang="vi-VN" sz="44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 phần viết thành một đoạn văn hoàn chỉnh.</a:t>
            </a:r>
            <a:endParaRPr lang="en-GB" sz="44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3809" y="3380040"/>
            <a:ext cx="4278735" cy="972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2700" algn="just">
              <a:lnSpc>
                <a:spcPct val="130000"/>
              </a:lnSpc>
              <a:spcAft>
                <a:spcPts val="0"/>
              </a:spcAft>
            </a:pPr>
            <a:r>
              <a:rPr lang="vi-VN" sz="44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Phần </a:t>
            </a:r>
            <a:r>
              <a:rPr lang="vi-VN" sz="4400" i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 bài: </a:t>
            </a:r>
            <a:endParaRPr lang="en-GB" sz="44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23678" y="4291921"/>
            <a:ext cx="9144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4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++ Lựa chọn kiểu tổ chức đoạn văn</a:t>
            </a:r>
            <a:endParaRPr lang="en-GB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28700" y="5167651"/>
            <a:ext cx="147559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 algn="just">
              <a:spcAft>
                <a:spcPts val="0"/>
              </a:spcAft>
            </a:pPr>
            <a:r>
              <a:rPr lang="vi-VN" sz="44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++ Khi viết, luôn chú ý liền kết các câu trong đoạn và liên kết các đoạn trong bài.</a:t>
            </a:r>
            <a:endParaRPr lang="en-GB" sz="44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28700" y="6720490"/>
            <a:ext cx="14975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++ Chú ý kết hợp nhuần nhuyễn giữa sử dụng lí lẽ và bằng chứng</a:t>
            </a:r>
            <a:endParaRPr lang="en-GB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9300" y="7670870"/>
            <a:ext cx="14763227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 algn="just">
              <a:lnSpc>
                <a:spcPct val="130000"/>
              </a:lnSpc>
              <a:spcAft>
                <a:spcPts val="0"/>
              </a:spcAft>
            </a:pPr>
            <a:r>
              <a:rPr lang="vi-VN" sz="44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++ Chú ý làm rõ những nét đặc sắc về nội dung và nghệ thuật trào phúng của bài thơ</a:t>
            </a:r>
            <a:endParaRPr lang="en-GB" sz="44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25691" y="3654543"/>
            <a:ext cx="4409088" cy="6483952"/>
          </a:xfrm>
          <a:custGeom>
            <a:avLst/>
            <a:gdLst/>
            <a:ahLst/>
            <a:cxnLst/>
            <a:rect l="l" t="t" r="r" b="b"/>
            <a:pathLst>
              <a:path w="4409088" h="6483952">
                <a:moveTo>
                  <a:pt x="0" y="0"/>
                </a:moveTo>
                <a:lnTo>
                  <a:pt x="4409088" y="0"/>
                </a:lnTo>
                <a:lnTo>
                  <a:pt x="4409088" y="6483953"/>
                </a:lnTo>
                <a:lnTo>
                  <a:pt x="0" y="64839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223501" y="756860"/>
            <a:ext cx="2242259" cy="1171580"/>
          </a:xfrm>
          <a:custGeom>
            <a:avLst/>
            <a:gdLst/>
            <a:ahLst/>
            <a:cxnLst/>
            <a:rect l="l" t="t" r="r" b="b"/>
            <a:pathLst>
              <a:path w="2242259" h="1171580">
                <a:moveTo>
                  <a:pt x="0" y="0"/>
                </a:moveTo>
                <a:lnTo>
                  <a:pt x="2242258" y="0"/>
                </a:lnTo>
                <a:lnTo>
                  <a:pt x="2242258" y="1171581"/>
                </a:lnTo>
                <a:lnTo>
                  <a:pt x="0" y="11715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436608" y="2439311"/>
            <a:ext cx="1348062" cy="704362"/>
          </a:xfrm>
          <a:custGeom>
            <a:avLst/>
            <a:gdLst/>
            <a:ahLst/>
            <a:cxnLst/>
            <a:rect l="l" t="t" r="r" b="b"/>
            <a:pathLst>
              <a:path w="1348062" h="704362">
                <a:moveTo>
                  <a:pt x="0" y="0"/>
                </a:moveTo>
                <a:lnTo>
                  <a:pt x="1348061" y="0"/>
                </a:lnTo>
                <a:lnTo>
                  <a:pt x="1348061" y="704362"/>
                </a:lnTo>
                <a:lnTo>
                  <a:pt x="0" y="7043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1008818" y="-1395167"/>
            <a:ext cx="4011930" cy="4114800"/>
          </a:xfrm>
          <a:custGeom>
            <a:avLst/>
            <a:gdLst/>
            <a:ahLst/>
            <a:cxnLst/>
            <a:rect l="l" t="t" r="r" b="b"/>
            <a:pathLst>
              <a:path w="4011930" h="4114800">
                <a:moveTo>
                  <a:pt x="0" y="0"/>
                </a:moveTo>
                <a:lnTo>
                  <a:pt x="4011930" y="0"/>
                </a:lnTo>
                <a:lnTo>
                  <a:pt x="40119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94000" y="53318"/>
            <a:ext cx="2059283" cy="1019345"/>
          </a:xfrm>
          <a:custGeom>
            <a:avLst/>
            <a:gdLst/>
            <a:ahLst/>
            <a:cxnLst/>
            <a:rect l="l" t="t" r="r" b="b"/>
            <a:pathLst>
              <a:path w="2059283" h="1019345">
                <a:moveTo>
                  <a:pt x="0" y="0"/>
                </a:moveTo>
                <a:lnTo>
                  <a:pt x="2059283" y="0"/>
                </a:lnTo>
                <a:lnTo>
                  <a:pt x="2059283" y="1019345"/>
                </a:lnTo>
                <a:lnTo>
                  <a:pt x="0" y="10193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6858000" y="180739"/>
            <a:ext cx="12710578" cy="101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vi-VN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3. TRẢ BÀI</a:t>
            </a:r>
            <a:endParaRPr lang="en-GB" sz="6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36485" y="1361241"/>
            <a:ext cx="5745355" cy="972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vi-VN" sz="4400" b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a. Yêu cầu của kiểu bài</a:t>
            </a:r>
            <a:endParaRPr lang="en-GB" sz="4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98465" y="2350641"/>
            <a:ext cx="2959465" cy="972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vi-VN" sz="4400" b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b. Nhận xét</a:t>
            </a:r>
            <a:endParaRPr lang="en-GB" sz="4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05000" y="3180362"/>
            <a:ext cx="9144000" cy="18528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vi-VN" sz="440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Ưu điểm:………….</a:t>
            </a:r>
            <a:endParaRPr lang="en-GB" sz="4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vi-VN" sz="440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Hạn chế:…………..</a:t>
            </a:r>
            <a:endParaRPr lang="en-GB" sz="4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36485" y="5035196"/>
            <a:ext cx="6607899" cy="972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vi-VN" sz="4400" b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c. Chỉnh sửa và hoàn thiện</a:t>
            </a:r>
            <a:endParaRPr lang="en-GB" sz="4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8683" y="5927224"/>
            <a:ext cx="15573124" cy="361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vi-VN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Kiểm tra xem các ý đã được triển khai theo lô-gic nhất quán chưa.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vi-VN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Rà soát xem bài viết đã chú ý phân tích một số nét đặc sắc về nôi dung và nghệ thuật trào phúng</a:t>
            </a:r>
            <a:endParaRPr lang="en-GB" sz="4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vi-VN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Đối chiếu quy mô và dung lượng thông tin giữa các ý. </a:t>
            </a:r>
            <a:endParaRPr lang="en-GB" sz="4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65732" y="-133902"/>
            <a:ext cx="6254706" cy="10714701"/>
          </a:xfrm>
          <a:custGeom>
            <a:avLst/>
            <a:gdLst/>
            <a:ahLst/>
            <a:cxnLst/>
            <a:rect l="l" t="t" r="r" b="b"/>
            <a:pathLst>
              <a:path w="6254706" h="10714701">
                <a:moveTo>
                  <a:pt x="0" y="0"/>
                </a:moveTo>
                <a:lnTo>
                  <a:pt x="6254706" y="0"/>
                </a:lnTo>
                <a:lnTo>
                  <a:pt x="6254706" y="10714700"/>
                </a:lnTo>
                <a:lnTo>
                  <a:pt x="0" y="10714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495183" y="5550805"/>
            <a:ext cx="7501194" cy="5566511"/>
          </a:xfrm>
          <a:custGeom>
            <a:avLst/>
            <a:gdLst/>
            <a:ahLst/>
            <a:cxnLst/>
            <a:rect l="l" t="t" r="r" b="b"/>
            <a:pathLst>
              <a:path w="7501194" h="5566511">
                <a:moveTo>
                  <a:pt x="0" y="0"/>
                </a:moveTo>
                <a:lnTo>
                  <a:pt x="7501194" y="0"/>
                </a:lnTo>
                <a:lnTo>
                  <a:pt x="7501194" y="5566511"/>
                </a:lnTo>
                <a:lnTo>
                  <a:pt x="0" y="55665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8643250" y="1850139"/>
            <a:ext cx="9035150" cy="3975255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16341"/>
              </a:lnSpc>
            </a:pPr>
            <a:r>
              <a:rPr lang="vi-VN" sz="9600" b="1">
                <a:ln/>
                <a:solidFill>
                  <a:schemeClr val="accent3"/>
                </a:solidFill>
                <a:latin typeface="+mj-lt"/>
              </a:rPr>
              <a:t>HOẠT ĐỘNG 1 </a:t>
            </a:r>
          </a:p>
          <a:p>
            <a:pPr algn="ctr">
              <a:lnSpc>
                <a:spcPts val="16341"/>
              </a:lnSpc>
            </a:pPr>
            <a:r>
              <a:rPr lang="vi-VN" sz="9600" b="1">
                <a:ln/>
                <a:solidFill>
                  <a:schemeClr val="accent3"/>
                </a:solidFill>
                <a:latin typeface="+mj-lt"/>
              </a:rPr>
              <a:t>KHỞI ĐỘNG </a:t>
            </a:r>
            <a:endParaRPr lang="en-US" sz="11672" b="1">
              <a:ln/>
              <a:solidFill>
                <a:schemeClr val="accent3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25691" y="3654543"/>
            <a:ext cx="4409088" cy="6483952"/>
          </a:xfrm>
          <a:custGeom>
            <a:avLst/>
            <a:gdLst/>
            <a:ahLst/>
            <a:cxnLst/>
            <a:rect l="l" t="t" r="r" b="b"/>
            <a:pathLst>
              <a:path w="4409088" h="6483952">
                <a:moveTo>
                  <a:pt x="0" y="0"/>
                </a:moveTo>
                <a:lnTo>
                  <a:pt x="4409088" y="0"/>
                </a:lnTo>
                <a:lnTo>
                  <a:pt x="4409088" y="6483953"/>
                </a:lnTo>
                <a:lnTo>
                  <a:pt x="0" y="64839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223501" y="756860"/>
            <a:ext cx="2242259" cy="1171580"/>
          </a:xfrm>
          <a:custGeom>
            <a:avLst/>
            <a:gdLst/>
            <a:ahLst/>
            <a:cxnLst/>
            <a:rect l="l" t="t" r="r" b="b"/>
            <a:pathLst>
              <a:path w="2242259" h="1171580">
                <a:moveTo>
                  <a:pt x="0" y="0"/>
                </a:moveTo>
                <a:lnTo>
                  <a:pt x="2242258" y="0"/>
                </a:lnTo>
                <a:lnTo>
                  <a:pt x="2242258" y="1171581"/>
                </a:lnTo>
                <a:lnTo>
                  <a:pt x="0" y="11715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436608" y="2439311"/>
            <a:ext cx="1348062" cy="704362"/>
          </a:xfrm>
          <a:custGeom>
            <a:avLst/>
            <a:gdLst/>
            <a:ahLst/>
            <a:cxnLst/>
            <a:rect l="l" t="t" r="r" b="b"/>
            <a:pathLst>
              <a:path w="1348062" h="704362">
                <a:moveTo>
                  <a:pt x="0" y="0"/>
                </a:moveTo>
                <a:lnTo>
                  <a:pt x="1348061" y="0"/>
                </a:lnTo>
                <a:lnTo>
                  <a:pt x="1348061" y="704362"/>
                </a:lnTo>
                <a:lnTo>
                  <a:pt x="0" y="7043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1308604" y="-1028700"/>
            <a:ext cx="4011930" cy="4114800"/>
          </a:xfrm>
          <a:custGeom>
            <a:avLst/>
            <a:gdLst/>
            <a:ahLst/>
            <a:cxnLst/>
            <a:rect l="l" t="t" r="r" b="b"/>
            <a:pathLst>
              <a:path w="4011930" h="4114800">
                <a:moveTo>
                  <a:pt x="0" y="0"/>
                </a:moveTo>
                <a:lnTo>
                  <a:pt x="4011930" y="0"/>
                </a:lnTo>
                <a:lnTo>
                  <a:pt x="40119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28700" y="1283318"/>
            <a:ext cx="2059283" cy="1019345"/>
          </a:xfrm>
          <a:custGeom>
            <a:avLst/>
            <a:gdLst/>
            <a:ahLst/>
            <a:cxnLst/>
            <a:rect l="l" t="t" r="r" b="b"/>
            <a:pathLst>
              <a:path w="2059283" h="1019345">
                <a:moveTo>
                  <a:pt x="0" y="0"/>
                </a:moveTo>
                <a:lnTo>
                  <a:pt x="2059283" y="0"/>
                </a:lnTo>
                <a:lnTo>
                  <a:pt x="2059283" y="1019345"/>
                </a:lnTo>
                <a:lnTo>
                  <a:pt x="0" y="10193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4641793" y="4229891"/>
            <a:ext cx="9326880" cy="5246304"/>
            <a:chOff x="0" y="0"/>
            <a:chExt cx="1128903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7"/>
              <a:stretch>
                <a:fillRect t="-9228" b="-922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949945" y="266700"/>
            <a:ext cx="12273556" cy="3963191"/>
            <a:chOff x="0" y="0"/>
            <a:chExt cx="1780378" cy="34498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80378" cy="344989"/>
            </a:xfrm>
            <a:custGeom>
              <a:avLst/>
              <a:gdLst/>
              <a:ahLst/>
              <a:cxnLst/>
              <a:rect l="l" t="t" r="r" b="b"/>
              <a:pathLst>
                <a:path w="1780378" h="344989">
                  <a:moveTo>
                    <a:pt x="58409" y="0"/>
                  </a:moveTo>
                  <a:lnTo>
                    <a:pt x="1721969" y="0"/>
                  </a:lnTo>
                  <a:cubicBezTo>
                    <a:pt x="1737460" y="0"/>
                    <a:pt x="1752316" y="6154"/>
                    <a:pt x="1763270" y="17108"/>
                  </a:cubicBezTo>
                  <a:cubicBezTo>
                    <a:pt x="1774224" y="28061"/>
                    <a:pt x="1780378" y="42918"/>
                    <a:pt x="1780378" y="58409"/>
                  </a:cubicBezTo>
                  <a:lnTo>
                    <a:pt x="1780378" y="286580"/>
                  </a:lnTo>
                  <a:cubicBezTo>
                    <a:pt x="1780378" y="302071"/>
                    <a:pt x="1774224" y="316928"/>
                    <a:pt x="1763270" y="327882"/>
                  </a:cubicBezTo>
                  <a:cubicBezTo>
                    <a:pt x="1752316" y="338836"/>
                    <a:pt x="1737460" y="344989"/>
                    <a:pt x="1721969" y="344989"/>
                  </a:cubicBezTo>
                  <a:lnTo>
                    <a:pt x="58409" y="344989"/>
                  </a:lnTo>
                  <a:cubicBezTo>
                    <a:pt x="42918" y="344989"/>
                    <a:pt x="28061" y="338836"/>
                    <a:pt x="17108" y="327882"/>
                  </a:cubicBezTo>
                  <a:cubicBezTo>
                    <a:pt x="6154" y="316928"/>
                    <a:pt x="0" y="302071"/>
                    <a:pt x="0" y="286580"/>
                  </a:cubicBezTo>
                  <a:lnTo>
                    <a:pt x="0" y="58409"/>
                  </a:lnTo>
                  <a:cubicBezTo>
                    <a:pt x="0" y="42918"/>
                    <a:pt x="6154" y="28061"/>
                    <a:pt x="17108" y="17108"/>
                  </a:cubicBezTo>
                  <a:cubicBezTo>
                    <a:pt x="28061" y="6154"/>
                    <a:pt x="42918" y="0"/>
                    <a:pt x="5840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2"/>
          <p:cNvSpPr txBox="1"/>
          <p:nvPr/>
        </p:nvSpPr>
        <p:spPr>
          <a:xfrm>
            <a:off x="2653694" y="442286"/>
            <a:ext cx="12710578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vi-VN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Bảng kiểm kĩ năng viết bài văn phân tích một bài thơ trào phúng</a:t>
            </a:r>
            <a:endParaRPr lang="en-GB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25691" y="3654543"/>
            <a:ext cx="4409088" cy="6483952"/>
          </a:xfrm>
          <a:custGeom>
            <a:avLst/>
            <a:gdLst/>
            <a:ahLst/>
            <a:cxnLst/>
            <a:rect l="l" t="t" r="r" b="b"/>
            <a:pathLst>
              <a:path w="4409088" h="6483952">
                <a:moveTo>
                  <a:pt x="0" y="0"/>
                </a:moveTo>
                <a:lnTo>
                  <a:pt x="4409088" y="0"/>
                </a:lnTo>
                <a:lnTo>
                  <a:pt x="4409088" y="6483953"/>
                </a:lnTo>
                <a:lnTo>
                  <a:pt x="0" y="64839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223501" y="756860"/>
            <a:ext cx="2242259" cy="1171580"/>
          </a:xfrm>
          <a:custGeom>
            <a:avLst/>
            <a:gdLst/>
            <a:ahLst/>
            <a:cxnLst/>
            <a:rect l="l" t="t" r="r" b="b"/>
            <a:pathLst>
              <a:path w="2242259" h="1171580">
                <a:moveTo>
                  <a:pt x="0" y="0"/>
                </a:moveTo>
                <a:lnTo>
                  <a:pt x="2242258" y="0"/>
                </a:lnTo>
                <a:lnTo>
                  <a:pt x="2242258" y="1171581"/>
                </a:lnTo>
                <a:lnTo>
                  <a:pt x="0" y="11715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436608" y="2439311"/>
            <a:ext cx="1348062" cy="704362"/>
          </a:xfrm>
          <a:custGeom>
            <a:avLst/>
            <a:gdLst/>
            <a:ahLst/>
            <a:cxnLst/>
            <a:rect l="l" t="t" r="r" b="b"/>
            <a:pathLst>
              <a:path w="1348062" h="704362">
                <a:moveTo>
                  <a:pt x="0" y="0"/>
                </a:moveTo>
                <a:lnTo>
                  <a:pt x="1348061" y="0"/>
                </a:lnTo>
                <a:lnTo>
                  <a:pt x="1348061" y="704362"/>
                </a:lnTo>
                <a:lnTo>
                  <a:pt x="0" y="7043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1308604" y="-1028700"/>
            <a:ext cx="4011930" cy="4114800"/>
          </a:xfrm>
          <a:custGeom>
            <a:avLst/>
            <a:gdLst/>
            <a:ahLst/>
            <a:cxnLst/>
            <a:rect l="l" t="t" r="r" b="b"/>
            <a:pathLst>
              <a:path w="4011930" h="4114800">
                <a:moveTo>
                  <a:pt x="0" y="0"/>
                </a:moveTo>
                <a:lnTo>
                  <a:pt x="4011930" y="0"/>
                </a:lnTo>
                <a:lnTo>
                  <a:pt x="40119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28700" y="1283318"/>
            <a:ext cx="2059283" cy="1019345"/>
          </a:xfrm>
          <a:custGeom>
            <a:avLst/>
            <a:gdLst/>
            <a:ahLst/>
            <a:cxnLst/>
            <a:rect l="l" t="t" r="r" b="b"/>
            <a:pathLst>
              <a:path w="2059283" h="1019345">
                <a:moveTo>
                  <a:pt x="0" y="0"/>
                </a:moveTo>
                <a:lnTo>
                  <a:pt x="2059283" y="0"/>
                </a:lnTo>
                <a:lnTo>
                  <a:pt x="2059283" y="1019345"/>
                </a:lnTo>
                <a:lnTo>
                  <a:pt x="0" y="10193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968695"/>
              </p:ext>
            </p:extLst>
          </p:nvPr>
        </p:nvGraphicFramePr>
        <p:xfrm>
          <a:off x="2288402" y="238448"/>
          <a:ext cx="13669366" cy="940714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629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8820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82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Mở bài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Đã giới thiệu được tác giả, bài thơ; hoàn cảnh ra đời (nếu có).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891">
                <a:tc rowSpan="5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Thân bài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(triển khai theo 2 phương diện nội 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Đã phân tích, làm rõ đặc điểm nội dung của bài thơ: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88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Đã chỉ rõ đối tượng trào phúng của bài thơ.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88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Đã phân tích rõ lí do khiến đối tượng đó bị phê phán.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8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Khái quát được chủ đề của bài thơ.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376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Đã phân tích, làm rõ một số nét đặc sắc về nghệ thuật (từ ngữ, hình ảnh, biện pháp tu từ,...) để tạo ra tiếng cười.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882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 bài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Khẳng định được ý nghĩa và giá trị nghệ thuật của bài thơ.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8820">
                <a:tc rowSpan="4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Kĩ năng, trình bày diễn đạt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Sắp xếp các ý triển khai và dẫn chứng hợp lí.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188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Bố cục chặt chẽ, trình bày mạch lạc.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188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Đảm bảo chính tả, dùng từ và diễn đạt.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188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Sử dụng các từ ngữ, câu văn để liên kết các ý.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2" marR="4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65732" y="-133902"/>
            <a:ext cx="6254706" cy="10714701"/>
          </a:xfrm>
          <a:custGeom>
            <a:avLst/>
            <a:gdLst/>
            <a:ahLst/>
            <a:cxnLst/>
            <a:rect l="l" t="t" r="r" b="b"/>
            <a:pathLst>
              <a:path w="6254706" h="10714701">
                <a:moveTo>
                  <a:pt x="0" y="0"/>
                </a:moveTo>
                <a:lnTo>
                  <a:pt x="6254706" y="0"/>
                </a:lnTo>
                <a:lnTo>
                  <a:pt x="6254706" y="10714700"/>
                </a:lnTo>
                <a:lnTo>
                  <a:pt x="0" y="10714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2495183" y="5550805"/>
            <a:ext cx="7501194" cy="5566511"/>
          </a:xfrm>
          <a:custGeom>
            <a:avLst/>
            <a:gdLst/>
            <a:ahLst/>
            <a:cxnLst/>
            <a:rect l="l" t="t" r="r" b="b"/>
            <a:pathLst>
              <a:path w="7501194" h="5566511">
                <a:moveTo>
                  <a:pt x="0" y="0"/>
                </a:moveTo>
                <a:lnTo>
                  <a:pt x="7501194" y="0"/>
                </a:lnTo>
                <a:lnTo>
                  <a:pt x="7501194" y="5566511"/>
                </a:lnTo>
                <a:lnTo>
                  <a:pt x="0" y="55665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8643250" y="1850139"/>
            <a:ext cx="903515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nl-NL" sz="96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HOẠT ĐỘNG 4 VẬN DỤNG</a:t>
            </a:r>
            <a:endParaRPr lang="en-US" sz="11672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C Diary Girl"/>
            </a:endParaRPr>
          </a:p>
        </p:txBody>
      </p:sp>
    </p:spTree>
    <p:extLst>
      <p:ext uri="{BB962C8B-B14F-4D97-AF65-F5344CB8AC3E}">
        <p14:creationId xmlns:p14="http://schemas.microsoft.com/office/powerpoint/2010/main" val="334381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67877" y="1689181"/>
            <a:ext cx="8347700" cy="8597819"/>
          </a:xfrm>
          <a:custGeom>
            <a:avLst/>
            <a:gdLst/>
            <a:ahLst/>
            <a:cxnLst/>
            <a:rect l="l" t="t" r="r" b="b"/>
            <a:pathLst>
              <a:path w="8347700" h="8597819">
                <a:moveTo>
                  <a:pt x="0" y="0"/>
                </a:moveTo>
                <a:lnTo>
                  <a:pt x="8347700" y="0"/>
                </a:lnTo>
                <a:lnTo>
                  <a:pt x="8347700" y="8597819"/>
                </a:lnTo>
                <a:lnTo>
                  <a:pt x="0" y="85978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3348926" y="2648604"/>
            <a:ext cx="4813886" cy="7420248"/>
          </a:xfrm>
          <a:custGeom>
            <a:avLst/>
            <a:gdLst/>
            <a:ahLst/>
            <a:cxnLst/>
            <a:rect l="l" t="t" r="r" b="b"/>
            <a:pathLst>
              <a:path w="4813886" h="7420248">
                <a:moveTo>
                  <a:pt x="0" y="0"/>
                </a:moveTo>
                <a:lnTo>
                  <a:pt x="4813886" y="0"/>
                </a:lnTo>
                <a:lnTo>
                  <a:pt x="4813886" y="7420249"/>
                </a:lnTo>
                <a:lnTo>
                  <a:pt x="0" y="74202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794208" y="2648604"/>
            <a:ext cx="1674626" cy="874992"/>
          </a:xfrm>
          <a:custGeom>
            <a:avLst/>
            <a:gdLst/>
            <a:ahLst/>
            <a:cxnLst/>
            <a:rect l="l" t="t" r="r" b="b"/>
            <a:pathLst>
              <a:path w="1674626" h="874992">
                <a:moveTo>
                  <a:pt x="0" y="0"/>
                </a:moveTo>
                <a:lnTo>
                  <a:pt x="1674626" y="0"/>
                </a:lnTo>
                <a:lnTo>
                  <a:pt x="1674626" y="874992"/>
                </a:lnTo>
                <a:lnTo>
                  <a:pt x="0" y="8749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697361" y="7142975"/>
            <a:ext cx="1674626" cy="874992"/>
          </a:xfrm>
          <a:custGeom>
            <a:avLst/>
            <a:gdLst/>
            <a:ahLst/>
            <a:cxnLst/>
            <a:rect l="l" t="t" r="r" b="b"/>
            <a:pathLst>
              <a:path w="1674626" h="874992">
                <a:moveTo>
                  <a:pt x="0" y="0"/>
                </a:moveTo>
                <a:lnTo>
                  <a:pt x="1674625" y="0"/>
                </a:lnTo>
                <a:lnTo>
                  <a:pt x="1674625" y="874992"/>
                </a:lnTo>
                <a:lnTo>
                  <a:pt x="0" y="8749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1308604" y="-1028700"/>
            <a:ext cx="4011930" cy="4114800"/>
          </a:xfrm>
          <a:custGeom>
            <a:avLst/>
            <a:gdLst/>
            <a:ahLst/>
            <a:cxnLst/>
            <a:rect l="l" t="t" r="r" b="b"/>
            <a:pathLst>
              <a:path w="4011930" h="4114800">
                <a:moveTo>
                  <a:pt x="0" y="0"/>
                </a:moveTo>
                <a:lnTo>
                  <a:pt x="4011930" y="0"/>
                </a:lnTo>
                <a:lnTo>
                  <a:pt x="40119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52600" y="795086"/>
            <a:ext cx="9144000" cy="87346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130000"/>
              </a:lnSpc>
              <a:spcAft>
                <a:spcPts val="0"/>
              </a:spcAft>
              <a:tabLst>
                <a:tab pos="672465" algn="l"/>
              </a:tabLst>
            </a:pPr>
            <a:r>
              <a:rPr lang="nl-NL" sz="4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Dựa vào những góp ý của bạn theo nhóm đôi, hãy tự chỉnh</a:t>
            </a:r>
            <a:r>
              <a:rPr lang="nl-NL" sz="4800" spc="-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sửa bài </a:t>
            </a:r>
            <a:r>
              <a:rPr lang="nl-NL" sz="4800" spc="-1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của bản thân.</a:t>
            </a:r>
            <a:endParaRPr lang="en-GB" sz="4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30000"/>
              </a:lnSpc>
              <a:spcAft>
                <a:spcPts val="0"/>
              </a:spcAft>
              <a:tabLst>
                <a:tab pos="672465" algn="l"/>
              </a:tabLst>
            </a:pPr>
            <a:r>
              <a:rPr lang="en-US" sz="4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</a:t>
            </a:r>
            <a:r>
              <a:rPr lang="en-US" sz="4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800" spc="-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viết của một</a:t>
            </a:r>
            <a:r>
              <a:rPr lang="en-US" sz="4800" spc="-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 khác trong lớp, đọc, góp</a:t>
            </a:r>
            <a:r>
              <a:rPr lang="en-US" sz="4800" spc="-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ý dựa </a:t>
            </a:r>
            <a:r>
              <a:rPr lang="vi-VN" sz="4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</a:t>
            </a:r>
            <a:r>
              <a:rPr lang="en-US" sz="4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bảng kiểm GV cung cấp.</a:t>
            </a:r>
            <a:endParaRPr lang="en-GB" sz="4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30000"/>
              </a:lnSpc>
              <a:spcAft>
                <a:spcPts val="0"/>
              </a:spcAft>
              <a:tabLst>
                <a:tab pos="672465" algn="l"/>
              </a:tabLst>
            </a:pPr>
            <a:r>
              <a:rPr lang="en-US" sz="4800" spc="-1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Tự thực hiện các bước chuẩn bị, tìm ý, lập dàn ý rồi viết bài phân tích một bài thơ trào phúng khác</a:t>
            </a:r>
            <a:r>
              <a:rPr lang="en-US" sz="1300" spc="-1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06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76600" y="384209"/>
            <a:ext cx="8534400" cy="1620293"/>
            <a:chOff x="0" y="0"/>
            <a:chExt cx="1845097" cy="4267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5097" cy="426744"/>
            </a:xfrm>
            <a:custGeom>
              <a:avLst/>
              <a:gdLst/>
              <a:ahLst/>
              <a:cxnLst/>
              <a:rect l="l" t="t" r="r" b="b"/>
              <a:pathLst>
                <a:path w="1845097" h="426744">
                  <a:moveTo>
                    <a:pt x="56360" y="0"/>
                  </a:moveTo>
                  <a:lnTo>
                    <a:pt x="1788737" y="0"/>
                  </a:lnTo>
                  <a:cubicBezTo>
                    <a:pt x="1819864" y="0"/>
                    <a:pt x="1845097" y="25233"/>
                    <a:pt x="1845097" y="56360"/>
                  </a:cubicBezTo>
                  <a:lnTo>
                    <a:pt x="1845097" y="370384"/>
                  </a:lnTo>
                  <a:cubicBezTo>
                    <a:pt x="1845097" y="385331"/>
                    <a:pt x="1839159" y="399667"/>
                    <a:pt x="1828590" y="410236"/>
                  </a:cubicBezTo>
                  <a:cubicBezTo>
                    <a:pt x="1818020" y="420806"/>
                    <a:pt x="1803684" y="426744"/>
                    <a:pt x="1788737" y="426744"/>
                  </a:cubicBezTo>
                  <a:lnTo>
                    <a:pt x="56360" y="426744"/>
                  </a:lnTo>
                  <a:cubicBezTo>
                    <a:pt x="25233" y="426744"/>
                    <a:pt x="0" y="401510"/>
                    <a:pt x="0" y="370384"/>
                  </a:cubicBezTo>
                  <a:lnTo>
                    <a:pt x="0" y="56360"/>
                  </a:lnTo>
                  <a:cubicBezTo>
                    <a:pt x="0" y="25233"/>
                    <a:pt x="25233" y="0"/>
                    <a:pt x="5636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359825" y="499740"/>
            <a:ext cx="799970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</a:t>
            </a:r>
            <a:endParaRPr lang="en-GB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1359531" y="1427671"/>
            <a:ext cx="1674626" cy="874992"/>
          </a:xfrm>
          <a:custGeom>
            <a:avLst/>
            <a:gdLst/>
            <a:ahLst/>
            <a:cxnLst/>
            <a:rect l="l" t="t" r="r" b="b"/>
            <a:pathLst>
              <a:path w="1674626" h="874992">
                <a:moveTo>
                  <a:pt x="0" y="0"/>
                </a:moveTo>
                <a:lnTo>
                  <a:pt x="1674625" y="0"/>
                </a:lnTo>
                <a:lnTo>
                  <a:pt x="1674625" y="874992"/>
                </a:lnTo>
                <a:lnTo>
                  <a:pt x="0" y="8749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737402" y="2005283"/>
            <a:ext cx="5401333" cy="7943137"/>
          </a:xfrm>
          <a:custGeom>
            <a:avLst/>
            <a:gdLst/>
            <a:ahLst/>
            <a:cxnLst/>
            <a:rect l="l" t="t" r="r" b="b"/>
            <a:pathLst>
              <a:path w="5401333" h="7943137">
                <a:moveTo>
                  <a:pt x="0" y="0"/>
                </a:moveTo>
                <a:lnTo>
                  <a:pt x="5401333" y="0"/>
                </a:lnTo>
                <a:lnTo>
                  <a:pt x="5401333" y="7943137"/>
                </a:lnTo>
                <a:lnTo>
                  <a:pt x="0" y="79431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1359531" y="5833620"/>
            <a:ext cx="5724939" cy="4114800"/>
          </a:xfrm>
          <a:custGeom>
            <a:avLst/>
            <a:gdLst/>
            <a:ahLst/>
            <a:cxnLst/>
            <a:rect l="l" t="t" r="r" b="b"/>
            <a:pathLst>
              <a:path w="5724939" h="4114800">
                <a:moveTo>
                  <a:pt x="0" y="0"/>
                </a:moveTo>
                <a:lnTo>
                  <a:pt x="5724939" y="0"/>
                </a:lnTo>
                <a:lnTo>
                  <a:pt x="57249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4222000" y="3382593"/>
            <a:ext cx="1674626" cy="874992"/>
          </a:xfrm>
          <a:custGeom>
            <a:avLst/>
            <a:gdLst/>
            <a:ahLst/>
            <a:cxnLst/>
            <a:rect l="l" t="t" r="r" b="b"/>
            <a:pathLst>
              <a:path w="1674626" h="874992">
                <a:moveTo>
                  <a:pt x="0" y="0"/>
                </a:moveTo>
                <a:lnTo>
                  <a:pt x="1674626" y="0"/>
                </a:lnTo>
                <a:lnTo>
                  <a:pt x="1674626" y="874992"/>
                </a:lnTo>
                <a:lnTo>
                  <a:pt x="0" y="8749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-1027953" y="1194356"/>
            <a:ext cx="2710345" cy="1341621"/>
          </a:xfrm>
          <a:custGeom>
            <a:avLst/>
            <a:gdLst/>
            <a:ahLst/>
            <a:cxnLst/>
            <a:rect l="l" t="t" r="r" b="b"/>
            <a:pathLst>
              <a:path w="2710345" h="1341621">
                <a:moveTo>
                  <a:pt x="0" y="0"/>
                </a:moveTo>
                <a:lnTo>
                  <a:pt x="2710346" y="0"/>
                </a:lnTo>
                <a:lnTo>
                  <a:pt x="2710346" y="1341621"/>
                </a:lnTo>
                <a:lnTo>
                  <a:pt x="0" y="13416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63909" y="2759866"/>
            <a:ext cx="9144000" cy="5614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vi-VN" sz="4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Học bài, nắm chắc cách viết bài văn phân tích một tác phẩm văn học (</a:t>
            </a:r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 trào phúng</a:t>
            </a:r>
            <a:r>
              <a:rPr lang="vi-VN" sz="4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GB" sz="4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vi-VN" sz="4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Lưu trữ lại bài viết, bảng kiểm đánh giá vào hồ sơ cá nhân.</a:t>
            </a:r>
            <a:endParaRPr lang="en-GB" sz="4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vi-VN" sz="40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HS chuẩn bị bài sau: </a:t>
            </a:r>
            <a:r>
              <a:rPr lang="vi-VN" sz="40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 và nghe</a:t>
            </a:r>
            <a:r>
              <a:rPr lang="vi-VN" sz="4000" b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400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 bày ý kiến về một vấn đề xã hội (ý nghĩa của tiếng cười trong đời sống).</a:t>
            </a:r>
            <a:endParaRPr lang="en-GB" sz="4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22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67877" y="1689181"/>
            <a:ext cx="8347700" cy="8597819"/>
          </a:xfrm>
          <a:custGeom>
            <a:avLst/>
            <a:gdLst/>
            <a:ahLst/>
            <a:cxnLst/>
            <a:rect l="l" t="t" r="r" b="b"/>
            <a:pathLst>
              <a:path w="8347700" h="8597819">
                <a:moveTo>
                  <a:pt x="0" y="0"/>
                </a:moveTo>
                <a:lnTo>
                  <a:pt x="8347700" y="0"/>
                </a:lnTo>
                <a:lnTo>
                  <a:pt x="8347700" y="8597819"/>
                </a:lnTo>
                <a:lnTo>
                  <a:pt x="0" y="85978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3348926" y="2648604"/>
            <a:ext cx="4813886" cy="7420248"/>
          </a:xfrm>
          <a:custGeom>
            <a:avLst/>
            <a:gdLst/>
            <a:ahLst/>
            <a:cxnLst/>
            <a:rect l="l" t="t" r="r" b="b"/>
            <a:pathLst>
              <a:path w="4813886" h="7420248">
                <a:moveTo>
                  <a:pt x="0" y="0"/>
                </a:moveTo>
                <a:lnTo>
                  <a:pt x="4813886" y="0"/>
                </a:lnTo>
                <a:lnTo>
                  <a:pt x="4813886" y="7420249"/>
                </a:lnTo>
                <a:lnTo>
                  <a:pt x="0" y="74202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087600" y="429595"/>
            <a:ext cx="1674626" cy="874992"/>
          </a:xfrm>
          <a:custGeom>
            <a:avLst/>
            <a:gdLst/>
            <a:ahLst/>
            <a:cxnLst/>
            <a:rect l="l" t="t" r="r" b="b"/>
            <a:pathLst>
              <a:path w="1674626" h="874992">
                <a:moveTo>
                  <a:pt x="0" y="0"/>
                </a:moveTo>
                <a:lnTo>
                  <a:pt x="1674626" y="0"/>
                </a:lnTo>
                <a:lnTo>
                  <a:pt x="1674626" y="874992"/>
                </a:lnTo>
                <a:lnTo>
                  <a:pt x="0" y="8749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633465" y="-31810"/>
            <a:ext cx="1674626" cy="874992"/>
          </a:xfrm>
          <a:custGeom>
            <a:avLst/>
            <a:gdLst/>
            <a:ahLst/>
            <a:cxnLst/>
            <a:rect l="l" t="t" r="r" b="b"/>
            <a:pathLst>
              <a:path w="1674626" h="874992">
                <a:moveTo>
                  <a:pt x="0" y="0"/>
                </a:moveTo>
                <a:lnTo>
                  <a:pt x="1674625" y="0"/>
                </a:lnTo>
                <a:lnTo>
                  <a:pt x="1674625" y="874992"/>
                </a:lnTo>
                <a:lnTo>
                  <a:pt x="0" y="8749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755869" y="-1190309"/>
            <a:ext cx="4011930" cy="4114800"/>
          </a:xfrm>
          <a:custGeom>
            <a:avLst/>
            <a:gdLst/>
            <a:ahLst/>
            <a:cxnLst/>
            <a:rect l="l" t="t" r="r" b="b"/>
            <a:pathLst>
              <a:path w="4011930" h="4114800">
                <a:moveTo>
                  <a:pt x="0" y="0"/>
                </a:moveTo>
                <a:lnTo>
                  <a:pt x="4011930" y="0"/>
                </a:lnTo>
                <a:lnTo>
                  <a:pt x="40119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310977"/>
              </p:ext>
            </p:extLst>
          </p:nvPr>
        </p:nvGraphicFramePr>
        <p:xfrm>
          <a:off x="304801" y="313176"/>
          <a:ext cx="11777226" cy="87256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0667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9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156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Phiếu chuẩn bị bài nói: </a:t>
                      </a:r>
                      <a:r>
                        <a:rPr lang="pt-BR" sz="28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Trình bày ý kiến </a:t>
                      </a:r>
                      <a:r>
                        <a:rPr lang="en-US" sz="28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 ý nghĩa của tiếng cười trng đời sống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Mục đích của bài nói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Đối tượng người nghe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156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pt-BR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Phạm vi trình bày</a:t>
                      </a: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(ý nghĩa của tiếng cười nói chung hay tiếng cười nhằm một mục đích cụ thể?)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926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Tìm ý cho bài nói: </a:t>
                      </a:r>
                      <a:r>
                        <a:rPr lang="pt-BR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Trả lời các câu hỏi sau: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4460" marR="3048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vi-VN" sz="2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 cười đó nhằm tới đối tượng nào?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4460" marR="3048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Tiếng cười đó được biểu hiện như thế nào?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4460" marR="3048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Người tạo ra tiếng cười ấy muốn thể hiện điều gì?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4460" marR="3048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Đánh giá của em về ý nghĩa của tiếng cười đó.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715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Dàn ý bài nói: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Mở đầu:.......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Triển khai:......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 luận:.........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93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97337" y="1028700"/>
            <a:ext cx="10293326" cy="10114486"/>
            <a:chOff x="0" y="0"/>
            <a:chExt cx="827172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7172" cy="812800"/>
            </a:xfrm>
            <a:custGeom>
              <a:avLst/>
              <a:gdLst/>
              <a:ahLst/>
              <a:cxnLst/>
              <a:rect l="l" t="t" r="r" b="b"/>
              <a:pathLst>
                <a:path w="827172" h="812800">
                  <a:moveTo>
                    <a:pt x="413586" y="0"/>
                  </a:moveTo>
                  <a:cubicBezTo>
                    <a:pt x="185169" y="0"/>
                    <a:pt x="0" y="181951"/>
                    <a:pt x="0" y="406400"/>
                  </a:cubicBezTo>
                  <a:cubicBezTo>
                    <a:pt x="0" y="630849"/>
                    <a:pt x="185169" y="812800"/>
                    <a:pt x="413586" y="812800"/>
                  </a:cubicBezTo>
                  <a:cubicBezTo>
                    <a:pt x="642003" y="812800"/>
                    <a:pt x="827172" y="630849"/>
                    <a:pt x="827172" y="406400"/>
                  </a:cubicBezTo>
                  <a:cubicBezTo>
                    <a:pt x="827172" y="181951"/>
                    <a:pt x="642003" y="0"/>
                    <a:pt x="41358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147913" y="5582688"/>
            <a:ext cx="2956537" cy="4347848"/>
          </a:xfrm>
          <a:custGeom>
            <a:avLst/>
            <a:gdLst/>
            <a:ahLst/>
            <a:cxnLst/>
            <a:rect l="l" t="t" r="r" b="b"/>
            <a:pathLst>
              <a:path w="2956537" h="4347848">
                <a:moveTo>
                  <a:pt x="0" y="0"/>
                </a:moveTo>
                <a:lnTo>
                  <a:pt x="2956537" y="0"/>
                </a:lnTo>
                <a:lnTo>
                  <a:pt x="2956537" y="4347848"/>
                </a:lnTo>
                <a:lnTo>
                  <a:pt x="0" y="43478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449568" y="5582688"/>
            <a:ext cx="2956537" cy="4347848"/>
          </a:xfrm>
          <a:custGeom>
            <a:avLst/>
            <a:gdLst/>
            <a:ahLst/>
            <a:cxnLst/>
            <a:rect l="l" t="t" r="r" b="b"/>
            <a:pathLst>
              <a:path w="2956537" h="4347848">
                <a:moveTo>
                  <a:pt x="0" y="0"/>
                </a:moveTo>
                <a:lnTo>
                  <a:pt x="2956536" y="0"/>
                </a:lnTo>
                <a:lnTo>
                  <a:pt x="2956536" y="4347848"/>
                </a:lnTo>
                <a:lnTo>
                  <a:pt x="0" y="43478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3030413" y="7047949"/>
            <a:ext cx="2117500" cy="2882587"/>
          </a:xfrm>
          <a:custGeom>
            <a:avLst/>
            <a:gdLst/>
            <a:ahLst/>
            <a:cxnLst/>
            <a:rect l="l" t="t" r="r" b="b"/>
            <a:pathLst>
              <a:path w="2117500" h="2882587">
                <a:moveTo>
                  <a:pt x="0" y="0"/>
                </a:moveTo>
                <a:lnTo>
                  <a:pt x="2117500" y="0"/>
                </a:lnTo>
                <a:lnTo>
                  <a:pt x="2117500" y="2882587"/>
                </a:lnTo>
                <a:lnTo>
                  <a:pt x="0" y="28825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877373" y="6941796"/>
            <a:ext cx="2239929" cy="3094893"/>
          </a:xfrm>
          <a:custGeom>
            <a:avLst/>
            <a:gdLst/>
            <a:ahLst/>
            <a:cxnLst/>
            <a:rect l="l" t="t" r="r" b="b"/>
            <a:pathLst>
              <a:path w="2239929" h="3094893">
                <a:moveTo>
                  <a:pt x="0" y="0"/>
                </a:moveTo>
                <a:lnTo>
                  <a:pt x="2239928" y="0"/>
                </a:lnTo>
                <a:lnTo>
                  <a:pt x="2239928" y="3094893"/>
                </a:lnTo>
                <a:lnTo>
                  <a:pt x="0" y="30948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5779338" y="5234507"/>
            <a:ext cx="6729325" cy="4483413"/>
          </a:xfrm>
          <a:custGeom>
            <a:avLst/>
            <a:gdLst/>
            <a:ahLst/>
            <a:cxnLst/>
            <a:rect l="l" t="t" r="r" b="b"/>
            <a:pathLst>
              <a:path w="6729325" h="4483413">
                <a:moveTo>
                  <a:pt x="0" y="0"/>
                </a:moveTo>
                <a:lnTo>
                  <a:pt x="6729324" y="0"/>
                </a:lnTo>
                <a:lnTo>
                  <a:pt x="6729324" y="4483413"/>
                </a:lnTo>
                <a:lnTo>
                  <a:pt x="0" y="44834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668100" y="1208100"/>
            <a:ext cx="3133398" cy="1637200"/>
          </a:xfrm>
          <a:custGeom>
            <a:avLst/>
            <a:gdLst/>
            <a:ahLst/>
            <a:cxnLst/>
            <a:rect l="l" t="t" r="r" b="b"/>
            <a:pathLst>
              <a:path w="3133398" h="1637200">
                <a:moveTo>
                  <a:pt x="0" y="0"/>
                </a:moveTo>
                <a:lnTo>
                  <a:pt x="3133398" y="0"/>
                </a:lnTo>
                <a:lnTo>
                  <a:pt x="3133398" y="1637200"/>
                </a:lnTo>
                <a:lnTo>
                  <a:pt x="0" y="16372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4781446" y="3238746"/>
            <a:ext cx="2710345" cy="1341621"/>
          </a:xfrm>
          <a:custGeom>
            <a:avLst/>
            <a:gdLst/>
            <a:ahLst/>
            <a:cxnLst/>
            <a:rect l="l" t="t" r="r" b="b"/>
            <a:pathLst>
              <a:path w="2710345" h="1341621">
                <a:moveTo>
                  <a:pt x="0" y="0"/>
                </a:moveTo>
                <a:lnTo>
                  <a:pt x="2710345" y="0"/>
                </a:lnTo>
                <a:lnTo>
                  <a:pt x="2710345" y="1341621"/>
                </a:lnTo>
                <a:lnTo>
                  <a:pt x="0" y="134162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5683923" y="2331122"/>
            <a:ext cx="6920154" cy="1578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74"/>
              </a:lnSpc>
            </a:pPr>
            <a:r>
              <a:rPr lang="en-US" sz="8838">
                <a:solidFill>
                  <a:srgbClr val="013E50"/>
                </a:solidFill>
                <a:latin typeface="AC Diary Girl"/>
              </a:rPr>
              <a:t>THANK YOU!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789372" y="4133524"/>
            <a:ext cx="8709255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13E50"/>
                </a:solidFill>
                <a:latin typeface="DG Jory"/>
              </a:rPr>
              <a:t>See you next time!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25691" y="3654543"/>
            <a:ext cx="4409088" cy="6483952"/>
          </a:xfrm>
          <a:custGeom>
            <a:avLst/>
            <a:gdLst/>
            <a:ahLst/>
            <a:cxnLst/>
            <a:rect l="l" t="t" r="r" b="b"/>
            <a:pathLst>
              <a:path w="4409088" h="6483952">
                <a:moveTo>
                  <a:pt x="0" y="0"/>
                </a:moveTo>
                <a:lnTo>
                  <a:pt x="4409088" y="0"/>
                </a:lnTo>
                <a:lnTo>
                  <a:pt x="4409088" y="6483953"/>
                </a:lnTo>
                <a:lnTo>
                  <a:pt x="0" y="64839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5223501" y="756860"/>
            <a:ext cx="2242259" cy="1171580"/>
          </a:xfrm>
          <a:custGeom>
            <a:avLst/>
            <a:gdLst/>
            <a:ahLst/>
            <a:cxnLst/>
            <a:rect l="l" t="t" r="r" b="b"/>
            <a:pathLst>
              <a:path w="2242259" h="1171580">
                <a:moveTo>
                  <a:pt x="0" y="0"/>
                </a:moveTo>
                <a:lnTo>
                  <a:pt x="2242258" y="0"/>
                </a:lnTo>
                <a:lnTo>
                  <a:pt x="2242258" y="1171581"/>
                </a:lnTo>
                <a:lnTo>
                  <a:pt x="0" y="11715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436608" y="2439311"/>
            <a:ext cx="1348062" cy="704362"/>
          </a:xfrm>
          <a:custGeom>
            <a:avLst/>
            <a:gdLst/>
            <a:ahLst/>
            <a:cxnLst/>
            <a:rect l="l" t="t" r="r" b="b"/>
            <a:pathLst>
              <a:path w="1348062" h="704362">
                <a:moveTo>
                  <a:pt x="0" y="0"/>
                </a:moveTo>
                <a:lnTo>
                  <a:pt x="1348061" y="0"/>
                </a:lnTo>
                <a:lnTo>
                  <a:pt x="1348061" y="704362"/>
                </a:lnTo>
                <a:lnTo>
                  <a:pt x="0" y="7043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1308604" y="-1028700"/>
            <a:ext cx="4011930" cy="4114800"/>
          </a:xfrm>
          <a:custGeom>
            <a:avLst/>
            <a:gdLst/>
            <a:ahLst/>
            <a:cxnLst/>
            <a:rect l="l" t="t" r="r" b="b"/>
            <a:pathLst>
              <a:path w="4011930" h="4114800">
                <a:moveTo>
                  <a:pt x="0" y="0"/>
                </a:moveTo>
                <a:lnTo>
                  <a:pt x="4011930" y="0"/>
                </a:lnTo>
                <a:lnTo>
                  <a:pt x="40119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28700" y="1283318"/>
            <a:ext cx="2059283" cy="1019345"/>
          </a:xfrm>
          <a:custGeom>
            <a:avLst/>
            <a:gdLst/>
            <a:ahLst/>
            <a:cxnLst/>
            <a:rect l="l" t="t" r="r" b="b"/>
            <a:pathLst>
              <a:path w="2059283" h="1019345">
                <a:moveTo>
                  <a:pt x="0" y="0"/>
                </a:moveTo>
                <a:lnTo>
                  <a:pt x="2059283" y="0"/>
                </a:lnTo>
                <a:lnTo>
                  <a:pt x="2059283" y="1019345"/>
                </a:lnTo>
                <a:lnTo>
                  <a:pt x="0" y="10193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2764745" y="2439310"/>
            <a:ext cx="12710578" cy="5773603"/>
            <a:chOff x="0" y="0"/>
            <a:chExt cx="3347642" cy="93402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47642" cy="934028"/>
            </a:xfrm>
            <a:custGeom>
              <a:avLst/>
              <a:gdLst/>
              <a:ahLst/>
              <a:cxnLst/>
              <a:rect l="l" t="t" r="r" b="b"/>
              <a:pathLst>
                <a:path w="3347642" h="934028">
                  <a:moveTo>
                    <a:pt x="31064" y="0"/>
                  </a:moveTo>
                  <a:lnTo>
                    <a:pt x="3316579" y="0"/>
                  </a:lnTo>
                  <a:cubicBezTo>
                    <a:pt x="3333734" y="0"/>
                    <a:pt x="3347642" y="13908"/>
                    <a:pt x="3347642" y="31064"/>
                  </a:cubicBezTo>
                  <a:lnTo>
                    <a:pt x="3347642" y="902965"/>
                  </a:lnTo>
                  <a:cubicBezTo>
                    <a:pt x="3347642" y="911203"/>
                    <a:pt x="3344370" y="919104"/>
                    <a:pt x="3338544" y="924930"/>
                  </a:cubicBezTo>
                  <a:cubicBezTo>
                    <a:pt x="3332718" y="930755"/>
                    <a:pt x="3324817" y="934028"/>
                    <a:pt x="3316579" y="934028"/>
                  </a:cubicBezTo>
                  <a:lnTo>
                    <a:pt x="31064" y="934028"/>
                  </a:lnTo>
                  <a:cubicBezTo>
                    <a:pt x="13908" y="934028"/>
                    <a:pt x="0" y="920121"/>
                    <a:pt x="0" y="902965"/>
                  </a:cubicBezTo>
                  <a:lnTo>
                    <a:pt x="0" y="31064"/>
                  </a:lnTo>
                  <a:cubicBezTo>
                    <a:pt x="0" y="13908"/>
                    <a:pt x="13908" y="0"/>
                    <a:pt x="3106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205747" y="2833121"/>
            <a:ext cx="11809887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- Đọc thuộc một bài thơ trào phúng mà em đã học hoặc đã đọc. Hãy đưa ra một vài lời đánh giá về tác phẩm thơ đó.</a:t>
            </a:r>
            <a:endParaRPr lang="en-GB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37615" y="5704656"/>
            <a:ext cx="119787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386840" algn="l"/>
              </a:tabLst>
            </a:pPr>
            <a:r>
              <a:rPr lang="en-US" sz="540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Nhắc lại các yêu cầu phân tích một bài thơ mà em đã rèn luyện trong bài học 2.</a:t>
            </a:r>
            <a:endParaRPr lang="en-GB" sz="5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65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67877" y="1689181"/>
            <a:ext cx="8347700" cy="8597819"/>
          </a:xfrm>
          <a:custGeom>
            <a:avLst/>
            <a:gdLst/>
            <a:ahLst/>
            <a:cxnLst/>
            <a:rect l="l" t="t" r="r" b="b"/>
            <a:pathLst>
              <a:path w="8347700" h="8597819">
                <a:moveTo>
                  <a:pt x="0" y="0"/>
                </a:moveTo>
                <a:lnTo>
                  <a:pt x="8347700" y="0"/>
                </a:lnTo>
                <a:lnTo>
                  <a:pt x="8347700" y="8597819"/>
                </a:lnTo>
                <a:lnTo>
                  <a:pt x="0" y="85978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3348926" y="2648604"/>
            <a:ext cx="4813886" cy="7420248"/>
          </a:xfrm>
          <a:custGeom>
            <a:avLst/>
            <a:gdLst/>
            <a:ahLst/>
            <a:cxnLst/>
            <a:rect l="l" t="t" r="r" b="b"/>
            <a:pathLst>
              <a:path w="4813886" h="7420248">
                <a:moveTo>
                  <a:pt x="0" y="0"/>
                </a:moveTo>
                <a:lnTo>
                  <a:pt x="4813886" y="0"/>
                </a:lnTo>
                <a:lnTo>
                  <a:pt x="4813886" y="7420249"/>
                </a:lnTo>
                <a:lnTo>
                  <a:pt x="0" y="74202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794208" y="2648604"/>
            <a:ext cx="1674626" cy="874992"/>
          </a:xfrm>
          <a:custGeom>
            <a:avLst/>
            <a:gdLst/>
            <a:ahLst/>
            <a:cxnLst/>
            <a:rect l="l" t="t" r="r" b="b"/>
            <a:pathLst>
              <a:path w="1674626" h="874992">
                <a:moveTo>
                  <a:pt x="0" y="0"/>
                </a:moveTo>
                <a:lnTo>
                  <a:pt x="1674626" y="0"/>
                </a:lnTo>
                <a:lnTo>
                  <a:pt x="1674626" y="874992"/>
                </a:lnTo>
                <a:lnTo>
                  <a:pt x="0" y="8749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697361" y="7142975"/>
            <a:ext cx="1674626" cy="874992"/>
          </a:xfrm>
          <a:custGeom>
            <a:avLst/>
            <a:gdLst/>
            <a:ahLst/>
            <a:cxnLst/>
            <a:rect l="l" t="t" r="r" b="b"/>
            <a:pathLst>
              <a:path w="1674626" h="874992">
                <a:moveTo>
                  <a:pt x="0" y="0"/>
                </a:moveTo>
                <a:lnTo>
                  <a:pt x="1674625" y="0"/>
                </a:lnTo>
                <a:lnTo>
                  <a:pt x="1674625" y="874992"/>
                </a:lnTo>
                <a:lnTo>
                  <a:pt x="0" y="8749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1308604" y="-1028700"/>
            <a:ext cx="4011930" cy="4114800"/>
          </a:xfrm>
          <a:custGeom>
            <a:avLst/>
            <a:gdLst/>
            <a:ahLst/>
            <a:cxnLst/>
            <a:rect l="l" t="t" r="r" b="b"/>
            <a:pathLst>
              <a:path w="4011930" h="4114800">
                <a:moveTo>
                  <a:pt x="0" y="0"/>
                </a:moveTo>
                <a:lnTo>
                  <a:pt x="4011930" y="0"/>
                </a:lnTo>
                <a:lnTo>
                  <a:pt x="40119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71987" y="806707"/>
            <a:ext cx="9144000" cy="1917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480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800" b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 thiệu khái quát</a:t>
            </a:r>
            <a:r>
              <a:rPr lang="en-US" sz="480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về tác giả và bài thơ</a:t>
            </a:r>
            <a:endParaRPr lang="en-GB" sz="4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71987" y="2868431"/>
            <a:ext cx="9144000" cy="1917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480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Phân tích được </a:t>
            </a:r>
            <a:r>
              <a:rPr lang="en-US" sz="4800" b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 dung cơ bản</a:t>
            </a:r>
            <a:r>
              <a:rPr lang="en-US" sz="480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bài thơ </a:t>
            </a:r>
            <a:endParaRPr lang="en-GB" sz="4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53863" y="5000764"/>
            <a:ext cx="9144000" cy="1917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480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Phân tích được </a:t>
            </a:r>
            <a:r>
              <a:rPr lang="en-US" sz="4800" b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số nét đặc sắc về hình thức nghệ thuật</a:t>
            </a:r>
            <a:endParaRPr lang="en-GB" sz="4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75617" y="7279974"/>
            <a:ext cx="90932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Khẳng định được </a:t>
            </a:r>
            <a:r>
              <a:rPr lang="en-US" sz="4800" b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 trí, ý nghĩa </a:t>
            </a:r>
            <a:r>
              <a:rPr lang="en-US" sz="480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bài thơ.</a:t>
            </a:r>
            <a:endParaRPr lang="en-GB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05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65732" y="-133902"/>
            <a:ext cx="6254706" cy="10714701"/>
          </a:xfrm>
          <a:custGeom>
            <a:avLst/>
            <a:gdLst/>
            <a:ahLst/>
            <a:cxnLst/>
            <a:rect l="l" t="t" r="r" b="b"/>
            <a:pathLst>
              <a:path w="6254706" h="10714701">
                <a:moveTo>
                  <a:pt x="0" y="0"/>
                </a:moveTo>
                <a:lnTo>
                  <a:pt x="6254706" y="0"/>
                </a:lnTo>
                <a:lnTo>
                  <a:pt x="6254706" y="10714700"/>
                </a:lnTo>
                <a:lnTo>
                  <a:pt x="0" y="10714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2495183" y="5550805"/>
            <a:ext cx="7501194" cy="5566511"/>
          </a:xfrm>
          <a:custGeom>
            <a:avLst/>
            <a:gdLst/>
            <a:ahLst/>
            <a:cxnLst/>
            <a:rect l="l" t="t" r="r" b="b"/>
            <a:pathLst>
              <a:path w="7501194" h="5566511">
                <a:moveTo>
                  <a:pt x="0" y="0"/>
                </a:moveTo>
                <a:lnTo>
                  <a:pt x="7501194" y="0"/>
                </a:lnTo>
                <a:lnTo>
                  <a:pt x="7501194" y="5566511"/>
                </a:lnTo>
                <a:lnTo>
                  <a:pt x="0" y="55665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8643250" y="1850139"/>
            <a:ext cx="9035150" cy="6092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341"/>
              </a:lnSpc>
            </a:pPr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HÌNH THÀNH KIẾN THỨC</a:t>
            </a:r>
            <a:endParaRPr lang="en-US" sz="11672" b="1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50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38298" y="199322"/>
            <a:ext cx="7005603" cy="2828410"/>
            <a:chOff x="-909417" y="-65031"/>
            <a:chExt cx="1845097" cy="877831"/>
          </a:xfrm>
        </p:grpSpPr>
        <p:sp>
          <p:nvSpPr>
            <p:cNvPr id="3" name="Freeform 3"/>
            <p:cNvSpPr/>
            <p:nvPr/>
          </p:nvSpPr>
          <p:spPr>
            <a:xfrm>
              <a:off x="-909417" y="-65031"/>
              <a:ext cx="1845097" cy="426744"/>
            </a:xfrm>
            <a:custGeom>
              <a:avLst/>
              <a:gdLst/>
              <a:ahLst/>
              <a:cxnLst/>
              <a:rect l="l" t="t" r="r" b="b"/>
              <a:pathLst>
                <a:path w="1845097" h="426744">
                  <a:moveTo>
                    <a:pt x="56360" y="0"/>
                  </a:moveTo>
                  <a:lnTo>
                    <a:pt x="1788737" y="0"/>
                  </a:lnTo>
                  <a:cubicBezTo>
                    <a:pt x="1819864" y="0"/>
                    <a:pt x="1845097" y="25233"/>
                    <a:pt x="1845097" y="56360"/>
                  </a:cubicBezTo>
                  <a:lnTo>
                    <a:pt x="1845097" y="370384"/>
                  </a:lnTo>
                  <a:cubicBezTo>
                    <a:pt x="1845097" y="385331"/>
                    <a:pt x="1839159" y="399667"/>
                    <a:pt x="1828590" y="410236"/>
                  </a:cubicBezTo>
                  <a:cubicBezTo>
                    <a:pt x="1818020" y="420806"/>
                    <a:pt x="1803684" y="426744"/>
                    <a:pt x="1788737" y="426744"/>
                  </a:cubicBezTo>
                  <a:lnTo>
                    <a:pt x="56360" y="426744"/>
                  </a:lnTo>
                  <a:cubicBezTo>
                    <a:pt x="25233" y="426744"/>
                    <a:pt x="0" y="401510"/>
                    <a:pt x="0" y="370384"/>
                  </a:cubicBezTo>
                  <a:lnTo>
                    <a:pt x="0" y="56360"/>
                  </a:lnTo>
                  <a:cubicBezTo>
                    <a:pt x="0" y="25233"/>
                    <a:pt x="25233" y="0"/>
                    <a:pt x="5636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304848" y="308665"/>
            <a:ext cx="6839152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vi-VN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LÝ THUYẾT</a:t>
            </a:r>
            <a:endParaRPr lang="en-GB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1359531" y="1427671"/>
            <a:ext cx="1674626" cy="874992"/>
          </a:xfrm>
          <a:custGeom>
            <a:avLst/>
            <a:gdLst/>
            <a:ahLst/>
            <a:cxnLst/>
            <a:rect l="l" t="t" r="r" b="b"/>
            <a:pathLst>
              <a:path w="1674626" h="874992">
                <a:moveTo>
                  <a:pt x="0" y="0"/>
                </a:moveTo>
                <a:lnTo>
                  <a:pt x="1674625" y="0"/>
                </a:lnTo>
                <a:lnTo>
                  <a:pt x="1674625" y="874992"/>
                </a:lnTo>
                <a:lnTo>
                  <a:pt x="0" y="8749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737402" y="2005283"/>
            <a:ext cx="5401333" cy="7943137"/>
          </a:xfrm>
          <a:custGeom>
            <a:avLst/>
            <a:gdLst/>
            <a:ahLst/>
            <a:cxnLst/>
            <a:rect l="l" t="t" r="r" b="b"/>
            <a:pathLst>
              <a:path w="5401333" h="7943137">
                <a:moveTo>
                  <a:pt x="0" y="0"/>
                </a:moveTo>
                <a:lnTo>
                  <a:pt x="5401333" y="0"/>
                </a:lnTo>
                <a:lnTo>
                  <a:pt x="5401333" y="7943137"/>
                </a:lnTo>
                <a:lnTo>
                  <a:pt x="0" y="79431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-321355" y="10032836"/>
            <a:ext cx="19253177" cy="1410841"/>
            <a:chOff x="0" y="0"/>
            <a:chExt cx="5070796" cy="4545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359531" y="5833620"/>
            <a:ext cx="5724939" cy="4114800"/>
          </a:xfrm>
          <a:custGeom>
            <a:avLst/>
            <a:gdLst/>
            <a:ahLst/>
            <a:cxnLst/>
            <a:rect l="l" t="t" r="r" b="b"/>
            <a:pathLst>
              <a:path w="5724939" h="4114800">
                <a:moveTo>
                  <a:pt x="0" y="0"/>
                </a:moveTo>
                <a:lnTo>
                  <a:pt x="5724939" y="0"/>
                </a:lnTo>
                <a:lnTo>
                  <a:pt x="57249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4222000" y="3382593"/>
            <a:ext cx="1674626" cy="874992"/>
          </a:xfrm>
          <a:custGeom>
            <a:avLst/>
            <a:gdLst/>
            <a:ahLst/>
            <a:cxnLst/>
            <a:rect l="l" t="t" r="r" b="b"/>
            <a:pathLst>
              <a:path w="1674626" h="874992">
                <a:moveTo>
                  <a:pt x="0" y="0"/>
                </a:moveTo>
                <a:lnTo>
                  <a:pt x="1674626" y="0"/>
                </a:lnTo>
                <a:lnTo>
                  <a:pt x="1674626" y="874992"/>
                </a:lnTo>
                <a:lnTo>
                  <a:pt x="0" y="8749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6048208" y="1917468"/>
            <a:ext cx="10622646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vi-V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Yêu cầu của kiểu bài</a:t>
            </a:r>
            <a:endParaRPr lang="en-GB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-1027953" y="1194356"/>
            <a:ext cx="2710345" cy="1341621"/>
          </a:xfrm>
          <a:custGeom>
            <a:avLst/>
            <a:gdLst/>
            <a:ahLst/>
            <a:cxnLst/>
            <a:rect l="l" t="t" r="r" b="b"/>
            <a:pathLst>
              <a:path w="2710345" h="1341621">
                <a:moveTo>
                  <a:pt x="0" y="0"/>
                </a:moveTo>
                <a:lnTo>
                  <a:pt x="2710346" y="0"/>
                </a:lnTo>
                <a:lnTo>
                  <a:pt x="2710346" y="1341621"/>
                </a:lnTo>
                <a:lnTo>
                  <a:pt x="0" y="13416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2926" y="2966606"/>
            <a:ext cx="11227074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vi-VN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Giới thiệu tác giả và bài thơ; nêu ý kiến chung của người viết về bài thơ.</a:t>
            </a:r>
            <a:endParaRPr lang="en-GB" sz="4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2926" y="5158426"/>
            <a:ext cx="11156605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vi-VN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Phân tích được nội dung trào phúng của bài thơ để làm rõ chủ đề.</a:t>
            </a:r>
            <a:endParaRPr lang="en-GB" sz="4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5761" y="6840203"/>
            <a:ext cx="11427376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vi-VN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Chỉ ra được tác dụng của một số nét đặc sắc về nghệ thuật trào phúng được thể hiện trong bài thơ.</a:t>
            </a:r>
            <a:endParaRPr lang="en-GB" sz="4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2926" y="8727027"/>
            <a:ext cx="10644261" cy="972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vi-VN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Khẳng định được giá trị, ý nghĩa của bài thơ.</a:t>
            </a:r>
            <a:endParaRPr lang="en-GB" sz="4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25691" y="3654543"/>
            <a:ext cx="4409088" cy="6483952"/>
          </a:xfrm>
          <a:custGeom>
            <a:avLst/>
            <a:gdLst/>
            <a:ahLst/>
            <a:cxnLst/>
            <a:rect l="l" t="t" r="r" b="b"/>
            <a:pathLst>
              <a:path w="4409088" h="6483952">
                <a:moveTo>
                  <a:pt x="0" y="0"/>
                </a:moveTo>
                <a:lnTo>
                  <a:pt x="4409088" y="0"/>
                </a:lnTo>
                <a:lnTo>
                  <a:pt x="4409088" y="6483953"/>
                </a:lnTo>
                <a:lnTo>
                  <a:pt x="0" y="64839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223501" y="756860"/>
            <a:ext cx="2242259" cy="1171580"/>
          </a:xfrm>
          <a:custGeom>
            <a:avLst/>
            <a:gdLst/>
            <a:ahLst/>
            <a:cxnLst/>
            <a:rect l="l" t="t" r="r" b="b"/>
            <a:pathLst>
              <a:path w="2242259" h="1171580">
                <a:moveTo>
                  <a:pt x="0" y="0"/>
                </a:moveTo>
                <a:lnTo>
                  <a:pt x="2242258" y="0"/>
                </a:lnTo>
                <a:lnTo>
                  <a:pt x="2242258" y="1171581"/>
                </a:lnTo>
                <a:lnTo>
                  <a:pt x="0" y="11715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436608" y="2439311"/>
            <a:ext cx="1348062" cy="704362"/>
          </a:xfrm>
          <a:custGeom>
            <a:avLst/>
            <a:gdLst/>
            <a:ahLst/>
            <a:cxnLst/>
            <a:rect l="l" t="t" r="r" b="b"/>
            <a:pathLst>
              <a:path w="1348062" h="704362">
                <a:moveTo>
                  <a:pt x="0" y="0"/>
                </a:moveTo>
                <a:lnTo>
                  <a:pt x="1348061" y="0"/>
                </a:lnTo>
                <a:lnTo>
                  <a:pt x="1348061" y="704362"/>
                </a:lnTo>
                <a:lnTo>
                  <a:pt x="0" y="7043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1308604" y="-1028700"/>
            <a:ext cx="4011930" cy="4114800"/>
          </a:xfrm>
          <a:custGeom>
            <a:avLst/>
            <a:gdLst/>
            <a:ahLst/>
            <a:cxnLst/>
            <a:rect l="l" t="t" r="r" b="b"/>
            <a:pathLst>
              <a:path w="4011930" h="4114800">
                <a:moveTo>
                  <a:pt x="0" y="0"/>
                </a:moveTo>
                <a:lnTo>
                  <a:pt x="4011930" y="0"/>
                </a:lnTo>
                <a:lnTo>
                  <a:pt x="40119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28700" y="1283318"/>
            <a:ext cx="2059283" cy="1019345"/>
          </a:xfrm>
          <a:custGeom>
            <a:avLst/>
            <a:gdLst/>
            <a:ahLst/>
            <a:cxnLst/>
            <a:rect l="l" t="t" r="r" b="b"/>
            <a:pathLst>
              <a:path w="2059283" h="1019345">
                <a:moveTo>
                  <a:pt x="0" y="0"/>
                </a:moveTo>
                <a:lnTo>
                  <a:pt x="2059283" y="0"/>
                </a:lnTo>
                <a:lnTo>
                  <a:pt x="2059283" y="1019345"/>
                </a:lnTo>
                <a:lnTo>
                  <a:pt x="0" y="10193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3276600" y="201541"/>
            <a:ext cx="1271057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2. Đọc và phân tích bài viết tham khảo</a:t>
            </a:r>
            <a:endParaRPr lang="en-GB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4076762" y="1512336"/>
            <a:ext cx="10020238" cy="1802363"/>
            <a:chOff x="0" y="0"/>
            <a:chExt cx="1780378" cy="34498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80378" cy="344989"/>
            </a:xfrm>
            <a:custGeom>
              <a:avLst/>
              <a:gdLst/>
              <a:ahLst/>
              <a:cxnLst/>
              <a:rect l="l" t="t" r="r" b="b"/>
              <a:pathLst>
                <a:path w="1780378" h="344989">
                  <a:moveTo>
                    <a:pt x="58409" y="0"/>
                  </a:moveTo>
                  <a:lnTo>
                    <a:pt x="1721969" y="0"/>
                  </a:lnTo>
                  <a:cubicBezTo>
                    <a:pt x="1737460" y="0"/>
                    <a:pt x="1752316" y="6154"/>
                    <a:pt x="1763270" y="17108"/>
                  </a:cubicBezTo>
                  <a:cubicBezTo>
                    <a:pt x="1774224" y="28061"/>
                    <a:pt x="1780378" y="42918"/>
                    <a:pt x="1780378" y="58409"/>
                  </a:cubicBezTo>
                  <a:lnTo>
                    <a:pt x="1780378" y="286580"/>
                  </a:lnTo>
                  <a:cubicBezTo>
                    <a:pt x="1780378" y="302071"/>
                    <a:pt x="1774224" y="316928"/>
                    <a:pt x="1763270" y="327882"/>
                  </a:cubicBezTo>
                  <a:cubicBezTo>
                    <a:pt x="1752316" y="338836"/>
                    <a:pt x="1737460" y="344989"/>
                    <a:pt x="1721969" y="344989"/>
                  </a:cubicBezTo>
                  <a:lnTo>
                    <a:pt x="58409" y="344989"/>
                  </a:lnTo>
                  <a:cubicBezTo>
                    <a:pt x="42918" y="344989"/>
                    <a:pt x="28061" y="338836"/>
                    <a:pt x="17108" y="327882"/>
                  </a:cubicBezTo>
                  <a:cubicBezTo>
                    <a:pt x="6154" y="316928"/>
                    <a:pt x="0" y="302071"/>
                    <a:pt x="0" y="286580"/>
                  </a:cubicBezTo>
                  <a:lnTo>
                    <a:pt x="0" y="58409"/>
                  </a:lnTo>
                  <a:cubicBezTo>
                    <a:pt x="0" y="42918"/>
                    <a:pt x="6154" y="28061"/>
                    <a:pt x="17108" y="17108"/>
                  </a:cubicBezTo>
                  <a:cubicBezTo>
                    <a:pt x="28061" y="6154"/>
                    <a:pt x="42918" y="0"/>
                    <a:pt x="5840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494076" y="1526257"/>
            <a:ext cx="9205113" cy="1737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93"/>
              </a:lnSpc>
            </a:pP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viết tham khảo: Phân tích bài thơ </a:t>
            </a:r>
            <a:r>
              <a:rPr lang="en-US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Đề đền Sầm Nghi Đống</a:t>
            </a:r>
            <a:endParaRPr lang="en-US" sz="4800">
              <a:solidFill>
                <a:srgbClr val="013E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624339"/>
              </p:ext>
            </p:extLst>
          </p:nvPr>
        </p:nvGraphicFramePr>
        <p:xfrm>
          <a:off x="3657600" y="4305300"/>
          <a:ext cx="11125200" cy="464820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112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964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4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PHIẾU HT  01:</a:t>
                      </a: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 tích bài viết tham khảo</a:t>
                      </a:r>
                      <a:endParaRPr lang="en-GB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8560">
                <a:tc>
                  <a:txBody>
                    <a:bodyPr/>
                    <a:lstStyle/>
                    <a:p>
                      <a:pPr indent="12700"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21335" algn="l"/>
                        </a:tabLst>
                      </a:pPr>
                      <a:r>
                        <a:rPr lang="en-GB" sz="4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Chỉ ra bố cục của bài viết tham khảo.</a:t>
                      </a:r>
                      <a:endParaRPr lang="en-GB" sz="3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2700"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21335" algn="l"/>
                        </a:tabLst>
                      </a:pPr>
                      <a:r>
                        <a:rPr lang="en-GB" sz="4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4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Phần Mở bài nêu những nội dung gì?</a:t>
                      </a: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3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2700"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21335" algn="l"/>
                        </a:tabLst>
                      </a:pP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4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Phần Thân bài triển khai như thế nào?</a:t>
                      </a: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3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2700"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21335" algn="l"/>
                        </a:tabLst>
                      </a:pP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4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Phần Kết bài khẳng định điểu gì?</a:t>
                      </a:r>
                      <a:r>
                        <a:rPr lang="vi-V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3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67877" y="1689181"/>
            <a:ext cx="8347700" cy="8597819"/>
          </a:xfrm>
          <a:custGeom>
            <a:avLst/>
            <a:gdLst/>
            <a:ahLst/>
            <a:cxnLst/>
            <a:rect l="l" t="t" r="r" b="b"/>
            <a:pathLst>
              <a:path w="8347700" h="8597819">
                <a:moveTo>
                  <a:pt x="0" y="0"/>
                </a:moveTo>
                <a:lnTo>
                  <a:pt x="8347700" y="0"/>
                </a:lnTo>
                <a:lnTo>
                  <a:pt x="8347700" y="8597819"/>
                </a:lnTo>
                <a:lnTo>
                  <a:pt x="0" y="85978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348926" y="2648604"/>
            <a:ext cx="4813886" cy="7420248"/>
          </a:xfrm>
          <a:custGeom>
            <a:avLst/>
            <a:gdLst/>
            <a:ahLst/>
            <a:cxnLst/>
            <a:rect l="l" t="t" r="r" b="b"/>
            <a:pathLst>
              <a:path w="4813886" h="7420248">
                <a:moveTo>
                  <a:pt x="0" y="0"/>
                </a:moveTo>
                <a:lnTo>
                  <a:pt x="4813886" y="0"/>
                </a:lnTo>
                <a:lnTo>
                  <a:pt x="4813886" y="7420249"/>
                </a:lnTo>
                <a:lnTo>
                  <a:pt x="0" y="74202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794208" y="2648604"/>
            <a:ext cx="1674626" cy="874992"/>
          </a:xfrm>
          <a:custGeom>
            <a:avLst/>
            <a:gdLst/>
            <a:ahLst/>
            <a:cxnLst/>
            <a:rect l="l" t="t" r="r" b="b"/>
            <a:pathLst>
              <a:path w="1674626" h="874992">
                <a:moveTo>
                  <a:pt x="0" y="0"/>
                </a:moveTo>
                <a:lnTo>
                  <a:pt x="1674626" y="0"/>
                </a:lnTo>
                <a:lnTo>
                  <a:pt x="1674626" y="874992"/>
                </a:lnTo>
                <a:lnTo>
                  <a:pt x="0" y="8749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38200" y="7920078"/>
            <a:ext cx="1674626" cy="874992"/>
          </a:xfrm>
          <a:custGeom>
            <a:avLst/>
            <a:gdLst/>
            <a:ahLst/>
            <a:cxnLst/>
            <a:rect l="l" t="t" r="r" b="b"/>
            <a:pathLst>
              <a:path w="1674626" h="874992">
                <a:moveTo>
                  <a:pt x="0" y="0"/>
                </a:moveTo>
                <a:lnTo>
                  <a:pt x="1674625" y="0"/>
                </a:lnTo>
                <a:lnTo>
                  <a:pt x="1674625" y="874992"/>
                </a:lnTo>
                <a:lnTo>
                  <a:pt x="0" y="8749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1308604" y="-1028700"/>
            <a:ext cx="4011930" cy="4114800"/>
          </a:xfrm>
          <a:custGeom>
            <a:avLst/>
            <a:gdLst/>
            <a:ahLst/>
            <a:cxnLst/>
            <a:rect l="l" t="t" r="r" b="b"/>
            <a:pathLst>
              <a:path w="4011930" h="4114800">
                <a:moveTo>
                  <a:pt x="0" y="0"/>
                </a:moveTo>
                <a:lnTo>
                  <a:pt x="4011930" y="0"/>
                </a:lnTo>
                <a:lnTo>
                  <a:pt x="40119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249141" y="956864"/>
            <a:ext cx="10389637" cy="143308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74"/>
              </a:lnSpc>
            </a:pPr>
            <a:r>
              <a:rPr lang="en-US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Mở bài</a:t>
            </a:r>
            <a:endParaRPr lang="en-US" sz="8000">
              <a:solidFill>
                <a:srgbClr val="013E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97361" y="3413274"/>
            <a:ext cx="1117051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- Giới thiệu tác giả Hồ Xuân Hương</a:t>
            </a:r>
            <a:endParaRPr lang="en-GB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640" y="4687364"/>
            <a:ext cx="1159374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197485" algn="just">
              <a:lnSpc>
                <a:spcPct val="130000"/>
              </a:lnSpc>
              <a:spcAft>
                <a:spcPts val="0"/>
              </a:spcAft>
              <a:tabLst>
                <a:tab pos="424815" algn="l"/>
              </a:tabLst>
            </a:pPr>
            <a:r>
              <a:rPr lang="en-US" sz="60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Giới thiệu bài thơ </a:t>
            </a:r>
            <a:r>
              <a:rPr lang="en-US" sz="6000" i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 đền Sầm Nghi Đống.</a:t>
            </a:r>
            <a:endParaRPr lang="en-GB" sz="6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25691" y="3654543"/>
            <a:ext cx="4409088" cy="6483952"/>
          </a:xfrm>
          <a:custGeom>
            <a:avLst/>
            <a:gdLst/>
            <a:ahLst/>
            <a:cxnLst/>
            <a:rect l="l" t="t" r="r" b="b"/>
            <a:pathLst>
              <a:path w="4409088" h="6483952">
                <a:moveTo>
                  <a:pt x="0" y="0"/>
                </a:moveTo>
                <a:lnTo>
                  <a:pt x="4409088" y="0"/>
                </a:lnTo>
                <a:lnTo>
                  <a:pt x="4409088" y="6483953"/>
                </a:lnTo>
                <a:lnTo>
                  <a:pt x="0" y="64839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223501" y="756860"/>
            <a:ext cx="2242259" cy="1171580"/>
          </a:xfrm>
          <a:custGeom>
            <a:avLst/>
            <a:gdLst/>
            <a:ahLst/>
            <a:cxnLst/>
            <a:rect l="l" t="t" r="r" b="b"/>
            <a:pathLst>
              <a:path w="2242259" h="1171580">
                <a:moveTo>
                  <a:pt x="0" y="0"/>
                </a:moveTo>
                <a:lnTo>
                  <a:pt x="2242258" y="0"/>
                </a:lnTo>
                <a:lnTo>
                  <a:pt x="2242258" y="1171581"/>
                </a:lnTo>
                <a:lnTo>
                  <a:pt x="0" y="11715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110286" y="358874"/>
            <a:ext cx="1348062" cy="704362"/>
          </a:xfrm>
          <a:custGeom>
            <a:avLst/>
            <a:gdLst/>
            <a:ahLst/>
            <a:cxnLst/>
            <a:rect l="l" t="t" r="r" b="b"/>
            <a:pathLst>
              <a:path w="1348062" h="704362">
                <a:moveTo>
                  <a:pt x="0" y="0"/>
                </a:moveTo>
                <a:lnTo>
                  <a:pt x="1348061" y="0"/>
                </a:lnTo>
                <a:lnTo>
                  <a:pt x="1348061" y="704362"/>
                </a:lnTo>
                <a:lnTo>
                  <a:pt x="0" y="7043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1308604" y="-1028700"/>
            <a:ext cx="4011930" cy="4114800"/>
          </a:xfrm>
          <a:custGeom>
            <a:avLst/>
            <a:gdLst/>
            <a:ahLst/>
            <a:cxnLst/>
            <a:rect l="l" t="t" r="r" b="b"/>
            <a:pathLst>
              <a:path w="4011930" h="4114800">
                <a:moveTo>
                  <a:pt x="0" y="0"/>
                </a:moveTo>
                <a:lnTo>
                  <a:pt x="4011930" y="0"/>
                </a:lnTo>
                <a:lnTo>
                  <a:pt x="40119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28700" y="1283318"/>
            <a:ext cx="2059283" cy="1019345"/>
          </a:xfrm>
          <a:custGeom>
            <a:avLst/>
            <a:gdLst/>
            <a:ahLst/>
            <a:cxnLst/>
            <a:rect l="l" t="t" r="r" b="b"/>
            <a:pathLst>
              <a:path w="2059283" h="1019345">
                <a:moveTo>
                  <a:pt x="0" y="0"/>
                </a:moveTo>
                <a:lnTo>
                  <a:pt x="2059283" y="0"/>
                </a:lnTo>
                <a:lnTo>
                  <a:pt x="2059283" y="1019345"/>
                </a:lnTo>
                <a:lnTo>
                  <a:pt x="0" y="10193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992414" y="7311"/>
            <a:ext cx="12710578" cy="1620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09"/>
              </a:lnSpc>
            </a:pPr>
            <a:r>
              <a:rPr lang="en-U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Thân bài</a:t>
            </a:r>
            <a:endParaRPr lang="en-US" sz="8000">
              <a:solidFill>
                <a:srgbClr val="013E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310401" y="1811562"/>
            <a:ext cx="16373393" cy="972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30000"/>
              </a:lnSpc>
              <a:spcAft>
                <a:spcPts val="0"/>
              </a:spcAft>
              <a:tabLst>
                <a:tab pos="424815" algn="l"/>
              </a:tabLst>
            </a:pPr>
            <a:r>
              <a:rPr lang="en-US" sz="44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Phân tích nhan đề (chữ “đề”) và cảm hứng chủ đạo (ngụ ý giễu cợt).</a:t>
            </a:r>
            <a:endParaRPr lang="en-GB" sz="4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310401" y="2845867"/>
            <a:ext cx="14622914" cy="972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30000"/>
              </a:lnSpc>
              <a:spcAft>
                <a:spcPts val="0"/>
              </a:spcAft>
              <a:tabLst>
                <a:tab pos="424815" algn="l"/>
              </a:tabLst>
            </a:pPr>
            <a:r>
              <a:rPr lang="en-US" sz="44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Phân tích nội dung trào phúng của bài thơ để làm rõ chủ đề: </a:t>
            </a:r>
            <a:endParaRPr lang="en-GB" sz="4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5059" y="3645841"/>
            <a:ext cx="14554200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30000"/>
              </a:lnSpc>
              <a:spcAft>
                <a:spcPts val="0"/>
              </a:spcAft>
              <a:tabLst>
                <a:tab pos="424815" algn="l"/>
              </a:tabLst>
            </a:pPr>
            <a:r>
              <a:rPr lang="en-US" sz="44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Thái độ giễu cợt, khinh thị, châm biếm của nhà thơ đối với ngôi đền ở hai câu đầu.</a:t>
            </a:r>
            <a:endParaRPr lang="en-GB" sz="4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7604" y="5316863"/>
            <a:ext cx="14810253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30000"/>
              </a:lnSpc>
              <a:spcAft>
                <a:spcPts val="0"/>
              </a:spcAft>
              <a:tabLst>
                <a:tab pos="424815" algn="l"/>
              </a:tabLst>
            </a:pPr>
            <a:r>
              <a:rPr lang="en-US" sz="44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Bộc lộ sự quật cường, không an phận; sự khinh thường của nữ sĩ khi so sánh mình với người được thờ, bộc lộ tiếng cười đả kích.</a:t>
            </a:r>
            <a:endParaRPr lang="en-GB" sz="4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288698" y="7758891"/>
            <a:ext cx="15931401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30000"/>
              </a:lnSpc>
              <a:spcAft>
                <a:spcPts val="0"/>
              </a:spcAft>
              <a:tabLst>
                <a:tab pos="424815" algn="l"/>
              </a:tabLst>
            </a:pPr>
            <a:r>
              <a:rPr lang="vi-VN" sz="44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en-US" sz="44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hỉ ra và phân tích tác dụng của một số nét đặc sắc về nghệ thuật trào phúng</a:t>
            </a:r>
            <a:endParaRPr lang="en-GB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1569</Words>
  <Application>Microsoft Office PowerPoint</Application>
  <PresentationFormat>Tùy chỉnh</PresentationFormat>
  <Paragraphs>164</Paragraphs>
  <Slides>26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26</vt:i4>
      </vt:variant>
    </vt:vector>
  </HeadingPairs>
  <TitlesOfParts>
    <vt:vector size="32" baseType="lpstr">
      <vt:lpstr>AC Diary Girl</vt:lpstr>
      <vt:lpstr>DG Jory</vt:lpstr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Watercolor Nature  Elements Of A Story  Education Presentation</dc:title>
  <cp:lastModifiedBy>Nguyễn Hải Châu</cp:lastModifiedBy>
  <cp:revision>50</cp:revision>
  <dcterms:created xsi:type="dcterms:W3CDTF">2006-08-16T00:00:00Z</dcterms:created>
  <dcterms:modified xsi:type="dcterms:W3CDTF">2025-12-01T01:26:40Z</dcterms:modified>
  <dc:identifier>DAFuZBuVks0</dc:identifier>
</cp:coreProperties>
</file>