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840" r:id="rId3"/>
    <p:sldMasterId id="2147483876" r:id="rId4"/>
    <p:sldMasterId id="2147483891" r:id="rId5"/>
    <p:sldMasterId id="2147483905" r:id="rId6"/>
    <p:sldMasterId id="2147483917" r:id="rId7"/>
  </p:sldMasterIdLst>
  <p:notesMasterIdLst>
    <p:notesMasterId r:id="rId37"/>
  </p:notesMasterIdLst>
  <p:sldIdLst>
    <p:sldId id="323" r:id="rId8"/>
    <p:sldId id="257" r:id="rId9"/>
    <p:sldId id="271" r:id="rId10"/>
    <p:sldId id="259" r:id="rId11"/>
    <p:sldId id="273" r:id="rId12"/>
    <p:sldId id="263" r:id="rId13"/>
    <p:sldId id="300" r:id="rId14"/>
    <p:sldId id="301" r:id="rId15"/>
    <p:sldId id="329" r:id="rId16"/>
    <p:sldId id="330" r:id="rId17"/>
    <p:sldId id="325" r:id="rId18"/>
    <p:sldId id="303" r:id="rId19"/>
    <p:sldId id="266" r:id="rId20"/>
    <p:sldId id="322" r:id="rId21"/>
    <p:sldId id="324" r:id="rId22"/>
    <p:sldId id="335" r:id="rId23"/>
    <p:sldId id="336" r:id="rId24"/>
    <p:sldId id="305" r:id="rId25"/>
    <p:sldId id="331" r:id="rId26"/>
    <p:sldId id="333" r:id="rId27"/>
    <p:sldId id="337" r:id="rId28"/>
    <p:sldId id="339" r:id="rId29"/>
    <p:sldId id="314" r:id="rId30"/>
    <p:sldId id="268" r:id="rId31"/>
    <p:sldId id="340" r:id="rId32"/>
    <p:sldId id="326" r:id="rId33"/>
    <p:sldId id="327" r:id="rId34"/>
    <p:sldId id="267" r:id="rId35"/>
    <p:sldId id="270" r:id="rId36"/>
  </p:sldIdLst>
  <p:sldSz cx="18288000" cy="10287000"/>
  <p:notesSz cx="6858000" cy="9144000"/>
  <p:embeddedFontLs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Abel" panose="02000506030000020004" pitchFamily="2" charset="0"/>
      <p:regular r:id="rId42"/>
    </p:embeddedFont>
    <p:embeddedFont>
      <p:font typeface="Bellota Text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Didact Gothic" panose="00000500000000000000" pitchFamily="2" charset="0"/>
      <p:regular r:id="rId52"/>
    </p:embeddedFont>
    <p:embeddedFont>
      <p:font typeface="Odibee Sans" panose="020B0604020202020204" charset="0"/>
      <p:regular r:id="rId53"/>
    </p:embeddedFont>
    <p:embeddedFont>
      <p:font typeface="Roboto Condensed" panose="02000000000000000000" pitchFamily="2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061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1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543C0-0977-4927-9790-76360A1520F0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3978-68DE-46F5-B657-FE4940278D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97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D3978-68DE-46F5-B657-FE4940278D2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4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58eee2c94_1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58eee2c94_1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58eee2c94_1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58eee2c94_1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97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156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397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73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D3978-68DE-46F5-B657-FE4940278D2C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06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D3978-68DE-46F5-B657-FE4940278D2C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98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58eee2c94_1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58eee2c94_1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3978-68DE-46F5-B657-FE4940278D2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445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53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858eee2c94_1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858eee2c94_1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858eee2c94_1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858eee2c94_1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40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99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1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89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8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72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7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39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6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868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0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643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405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76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397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48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49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551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85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07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781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06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30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5134044" y="3521489"/>
            <a:ext cx="8165112" cy="32992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5961185" y="5680135"/>
            <a:ext cx="7288330" cy="970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Bellota Text" panose="00000500000000000000"/>
                <a:ea typeface="Bellota Text" panose="00000500000000000000"/>
                <a:cs typeface="Bellota Text" panose="00000500000000000000"/>
                <a:sym typeface="Bellota Text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8000" y="-17370"/>
            <a:ext cx="18288000" cy="10321048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405171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3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3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3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3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4204202" y="5281774"/>
            <a:ext cx="11319600" cy="17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4648800" y="6800626"/>
            <a:ext cx="104304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rgbClr val="FFFFFF"/>
                </a:solidFill>
                <a:latin typeface="Bellota Text" panose="00000500000000000000"/>
                <a:ea typeface="Bellota Text" panose="00000500000000000000"/>
                <a:cs typeface="Bellota Text" panose="00000500000000000000"/>
                <a:sym typeface="Bellota Tex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60055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871600" y="2348500"/>
            <a:ext cx="13984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2400"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4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4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4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4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6073835" y="8182894"/>
            <a:ext cx="1289430" cy="1586152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6436324" y="1923812"/>
            <a:ext cx="357248" cy="3264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4"/>
          <p:cNvSpPr/>
          <p:nvPr/>
        </p:nvSpPr>
        <p:spPr>
          <a:xfrm>
            <a:off x="2639024" y="9316262"/>
            <a:ext cx="357248" cy="3264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669727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62" name="Google Shape;62;p5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3636521" y="5180981"/>
            <a:ext cx="4224150" cy="2044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3315383" y="3264833"/>
            <a:ext cx="4224150" cy="870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5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 dirty="0"/>
          </a:p>
        </p:txBody>
      </p:sp>
      <p:sp>
        <p:nvSpPr>
          <p:cNvPr id="73" name="Google Shape;73;p5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5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5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5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11079270" y="6094597"/>
            <a:ext cx="4224268" cy="2044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11425142" y="4181746"/>
            <a:ext cx="4224268" cy="870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5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 panose="02000000000000000000"/>
              <a:buNone/>
              <a:defRPr sz="4800" b="1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2656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cxnSp>
        <p:nvCxnSpPr>
          <p:cNvPr id="81" name="Google Shape;81;p6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6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6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6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6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167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7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7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7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7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4898550" y="6797070"/>
            <a:ext cx="92550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Bellota Text" panose="00000500000000000000"/>
                <a:ea typeface="Bellota Text" panose="00000500000000000000"/>
                <a:cs typeface="Bellota Text" panose="00000500000000000000"/>
                <a:sym typeface="Bellota Tex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3792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2472300" y="2286000"/>
            <a:ext cx="6168600" cy="54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784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7" name="Google Shape;137;p9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8" name="Google Shape;138;p9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9" name="Google Shape;139;p9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" name="Google Shape;140;p9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3341016" y="4703959"/>
            <a:ext cx="7379704" cy="29020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10504200" y="4342856"/>
            <a:ext cx="63504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0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 dirty="0"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142759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100123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2873400" y="2714800"/>
            <a:ext cx="1398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5101500" y="6406950"/>
            <a:ext cx="95250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7470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1" name="Google Shape;191;p13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2" name="Google Shape;192;p13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3" name="Google Shape;193;p13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" name="Google Shape;194;p13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6661501" y="-28102"/>
            <a:ext cx="809314" cy="361668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2205398" y="7768513"/>
            <a:ext cx="992756" cy="1268434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9373907" y="710299"/>
            <a:ext cx="809302" cy="739426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10368788" y="252044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3165600" y="252044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3545422" y="3392732"/>
            <a:ext cx="54096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 panose="00000500000000000000"/>
              <a:buNone/>
              <a:defRPr sz="2800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10773698" y="3392734"/>
            <a:ext cx="54090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 panose="00000500000000000000"/>
              <a:buNone/>
              <a:defRPr sz="2800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10368788" y="709559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3165600" y="709559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3545422" y="7967882"/>
            <a:ext cx="54096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 panose="00000500000000000000"/>
              <a:buNone/>
              <a:defRPr sz="2800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10773698" y="7967884"/>
            <a:ext cx="54090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 panose="00000500000000000000"/>
              <a:buNone/>
              <a:defRPr sz="2800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944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cxnSp>
        <p:nvCxnSpPr>
          <p:cNvPr id="226" name="Google Shape;226;p14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14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14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14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14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3162208" y="782905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3162418" y="7049506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 dirty="0"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7749976" y="618195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7749976" y="5399550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 dirty="0"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12337602" y="781000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12337602" y="7049506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 panose="02000000000000000000"/>
              <a:buNone/>
              <a:defRPr sz="4800" b="1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868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17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17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17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17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08705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283" y="3006"/>
            <a:ext cx="18248758" cy="102809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74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5134044" y="3521489"/>
            <a:ext cx="8165112" cy="32992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5961185" y="5680135"/>
            <a:ext cx="7288330" cy="970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8000" y="-17370"/>
            <a:ext cx="18288000" cy="10321048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494461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3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3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3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3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4204202" y="5281774"/>
            <a:ext cx="11319600" cy="17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4648800" y="6800626"/>
            <a:ext cx="104304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301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871600" y="2348500"/>
            <a:ext cx="13984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2400"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4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4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4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4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6073835" y="8182894"/>
            <a:ext cx="1289430" cy="1586152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6436324" y="1923812"/>
            <a:ext cx="357248" cy="3264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4"/>
          <p:cNvSpPr/>
          <p:nvPr/>
        </p:nvSpPr>
        <p:spPr>
          <a:xfrm>
            <a:off x="2639024" y="9316262"/>
            <a:ext cx="357248" cy="3264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29538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62" name="Google Shape;62;p5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3636521" y="5180981"/>
            <a:ext cx="4224150" cy="2044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3315383" y="3264833"/>
            <a:ext cx="4224150" cy="870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5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  <p:sp>
        <p:nvSpPr>
          <p:cNvPr id="73" name="Google Shape;73;p5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5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5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5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11079270" y="6094597"/>
            <a:ext cx="4224268" cy="2044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11425142" y="4181746"/>
            <a:ext cx="4224268" cy="870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5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4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3804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cxnSp>
        <p:nvCxnSpPr>
          <p:cNvPr id="81" name="Google Shape;81;p6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6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6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6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6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35044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7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7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7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7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4898550" y="6797070"/>
            <a:ext cx="92550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87837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2472300" y="2286000"/>
            <a:ext cx="6168600" cy="54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8933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7" name="Google Shape;137;p9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8" name="Google Shape;138;p9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9" name="Google Shape;139;p9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" name="Google Shape;140;p9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3341016" y="4703959"/>
            <a:ext cx="7379704" cy="29020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10504200" y="4342856"/>
            <a:ext cx="6350400" cy="9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0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 dirty="0"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33779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561055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33700"/>
            <a:ext cx="18288000" cy="103206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2873400" y="2714800"/>
            <a:ext cx="1398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5101500" y="6406950"/>
            <a:ext cx="95250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7042200" y="-186700"/>
            <a:ext cx="1080600" cy="14538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251085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1" name="Google Shape;191;p13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2" name="Google Shape;192;p13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3" name="Google Shape;193;p13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" name="Google Shape;194;p13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6661501" y="-28102"/>
            <a:ext cx="809314" cy="361668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2205398" y="7768513"/>
            <a:ext cx="992756" cy="1268434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9373907" y="710299"/>
            <a:ext cx="809302" cy="739426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10368788" y="252044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3165600" y="252044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3545422" y="3392732"/>
            <a:ext cx="54096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10773698" y="3392734"/>
            <a:ext cx="54090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10368788" y="709559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3165600" y="7095592"/>
            <a:ext cx="616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 dirty="0"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3545422" y="7967882"/>
            <a:ext cx="54096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10773698" y="7967884"/>
            <a:ext cx="54090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192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cxnSp>
        <p:nvCxnSpPr>
          <p:cNvPr id="226" name="Google Shape;226;p14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14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14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14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14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3162208" y="782905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3162418" y="7049506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7749976" y="618195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7749976" y="5399550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12337602" y="781000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12337602" y="7049506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11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33700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17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17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17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17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68552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37B72EF-E12F-4506-AB10-4CA8468815C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02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5C8F9E8C-ACC7-4078-B802-C142B562E68E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66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C968106-3BA2-484B-A18F-0EBA5FE4EC0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8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D5FE7BD5-7A1F-41B1-8933-15C0223709F7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23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3BE886D-F06E-41CF-B7E8-D64627DB4AB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06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D4077AA-6C09-4243-AE4E-0D47B4E6792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82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2D4E7DA-49A3-41E4-A568-4D3D45C605E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48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CDE26D9-9C0C-4AA7-98D5-784D7CDDB75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6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D9F8A71-DEB8-4E7E-8782-0418687E774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1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AB2DF7F9-C2CA-4A2F-A286-E772C81EF3E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68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AE2C78DB-5919-4AE2-A282-488335F696E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27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76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770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36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5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26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91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23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668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14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0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 panose="00000500000000000000"/>
              <a:buChar char="●"/>
              <a:defRPr sz="1800"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021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568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 smtClean="0"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 smtClean="0"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8ADAF5B-160B-403A-9BEC-36BCAF21B40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1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92A91-C70E-40E4-BDB3-73C599F09D2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984B-F8CD-451A-9A18-42E48045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4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58.png"/><Relationship Id="rId17" Type="http://schemas.openxmlformats.org/officeDocument/2006/relationships/image" Target="../media/image49.png"/><Relationship Id="rId2" Type="http://schemas.openxmlformats.org/officeDocument/2006/relationships/image" Target="../media/image27.png"/><Relationship Id="rId16" Type="http://schemas.openxmlformats.org/officeDocument/2006/relationships/image" Target="../media/image48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4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7.svg"/><Relationship Id="rId7" Type="http://schemas.openxmlformats.org/officeDocument/2006/relationships/image" Target="../media/image43.png"/><Relationship Id="rId12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22.png"/><Relationship Id="rId5" Type="http://schemas.openxmlformats.org/officeDocument/2006/relationships/image" Target="../media/image39.svg"/><Relationship Id="rId10" Type="http://schemas.openxmlformats.org/officeDocument/2006/relationships/image" Target="../media/image46.sv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60.svg"/><Relationship Id="rId4" Type="http://schemas.openxmlformats.org/officeDocument/2006/relationships/image" Target="../media/image53.sv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1.pn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64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slide" Target="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hyperlink" Target="video%20tro%20choi.mp4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video%20vao%20bai.mp4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7.svg"/><Relationship Id="rId9" Type="http://schemas.openxmlformats.org/officeDocument/2006/relationships/image" Target="../media/image11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hyperlink" Target="nhac%20nhom%20(online-video-cutter.com).mp4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5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slide" Target="slide2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7.sv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nhac%201%20phut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video%20vao%20bai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sv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0" y="0"/>
            <a:ext cx="18288000" cy="10629900"/>
            <a:chOff x="0" y="-19"/>
            <a:chExt cx="5760" cy="4377"/>
          </a:xfrm>
        </p:grpSpPr>
        <p:pic>
          <p:nvPicPr>
            <p:cNvPr id="2061" name="Picture 1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20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1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3" y="6551468"/>
            <a:ext cx="301466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2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52591" y="6622258"/>
            <a:ext cx="292893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Picture1bupb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890" y="111030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Picture1bupb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434" y="267984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sun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21" y="6438900"/>
            <a:ext cx="445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sun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66" y="6374940"/>
            <a:ext cx="3893344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2" name="WordArt 30"/>
          <p:cNvSpPr>
            <a:spLocks noChangeArrowheads="1" noChangeShapeType="1" noTextEdit="1"/>
          </p:cNvSpPr>
          <p:nvPr/>
        </p:nvSpPr>
        <p:spPr bwMode="auto">
          <a:xfrm>
            <a:off x="2715821" y="1982452"/>
            <a:ext cx="13740378" cy="2628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5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WordArt 31"/>
          <p:cNvSpPr>
            <a:spLocks noChangeArrowheads="1" noChangeShapeType="1" noTextEdit="1"/>
          </p:cNvSpPr>
          <p:nvPr/>
        </p:nvSpPr>
        <p:spPr bwMode="auto">
          <a:xfrm>
            <a:off x="4699900" y="4455728"/>
            <a:ext cx="10108436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6B</a:t>
            </a:r>
          </a:p>
        </p:txBody>
      </p:sp>
      <p:pic>
        <p:nvPicPr>
          <p:cNvPr id="2" name="Picture 28" descr="sunflower">
            <a:extLst>
              <a:ext uri="{FF2B5EF4-FFF2-40B4-BE49-F238E27FC236}">
                <a16:creationId xmlns:a16="http://schemas.microsoft.com/office/drawing/2014/main" id="{D7CC8C95-66BF-5BF4-5F07-6F771D9AF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93" y="6341030"/>
            <a:ext cx="3893344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51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3163">
            <a:off x="17022056" y="-342766"/>
            <a:ext cx="1561645" cy="2075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23541" y="5537553"/>
            <a:ext cx="1603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BC(a, 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b;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5204" y="6975576"/>
            <a:ext cx="12043820" cy="880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CNN(a, b)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6975" y="8438175"/>
            <a:ext cx="13583966" cy="8809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4823" y="169645"/>
            <a:ext cx="16713461" cy="5102973"/>
          </a:xfrm>
          <a:prstGeom prst="roundRect">
            <a:avLst/>
          </a:prstGeom>
          <a:solidFill>
            <a:srgbClr val="FBF8C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Bội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chung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hay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là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/>
              </a:rPr>
              <a:t>bội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tất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cả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các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đó</a:t>
            </a: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just" defTabSz="1828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Bội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chung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nhỏ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nhất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hay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là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/>
              </a:rPr>
              <a:t>nhỏ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nhất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khác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0 </a:t>
            </a: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trong</a:t>
            </a: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tập</a:t>
            </a: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hợp</a:t>
            </a: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các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bội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chung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các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đó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.</a:t>
            </a:r>
          </a:p>
          <a:p>
            <a:pPr marL="0" marR="0" lvl="0" indent="0" algn="just" defTabSz="1828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E3F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5552D6-CC33-CF69-330B-90D0C6048FC5}"/>
              </a:ext>
            </a:extLst>
          </p:cNvPr>
          <p:cNvCxnSpPr/>
          <p:nvPr/>
        </p:nvCxnSpPr>
        <p:spPr>
          <a:xfrm>
            <a:off x="9505053" y="1409700"/>
            <a:ext cx="640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8163D5-F060-1702-9A81-F3EB0ADA9043}"/>
              </a:ext>
            </a:extLst>
          </p:cNvPr>
          <p:cNvCxnSpPr/>
          <p:nvPr/>
        </p:nvCxnSpPr>
        <p:spPr>
          <a:xfrm>
            <a:off x="12954000" y="3107076"/>
            <a:ext cx="39118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822F0-9F91-DF51-2084-4D83784EE818}"/>
              </a:ext>
            </a:extLst>
          </p:cNvPr>
          <p:cNvCxnSpPr/>
          <p:nvPr/>
        </p:nvCxnSpPr>
        <p:spPr>
          <a:xfrm>
            <a:off x="914400" y="4046334"/>
            <a:ext cx="167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9AC72C-E537-6F17-318B-722EA7636670}"/>
              </a:ext>
            </a:extLst>
          </p:cNvPr>
          <p:cNvCxnSpPr/>
          <p:nvPr/>
        </p:nvCxnSpPr>
        <p:spPr>
          <a:xfrm>
            <a:off x="6477000" y="4046334"/>
            <a:ext cx="7391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8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5665" y="56359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-300571" y="8225386"/>
            <a:ext cx="1344592" cy="20171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44606" y="9201207"/>
            <a:ext cx="2797216" cy="11165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5665" y="211253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5906147" y="7958084"/>
            <a:ext cx="2058223" cy="477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D7021-28E7-8204-5A28-F65DAED6E006}"/>
              </a:ext>
            </a:extLst>
          </p:cNvPr>
          <p:cNvSpPr txBox="1"/>
          <p:nvPr/>
        </p:nvSpPr>
        <p:spPr>
          <a:xfrm>
            <a:off x="1223541" y="-2915"/>
            <a:ext cx="1662442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E277F6-1193-730C-C41B-43E58754F1C6}"/>
                  </a:ext>
                </a:extLst>
              </p:cNvPr>
              <p:cNvSpPr txBox="1"/>
              <p:nvPr/>
            </p:nvSpPr>
            <p:spPr>
              <a:xfrm>
                <a:off x="1190882" y="2334919"/>
                <a:ext cx="16624421" cy="39321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B(3)</a:t>
                </a:r>
              </a:p>
              <a:p>
                <a:pPr lvl="0" algn="ctr">
                  <a:defRPr/>
                </a:pP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B(6)</a:t>
                </a:r>
              </a:p>
              <a:p>
                <a:pPr lvl="0" algn="ctr">
                  <a:defRPr/>
                </a:pP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BC(3, 6)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E277F6-1193-730C-C41B-43E58754F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882" y="2334919"/>
                <a:ext cx="16624421" cy="3932102"/>
              </a:xfrm>
              <a:prstGeom prst="rect">
                <a:avLst/>
              </a:prstGeom>
              <a:blipFill>
                <a:blip r:embed="rId12"/>
                <a:stretch>
                  <a:fillRect t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01FE914-1A45-1AB3-F1A6-6A2F5E819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872043"/>
              </p:ext>
            </p:extLst>
          </p:nvPr>
        </p:nvGraphicFramePr>
        <p:xfrm>
          <a:off x="4361542" y="165304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61542" y="165304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22ECE4-F684-7AAB-FE50-101FB2F0F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40981"/>
              </p:ext>
            </p:extLst>
          </p:nvPr>
        </p:nvGraphicFramePr>
        <p:xfrm>
          <a:off x="4780642" y="1662571"/>
          <a:ext cx="762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5960" imgH="177480" progId="Equation.DSMT4">
                  <p:embed/>
                </p:oleObj>
              </mc:Choice>
              <mc:Fallback>
                <p:oleObj name="Equation" r:id="rId15" imgW="75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80642" y="1662571"/>
                        <a:ext cx="762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A6D31B1-CB29-EA0E-C070-84BF87FA1CCD}"/>
              </a:ext>
            </a:extLst>
          </p:cNvPr>
          <p:cNvSpPr txBox="1"/>
          <p:nvPr/>
        </p:nvSpPr>
        <p:spPr>
          <a:xfrm>
            <a:off x="1158224" y="6242733"/>
            <a:ext cx="166244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6697A3-87B9-1303-454E-529CA45193BC}"/>
                  </a:ext>
                </a:extLst>
              </p:cNvPr>
              <p:cNvSpPr txBox="1"/>
              <p:nvPr/>
            </p:nvSpPr>
            <p:spPr>
              <a:xfrm>
                <a:off x="1312204" y="5728894"/>
                <a:ext cx="16624421" cy="3785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BC(a, b)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>
                  <a:defRPr/>
                </a:pPr>
                <a:r>
                  <a:rPr lang="en-US" sz="48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x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800" b="1" dirty="0" err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x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6697A3-87B9-1303-454E-529CA4519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04" y="5728894"/>
                <a:ext cx="16624421" cy="3785652"/>
              </a:xfrm>
              <a:prstGeom prst="rect">
                <a:avLst/>
              </a:prstGeom>
              <a:blipFill>
                <a:blip r:embed="rId17"/>
                <a:stretch>
                  <a:fillRect t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8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95180" y="1648952"/>
            <a:ext cx="14052612" cy="458629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29479" y="0"/>
              <a:ext cx="17913303" cy="11727400"/>
              <a:chOff x="-4214" y="0"/>
              <a:chExt cx="10825343" cy="70870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4" y="0"/>
                <a:ext cx="10825343" cy="7087087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4420847" cy="38027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767084" y="696687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5867400" y="2476500"/>
                <a:ext cx="12005782" cy="20481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𝐁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C(a, b)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nếu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a, 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b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𝐁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C(a, b, c)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nếu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a, 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b, x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 pitchFamily="34" charset="0"/>
                  </a:rPr>
                  <a:t> c</a:t>
                </a: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2476500"/>
                <a:ext cx="12005782" cy="2048189"/>
              </a:xfrm>
              <a:prstGeom prst="rect">
                <a:avLst/>
              </a:prstGeom>
              <a:blipFill>
                <a:blip r:embed="rId6"/>
                <a:stretch>
                  <a:fillRect l="-3250" t="-3571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5544718" y="6670181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30"/>
          <p:cNvGrpSpPr/>
          <p:nvPr/>
        </p:nvGrpSpPr>
        <p:grpSpPr>
          <a:xfrm rot="-2699865">
            <a:off x="16367827" y="3693336"/>
            <a:ext cx="1798652" cy="1088710"/>
            <a:chOff x="3684525" y="1809375"/>
            <a:chExt cx="334225" cy="196700"/>
          </a:xfrm>
        </p:grpSpPr>
        <p:sp>
          <p:nvSpPr>
            <p:cNvPr id="862" name="Google Shape;862;p30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5" name="Google Shape;875;p30"/>
          <p:cNvGrpSpPr/>
          <p:nvPr/>
        </p:nvGrpSpPr>
        <p:grpSpPr>
          <a:xfrm>
            <a:off x="16682191" y="3793123"/>
            <a:ext cx="974904" cy="938974"/>
            <a:chOff x="3191567" y="2445279"/>
            <a:chExt cx="513948" cy="481285"/>
          </a:xfrm>
        </p:grpSpPr>
        <p:sp>
          <p:nvSpPr>
            <p:cNvPr id="878" name="Google Shape;878;p30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0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6" name="Google Shape;886;p30"/>
          <p:cNvGrpSpPr/>
          <p:nvPr/>
        </p:nvGrpSpPr>
        <p:grpSpPr>
          <a:xfrm rot="8722530">
            <a:off x="15706925" y="8996732"/>
            <a:ext cx="2651602" cy="431444"/>
            <a:chOff x="1777900" y="2356875"/>
            <a:chExt cx="5003236" cy="814081"/>
          </a:xfrm>
        </p:grpSpPr>
        <p:sp>
          <p:nvSpPr>
            <p:cNvPr id="887" name="Google Shape;887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18">
            <a:extLst>
              <a:ext uri="{FF2B5EF4-FFF2-40B4-BE49-F238E27FC236}">
                <a16:creationId xmlns:a16="http://schemas.microsoft.com/office/drawing/2014/main" id="{7F3FCB79-593D-01CE-2F6C-DA87CB306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27655">
            <a:off x="924766" y="7239738"/>
            <a:ext cx="1499829" cy="31586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65E5F5-DA8B-1B5A-F905-509D613B3C6B}"/>
              </a:ext>
            </a:extLst>
          </p:cNvPr>
          <p:cNvGrpSpPr/>
          <p:nvPr/>
        </p:nvGrpSpPr>
        <p:grpSpPr>
          <a:xfrm>
            <a:off x="1014978" y="3115"/>
            <a:ext cx="5855000" cy="1749479"/>
            <a:chOff x="-521000" y="-20521"/>
            <a:chExt cx="5855000" cy="1749479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DD5AA27F-3C14-91F4-09D7-9CBE3F4B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4771439" cy="1749479"/>
            </a:xfrm>
            <a:prstGeom prst="rect">
              <a:avLst/>
            </a:prstGeom>
          </p:spPr>
        </p:pic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1C59615-3B49-EB2E-2C03-FFCA616B2004}"/>
                </a:ext>
              </a:extLst>
            </p:cNvPr>
            <p:cNvSpPr txBox="1"/>
            <p:nvPr/>
          </p:nvSpPr>
          <p:spPr>
            <a:xfrm>
              <a:off x="-521000" y="303933"/>
              <a:ext cx="5855000" cy="1002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F51835BD-7D48-3E55-0BCF-6C8D6A20B8BC}"/>
              </a:ext>
            </a:extLst>
          </p:cNvPr>
          <p:cNvGrpSpPr/>
          <p:nvPr/>
        </p:nvGrpSpPr>
        <p:grpSpPr>
          <a:xfrm>
            <a:off x="5959947" y="157815"/>
            <a:ext cx="11449635" cy="1579715"/>
            <a:chOff x="-3196" y="242459"/>
            <a:chExt cx="14380883" cy="5748858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C0500F6-4E91-6028-716F-CC24EBD6AE7A}"/>
                </a:ext>
              </a:extLst>
            </p:cNvPr>
            <p:cNvSpPr/>
            <p:nvPr/>
          </p:nvSpPr>
          <p:spPr>
            <a:xfrm>
              <a:off x="-3196" y="242459"/>
              <a:ext cx="1438088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2124E390-A52E-D257-EFC8-998E7C888989}"/>
              </a:ext>
            </a:extLst>
          </p:cNvPr>
          <p:cNvGrpSpPr/>
          <p:nvPr/>
        </p:nvGrpSpPr>
        <p:grpSpPr>
          <a:xfrm>
            <a:off x="3547974" y="2501608"/>
            <a:ext cx="10481336" cy="1055200"/>
            <a:chOff x="-1131619" y="-3445805"/>
            <a:chExt cx="6438345" cy="1522777"/>
          </a:xfrm>
          <a:solidFill>
            <a:schemeClr val="bg1"/>
          </a:solidFill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423E3ED-16A1-C955-FB25-B9A027038D61}"/>
                </a:ext>
              </a:extLst>
            </p:cNvPr>
            <p:cNvSpPr/>
            <p:nvPr/>
          </p:nvSpPr>
          <p:spPr>
            <a:xfrm>
              <a:off x="-1131619" y="-3445805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B(4) =  {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0; 4; 8; 12; 16; 20; 24; 28; …}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E0C75047-C66D-685F-0B52-0B5D54D58B4A}"/>
              </a:ext>
            </a:extLst>
          </p:cNvPr>
          <p:cNvSpPr txBox="1"/>
          <p:nvPr/>
        </p:nvSpPr>
        <p:spPr>
          <a:xfrm>
            <a:off x="2292504" y="2341616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682BF407-C938-FACF-8D66-8006A4967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282706">
            <a:off x="-38966" y="-312046"/>
            <a:ext cx="2348424" cy="768575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61DB9278-84D3-9DCC-852A-E656D269E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165632" y="229693"/>
            <a:ext cx="1061203" cy="10612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F24A07-8263-326E-3F60-E71C0763987D}"/>
              </a:ext>
            </a:extLst>
          </p:cNvPr>
          <p:cNvSpPr txBox="1"/>
          <p:nvPr/>
        </p:nvSpPr>
        <p:spPr>
          <a:xfrm>
            <a:off x="7107216" y="168824"/>
            <a:ext cx="10006375" cy="16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0941CD04-97D9-906B-DEAE-D44800440F22}"/>
              </a:ext>
            </a:extLst>
          </p:cNvPr>
          <p:cNvGrpSpPr/>
          <p:nvPr/>
        </p:nvGrpSpPr>
        <p:grpSpPr>
          <a:xfrm>
            <a:off x="3611661" y="5901610"/>
            <a:ext cx="8999121" cy="987297"/>
            <a:chOff x="-1037627" y="-8106676"/>
            <a:chExt cx="6671426" cy="1424785"/>
          </a:xfrm>
          <a:solidFill>
            <a:schemeClr val="bg1"/>
          </a:solidFill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195F832-CEBF-6FCB-00DC-986C07ED5E33}"/>
                </a:ext>
              </a:extLst>
            </p:cNvPr>
            <p:cNvSpPr/>
            <p:nvPr/>
          </p:nvSpPr>
          <p:spPr>
            <a:xfrm>
              <a:off x="-1037627" y="-8106676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BC(4, 6) = {                         }.</a:t>
              </a:r>
            </a:p>
          </p:txBody>
        </p:sp>
      </p:grpSp>
      <p:grpSp>
        <p:nvGrpSpPr>
          <p:cNvPr id="20" name="Group 7">
            <a:extLst>
              <a:ext uri="{FF2B5EF4-FFF2-40B4-BE49-F238E27FC236}">
                <a16:creationId xmlns:a16="http://schemas.microsoft.com/office/drawing/2014/main" id="{7934C437-AA6C-65A0-C339-A44BEA0AA4D5}"/>
              </a:ext>
            </a:extLst>
          </p:cNvPr>
          <p:cNvGrpSpPr/>
          <p:nvPr/>
        </p:nvGrpSpPr>
        <p:grpSpPr>
          <a:xfrm>
            <a:off x="3569108" y="4168864"/>
            <a:ext cx="8684717" cy="1055200"/>
            <a:chOff x="-1215689" y="-2725962"/>
            <a:chExt cx="6438345" cy="1522777"/>
          </a:xfrm>
          <a:solidFill>
            <a:schemeClr val="bg1"/>
          </a:solidFill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864248F9-EDEE-97F7-F48F-1B74B3681748}"/>
                </a:ext>
              </a:extLst>
            </p:cNvPr>
            <p:cNvSpPr/>
            <p:nvPr/>
          </p:nvSpPr>
          <p:spPr>
            <a:xfrm>
              <a:off x="-1215689" y="-2725962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B(6) =  {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0; 12; 18; 24; 30; 36; …}</a:t>
              </a:r>
              <a:endParaRPr kumimoji="0" lang="vi-VN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7">
            <a:extLst>
              <a:ext uri="{FF2B5EF4-FFF2-40B4-BE49-F238E27FC236}">
                <a16:creationId xmlns:a16="http://schemas.microsoft.com/office/drawing/2014/main" id="{21F67F62-9E06-3402-381D-DD40E643E55A}"/>
              </a:ext>
            </a:extLst>
          </p:cNvPr>
          <p:cNvGrpSpPr/>
          <p:nvPr/>
        </p:nvGrpSpPr>
        <p:grpSpPr>
          <a:xfrm>
            <a:off x="3611661" y="7566453"/>
            <a:ext cx="8999121" cy="987297"/>
            <a:chOff x="-1053034" y="-7925091"/>
            <a:chExt cx="6671426" cy="1424785"/>
          </a:xfrm>
          <a:solidFill>
            <a:schemeClr val="bg1"/>
          </a:solidFill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0F797D9-7426-2B9F-CBD1-4FD7F9D74C06}"/>
                </a:ext>
              </a:extLst>
            </p:cNvPr>
            <p:cNvSpPr/>
            <p:nvPr/>
          </p:nvSpPr>
          <p:spPr>
            <a:xfrm>
              <a:off x="-1053034" y="-7925091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BCNN(4, 6)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79A8BC7-9B8A-5ABE-2AE8-1CDB7B4F86A8}"/>
              </a:ext>
            </a:extLst>
          </p:cNvPr>
          <p:cNvSpPr txBox="1"/>
          <p:nvPr/>
        </p:nvSpPr>
        <p:spPr>
          <a:xfrm flipH="1">
            <a:off x="4927226" y="2595887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22FE7B-0A42-460F-48B9-013E327712B9}"/>
              </a:ext>
            </a:extLst>
          </p:cNvPr>
          <p:cNvSpPr txBox="1"/>
          <p:nvPr/>
        </p:nvSpPr>
        <p:spPr>
          <a:xfrm flipH="1">
            <a:off x="7036332" y="2604856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7DA98-3577-DBCE-675A-5F44B2175E83}"/>
              </a:ext>
            </a:extLst>
          </p:cNvPr>
          <p:cNvSpPr txBox="1"/>
          <p:nvPr/>
        </p:nvSpPr>
        <p:spPr>
          <a:xfrm flipH="1">
            <a:off x="4946750" y="4311743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CB37F1-BC5B-0E6B-B6ED-B74EF2D52A9A}"/>
              </a:ext>
            </a:extLst>
          </p:cNvPr>
          <p:cNvSpPr txBox="1"/>
          <p:nvPr/>
        </p:nvSpPr>
        <p:spPr>
          <a:xfrm flipH="1">
            <a:off x="5802360" y="4278015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3750E-1109-9D97-D841-04D0450583F1}"/>
              </a:ext>
            </a:extLst>
          </p:cNvPr>
          <p:cNvSpPr txBox="1"/>
          <p:nvPr/>
        </p:nvSpPr>
        <p:spPr>
          <a:xfrm flipH="1">
            <a:off x="9806220" y="2587456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86F3E4-DABF-00B9-D081-CEDE72F100A8}"/>
              </a:ext>
            </a:extLst>
          </p:cNvPr>
          <p:cNvSpPr txBox="1"/>
          <p:nvPr/>
        </p:nvSpPr>
        <p:spPr>
          <a:xfrm flipH="1">
            <a:off x="7666306" y="4278014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D8FDFB-9778-CE7E-E842-A46DAE13DC40}"/>
              </a:ext>
            </a:extLst>
          </p:cNvPr>
          <p:cNvSpPr txBox="1"/>
          <p:nvPr/>
        </p:nvSpPr>
        <p:spPr>
          <a:xfrm flipH="1">
            <a:off x="7066812" y="5989543"/>
            <a:ext cx="3393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0; 12; 24; …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39289A-0438-8B4D-6603-616BF77C7FAD}"/>
              </a:ext>
            </a:extLst>
          </p:cNvPr>
          <p:cNvSpPr txBox="1"/>
          <p:nvPr/>
        </p:nvSpPr>
        <p:spPr>
          <a:xfrm flipH="1">
            <a:off x="7666306" y="5943596"/>
            <a:ext cx="100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39F45A7-39A2-C8F7-D969-7F55CC4C8D34}"/>
              </a:ext>
            </a:extLst>
          </p:cNvPr>
          <p:cNvSpPr/>
          <p:nvPr/>
        </p:nvSpPr>
        <p:spPr>
          <a:xfrm>
            <a:off x="11340405" y="5634900"/>
            <a:ext cx="6226336" cy="4031553"/>
          </a:xfrm>
          <a:prstGeom prst="cloudCallout">
            <a:avLst/>
          </a:prstGeom>
          <a:solidFill>
            <a:srgbClr val="FFC000"/>
          </a:solidFill>
          <a:ln w="25400" cap="flat" cmpd="sng" algn="ctr">
            <a:solidFill>
              <a:srgbClr val="F95858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BC, BCNN?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1636 L -0.00217 0.173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1" grpId="1"/>
      <p:bldP spid="31" grpId="2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21000" y="-20521"/>
            <a:ext cx="5855000" cy="1749479"/>
            <a:chOff x="-521000" y="-20521"/>
            <a:chExt cx="5855000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4771439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5855000" cy="1002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23721" y="156666"/>
            <a:ext cx="11449635" cy="1579715"/>
            <a:chOff x="-3196" y="242459"/>
            <a:chExt cx="1438088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6" y="242459"/>
              <a:ext cx="1438088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7313" y="2164761"/>
            <a:ext cx="10481336" cy="1055200"/>
            <a:chOff x="-1131619" y="-3445805"/>
            <a:chExt cx="6438345" cy="1522777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-1131619" y="-3445805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B(4) =  {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0; 4; 8; 12; 16; 20; 24; 28; …}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1252" y="448121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71238" y="145188"/>
            <a:ext cx="10006375" cy="16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7"/>
          <p:cNvGrpSpPr/>
          <p:nvPr/>
        </p:nvGrpSpPr>
        <p:grpSpPr>
          <a:xfrm>
            <a:off x="381000" y="5564763"/>
            <a:ext cx="8999121" cy="987297"/>
            <a:chOff x="-1037627" y="-8106676"/>
            <a:chExt cx="6671426" cy="1424785"/>
          </a:xfrm>
          <a:solidFill>
            <a:schemeClr val="bg1"/>
          </a:solidFill>
        </p:grpSpPr>
        <p:sp>
          <p:nvSpPr>
            <p:cNvPr id="30" name="Freeform 8"/>
            <p:cNvSpPr/>
            <p:nvPr/>
          </p:nvSpPr>
          <p:spPr>
            <a:xfrm>
              <a:off x="-1037627" y="-8106676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BC(4, 6) = {                         }.</a:t>
              </a:r>
            </a:p>
          </p:txBody>
        </p:sp>
      </p:grpSp>
      <p:grpSp>
        <p:nvGrpSpPr>
          <p:cNvPr id="21" name="Group 7"/>
          <p:cNvGrpSpPr/>
          <p:nvPr/>
        </p:nvGrpSpPr>
        <p:grpSpPr>
          <a:xfrm>
            <a:off x="338447" y="3832017"/>
            <a:ext cx="8684717" cy="1055200"/>
            <a:chOff x="-1215689" y="-2725962"/>
            <a:chExt cx="6438345" cy="1522777"/>
          </a:xfrm>
          <a:solidFill>
            <a:schemeClr val="bg1"/>
          </a:solidFill>
        </p:grpSpPr>
        <p:sp>
          <p:nvSpPr>
            <p:cNvPr id="22" name="Freeform 8"/>
            <p:cNvSpPr/>
            <p:nvPr/>
          </p:nvSpPr>
          <p:spPr>
            <a:xfrm>
              <a:off x="-1215689" y="-2725962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B(6) =  {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0; 12; 18; 24; 30; 36; …}</a:t>
              </a:r>
              <a:endParaRPr kumimoji="0" lang="vi-VN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381001" y="7229606"/>
            <a:ext cx="5190238" cy="987297"/>
            <a:chOff x="-1053034" y="-7925091"/>
            <a:chExt cx="6671426" cy="1424785"/>
          </a:xfrm>
          <a:solidFill>
            <a:schemeClr val="bg1"/>
          </a:solidFill>
        </p:grpSpPr>
        <p:sp>
          <p:nvSpPr>
            <p:cNvPr id="32" name="Freeform 8"/>
            <p:cNvSpPr/>
            <p:nvPr/>
          </p:nvSpPr>
          <p:spPr>
            <a:xfrm>
              <a:off x="-1053034" y="-7925091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BCNN(4, 6) =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8024DED-8957-A19B-475B-A3D7E55EF7A0}"/>
              </a:ext>
            </a:extLst>
          </p:cNvPr>
          <p:cNvSpPr txBox="1"/>
          <p:nvPr/>
        </p:nvSpPr>
        <p:spPr>
          <a:xfrm flipH="1">
            <a:off x="1696565" y="2259040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79C6F-4065-2864-081E-AFD948F7299A}"/>
              </a:ext>
            </a:extLst>
          </p:cNvPr>
          <p:cNvSpPr txBox="1"/>
          <p:nvPr/>
        </p:nvSpPr>
        <p:spPr>
          <a:xfrm flipH="1">
            <a:off x="3805671" y="2268009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98F41-9AC4-07B4-F50B-41EBABDBF5F2}"/>
              </a:ext>
            </a:extLst>
          </p:cNvPr>
          <p:cNvSpPr txBox="1"/>
          <p:nvPr/>
        </p:nvSpPr>
        <p:spPr>
          <a:xfrm flipH="1">
            <a:off x="1716089" y="3974896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253E32-2A4D-EE85-C626-784B8355671A}"/>
              </a:ext>
            </a:extLst>
          </p:cNvPr>
          <p:cNvSpPr txBox="1"/>
          <p:nvPr/>
        </p:nvSpPr>
        <p:spPr>
          <a:xfrm flipH="1">
            <a:off x="2571699" y="3941168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C1ED1-84B9-0F97-2290-6AA6F2547413}"/>
              </a:ext>
            </a:extLst>
          </p:cNvPr>
          <p:cNvSpPr txBox="1"/>
          <p:nvPr/>
        </p:nvSpPr>
        <p:spPr>
          <a:xfrm flipH="1">
            <a:off x="6575559" y="2250609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5E7AC8-AAE9-4427-09FF-96C049DF92C7}"/>
              </a:ext>
            </a:extLst>
          </p:cNvPr>
          <p:cNvSpPr txBox="1"/>
          <p:nvPr/>
        </p:nvSpPr>
        <p:spPr>
          <a:xfrm flipH="1">
            <a:off x="4435645" y="3941167"/>
            <a:ext cx="175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EBFCA5-63FB-A39B-3458-65BAA9C97582}"/>
              </a:ext>
            </a:extLst>
          </p:cNvPr>
          <p:cNvSpPr txBox="1"/>
          <p:nvPr/>
        </p:nvSpPr>
        <p:spPr>
          <a:xfrm flipH="1">
            <a:off x="3836151" y="5652696"/>
            <a:ext cx="3393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0; 12; 24; …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289774-6CFC-76B2-7093-3CE51B9E7873}"/>
              </a:ext>
            </a:extLst>
          </p:cNvPr>
          <p:cNvSpPr txBox="1"/>
          <p:nvPr/>
        </p:nvSpPr>
        <p:spPr>
          <a:xfrm flipH="1">
            <a:off x="4146763" y="7249550"/>
            <a:ext cx="100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6E536-E737-85A6-11B3-E4A541378579}"/>
              </a:ext>
            </a:extLst>
          </p:cNvPr>
          <p:cNvSpPr txBox="1"/>
          <p:nvPr/>
        </p:nvSpPr>
        <p:spPr>
          <a:xfrm>
            <a:off x="9526456" y="3327829"/>
            <a:ext cx="872888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Bước 1:</a:t>
            </a:r>
            <a:r>
              <a:rPr lang="vi-VN" sz="4400" b="1" dirty="0"/>
              <a:t> </a:t>
            </a:r>
            <a:r>
              <a:rPr lang="en-US" sz="4400" b="1" dirty="0" err="1"/>
              <a:t>Viết</a:t>
            </a:r>
            <a:r>
              <a:rPr lang="en-US" sz="4400" b="1" dirty="0"/>
              <a:t> </a:t>
            </a:r>
            <a:r>
              <a:rPr lang="en-US" sz="4400" b="1" dirty="0" err="1"/>
              <a:t>bội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từng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endParaRPr lang="vi-VN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083D9-229C-64BF-8F9C-F5F5A3DE5DEF}"/>
              </a:ext>
            </a:extLst>
          </p:cNvPr>
          <p:cNvSpPr txBox="1"/>
          <p:nvPr/>
        </p:nvSpPr>
        <p:spPr>
          <a:xfrm>
            <a:off x="9613541" y="4996582"/>
            <a:ext cx="8728887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Bước 2:</a:t>
            </a:r>
            <a:r>
              <a:rPr lang="vi-VN" sz="4400" b="1" dirty="0"/>
              <a:t> Tìm các bội chung</a:t>
            </a:r>
            <a:endParaRPr lang="en-US" sz="4400" b="1" dirty="0"/>
          </a:p>
          <a:p>
            <a:r>
              <a:rPr lang="en-US" sz="4400" dirty="0"/>
              <a:t> </a:t>
            </a:r>
            <a:r>
              <a:rPr lang="vi-VN" sz="4400" dirty="0">
                <a:solidFill>
                  <a:srgbClr val="0070C0"/>
                </a:solidFill>
              </a:rPr>
              <a:t>Lấy những số xuất hiện trong </a:t>
            </a:r>
            <a:r>
              <a:rPr lang="vi-VN" sz="4400" b="1" dirty="0">
                <a:solidFill>
                  <a:srgbClr val="0070C0"/>
                </a:solidFill>
              </a:rPr>
              <a:t>tất cả</a:t>
            </a:r>
            <a:r>
              <a:rPr lang="vi-VN" sz="4400" dirty="0">
                <a:solidFill>
                  <a:srgbClr val="0070C0"/>
                </a:solidFill>
              </a:rPr>
              <a:t> các </a:t>
            </a:r>
            <a:r>
              <a:rPr lang="en-US" sz="4400" dirty="0" err="1">
                <a:solidFill>
                  <a:srgbClr val="0070C0"/>
                </a:solidFill>
              </a:rPr>
              <a:t>tập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hợp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vừa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viết</a:t>
            </a:r>
            <a:r>
              <a:rPr lang="en-US" sz="4400" dirty="0">
                <a:solidFill>
                  <a:srgbClr val="0070C0"/>
                </a:solidFill>
              </a:rPr>
              <a:t> ở </a:t>
            </a:r>
            <a:r>
              <a:rPr lang="en-US" sz="4400" dirty="0" err="1">
                <a:solidFill>
                  <a:srgbClr val="0070C0"/>
                </a:solidFill>
              </a:rPr>
              <a:t>bước</a:t>
            </a:r>
            <a:r>
              <a:rPr lang="en-US" sz="4400" dirty="0">
                <a:solidFill>
                  <a:srgbClr val="0070C0"/>
                </a:solidFill>
              </a:rPr>
              <a:t> 1</a:t>
            </a:r>
            <a:endParaRPr lang="vi-VN" sz="4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D3EEF-B109-AFA3-25AD-D863E23337A3}"/>
              </a:ext>
            </a:extLst>
          </p:cNvPr>
          <p:cNvSpPr txBox="1"/>
          <p:nvPr/>
        </p:nvSpPr>
        <p:spPr>
          <a:xfrm>
            <a:off x="6151107" y="7406214"/>
            <a:ext cx="10522249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Bước 3:</a:t>
            </a:r>
            <a:r>
              <a:rPr lang="vi-VN" sz="4400" b="1" dirty="0"/>
              <a:t> </a:t>
            </a:r>
            <a:r>
              <a:rPr lang="en-US" sz="4400" b="1" dirty="0" err="1"/>
              <a:t>Tìm</a:t>
            </a:r>
            <a:r>
              <a:rPr lang="vi-VN" sz="4400" b="1" dirty="0"/>
              <a:t> bội chung nhỏ nhất</a:t>
            </a:r>
            <a:endParaRPr lang="en-US" sz="4400" b="1" dirty="0"/>
          </a:p>
          <a:p>
            <a:r>
              <a:rPr lang="vi-VN" sz="4400" dirty="0">
                <a:solidFill>
                  <a:srgbClr val="0070C0"/>
                </a:solidFill>
              </a:rPr>
              <a:t>Trong các bội chung vừa tìm, </a:t>
            </a:r>
            <a:r>
              <a:rPr lang="vi-VN" sz="4400" b="1" dirty="0">
                <a:solidFill>
                  <a:srgbClr val="0070C0"/>
                </a:solidFill>
              </a:rPr>
              <a:t>chọn số nhỏ nhất khác 0</a:t>
            </a:r>
          </a:p>
        </p:txBody>
      </p:sp>
    </p:spTree>
    <p:extLst>
      <p:ext uri="{BB962C8B-B14F-4D97-AF65-F5344CB8AC3E}">
        <p14:creationId xmlns:p14="http://schemas.microsoft.com/office/powerpoint/2010/main" val="26730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2268592" y="6419568"/>
            <a:ext cx="15921174" cy="2288951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rgbClr val="7030A0"/>
                </a:solidFill>
              </a:rPr>
              <a:t>CÁC BƯỚC TÌM BỘI CHUNG VÀ BỘI CHUNG NHỎ NHẤT</a:t>
            </a:r>
            <a:br>
              <a:rPr lang="en-US" sz="4400" b="1" dirty="0">
                <a:solidFill>
                  <a:srgbClr val="FF0000"/>
                </a:solidFill>
              </a:rPr>
            </a:br>
            <a:br>
              <a:rPr lang="en-US" sz="4400" b="1" dirty="0"/>
            </a:br>
            <a:r>
              <a:rPr lang="vi-VN" sz="4800" b="1" dirty="0">
                <a:solidFill>
                  <a:srgbClr val="FF0000"/>
                </a:solidFill>
              </a:rPr>
              <a:t>Bước 1: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vi-VN" sz="4800" b="1" dirty="0">
                <a:solidFill>
                  <a:srgbClr val="002060"/>
                </a:solidFill>
              </a:rPr>
              <a:t> bội của từng số</a:t>
            </a:r>
            <a:br>
              <a:rPr lang="vi-VN" sz="4800" b="1" dirty="0">
                <a:solidFill>
                  <a:srgbClr val="002060"/>
                </a:solidFill>
              </a:rPr>
            </a:br>
            <a:br>
              <a:rPr lang="en-US" sz="4800" b="1" dirty="0">
                <a:solidFill>
                  <a:srgbClr val="002060"/>
                </a:solidFill>
              </a:rPr>
            </a:br>
            <a:r>
              <a:rPr lang="vi-VN" sz="4800" b="1" dirty="0">
                <a:solidFill>
                  <a:srgbClr val="FF0000"/>
                </a:solidFill>
              </a:rPr>
              <a:t>Bước 2: </a:t>
            </a:r>
            <a:r>
              <a:rPr lang="vi-VN" sz="4800" b="1" dirty="0">
                <a:solidFill>
                  <a:srgbClr val="002060"/>
                </a:solidFill>
              </a:rPr>
              <a:t>Tìm các bội chung</a:t>
            </a:r>
            <a:br>
              <a:rPr lang="vi-VN" sz="4800" b="1" dirty="0">
                <a:solidFill>
                  <a:srgbClr val="FF0000"/>
                </a:solidFill>
              </a:rPr>
            </a:br>
            <a:br>
              <a:rPr lang="en-US" sz="4800" dirty="0">
                <a:solidFill>
                  <a:srgbClr val="FF0000"/>
                </a:solidFill>
              </a:rPr>
            </a:br>
            <a:r>
              <a:rPr lang="vi-VN" sz="4800" b="1" dirty="0">
                <a:solidFill>
                  <a:srgbClr val="FF0000"/>
                </a:solidFill>
              </a:rPr>
              <a:t>Bước 3: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vi-VN" sz="4800" b="1" dirty="0">
                <a:solidFill>
                  <a:srgbClr val="002060"/>
                </a:solidFill>
              </a:rPr>
              <a:t> bội chung nhỏ nhất</a:t>
            </a:r>
            <a:br>
              <a:rPr lang="vi-VN" sz="4800" b="1" dirty="0">
                <a:solidFill>
                  <a:srgbClr val="FF0000"/>
                </a:solidFill>
              </a:rPr>
            </a:br>
            <a:endParaRPr sz="4800" b="1" i="1" dirty="0">
              <a:solidFill>
                <a:srgbClr val="00B0F0"/>
              </a:solidFill>
            </a:endParaRPr>
          </a:p>
        </p:txBody>
      </p:sp>
      <p:sp>
        <p:nvSpPr>
          <p:cNvPr id="611" name="Google Shape;611;p27"/>
          <p:cNvSpPr/>
          <p:nvPr/>
        </p:nvSpPr>
        <p:spPr>
          <a:xfrm rot="-8665993">
            <a:off x="2797756" y="7137355"/>
            <a:ext cx="1936" cy="1581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>
            <a:off x="905230" y="-284846"/>
            <a:ext cx="1707372" cy="1459240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0" name="Google Shape;630;p27"/>
          <p:cNvGrpSpPr/>
          <p:nvPr/>
        </p:nvGrpSpPr>
        <p:grpSpPr>
          <a:xfrm>
            <a:off x="16583701" y="797178"/>
            <a:ext cx="1598138" cy="1612522"/>
            <a:chOff x="6956050" y="265900"/>
            <a:chExt cx="1231801" cy="1242887"/>
          </a:xfrm>
        </p:grpSpPr>
        <p:sp>
          <p:nvSpPr>
            <p:cNvPr id="631" name="Google Shape;631;p27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071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4"/>
          <p:cNvSpPr/>
          <p:nvPr/>
        </p:nvSpPr>
        <p:spPr>
          <a:xfrm rot="-1519528">
            <a:off x="1674146" y="-151355"/>
            <a:ext cx="1238664" cy="1131702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69" name="Google Shape;1269;p34"/>
          <p:cNvGrpSpPr/>
          <p:nvPr/>
        </p:nvGrpSpPr>
        <p:grpSpPr>
          <a:xfrm rot="-1352267">
            <a:off x="15959151" y="9840613"/>
            <a:ext cx="2706026" cy="625670"/>
            <a:chOff x="1777900" y="2356875"/>
            <a:chExt cx="5003236" cy="814081"/>
          </a:xfrm>
        </p:grpSpPr>
        <p:sp>
          <p:nvSpPr>
            <p:cNvPr id="1270" name="Google Shape;1270;p34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4"/>
          <p:cNvGrpSpPr/>
          <p:nvPr/>
        </p:nvGrpSpPr>
        <p:grpSpPr>
          <a:xfrm rot="1361789">
            <a:off x="16827904" y="-54490"/>
            <a:ext cx="1968572" cy="1869264"/>
            <a:chOff x="5259675" y="2069875"/>
            <a:chExt cx="914926" cy="868771"/>
          </a:xfrm>
        </p:grpSpPr>
        <p:sp>
          <p:nvSpPr>
            <p:cNvPr id="1308" name="Google Shape;1308;p34"/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0" name="Google Shape;1320;p34"/>
          <p:cNvGrpSpPr/>
          <p:nvPr/>
        </p:nvGrpSpPr>
        <p:grpSpPr>
          <a:xfrm rot="-1665533">
            <a:off x="252068" y="2829347"/>
            <a:ext cx="1030192" cy="606298"/>
            <a:chOff x="3684525" y="1809375"/>
            <a:chExt cx="334225" cy="196700"/>
          </a:xfrm>
        </p:grpSpPr>
        <p:sp>
          <p:nvSpPr>
            <p:cNvPr id="1321" name="Google Shape;1321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4" name="Google Shape;1334;p34"/>
          <p:cNvGrpSpPr/>
          <p:nvPr/>
        </p:nvGrpSpPr>
        <p:grpSpPr>
          <a:xfrm rot="-1665533">
            <a:off x="106658" y="6966779"/>
            <a:ext cx="1030192" cy="606298"/>
            <a:chOff x="3684525" y="1809375"/>
            <a:chExt cx="334225" cy="196700"/>
          </a:xfrm>
        </p:grpSpPr>
        <p:sp>
          <p:nvSpPr>
            <p:cNvPr id="1335" name="Google Shape;1335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8" name="Google Shape;1348;p34"/>
          <p:cNvGrpSpPr/>
          <p:nvPr/>
        </p:nvGrpSpPr>
        <p:grpSpPr>
          <a:xfrm>
            <a:off x="360108" y="9000909"/>
            <a:ext cx="1131512" cy="1098882"/>
            <a:chOff x="-2648475" y="3766325"/>
            <a:chExt cx="733700" cy="712450"/>
          </a:xfrm>
        </p:grpSpPr>
        <p:sp>
          <p:nvSpPr>
            <p:cNvPr id="1349" name="Google Shape;1349;p34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34"/>
          <p:cNvGrpSpPr/>
          <p:nvPr/>
        </p:nvGrpSpPr>
        <p:grpSpPr>
          <a:xfrm rot="1578939">
            <a:off x="233072" y="4847089"/>
            <a:ext cx="1030156" cy="606274"/>
            <a:chOff x="3684525" y="1809375"/>
            <a:chExt cx="334225" cy="196700"/>
          </a:xfrm>
        </p:grpSpPr>
        <p:sp>
          <p:nvSpPr>
            <p:cNvPr id="1370" name="Google Shape;1370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955;p32"/>
          <p:cNvGrpSpPr/>
          <p:nvPr/>
        </p:nvGrpSpPr>
        <p:grpSpPr>
          <a:xfrm rot="-167487">
            <a:off x="-386784" y="745219"/>
            <a:ext cx="2077696" cy="338058"/>
            <a:chOff x="4254988" y="1429701"/>
            <a:chExt cx="1038862" cy="169031"/>
          </a:xfrm>
        </p:grpSpPr>
        <p:sp>
          <p:nvSpPr>
            <p:cNvPr id="167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169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A3ADE-124D-BABB-65E4-0397B377BD84}"/>
              </a:ext>
            </a:extLst>
          </p:cNvPr>
          <p:cNvGrpSpPr/>
          <p:nvPr/>
        </p:nvGrpSpPr>
        <p:grpSpPr>
          <a:xfrm>
            <a:off x="1701213" y="-20521"/>
            <a:ext cx="4089988" cy="1749479"/>
            <a:chOff x="-521000" y="-20521"/>
            <a:chExt cx="7912401" cy="174947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A89675B-9E3E-62D7-110D-78C8B975F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AF3E2EB-A27A-500F-2AD3-1105D83961EA}"/>
                </a:ext>
              </a:extLst>
            </p:cNvPr>
            <p:cNvSpPr txBox="1"/>
            <p:nvPr/>
          </p:nvSpPr>
          <p:spPr>
            <a:xfrm>
              <a:off x="-521000" y="303933"/>
              <a:ext cx="7589068" cy="10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260397-5463-E47E-DD57-86899FDF2455}"/>
              </a:ext>
            </a:extLst>
          </p:cNvPr>
          <p:cNvSpPr txBox="1"/>
          <p:nvPr/>
        </p:nvSpPr>
        <p:spPr>
          <a:xfrm>
            <a:off x="5450634" y="891403"/>
            <a:ext cx="11794280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880C5-F1E1-50B9-205D-0E7A60E48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401" y="2120068"/>
            <a:ext cx="13939325" cy="78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4"/>
          <p:cNvSpPr/>
          <p:nvPr/>
        </p:nvSpPr>
        <p:spPr>
          <a:xfrm rot="-1519528">
            <a:off x="1674146" y="-151355"/>
            <a:ext cx="1238664" cy="1131702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69" name="Google Shape;1269;p34"/>
          <p:cNvGrpSpPr/>
          <p:nvPr/>
        </p:nvGrpSpPr>
        <p:grpSpPr>
          <a:xfrm rot="-1352267">
            <a:off x="15959151" y="9840613"/>
            <a:ext cx="2706026" cy="625670"/>
            <a:chOff x="1777900" y="2356875"/>
            <a:chExt cx="5003236" cy="814081"/>
          </a:xfrm>
        </p:grpSpPr>
        <p:sp>
          <p:nvSpPr>
            <p:cNvPr id="1270" name="Google Shape;1270;p34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4"/>
          <p:cNvGrpSpPr/>
          <p:nvPr/>
        </p:nvGrpSpPr>
        <p:grpSpPr>
          <a:xfrm rot="1361789">
            <a:off x="16827904" y="-54490"/>
            <a:ext cx="1968572" cy="1869264"/>
            <a:chOff x="5259675" y="2069875"/>
            <a:chExt cx="914926" cy="868771"/>
          </a:xfrm>
        </p:grpSpPr>
        <p:sp>
          <p:nvSpPr>
            <p:cNvPr id="1308" name="Google Shape;1308;p34"/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0" name="Google Shape;1320;p34"/>
          <p:cNvGrpSpPr/>
          <p:nvPr/>
        </p:nvGrpSpPr>
        <p:grpSpPr>
          <a:xfrm rot="-1665533">
            <a:off x="252068" y="2829347"/>
            <a:ext cx="1030192" cy="606298"/>
            <a:chOff x="3684525" y="1809375"/>
            <a:chExt cx="334225" cy="196700"/>
          </a:xfrm>
        </p:grpSpPr>
        <p:sp>
          <p:nvSpPr>
            <p:cNvPr id="1321" name="Google Shape;1321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4" name="Google Shape;1334;p34"/>
          <p:cNvGrpSpPr/>
          <p:nvPr/>
        </p:nvGrpSpPr>
        <p:grpSpPr>
          <a:xfrm rot="-1665533">
            <a:off x="106658" y="6966779"/>
            <a:ext cx="1030192" cy="606298"/>
            <a:chOff x="3684525" y="1809375"/>
            <a:chExt cx="334225" cy="196700"/>
          </a:xfrm>
        </p:grpSpPr>
        <p:sp>
          <p:nvSpPr>
            <p:cNvPr id="1335" name="Google Shape;1335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8" name="Google Shape;1348;p34"/>
          <p:cNvGrpSpPr/>
          <p:nvPr/>
        </p:nvGrpSpPr>
        <p:grpSpPr>
          <a:xfrm>
            <a:off x="360108" y="9000909"/>
            <a:ext cx="1131512" cy="1098882"/>
            <a:chOff x="-2648475" y="3766325"/>
            <a:chExt cx="733700" cy="712450"/>
          </a:xfrm>
        </p:grpSpPr>
        <p:sp>
          <p:nvSpPr>
            <p:cNvPr id="1349" name="Google Shape;1349;p34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34"/>
          <p:cNvGrpSpPr/>
          <p:nvPr/>
        </p:nvGrpSpPr>
        <p:grpSpPr>
          <a:xfrm rot="1578939">
            <a:off x="233072" y="4847089"/>
            <a:ext cx="1030156" cy="606274"/>
            <a:chOff x="3684525" y="1809375"/>
            <a:chExt cx="334225" cy="196700"/>
          </a:xfrm>
        </p:grpSpPr>
        <p:sp>
          <p:nvSpPr>
            <p:cNvPr id="1370" name="Google Shape;1370;p34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955;p32"/>
          <p:cNvGrpSpPr/>
          <p:nvPr/>
        </p:nvGrpSpPr>
        <p:grpSpPr>
          <a:xfrm rot="-167487">
            <a:off x="-386784" y="745219"/>
            <a:ext cx="2077696" cy="338058"/>
            <a:chOff x="4254988" y="1429701"/>
            <a:chExt cx="1038862" cy="169031"/>
          </a:xfrm>
        </p:grpSpPr>
        <p:sp>
          <p:nvSpPr>
            <p:cNvPr id="167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169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A3ADE-124D-BABB-65E4-0397B377BD84}"/>
              </a:ext>
            </a:extLst>
          </p:cNvPr>
          <p:cNvGrpSpPr/>
          <p:nvPr/>
        </p:nvGrpSpPr>
        <p:grpSpPr>
          <a:xfrm>
            <a:off x="1701213" y="-20521"/>
            <a:ext cx="4089988" cy="1749479"/>
            <a:chOff x="-521000" y="-20521"/>
            <a:chExt cx="7912401" cy="174947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A89675B-9E3E-62D7-110D-78C8B975F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AF3E2EB-A27A-500F-2AD3-1105D83961EA}"/>
                </a:ext>
              </a:extLst>
            </p:cNvPr>
            <p:cNvSpPr txBox="1"/>
            <p:nvPr/>
          </p:nvSpPr>
          <p:spPr>
            <a:xfrm>
              <a:off x="-521000" y="303933"/>
              <a:ext cx="7589068" cy="10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260397-5463-E47E-DD57-86899FDF2455}"/>
              </a:ext>
            </a:extLst>
          </p:cNvPr>
          <p:cNvSpPr txBox="1"/>
          <p:nvPr/>
        </p:nvSpPr>
        <p:spPr>
          <a:xfrm>
            <a:off x="5450634" y="891403"/>
            <a:ext cx="11794280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4C07B9F2-12C4-B2DE-8228-7C8E2D40F891}"/>
              </a:ext>
            </a:extLst>
          </p:cNvPr>
          <p:cNvSpPr/>
          <p:nvPr/>
        </p:nvSpPr>
        <p:spPr>
          <a:xfrm>
            <a:off x="1468606" y="2245304"/>
            <a:ext cx="16263964" cy="5252234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B(7) = {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0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7; 14;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21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28; 35;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42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49;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B(21)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{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42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63;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" panose="020B0604020202020204"/>
              </a:rPr>
              <a:t>                 </a:t>
            </a:r>
            <a:r>
              <a:rPr lang="en-US" sz="4800" b="1" baseline="0" dirty="0">
                <a:solidFill>
                  <a:srgbClr val="0070C0"/>
                </a:solidFill>
                <a:latin typeface="Arial" panose="020B0604020202020204"/>
              </a:rPr>
              <a:t>BC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 (7, 21) = {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0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/>
              </a:rPr>
              <a:t>21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42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BCNN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(7, 21) = 21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613C15E-C42A-7A3E-B852-6D1D0D376527}"/>
              </a:ext>
            </a:extLst>
          </p:cNvPr>
          <p:cNvSpPr/>
          <p:nvPr/>
        </p:nvSpPr>
        <p:spPr>
          <a:xfrm>
            <a:off x="11727377" y="5137984"/>
            <a:ext cx="6584935" cy="4031553"/>
          </a:xfrm>
          <a:prstGeom prst="cloudCallout">
            <a:avLst/>
          </a:prstGeom>
          <a:solidFill>
            <a:srgbClr val="FFC000"/>
          </a:solidFill>
          <a:ln w="25400" cap="flat" cmpd="sng" algn="ctr">
            <a:solidFill>
              <a:srgbClr val="F95858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BCNN(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a,b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= b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194619-30A5-BB8D-3655-AFEC1BB22054}"/>
                  </a:ext>
                </a:extLst>
              </p:cNvPr>
              <p:cNvSpPr txBox="1"/>
              <p:nvPr/>
            </p:nvSpPr>
            <p:spPr>
              <a:xfrm>
                <a:off x="5450634" y="7607958"/>
                <a:ext cx="3507692" cy="11079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</a:rPr>
                  <a:t>Khi b </a:t>
                </a:r>
                <a14:m>
                  <m:oMath xmlns:m="http://schemas.openxmlformats.org/officeDocument/2006/math">
                    <m:r>
                      <a:rPr kumimoji="0" lang="en-US" sz="6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6600" b="1" dirty="0">
                    <a:solidFill>
                      <a:srgbClr val="FF0000"/>
                    </a:solidFill>
                  </a:rPr>
                  <a:t> a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194619-30A5-BB8D-3655-AFEC1BB22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634" y="7607958"/>
                <a:ext cx="3507692" cy="1107996"/>
              </a:xfrm>
              <a:prstGeom prst="rect">
                <a:avLst/>
              </a:prstGeom>
              <a:blipFill>
                <a:blip r:embed="rId5"/>
                <a:stretch>
                  <a:fillRect l="-11592" t="-18478" r="-10900" b="-3967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6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0" y="71092"/>
                <a:ext cx="18208049" cy="4141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*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Tìm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trong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trường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hợp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đặc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biệt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libri" panose="020F050202020403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+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đã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nếu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nhất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bội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thì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nhất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đó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Nếu a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thì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( a , b) = a.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1092"/>
                <a:ext cx="18208049" cy="4141198"/>
              </a:xfrm>
              <a:prstGeom prst="rect">
                <a:avLst/>
              </a:prstGeom>
              <a:blipFill>
                <a:blip r:embed="rId4"/>
                <a:stretch>
                  <a:fillRect l="-1507" t="-589" r="-1507" b="-6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8">
            <a:extLst>
              <a:ext uri="{FF2B5EF4-FFF2-40B4-BE49-F238E27FC236}">
                <a16:creationId xmlns:a16="http://schemas.microsoft.com/office/drawing/2014/main" id="{362E90A7-BA6B-BBC7-D8E8-FE2F6546A0FC}"/>
              </a:ext>
            </a:extLst>
          </p:cNvPr>
          <p:cNvSpPr/>
          <p:nvPr/>
        </p:nvSpPr>
        <p:spPr>
          <a:xfrm>
            <a:off x="0" y="4381500"/>
            <a:ext cx="11582400" cy="5252234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   B(7) = {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0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7; 14;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21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28; 35;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42</a:t>
            </a:r>
            <a:r>
              <a:rPr lang="en-US" sz="4800" dirty="0">
                <a:solidFill>
                  <a:srgbClr val="00B050"/>
                </a:solidFill>
                <a:latin typeface="Arial" panose="020B0604020202020204"/>
              </a:rPr>
              <a:t>; 49;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B(21)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 = {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0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;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21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;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42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</a:rPr>
              <a:t>; 63;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" panose="020B0604020202020204"/>
              </a:rPr>
              <a:t>   </a:t>
            </a:r>
            <a:r>
              <a:rPr lang="en-US" sz="4800" b="1" baseline="0" dirty="0">
                <a:solidFill>
                  <a:srgbClr val="0070C0"/>
                </a:solidFill>
                <a:latin typeface="Arial" panose="020B0604020202020204"/>
              </a:rPr>
              <a:t>BC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 (7, 21) = {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0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/>
              </a:rPr>
              <a:t>21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/>
              </a:rPr>
              <a:t>42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/>
              </a:rPr>
              <a:t>; …}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</a:rPr>
              <a:t>BCNN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</a:rPr>
              <a:t> (7, 21) = 21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reeform 8">
                <a:extLst>
                  <a:ext uri="{FF2B5EF4-FFF2-40B4-BE49-F238E27FC236}">
                    <a16:creationId xmlns:a16="http://schemas.microsoft.com/office/drawing/2014/main" id="{1B1DB098-26E3-5010-B083-324B258BF1A8}"/>
                  </a:ext>
                </a:extLst>
              </p:cNvPr>
              <p:cNvSpPr/>
              <p:nvPr/>
            </p:nvSpPr>
            <p:spPr>
              <a:xfrm>
                <a:off x="11699314" y="4762500"/>
                <a:ext cx="6476078" cy="2920161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rgbClr val="FFFBEF"/>
              </a:solidFill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: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Vì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 21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 </m:t>
                    </m:r>
                  </m:oMath>
                </a14:m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7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nên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BCNN(7, 21) = 21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" name="Freeform 8">
                <a:extLst>
                  <a:ext uri="{FF2B5EF4-FFF2-40B4-BE49-F238E27FC236}">
                    <a16:creationId xmlns:a16="http://schemas.microsoft.com/office/drawing/2014/main" id="{1B1DB098-26E3-5010-B083-324B258BF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14" y="4762500"/>
                <a:ext cx="6476078" cy="2920161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835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4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728934"/>
                <a:ext cx="17007383" cy="8091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*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Tìm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trong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trường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hợp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đặc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biệt</a:t>
                </a:r>
                <a:r>
                  <a:rPr kumimoji="0" lang="en-US" sz="4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libri" panose="020F050202020403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+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đã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nếu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nhất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bội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thì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đã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chính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nhất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đó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Nếu a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thì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BCNN ( a , b) = a.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+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Mọi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số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tự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nhiên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đều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bội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của</a:t>
                </a:r>
                <a:r>
                  <a:rPr lang="en-US" sz="4800" b="1" dirty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1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. Do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mọi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tự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nhiên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a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và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b (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khác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0), ta 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</a:endParaRPr>
              </a:p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</a:rPr>
                  <a:t>BCNN ( a , 1) = a; BCNN (a , b , 1) = BCNN (a , b)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8934"/>
                <a:ext cx="17007383" cy="8091446"/>
              </a:xfrm>
              <a:prstGeom prst="rect">
                <a:avLst/>
              </a:prstGeom>
              <a:blipFill>
                <a:blip r:embed="rId4"/>
                <a:stretch>
                  <a:fillRect l="-1613" t="-301" r="-1613" b="-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964" y="-114300"/>
            <a:ext cx="1371399" cy="1104244"/>
          </a:xfrm>
          <a:prstGeom prst="round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4583" y="-239214"/>
            <a:ext cx="2106146" cy="1936296"/>
          </a:xfrm>
          <a:prstGeom prst="rect">
            <a:avLst/>
          </a:prstGeom>
        </p:spPr>
      </p:pic>
      <p:grpSp>
        <p:nvGrpSpPr>
          <p:cNvPr id="2" name="Google Shape;1348;p34">
            <a:extLst>
              <a:ext uri="{FF2B5EF4-FFF2-40B4-BE49-F238E27FC236}">
                <a16:creationId xmlns:a16="http://schemas.microsoft.com/office/drawing/2014/main" id="{763BD9CC-2E3C-62A8-87F7-1AB1FD26EF07}"/>
              </a:ext>
            </a:extLst>
          </p:cNvPr>
          <p:cNvGrpSpPr/>
          <p:nvPr/>
        </p:nvGrpSpPr>
        <p:grpSpPr>
          <a:xfrm>
            <a:off x="0" y="9104637"/>
            <a:ext cx="1099078" cy="1117954"/>
            <a:chOff x="-2648475" y="3766325"/>
            <a:chExt cx="733700" cy="712450"/>
          </a:xfrm>
        </p:grpSpPr>
        <p:sp>
          <p:nvSpPr>
            <p:cNvPr id="3" name="Google Shape;1349;p34">
              <a:extLst>
                <a:ext uri="{FF2B5EF4-FFF2-40B4-BE49-F238E27FC236}">
                  <a16:creationId xmlns:a16="http://schemas.microsoft.com/office/drawing/2014/main" id="{BB0137C9-5C08-DF6A-174E-CB544266454A}"/>
                </a:ext>
              </a:extLst>
            </p:cNvPr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50;p34">
              <a:extLst>
                <a:ext uri="{FF2B5EF4-FFF2-40B4-BE49-F238E27FC236}">
                  <a16:creationId xmlns:a16="http://schemas.microsoft.com/office/drawing/2014/main" id="{A781DCFA-1CAC-8891-E978-95C7CCA54F09}"/>
                </a:ext>
              </a:extLst>
            </p:cNvPr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51;p34">
              <a:extLst>
                <a:ext uri="{FF2B5EF4-FFF2-40B4-BE49-F238E27FC236}">
                  <a16:creationId xmlns:a16="http://schemas.microsoft.com/office/drawing/2014/main" id="{4F361475-4B28-84A2-7BC1-CBC549CB4866}"/>
                </a:ext>
              </a:extLst>
            </p:cNvPr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52;p34">
              <a:extLst>
                <a:ext uri="{FF2B5EF4-FFF2-40B4-BE49-F238E27FC236}">
                  <a16:creationId xmlns:a16="http://schemas.microsoft.com/office/drawing/2014/main" id="{03313146-B682-1DBC-CEA9-A986FBB390EB}"/>
                </a:ext>
              </a:extLst>
            </p:cNvPr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53;p34">
              <a:extLst>
                <a:ext uri="{FF2B5EF4-FFF2-40B4-BE49-F238E27FC236}">
                  <a16:creationId xmlns:a16="http://schemas.microsoft.com/office/drawing/2014/main" id="{8D458649-61B9-C4EA-3BF5-947EE8526282}"/>
                </a:ext>
              </a:extLst>
            </p:cNvPr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54;p34">
              <a:extLst>
                <a:ext uri="{FF2B5EF4-FFF2-40B4-BE49-F238E27FC236}">
                  <a16:creationId xmlns:a16="http://schemas.microsoft.com/office/drawing/2014/main" id="{E259CB43-A49B-9150-77B0-D8C7A1CF27B8}"/>
                </a:ext>
              </a:extLst>
            </p:cNvPr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5;p34">
              <a:extLst>
                <a:ext uri="{FF2B5EF4-FFF2-40B4-BE49-F238E27FC236}">
                  <a16:creationId xmlns:a16="http://schemas.microsoft.com/office/drawing/2014/main" id="{7599017E-04FA-848A-4332-61BB6CB36831}"/>
                </a:ext>
              </a:extLst>
            </p:cNvPr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6;p34">
              <a:extLst>
                <a:ext uri="{FF2B5EF4-FFF2-40B4-BE49-F238E27FC236}">
                  <a16:creationId xmlns:a16="http://schemas.microsoft.com/office/drawing/2014/main" id="{3656B78B-D7C9-B45D-9F23-1A9D8F60A244}"/>
                </a:ext>
              </a:extLst>
            </p:cNvPr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7;p34">
              <a:extLst>
                <a:ext uri="{FF2B5EF4-FFF2-40B4-BE49-F238E27FC236}">
                  <a16:creationId xmlns:a16="http://schemas.microsoft.com/office/drawing/2014/main" id="{3DE16F36-F425-BCDF-45AE-7FEA14E732D8}"/>
                </a:ext>
              </a:extLst>
            </p:cNvPr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8;p34">
              <a:extLst>
                <a:ext uri="{FF2B5EF4-FFF2-40B4-BE49-F238E27FC236}">
                  <a16:creationId xmlns:a16="http://schemas.microsoft.com/office/drawing/2014/main" id="{44A0E7A5-FAD7-ED3E-B402-ACB7741DED48}"/>
                </a:ext>
              </a:extLst>
            </p:cNvPr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9;p34">
              <a:extLst>
                <a:ext uri="{FF2B5EF4-FFF2-40B4-BE49-F238E27FC236}">
                  <a16:creationId xmlns:a16="http://schemas.microsoft.com/office/drawing/2014/main" id="{5050F71A-5EC7-51C5-AD14-443871425DAC}"/>
                </a:ext>
              </a:extLst>
            </p:cNvPr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60;p34">
              <a:extLst>
                <a:ext uri="{FF2B5EF4-FFF2-40B4-BE49-F238E27FC236}">
                  <a16:creationId xmlns:a16="http://schemas.microsoft.com/office/drawing/2014/main" id="{CB6DA016-7157-B299-147B-3E76F274677A}"/>
                </a:ext>
              </a:extLst>
            </p:cNvPr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307;p34">
            <a:extLst>
              <a:ext uri="{FF2B5EF4-FFF2-40B4-BE49-F238E27FC236}">
                <a16:creationId xmlns:a16="http://schemas.microsoft.com/office/drawing/2014/main" id="{EC97149A-0D68-D83D-3FA8-91A7D838359A}"/>
              </a:ext>
            </a:extLst>
          </p:cNvPr>
          <p:cNvGrpSpPr/>
          <p:nvPr/>
        </p:nvGrpSpPr>
        <p:grpSpPr>
          <a:xfrm rot="1361789">
            <a:off x="16098678" y="8883859"/>
            <a:ext cx="1934012" cy="1413734"/>
            <a:chOff x="5259675" y="2069875"/>
            <a:chExt cx="914926" cy="868771"/>
          </a:xfrm>
        </p:grpSpPr>
        <p:sp>
          <p:nvSpPr>
            <p:cNvPr id="19" name="Google Shape;1308;p34">
              <a:extLst>
                <a:ext uri="{FF2B5EF4-FFF2-40B4-BE49-F238E27FC236}">
                  <a16:creationId xmlns:a16="http://schemas.microsoft.com/office/drawing/2014/main" id="{DDE041CF-E361-8C6A-9C1A-19C500BA320B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09;p34">
              <a:extLst>
                <a:ext uri="{FF2B5EF4-FFF2-40B4-BE49-F238E27FC236}">
                  <a16:creationId xmlns:a16="http://schemas.microsoft.com/office/drawing/2014/main" id="{A16253AA-CE8C-D5AF-F9EF-210D83203025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0;p34">
              <a:extLst>
                <a:ext uri="{FF2B5EF4-FFF2-40B4-BE49-F238E27FC236}">
                  <a16:creationId xmlns:a16="http://schemas.microsoft.com/office/drawing/2014/main" id="{947EDE47-8FE2-B520-87D7-C54083C799AC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1;p34">
              <a:extLst>
                <a:ext uri="{FF2B5EF4-FFF2-40B4-BE49-F238E27FC236}">
                  <a16:creationId xmlns:a16="http://schemas.microsoft.com/office/drawing/2014/main" id="{266EF4FE-4D48-9BC9-BFBB-3E3F57EA793B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2;p34">
              <a:extLst>
                <a:ext uri="{FF2B5EF4-FFF2-40B4-BE49-F238E27FC236}">
                  <a16:creationId xmlns:a16="http://schemas.microsoft.com/office/drawing/2014/main" id="{37C81EB1-6D38-E3CA-0E8B-A88B67BBF9DF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3;p34">
              <a:extLst>
                <a:ext uri="{FF2B5EF4-FFF2-40B4-BE49-F238E27FC236}">
                  <a16:creationId xmlns:a16="http://schemas.microsoft.com/office/drawing/2014/main" id="{7BB72185-0F29-B817-7FA2-3992F476FA06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14;p34">
              <a:extLst>
                <a:ext uri="{FF2B5EF4-FFF2-40B4-BE49-F238E27FC236}">
                  <a16:creationId xmlns:a16="http://schemas.microsoft.com/office/drawing/2014/main" id="{125EE520-1858-81C5-7545-0E05E42F9A9E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15;p34">
              <a:extLst>
                <a:ext uri="{FF2B5EF4-FFF2-40B4-BE49-F238E27FC236}">
                  <a16:creationId xmlns:a16="http://schemas.microsoft.com/office/drawing/2014/main" id="{2010E5F4-551B-620F-FAE5-D4E9CEC200F1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16;p34">
              <a:extLst>
                <a:ext uri="{FF2B5EF4-FFF2-40B4-BE49-F238E27FC236}">
                  <a16:creationId xmlns:a16="http://schemas.microsoft.com/office/drawing/2014/main" id="{3C771F0A-EC8F-D748-368F-528A969097BD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7;p34">
              <a:extLst>
                <a:ext uri="{FF2B5EF4-FFF2-40B4-BE49-F238E27FC236}">
                  <a16:creationId xmlns:a16="http://schemas.microsoft.com/office/drawing/2014/main" id="{1ABE3F17-D2EA-51D8-54FE-E56D43F3D932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240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1415" y="-463092"/>
            <a:ext cx="9677400" cy="80321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2723">
            <a:off x="11152663" y="4084754"/>
            <a:ext cx="2071506" cy="2721738"/>
          </a:xfrm>
          <a:prstGeom prst="rect">
            <a:avLst/>
          </a:prstGeom>
        </p:spPr>
      </p:pic>
      <p:pic>
        <p:nvPicPr>
          <p:cNvPr id="6" name="Picture 6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496800" y="109991"/>
            <a:ext cx="2668061" cy="2884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89396">
            <a:off x="14803712" y="4115970"/>
            <a:ext cx="1852457" cy="2707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97473">
            <a:off x="2866822" y="2664708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14050" y="2188123"/>
            <a:ext cx="886774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2612662" y="10657"/>
            <a:ext cx="15921174" cy="2288951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</a:rPr>
              <a:t>HOẠT ĐỘNG LUYỆN TẬP</a:t>
            </a:r>
            <a:br>
              <a:rPr lang="vi-VN" sz="4800" b="1" dirty="0">
                <a:solidFill>
                  <a:srgbClr val="FF0000"/>
                </a:solidFill>
              </a:rPr>
            </a:br>
            <a:endParaRPr sz="4800" b="1" i="1" dirty="0">
              <a:solidFill>
                <a:srgbClr val="00B0F0"/>
              </a:solidFill>
            </a:endParaRPr>
          </a:p>
        </p:txBody>
      </p:sp>
      <p:sp>
        <p:nvSpPr>
          <p:cNvPr id="611" name="Google Shape;611;p27"/>
          <p:cNvSpPr/>
          <p:nvPr/>
        </p:nvSpPr>
        <p:spPr>
          <a:xfrm rot="-8665993">
            <a:off x="2797756" y="7137355"/>
            <a:ext cx="1936" cy="1581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>
            <a:off x="905230" y="-284846"/>
            <a:ext cx="1707372" cy="1459240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0" name="Google Shape;630;p27"/>
          <p:cNvGrpSpPr/>
          <p:nvPr/>
        </p:nvGrpSpPr>
        <p:grpSpPr>
          <a:xfrm>
            <a:off x="16583701" y="797178"/>
            <a:ext cx="1598138" cy="1612522"/>
            <a:chOff x="6956050" y="265900"/>
            <a:chExt cx="1231801" cy="1242887"/>
          </a:xfrm>
        </p:grpSpPr>
        <p:sp>
          <p:nvSpPr>
            <p:cNvPr id="631" name="Google Shape;631;p27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975277F5-E43B-AD42-CFF8-A1FE580ADA33}"/>
              </a:ext>
            </a:extLst>
          </p:cNvPr>
          <p:cNvGrpSpPr/>
          <p:nvPr/>
        </p:nvGrpSpPr>
        <p:grpSpPr>
          <a:xfrm>
            <a:off x="3776116" y="1215590"/>
            <a:ext cx="6952733" cy="1398351"/>
            <a:chOff x="-3195" y="242459"/>
            <a:chExt cx="8047623" cy="5748858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079964F-6C55-A15E-D35E-301F95EBFBE4}"/>
                </a:ext>
              </a:extLst>
            </p:cNvPr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D9E199-1CB1-7B7E-63BB-0FEE7211D5AA}"/>
              </a:ext>
            </a:extLst>
          </p:cNvPr>
          <p:cNvSpPr txBox="1"/>
          <p:nvPr/>
        </p:nvSpPr>
        <p:spPr>
          <a:xfrm>
            <a:off x="4706100" y="1555398"/>
            <a:ext cx="620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 (36, 9)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6B159-128B-1F38-4C74-3D8720D2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535" y="1180343"/>
            <a:ext cx="1517916" cy="1493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715F9311-C92D-C8D8-0691-81AE895BC996}"/>
                  </a:ext>
                </a:extLst>
              </p:cNvPr>
              <p:cNvSpPr/>
              <p:nvPr/>
            </p:nvSpPr>
            <p:spPr>
              <a:xfrm>
                <a:off x="3149905" y="3426735"/>
                <a:ext cx="13418556" cy="2920161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rgbClr val="FFFBEF"/>
              </a:solidFill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Giải: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Vì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4800" b="1" kern="0" dirty="0">
                    <a:solidFill>
                      <a:srgbClr val="00B050"/>
                    </a:solidFill>
                  </a:rPr>
                  <a:t>36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 9 nên 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BCNN(9, 36) = </a:t>
                </a:r>
                <a:r>
                  <a:rPr lang="en-US" sz="4800" b="1" kern="0" dirty="0">
                    <a:solidFill>
                      <a:srgbClr val="00B050"/>
                    </a:solidFill>
                  </a:rPr>
                  <a:t>36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715F9311-C92D-C8D8-0691-81AE895BC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05" y="3426735"/>
                <a:ext cx="13418556" cy="2920161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835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955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30"/>
          <p:cNvGrpSpPr/>
          <p:nvPr/>
        </p:nvGrpSpPr>
        <p:grpSpPr>
          <a:xfrm rot="-2699865">
            <a:off x="79302" y="8925267"/>
            <a:ext cx="1798652" cy="1088710"/>
            <a:chOff x="3684525" y="1809375"/>
            <a:chExt cx="334225" cy="196700"/>
          </a:xfrm>
        </p:grpSpPr>
        <p:sp>
          <p:nvSpPr>
            <p:cNvPr id="862" name="Google Shape;862;p30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5" name="Google Shape;875;p30"/>
          <p:cNvGrpSpPr/>
          <p:nvPr/>
        </p:nvGrpSpPr>
        <p:grpSpPr>
          <a:xfrm>
            <a:off x="434758" y="8965103"/>
            <a:ext cx="974904" cy="938974"/>
            <a:chOff x="3191567" y="2445279"/>
            <a:chExt cx="513948" cy="481285"/>
          </a:xfrm>
        </p:grpSpPr>
        <p:sp>
          <p:nvSpPr>
            <p:cNvPr id="878" name="Google Shape;878;p30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0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0"/>
          <p:cNvGrpSpPr/>
          <p:nvPr/>
        </p:nvGrpSpPr>
        <p:grpSpPr>
          <a:xfrm rot="8722530">
            <a:off x="15343550" y="8691872"/>
            <a:ext cx="2651602" cy="431444"/>
            <a:chOff x="1777900" y="2356875"/>
            <a:chExt cx="5003236" cy="814081"/>
          </a:xfrm>
        </p:grpSpPr>
        <p:sp>
          <p:nvSpPr>
            <p:cNvPr id="887" name="Google Shape;887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BFE05F-4D9A-C369-11ED-534A0378628A}"/>
              </a:ext>
            </a:extLst>
          </p:cNvPr>
          <p:cNvGrpSpPr/>
          <p:nvPr/>
        </p:nvGrpSpPr>
        <p:grpSpPr>
          <a:xfrm>
            <a:off x="1083212" y="177146"/>
            <a:ext cx="6432289" cy="1389290"/>
            <a:chOff x="-660626" y="-20521"/>
            <a:chExt cx="7781136" cy="168641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268557D1-DCC5-B690-155F-6AFAD7FA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8" y="-20521"/>
              <a:ext cx="7243748" cy="1686412"/>
            </a:xfrm>
            <a:prstGeom prst="rect">
              <a:avLst/>
            </a:prstGeom>
          </p:spPr>
        </p:pic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1814F5C-A14B-5508-B6E2-5CD7BA04D2F6}"/>
                </a:ext>
              </a:extLst>
            </p:cNvPr>
            <p:cNvSpPr txBox="1"/>
            <p:nvPr/>
          </p:nvSpPr>
          <p:spPr>
            <a:xfrm>
              <a:off x="-660626" y="1301"/>
              <a:ext cx="7589068" cy="1237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B92B4CBD-89BD-C88B-FAAD-D6AA3F867095}"/>
              </a:ext>
            </a:extLst>
          </p:cNvPr>
          <p:cNvGrpSpPr/>
          <p:nvPr/>
        </p:nvGrpSpPr>
        <p:grpSpPr>
          <a:xfrm>
            <a:off x="1570951" y="1951203"/>
            <a:ext cx="16717050" cy="2368659"/>
            <a:chOff x="705038" y="164573"/>
            <a:chExt cx="7880404" cy="493961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AEF93B1-A1F1-BCFF-86C8-92804EBD5F36}"/>
                </a:ext>
              </a:extLst>
            </p:cNvPr>
            <p:cNvSpPr/>
            <p:nvPr/>
          </p:nvSpPr>
          <p:spPr>
            <a:xfrm>
              <a:off x="705038" y="164573"/>
              <a:ext cx="7880404" cy="4939616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60727C-75C0-F36B-5987-00CA7BF6CDB6}"/>
              </a:ext>
            </a:extLst>
          </p:cNvPr>
          <p:cNvSpPr txBox="1"/>
          <p:nvPr/>
        </p:nvSpPr>
        <p:spPr>
          <a:xfrm>
            <a:off x="2073430" y="2157108"/>
            <a:ext cx="15715655" cy="19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5400" b="1" dirty="0">
                <a:cs typeface="Arial" panose="020B0604020202020204" pitchFamily="34" charset="0"/>
              </a:rPr>
              <a:t>Tìm </a:t>
            </a:r>
            <a:r>
              <a:rPr lang="en-US" sz="5400" b="1" dirty="0" err="1">
                <a:cs typeface="Arial" panose="020B0604020202020204" pitchFamily="34" charset="0"/>
              </a:rPr>
              <a:t>bội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chung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nhỏ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nhất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của</a:t>
            </a:r>
            <a:endParaRPr lang="en-US" sz="5400" b="1" dirty="0"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sz="5400" dirty="0">
                <a:solidFill>
                  <a:prstClr val="black"/>
                </a:solidFill>
                <a:cs typeface="Arial" panose="020B0604020202020204" pitchFamily="34" charset="0"/>
              </a:rPr>
              <a:t>a) 6 </a:t>
            </a:r>
            <a:r>
              <a:rPr lang="en-US" sz="54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prstClr val="black"/>
                </a:solidFill>
                <a:cs typeface="Arial" panose="020B0604020202020204" pitchFamily="34" charset="0"/>
              </a:rPr>
              <a:t> 8					;				b) 8; 9; 72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5C2E76D-7640-A391-89F9-4492266B7D52}"/>
              </a:ext>
            </a:extLst>
          </p:cNvPr>
          <p:cNvSpPr/>
          <p:nvPr/>
        </p:nvSpPr>
        <p:spPr>
          <a:xfrm>
            <a:off x="8029354" y="328783"/>
            <a:ext cx="7071446" cy="9133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 dirty="0">
                <a:solidFill>
                  <a:srgbClr val="FFFBEF"/>
                </a:solidFill>
                <a:latin typeface="Arial"/>
                <a:sym typeface="Arial"/>
              </a:rPr>
              <a:t>HOẠT ĐỘNG NHÓM</a:t>
            </a:r>
            <a:endParaRPr lang="vi-VN" sz="5400" b="1" kern="0" dirty="0">
              <a:solidFill>
                <a:srgbClr val="FFFBE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8B55B-2CED-3280-2430-F1BDA6659483}"/>
              </a:ext>
            </a:extLst>
          </p:cNvPr>
          <p:cNvSpPr txBox="1"/>
          <p:nvPr/>
        </p:nvSpPr>
        <p:spPr>
          <a:xfrm>
            <a:off x="2333650" y="4645730"/>
            <a:ext cx="1062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Hoạt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vi-VN" sz="4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DDF8D-26CC-FF6A-62A4-3BBE15C18297}"/>
              </a:ext>
            </a:extLst>
          </p:cNvPr>
          <p:cNvSpPr txBox="1"/>
          <p:nvPr/>
        </p:nvSpPr>
        <p:spPr>
          <a:xfrm>
            <a:off x="2500439" y="6005502"/>
            <a:ext cx="13931180" cy="17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lnSpc>
                <a:spcPct val="120000"/>
              </a:lnSpc>
              <a:buClr>
                <a:srgbClr val="000000"/>
              </a:buClr>
            </a:pP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Nhiệm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vụ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Hoàn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lượt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ý a, b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luyện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1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phiếu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.</a:t>
            </a:r>
            <a:endParaRPr lang="vi-VN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30C3C-9A47-BE10-7AF7-B031097DAC36}"/>
              </a:ext>
            </a:extLst>
          </p:cNvPr>
          <p:cNvSpPr txBox="1"/>
          <p:nvPr/>
        </p:nvSpPr>
        <p:spPr>
          <a:xfrm>
            <a:off x="2558022" y="8251670"/>
            <a:ext cx="1062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Thời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i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gian</a:t>
            </a:r>
            <a:r>
              <a:rPr lang="en-US" sz="4800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 </a:t>
            </a:r>
            <a:r>
              <a:rPr lang="en-US" sz="48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phút</a:t>
            </a:r>
            <a:endParaRPr lang="vi-VN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FF33D2-56A5-7686-939F-190787E13A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32199" y="-158697"/>
            <a:ext cx="2228850" cy="2571750"/>
          </a:xfrm>
          <a:prstGeom prst="rect">
            <a:avLst/>
          </a:prstGeom>
        </p:spPr>
      </p:pic>
      <p:sp>
        <p:nvSpPr>
          <p:cNvPr id="16" name="Heart 15">
            <a:hlinkClick r:id="rId6" action="ppaction://hlinkfile"/>
            <a:extLst>
              <a:ext uri="{FF2B5EF4-FFF2-40B4-BE49-F238E27FC236}">
                <a16:creationId xmlns:a16="http://schemas.microsoft.com/office/drawing/2014/main" id="{9B78072A-8C68-A87E-4D66-08984F8778EF}"/>
              </a:ext>
            </a:extLst>
          </p:cNvPr>
          <p:cNvSpPr/>
          <p:nvPr/>
        </p:nvSpPr>
        <p:spPr>
          <a:xfrm>
            <a:off x="16864080" y="9017881"/>
            <a:ext cx="1419691" cy="1159123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30"/>
          <p:cNvGrpSpPr/>
          <p:nvPr/>
        </p:nvGrpSpPr>
        <p:grpSpPr>
          <a:xfrm rot="-2699865">
            <a:off x="-84308" y="7867231"/>
            <a:ext cx="1798652" cy="1088710"/>
            <a:chOff x="3684525" y="1809375"/>
            <a:chExt cx="334225" cy="196700"/>
          </a:xfrm>
        </p:grpSpPr>
        <p:sp>
          <p:nvSpPr>
            <p:cNvPr id="862" name="Google Shape;862;p30"/>
            <p:cNvSpPr/>
            <p:nvPr/>
          </p:nvSpPr>
          <p:spPr>
            <a:xfrm>
              <a:off x="3684525" y="1809375"/>
              <a:ext cx="334225" cy="196700"/>
            </a:xfrm>
            <a:custGeom>
              <a:avLst/>
              <a:gdLst/>
              <a:ahLst/>
              <a:cxnLst/>
              <a:rect l="l" t="t" r="r" b="b"/>
              <a:pathLst>
                <a:path w="13369" h="7868" extrusionOk="0">
                  <a:moveTo>
                    <a:pt x="407" y="0"/>
                  </a:moveTo>
                  <a:lnTo>
                    <a:pt x="326" y="1035"/>
                  </a:lnTo>
                  <a:lnTo>
                    <a:pt x="123" y="3659"/>
                  </a:lnTo>
                  <a:lnTo>
                    <a:pt x="1" y="5298"/>
                  </a:lnTo>
                  <a:lnTo>
                    <a:pt x="256" y="5359"/>
                  </a:lnTo>
                  <a:lnTo>
                    <a:pt x="8075" y="7225"/>
                  </a:lnTo>
                  <a:lnTo>
                    <a:pt x="9562" y="7579"/>
                  </a:lnTo>
                  <a:lnTo>
                    <a:pt x="10767" y="7867"/>
                  </a:lnTo>
                  <a:lnTo>
                    <a:pt x="11669" y="6002"/>
                  </a:lnTo>
                  <a:lnTo>
                    <a:pt x="11669" y="5997"/>
                  </a:lnTo>
                  <a:lnTo>
                    <a:pt x="12301" y="4690"/>
                  </a:lnTo>
                  <a:lnTo>
                    <a:pt x="12301" y="4685"/>
                  </a:lnTo>
                  <a:lnTo>
                    <a:pt x="13369" y="2480"/>
                  </a:lnTo>
                  <a:lnTo>
                    <a:pt x="11541" y="2129"/>
                  </a:lnTo>
                  <a:lnTo>
                    <a:pt x="9874" y="1809"/>
                  </a:lnTo>
                  <a:lnTo>
                    <a:pt x="8429" y="1535"/>
                  </a:lnTo>
                  <a:lnTo>
                    <a:pt x="6716" y="1205"/>
                  </a:lnTo>
                  <a:lnTo>
                    <a:pt x="4713" y="826"/>
                  </a:lnTo>
                  <a:lnTo>
                    <a:pt x="3004" y="501"/>
                  </a:lnTo>
                  <a:lnTo>
                    <a:pt x="1748" y="255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3692675" y="1809375"/>
              <a:ext cx="35800" cy="30700"/>
            </a:xfrm>
            <a:custGeom>
              <a:avLst/>
              <a:gdLst/>
              <a:ahLst/>
              <a:cxnLst/>
              <a:rect l="l" t="t" r="r" b="b"/>
              <a:pathLst>
                <a:path w="1432" h="1228" extrusionOk="0">
                  <a:moveTo>
                    <a:pt x="81" y="0"/>
                  </a:moveTo>
                  <a:lnTo>
                    <a:pt x="0" y="1035"/>
                  </a:lnTo>
                  <a:cubicBezTo>
                    <a:pt x="113" y="1129"/>
                    <a:pt x="251" y="1190"/>
                    <a:pt x="402" y="1214"/>
                  </a:cubicBezTo>
                  <a:cubicBezTo>
                    <a:pt x="454" y="1223"/>
                    <a:pt x="505" y="1227"/>
                    <a:pt x="556" y="1227"/>
                  </a:cubicBezTo>
                  <a:cubicBezTo>
                    <a:pt x="972" y="1227"/>
                    <a:pt x="1340" y="926"/>
                    <a:pt x="1412" y="501"/>
                  </a:cubicBezTo>
                  <a:cubicBezTo>
                    <a:pt x="1427" y="416"/>
                    <a:pt x="1431" y="336"/>
                    <a:pt x="1422" y="25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3758800" y="1821875"/>
              <a:ext cx="43575" cy="23500"/>
            </a:xfrm>
            <a:custGeom>
              <a:avLst/>
              <a:gdLst/>
              <a:ahLst/>
              <a:cxnLst/>
              <a:rect l="l" t="t" r="r" b="b"/>
              <a:pathLst>
                <a:path w="1743" h="940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445"/>
                    <a:pt x="312" y="851"/>
                    <a:pt x="761" y="927"/>
                  </a:cubicBezTo>
                  <a:cubicBezTo>
                    <a:pt x="811" y="935"/>
                    <a:pt x="860" y="940"/>
                    <a:pt x="910" y="940"/>
                  </a:cubicBezTo>
                  <a:cubicBezTo>
                    <a:pt x="1291" y="940"/>
                    <a:pt x="1634" y="691"/>
                    <a:pt x="1742" y="326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3714050" y="1850225"/>
              <a:ext cx="47225" cy="43875"/>
            </a:xfrm>
            <a:custGeom>
              <a:avLst/>
              <a:gdLst/>
              <a:ahLst/>
              <a:cxnLst/>
              <a:rect l="l" t="t" r="r" b="b"/>
              <a:pathLst>
                <a:path w="1889" h="1755" extrusionOk="0">
                  <a:moveTo>
                    <a:pt x="942" y="0"/>
                  </a:moveTo>
                  <a:cubicBezTo>
                    <a:pt x="525" y="0"/>
                    <a:pt x="156" y="302"/>
                    <a:pt x="80" y="728"/>
                  </a:cubicBezTo>
                  <a:cubicBezTo>
                    <a:pt x="1" y="1204"/>
                    <a:pt x="321" y="1657"/>
                    <a:pt x="799" y="1742"/>
                  </a:cubicBezTo>
                  <a:cubicBezTo>
                    <a:pt x="848" y="1750"/>
                    <a:pt x="897" y="1754"/>
                    <a:pt x="946" y="1754"/>
                  </a:cubicBezTo>
                  <a:cubicBezTo>
                    <a:pt x="1366" y="1754"/>
                    <a:pt x="1737" y="1452"/>
                    <a:pt x="1808" y="1025"/>
                  </a:cubicBezTo>
                  <a:cubicBezTo>
                    <a:pt x="1889" y="548"/>
                    <a:pt x="1573" y="94"/>
                    <a:pt x="1096" y="14"/>
                  </a:cubicBezTo>
                  <a:cubicBezTo>
                    <a:pt x="1044" y="5"/>
                    <a:pt x="993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3687600" y="1900850"/>
              <a:ext cx="20550" cy="42525"/>
            </a:xfrm>
            <a:custGeom>
              <a:avLst/>
              <a:gdLst/>
              <a:ahLst/>
              <a:cxnLst/>
              <a:rect l="l" t="t" r="r" b="b"/>
              <a:pathLst>
                <a:path w="822" h="1701" extrusionOk="0">
                  <a:moveTo>
                    <a:pt x="0" y="0"/>
                  </a:moveTo>
                  <a:lnTo>
                    <a:pt x="133" y="1700"/>
                  </a:lnTo>
                  <a:cubicBezTo>
                    <a:pt x="440" y="1611"/>
                    <a:pt x="685" y="1347"/>
                    <a:pt x="741" y="1011"/>
                  </a:cubicBezTo>
                  <a:cubicBezTo>
                    <a:pt x="822" y="539"/>
                    <a:pt x="501" y="85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3736025" y="1907875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2" y="0"/>
                  </a:moveTo>
                  <a:cubicBezTo>
                    <a:pt x="522" y="0"/>
                    <a:pt x="151" y="299"/>
                    <a:pt x="79" y="726"/>
                  </a:cubicBezTo>
                  <a:cubicBezTo>
                    <a:pt x="0" y="1207"/>
                    <a:pt x="321" y="1656"/>
                    <a:pt x="798" y="1741"/>
                  </a:cubicBezTo>
                  <a:cubicBezTo>
                    <a:pt x="847" y="1749"/>
                    <a:pt x="896" y="1753"/>
                    <a:pt x="944" y="1753"/>
                  </a:cubicBezTo>
                  <a:cubicBezTo>
                    <a:pt x="1364" y="1753"/>
                    <a:pt x="1731" y="1450"/>
                    <a:pt x="1808" y="1023"/>
                  </a:cubicBezTo>
                  <a:cubicBezTo>
                    <a:pt x="1888" y="547"/>
                    <a:pt x="1567" y="93"/>
                    <a:pt x="1090" y="13"/>
                  </a:cubicBezTo>
                  <a:cubicBezTo>
                    <a:pt x="1040" y="4"/>
                    <a:pt x="991" y="0"/>
                    <a:pt x="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3797275" y="1864050"/>
              <a:ext cx="47250" cy="43875"/>
            </a:xfrm>
            <a:custGeom>
              <a:avLst/>
              <a:gdLst/>
              <a:ahLst/>
              <a:cxnLst/>
              <a:rect l="l" t="t" r="r" b="b"/>
              <a:pathLst>
                <a:path w="1890" h="1755" extrusionOk="0">
                  <a:moveTo>
                    <a:pt x="938" y="0"/>
                  </a:moveTo>
                  <a:cubicBezTo>
                    <a:pt x="521" y="0"/>
                    <a:pt x="152" y="301"/>
                    <a:pt x="81" y="727"/>
                  </a:cubicBezTo>
                  <a:cubicBezTo>
                    <a:pt x="0" y="1204"/>
                    <a:pt x="321" y="1657"/>
                    <a:pt x="798" y="1742"/>
                  </a:cubicBezTo>
                  <a:cubicBezTo>
                    <a:pt x="847" y="1750"/>
                    <a:pt x="896" y="1754"/>
                    <a:pt x="945" y="1754"/>
                  </a:cubicBezTo>
                  <a:cubicBezTo>
                    <a:pt x="1364" y="1754"/>
                    <a:pt x="1733" y="1452"/>
                    <a:pt x="1809" y="1025"/>
                  </a:cubicBezTo>
                  <a:cubicBezTo>
                    <a:pt x="1889" y="548"/>
                    <a:pt x="1567" y="94"/>
                    <a:pt x="1092" y="14"/>
                  </a:cubicBezTo>
                  <a:cubicBezTo>
                    <a:pt x="1040" y="5"/>
                    <a:pt x="988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3849900" y="1839475"/>
              <a:ext cx="45350" cy="27850"/>
            </a:xfrm>
            <a:custGeom>
              <a:avLst/>
              <a:gdLst/>
              <a:ahLst/>
              <a:cxnLst/>
              <a:rect l="l" t="t" r="r" b="b"/>
              <a:pathLst>
                <a:path w="1814" h="1114" extrusionOk="0">
                  <a:moveTo>
                    <a:pt x="101" y="1"/>
                  </a:moveTo>
                  <a:cubicBezTo>
                    <a:pt x="96" y="29"/>
                    <a:pt x="86" y="57"/>
                    <a:pt x="81" y="86"/>
                  </a:cubicBezTo>
                  <a:cubicBezTo>
                    <a:pt x="1" y="563"/>
                    <a:pt x="323" y="1016"/>
                    <a:pt x="800" y="1101"/>
                  </a:cubicBezTo>
                  <a:cubicBezTo>
                    <a:pt x="848" y="1109"/>
                    <a:pt x="897" y="1113"/>
                    <a:pt x="945" y="1113"/>
                  </a:cubicBezTo>
                  <a:cubicBezTo>
                    <a:pt x="1364" y="1113"/>
                    <a:pt x="1733" y="811"/>
                    <a:pt x="1809" y="383"/>
                  </a:cubicBezTo>
                  <a:cubicBezTo>
                    <a:pt x="1809" y="369"/>
                    <a:pt x="1814" y="350"/>
                    <a:pt x="1814" y="33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3811800" y="1928300"/>
              <a:ext cx="47225" cy="43850"/>
            </a:xfrm>
            <a:custGeom>
              <a:avLst/>
              <a:gdLst/>
              <a:ahLst/>
              <a:cxnLst/>
              <a:rect l="l" t="t" r="r" b="b"/>
              <a:pathLst>
                <a:path w="1889" h="1754" extrusionOk="0">
                  <a:moveTo>
                    <a:pt x="944" y="1"/>
                  </a:moveTo>
                  <a:cubicBezTo>
                    <a:pt x="524" y="1"/>
                    <a:pt x="152" y="303"/>
                    <a:pt x="80" y="730"/>
                  </a:cubicBezTo>
                  <a:cubicBezTo>
                    <a:pt x="1" y="1207"/>
                    <a:pt x="321" y="1661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7" y="1455"/>
                    <a:pt x="1808" y="1027"/>
                  </a:cubicBezTo>
                  <a:cubicBezTo>
                    <a:pt x="1889" y="551"/>
                    <a:pt x="1568" y="98"/>
                    <a:pt x="1091" y="13"/>
                  </a:cubicBezTo>
                  <a:cubicBezTo>
                    <a:pt x="1041" y="5"/>
                    <a:pt x="992" y="1"/>
                    <a:pt x="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3871750" y="1890625"/>
              <a:ext cx="47375" cy="43850"/>
            </a:xfrm>
            <a:custGeom>
              <a:avLst/>
              <a:gdLst/>
              <a:ahLst/>
              <a:cxnLst/>
              <a:rect l="l" t="t" r="r" b="b"/>
              <a:pathLst>
                <a:path w="1895" h="1754" extrusionOk="0">
                  <a:moveTo>
                    <a:pt x="951" y="1"/>
                  </a:moveTo>
                  <a:cubicBezTo>
                    <a:pt x="530" y="1"/>
                    <a:pt x="158" y="303"/>
                    <a:pt x="86" y="731"/>
                  </a:cubicBezTo>
                  <a:cubicBezTo>
                    <a:pt x="1" y="1208"/>
                    <a:pt x="322" y="1662"/>
                    <a:pt x="798" y="1741"/>
                  </a:cubicBezTo>
                  <a:cubicBezTo>
                    <a:pt x="848" y="1749"/>
                    <a:pt x="897" y="1753"/>
                    <a:pt x="945" y="1753"/>
                  </a:cubicBezTo>
                  <a:cubicBezTo>
                    <a:pt x="1365" y="1753"/>
                    <a:pt x="1738" y="1451"/>
                    <a:pt x="1814" y="1024"/>
                  </a:cubicBezTo>
                  <a:cubicBezTo>
                    <a:pt x="1894" y="547"/>
                    <a:pt x="1573" y="98"/>
                    <a:pt x="1096" y="13"/>
                  </a:cubicBezTo>
                  <a:cubicBezTo>
                    <a:pt x="1048" y="5"/>
                    <a:pt x="999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3927600" y="1854575"/>
              <a:ext cx="45725" cy="31400"/>
            </a:xfrm>
            <a:custGeom>
              <a:avLst/>
              <a:gdLst/>
              <a:ahLst/>
              <a:cxnLst/>
              <a:rect l="l" t="t" r="r" b="b"/>
              <a:pathLst>
                <a:path w="1829" h="1256" extrusionOk="0">
                  <a:moveTo>
                    <a:pt x="151" y="1"/>
                  </a:moveTo>
                  <a:cubicBezTo>
                    <a:pt x="123" y="72"/>
                    <a:pt x="94" y="147"/>
                    <a:pt x="85" y="227"/>
                  </a:cubicBezTo>
                  <a:cubicBezTo>
                    <a:pt x="0" y="709"/>
                    <a:pt x="321" y="1158"/>
                    <a:pt x="798" y="1243"/>
                  </a:cubicBezTo>
                  <a:cubicBezTo>
                    <a:pt x="848" y="1251"/>
                    <a:pt x="898" y="1255"/>
                    <a:pt x="947" y="1255"/>
                  </a:cubicBezTo>
                  <a:cubicBezTo>
                    <a:pt x="1366" y="1255"/>
                    <a:pt x="1737" y="957"/>
                    <a:pt x="1813" y="525"/>
                  </a:cubicBezTo>
                  <a:cubicBezTo>
                    <a:pt x="1822" y="459"/>
                    <a:pt x="1828" y="388"/>
                    <a:pt x="1818" y="32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949550" y="1915775"/>
              <a:ext cx="42525" cy="43825"/>
            </a:xfrm>
            <a:custGeom>
              <a:avLst/>
              <a:gdLst/>
              <a:ahLst/>
              <a:cxnLst/>
              <a:rect l="l" t="t" r="r" b="b"/>
              <a:pathLst>
                <a:path w="1701" h="1753" extrusionOk="0">
                  <a:moveTo>
                    <a:pt x="949" y="1"/>
                  </a:moveTo>
                  <a:cubicBezTo>
                    <a:pt x="529" y="1"/>
                    <a:pt x="157" y="303"/>
                    <a:pt x="81" y="730"/>
                  </a:cubicBezTo>
                  <a:cubicBezTo>
                    <a:pt x="0" y="1208"/>
                    <a:pt x="321" y="1656"/>
                    <a:pt x="798" y="1741"/>
                  </a:cubicBezTo>
                  <a:cubicBezTo>
                    <a:pt x="848" y="1749"/>
                    <a:pt x="897" y="1752"/>
                    <a:pt x="947" y="1752"/>
                  </a:cubicBezTo>
                  <a:cubicBezTo>
                    <a:pt x="987" y="1752"/>
                    <a:pt x="1028" y="1750"/>
                    <a:pt x="1068" y="1746"/>
                  </a:cubicBezTo>
                  <a:lnTo>
                    <a:pt x="1068" y="1741"/>
                  </a:lnTo>
                  <a:lnTo>
                    <a:pt x="1700" y="434"/>
                  </a:lnTo>
                  <a:lnTo>
                    <a:pt x="1700" y="429"/>
                  </a:lnTo>
                  <a:cubicBezTo>
                    <a:pt x="1568" y="216"/>
                    <a:pt x="1356" y="55"/>
                    <a:pt x="1096" y="13"/>
                  </a:cubicBezTo>
                  <a:cubicBezTo>
                    <a:pt x="1047" y="5"/>
                    <a:pt x="998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885325" y="1962175"/>
              <a:ext cx="45825" cy="36700"/>
            </a:xfrm>
            <a:custGeom>
              <a:avLst/>
              <a:gdLst/>
              <a:ahLst/>
              <a:cxnLst/>
              <a:rect l="l" t="t" r="r" b="b"/>
              <a:pathLst>
                <a:path w="1833" h="1468" extrusionOk="0">
                  <a:moveTo>
                    <a:pt x="887" y="0"/>
                  </a:moveTo>
                  <a:cubicBezTo>
                    <a:pt x="465" y="0"/>
                    <a:pt x="96" y="299"/>
                    <a:pt x="24" y="731"/>
                  </a:cubicBezTo>
                  <a:cubicBezTo>
                    <a:pt x="0" y="862"/>
                    <a:pt x="6" y="990"/>
                    <a:pt x="43" y="1113"/>
                  </a:cubicBezTo>
                  <a:lnTo>
                    <a:pt x="1530" y="1467"/>
                  </a:lnTo>
                  <a:cubicBezTo>
                    <a:pt x="1644" y="1344"/>
                    <a:pt x="1720" y="1193"/>
                    <a:pt x="1748" y="1023"/>
                  </a:cubicBezTo>
                  <a:cubicBezTo>
                    <a:pt x="1833" y="546"/>
                    <a:pt x="1512" y="93"/>
                    <a:pt x="1035" y="12"/>
                  </a:cubicBezTo>
                  <a:cubicBezTo>
                    <a:pt x="985" y="4"/>
                    <a:pt x="936" y="0"/>
                    <a:pt x="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5" name="Google Shape;875;p30"/>
          <p:cNvGrpSpPr/>
          <p:nvPr/>
        </p:nvGrpSpPr>
        <p:grpSpPr>
          <a:xfrm>
            <a:off x="256487" y="7931061"/>
            <a:ext cx="974904" cy="938974"/>
            <a:chOff x="3191567" y="2445279"/>
            <a:chExt cx="513948" cy="481285"/>
          </a:xfrm>
        </p:grpSpPr>
        <p:sp>
          <p:nvSpPr>
            <p:cNvPr id="878" name="Google Shape;878;p30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0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0"/>
          <p:cNvGrpSpPr/>
          <p:nvPr/>
        </p:nvGrpSpPr>
        <p:grpSpPr>
          <a:xfrm rot="8722530">
            <a:off x="15727372" y="9160872"/>
            <a:ext cx="2651602" cy="431444"/>
            <a:chOff x="1777900" y="2356875"/>
            <a:chExt cx="5003236" cy="814081"/>
          </a:xfrm>
        </p:grpSpPr>
        <p:sp>
          <p:nvSpPr>
            <p:cNvPr id="887" name="Google Shape;887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BFE05F-4D9A-C369-11ED-534A0378628A}"/>
              </a:ext>
            </a:extLst>
          </p:cNvPr>
          <p:cNvGrpSpPr/>
          <p:nvPr/>
        </p:nvGrpSpPr>
        <p:grpSpPr>
          <a:xfrm>
            <a:off x="1103659" y="341286"/>
            <a:ext cx="6432289" cy="1389290"/>
            <a:chOff x="-660626" y="-20521"/>
            <a:chExt cx="7781136" cy="168641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268557D1-DCC5-B690-155F-6AFAD7FA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8" y="-20521"/>
              <a:ext cx="7243748" cy="1686412"/>
            </a:xfrm>
            <a:prstGeom prst="rect">
              <a:avLst/>
            </a:prstGeom>
          </p:spPr>
        </p:pic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1814F5C-A14B-5508-B6E2-5CD7BA04D2F6}"/>
                </a:ext>
              </a:extLst>
            </p:cNvPr>
            <p:cNvSpPr txBox="1"/>
            <p:nvPr/>
          </p:nvSpPr>
          <p:spPr>
            <a:xfrm>
              <a:off x="-660626" y="1301"/>
              <a:ext cx="7589068" cy="1237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B92B4CBD-89BD-C88B-FAAD-D6AA3F867095}"/>
              </a:ext>
            </a:extLst>
          </p:cNvPr>
          <p:cNvGrpSpPr/>
          <p:nvPr/>
        </p:nvGrpSpPr>
        <p:grpSpPr>
          <a:xfrm>
            <a:off x="1591398" y="2115343"/>
            <a:ext cx="16717050" cy="2368659"/>
            <a:chOff x="705038" y="164573"/>
            <a:chExt cx="7880404" cy="493961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AEF93B1-A1F1-BCFF-86C8-92804EBD5F36}"/>
                </a:ext>
              </a:extLst>
            </p:cNvPr>
            <p:cNvSpPr/>
            <p:nvPr/>
          </p:nvSpPr>
          <p:spPr>
            <a:xfrm>
              <a:off x="705038" y="164573"/>
              <a:ext cx="7880404" cy="4939616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60727C-75C0-F36B-5987-00CA7BF6CDB6}"/>
              </a:ext>
            </a:extLst>
          </p:cNvPr>
          <p:cNvSpPr txBox="1"/>
          <p:nvPr/>
        </p:nvSpPr>
        <p:spPr>
          <a:xfrm>
            <a:off x="1786885" y="1668654"/>
            <a:ext cx="15715655" cy="19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5400" b="1" dirty="0">
                <a:cs typeface="Arial" panose="020B0604020202020204" pitchFamily="34" charset="0"/>
              </a:rPr>
              <a:t>Tìm </a:t>
            </a:r>
            <a:r>
              <a:rPr lang="en-US" sz="5400" b="1" dirty="0" err="1">
                <a:cs typeface="Arial" panose="020B0604020202020204" pitchFamily="34" charset="0"/>
              </a:rPr>
              <a:t>bội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chung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nhỏ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nhất</a:t>
            </a:r>
            <a:r>
              <a:rPr lang="en-US" sz="5400" b="1" dirty="0">
                <a:cs typeface="Arial" panose="020B0604020202020204" pitchFamily="34" charset="0"/>
              </a:rPr>
              <a:t> </a:t>
            </a:r>
            <a:r>
              <a:rPr lang="en-US" sz="5400" b="1" dirty="0" err="1">
                <a:cs typeface="Arial" panose="020B0604020202020204" pitchFamily="34" charset="0"/>
              </a:rPr>
              <a:t>của</a:t>
            </a:r>
            <a:endParaRPr lang="en-US" sz="5400" b="1" dirty="0"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sz="5400" dirty="0">
                <a:solidFill>
                  <a:prstClr val="black"/>
                </a:solidFill>
                <a:cs typeface="Arial" panose="020B0604020202020204" pitchFamily="34" charset="0"/>
              </a:rPr>
              <a:t>a) 6 </a:t>
            </a:r>
            <a:r>
              <a:rPr lang="en-US" sz="54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prstClr val="black"/>
                </a:solidFill>
                <a:cs typeface="Arial" panose="020B0604020202020204" pitchFamily="34" charset="0"/>
              </a:rPr>
              <a:t> 8					;				b) 8; 9; 72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5C2E76D-7640-A391-89F9-4492266B7D52}"/>
              </a:ext>
            </a:extLst>
          </p:cNvPr>
          <p:cNvSpPr/>
          <p:nvPr/>
        </p:nvSpPr>
        <p:spPr>
          <a:xfrm>
            <a:off x="8049801" y="492923"/>
            <a:ext cx="7071446" cy="9133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 dirty="0">
                <a:solidFill>
                  <a:srgbClr val="FFFBEF"/>
                </a:solidFill>
                <a:latin typeface="Arial"/>
                <a:sym typeface="Arial"/>
              </a:rPr>
              <a:t>HOẠT ĐỘNG NHÓM</a:t>
            </a:r>
            <a:endParaRPr lang="vi-VN" sz="5400" b="1" kern="0" dirty="0">
              <a:solidFill>
                <a:srgbClr val="FFFBE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FF33D2-56A5-7686-939F-190787E13A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2646" y="5443"/>
            <a:ext cx="2228850" cy="2571750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2A3C5E0B-1807-420C-E0D9-632FA97EAC61}"/>
              </a:ext>
            </a:extLst>
          </p:cNvPr>
          <p:cNvSpPr/>
          <p:nvPr/>
        </p:nvSpPr>
        <p:spPr>
          <a:xfrm>
            <a:off x="1683321" y="3636593"/>
            <a:ext cx="16583418" cy="3125195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Giải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>
              <a:lnSpc>
                <a:spcPct val="130000"/>
              </a:lnSpc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4400" dirty="0"/>
              <a:t>B(6) = { </a:t>
            </a:r>
            <a:r>
              <a:rPr lang="en-US" sz="4400" b="1" dirty="0">
                <a:solidFill>
                  <a:srgbClr val="0070C0"/>
                </a:solidFill>
              </a:rPr>
              <a:t>0</a:t>
            </a:r>
            <a:r>
              <a:rPr lang="en-US" sz="4400" dirty="0"/>
              <a:t>; 6; 12; 18; </a:t>
            </a:r>
            <a:r>
              <a:rPr lang="en-US" sz="4400" b="1" dirty="0">
                <a:solidFill>
                  <a:srgbClr val="0070C0"/>
                </a:solidFill>
              </a:rPr>
              <a:t>24</a:t>
            </a:r>
            <a:r>
              <a:rPr lang="en-US" sz="4400" dirty="0"/>
              <a:t>; 30; 36; 42; </a:t>
            </a:r>
            <a:r>
              <a:rPr lang="en-US" sz="4400" b="1" dirty="0">
                <a:solidFill>
                  <a:srgbClr val="0070C0"/>
                </a:solidFill>
              </a:rPr>
              <a:t>48</a:t>
            </a:r>
            <a:r>
              <a:rPr lang="en-US" sz="4400" dirty="0"/>
              <a:t>; …}</a:t>
            </a:r>
          </a:p>
          <a:p>
            <a:pPr>
              <a:lnSpc>
                <a:spcPct val="130000"/>
              </a:lnSpc>
            </a:pPr>
            <a:r>
              <a:rPr lang="en-US" sz="4400" dirty="0"/>
              <a:t>	    B(8) = {</a:t>
            </a:r>
            <a:r>
              <a:rPr lang="en-US" sz="4400" b="1" dirty="0">
                <a:solidFill>
                  <a:srgbClr val="0070C0"/>
                </a:solidFill>
              </a:rPr>
              <a:t>0</a:t>
            </a:r>
            <a:r>
              <a:rPr lang="en-US" sz="4400" dirty="0"/>
              <a:t>; 8; 16; </a:t>
            </a:r>
            <a:r>
              <a:rPr lang="en-US" sz="4400" b="1" dirty="0">
                <a:solidFill>
                  <a:srgbClr val="0070C0"/>
                </a:solidFill>
              </a:rPr>
              <a:t>24</a:t>
            </a:r>
            <a:r>
              <a:rPr lang="en-US" sz="4400" dirty="0"/>
              <a:t>; 32; 40; </a:t>
            </a:r>
            <a:r>
              <a:rPr lang="en-US" sz="4400" b="1" dirty="0">
                <a:solidFill>
                  <a:srgbClr val="0070C0"/>
                </a:solidFill>
              </a:rPr>
              <a:t>48</a:t>
            </a:r>
            <a:r>
              <a:rPr lang="en-US" sz="4400" dirty="0"/>
              <a:t>;...}</a:t>
            </a:r>
          </a:p>
          <a:p>
            <a:pPr>
              <a:lnSpc>
                <a:spcPct val="13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           </a:t>
            </a:r>
            <a:r>
              <a:rPr lang="pl-PL" sz="4400" b="1" dirty="0">
                <a:solidFill>
                  <a:srgbClr val="0070C0"/>
                </a:solidFill>
              </a:rPr>
              <a:t>BC(6,8) = {0; </a:t>
            </a:r>
            <a:r>
              <a:rPr lang="pl-PL" sz="4400" b="1" dirty="0">
                <a:solidFill>
                  <a:srgbClr val="00B050"/>
                </a:solidFill>
              </a:rPr>
              <a:t>24</a:t>
            </a:r>
            <a:r>
              <a:rPr lang="pl-PL" sz="4400" b="1" dirty="0">
                <a:solidFill>
                  <a:srgbClr val="0070C0"/>
                </a:solidFill>
              </a:rPr>
              <a:t>; 48</a:t>
            </a:r>
            <a:r>
              <a:rPr lang="pl-PL" sz="4400" dirty="0">
                <a:solidFill>
                  <a:srgbClr val="0070C0"/>
                </a:solidFill>
              </a:rPr>
              <a:t>;…}.</a:t>
            </a:r>
            <a:r>
              <a:rPr lang="en-US" sz="4400" dirty="0">
                <a:solidFill>
                  <a:srgbClr val="0070C0"/>
                </a:solidFill>
              </a:rPr>
              <a:t>       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BCNN (6 , 8) =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3E67FB99-EAB6-F40F-FF91-DFE4775C9849}"/>
                  </a:ext>
                </a:extLst>
              </p:cNvPr>
              <p:cNvSpPr/>
              <p:nvPr/>
            </p:nvSpPr>
            <p:spPr>
              <a:xfrm>
                <a:off x="1627608" y="7876820"/>
                <a:ext cx="16828476" cy="2253218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>
                  <a:lnSpc>
                    <a:spcPct val="130000"/>
                  </a:lnSpc>
                </a:pPr>
                <a:r>
                  <a:rPr lang="en-US" sz="5400" dirty="0">
                    <a:solidFill>
                      <a:prstClr val="black"/>
                    </a:solidFill>
                  </a:rPr>
                  <a:t>b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) </a:t>
                </a:r>
                <a:r>
                  <a:rPr lang="en-US" sz="4800" dirty="0" err="1"/>
                  <a:t>Vì</a:t>
                </a:r>
                <a:r>
                  <a:rPr lang="en-US" sz="4800" dirty="0"/>
                  <a:t> 72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4800" dirty="0"/>
                  <a:t> 8 </a:t>
                </a:r>
                <a:r>
                  <a:rPr lang="en-US" sz="4800" dirty="0" err="1"/>
                  <a:t>và</a:t>
                </a:r>
                <a:r>
                  <a:rPr lang="en-US" sz="4800" dirty="0"/>
                  <a:t> 72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 </m:t>
                    </m:r>
                  </m:oMath>
                </a14:m>
                <a:r>
                  <a:rPr lang="en-US" sz="4800" dirty="0"/>
                  <a:t>9 </a:t>
                </a:r>
                <a:r>
                  <a:rPr lang="en-US" sz="4800" b="1" dirty="0" err="1">
                    <a:solidFill>
                      <a:srgbClr val="FF0000"/>
                    </a:solidFill>
                  </a:rPr>
                  <a:t>nên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BCNN(8, 9, 72) = 72.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3E67FB99-EAB6-F40F-FF91-DFE4775C9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608" y="7876820"/>
                <a:ext cx="16828476" cy="2253218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957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586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2844E-E7B1-0A20-C80C-BAB3DA7B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9" y="2"/>
            <a:ext cx="18317378" cy="10287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75" y="1066639"/>
            <a:ext cx="11434526" cy="861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556464-D3FE-4F7E-AE85-8A104F1C221A}"/>
              </a:ext>
            </a:extLst>
          </p:cNvPr>
          <p:cNvSpPr txBox="1"/>
          <p:nvPr/>
        </p:nvSpPr>
        <p:spPr>
          <a:xfrm>
            <a:off x="6114362" y="-34574"/>
            <a:ext cx="11887200" cy="1123380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ctr" defTabSz="1371566"/>
            <a:r>
              <a:rPr lang="en-US" sz="6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MỞ TRANH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25048387-CFC4-44B6-A647-93EDB0E16221}"/>
              </a:ext>
            </a:extLst>
          </p:cNvPr>
          <p:cNvSpPr/>
          <p:nvPr/>
        </p:nvSpPr>
        <p:spPr>
          <a:xfrm>
            <a:off x="394854" y="1281224"/>
            <a:ext cx="1766456" cy="10255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79FBB324-6277-48F3-B153-36505A936A6B}"/>
              </a:ext>
            </a:extLst>
          </p:cNvPr>
          <p:cNvSpPr/>
          <p:nvPr/>
        </p:nvSpPr>
        <p:spPr>
          <a:xfrm>
            <a:off x="394854" y="2735952"/>
            <a:ext cx="1766456" cy="10255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8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C56F9E60-DD5D-46DC-9A7B-DF3731067081}"/>
              </a:ext>
            </a:extLst>
          </p:cNvPr>
          <p:cNvSpPr/>
          <p:nvPr/>
        </p:nvSpPr>
        <p:spPr>
          <a:xfrm>
            <a:off x="394854" y="4242050"/>
            <a:ext cx="1766456" cy="10255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3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2F42647F-D137-4C37-80C3-FB090C0C1C23}"/>
              </a:ext>
            </a:extLst>
          </p:cNvPr>
          <p:cNvSpPr/>
          <p:nvPr/>
        </p:nvSpPr>
        <p:spPr>
          <a:xfrm>
            <a:off x="394854" y="5645406"/>
            <a:ext cx="1766456" cy="10255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8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B137FA-4C28-4F72-9239-560BB0D89BE2}"/>
              </a:ext>
            </a:extLst>
          </p:cNvPr>
          <p:cNvSpPr/>
          <p:nvPr/>
        </p:nvSpPr>
        <p:spPr>
          <a:xfrm>
            <a:off x="6332861" y="1066641"/>
            <a:ext cx="6163942" cy="46319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1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0E7BE-CAE6-4657-8A45-F947199BD7BF}"/>
              </a:ext>
            </a:extLst>
          </p:cNvPr>
          <p:cNvSpPr/>
          <p:nvPr/>
        </p:nvSpPr>
        <p:spPr>
          <a:xfrm>
            <a:off x="12534636" y="1060434"/>
            <a:ext cx="5664376" cy="4584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1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846E-B65B-46E4-A066-4371A12EFC92}"/>
              </a:ext>
            </a:extLst>
          </p:cNvPr>
          <p:cNvSpPr/>
          <p:nvPr/>
        </p:nvSpPr>
        <p:spPr>
          <a:xfrm>
            <a:off x="12489483" y="5692395"/>
            <a:ext cx="5709530" cy="45184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1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2A9BE-AE43-4E70-83EF-87D417DDAFA8}"/>
              </a:ext>
            </a:extLst>
          </p:cNvPr>
          <p:cNvSpPr/>
          <p:nvPr/>
        </p:nvSpPr>
        <p:spPr>
          <a:xfrm>
            <a:off x="6332861" y="5698599"/>
            <a:ext cx="6201778" cy="45184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r>
              <a:rPr lang="en-US" sz="1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93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2"/>
          <p:cNvGrpSpPr/>
          <p:nvPr/>
        </p:nvGrpSpPr>
        <p:grpSpPr>
          <a:xfrm>
            <a:off x="-89196" y="9125353"/>
            <a:ext cx="1772600" cy="338050"/>
            <a:chOff x="1752138" y="1442100"/>
            <a:chExt cx="886300" cy="169025"/>
          </a:xfrm>
        </p:grpSpPr>
        <p:sp>
          <p:nvSpPr>
            <p:cNvPr id="947" name="Google Shape;947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32"/>
          <p:cNvGrpSpPr/>
          <p:nvPr/>
        </p:nvGrpSpPr>
        <p:grpSpPr>
          <a:xfrm rot="-167487">
            <a:off x="-313722" y="7040221"/>
            <a:ext cx="2077696" cy="338058"/>
            <a:chOff x="4254988" y="1429701"/>
            <a:chExt cx="1038862" cy="169031"/>
          </a:xfrm>
        </p:grpSpPr>
        <p:sp>
          <p:nvSpPr>
            <p:cNvPr id="956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958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7" name="Google Shape;1007;p32"/>
          <p:cNvGrpSpPr/>
          <p:nvPr/>
        </p:nvGrpSpPr>
        <p:grpSpPr>
          <a:xfrm rot="-167487">
            <a:off x="-162126" y="2415623"/>
            <a:ext cx="1772576" cy="338046"/>
            <a:chOff x="1752138" y="1442100"/>
            <a:chExt cx="886300" cy="169025"/>
          </a:xfrm>
        </p:grpSpPr>
        <p:sp>
          <p:nvSpPr>
            <p:cNvPr id="1008" name="Google Shape;1008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32"/>
          <p:cNvGrpSpPr/>
          <p:nvPr/>
        </p:nvGrpSpPr>
        <p:grpSpPr>
          <a:xfrm rot="-167487">
            <a:off x="-93866" y="482763"/>
            <a:ext cx="1772576" cy="338046"/>
            <a:chOff x="1752138" y="1442100"/>
            <a:chExt cx="886300" cy="169025"/>
          </a:xfrm>
        </p:grpSpPr>
        <p:sp>
          <p:nvSpPr>
            <p:cNvPr id="1069" name="Google Shape;1069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7" name="Google Shape;1177;p32"/>
          <p:cNvGrpSpPr/>
          <p:nvPr/>
        </p:nvGrpSpPr>
        <p:grpSpPr>
          <a:xfrm rot="-167487">
            <a:off x="-80766" y="4724203"/>
            <a:ext cx="1491688" cy="338054"/>
            <a:chOff x="6980613" y="1447325"/>
            <a:chExt cx="745854" cy="169030"/>
          </a:xfrm>
        </p:grpSpPr>
        <p:sp>
          <p:nvSpPr>
            <p:cNvPr id="1178" name="Google Shape;1178;p32"/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9" name="Google Shape;1179;p32"/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1180" name="Google Shape;1180;p32"/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296632-C579-418D-D368-2D2953A7D420}"/>
              </a:ext>
            </a:extLst>
          </p:cNvPr>
          <p:cNvSpPr txBox="1"/>
          <p:nvPr/>
        </p:nvSpPr>
        <p:spPr>
          <a:xfrm>
            <a:off x="1115958" y="-39935"/>
            <a:ext cx="17678400" cy="2354487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ctr" defTabSz="1371566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 defTabSz="1371566"/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64C0254-7D72-4115-D766-042E72CA0C30}"/>
              </a:ext>
            </a:extLst>
          </p:cNvPr>
          <p:cNvSpPr/>
          <p:nvPr/>
        </p:nvSpPr>
        <p:spPr>
          <a:xfrm>
            <a:off x="16317883" y="8831959"/>
            <a:ext cx="1908442" cy="8104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0FFBE-D012-FC15-AD8E-49DA732B45E6}"/>
              </a:ext>
            </a:extLst>
          </p:cNvPr>
          <p:cNvSpPr txBox="1"/>
          <p:nvPr/>
        </p:nvSpPr>
        <p:spPr>
          <a:xfrm>
            <a:off x="1573160" y="1013609"/>
            <a:ext cx="173757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1828800"/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7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/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7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/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7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/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7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7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/>
            <a:endParaRPr lang="en-US" sz="7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E958E-8AEA-FA51-D76F-0AC41EF2075A}"/>
              </a:ext>
            </a:extLst>
          </p:cNvPr>
          <p:cNvSpPr/>
          <p:nvPr/>
        </p:nvSpPr>
        <p:spPr>
          <a:xfrm>
            <a:off x="3859159" y="6844036"/>
            <a:ext cx="11277598" cy="2990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Phần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thưởng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của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bạn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là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một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chiếc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tẩy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.</a:t>
            </a:r>
          </a:p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A88DB514-B3C5-768E-2D9C-9E565D17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759" y="4274410"/>
            <a:ext cx="1317326" cy="1446596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828800" eaLnBrk="1" hangingPunct="1"/>
            <a:endParaRPr lang="en-US" altLang="en-US" sz="64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2"/>
          <p:cNvGrpSpPr/>
          <p:nvPr/>
        </p:nvGrpSpPr>
        <p:grpSpPr>
          <a:xfrm>
            <a:off x="-89196" y="9125353"/>
            <a:ext cx="1772600" cy="338050"/>
            <a:chOff x="1752138" y="1442100"/>
            <a:chExt cx="886300" cy="169025"/>
          </a:xfrm>
        </p:grpSpPr>
        <p:sp>
          <p:nvSpPr>
            <p:cNvPr id="947" name="Google Shape;947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32"/>
          <p:cNvGrpSpPr/>
          <p:nvPr/>
        </p:nvGrpSpPr>
        <p:grpSpPr>
          <a:xfrm rot="-167487">
            <a:off x="-313722" y="7040221"/>
            <a:ext cx="2077696" cy="338058"/>
            <a:chOff x="4254988" y="1429701"/>
            <a:chExt cx="1038862" cy="169031"/>
          </a:xfrm>
        </p:grpSpPr>
        <p:sp>
          <p:nvSpPr>
            <p:cNvPr id="956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958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7" name="Google Shape;1007;p32"/>
          <p:cNvGrpSpPr/>
          <p:nvPr/>
        </p:nvGrpSpPr>
        <p:grpSpPr>
          <a:xfrm rot="-167487">
            <a:off x="-162126" y="2415623"/>
            <a:ext cx="1772576" cy="338046"/>
            <a:chOff x="1752138" y="1442100"/>
            <a:chExt cx="886300" cy="169025"/>
          </a:xfrm>
        </p:grpSpPr>
        <p:sp>
          <p:nvSpPr>
            <p:cNvPr id="1008" name="Google Shape;1008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32"/>
          <p:cNvGrpSpPr/>
          <p:nvPr/>
        </p:nvGrpSpPr>
        <p:grpSpPr>
          <a:xfrm rot="-167487">
            <a:off x="-93866" y="482763"/>
            <a:ext cx="1772576" cy="338046"/>
            <a:chOff x="1752138" y="1442100"/>
            <a:chExt cx="886300" cy="169025"/>
          </a:xfrm>
        </p:grpSpPr>
        <p:sp>
          <p:nvSpPr>
            <p:cNvPr id="1069" name="Google Shape;1069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7" name="Google Shape;1177;p32"/>
          <p:cNvGrpSpPr/>
          <p:nvPr/>
        </p:nvGrpSpPr>
        <p:grpSpPr>
          <a:xfrm rot="-167487">
            <a:off x="-80766" y="4724203"/>
            <a:ext cx="1491688" cy="338054"/>
            <a:chOff x="6980613" y="1447325"/>
            <a:chExt cx="745854" cy="169030"/>
          </a:xfrm>
        </p:grpSpPr>
        <p:sp>
          <p:nvSpPr>
            <p:cNvPr id="1178" name="Google Shape;1178;p32"/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9" name="Google Shape;1179;p32"/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1180" name="Google Shape;1180;p32"/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296632-C579-418D-D368-2D2953A7D420}"/>
              </a:ext>
            </a:extLst>
          </p:cNvPr>
          <p:cNvSpPr txBox="1"/>
          <p:nvPr/>
        </p:nvSpPr>
        <p:spPr>
          <a:xfrm>
            <a:off x="1115958" y="-39935"/>
            <a:ext cx="17678400" cy="2354487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ctr" defTabSz="1371566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 defTabSz="1371566"/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64C0254-7D72-4115-D766-042E72CA0C30}"/>
              </a:ext>
            </a:extLst>
          </p:cNvPr>
          <p:cNvSpPr/>
          <p:nvPr/>
        </p:nvSpPr>
        <p:spPr>
          <a:xfrm>
            <a:off x="16317883" y="8831959"/>
            <a:ext cx="1908442" cy="8104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endParaRPr lang="en-US" sz="2800">
              <a:solidFill>
                <a:prstClr val="white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E0FFBE-D012-FC15-AD8E-49DA732B45E6}"/>
                  </a:ext>
                </a:extLst>
              </p:cNvPr>
              <p:cNvSpPr txBox="1"/>
              <p:nvPr/>
            </p:nvSpPr>
            <p:spPr>
              <a:xfrm>
                <a:off x="1416294" y="1432927"/>
                <a:ext cx="17078480" cy="7109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36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Nếu 20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a </a:t>
                </a:r>
                <a:r>
                  <a:rPr lang="en-US" sz="6400" b="1" dirty="0" err="1">
                    <a:solidFill>
                      <a:srgbClr val="0070C0"/>
                    </a:solidFill>
                    <a:latin typeface="Arial"/>
                  </a:rPr>
                  <a:t>và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20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b </a:t>
                </a:r>
                <a:r>
                  <a:rPr lang="en-US" sz="6400" b="1" dirty="0" err="1">
                    <a:solidFill>
                      <a:srgbClr val="0070C0"/>
                    </a:solidFill>
                    <a:latin typeface="Arial"/>
                  </a:rPr>
                  <a:t>thì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20 </a:t>
                </a:r>
                <a:r>
                  <a:rPr lang="en-US" sz="6400" b="1" dirty="0" err="1">
                    <a:solidFill>
                      <a:srgbClr val="0070C0"/>
                    </a:solidFill>
                    <a:latin typeface="Arial"/>
                  </a:rPr>
                  <a:t>là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……</a:t>
                </a:r>
                <a:r>
                  <a:rPr lang="en-US" sz="6400" b="1" dirty="0" err="1">
                    <a:solidFill>
                      <a:srgbClr val="0070C0"/>
                    </a:solidFill>
                    <a:latin typeface="Arial"/>
                  </a:rPr>
                  <a:t>của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a </a:t>
                </a:r>
                <a:r>
                  <a:rPr lang="en-US" sz="6400" b="1" dirty="0" err="1">
                    <a:solidFill>
                      <a:srgbClr val="0070C0"/>
                    </a:solidFill>
                    <a:latin typeface="Arial"/>
                  </a:rPr>
                  <a:t>và</a:t>
                </a:r>
                <a:r>
                  <a:rPr lang="en-US" sz="6400" b="1" dirty="0">
                    <a:solidFill>
                      <a:srgbClr val="0070C0"/>
                    </a:solidFill>
                    <a:latin typeface="Arial"/>
                  </a:rPr>
                  <a:t> b.</a:t>
                </a:r>
              </a:p>
              <a:p>
                <a:pPr defTabSz="1828800"/>
                <a:r>
                  <a:rPr lang="en-US" sz="6400" dirty="0">
                    <a:solidFill>
                      <a:srgbClr val="434343"/>
                    </a:solidFill>
                    <a:latin typeface="Arial"/>
                  </a:rPr>
                  <a:t>     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A.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ước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chung</a:t>
                </a:r>
                <a:endParaRPr lang="en-US" sz="8000" dirty="0">
                  <a:solidFill>
                    <a:srgbClr val="434343"/>
                  </a:solidFill>
                  <a:latin typeface="Arial"/>
                </a:endParaRPr>
              </a:p>
              <a:p>
                <a:pPr defTabSz="1828800"/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   B.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bội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chung</a:t>
                </a:r>
                <a:endParaRPr lang="en-US" sz="8000" dirty="0">
                  <a:solidFill>
                    <a:srgbClr val="434343"/>
                  </a:solidFill>
                  <a:latin typeface="Arial"/>
                </a:endParaRPr>
              </a:p>
              <a:p>
                <a:pPr defTabSz="1828800"/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   C.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ước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chung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lớn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nhất</a:t>
                </a:r>
                <a:endParaRPr lang="en-US" sz="8000" dirty="0">
                  <a:solidFill>
                    <a:srgbClr val="434343"/>
                  </a:solidFill>
                  <a:latin typeface="Arial"/>
                </a:endParaRPr>
              </a:p>
              <a:p>
                <a:pPr defTabSz="1828800"/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   D.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bội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chung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nhỏ</a:t>
                </a:r>
                <a:r>
                  <a:rPr lang="en-US" sz="8000" dirty="0">
                    <a:solidFill>
                      <a:srgbClr val="434343"/>
                    </a:solidFill>
                    <a:latin typeface="Arial"/>
                  </a:rPr>
                  <a:t> </a:t>
                </a:r>
                <a:r>
                  <a:rPr lang="en-US" sz="8000" dirty="0" err="1">
                    <a:solidFill>
                      <a:srgbClr val="434343"/>
                    </a:solidFill>
                    <a:latin typeface="Arial"/>
                  </a:rPr>
                  <a:t>nhất</a:t>
                </a:r>
                <a:endParaRPr lang="en-US" sz="8000" dirty="0">
                  <a:solidFill>
                    <a:srgbClr val="434343"/>
                  </a:solidFill>
                  <a:latin typeface="Arial"/>
                </a:endParaRPr>
              </a:p>
              <a:p>
                <a:pPr defTabSz="1828800"/>
                <a:r>
                  <a:rPr lang="en-US" sz="7200" dirty="0">
                    <a:solidFill>
                      <a:srgbClr val="43434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E0FFBE-D012-FC15-AD8E-49DA732B4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294" y="1432927"/>
                <a:ext cx="17078480" cy="7109639"/>
              </a:xfrm>
              <a:prstGeom prst="rect">
                <a:avLst/>
              </a:prstGeom>
              <a:blipFill>
                <a:blip r:embed="rId4"/>
                <a:stretch>
                  <a:fillRect l="-1570" t="-2830" r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4FE958E-8AEA-FA51-D76F-0AC41EF2075A}"/>
              </a:ext>
            </a:extLst>
          </p:cNvPr>
          <p:cNvSpPr/>
          <p:nvPr/>
        </p:nvSpPr>
        <p:spPr>
          <a:xfrm>
            <a:off x="3649249" y="7363966"/>
            <a:ext cx="11277598" cy="28583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Phần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thưởng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của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bạn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là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một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chiếc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bút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chì</a:t>
            </a:r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A88DB514-B3C5-768E-2D9C-9E565D17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859" y="3722974"/>
            <a:ext cx="1317326" cy="10943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828800" eaLnBrk="1" hangingPunct="1"/>
            <a:endParaRPr lang="en-US" altLang="en-US" sz="6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2"/>
          <p:cNvGrpSpPr/>
          <p:nvPr/>
        </p:nvGrpSpPr>
        <p:grpSpPr>
          <a:xfrm>
            <a:off x="-89196" y="9125353"/>
            <a:ext cx="1772600" cy="338050"/>
            <a:chOff x="1752138" y="1442100"/>
            <a:chExt cx="886300" cy="169025"/>
          </a:xfrm>
        </p:grpSpPr>
        <p:sp>
          <p:nvSpPr>
            <p:cNvPr id="947" name="Google Shape;947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32"/>
          <p:cNvGrpSpPr/>
          <p:nvPr/>
        </p:nvGrpSpPr>
        <p:grpSpPr>
          <a:xfrm rot="-167487">
            <a:off x="-313722" y="7040221"/>
            <a:ext cx="2077696" cy="338058"/>
            <a:chOff x="4254988" y="1429701"/>
            <a:chExt cx="1038862" cy="169031"/>
          </a:xfrm>
        </p:grpSpPr>
        <p:sp>
          <p:nvSpPr>
            <p:cNvPr id="956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958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7" name="Google Shape;1007;p32"/>
          <p:cNvGrpSpPr/>
          <p:nvPr/>
        </p:nvGrpSpPr>
        <p:grpSpPr>
          <a:xfrm rot="-167487">
            <a:off x="-162126" y="2415623"/>
            <a:ext cx="1772576" cy="338046"/>
            <a:chOff x="1752138" y="1442100"/>
            <a:chExt cx="886300" cy="169025"/>
          </a:xfrm>
        </p:grpSpPr>
        <p:sp>
          <p:nvSpPr>
            <p:cNvPr id="1008" name="Google Shape;1008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32"/>
          <p:cNvGrpSpPr/>
          <p:nvPr/>
        </p:nvGrpSpPr>
        <p:grpSpPr>
          <a:xfrm rot="-167487">
            <a:off x="-93866" y="482763"/>
            <a:ext cx="1772576" cy="338046"/>
            <a:chOff x="1752138" y="1442100"/>
            <a:chExt cx="886300" cy="169025"/>
          </a:xfrm>
        </p:grpSpPr>
        <p:sp>
          <p:nvSpPr>
            <p:cNvPr id="1069" name="Google Shape;1069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7" name="Google Shape;1177;p32"/>
          <p:cNvGrpSpPr/>
          <p:nvPr/>
        </p:nvGrpSpPr>
        <p:grpSpPr>
          <a:xfrm rot="-167487">
            <a:off x="-80766" y="4724203"/>
            <a:ext cx="1491688" cy="338054"/>
            <a:chOff x="6980613" y="1447325"/>
            <a:chExt cx="745854" cy="169030"/>
          </a:xfrm>
        </p:grpSpPr>
        <p:sp>
          <p:nvSpPr>
            <p:cNvPr id="1178" name="Google Shape;1178;p32"/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9" name="Google Shape;1179;p32"/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1180" name="Google Shape;1180;p32"/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296632-C579-418D-D368-2D2953A7D420}"/>
              </a:ext>
            </a:extLst>
          </p:cNvPr>
          <p:cNvSpPr txBox="1"/>
          <p:nvPr/>
        </p:nvSpPr>
        <p:spPr>
          <a:xfrm>
            <a:off x="1115958" y="-39935"/>
            <a:ext cx="17678400" cy="2354487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ctr" defTabSz="1371566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 defTabSz="1371566"/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64C0254-7D72-4115-D766-042E72CA0C30}"/>
              </a:ext>
            </a:extLst>
          </p:cNvPr>
          <p:cNvSpPr/>
          <p:nvPr/>
        </p:nvSpPr>
        <p:spPr>
          <a:xfrm>
            <a:off x="16317883" y="8831959"/>
            <a:ext cx="1908442" cy="8104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0FFBE-D012-FC15-AD8E-49DA732B45E6}"/>
              </a:ext>
            </a:extLst>
          </p:cNvPr>
          <p:cNvSpPr txBox="1"/>
          <p:nvPr/>
        </p:nvSpPr>
        <p:spPr>
          <a:xfrm>
            <a:off x="1416294" y="1432927"/>
            <a:ext cx="170784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8000" dirty="0" err="1">
                <a:solidFill>
                  <a:srgbClr val="434343"/>
                </a:solidFill>
                <a:latin typeface="Arial"/>
              </a:rPr>
              <a:t>Xác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định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số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nhỏ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nhất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khác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0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trong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các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bội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chung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của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2 </a:t>
            </a:r>
            <a:r>
              <a:rPr lang="en-US" sz="8000" dirty="0" err="1">
                <a:solidFill>
                  <a:srgbClr val="434343"/>
                </a:solidFill>
                <a:latin typeface="Arial"/>
              </a:rPr>
              <a:t>và</a:t>
            </a:r>
            <a:r>
              <a:rPr lang="en-US" sz="8000" dirty="0">
                <a:solidFill>
                  <a:srgbClr val="434343"/>
                </a:solidFill>
                <a:latin typeface="Arial"/>
              </a:rPr>
              <a:t> 3.</a:t>
            </a:r>
          </a:p>
          <a:p>
            <a:pPr defTabSz="1828800"/>
            <a:endParaRPr lang="en-US" sz="8000" dirty="0">
              <a:solidFill>
                <a:srgbClr val="434343"/>
              </a:solidFill>
              <a:latin typeface="Arial"/>
            </a:endParaRPr>
          </a:p>
          <a:p>
            <a:pPr defTabSz="1828800"/>
            <a:r>
              <a:rPr lang="en-US" sz="8000" dirty="0">
                <a:solidFill>
                  <a:srgbClr val="434343"/>
                </a:solidFill>
                <a:latin typeface="Arial"/>
              </a:rPr>
              <a:t>A. 0  	B. 2       C. 3       	D. 6</a:t>
            </a:r>
          </a:p>
          <a:p>
            <a:pPr defTabSz="1828800"/>
            <a:r>
              <a:rPr lang="en-US" sz="80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E958E-8AEA-FA51-D76F-0AC41EF2075A}"/>
              </a:ext>
            </a:extLst>
          </p:cNvPr>
          <p:cNvSpPr/>
          <p:nvPr/>
        </p:nvSpPr>
        <p:spPr>
          <a:xfrm>
            <a:off x="3649249" y="7363966"/>
            <a:ext cx="11277598" cy="28583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Phần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thưởng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của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bạn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là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một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chiếc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bút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bi</a:t>
            </a:r>
          </a:p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A88DB514-B3C5-768E-2D9C-9E565D17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0801" y="5210824"/>
            <a:ext cx="1317326" cy="10943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828800" eaLnBrk="1" hangingPunct="1"/>
            <a:endParaRPr lang="en-US" altLang="en-US" sz="6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2"/>
          <p:cNvGrpSpPr/>
          <p:nvPr/>
        </p:nvGrpSpPr>
        <p:grpSpPr>
          <a:xfrm>
            <a:off x="-89196" y="9125353"/>
            <a:ext cx="1772600" cy="338050"/>
            <a:chOff x="1752138" y="1442100"/>
            <a:chExt cx="886300" cy="169025"/>
          </a:xfrm>
        </p:grpSpPr>
        <p:sp>
          <p:nvSpPr>
            <p:cNvPr id="947" name="Google Shape;947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32"/>
          <p:cNvGrpSpPr/>
          <p:nvPr/>
        </p:nvGrpSpPr>
        <p:grpSpPr>
          <a:xfrm rot="-167487">
            <a:off x="-313722" y="7040221"/>
            <a:ext cx="2077696" cy="338058"/>
            <a:chOff x="4254988" y="1429701"/>
            <a:chExt cx="1038862" cy="169031"/>
          </a:xfrm>
        </p:grpSpPr>
        <p:sp>
          <p:nvSpPr>
            <p:cNvPr id="956" name="Google Shape;956;p32"/>
            <p:cNvSpPr/>
            <p:nvPr/>
          </p:nvSpPr>
          <p:spPr>
            <a:xfrm>
              <a:off x="4254988" y="1429701"/>
              <a:ext cx="1038862" cy="16903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8" dist="9525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2"/>
            <p:cNvGrpSpPr/>
            <p:nvPr/>
          </p:nvGrpSpPr>
          <p:grpSpPr>
            <a:xfrm>
              <a:off x="4350723" y="1458858"/>
              <a:ext cx="900841" cy="112150"/>
              <a:chOff x="4350723" y="1458858"/>
              <a:chExt cx="900841" cy="112150"/>
            </a:xfrm>
          </p:grpSpPr>
          <p:sp>
            <p:nvSpPr>
              <p:cNvPr id="958" name="Google Shape;958;p32"/>
              <p:cNvSpPr/>
              <p:nvPr/>
            </p:nvSpPr>
            <p:spPr>
              <a:xfrm>
                <a:off x="4350723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4366606" y="1458975"/>
                <a:ext cx="20850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4453551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>
                <a:off x="4495514" y="1490946"/>
                <a:ext cx="34052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4416628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4381258" y="1464192"/>
                <a:ext cx="3399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4453844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4528422" y="146507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>
                <a:off x="4401097" y="1467972"/>
                <a:ext cx="65555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>
                <a:off x="4426328" y="1490565"/>
                <a:ext cx="10286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4398987" y="1472543"/>
                <a:ext cx="9436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4462635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2"/>
              <p:cNvSpPr/>
              <p:nvPr/>
            </p:nvSpPr>
            <p:spPr>
              <a:xfrm>
                <a:off x="4680891" y="1458888"/>
                <a:ext cx="240623" cy="1121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4697154" y="1475942"/>
                <a:ext cx="208476" cy="94978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4784627" y="1482507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4742663" y="1512953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>
                <a:off x="4821520" y="1513334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4856978" y="1539591"/>
                <a:ext cx="33994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4784304" y="1539210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>
                <a:off x="4709814" y="1538829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>
                <a:off x="4805579" y="1513920"/>
                <a:ext cx="65438" cy="4806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835615" y="1522331"/>
                <a:ext cx="10198" cy="17114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863806" y="1539884"/>
                <a:ext cx="9436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796846" y="1543752"/>
                <a:ext cx="12748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>
                <a:off x="5010911" y="1458858"/>
                <a:ext cx="240653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>
                <a:off x="5026823" y="1458975"/>
                <a:ext cx="208446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>
                <a:off x="5113827" y="1521393"/>
                <a:ext cx="33964" cy="2605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>
                <a:off x="5155761" y="1490946"/>
                <a:ext cx="3399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>
                <a:off x="5076904" y="1490565"/>
                <a:ext cx="33964" cy="26081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>
                <a:off x="5041534" y="1464192"/>
                <a:ext cx="33964" cy="2619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>
                <a:off x="5114120" y="1464602"/>
                <a:ext cx="33964" cy="2616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>
                <a:off x="5188640" y="1465071"/>
                <a:ext cx="34082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>
                <a:off x="5061402" y="1467972"/>
                <a:ext cx="65438" cy="4809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822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>
                <a:off x="5086574" y="1490565"/>
                <a:ext cx="10227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>
                <a:off x="5059175" y="1472543"/>
                <a:ext cx="9407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2"/>
              <p:cNvSpPr/>
              <p:nvPr/>
            </p:nvSpPr>
            <p:spPr>
              <a:xfrm>
                <a:off x="5122940" y="1472631"/>
                <a:ext cx="12630" cy="1359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7" name="Google Shape;1007;p32"/>
          <p:cNvGrpSpPr/>
          <p:nvPr/>
        </p:nvGrpSpPr>
        <p:grpSpPr>
          <a:xfrm rot="-167487">
            <a:off x="-162126" y="2415623"/>
            <a:ext cx="1772576" cy="338046"/>
            <a:chOff x="1752138" y="1442100"/>
            <a:chExt cx="886300" cy="169025"/>
          </a:xfrm>
        </p:grpSpPr>
        <p:sp>
          <p:nvSpPr>
            <p:cNvPr id="1008" name="Google Shape;1008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32"/>
          <p:cNvGrpSpPr/>
          <p:nvPr/>
        </p:nvGrpSpPr>
        <p:grpSpPr>
          <a:xfrm rot="-167487">
            <a:off x="-93866" y="482763"/>
            <a:ext cx="1772576" cy="338046"/>
            <a:chOff x="1752138" y="1442100"/>
            <a:chExt cx="886300" cy="169025"/>
          </a:xfrm>
        </p:grpSpPr>
        <p:sp>
          <p:nvSpPr>
            <p:cNvPr id="1069" name="Google Shape;1069;p32"/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7" name="Google Shape;1177;p32"/>
          <p:cNvGrpSpPr/>
          <p:nvPr/>
        </p:nvGrpSpPr>
        <p:grpSpPr>
          <a:xfrm rot="-167487">
            <a:off x="-80766" y="4724203"/>
            <a:ext cx="1491688" cy="338054"/>
            <a:chOff x="6980613" y="1447325"/>
            <a:chExt cx="745854" cy="169030"/>
          </a:xfrm>
        </p:grpSpPr>
        <p:sp>
          <p:nvSpPr>
            <p:cNvPr id="1178" name="Google Shape;1178;p32"/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9" name="Google Shape;1179;p32"/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1180" name="Google Shape;1180;p32"/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296632-C579-418D-D368-2D2953A7D420}"/>
              </a:ext>
            </a:extLst>
          </p:cNvPr>
          <p:cNvSpPr txBox="1"/>
          <p:nvPr/>
        </p:nvSpPr>
        <p:spPr>
          <a:xfrm>
            <a:off x="1115958" y="-39935"/>
            <a:ext cx="17678400" cy="2354487"/>
          </a:xfrm>
          <a:prstGeom prst="rect">
            <a:avLst/>
          </a:prstGeom>
          <a:noFill/>
        </p:spPr>
        <p:txBody>
          <a:bodyPr wrap="square" lIns="137158" tIns="68578" rIns="137158" bIns="68578" rtlCol="0">
            <a:spAutoFit/>
          </a:bodyPr>
          <a:lstStyle/>
          <a:p>
            <a:pPr algn="ctr" defTabSz="1371566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 defTabSz="1371566"/>
            <a:endParaRPr lang="en-US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64C0254-7D72-4115-D766-042E72CA0C30}"/>
              </a:ext>
            </a:extLst>
          </p:cNvPr>
          <p:cNvSpPr/>
          <p:nvPr/>
        </p:nvSpPr>
        <p:spPr>
          <a:xfrm>
            <a:off x="16317883" y="8831959"/>
            <a:ext cx="1908442" cy="8104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8" tIns="68578" rIns="137158" bIns="68578" rtlCol="0" anchor="ctr"/>
          <a:lstStyle/>
          <a:p>
            <a:pPr algn="ctr" defTabSz="1371566"/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0FFBE-D012-FC15-AD8E-49DA732B45E6}"/>
              </a:ext>
            </a:extLst>
          </p:cNvPr>
          <p:cNvSpPr txBox="1"/>
          <p:nvPr/>
        </p:nvSpPr>
        <p:spPr>
          <a:xfrm>
            <a:off x="1416293" y="1432927"/>
            <a:ext cx="168717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400" b="1" dirty="0" err="1">
                <a:solidFill>
                  <a:srgbClr val="0070C0"/>
                </a:solidFill>
                <a:latin typeface="Arial"/>
              </a:rPr>
              <a:t>Tìm</a:t>
            </a:r>
            <a:r>
              <a:rPr lang="en-US" sz="6400" b="1" dirty="0">
                <a:solidFill>
                  <a:srgbClr val="0070C0"/>
                </a:solidFill>
                <a:latin typeface="Arial"/>
              </a:rPr>
              <a:t> BCNN (7, 8, 56).</a:t>
            </a:r>
          </a:p>
          <a:p>
            <a:pPr algn="ctr" defTabSz="1828800"/>
            <a:endParaRPr lang="en-US" sz="6400" b="1" dirty="0">
              <a:solidFill>
                <a:srgbClr val="0070C0"/>
              </a:solidFill>
              <a:latin typeface="Arial"/>
            </a:endParaRPr>
          </a:p>
          <a:p>
            <a:pPr defTabSz="1828800"/>
            <a:r>
              <a:rPr lang="en-US" sz="6400" dirty="0">
                <a:solidFill>
                  <a:srgbClr val="434343"/>
                </a:solidFill>
                <a:latin typeface="Arial"/>
              </a:rPr>
              <a:t>A. 8          B. 16            C. 56            D. 8</a:t>
            </a:r>
          </a:p>
          <a:p>
            <a:pPr defTabSz="1828800"/>
            <a:endParaRPr lang="en-US" sz="80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E958E-8AEA-FA51-D76F-0AC41EF2075A}"/>
              </a:ext>
            </a:extLst>
          </p:cNvPr>
          <p:cNvSpPr/>
          <p:nvPr/>
        </p:nvSpPr>
        <p:spPr>
          <a:xfrm>
            <a:off x="3689549" y="6781790"/>
            <a:ext cx="11277598" cy="2858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Phần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thưởng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của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bạn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là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một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chiếc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thước</a:t>
            </a:r>
            <a:r>
              <a:rPr lang="en-US" sz="7200" b="1" dirty="0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ln w="6600">
                  <a:solidFill>
                    <a:srgbClr val="8F357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8F357D"/>
                  </a:outerShdw>
                </a:effectLst>
                <a:latin typeface="Arial"/>
              </a:rPr>
              <a:t>kẻ</a:t>
            </a:r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  <a:p>
            <a:pPr algn="ctr" defTabSz="1828800"/>
            <a:endParaRPr lang="en-US" sz="7200" b="1" dirty="0">
              <a:ln w="6600">
                <a:solidFill>
                  <a:srgbClr val="8F357D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8F357D"/>
                </a:outerShdw>
              </a:effectLst>
              <a:latin typeface="Arial"/>
            </a:endParaRPr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A88DB514-B3C5-768E-2D9C-9E565D17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1" y="3328008"/>
            <a:ext cx="1317326" cy="10943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828800" eaLnBrk="1" hangingPunct="1"/>
            <a:endParaRPr lang="en-US" altLang="en-US" sz="6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08" y="830773"/>
            <a:ext cx="14154192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827329" y="2836201"/>
            <a:ext cx="1131883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ghi</a:t>
            </a:r>
            <a:r>
              <a:rPr lang="en-US" sz="4400" dirty="0"/>
              <a:t> </a:t>
            </a:r>
            <a:r>
              <a:rPr lang="en-US" sz="4400" dirty="0" err="1"/>
              <a:t>nhớ</a:t>
            </a:r>
            <a:r>
              <a:rPr lang="en-US" sz="4400" dirty="0"/>
              <a:t> </a:t>
            </a:r>
            <a:r>
              <a:rPr lang="en-US" sz="4400" dirty="0" err="1"/>
              <a:t>nội</a:t>
            </a:r>
            <a:r>
              <a:rPr lang="en-US" sz="4400" dirty="0"/>
              <a:t> dung </a:t>
            </a:r>
            <a:r>
              <a:rPr lang="en-US" sz="4400" dirty="0" err="1"/>
              <a:t>chính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.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4215721" y="8249705"/>
            <a:ext cx="1353320" cy="207168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  <p:grpSp>
        <p:nvGrpSpPr>
          <p:cNvPr id="39" name="Group 4"/>
          <p:cNvGrpSpPr/>
          <p:nvPr/>
        </p:nvGrpSpPr>
        <p:grpSpPr>
          <a:xfrm>
            <a:off x="4114800" y="442933"/>
            <a:ext cx="8671317" cy="1092622"/>
            <a:chOff x="-3873" y="-104471"/>
            <a:chExt cx="4726894" cy="1144961"/>
          </a:xfrm>
        </p:grpSpPr>
        <p:sp>
          <p:nvSpPr>
            <p:cNvPr id="40" name="Freeform 5"/>
            <p:cNvSpPr/>
            <p:nvPr/>
          </p:nvSpPr>
          <p:spPr>
            <a:xfrm>
              <a:off x="-3873" y="-104471"/>
              <a:ext cx="4726894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</a:rPr>
                <a:t>HƯỚNG DẪN VỀ NHÀ</a:t>
              </a:r>
              <a:endParaRPr lang="vi-VN" sz="4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1" name="TextBox 12"/>
          <p:cNvSpPr txBox="1"/>
          <p:nvPr/>
        </p:nvSpPr>
        <p:spPr>
          <a:xfrm>
            <a:off x="1866610" y="4664480"/>
            <a:ext cx="13167695" cy="73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4400" dirty="0" err="1"/>
              <a:t>Xem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nội</a:t>
            </a:r>
            <a:r>
              <a:rPr lang="en-US" sz="4400" dirty="0"/>
              <a:t> dung </a:t>
            </a:r>
            <a:r>
              <a:rPr lang="en-US" sz="4400" dirty="0" err="1"/>
              <a:t>phần</a:t>
            </a:r>
            <a:r>
              <a:rPr lang="en-US" sz="4400" dirty="0"/>
              <a:t> 2 </a:t>
            </a:r>
            <a:r>
              <a:rPr lang="en-US" sz="4400" dirty="0" err="1"/>
              <a:t>và</a:t>
            </a:r>
            <a:r>
              <a:rPr lang="en-US" sz="4400" dirty="0"/>
              <a:t> 3</a:t>
            </a:r>
          </a:p>
        </p:txBody>
      </p:sp>
      <p:sp>
        <p:nvSpPr>
          <p:cNvPr id="42" name="TextBox 12"/>
          <p:cNvSpPr txBox="1"/>
          <p:nvPr/>
        </p:nvSpPr>
        <p:spPr>
          <a:xfrm>
            <a:off x="1827330" y="6303177"/>
            <a:ext cx="11318831" cy="1787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pt-BR" sz="4400" dirty="0"/>
              <a:t>Vận dụng kiến thức làm bài tập </a:t>
            </a:r>
            <a:r>
              <a:rPr lang="pt-BR" sz="4400" b="1" dirty="0"/>
              <a:t>2,42</a:t>
            </a:r>
            <a:r>
              <a:rPr lang="pt-BR" sz="4400" dirty="0"/>
              <a:t>; </a:t>
            </a:r>
            <a:r>
              <a:rPr lang="pt-BR" sz="4400" b="1" dirty="0"/>
              <a:t>2.43 </a:t>
            </a:r>
            <a:r>
              <a:rPr lang="pt-BR" sz="4400" dirty="0"/>
              <a:t>(SGK- tr53)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3"/>
          <p:cNvGrpSpPr/>
          <p:nvPr/>
        </p:nvGrpSpPr>
        <p:grpSpPr>
          <a:xfrm>
            <a:off x="2155165" y="1485900"/>
            <a:ext cx="13550459" cy="7427880"/>
            <a:chOff x="0" y="0"/>
            <a:chExt cx="1744237" cy="1689603"/>
          </a:xfrm>
          <a:solidFill>
            <a:schemeClr val="accent5">
              <a:lumMod val="75000"/>
            </a:schemeClr>
          </a:solidFill>
        </p:grpSpPr>
        <p:sp>
          <p:nvSpPr>
            <p:cNvPr id="78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80534">
            <a:off x="13796235" y="1653830"/>
            <a:ext cx="2348424" cy="768575"/>
          </a:xfrm>
          <a:prstGeom prst="rect">
            <a:avLst/>
          </a:prstGeom>
        </p:spPr>
      </p:pic>
      <p:pic>
        <p:nvPicPr>
          <p:cNvPr id="8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380424">
            <a:off x="2236057" y="6736163"/>
            <a:ext cx="1166687" cy="3431433"/>
          </a:xfrm>
          <a:prstGeom prst="rect">
            <a:avLst/>
          </a:prstGeom>
        </p:spPr>
      </p:pic>
      <p:pic>
        <p:nvPicPr>
          <p:cNvPr id="81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52723">
            <a:off x="123574" y="8798531"/>
            <a:ext cx="1129079" cy="1483490"/>
          </a:xfrm>
          <a:prstGeom prst="rect">
            <a:avLst/>
          </a:prstGeom>
        </p:spPr>
      </p:pic>
      <p:sp>
        <p:nvSpPr>
          <p:cNvPr id="76" name="TextBox 76"/>
          <p:cNvSpPr txBox="1"/>
          <p:nvPr/>
        </p:nvSpPr>
        <p:spPr>
          <a:xfrm>
            <a:off x="2819400" y="3292026"/>
            <a:ext cx="12019673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</a:rPr>
              <a:t>CẢM ƠN QUÝ THẦY CÔ VÀ CÁC EM HỌC SINH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86852" y="6753935"/>
            <a:ext cx="2001148" cy="33958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360" y="82934"/>
            <a:ext cx="2295525" cy="2190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871D6D-1DB3-4268-21E3-F169FB96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  <p:sp>
        <p:nvSpPr>
          <p:cNvPr id="15" name="Oval 31">
            <a:extLst>
              <a:ext uri="{FF2B5EF4-FFF2-40B4-BE49-F238E27FC236}">
                <a16:creationId xmlns:a16="http://schemas.microsoft.com/office/drawing/2014/main" id="{A8451150-D10C-2489-5C03-B0D5DF8C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031" y="3963003"/>
            <a:ext cx="1295400" cy="11804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31">
            <a:extLst>
              <a:ext uri="{FF2B5EF4-FFF2-40B4-BE49-F238E27FC236}">
                <a16:creationId xmlns:a16="http://schemas.microsoft.com/office/drawing/2014/main" id="{0913398E-0203-EBD2-F439-70369B4FB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905500"/>
            <a:ext cx="1295400" cy="11804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31">
            <a:extLst>
              <a:ext uri="{FF2B5EF4-FFF2-40B4-BE49-F238E27FC236}">
                <a16:creationId xmlns:a16="http://schemas.microsoft.com/office/drawing/2014/main" id="{0E725060-C496-16C7-A75F-B4A751E67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8200" y="5927558"/>
            <a:ext cx="1295400" cy="11804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31">
            <a:extLst>
              <a:ext uri="{FF2B5EF4-FFF2-40B4-BE49-F238E27FC236}">
                <a16:creationId xmlns:a16="http://schemas.microsoft.com/office/drawing/2014/main" id="{E6B2BDAF-5C36-0E33-5A4E-5559D9FF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7886700"/>
            <a:ext cx="1295400" cy="11804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31">
            <a:extLst>
              <a:ext uri="{FF2B5EF4-FFF2-40B4-BE49-F238E27FC236}">
                <a16:creationId xmlns:a16="http://schemas.microsoft.com/office/drawing/2014/main" id="{63EC292D-07F4-B514-3748-79BEAED27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800" y="7912768"/>
            <a:ext cx="1295400" cy="118049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" name="Picture 5">
            <a:hlinkClick r:id="rId4" action="ppaction://hlinkfile"/>
            <a:extLst>
              <a:ext uri="{FF2B5EF4-FFF2-40B4-BE49-F238E27FC236}">
                <a16:creationId xmlns:a16="http://schemas.microsoft.com/office/drawing/2014/main" id="{43F49E6D-2F0B-89D3-D9BF-E88DBD5D3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47277">
            <a:off x="-79737" y="-717504"/>
            <a:ext cx="2498826" cy="3048561"/>
          </a:xfrm>
          <a:prstGeom prst="rect">
            <a:avLst/>
          </a:prstGeom>
        </p:spPr>
      </p:pic>
      <p:sp>
        <p:nvSpPr>
          <p:cNvPr id="2" name="Star: 5 Points 1">
            <a:hlinkClick r:id="rId7" action="ppaction://hlinkfile"/>
            <a:extLst>
              <a:ext uri="{FF2B5EF4-FFF2-40B4-BE49-F238E27FC236}">
                <a16:creationId xmlns:a16="http://schemas.microsoft.com/office/drawing/2014/main" id="{7D458A14-C7A3-83C1-986B-4F6DE3A48820}"/>
              </a:ext>
            </a:extLst>
          </p:cNvPr>
          <p:cNvSpPr/>
          <p:nvPr/>
        </p:nvSpPr>
        <p:spPr>
          <a:xfrm>
            <a:off x="16687800" y="7353300"/>
            <a:ext cx="1600200" cy="22098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4F3A53E-F3F5-768E-9C03-AC51ECC30FC9}"/>
              </a:ext>
            </a:extLst>
          </p:cNvPr>
          <p:cNvSpPr/>
          <p:nvPr/>
        </p:nvSpPr>
        <p:spPr>
          <a:xfrm>
            <a:off x="102876" y="-107624"/>
            <a:ext cx="2133600" cy="18288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4974">
            <a:off x="80239" y="7391163"/>
            <a:ext cx="1344592" cy="275715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3550" y="683631"/>
            <a:ext cx="15656841" cy="91835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9907" y="683631"/>
            <a:ext cx="1462949" cy="1436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7823" y="1790700"/>
            <a:ext cx="1432472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12: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NHỎ NHẤT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alt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120000"/>
              </a:lnSpc>
            </a:pPr>
            <a:endParaRPr lang="vi-VN" sz="8000" dirty="0">
              <a:solidFill>
                <a:srgbClr val="C0000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94071" y="8660834"/>
            <a:ext cx="2574510" cy="20032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4071" y="6681793"/>
            <a:ext cx="2797216" cy="19790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057909" y="-689643"/>
            <a:ext cx="9689995" cy="5402868"/>
            <a:chOff x="-3156596" y="2077354"/>
            <a:chExt cx="15802564" cy="80569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-3156596" y="2077354"/>
              <a:ext cx="15802564" cy="805694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06992" y="2621239"/>
              <a:ext cx="8862834" cy="21382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 DUNG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38262" y="7515275"/>
            <a:ext cx="2146240" cy="26554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3498" y="1347375"/>
            <a:ext cx="13551666" cy="8901252"/>
            <a:chOff x="0" y="281638"/>
            <a:chExt cx="18068888" cy="1186833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55587" y="422575"/>
              <a:ext cx="17913301" cy="11727398"/>
              <a:chOff x="-109300" y="255370"/>
              <a:chExt cx="10825342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9300" y="25537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2891957" y="3531113"/>
            <a:ext cx="11454929" cy="860300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30949" y="5749047"/>
            <a:ext cx="11415937" cy="860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5E75A24-C142-0B6B-17F9-5D4295B09952}"/>
              </a:ext>
            </a:extLst>
          </p:cNvPr>
          <p:cNvSpPr txBox="1"/>
          <p:nvPr/>
        </p:nvSpPr>
        <p:spPr>
          <a:xfrm>
            <a:off x="2799886" y="4804583"/>
            <a:ext cx="11639070" cy="4701352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48338DF-EB86-842F-9552-7E3432C4633C}"/>
              </a:ext>
            </a:extLst>
          </p:cNvPr>
          <p:cNvSpPr txBox="1"/>
          <p:nvPr/>
        </p:nvSpPr>
        <p:spPr>
          <a:xfrm>
            <a:off x="2552029" y="1652304"/>
            <a:ext cx="11678062" cy="86030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38">
            <a:extLst>
              <a:ext uri="{FF2B5EF4-FFF2-40B4-BE49-F238E27FC236}">
                <a16:creationId xmlns:a16="http://schemas.microsoft.com/office/drawing/2014/main" id="{077C9E2B-2789-AB5F-4A7B-52D59652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38262" y="7489134"/>
            <a:ext cx="2146240" cy="2655436"/>
          </a:xfrm>
          <a:prstGeom prst="rect">
            <a:avLst/>
          </a:prstGeom>
        </p:spPr>
      </p:pic>
      <p:grpSp>
        <p:nvGrpSpPr>
          <p:cNvPr id="25" name="Group 17">
            <a:extLst>
              <a:ext uri="{FF2B5EF4-FFF2-40B4-BE49-F238E27FC236}">
                <a16:creationId xmlns:a16="http://schemas.microsoft.com/office/drawing/2014/main" id="{6D1EED8C-29FF-3DF8-2768-91FCCD6C53F1}"/>
              </a:ext>
            </a:extLst>
          </p:cNvPr>
          <p:cNvGrpSpPr/>
          <p:nvPr/>
        </p:nvGrpSpPr>
        <p:grpSpPr>
          <a:xfrm>
            <a:off x="1542645" y="3546069"/>
            <a:ext cx="970642" cy="969366"/>
            <a:chOff x="0" y="0"/>
            <a:chExt cx="1294189" cy="1292488"/>
          </a:xfrm>
          <a:solidFill>
            <a:schemeClr val="accent6"/>
          </a:solidFill>
        </p:grpSpPr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45584B10-8F2A-4E0B-49B4-94A22D191472}"/>
                </a:ext>
              </a:extLst>
            </p:cNvPr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AB187AA5-057B-7DC4-9E4E-48135A1AE7C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C434BF6E-EF3D-27E3-D3A8-66D842F75E63}"/>
                </a:ext>
              </a:extLst>
            </p:cNvPr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Group 21">
            <a:extLst>
              <a:ext uri="{FF2B5EF4-FFF2-40B4-BE49-F238E27FC236}">
                <a16:creationId xmlns:a16="http://schemas.microsoft.com/office/drawing/2014/main" id="{BF8D48AE-4BC6-BEB1-61C7-421A40B28870}"/>
              </a:ext>
            </a:extLst>
          </p:cNvPr>
          <p:cNvGrpSpPr/>
          <p:nvPr/>
        </p:nvGrpSpPr>
        <p:grpSpPr>
          <a:xfrm>
            <a:off x="1518912" y="5575746"/>
            <a:ext cx="970642" cy="969366"/>
            <a:chOff x="0" y="0"/>
            <a:chExt cx="1294189" cy="129248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1" name="Group 22">
              <a:extLst>
                <a:ext uri="{FF2B5EF4-FFF2-40B4-BE49-F238E27FC236}">
                  <a16:creationId xmlns:a16="http://schemas.microsoft.com/office/drawing/2014/main" id="{514861E3-32BE-F6D1-2B34-9F8A93E820C6}"/>
                </a:ext>
              </a:extLst>
            </p:cNvPr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F66CB996-3F9C-8B7E-7150-80772AAC7E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id="{B6007625-C979-69E1-3C72-7CB37F5C5D88}"/>
                </a:ext>
              </a:extLst>
            </p:cNvPr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9" name="Group 33">
            <a:extLst>
              <a:ext uri="{FF2B5EF4-FFF2-40B4-BE49-F238E27FC236}">
                <a16:creationId xmlns:a16="http://schemas.microsoft.com/office/drawing/2014/main" id="{54AA5E08-481F-452A-10DA-BFF3803DEACD}"/>
              </a:ext>
            </a:extLst>
          </p:cNvPr>
          <p:cNvGrpSpPr/>
          <p:nvPr/>
        </p:nvGrpSpPr>
        <p:grpSpPr>
          <a:xfrm>
            <a:off x="1503536" y="7754048"/>
            <a:ext cx="970642" cy="969366"/>
            <a:chOff x="0" y="0"/>
            <a:chExt cx="1294189" cy="1292488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40" name="Group 34">
              <a:extLst>
                <a:ext uri="{FF2B5EF4-FFF2-40B4-BE49-F238E27FC236}">
                  <a16:creationId xmlns:a16="http://schemas.microsoft.com/office/drawing/2014/main" id="{D1EE3542-F492-5A56-8E6A-2B2FB428E5F5}"/>
                </a:ext>
              </a:extLst>
            </p:cNvPr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42" name="Freeform 35">
                <a:extLst>
                  <a:ext uri="{FF2B5EF4-FFF2-40B4-BE49-F238E27FC236}">
                    <a16:creationId xmlns:a16="http://schemas.microsoft.com/office/drawing/2014/main" id="{E96BC11A-C1A0-7881-455D-55B5C3CE820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8A9F45CC-3F7A-D33B-8186-C8457BD64CBF}"/>
                </a:ext>
              </a:extLst>
            </p:cNvPr>
            <p:cNvSpPr txBox="1"/>
            <p:nvPr/>
          </p:nvSpPr>
          <p:spPr>
            <a:xfrm>
              <a:off x="212577" y="188577"/>
              <a:ext cx="915750" cy="95752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12">
            <a:extLst>
              <a:ext uri="{FF2B5EF4-FFF2-40B4-BE49-F238E27FC236}">
                <a16:creationId xmlns:a16="http://schemas.microsoft.com/office/drawing/2014/main" id="{D54E037C-686D-424E-18F5-532D5B505AA2}"/>
              </a:ext>
            </a:extLst>
          </p:cNvPr>
          <p:cNvSpPr txBox="1"/>
          <p:nvPr/>
        </p:nvSpPr>
        <p:spPr>
          <a:xfrm>
            <a:off x="2996019" y="7864234"/>
            <a:ext cx="11350867" cy="860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2" grpId="0" animBg="1"/>
      <p:bldP spid="43" grpId="0" animBg="1"/>
      <p:bldP spid="4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3418827" y="2958822"/>
            <a:ext cx="12890330" cy="5715615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5064719" y="5156669"/>
            <a:ext cx="10372583" cy="1791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BỘI CHUNG VÀ BỘI CHUNG NHỎ NHẤT</a:t>
            </a:r>
            <a:endParaRPr sz="8000" b="1" dirty="0">
              <a:solidFill>
                <a:srgbClr val="0070C0"/>
              </a:solidFill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8397164" y="167000"/>
            <a:ext cx="1598244" cy="2765706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2" name="Google Shape;602;p27"/>
          <p:cNvGrpSpPr/>
          <p:nvPr/>
        </p:nvGrpSpPr>
        <p:grpSpPr>
          <a:xfrm rot="889286">
            <a:off x="13281161" y="2736645"/>
            <a:ext cx="3825548" cy="2020362"/>
            <a:chOff x="5862862" y="867279"/>
            <a:chExt cx="1912829" cy="1010210"/>
          </a:xfrm>
        </p:grpSpPr>
        <p:sp>
          <p:nvSpPr>
            <p:cNvPr id="603" name="Google Shape;603;p27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2797756" y="7137355"/>
            <a:ext cx="1936" cy="1581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>
            <a:off x="3583342" y="3023304"/>
            <a:ext cx="1707372" cy="1459240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0" name="Google Shape;630;p27"/>
          <p:cNvGrpSpPr/>
          <p:nvPr/>
        </p:nvGrpSpPr>
        <p:grpSpPr>
          <a:xfrm>
            <a:off x="15008032" y="353084"/>
            <a:ext cx="1598138" cy="1612522"/>
            <a:chOff x="6956050" y="265900"/>
            <a:chExt cx="1231801" cy="1242887"/>
          </a:xfrm>
        </p:grpSpPr>
        <p:sp>
          <p:nvSpPr>
            <p:cNvPr id="631" name="Google Shape;631;p27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3176092" y="6799153"/>
            <a:ext cx="3524664" cy="2809398"/>
            <a:chOff x="1292108" y="3397926"/>
            <a:chExt cx="1762332" cy="1404699"/>
          </a:xfrm>
        </p:grpSpPr>
        <p:sp>
          <p:nvSpPr>
            <p:cNvPr id="656" name="Google Shape;656;p27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57" name="Google Shape;657;p27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58" name="Google Shape;658;p27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9" name="Google Shape;659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65" name="Google Shape;665;p27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6" name="Google Shape;666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72" name="Google Shape;672;p27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73" name="Google Shape;673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79" name="Google Shape;679;p27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80" name="Google Shape;680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86" name="Google Shape;686;p27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87" name="Google Shape;687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693" name="Google Shape;693;p27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94" name="Google Shape;694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0" name="Google Shape;700;p27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701" name="Google Shape;701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7" name="Google Shape;707;p27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708" name="Google Shape;708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08" y="82000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9787" y="82000"/>
            <a:ext cx="1357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BỘI CHUNG VÀ 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 NHỎ NHẤT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150" y="1624156"/>
            <a:ext cx="1479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B(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B(3)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8507" y="2846960"/>
            <a:ext cx="14538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B(2) </a:t>
            </a:r>
            <a:r>
              <a:rPr lang="en-US" sz="4800" dirty="0"/>
              <a:t>= {0; 2; 4; 6; 8; 10; 12; 14; 16; 18; 20;…}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8507" y="4195713"/>
            <a:ext cx="1347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B(3)</a:t>
            </a:r>
            <a:r>
              <a:rPr lang="en-US" sz="4800" dirty="0"/>
              <a:t> = {0; 3; 6; 9; 12; 15; 18; 21; 24; 27; 30;…. }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28536" y="5402640"/>
            <a:ext cx="1392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vừa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2,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vừa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3.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5019">
            <a:off x="1696799" y="808661"/>
            <a:ext cx="1003865" cy="1104251"/>
          </a:xfrm>
          <a:prstGeom prst="rect">
            <a:avLst/>
          </a:prstGeom>
        </p:spPr>
      </p:pic>
      <p:sp>
        <p:nvSpPr>
          <p:cNvPr id="47" name="Title 2"/>
          <p:cNvSpPr txBox="1">
            <a:spLocks/>
          </p:cNvSpPr>
          <p:nvPr/>
        </p:nvSpPr>
        <p:spPr>
          <a:xfrm>
            <a:off x="2781298" y="900084"/>
            <a:ext cx="15480694" cy="858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Bộ</a:t>
            </a:r>
            <a:r>
              <a:rPr lang="en-US" sz="4400" b="1" dirty="0" err="1"/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426324" y="1784034"/>
            <a:ext cx="270994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469340" y="5656618"/>
            <a:ext cx="2031238" cy="88706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70441" y="7657720"/>
            <a:ext cx="1148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BC(2, </a:t>
            </a:r>
            <a:r>
              <a:rPr lang="en-US" sz="4800" b="1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  <a:r>
              <a:rPr lang="en-US" sz="4800" dirty="0"/>
              <a:t> = {                                }</a:t>
            </a:r>
          </a:p>
        </p:txBody>
      </p:sp>
      <p:sp>
        <p:nvSpPr>
          <p:cNvPr id="4" name="Oval 29">
            <a:extLst>
              <a:ext uri="{FF2B5EF4-FFF2-40B4-BE49-F238E27FC236}">
                <a16:creationId xmlns:a16="http://schemas.microsoft.com/office/drawing/2014/main" id="{12333339-EC3B-29DA-88C2-ABBBDE7A8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882" y="2934978"/>
            <a:ext cx="504825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5" name="Oval 29">
            <a:extLst>
              <a:ext uri="{FF2B5EF4-FFF2-40B4-BE49-F238E27FC236}">
                <a16:creationId xmlns:a16="http://schemas.microsoft.com/office/drawing/2014/main" id="{BF0F582A-AE8A-3D10-5000-A1B84EEE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882" y="4283940"/>
            <a:ext cx="504825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7" name="Oval 31">
            <a:extLst>
              <a:ext uri="{FF2B5EF4-FFF2-40B4-BE49-F238E27FC236}">
                <a16:creationId xmlns:a16="http://schemas.microsoft.com/office/drawing/2014/main" id="{5FCAD8A1-CB13-6DD9-4645-1B92FFC1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145" y="2972712"/>
            <a:ext cx="712937" cy="6064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A4370F56-5605-2F7B-6A5A-EF70828B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482" y="4259633"/>
            <a:ext cx="658663" cy="7232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31">
            <a:extLst>
              <a:ext uri="{FF2B5EF4-FFF2-40B4-BE49-F238E27FC236}">
                <a16:creationId xmlns:a16="http://schemas.microsoft.com/office/drawing/2014/main" id="{8742259B-9975-8F65-F2AC-D038F7F89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9431" y="2846960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31">
            <a:extLst>
              <a:ext uri="{FF2B5EF4-FFF2-40B4-BE49-F238E27FC236}">
                <a16:creationId xmlns:a16="http://schemas.microsoft.com/office/drawing/2014/main" id="{E5F2E571-45FD-48E9-9578-B3628553B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082" y="4223238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14A40329-D51B-7C4B-E70C-D90A809DC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574" y="2911646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31">
            <a:extLst>
              <a:ext uri="{FF2B5EF4-FFF2-40B4-BE49-F238E27FC236}">
                <a16:creationId xmlns:a16="http://schemas.microsoft.com/office/drawing/2014/main" id="{60EDDAFF-CEC2-9422-68FB-B84C7675C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2614" y="4217262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3B0E9-D3A7-DFB2-8D95-58E854D17569}"/>
              </a:ext>
            </a:extLst>
          </p:cNvPr>
          <p:cNvSpPr txBox="1"/>
          <p:nvPr/>
        </p:nvSpPr>
        <p:spPr>
          <a:xfrm>
            <a:off x="9111874" y="7624863"/>
            <a:ext cx="542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0; 6; 12; 18;  … </a:t>
            </a:r>
            <a:endParaRPr lang="en-US" sz="4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4553BC-E936-04D3-04DA-EED4B4816A32}"/>
              </a:ext>
            </a:extLst>
          </p:cNvPr>
          <p:cNvCxnSpPr/>
          <p:nvPr/>
        </p:nvCxnSpPr>
        <p:spPr>
          <a:xfrm>
            <a:off x="8594857" y="6130267"/>
            <a:ext cx="8703250" cy="0"/>
          </a:xfrm>
          <a:prstGeom prst="line">
            <a:avLst/>
          </a:prstGeom>
          <a:ln w="57150">
            <a:solidFill>
              <a:srgbClr val="49238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69377A-A43C-2FFE-747C-5C42F4BF1D30}"/>
              </a:ext>
            </a:extLst>
          </p:cNvPr>
          <p:cNvCxnSpPr/>
          <p:nvPr/>
        </p:nvCxnSpPr>
        <p:spPr>
          <a:xfrm>
            <a:off x="4077534" y="6972300"/>
            <a:ext cx="223739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3E1EA1-3EED-4FF3-A7C3-4A09AC4809C9}"/>
              </a:ext>
            </a:extLst>
          </p:cNvPr>
          <p:cNvCxnSpPr/>
          <p:nvPr/>
        </p:nvCxnSpPr>
        <p:spPr>
          <a:xfrm>
            <a:off x="9144000" y="2398582"/>
            <a:ext cx="3048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A14605-16FE-EFAF-B23D-1F978F5420E8}"/>
              </a:ext>
            </a:extLst>
          </p:cNvPr>
          <p:cNvSpPr txBox="1"/>
          <p:nvPr/>
        </p:nvSpPr>
        <p:spPr>
          <a:xfrm>
            <a:off x="2526034" y="7657720"/>
            <a:ext cx="666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Bội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chung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của</a:t>
            </a:r>
            <a:r>
              <a:rPr lang="en-US" sz="4800" b="1" dirty="0">
                <a:solidFill>
                  <a:srgbClr val="0070C0"/>
                </a:solidFill>
              </a:rPr>
              <a:t> 2 </a:t>
            </a:r>
            <a:r>
              <a:rPr lang="en-US" sz="4800" b="1" dirty="0" err="1">
                <a:solidFill>
                  <a:srgbClr val="0070C0"/>
                </a:solidFill>
              </a:rPr>
              <a:t>và</a:t>
            </a:r>
            <a:r>
              <a:rPr lang="en-US" sz="4800" b="1" dirty="0">
                <a:solidFill>
                  <a:srgbClr val="0070C0"/>
                </a:solidFill>
              </a:rPr>
              <a:t> 3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26" name="Oval 31">
            <a:extLst>
              <a:ext uri="{FF2B5EF4-FFF2-40B4-BE49-F238E27FC236}">
                <a16:creationId xmlns:a16="http://schemas.microsoft.com/office/drawing/2014/main" id="{CD81E983-5CDD-35D1-3F17-3C3E8DC75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686" y="2672097"/>
            <a:ext cx="1275663" cy="1170356"/>
          </a:xfrm>
          <a:prstGeom prst="ellips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ECD94-F79A-956A-35C4-FE42A6AF5074}"/>
              </a:ext>
            </a:extLst>
          </p:cNvPr>
          <p:cNvSpPr txBox="1"/>
          <p:nvPr/>
        </p:nvSpPr>
        <p:spPr>
          <a:xfrm>
            <a:off x="12647850" y="7514303"/>
            <a:ext cx="5426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10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0" grpId="0"/>
      <p:bldP spid="37" grpId="0"/>
      <p:bldP spid="50" grpId="0" animBg="1"/>
      <p:bldP spid="51" grpId="0" animBg="1"/>
      <p:bldP spid="31" grpId="0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7" grpId="0" animBg="1"/>
      <p:bldP spid="17" grpId="1" animBg="1"/>
      <p:bldP spid="18" grpId="0"/>
      <p:bldP spid="25" grpId="0"/>
      <p:bldP spid="25" grpId="1"/>
      <p:bldP spid="26" grpId="0" animBg="1"/>
      <p:bldP spid="26" grpId="1" animBg="1"/>
      <p:bldP spid="26" grpId="2" animBg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3163">
            <a:off x="17022056" y="-342766"/>
            <a:ext cx="1561645" cy="2075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14823" y="169645"/>
            <a:ext cx="16713461" cy="5102973"/>
          </a:xfrm>
          <a:prstGeom prst="roundRect">
            <a:avLst/>
          </a:prstGeom>
          <a:solidFill>
            <a:srgbClr val="FBF8C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Bội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chung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hay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là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/>
              </a:rPr>
              <a:t>bội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của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tất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cả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các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rPr>
              <a:t>đó</a:t>
            </a: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just" defTabSz="1828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E3F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5552D6-CC33-CF69-330B-90D0C6048FC5}"/>
              </a:ext>
            </a:extLst>
          </p:cNvPr>
          <p:cNvCxnSpPr/>
          <p:nvPr/>
        </p:nvCxnSpPr>
        <p:spPr>
          <a:xfrm>
            <a:off x="9601200" y="2324100"/>
            <a:ext cx="640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5665" y="56359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54974">
            <a:off x="-58106" y="7864654"/>
            <a:ext cx="1344592" cy="16660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9787" y="82000"/>
            <a:ext cx="1357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BỘI CHUNG VÀ BỘI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 NHỎ NHẤT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150" y="1624156"/>
            <a:ext cx="1479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B(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B(3)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2025" y="2669562"/>
            <a:ext cx="14538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B(2) </a:t>
            </a:r>
            <a:r>
              <a:rPr lang="en-US" sz="4800" dirty="0"/>
              <a:t>= {0; 2; 4; 6; 8; 10; 12; 14; 16; 18; 20;…}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02025" y="3670483"/>
            <a:ext cx="1347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B(3)</a:t>
            </a:r>
            <a:r>
              <a:rPr lang="en-US" sz="4800" dirty="0"/>
              <a:t> = {0; 3; 6; 9; 12; 15; 18; 21; 24; 27; 30;…. }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44279" y="4644473"/>
            <a:ext cx="1392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vừa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2,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vừa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3.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34989" y="7178712"/>
            <a:ext cx="14123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396939" y="8366238"/>
            <a:ext cx="268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5019">
            <a:off x="2324870" y="786933"/>
            <a:ext cx="1003865" cy="1104251"/>
          </a:xfrm>
          <a:prstGeom prst="rect">
            <a:avLst/>
          </a:prstGeom>
        </p:spPr>
      </p:pic>
      <p:sp>
        <p:nvSpPr>
          <p:cNvPr id="47" name="Title 2"/>
          <p:cNvSpPr txBox="1">
            <a:spLocks/>
          </p:cNvSpPr>
          <p:nvPr/>
        </p:nvSpPr>
        <p:spPr>
          <a:xfrm>
            <a:off x="3398802" y="964194"/>
            <a:ext cx="13944593" cy="858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Bộ</a:t>
            </a:r>
            <a:r>
              <a:rPr lang="en-US" sz="4000" b="1" dirty="0" err="1"/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426324" y="1784034"/>
            <a:ext cx="270994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485083" y="4898451"/>
            <a:ext cx="2031238" cy="88706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03752" y="7143974"/>
            <a:ext cx="2031237" cy="108484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3400" y="6458048"/>
            <a:ext cx="1148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BC(2, </a:t>
            </a: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  <a:r>
              <a:rPr lang="en-US" sz="4000" dirty="0"/>
              <a:t> = {                             }</a:t>
            </a:r>
          </a:p>
        </p:txBody>
      </p:sp>
      <p:sp>
        <p:nvSpPr>
          <p:cNvPr id="4" name="Oval 29">
            <a:extLst>
              <a:ext uri="{FF2B5EF4-FFF2-40B4-BE49-F238E27FC236}">
                <a16:creationId xmlns:a16="http://schemas.microsoft.com/office/drawing/2014/main" id="{12333339-EC3B-29DA-88C2-ABBBDE7A8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57580"/>
            <a:ext cx="504825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5" name="Oval 29">
            <a:extLst>
              <a:ext uri="{FF2B5EF4-FFF2-40B4-BE49-F238E27FC236}">
                <a16:creationId xmlns:a16="http://schemas.microsoft.com/office/drawing/2014/main" id="{BF0F582A-AE8A-3D10-5000-A1B84EEE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758710"/>
            <a:ext cx="504825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7" name="Oval 31">
            <a:extLst>
              <a:ext uri="{FF2B5EF4-FFF2-40B4-BE49-F238E27FC236}">
                <a16:creationId xmlns:a16="http://schemas.microsoft.com/office/drawing/2014/main" id="{5FCAD8A1-CB13-6DD9-4645-1B92FFC1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663" y="2795314"/>
            <a:ext cx="712937" cy="6064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A4370F56-5605-2F7B-6A5A-EF70828B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734403"/>
            <a:ext cx="658663" cy="7232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31">
            <a:extLst>
              <a:ext uri="{FF2B5EF4-FFF2-40B4-BE49-F238E27FC236}">
                <a16:creationId xmlns:a16="http://schemas.microsoft.com/office/drawing/2014/main" id="{8742259B-9975-8F65-F2AC-D038F7F89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2949" y="2669562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31">
            <a:extLst>
              <a:ext uri="{FF2B5EF4-FFF2-40B4-BE49-F238E27FC236}">
                <a16:creationId xmlns:a16="http://schemas.microsoft.com/office/drawing/2014/main" id="{E5F2E571-45FD-48E9-9578-B3628553B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698008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14A40329-D51B-7C4B-E70C-D90A809DC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8092" y="2734248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31">
            <a:extLst>
              <a:ext uri="{FF2B5EF4-FFF2-40B4-BE49-F238E27FC236}">
                <a16:creationId xmlns:a16="http://schemas.microsoft.com/office/drawing/2014/main" id="{60EDDAFF-CEC2-9422-68FB-B84C7675C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132" y="3692032"/>
            <a:ext cx="933335" cy="70989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3B0E9-D3A7-DFB2-8D95-58E854D17569}"/>
              </a:ext>
            </a:extLst>
          </p:cNvPr>
          <p:cNvSpPr txBox="1"/>
          <p:nvPr/>
        </p:nvSpPr>
        <p:spPr>
          <a:xfrm>
            <a:off x="7389661" y="6495300"/>
            <a:ext cx="3506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0; 6; 12; 18;… </a:t>
            </a:r>
            <a:endParaRPr lang="en-US" sz="4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4553BC-E936-04D3-04DA-EED4B4816A32}"/>
              </a:ext>
            </a:extLst>
          </p:cNvPr>
          <p:cNvCxnSpPr/>
          <p:nvPr/>
        </p:nvCxnSpPr>
        <p:spPr>
          <a:xfrm>
            <a:off x="8610600" y="5372100"/>
            <a:ext cx="870325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A1767C-D04D-315D-1487-F4CD39D29B06}"/>
              </a:ext>
            </a:extLst>
          </p:cNvPr>
          <p:cNvCxnSpPr/>
          <p:nvPr/>
        </p:nvCxnSpPr>
        <p:spPr>
          <a:xfrm>
            <a:off x="3844279" y="6214133"/>
            <a:ext cx="252938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5C754A-B448-1106-79CC-537FA2071217}"/>
              </a:ext>
            </a:extLst>
          </p:cNvPr>
          <p:cNvCxnSpPr/>
          <p:nvPr/>
        </p:nvCxnSpPr>
        <p:spPr>
          <a:xfrm>
            <a:off x="9166132" y="2398582"/>
            <a:ext cx="271681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5091CC-7E7E-23AC-C978-D7A8FC777FD5}"/>
              </a:ext>
            </a:extLst>
          </p:cNvPr>
          <p:cNvCxnSpPr/>
          <p:nvPr/>
        </p:nvCxnSpPr>
        <p:spPr>
          <a:xfrm>
            <a:off x="5822175" y="8009709"/>
            <a:ext cx="86868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B96E322-BBBA-178A-FA9B-40DFF5E800AE}"/>
              </a:ext>
            </a:extLst>
          </p:cNvPr>
          <p:cNvSpPr txBox="1"/>
          <p:nvPr/>
        </p:nvSpPr>
        <p:spPr>
          <a:xfrm>
            <a:off x="1761166" y="8362878"/>
            <a:ext cx="910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Bội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chung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nhỏ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nhất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của</a:t>
            </a:r>
            <a:r>
              <a:rPr lang="en-US" sz="4800" b="1" dirty="0">
                <a:solidFill>
                  <a:srgbClr val="0070C0"/>
                </a:solidFill>
              </a:rPr>
              <a:t> 2 </a:t>
            </a:r>
            <a:r>
              <a:rPr lang="en-US" sz="4800" b="1" dirty="0" err="1">
                <a:solidFill>
                  <a:srgbClr val="0070C0"/>
                </a:solidFill>
              </a:rPr>
              <a:t>và</a:t>
            </a:r>
            <a:r>
              <a:rPr lang="en-US" sz="4800" b="1" dirty="0">
                <a:solidFill>
                  <a:srgbClr val="0070C0"/>
                </a:solidFill>
              </a:rPr>
              <a:t> 3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26845B-F89B-AD1D-A76B-210F7A1BCF24}"/>
              </a:ext>
            </a:extLst>
          </p:cNvPr>
          <p:cNvSpPr txBox="1"/>
          <p:nvPr/>
        </p:nvSpPr>
        <p:spPr>
          <a:xfrm>
            <a:off x="6986422" y="8362878"/>
            <a:ext cx="910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BCNN(2, 3) = 6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4" grpId="1"/>
      <p:bldP spid="52" grpId="0" animBg="1"/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  <p:bldP spid="15" grpId="0" animBg="1"/>
      <p:bldP spid="17" grpId="0" animBg="1"/>
      <p:bldP spid="27" grpId="0"/>
      <p:bldP spid="27" grpId="1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1732</Words>
  <Application>Microsoft Office PowerPoint</Application>
  <PresentationFormat>Custom</PresentationFormat>
  <Paragraphs>197</Paragraphs>
  <Slides>29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Times New Roman</vt:lpstr>
      <vt:lpstr>Abel</vt:lpstr>
      <vt:lpstr>Wingdings</vt:lpstr>
      <vt:lpstr>Didact Gothic</vt:lpstr>
      <vt:lpstr>Calibri</vt:lpstr>
      <vt:lpstr>Odibee Sans</vt:lpstr>
      <vt:lpstr>Roboto Condensed</vt:lpstr>
      <vt:lpstr>Cambria Math</vt:lpstr>
      <vt:lpstr>Bellota Text</vt:lpstr>
      <vt:lpstr>Arial</vt:lpstr>
      <vt:lpstr>Symbol</vt:lpstr>
      <vt:lpstr>.VnTime</vt:lpstr>
      <vt:lpstr>Office Theme</vt:lpstr>
      <vt:lpstr>2_Office Theme</vt:lpstr>
      <vt:lpstr>15_Office Theme</vt:lpstr>
      <vt:lpstr>End of the School Year by Slidesgo</vt:lpstr>
      <vt:lpstr>1_End of the School Year by Slidesgo</vt:lpstr>
      <vt:lpstr>1_Default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BỘI CHUNG VÀ BỘI CHUNG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TÌM BỘI CHUNG VÀ BỘI CHUNG NHỎ NHẤT  Bước 1: Viết bội của từng số  Bước 2: Tìm các bội chung  Bước 3: Tìm bội chung nhỏ nhất </vt:lpstr>
      <vt:lpstr>PowerPoint Presentation</vt:lpstr>
      <vt:lpstr>PowerPoint Presentation</vt:lpstr>
      <vt:lpstr>PowerPoint Presentation</vt:lpstr>
      <vt:lpstr>PowerPoint Presentation</vt:lpstr>
      <vt:lpstr>HOẠT ĐỘNG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Administrator</cp:lastModifiedBy>
  <cp:revision>131</cp:revision>
  <dcterms:created xsi:type="dcterms:W3CDTF">2006-08-16T00:00:00Z</dcterms:created>
  <dcterms:modified xsi:type="dcterms:W3CDTF">2025-11-12T04:33:39Z</dcterms:modified>
  <dc:identifier>DAEoZ-n91lM</dc:identifier>
</cp:coreProperties>
</file>