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9" r:id="rId3"/>
    <p:sldId id="257" r:id="rId4"/>
    <p:sldId id="265" r:id="rId5"/>
    <p:sldId id="258" r:id="rId6"/>
    <p:sldId id="259" r:id="rId7"/>
    <p:sldId id="260" r:id="rId8"/>
    <p:sldId id="266" r:id="rId9"/>
    <p:sldId id="272" r:id="rId10"/>
    <p:sldId id="271" r:id="rId11"/>
    <p:sldId id="268" r:id="rId12"/>
    <p:sldId id="269" r:id="rId13"/>
    <p:sldId id="270" r:id="rId14"/>
    <p:sldId id="262" r:id="rId15"/>
    <p:sldId id="273" r:id="rId16"/>
    <p:sldId id="276" r:id="rId17"/>
    <p:sldId id="277" r:id="rId18"/>
    <p:sldId id="278" r:id="rId19"/>
    <p:sldId id="279" r:id="rId20"/>
    <p:sldId id="280" r:id="rId21"/>
    <p:sldId id="281" r:id="rId22"/>
    <p:sldId id="282" r:id="rId23"/>
    <p:sldId id="283" r:id="rId24"/>
    <p:sldId id="285" r:id="rId25"/>
    <p:sldId id="287" r:id="rId26"/>
    <p:sldId id="286" r:id="rId27"/>
    <p:sldId id="284" r:id="rId28"/>
    <p:sldId id="26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17362C-E19A-42C1-92FC-11E962F91978}"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1259B-0DEE-4D64-B396-03258FEFEBB7}" type="slidenum">
              <a:rPr lang="en-US" smtClean="0"/>
              <a:t>‹#›</a:t>
            </a:fld>
            <a:endParaRPr lang="en-US"/>
          </a:p>
        </p:txBody>
      </p:sp>
    </p:spTree>
    <p:extLst>
      <p:ext uri="{BB962C8B-B14F-4D97-AF65-F5344CB8AC3E}">
        <p14:creationId xmlns:p14="http://schemas.microsoft.com/office/powerpoint/2010/main" val="1641361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7362C-E19A-42C1-92FC-11E962F91978}"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1259B-0DEE-4D64-B396-03258FEFEBB7}" type="slidenum">
              <a:rPr lang="en-US" smtClean="0"/>
              <a:t>‹#›</a:t>
            </a:fld>
            <a:endParaRPr lang="en-US"/>
          </a:p>
        </p:txBody>
      </p:sp>
    </p:spTree>
    <p:extLst>
      <p:ext uri="{BB962C8B-B14F-4D97-AF65-F5344CB8AC3E}">
        <p14:creationId xmlns:p14="http://schemas.microsoft.com/office/powerpoint/2010/main" val="924231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7362C-E19A-42C1-92FC-11E962F91978}"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1259B-0DEE-4D64-B396-03258FEFEBB7}" type="slidenum">
              <a:rPr lang="en-US" smtClean="0"/>
              <a:t>‹#›</a:t>
            </a:fld>
            <a:endParaRPr lang="en-US"/>
          </a:p>
        </p:txBody>
      </p:sp>
    </p:spTree>
    <p:extLst>
      <p:ext uri="{BB962C8B-B14F-4D97-AF65-F5344CB8AC3E}">
        <p14:creationId xmlns:p14="http://schemas.microsoft.com/office/powerpoint/2010/main" val="31509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17362C-E19A-42C1-92FC-11E962F91978}"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1259B-0DEE-4D64-B396-03258FEFEBB7}" type="slidenum">
              <a:rPr lang="en-US" smtClean="0"/>
              <a:t>‹#›</a:t>
            </a:fld>
            <a:endParaRPr lang="en-US"/>
          </a:p>
        </p:txBody>
      </p:sp>
    </p:spTree>
    <p:extLst>
      <p:ext uri="{BB962C8B-B14F-4D97-AF65-F5344CB8AC3E}">
        <p14:creationId xmlns:p14="http://schemas.microsoft.com/office/powerpoint/2010/main" val="115274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17362C-E19A-42C1-92FC-11E962F91978}"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B1259B-0DEE-4D64-B396-03258FEFEBB7}" type="slidenum">
              <a:rPr lang="en-US" smtClean="0"/>
              <a:t>‹#›</a:t>
            </a:fld>
            <a:endParaRPr lang="en-US"/>
          </a:p>
        </p:txBody>
      </p:sp>
    </p:spTree>
    <p:extLst>
      <p:ext uri="{BB962C8B-B14F-4D97-AF65-F5344CB8AC3E}">
        <p14:creationId xmlns:p14="http://schemas.microsoft.com/office/powerpoint/2010/main" val="1148158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17362C-E19A-42C1-92FC-11E962F91978}"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1259B-0DEE-4D64-B396-03258FEFEBB7}" type="slidenum">
              <a:rPr lang="en-US" smtClean="0"/>
              <a:t>‹#›</a:t>
            </a:fld>
            <a:endParaRPr lang="en-US"/>
          </a:p>
        </p:txBody>
      </p:sp>
    </p:spTree>
    <p:extLst>
      <p:ext uri="{BB962C8B-B14F-4D97-AF65-F5344CB8AC3E}">
        <p14:creationId xmlns:p14="http://schemas.microsoft.com/office/powerpoint/2010/main" val="59934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17362C-E19A-42C1-92FC-11E962F91978}"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B1259B-0DEE-4D64-B396-03258FEFEBB7}" type="slidenum">
              <a:rPr lang="en-US" smtClean="0"/>
              <a:t>‹#›</a:t>
            </a:fld>
            <a:endParaRPr lang="en-US"/>
          </a:p>
        </p:txBody>
      </p:sp>
    </p:spTree>
    <p:extLst>
      <p:ext uri="{BB962C8B-B14F-4D97-AF65-F5344CB8AC3E}">
        <p14:creationId xmlns:p14="http://schemas.microsoft.com/office/powerpoint/2010/main" val="422729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17362C-E19A-42C1-92FC-11E962F91978}"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B1259B-0DEE-4D64-B396-03258FEFEBB7}" type="slidenum">
              <a:rPr lang="en-US" smtClean="0"/>
              <a:t>‹#›</a:t>
            </a:fld>
            <a:endParaRPr lang="en-US"/>
          </a:p>
        </p:txBody>
      </p:sp>
    </p:spTree>
    <p:extLst>
      <p:ext uri="{BB962C8B-B14F-4D97-AF65-F5344CB8AC3E}">
        <p14:creationId xmlns:p14="http://schemas.microsoft.com/office/powerpoint/2010/main" val="24012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7362C-E19A-42C1-92FC-11E962F91978}"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B1259B-0DEE-4D64-B396-03258FEFEBB7}" type="slidenum">
              <a:rPr lang="en-US" smtClean="0"/>
              <a:t>‹#›</a:t>
            </a:fld>
            <a:endParaRPr lang="en-US"/>
          </a:p>
        </p:txBody>
      </p:sp>
    </p:spTree>
    <p:extLst>
      <p:ext uri="{BB962C8B-B14F-4D97-AF65-F5344CB8AC3E}">
        <p14:creationId xmlns:p14="http://schemas.microsoft.com/office/powerpoint/2010/main" val="3915956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7362C-E19A-42C1-92FC-11E962F91978}"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1259B-0DEE-4D64-B396-03258FEFEBB7}" type="slidenum">
              <a:rPr lang="en-US" smtClean="0"/>
              <a:t>‹#›</a:t>
            </a:fld>
            <a:endParaRPr lang="en-US"/>
          </a:p>
        </p:txBody>
      </p:sp>
    </p:spTree>
    <p:extLst>
      <p:ext uri="{BB962C8B-B14F-4D97-AF65-F5344CB8AC3E}">
        <p14:creationId xmlns:p14="http://schemas.microsoft.com/office/powerpoint/2010/main" val="372583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17362C-E19A-42C1-92FC-11E962F91978}"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B1259B-0DEE-4D64-B396-03258FEFEBB7}" type="slidenum">
              <a:rPr lang="en-US" smtClean="0"/>
              <a:t>‹#›</a:t>
            </a:fld>
            <a:endParaRPr lang="en-US"/>
          </a:p>
        </p:txBody>
      </p:sp>
    </p:spTree>
    <p:extLst>
      <p:ext uri="{BB962C8B-B14F-4D97-AF65-F5344CB8AC3E}">
        <p14:creationId xmlns:p14="http://schemas.microsoft.com/office/powerpoint/2010/main" val="93793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7362C-E19A-42C1-92FC-11E962F91978}" type="datetimeFigureOut">
              <a:rPr lang="en-US" smtClean="0"/>
              <a:t>11/12/2025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1259B-0DEE-4D64-B396-03258FEFEBB7}" type="slidenum">
              <a:rPr lang="en-US" smtClean="0"/>
              <a:t>‹#›</a:t>
            </a:fld>
            <a:endParaRPr lang="en-US"/>
          </a:p>
        </p:txBody>
      </p:sp>
    </p:spTree>
    <p:extLst>
      <p:ext uri="{BB962C8B-B14F-4D97-AF65-F5344CB8AC3E}">
        <p14:creationId xmlns:p14="http://schemas.microsoft.com/office/powerpoint/2010/main" val="1715350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3" Type="http://schemas.openxmlformats.org/officeDocument/2006/relationships/slideLayout" Target="../slideLayouts/slideLayout6.xml"/><Relationship Id="rId7" Type="http://schemas.openxmlformats.org/officeDocument/2006/relationships/image" Target="../media/image7.jpg"/><Relationship Id="rId12" Type="http://schemas.openxmlformats.org/officeDocument/2006/relationships/image" Target="../media/image12.jpe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solidFill>
                  <a:srgbClr val="FF0000"/>
                </a:solidFill>
                <a:latin typeface="Times New Roman" pitchFamily="18" charset="0"/>
              </a:rPr>
              <a:t/>
            </a:r>
            <a:br>
              <a:rPr lang="en-US" b="1" dirty="0">
                <a:solidFill>
                  <a:srgbClr val="FF0000"/>
                </a:solidFill>
                <a:latin typeface="Times New Roman" pitchFamily="18" charset="0"/>
              </a:rPr>
            </a:br>
            <a:endParaRPr lang="en-US" dirty="0"/>
          </a:p>
        </p:txBody>
      </p:sp>
      <p:sp>
        <p:nvSpPr>
          <p:cNvPr id="3" name="Subtitle 2"/>
          <p:cNvSpPr>
            <a:spLocks noGrp="1"/>
          </p:cNvSpPr>
          <p:nvPr>
            <p:ph type="subTitle" idx="1"/>
          </p:nvPr>
        </p:nvSpPr>
        <p:spPr/>
        <p:txBody>
          <a:bodyPr/>
          <a:lstStyle/>
          <a:p>
            <a:endParaRPr lang="en-US" dirty="0"/>
          </a:p>
        </p:txBody>
      </p:sp>
      <p:sp>
        <p:nvSpPr>
          <p:cNvPr id="5" name="Text Box 17"/>
          <p:cNvSpPr txBox="1">
            <a:spLocks noChangeArrowheads="1"/>
          </p:cNvSpPr>
          <p:nvPr/>
        </p:nvSpPr>
        <p:spPr bwMode="auto">
          <a:xfrm>
            <a:off x="777" y="401388"/>
            <a:ext cx="9981557" cy="585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3200" b="1" dirty="0" smtClean="0">
                <a:solidFill>
                  <a:srgbClr val="FF0000"/>
                </a:solidFill>
                <a:latin typeface="Times New Roman" pitchFamily="18" charset="0"/>
              </a:rPr>
              <a:t>              TRƯỜNG </a:t>
            </a:r>
            <a:r>
              <a:rPr lang="en-US" sz="3200" b="1" dirty="0">
                <a:solidFill>
                  <a:srgbClr val="FF0000"/>
                </a:solidFill>
                <a:latin typeface="Times New Roman" pitchFamily="18" charset="0"/>
              </a:rPr>
              <a:t>THCS NAM </a:t>
            </a:r>
            <a:r>
              <a:rPr lang="en-US" sz="3200" b="1" dirty="0" smtClean="0">
                <a:solidFill>
                  <a:srgbClr val="FF0000"/>
                </a:solidFill>
                <a:latin typeface="Times New Roman" pitchFamily="18" charset="0"/>
              </a:rPr>
              <a:t>HỒNG </a:t>
            </a:r>
            <a:endParaRPr lang="en-US" sz="3200" b="1" dirty="0">
              <a:solidFill>
                <a:srgbClr val="FF0000"/>
              </a:solidFill>
              <a:latin typeface="Times New Roman" pitchFamily="18" charset="0"/>
            </a:endParaRPr>
          </a:p>
        </p:txBody>
      </p:sp>
      <p:sp>
        <p:nvSpPr>
          <p:cNvPr id="7" name="TextBox 13" descr="OPL20U25GSXzBJYl68kk8uQGfFKzs7yb1M4KJWUiLk6ZEvGF+qCIPSnY57AbBFCvTW2023.18.49+K4lPs7H94VUqPe2XwIsfPRnrXQE//QTEXxb8/8N4CNc6FpgZahzpTjFhMzSA7T/nHJa11DE8Ng2TP3iAmRczFlmslSuUNOgUeb6yRvs0="/>
          <p:cNvSpPr txBox="1">
            <a:spLocks noChangeArrowheads="1"/>
          </p:cNvSpPr>
          <p:nvPr/>
        </p:nvSpPr>
        <p:spPr bwMode="auto">
          <a:xfrm>
            <a:off x="1393490" y="1419762"/>
            <a:ext cx="8588844" cy="1754326"/>
          </a:xfrm>
          <a:prstGeom prst="rect">
            <a:avLst/>
          </a:prstGeom>
          <a:noFill/>
          <a:ln w="57150">
            <a:solidFill>
              <a:srgbClr val="FF0000"/>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buFont typeface="Arial" panose="020B0604020202020204" pitchFamily="34" charset="0"/>
              <a:buNone/>
              <a:defRPr/>
            </a:pPr>
            <a:r>
              <a:rPr lang="en-US" altLang="en-US" sz="3600" dirty="0">
                <a:ln/>
                <a:solidFill>
                  <a:srgbClr val="000099"/>
                </a:solidFill>
                <a:cs typeface="Times New Roman" panose="02020603050405020304" pitchFamily="18" charset="0"/>
              </a:rPr>
              <a:t>Môn: </a:t>
            </a:r>
            <a:r>
              <a:rPr lang="en-US" altLang="en-US" sz="3600" dirty="0" err="1" smtClean="0">
                <a:ln/>
                <a:solidFill>
                  <a:srgbClr val="000099"/>
                </a:solidFill>
                <a:cs typeface="Times New Roman" panose="02020603050405020304" pitchFamily="18" charset="0"/>
              </a:rPr>
              <a:t>Khoa</a:t>
            </a:r>
            <a:r>
              <a:rPr lang="en-US" altLang="en-US" sz="3600" dirty="0" smtClean="0">
                <a:ln/>
                <a:solidFill>
                  <a:srgbClr val="000099"/>
                </a:solidFill>
                <a:cs typeface="Times New Roman" panose="02020603050405020304" pitchFamily="18" charset="0"/>
              </a:rPr>
              <a:t> </a:t>
            </a:r>
            <a:r>
              <a:rPr lang="en-US" altLang="en-US" sz="3600" dirty="0" err="1" smtClean="0">
                <a:ln/>
                <a:solidFill>
                  <a:srgbClr val="000099"/>
                </a:solidFill>
                <a:cs typeface="Times New Roman" panose="02020603050405020304" pitchFamily="18" charset="0"/>
              </a:rPr>
              <a:t>học</a:t>
            </a:r>
            <a:r>
              <a:rPr lang="en-US" altLang="en-US" sz="3600" dirty="0" smtClean="0">
                <a:ln/>
                <a:solidFill>
                  <a:srgbClr val="000099"/>
                </a:solidFill>
                <a:cs typeface="Times New Roman" panose="02020603050405020304" pitchFamily="18" charset="0"/>
              </a:rPr>
              <a:t> </a:t>
            </a:r>
            <a:r>
              <a:rPr lang="en-US" altLang="en-US" sz="3600" dirty="0" err="1" smtClean="0">
                <a:ln/>
                <a:solidFill>
                  <a:srgbClr val="000099"/>
                </a:solidFill>
                <a:cs typeface="Times New Roman" panose="02020603050405020304" pitchFamily="18" charset="0"/>
              </a:rPr>
              <a:t>tự</a:t>
            </a:r>
            <a:r>
              <a:rPr lang="en-US" altLang="en-US" sz="3600" dirty="0" smtClean="0">
                <a:ln/>
                <a:solidFill>
                  <a:srgbClr val="000099"/>
                </a:solidFill>
                <a:cs typeface="Times New Roman" panose="02020603050405020304" pitchFamily="18" charset="0"/>
              </a:rPr>
              <a:t> </a:t>
            </a:r>
            <a:r>
              <a:rPr lang="en-US" altLang="en-US" sz="3600" dirty="0" err="1" smtClean="0">
                <a:ln/>
                <a:solidFill>
                  <a:srgbClr val="000099"/>
                </a:solidFill>
                <a:cs typeface="Times New Roman" panose="02020603050405020304" pitchFamily="18" charset="0"/>
              </a:rPr>
              <a:t>nhiên</a:t>
            </a:r>
            <a:endParaRPr lang="en-US" altLang="en-US" sz="3600" dirty="0" smtClean="0">
              <a:ln/>
              <a:solidFill>
                <a:srgbClr val="000099"/>
              </a:solidFill>
              <a:cs typeface="Times New Roman" panose="02020603050405020304" pitchFamily="18" charset="0"/>
            </a:endParaRPr>
          </a:p>
          <a:p>
            <a:pPr algn="ctr">
              <a:buFont typeface="Arial" panose="020B0604020202020204" pitchFamily="34" charset="0"/>
              <a:buNone/>
              <a:defRPr/>
            </a:pPr>
            <a:r>
              <a:rPr lang="en-US" altLang="en-US" sz="3600" dirty="0" smtClean="0">
                <a:ln/>
                <a:solidFill>
                  <a:srgbClr val="000099"/>
                </a:solidFill>
                <a:cs typeface="Times New Roman" panose="02020603050405020304" pitchFamily="18" charset="0"/>
              </a:rPr>
              <a:t> </a:t>
            </a:r>
            <a:r>
              <a:rPr lang="en-US" altLang="en-US" sz="3600" dirty="0" err="1">
                <a:ln/>
                <a:solidFill>
                  <a:srgbClr val="000099"/>
                </a:solidFill>
                <a:cs typeface="Times New Roman" panose="02020603050405020304" pitchFamily="18" charset="0"/>
              </a:rPr>
              <a:t>Lớp</a:t>
            </a:r>
            <a:r>
              <a:rPr lang="en-US" altLang="en-US" sz="3600" dirty="0">
                <a:ln/>
                <a:solidFill>
                  <a:srgbClr val="000099"/>
                </a:solidFill>
                <a:cs typeface="Times New Roman" panose="02020603050405020304" pitchFamily="18" charset="0"/>
              </a:rPr>
              <a:t> </a:t>
            </a:r>
            <a:r>
              <a:rPr lang="en-US" altLang="en-US" sz="3600" dirty="0" smtClean="0">
                <a:ln/>
                <a:solidFill>
                  <a:srgbClr val="000099"/>
                </a:solidFill>
                <a:cs typeface="Times New Roman" panose="02020603050405020304" pitchFamily="18" charset="0"/>
              </a:rPr>
              <a:t>6A</a:t>
            </a:r>
            <a:endParaRPr lang="en-US" altLang="en-US" sz="3600" dirty="0">
              <a:ln/>
              <a:solidFill>
                <a:srgbClr val="000099"/>
              </a:solidFill>
              <a:cs typeface="Times New Roman" panose="02020603050405020304" pitchFamily="18" charset="0"/>
            </a:endParaRPr>
          </a:p>
          <a:p>
            <a:pPr algn="ctr">
              <a:defRPr/>
            </a:pPr>
            <a:r>
              <a:rPr lang="en-US" altLang="en-US" sz="3600" dirty="0">
                <a:ln/>
                <a:solidFill>
                  <a:srgbClr val="000099"/>
                </a:solidFill>
                <a:cs typeface="Times New Roman" panose="02020603050405020304" pitchFamily="18" charset="0"/>
              </a:rPr>
              <a:t>GV: </a:t>
            </a:r>
            <a:r>
              <a:rPr lang="en-US" altLang="en-US" sz="3600" dirty="0" err="1" smtClean="0">
                <a:ln/>
                <a:solidFill>
                  <a:srgbClr val="000099"/>
                </a:solidFill>
                <a:cs typeface="Times New Roman" panose="02020603050405020304" pitchFamily="18" charset="0"/>
              </a:rPr>
              <a:t>Trần</a:t>
            </a:r>
            <a:r>
              <a:rPr lang="en-US" altLang="en-US" sz="3600" dirty="0" smtClean="0">
                <a:ln/>
                <a:solidFill>
                  <a:srgbClr val="000099"/>
                </a:solidFill>
                <a:cs typeface="Times New Roman" panose="02020603050405020304" pitchFamily="18" charset="0"/>
              </a:rPr>
              <a:t> </a:t>
            </a:r>
            <a:r>
              <a:rPr lang="en-US" altLang="en-US" sz="3600" dirty="0" err="1" smtClean="0">
                <a:ln/>
                <a:solidFill>
                  <a:srgbClr val="000099"/>
                </a:solidFill>
                <a:cs typeface="Times New Roman" panose="02020603050405020304" pitchFamily="18" charset="0"/>
              </a:rPr>
              <a:t>Thuỳ</a:t>
            </a:r>
            <a:r>
              <a:rPr lang="en-US" altLang="en-US" sz="3600" dirty="0" smtClean="0">
                <a:ln/>
                <a:solidFill>
                  <a:srgbClr val="000099"/>
                </a:solidFill>
                <a:cs typeface="Times New Roman" panose="02020603050405020304" pitchFamily="18" charset="0"/>
              </a:rPr>
              <a:t> </a:t>
            </a:r>
            <a:r>
              <a:rPr lang="en-US" altLang="en-US" sz="3600" dirty="0" err="1" smtClean="0">
                <a:ln/>
                <a:solidFill>
                  <a:srgbClr val="000099"/>
                </a:solidFill>
                <a:cs typeface="Times New Roman" panose="02020603050405020304" pitchFamily="18" charset="0"/>
              </a:rPr>
              <a:t>Mỵ</a:t>
            </a:r>
            <a:endParaRPr lang="en-US" altLang="en-US" sz="3600" dirty="0">
              <a:ln/>
              <a:solidFill>
                <a:srgbClr val="000099"/>
              </a:solidFill>
              <a:cs typeface="Times New Roman" panose="02020603050405020304" pitchFamily="18" charset="0"/>
            </a:endParaRPr>
          </a:p>
        </p:txBody>
      </p:sp>
    </p:spTree>
    <p:extLst>
      <p:ext uri="{BB962C8B-B14F-4D97-AF65-F5344CB8AC3E}">
        <p14:creationId xmlns:p14="http://schemas.microsoft.com/office/powerpoint/2010/main" val="88602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1676400" y="76200"/>
            <a:ext cx="6172200" cy="584775"/>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CHẤT TINH KHIẾT</a:t>
            </a:r>
          </a:p>
        </p:txBody>
      </p:sp>
      <p:pic>
        <p:nvPicPr>
          <p:cNvPr id="4" name="Picture 2" descr="Giảm 47 %】 Bạc Thìa Bạc Nguyên Chất 999 Dụng Cụ Ăn Bằng Bạc Bé Muỗng Thủ  Công Bông Tuyết Dụng Cụ Ăn Bằng Bạc Đồ Gia Dụng Cán Dài Muôi Múc Ca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745" y="1447800"/>
            <a:ext cx="2497282"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3063" y="3523565"/>
            <a:ext cx="2098964" cy="646331"/>
          </a:xfrm>
          <a:prstGeom prst="rect">
            <a:avLst/>
          </a:prstGeom>
          <a:noFill/>
        </p:spPr>
        <p:txBody>
          <a:bodyPr wrap="square" rtlCol="0">
            <a:spAutoFit/>
          </a:bodyPr>
          <a:lstStyle/>
          <a:p>
            <a:pPr algn="ctr"/>
            <a:r>
              <a:rPr lang="en-US" sz="3600" b="1" dirty="0" err="1">
                <a:solidFill>
                  <a:srgbClr val="0070C0"/>
                </a:solidFill>
                <a:latin typeface="Times New Roman" pitchFamily="18" charset="0"/>
                <a:cs typeface="Times New Roman" pitchFamily="18" charset="0"/>
              </a:rPr>
              <a:t>Bạc</a:t>
            </a:r>
            <a:endParaRPr lang="en-US" sz="3600" b="1" dirty="0">
              <a:solidFill>
                <a:srgbClr val="0070C0"/>
              </a:solidFill>
              <a:latin typeface="Times New Roman" pitchFamily="18" charset="0"/>
              <a:cs typeface="Times New Roman" pitchFamily="18" charset="0"/>
            </a:endParaRPr>
          </a:p>
        </p:txBody>
      </p:sp>
      <p:sp>
        <p:nvSpPr>
          <p:cNvPr id="6" name="TextBox 5"/>
          <p:cNvSpPr txBox="1"/>
          <p:nvPr/>
        </p:nvSpPr>
        <p:spPr>
          <a:xfrm>
            <a:off x="6144491" y="3506421"/>
            <a:ext cx="2663536" cy="646331"/>
          </a:xfrm>
          <a:prstGeom prst="rect">
            <a:avLst/>
          </a:prstGeom>
          <a:noFill/>
        </p:spPr>
        <p:txBody>
          <a:bodyPr wrap="square" rtlCol="0">
            <a:spAutoFit/>
          </a:bodyPr>
          <a:lstStyle/>
          <a:p>
            <a:pPr algn="ctr"/>
            <a:r>
              <a:rPr lang="en-US" sz="3600" b="1" dirty="0" err="1">
                <a:solidFill>
                  <a:srgbClr val="0070C0"/>
                </a:solidFill>
                <a:latin typeface="Times New Roman" pitchFamily="18" charset="0"/>
                <a:cs typeface="Times New Roman" pitchFamily="18" charset="0"/>
              </a:rPr>
              <a:t>Khí</a:t>
            </a:r>
            <a:r>
              <a:rPr lang="en-US" sz="3600" b="1" dirty="0">
                <a:solidFill>
                  <a:srgbClr val="0070C0"/>
                </a:solidFill>
                <a:latin typeface="Times New Roman" pitchFamily="18" charset="0"/>
                <a:cs typeface="Times New Roman" pitchFamily="18" charset="0"/>
              </a:rPr>
              <a:t> oxygen</a:t>
            </a:r>
          </a:p>
        </p:txBody>
      </p:sp>
      <p:sp>
        <p:nvSpPr>
          <p:cNvPr id="7" name="TextBox 6"/>
          <p:cNvSpPr txBox="1"/>
          <p:nvPr/>
        </p:nvSpPr>
        <p:spPr>
          <a:xfrm>
            <a:off x="304800" y="5562600"/>
            <a:ext cx="8620991" cy="1077218"/>
          </a:xfrm>
          <a:prstGeom prst="rect">
            <a:avLst/>
          </a:prstGeom>
          <a:noFill/>
        </p:spPr>
        <p:txBody>
          <a:bodyPr wrap="square" rtlCol="0">
            <a:spAutoFit/>
          </a:bodyPr>
          <a:lstStyle/>
          <a:p>
            <a:pPr algn="ctr"/>
            <a:r>
              <a:rPr lang="en-US" sz="3200" b="1" i="1" dirty="0" err="1">
                <a:solidFill>
                  <a:srgbClr val="FF0000"/>
                </a:solidFill>
                <a:latin typeface="Times New Roman" pitchFamily="18" charset="0"/>
                <a:cs typeface="Times New Roman" pitchFamily="18" charset="0"/>
              </a:rPr>
              <a:t>Hãy</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biết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thế</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nào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là</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chất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tinh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khiết</a:t>
            </a:r>
            <a:r>
              <a:rPr lang="en-US" sz="3200" b="1" i="1" dirty="0">
                <a:solidFill>
                  <a:srgbClr val="FF0000"/>
                </a:solidFill>
                <a:latin typeface="Times New Roman" pitchFamily="18" charset="0"/>
                <a:cs typeface="Times New Roman" pitchFamily="18" charset="0"/>
              </a:rPr>
              <a:t>?</a:t>
            </a:r>
          </a:p>
          <a:p>
            <a:pPr algn="ctr"/>
            <a:r>
              <a:rPr lang="en-US" sz="3200" b="1" i="1" dirty="0" err="1">
                <a:solidFill>
                  <a:srgbClr val="FF0000"/>
                </a:solidFill>
                <a:latin typeface="Times New Roman" pitchFamily="18" charset="0"/>
                <a:cs typeface="Times New Roman" pitchFamily="18" charset="0"/>
              </a:rPr>
              <a:t>Lấy</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ví</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dụ</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về</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chất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tinh</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khiết</a:t>
            </a:r>
            <a:r>
              <a:rPr lang="en-US" sz="3200" b="1" i="1" dirty="0">
                <a:solidFill>
                  <a:srgbClr val="FF0000"/>
                </a:solidFill>
                <a:latin typeface="Times New Roman" pitchFamily="18" charset="0"/>
                <a:cs typeface="Times New Roman" pitchFamily="18" charset="0"/>
              </a:rPr>
              <a:t>.</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491" y="1402953"/>
            <a:ext cx="2663536"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xmlns="" id="{147F936C-D828-0FCD-1EB5-F94AA05ADA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7159" y="977102"/>
            <a:ext cx="2362200" cy="2832901"/>
          </a:xfrm>
          <a:prstGeom prst="rect">
            <a:avLst/>
          </a:prstGeom>
        </p:spPr>
      </p:pic>
    </p:spTree>
    <p:extLst>
      <p:ext uri="{BB962C8B-B14F-4D97-AF65-F5344CB8AC3E}">
        <p14:creationId xmlns:p14="http://schemas.microsoft.com/office/powerpoint/2010/main" val="348644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Nước cất tiêm, dung môi pha tiêm - Hộp 50 ống x5ml | thietbiytecuongviet.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53362"/>
            <a:ext cx="8382000" cy="48768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6400" y="368587"/>
            <a:ext cx="6172200" cy="584775"/>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CHẤT TINH KHIẾT</a:t>
            </a:r>
          </a:p>
        </p:txBody>
      </p:sp>
    </p:spTree>
    <p:extLst>
      <p:ext uri="{BB962C8B-B14F-4D97-AF65-F5344CB8AC3E}">
        <p14:creationId xmlns:p14="http://schemas.microsoft.com/office/powerpoint/2010/main" val="404981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hanh Nhôm Cứng 2x50cm | Shopee Việt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239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6400" y="368587"/>
            <a:ext cx="6172200" cy="584775"/>
          </a:xfrm>
          <a:prstGeom prst="rect">
            <a:avLst/>
          </a:prstGeom>
          <a:noFill/>
        </p:spPr>
        <p:txBody>
          <a:bodyPr wrap="square" rtlCol="0">
            <a:spAutoFit/>
          </a:bodyPr>
          <a:lstStyle/>
          <a:p>
            <a:pPr algn="ctr"/>
            <a:r>
              <a:rPr lang="en-US" sz="3200" b="1" dirty="0">
                <a:solidFill>
                  <a:srgbClr val="FF0000"/>
                </a:solidFill>
                <a:latin typeface="Times New Roman" pitchFamily="18" charset="0"/>
                <a:cs typeface="Times New Roman" pitchFamily="18" charset="0"/>
              </a:rPr>
              <a:t>CHẤT TINH KHIẾT</a:t>
            </a:r>
          </a:p>
        </p:txBody>
      </p:sp>
      <p:sp>
        <p:nvSpPr>
          <p:cNvPr id="5" name="TextBox 4"/>
          <p:cNvSpPr txBox="1"/>
          <p:nvPr/>
        </p:nvSpPr>
        <p:spPr>
          <a:xfrm>
            <a:off x="2997613" y="5620810"/>
            <a:ext cx="2920174" cy="523221"/>
          </a:xfrm>
          <a:prstGeom prst="rect">
            <a:avLst/>
          </a:prstGeom>
          <a:noFill/>
        </p:spPr>
        <p:txBody>
          <a:bodyPr wrap="square" rtlCol="0">
            <a:spAutoFit/>
          </a:bodyPr>
          <a:lstStyle/>
          <a:p>
            <a:pPr algn="ctr"/>
            <a:r>
              <a:rPr lang="en-US" sz="2800" b="1" dirty="0" err="1">
                <a:solidFill>
                  <a:srgbClr val="0070C0"/>
                </a:solidFill>
                <a:latin typeface="Times New Roman" pitchFamily="18" charset="0"/>
                <a:cs typeface="Times New Roman" pitchFamily="18" charset="0"/>
              </a:rPr>
              <a:t>Thanh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nhôm</a:t>
            </a:r>
            <a:endParaRPr lang="en-US" sz="28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28453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9C53DC7-9AD1-41C2-B99D-E2D1AC3927F2}"/>
              </a:ext>
            </a:extLst>
          </p:cNvPr>
          <p:cNvPicPr>
            <a:picLocks noChangeAspect="1"/>
          </p:cNvPicPr>
          <p:nvPr/>
        </p:nvPicPr>
        <p:blipFill>
          <a:blip r:embed="rId2"/>
          <a:stretch>
            <a:fillRect/>
          </a:stretch>
        </p:blipFill>
        <p:spPr>
          <a:xfrm>
            <a:off x="1106030" y="1143000"/>
            <a:ext cx="2246769" cy="259080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xmlns="" id="{31E163B6-385E-48EB-8FF3-B7F4882E2CA1}"/>
              </a:ext>
            </a:extLst>
          </p:cNvPr>
          <p:cNvSpPr txBox="1"/>
          <p:nvPr/>
        </p:nvSpPr>
        <p:spPr>
          <a:xfrm>
            <a:off x="304800" y="3683913"/>
            <a:ext cx="3829318" cy="584775"/>
          </a:xfrm>
          <a:prstGeom prst="rect">
            <a:avLst/>
          </a:prstGeom>
          <a:noFill/>
        </p:spPr>
        <p:txBody>
          <a:bodyPr wrap="none" rtlCol="0">
            <a:spAutoFit/>
          </a:bodyPr>
          <a:lstStyle/>
          <a:p>
            <a:pPr marL="342900" indent="-342900">
              <a:buFont typeface="Wingdings" panose="05000000000000000000" pitchFamily="2" charset="2"/>
              <a:buChar char="Ø"/>
            </a:pPr>
            <a:r>
              <a:rPr lang="en-US" sz="3200" dirty="0">
                <a:solidFill>
                  <a:schemeClr val="accent1">
                    <a:lumMod val="25000"/>
                  </a:schemeClr>
                </a:solidFill>
              </a:rPr>
              <a:t>VD: </a:t>
            </a:r>
            <a:r>
              <a:rPr lang="en-US" sz="3200" dirty="0" err="1">
                <a:solidFill>
                  <a:schemeClr val="accent1">
                    <a:lumMod val="25000"/>
                  </a:schemeClr>
                </a:solidFill>
              </a:rPr>
              <a:t>Nước</a:t>
            </a:r>
            <a:r>
              <a:rPr lang="en-US" sz="3200" dirty="0">
                <a:solidFill>
                  <a:schemeClr val="accent1">
                    <a:lumMod val="25000"/>
                  </a:schemeClr>
                </a:solidFill>
              </a:rPr>
              <a:t> </a:t>
            </a:r>
            <a:r>
              <a:rPr lang="en-US" sz="3200" dirty="0" err="1">
                <a:solidFill>
                  <a:schemeClr val="accent1">
                    <a:lumMod val="25000"/>
                  </a:schemeClr>
                </a:solidFill>
              </a:rPr>
              <a:t>tinh</a:t>
            </a:r>
            <a:r>
              <a:rPr lang="en-US" sz="3200" dirty="0">
                <a:solidFill>
                  <a:schemeClr val="accent1">
                    <a:lumMod val="25000"/>
                  </a:schemeClr>
                </a:solidFill>
              </a:rPr>
              <a:t> </a:t>
            </a:r>
            <a:r>
              <a:rPr lang="en-US" sz="3200" dirty="0" err="1">
                <a:solidFill>
                  <a:schemeClr val="accent1">
                    <a:lumMod val="25000"/>
                  </a:schemeClr>
                </a:solidFill>
              </a:rPr>
              <a:t>khiết</a:t>
            </a:r>
            <a:endParaRPr lang="en-US" sz="3200" dirty="0">
              <a:solidFill>
                <a:schemeClr val="accent1">
                  <a:lumMod val="25000"/>
                </a:schemeClr>
              </a:solidFill>
            </a:endParaRPr>
          </a:p>
        </p:txBody>
      </p:sp>
      <p:sp>
        <p:nvSpPr>
          <p:cNvPr id="4" name="Rectangle: Rounded Corners 20">
            <a:extLst>
              <a:ext uri="{FF2B5EF4-FFF2-40B4-BE49-F238E27FC236}">
                <a16:creationId xmlns:a16="http://schemas.microsoft.com/office/drawing/2014/main" xmlns="" id="{05911BE8-D115-4DCD-9A3C-B98311DB8D61}"/>
              </a:ext>
            </a:extLst>
          </p:cNvPr>
          <p:cNvSpPr/>
          <p:nvPr/>
        </p:nvSpPr>
        <p:spPr>
          <a:xfrm>
            <a:off x="3810000" y="1249326"/>
            <a:ext cx="3891516" cy="634124"/>
          </a:xfrm>
          <a:prstGeom prst="roundRect">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accent1">
                    <a:lumMod val="25000"/>
                  </a:schemeClr>
                </a:solidFill>
              </a:rPr>
              <a:t>Nhiệt</a:t>
            </a:r>
            <a:r>
              <a:rPr lang="en-US" sz="3200" dirty="0">
                <a:solidFill>
                  <a:schemeClr val="accent1">
                    <a:lumMod val="25000"/>
                  </a:schemeClr>
                </a:solidFill>
              </a:rPr>
              <a:t> </a:t>
            </a:r>
            <a:r>
              <a:rPr lang="en-US" sz="3200" dirty="0" err="1">
                <a:solidFill>
                  <a:schemeClr val="accent1">
                    <a:lumMod val="25000"/>
                  </a:schemeClr>
                </a:solidFill>
              </a:rPr>
              <a:t>độ</a:t>
            </a:r>
            <a:r>
              <a:rPr lang="en-US" sz="3200" dirty="0">
                <a:solidFill>
                  <a:schemeClr val="accent1">
                    <a:lumMod val="25000"/>
                  </a:schemeClr>
                </a:solidFill>
              </a:rPr>
              <a:t> </a:t>
            </a:r>
            <a:r>
              <a:rPr lang="en-US" sz="3200" dirty="0" err="1">
                <a:solidFill>
                  <a:schemeClr val="accent1">
                    <a:lumMod val="25000"/>
                  </a:schemeClr>
                </a:solidFill>
              </a:rPr>
              <a:t>sôi</a:t>
            </a:r>
            <a:r>
              <a:rPr lang="en-US" sz="3200" dirty="0">
                <a:solidFill>
                  <a:schemeClr val="accent1">
                    <a:lumMod val="25000"/>
                  </a:schemeClr>
                </a:solidFill>
              </a:rPr>
              <a:t> 100°C</a:t>
            </a:r>
          </a:p>
        </p:txBody>
      </p:sp>
      <p:sp>
        <p:nvSpPr>
          <p:cNvPr id="5" name="Rectangle: Rounded Corners 21">
            <a:extLst>
              <a:ext uri="{FF2B5EF4-FFF2-40B4-BE49-F238E27FC236}">
                <a16:creationId xmlns:a16="http://schemas.microsoft.com/office/drawing/2014/main" xmlns="" id="{9F3CF54B-7D04-45D3-B382-1B5C537D2DC0}"/>
              </a:ext>
            </a:extLst>
          </p:cNvPr>
          <p:cNvSpPr/>
          <p:nvPr/>
        </p:nvSpPr>
        <p:spPr>
          <a:xfrm>
            <a:off x="3810000" y="2057400"/>
            <a:ext cx="3891516" cy="710326"/>
          </a:xfrm>
          <a:prstGeom prst="roundRect">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accent1">
                    <a:lumMod val="25000"/>
                  </a:schemeClr>
                </a:solidFill>
              </a:rPr>
              <a:t>Nóng</a:t>
            </a:r>
            <a:r>
              <a:rPr lang="en-US" sz="3200" dirty="0">
                <a:solidFill>
                  <a:schemeClr val="accent1">
                    <a:lumMod val="25000"/>
                  </a:schemeClr>
                </a:solidFill>
              </a:rPr>
              <a:t> </a:t>
            </a:r>
            <a:r>
              <a:rPr lang="en-US" sz="3200" dirty="0" err="1">
                <a:solidFill>
                  <a:schemeClr val="accent1">
                    <a:lumMod val="25000"/>
                  </a:schemeClr>
                </a:solidFill>
              </a:rPr>
              <a:t>chảy</a:t>
            </a:r>
            <a:r>
              <a:rPr lang="en-US" sz="3200" dirty="0">
                <a:solidFill>
                  <a:schemeClr val="accent1">
                    <a:lumMod val="25000"/>
                  </a:schemeClr>
                </a:solidFill>
              </a:rPr>
              <a:t> ở 0°C</a:t>
            </a:r>
          </a:p>
        </p:txBody>
      </p:sp>
      <p:sp>
        <p:nvSpPr>
          <p:cNvPr id="6" name="Rectangle: Rounded Corners 22">
            <a:extLst>
              <a:ext uri="{FF2B5EF4-FFF2-40B4-BE49-F238E27FC236}">
                <a16:creationId xmlns:a16="http://schemas.microsoft.com/office/drawing/2014/main" xmlns="" id="{D59C2AF6-20B6-4C0D-86DA-917FF5653708}"/>
              </a:ext>
            </a:extLst>
          </p:cNvPr>
          <p:cNvSpPr/>
          <p:nvPr/>
        </p:nvSpPr>
        <p:spPr>
          <a:xfrm>
            <a:off x="3810000" y="2971800"/>
            <a:ext cx="3891516" cy="845287"/>
          </a:xfrm>
          <a:prstGeom prst="roundRect">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accent1">
                    <a:lumMod val="25000"/>
                  </a:schemeClr>
                </a:solidFill>
              </a:rPr>
              <a:t>Khối</a:t>
            </a:r>
            <a:r>
              <a:rPr lang="en-US" sz="3200" dirty="0">
                <a:solidFill>
                  <a:schemeClr val="accent1">
                    <a:lumMod val="25000"/>
                  </a:schemeClr>
                </a:solidFill>
              </a:rPr>
              <a:t> </a:t>
            </a:r>
            <a:r>
              <a:rPr lang="en-US" sz="3200" dirty="0" err="1">
                <a:solidFill>
                  <a:schemeClr val="accent1">
                    <a:lumMod val="25000"/>
                  </a:schemeClr>
                </a:solidFill>
              </a:rPr>
              <a:t>lượng</a:t>
            </a:r>
            <a:r>
              <a:rPr lang="en-US" sz="3200" dirty="0">
                <a:solidFill>
                  <a:schemeClr val="accent1">
                    <a:lumMod val="25000"/>
                  </a:schemeClr>
                </a:solidFill>
              </a:rPr>
              <a:t> </a:t>
            </a:r>
            <a:r>
              <a:rPr lang="en-US" sz="3200" dirty="0" err="1">
                <a:solidFill>
                  <a:schemeClr val="accent1">
                    <a:lumMod val="25000"/>
                  </a:schemeClr>
                </a:solidFill>
              </a:rPr>
              <a:t>riêng</a:t>
            </a:r>
            <a:r>
              <a:rPr lang="en-US" sz="3200" dirty="0">
                <a:solidFill>
                  <a:schemeClr val="accent1">
                    <a:lumMod val="25000"/>
                  </a:schemeClr>
                </a:solidFill>
              </a:rPr>
              <a:t> D=1g/ml</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4343400"/>
            <a:ext cx="2780172"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xmlns="" id="{31E163B6-385E-48EB-8FF3-B7F4882E2CA1}"/>
              </a:ext>
            </a:extLst>
          </p:cNvPr>
          <p:cNvSpPr txBox="1"/>
          <p:nvPr/>
        </p:nvSpPr>
        <p:spPr>
          <a:xfrm>
            <a:off x="304800" y="6248400"/>
            <a:ext cx="3076676" cy="584775"/>
          </a:xfrm>
          <a:prstGeom prst="rect">
            <a:avLst/>
          </a:prstGeom>
          <a:noFill/>
        </p:spPr>
        <p:txBody>
          <a:bodyPr wrap="none" rtlCol="0">
            <a:spAutoFit/>
          </a:bodyPr>
          <a:lstStyle/>
          <a:p>
            <a:pPr marL="342900" indent="-342900">
              <a:buFont typeface="Wingdings" panose="05000000000000000000" pitchFamily="2" charset="2"/>
              <a:buChar char="Ø"/>
            </a:pPr>
            <a:r>
              <a:rPr lang="en-US" sz="3200" dirty="0">
                <a:solidFill>
                  <a:schemeClr val="accent1">
                    <a:lumMod val="25000"/>
                  </a:schemeClr>
                </a:solidFill>
              </a:rPr>
              <a:t>VD: </a:t>
            </a:r>
            <a:r>
              <a:rPr lang="en-US" sz="3200" dirty="0" err="1">
                <a:solidFill>
                  <a:schemeClr val="accent1">
                    <a:lumMod val="25000"/>
                  </a:schemeClr>
                </a:solidFill>
              </a:rPr>
              <a:t>Khí</a:t>
            </a:r>
            <a:r>
              <a:rPr lang="en-US" sz="3200" dirty="0">
                <a:solidFill>
                  <a:schemeClr val="accent1">
                    <a:lumMod val="25000"/>
                  </a:schemeClr>
                </a:solidFill>
              </a:rPr>
              <a:t> Oxygen</a:t>
            </a:r>
          </a:p>
        </p:txBody>
      </p:sp>
      <p:sp>
        <p:nvSpPr>
          <p:cNvPr id="9" name="Rectangle: Rounded Corners 22">
            <a:extLst>
              <a:ext uri="{FF2B5EF4-FFF2-40B4-BE49-F238E27FC236}">
                <a16:creationId xmlns:a16="http://schemas.microsoft.com/office/drawing/2014/main" xmlns="" id="{D59C2AF6-20B6-4C0D-86DA-917FF5653708}"/>
              </a:ext>
            </a:extLst>
          </p:cNvPr>
          <p:cNvSpPr/>
          <p:nvPr/>
        </p:nvSpPr>
        <p:spPr>
          <a:xfrm>
            <a:off x="4185684" y="4619104"/>
            <a:ext cx="3891516" cy="634124"/>
          </a:xfrm>
          <a:prstGeom prst="roundRect">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accent1">
                    <a:lumMod val="25000"/>
                  </a:schemeClr>
                </a:solidFill>
              </a:rPr>
              <a:t>Hóa</a:t>
            </a:r>
            <a:r>
              <a:rPr lang="en-US" sz="3200" dirty="0">
                <a:solidFill>
                  <a:schemeClr val="accent1">
                    <a:lumMod val="25000"/>
                  </a:schemeClr>
                </a:solidFill>
              </a:rPr>
              <a:t> </a:t>
            </a:r>
            <a:r>
              <a:rPr lang="en-US" sz="3200" dirty="0" err="1">
                <a:solidFill>
                  <a:schemeClr val="accent1">
                    <a:lumMod val="25000"/>
                  </a:schemeClr>
                </a:solidFill>
              </a:rPr>
              <a:t>lỏng</a:t>
            </a:r>
            <a:r>
              <a:rPr lang="en-US" sz="3200" dirty="0">
                <a:solidFill>
                  <a:schemeClr val="accent1">
                    <a:lumMod val="25000"/>
                  </a:schemeClr>
                </a:solidFill>
              </a:rPr>
              <a:t> ở -183°C</a:t>
            </a:r>
          </a:p>
        </p:txBody>
      </p:sp>
      <p:sp>
        <p:nvSpPr>
          <p:cNvPr id="10" name="Rectangle: Rounded Corners 22">
            <a:extLst>
              <a:ext uri="{FF2B5EF4-FFF2-40B4-BE49-F238E27FC236}">
                <a16:creationId xmlns:a16="http://schemas.microsoft.com/office/drawing/2014/main" xmlns="" id="{D59C2AF6-20B6-4C0D-86DA-917FF5653708}"/>
              </a:ext>
            </a:extLst>
          </p:cNvPr>
          <p:cNvSpPr/>
          <p:nvPr/>
        </p:nvSpPr>
        <p:spPr>
          <a:xfrm>
            <a:off x="4185684" y="5522107"/>
            <a:ext cx="3891516" cy="597959"/>
          </a:xfrm>
          <a:prstGeom prst="roundRect">
            <a:avLst/>
          </a:prstGeom>
          <a:ln>
            <a:solidFill>
              <a:schemeClr val="accent1">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accent1">
                    <a:lumMod val="25000"/>
                  </a:schemeClr>
                </a:solidFill>
              </a:rPr>
              <a:t>Hóa</a:t>
            </a:r>
            <a:r>
              <a:rPr lang="en-US" sz="3200" dirty="0">
                <a:solidFill>
                  <a:schemeClr val="accent1">
                    <a:lumMod val="25000"/>
                  </a:schemeClr>
                </a:solidFill>
              </a:rPr>
              <a:t> </a:t>
            </a:r>
            <a:r>
              <a:rPr lang="en-US" sz="3200" dirty="0" err="1">
                <a:solidFill>
                  <a:schemeClr val="accent1">
                    <a:lumMod val="25000"/>
                  </a:schemeClr>
                </a:solidFill>
              </a:rPr>
              <a:t>Rắn</a:t>
            </a:r>
            <a:r>
              <a:rPr lang="en-US" sz="3200" dirty="0">
                <a:solidFill>
                  <a:schemeClr val="accent1">
                    <a:lumMod val="25000"/>
                  </a:schemeClr>
                </a:solidFill>
              </a:rPr>
              <a:t> ở -218°C</a:t>
            </a:r>
          </a:p>
        </p:txBody>
      </p:sp>
      <p:sp>
        <p:nvSpPr>
          <p:cNvPr id="11" name="Rectangle 10"/>
          <p:cNvSpPr/>
          <p:nvPr/>
        </p:nvSpPr>
        <p:spPr>
          <a:xfrm>
            <a:off x="435708" y="152400"/>
            <a:ext cx="8098692" cy="707886"/>
          </a:xfrm>
          <a:prstGeom prst="rect">
            <a:avLst/>
          </a:prstGeom>
          <a:noFill/>
        </p:spPr>
        <p:txBody>
          <a:bodyPr wrap="none" lIns="91440" tIns="45720" rIns="91440" bIns="45720">
            <a:spAutoFit/>
          </a:bodyPr>
          <a:lstStyle/>
          <a:p>
            <a:pPr algn="ctr"/>
            <a:r>
              <a:rPr lang="en-US" sz="40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Tính</a:t>
            </a: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a:t>
            </a:r>
            <a:r>
              <a:rPr lang="en-US" sz="40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chất</a:t>
            </a: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a:t>
            </a:r>
            <a:r>
              <a:rPr lang="en-US" sz="40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của</a:t>
            </a: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a:t>
            </a:r>
            <a:r>
              <a:rPr lang="en-US" sz="40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một</a:t>
            </a: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a:t>
            </a:r>
            <a:r>
              <a:rPr lang="en-US" sz="40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số</a:t>
            </a: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a:t>
            </a:r>
            <a:r>
              <a:rPr lang="en-US" sz="40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chất</a:t>
            </a: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a:t>
            </a:r>
            <a:r>
              <a:rPr lang="en-US" sz="40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tinh</a:t>
            </a:r>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 </a:t>
            </a:r>
            <a:r>
              <a:rPr lang="en-US" sz="4000" b="1" cap="none" spc="0"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khiết</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endParaRPr>
          </a:p>
        </p:txBody>
      </p:sp>
    </p:spTree>
    <p:extLst>
      <p:ext uri="{BB962C8B-B14F-4D97-AF65-F5344CB8AC3E}">
        <p14:creationId xmlns:p14="http://schemas.microsoft.com/office/powerpoint/2010/main" val="106739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3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3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3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3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3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3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8" grpId="0"/>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1676400" y="76200"/>
            <a:ext cx="6172200" cy="584775"/>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Hỗn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hợp</a:t>
            </a:r>
            <a:endParaRPr lang="en-US" sz="3200" b="1" dirty="0">
              <a:solidFill>
                <a:srgbClr val="FF0000"/>
              </a:solidFill>
              <a:latin typeface="Times New Roman" pitchFamily="18" charset="0"/>
              <a:cs typeface="Times New Roman" pitchFamily="18" charset="0"/>
            </a:endParaRPr>
          </a:p>
        </p:txBody>
      </p:sp>
      <p:sp>
        <p:nvSpPr>
          <p:cNvPr id="4" name="TextBox 3"/>
          <p:cNvSpPr txBox="1"/>
          <p:nvPr/>
        </p:nvSpPr>
        <p:spPr>
          <a:xfrm>
            <a:off x="304800" y="5334000"/>
            <a:ext cx="8620991" cy="1077218"/>
          </a:xfrm>
          <a:prstGeom prst="rect">
            <a:avLst/>
          </a:prstGeom>
          <a:noFill/>
        </p:spPr>
        <p:txBody>
          <a:bodyPr wrap="square" rtlCol="0">
            <a:spAutoFit/>
          </a:bodyPr>
          <a:lstStyle/>
          <a:p>
            <a:pPr algn="ctr"/>
            <a:r>
              <a:rPr lang="en-US" sz="3200" b="1" i="1" dirty="0" err="1">
                <a:solidFill>
                  <a:srgbClr val="FF0000"/>
                </a:solidFill>
                <a:latin typeface="Times New Roman" pitchFamily="18" charset="0"/>
                <a:cs typeface="Times New Roman" pitchFamily="18" charset="0"/>
              </a:rPr>
              <a:t>Hãy</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cho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biết</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thế</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nào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là</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hỗn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hợp</a:t>
            </a:r>
            <a:r>
              <a:rPr lang="en-US" sz="3200" b="1" i="1" dirty="0">
                <a:solidFill>
                  <a:srgbClr val="FF0000"/>
                </a:solidFill>
                <a:latin typeface="Times New Roman" pitchFamily="18" charset="0"/>
                <a:cs typeface="Times New Roman" pitchFamily="18" charset="0"/>
              </a:rPr>
              <a:t>?</a:t>
            </a:r>
          </a:p>
          <a:p>
            <a:pPr algn="ctr"/>
            <a:r>
              <a:rPr lang="en-US" sz="3200" b="1" i="1" dirty="0" err="1">
                <a:solidFill>
                  <a:srgbClr val="FF0000"/>
                </a:solidFill>
                <a:latin typeface="Times New Roman" pitchFamily="18" charset="0"/>
                <a:cs typeface="Times New Roman" pitchFamily="18" charset="0"/>
              </a:rPr>
              <a:t>Lấy</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ví</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dụ</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về</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hỗn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hợp</a:t>
            </a:r>
            <a:r>
              <a:rPr lang="en-US" sz="3200" b="1" i="1" dirty="0">
                <a:solidFill>
                  <a:srgbClr val="FF0000"/>
                </a:solidFill>
                <a:latin typeface="Times New Roman" pitchFamily="18" charset="0"/>
                <a:cs typeface="Times New Roman" pitchFamily="18" charset="0"/>
              </a:rPr>
              <a:t>.</a:t>
            </a:r>
          </a:p>
        </p:txBody>
      </p:sp>
      <p:pic>
        <p:nvPicPr>
          <p:cNvPr id="5" name="Picture 2" descr="Những lợi ích không ngờ của nước đường - Tạp chí Thời Đạ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871210"/>
            <a:ext cx="2884272"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30587" y="3604975"/>
            <a:ext cx="2920174" cy="523221"/>
          </a:xfrm>
          <a:prstGeom prst="rect">
            <a:avLst/>
          </a:prstGeom>
          <a:noFill/>
        </p:spPr>
        <p:txBody>
          <a:bodyPr wrap="square" rtlCol="0">
            <a:spAutoFit/>
          </a:bodyPr>
          <a:lstStyle/>
          <a:p>
            <a:pPr algn="ctr"/>
            <a:r>
              <a:rPr lang="en-US" sz="2800" b="1" dirty="0" err="1">
                <a:solidFill>
                  <a:srgbClr val="0070C0"/>
                </a:solidFill>
                <a:latin typeface="Times New Roman" pitchFamily="18" charset="0"/>
                <a:cs typeface="Times New Roman" pitchFamily="18" charset="0"/>
              </a:rPr>
              <a:t>Nước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đường</a:t>
            </a:r>
            <a:endParaRPr lang="en-US" sz="2800" b="1" dirty="0">
              <a:solidFill>
                <a:srgbClr val="0070C0"/>
              </a:solidFill>
              <a:latin typeface="Times New Roman" pitchFamily="18" charset="0"/>
              <a:cs typeface="Times New Roman" pitchFamily="18" charset="0"/>
            </a:endParaRPr>
          </a:p>
        </p:txBody>
      </p:sp>
      <p:pic>
        <p:nvPicPr>
          <p:cNvPr id="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8122" y="914400"/>
            <a:ext cx="2667000" cy="2547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124200" y="3667780"/>
            <a:ext cx="2882100" cy="523220"/>
          </a:xfrm>
          <a:prstGeom prst="rect">
            <a:avLst/>
          </a:prstGeom>
          <a:noFill/>
        </p:spPr>
        <p:txBody>
          <a:bodyPr wrap="square" rtlCol="0">
            <a:spAutoFit/>
          </a:bodyPr>
          <a:lstStyle/>
          <a:p>
            <a:pPr algn="ct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Nước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chấm</a:t>
            </a:r>
            <a:endParaRPr lang="en-US" sz="2800" b="1" dirty="0">
              <a:solidFill>
                <a:srgbClr val="0070C0"/>
              </a:solidFill>
              <a:latin typeface="Times New Roman" pitchFamily="18" charset="0"/>
              <a:cs typeface="Times New Roman" pitchFamily="18" charset="0"/>
            </a:endParaRPr>
          </a:p>
        </p:txBody>
      </p:sp>
      <p:pic>
        <p:nvPicPr>
          <p:cNvPr id="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11100" y="912182"/>
            <a:ext cx="2756700" cy="26714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644075" y="3657600"/>
            <a:ext cx="2281716" cy="523220"/>
          </a:xfrm>
          <a:prstGeom prst="rect">
            <a:avLst/>
          </a:prstGeom>
          <a:noFill/>
        </p:spPr>
        <p:txBody>
          <a:bodyPr wrap="square" rtlCol="0">
            <a:spAutoFit/>
          </a:bodyPr>
          <a:lstStyle/>
          <a:p>
            <a:pPr algn="ctr"/>
            <a:r>
              <a:rPr lang="en-US" sz="2800" b="1" dirty="0" err="1">
                <a:solidFill>
                  <a:srgbClr val="0070C0"/>
                </a:solidFill>
                <a:latin typeface="Times New Roman" pitchFamily="18" charset="0"/>
                <a:cs typeface="Times New Roman" pitchFamily="18" charset="0"/>
              </a:rPr>
              <a:t>Nước</a:t>
            </a:r>
            <a:r>
              <a:rPr lang="en-US" sz="2800" b="1" dirty="0">
                <a:solidFill>
                  <a:srgbClr val="0070C0"/>
                </a:solidFill>
                <a:latin typeface="Times New Roman" pitchFamily="18" charset="0"/>
                <a:cs typeface="Times New Roman" pitchFamily="18" charset="0"/>
              </a:rPr>
              <a:t> cam</a:t>
            </a:r>
          </a:p>
        </p:txBody>
      </p:sp>
    </p:spTree>
    <p:extLst>
      <p:ext uri="{BB962C8B-B14F-4D97-AF65-F5344CB8AC3E}">
        <p14:creationId xmlns:p14="http://schemas.microsoft.com/office/powerpoint/2010/main" val="415358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275" y="1032421"/>
            <a:ext cx="10198308" cy="4768771"/>
          </a:xfrm>
        </p:spPr>
        <p:txBody>
          <a:bodyPr>
            <a:normAutofit fontScale="90000"/>
          </a:bodyPr>
          <a:lstStyle/>
          <a:p>
            <a:pPr algn="l">
              <a:lnSpc>
                <a:spcPct val="100000"/>
              </a:lnSpc>
            </a:pPr>
            <a:r>
              <a:rPr lang="en-US" sz="3600" b="1" dirty="0" smtClean="0">
                <a:solidFill>
                  <a:srgbClr val="0070C0"/>
                </a:solidFill>
              </a:rPr>
              <a:t>I. CHẤT TINH KHIẾT VÀ HỖN HỢP</a:t>
            </a:r>
            <a:br>
              <a:rPr lang="en-US" sz="3600" b="1" dirty="0" smtClean="0">
                <a:solidFill>
                  <a:srgbClr val="0070C0"/>
                </a:solidFill>
              </a:rPr>
            </a:b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khiết</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chỉ</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duy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nhất</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tính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định</a:t>
            </a:r>
            <a:r>
              <a:rPr lang="en-US" sz="3600" dirty="0" smtClean="0">
                <a:latin typeface="Times New Roman" panose="02020603050405020304" pitchFamily="18" charset="0"/>
                <a:cs typeface="Times New Roman" panose="02020603050405020304" pitchFamily="18" charset="0"/>
              </a:rPr>
              <a:t>.</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khiết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rắn</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chất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lỏng</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khí</a:t>
            </a:r>
            <a:r>
              <a:rPr lang="en-US" sz="3600" dirty="0" smtClean="0">
                <a:latin typeface="Times New Roman" panose="02020603050405020304" pitchFamily="18" charset="0"/>
                <a:cs typeface="Times New Roman" panose="02020603050405020304" pitchFamily="18" charset="0"/>
              </a:rPr>
              <a:t/>
            </a:r>
            <a:br>
              <a:rPr lang="en-US" sz="3600" dirty="0" smtClean="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Hỗn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hợp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pPr algn="l"/>
            <a:endParaRPr lang="en-US" sz="3600" dirty="0" smtClean="0">
              <a:solidFill>
                <a:srgbClr val="0070C0"/>
              </a:solidFill>
              <a:latin typeface="+mj-lt"/>
            </a:endParaRPr>
          </a:p>
          <a:p>
            <a:pPr algn="l"/>
            <a:endParaRPr lang="en-US" sz="3600" dirty="0">
              <a:solidFill>
                <a:srgbClr val="0070C0"/>
              </a:solidFill>
              <a:latin typeface="+mj-lt"/>
            </a:endParaRPr>
          </a:p>
          <a:p>
            <a:pPr algn="l"/>
            <a:endParaRPr lang="en-US" sz="3600" dirty="0" smtClean="0">
              <a:solidFill>
                <a:srgbClr val="0070C0"/>
              </a:solidFill>
              <a:latin typeface="+mj-lt"/>
            </a:endParaRPr>
          </a:p>
          <a:p>
            <a:pPr algn="l"/>
            <a:endParaRPr lang="en-US" sz="3600" dirty="0">
              <a:solidFill>
                <a:srgbClr val="0070C0"/>
              </a:solidFill>
              <a:latin typeface="+mj-lt"/>
            </a:endParaRPr>
          </a:p>
        </p:txBody>
      </p:sp>
    </p:spTree>
    <p:extLst>
      <p:ext uri="{BB962C8B-B14F-4D97-AF65-F5344CB8AC3E}">
        <p14:creationId xmlns:p14="http://schemas.microsoft.com/office/powerpoint/2010/main" val="3814360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5624"/>
            <a:ext cx="11353800" cy="4425273"/>
          </a:xfrm>
        </p:spPr>
        <p:txBody>
          <a:bodyPr/>
          <a:lstStyle/>
          <a:p>
            <a:endParaRPr lang="en-US" dirty="0"/>
          </a:p>
        </p:txBody>
      </p:sp>
      <p:sp>
        <p:nvSpPr>
          <p:cNvPr id="4" name="Title 1"/>
          <p:cNvSpPr txBox="1">
            <a:spLocks/>
          </p:cNvSpPr>
          <p:nvPr/>
        </p:nvSpPr>
        <p:spPr>
          <a:xfrm>
            <a:off x="3429000" y="228600"/>
            <a:ext cx="5029200" cy="7620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800" b="1" dirty="0">
                <a:solidFill>
                  <a:srgbClr val="FF0000"/>
                </a:solidFill>
                <a:latin typeface="Times New Roman" pitchFamily="18" charset="0"/>
                <a:cs typeface="Times New Roman" pitchFamily="18" charset="0"/>
              </a:rPr>
              <a:t>THẢO LUẬN NHÓM</a:t>
            </a:r>
          </a:p>
          <a:p>
            <a:r>
              <a:rPr lang="en-US" sz="9600" b="1" dirty="0">
                <a:solidFill>
                  <a:srgbClr val="FF0000"/>
                </a:solidFill>
                <a:latin typeface="Times New Roman" pitchFamily="18" charset="0"/>
                <a:cs typeface="Times New Roman" pitchFamily="18" charset="0"/>
              </a:rPr>
              <a:t>(4-6 HS/ </a:t>
            </a:r>
            <a:r>
              <a:rPr lang="en-US" sz="9600" b="1" dirty="0" err="1">
                <a:solidFill>
                  <a:srgbClr val="FF0000"/>
                </a:solidFill>
                <a:latin typeface="Times New Roman" pitchFamily="18" charset="0"/>
                <a:cs typeface="Times New Roman" pitchFamily="18" charset="0"/>
              </a:rPr>
              <a:t>nhóm</a:t>
            </a:r>
            <a:r>
              <a:rPr lang="en-US" sz="9600" b="1" dirty="0">
                <a:solidFill>
                  <a:srgbClr val="FF0000"/>
                </a:solidFill>
                <a:latin typeface="Times New Roman" pitchFamily="18" charset="0"/>
                <a:cs typeface="Times New Roman" pitchFamily="18" charset="0"/>
              </a:rPr>
              <a:t>. </a:t>
            </a:r>
            <a:r>
              <a:rPr lang="en-US" sz="9600" b="1" dirty="0" err="1">
                <a:solidFill>
                  <a:srgbClr val="FF0000"/>
                </a:solidFill>
                <a:latin typeface="Times New Roman" pitchFamily="18" charset="0"/>
                <a:cs typeface="Times New Roman" pitchFamily="18" charset="0"/>
              </a:rPr>
              <a:t>Thời</a:t>
            </a:r>
            <a:r>
              <a:rPr lang="en-US" sz="9600" b="1" dirty="0">
                <a:solidFill>
                  <a:srgbClr val="FF0000"/>
                </a:solidFill>
                <a:latin typeface="Times New Roman" pitchFamily="18" charset="0"/>
                <a:cs typeface="Times New Roman" pitchFamily="18" charset="0"/>
              </a:rPr>
              <a:t> </a:t>
            </a:r>
            <a:r>
              <a:rPr lang="en-US" sz="9600" b="1" dirty="0" err="1">
                <a:solidFill>
                  <a:srgbClr val="FF0000"/>
                </a:solidFill>
                <a:latin typeface="Times New Roman" pitchFamily="18" charset="0"/>
                <a:cs typeface="Times New Roman" pitchFamily="18" charset="0"/>
              </a:rPr>
              <a:t>gian</a:t>
            </a:r>
            <a:r>
              <a:rPr lang="en-US" sz="9600" b="1" dirty="0">
                <a:solidFill>
                  <a:srgbClr val="FF0000"/>
                </a:solidFill>
                <a:latin typeface="Times New Roman" pitchFamily="18" charset="0"/>
                <a:cs typeface="Times New Roman" pitchFamily="18" charset="0"/>
              </a:rPr>
              <a:t>: 5 </a:t>
            </a:r>
            <a:r>
              <a:rPr lang="en-US" sz="9600" b="1" dirty="0" err="1">
                <a:solidFill>
                  <a:srgbClr val="FF0000"/>
                </a:solidFill>
                <a:latin typeface="Times New Roman" pitchFamily="18" charset="0"/>
                <a:cs typeface="Times New Roman" pitchFamily="18" charset="0"/>
              </a:rPr>
              <a:t>phút</a:t>
            </a:r>
            <a:r>
              <a:rPr lang="en-US" sz="9600" b="1" dirty="0">
                <a:solidFill>
                  <a:srgbClr val="FF0000"/>
                </a:solidFill>
                <a:latin typeface="Times New Roman" pitchFamily="18" charset="0"/>
                <a:cs typeface="Times New Roman" pitchFamily="18" charset="0"/>
              </a:rPr>
              <a:t>)</a:t>
            </a:r>
          </a:p>
        </p:txBody>
      </p:sp>
      <p:sp>
        <p:nvSpPr>
          <p:cNvPr id="5" name="Content Placeholder 2"/>
          <p:cNvSpPr txBox="1">
            <a:spLocks/>
          </p:cNvSpPr>
          <p:nvPr/>
        </p:nvSpPr>
        <p:spPr>
          <a:xfrm>
            <a:off x="48491" y="983673"/>
            <a:ext cx="9097170" cy="63976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u="sng" dirty="0" err="1" smtClean="0">
                <a:solidFill>
                  <a:srgbClr val="FF0000"/>
                </a:solidFill>
                <a:latin typeface="Times New Roman" pitchFamily="18" charset="0"/>
                <a:cs typeface="Times New Roman" pitchFamily="18" charset="0"/>
              </a:rPr>
              <a:t>Yêu</a:t>
            </a:r>
            <a:r>
              <a:rPr lang="en-US" sz="3000" b="1" u="sng" dirty="0" smtClean="0">
                <a:solidFill>
                  <a:srgbClr val="FF0000"/>
                </a:solidFill>
                <a:latin typeface="Times New Roman" pitchFamily="18" charset="0"/>
                <a:cs typeface="Times New Roman" pitchFamily="18" charset="0"/>
              </a:rPr>
              <a:t> </a:t>
            </a:r>
            <a:r>
              <a:rPr lang="en-US" sz="3000" b="1" u="sng" dirty="0" err="1" smtClean="0">
                <a:solidFill>
                  <a:srgbClr val="FF0000"/>
                </a:solidFill>
                <a:latin typeface="Times New Roman" pitchFamily="18" charset="0"/>
                <a:cs typeface="Times New Roman" pitchFamily="18" charset="0"/>
              </a:rPr>
              <a:t>cầu</a:t>
            </a:r>
            <a:r>
              <a:rPr lang="en-US" sz="3000" b="1" u="sng" dirty="0">
                <a:solidFill>
                  <a:srgbClr val="FF0000"/>
                </a:solidFill>
                <a:latin typeface="Times New Roman" pitchFamily="18" charset="0"/>
                <a:cs typeface="Times New Roman" pitchFamily="18" charset="0"/>
              </a:rPr>
              <a:t>:</a:t>
            </a:r>
            <a:r>
              <a:rPr lang="en-US" sz="3000" b="1" u="sng" dirty="0" smtClean="0">
                <a:solidFill>
                  <a:srgbClr val="FF000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T</a:t>
            </a:r>
            <a:r>
              <a:rPr lang="en-US" sz="3000" b="1" dirty="0" err="1" smtClean="0">
                <a:solidFill>
                  <a:srgbClr val="0070C0"/>
                </a:solidFill>
                <a:latin typeface="Times New Roman" pitchFamily="18" charset="0"/>
                <a:cs typeface="Times New Roman" pitchFamily="18" charset="0"/>
              </a:rPr>
              <a:t>hí</a:t>
            </a:r>
            <a:r>
              <a:rPr lang="en-US" sz="3000" b="1" dirty="0" smtClean="0">
                <a:solidFill>
                  <a:srgbClr val="0070C0"/>
                </a:solidFill>
                <a:latin typeface="Times New Roman" pitchFamily="18" charset="0"/>
                <a:cs typeface="Times New Roman" pitchFamily="18" charset="0"/>
              </a:rPr>
              <a:t> </a:t>
            </a:r>
            <a:r>
              <a:rPr lang="en-US" sz="3000" b="1" dirty="0" err="1" smtClean="0">
                <a:solidFill>
                  <a:srgbClr val="0070C0"/>
                </a:solidFill>
                <a:latin typeface="Times New Roman" pitchFamily="18" charset="0"/>
                <a:cs typeface="Times New Roman" pitchFamily="18" charset="0"/>
              </a:rPr>
              <a:t>nghiệm</a:t>
            </a:r>
            <a:r>
              <a:rPr lang="en-US" sz="3000" b="1" dirty="0" smtClean="0">
                <a:solidFill>
                  <a:srgbClr val="0070C0"/>
                </a:solidFill>
                <a:latin typeface="Times New Roman" pitchFamily="18" charset="0"/>
                <a:cs typeface="Times New Roman" pitchFamily="18" charset="0"/>
              </a:rPr>
              <a:t> </a:t>
            </a:r>
            <a:r>
              <a:rPr lang="en-US" sz="3000" b="1" dirty="0" err="1" smtClean="0">
                <a:solidFill>
                  <a:srgbClr val="0070C0"/>
                </a:solidFill>
                <a:latin typeface="Times New Roman" pitchFamily="18" charset="0"/>
                <a:cs typeface="Times New Roman" pitchFamily="18" charset="0"/>
              </a:rPr>
              <a:t>tạo</a:t>
            </a:r>
            <a:r>
              <a:rPr lang="en-US" sz="3000" b="1" dirty="0" smtClean="0">
                <a:solidFill>
                  <a:srgbClr val="0070C0"/>
                </a:solidFill>
                <a:latin typeface="Times New Roman" pitchFamily="18" charset="0"/>
                <a:cs typeface="Times New Roman" pitchFamily="18" charset="0"/>
              </a:rPr>
              <a:t> </a:t>
            </a:r>
            <a:r>
              <a:rPr lang="en-US" sz="3000" b="1" dirty="0" err="1" smtClean="0">
                <a:solidFill>
                  <a:srgbClr val="0070C0"/>
                </a:solidFill>
                <a:latin typeface="Times New Roman" pitchFamily="18" charset="0"/>
                <a:cs typeface="Times New Roman" pitchFamily="18" charset="0"/>
              </a:rPr>
              <a:t>thành</a:t>
            </a:r>
            <a:r>
              <a:rPr lang="en-US" sz="3000" b="1" dirty="0" smtClean="0">
                <a:solidFill>
                  <a:srgbClr val="0070C0"/>
                </a:solidFill>
                <a:latin typeface="Times New Roman" pitchFamily="18" charset="0"/>
                <a:cs typeface="Times New Roman" pitchFamily="18" charset="0"/>
              </a:rPr>
              <a:t> </a:t>
            </a:r>
            <a:r>
              <a:rPr lang="en-US" sz="3000" b="1" dirty="0" err="1" smtClean="0">
                <a:solidFill>
                  <a:srgbClr val="0070C0"/>
                </a:solidFill>
                <a:latin typeface="Times New Roman" pitchFamily="18" charset="0"/>
                <a:cs typeface="Times New Roman" pitchFamily="18" charset="0"/>
              </a:rPr>
              <a:t>hỗn</a:t>
            </a:r>
            <a:r>
              <a:rPr lang="en-US" sz="3000" b="1" dirty="0" smtClean="0">
                <a:solidFill>
                  <a:srgbClr val="0070C0"/>
                </a:solidFill>
                <a:latin typeface="Times New Roman" pitchFamily="18" charset="0"/>
                <a:cs typeface="Times New Roman" pitchFamily="18" charset="0"/>
              </a:rPr>
              <a:t> </a:t>
            </a:r>
            <a:r>
              <a:rPr lang="en-US" sz="3000" b="1" dirty="0" err="1" smtClean="0">
                <a:solidFill>
                  <a:srgbClr val="0070C0"/>
                </a:solidFill>
                <a:latin typeface="Times New Roman" pitchFamily="18" charset="0"/>
                <a:cs typeface="Times New Roman" pitchFamily="18" charset="0"/>
              </a:rPr>
              <a:t>hợp</a:t>
            </a:r>
            <a:r>
              <a:rPr lang="en-US" sz="3000" b="1" dirty="0" smtClean="0">
                <a:solidFill>
                  <a:srgbClr val="0070C0"/>
                </a:solidFill>
                <a:latin typeface="Times New Roman" pitchFamily="18" charset="0"/>
                <a:cs typeface="Times New Roman" pitchFamily="18" charset="0"/>
              </a:rPr>
              <a:t> </a:t>
            </a:r>
            <a:r>
              <a:rPr lang="en-US" sz="3000" b="1" dirty="0" err="1" smtClean="0">
                <a:solidFill>
                  <a:srgbClr val="0070C0"/>
                </a:solidFill>
                <a:latin typeface="Times New Roman" pitchFamily="18" charset="0"/>
                <a:cs typeface="Times New Roman" pitchFamily="18" charset="0"/>
              </a:rPr>
              <a:t>từ</a:t>
            </a:r>
            <a:r>
              <a:rPr lang="en-US" sz="3000" b="1" dirty="0" smtClean="0">
                <a:solidFill>
                  <a:srgbClr val="0070C0"/>
                </a:solidFill>
                <a:latin typeface="Times New Roman" pitchFamily="18" charset="0"/>
                <a:cs typeface="Times New Roman" pitchFamily="18" charset="0"/>
              </a:rPr>
              <a:t> </a:t>
            </a:r>
            <a:r>
              <a:rPr lang="en-US" sz="3000" b="1" dirty="0" err="1" smtClean="0">
                <a:solidFill>
                  <a:srgbClr val="0070C0"/>
                </a:solidFill>
                <a:latin typeface="Times New Roman" pitchFamily="18" charset="0"/>
                <a:cs typeface="Times New Roman" pitchFamily="18" charset="0"/>
              </a:rPr>
              <a:t>nguyên</a:t>
            </a:r>
            <a:r>
              <a:rPr lang="en-US" sz="3000" b="1" dirty="0" smtClean="0">
                <a:solidFill>
                  <a:srgbClr val="0070C0"/>
                </a:solidFill>
                <a:latin typeface="Times New Roman" pitchFamily="18" charset="0"/>
                <a:cs typeface="Times New Roman" pitchFamily="18" charset="0"/>
              </a:rPr>
              <a:t> </a:t>
            </a:r>
            <a:r>
              <a:rPr lang="en-US" sz="3000" b="1" dirty="0" err="1" smtClean="0">
                <a:solidFill>
                  <a:srgbClr val="0070C0"/>
                </a:solidFill>
                <a:latin typeface="Times New Roman" pitchFamily="18" charset="0"/>
                <a:cs typeface="Times New Roman" pitchFamily="18" charset="0"/>
              </a:rPr>
              <a:t>liệu</a:t>
            </a:r>
            <a:r>
              <a:rPr lang="en-US" sz="3000" b="1" dirty="0" smtClean="0">
                <a:solidFill>
                  <a:srgbClr val="0070C0"/>
                </a:solidFill>
                <a:latin typeface="Times New Roman" pitchFamily="18" charset="0"/>
                <a:cs typeface="Times New Roman" pitchFamily="18" charset="0"/>
              </a:rPr>
              <a:t> </a:t>
            </a:r>
            <a:r>
              <a:rPr lang="en-US" sz="3000" b="1" dirty="0" err="1" smtClean="0">
                <a:solidFill>
                  <a:srgbClr val="0070C0"/>
                </a:solidFill>
                <a:latin typeface="Times New Roman" pitchFamily="18" charset="0"/>
                <a:cs typeface="Times New Roman" pitchFamily="18" charset="0"/>
              </a:rPr>
              <a:t>có</a:t>
            </a:r>
            <a:r>
              <a:rPr lang="en-US" sz="3000" b="1" dirty="0" smtClean="0">
                <a:solidFill>
                  <a:srgbClr val="0070C0"/>
                </a:solidFill>
                <a:latin typeface="Times New Roman" pitchFamily="18" charset="0"/>
                <a:cs typeface="Times New Roman" pitchFamily="18" charset="0"/>
              </a:rPr>
              <a:t> </a:t>
            </a:r>
            <a:r>
              <a:rPr lang="en-US" sz="3000" b="1" dirty="0" err="1" smtClean="0">
                <a:solidFill>
                  <a:srgbClr val="0070C0"/>
                </a:solidFill>
                <a:latin typeface="Times New Roman" pitchFamily="18" charset="0"/>
                <a:cs typeface="Times New Roman" pitchFamily="18" charset="0"/>
              </a:rPr>
              <a:t>sẵn</a:t>
            </a:r>
            <a:endParaRPr lang="en-US" sz="3000" b="1" dirty="0">
              <a:solidFill>
                <a:srgbClr val="0070C0"/>
              </a:solidFill>
              <a:latin typeface="Times New Roman" pitchFamily="18" charset="0"/>
              <a:cs typeface="Times New Roman" pitchFamily="18" charset="0"/>
            </a:endParaRPr>
          </a:p>
        </p:txBody>
      </p:sp>
      <p:sp>
        <p:nvSpPr>
          <p:cNvPr id="6" name="TextBox 5"/>
          <p:cNvSpPr txBox="1"/>
          <p:nvPr/>
        </p:nvSpPr>
        <p:spPr>
          <a:xfrm>
            <a:off x="1558976" y="1609148"/>
            <a:ext cx="8634335" cy="2677656"/>
          </a:xfrm>
          <a:prstGeom prst="rect">
            <a:avLst/>
          </a:prstGeom>
          <a:noFill/>
        </p:spPr>
        <p:txBody>
          <a:bodyPr wrap="square" rtlCol="0">
            <a:spAutoFit/>
          </a:bodyPr>
          <a:lstStyle/>
          <a:p>
            <a:pPr marL="285750" indent="-285750">
              <a:buFont typeface="Arial" pitchFamily="34" charset="0"/>
              <a:buChar char="•"/>
            </a:pPr>
            <a:r>
              <a:rPr lang="en-US" sz="2800" b="1" dirty="0" err="1">
                <a:solidFill>
                  <a:srgbClr val="0070C0"/>
                </a:solidFill>
                <a:latin typeface="Times New Roman" pitchFamily="18" charset="0"/>
                <a:cs typeface="Times New Roman" pitchFamily="18" charset="0"/>
              </a:rPr>
              <a:t>Tiến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hành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thí</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nghiệm</a:t>
            </a:r>
            <a:r>
              <a:rPr lang="en-US" sz="2800" b="1" dirty="0">
                <a:solidFill>
                  <a:srgbClr val="0070C0"/>
                </a:solidFill>
                <a:latin typeface="Times New Roman" pitchFamily="18" charset="0"/>
                <a:cs typeface="Times New Roman" pitchFamily="18" charset="0"/>
              </a:rPr>
              <a:t>:</a:t>
            </a:r>
          </a:p>
          <a:p>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Có</a:t>
            </a:r>
            <a:r>
              <a:rPr lang="en-US" sz="2800" dirty="0">
                <a:solidFill>
                  <a:srgbClr val="0070C0"/>
                </a:solidFill>
                <a:latin typeface="Times New Roman" pitchFamily="18" charset="0"/>
                <a:cs typeface="Times New Roman" pitchFamily="18" charset="0"/>
              </a:rPr>
              <a:t> 3 </a:t>
            </a:r>
            <a:r>
              <a:rPr lang="en-US" sz="2800" dirty="0" err="1">
                <a:solidFill>
                  <a:srgbClr val="0070C0"/>
                </a:solidFill>
                <a:latin typeface="Times New Roman" pitchFamily="18" charset="0"/>
                <a:cs typeface="Times New Roman" pitchFamily="18" charset="0"/>
              </a:rPr>
              <a:t>cốc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được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đánh</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số</a:t>
            </a:r>
            <a:r>
              <a:rPr lang="en-US" sz="2800" dirty="0">
                <a:solidFill>
                  <a:srgbClr val="0070C0"/>
                </a:solidFill>
                <a:latin typeface="Times New Roman" pitchFamily="18" charset="0"/>
                <a:cs typeface="Times New Roman" pitchFamily="18" charset="0"/>
              </a:rPr>
              <a:t> (1), (2),(3); </a:t>
            </a:r>
            <a:r>
              <a:rPr lang="en-US" sz="2800" dirty="0" err="1">
                <a:solidFill>
                  <a:srgbClr val="0070C0"/>
                </a:solidFill>
                <a:latin typeface="Times New Roman" pitchFamily="18" charset="0"/>
                <a:cs typeface="Times New Roman" pitchFamily="18" charset="0"/>
              </a:rPr>
              <a:t>mỗi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cốc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chứa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sẵn</a:t>
            </a:r>
            <a:r>
              <a:rPr lang="en-US" sz="2800" dirty="0">
                <a:solidFill>
                  <a:srgbClr val="0070C0"/>
                </a:solidFill>
                <a:latin typeface="Times New Roman" pitchFamily="18" charset="0"/>
                <a:cs typeface="Times New Roman" pitchFamily="18" charset="0"/>
              </a:rPr>
              <a:t> 100ml </a:t>
            </a:r>
            <a:r>
              <a:rPr lang="en-US" sz="2800" dirty="0" err="1">
                <a:solidFill>
                  <a:srgbClr val="0070C0"/>
                </a:solidFill>
                <a:latin typeface="Times New Roman" pitchFamily="18" charset="0"/>
                <a:cs typeface="Times New Roman" pitchFamily="18" charset="0"/>
              </a:rPr>
              <a:t>nước</a:t>
            </a:r>
            <a:r>
              <a:rPr lang="en-US" sz="2800" dirty="0">
                <a:solidFill>
                  <a:srgbClr val="0070C0"/>
                </a:solidFill>
                <a:latin typeface="Times New Roman" pitchFamily="18" charset="0"/>
                <a:cs typeface="Times New Roman" pitchFamily="18" charset="0"/>
              </a:rPr>
              <a:t>.</a:t>
            </a:r>
          </a:p>
          <a:p>
            <a:pPr marL="457200" indent="-457200">
              <a:buFontTx/>
              <a:buChar char="-"/>
            </a:pPr>
            <a:r>
              <a:rPr lang="en-US" sz="2800" dirty="0">
                <a:solidFill>
                  <a:srgbClr val="0070C0"/>
                </a:solidFill>
                <a:latin typeface="Times New Roman" pitchFamily="18" charset="0"/>
                <a:cs typeface="Times New Roman" pitchFamily="18" charset="0"/>
              </a:rPr>
              <a:t>Cho </a:t>
            </a:r>
            <a:r>
              <a:rPr lang="en-US" sz="2800" dirty="0" err="1">
                <a:solidFill>
                  <a:srgbClr val="0070C0"/>
                </a:solidFill>
                <a:latin typeface="Times New Roman" pitchFamily="18" charset="0"/>
                <a:cs typeface="Times New Roman" pitchFamily="18" charset="0"/>
              </a:rPr>
              <a:t>vào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cốc</a:t>
            </a:r>
            <a:r>
              <a:rPr lang="en-US" sz="2800" dirty="0">
                <a:solidFill>
                  <a:srgbClr val="0070C0"/>
                </a:solidFill>
                <a:latin typeface="Times New Roman" pitchFamily="18" charset="0"/>
                <a:cs typeface="Times New Roman" pitchFamily="18" charset="0"/>
              </a:rPr>
              <a:t> (1): 1 </a:t>
            </a:r>
            <a:r>
              <a:rPr lang="en-US" sz="2800" dirty="0" err="1">
                <a:solidFill>
                  <a:srgbClr val="0070C0"/>
                </a:solidFill>
                <a:latin typeface="Times New Roman" pitchFamily="18" charset="0"/>
                <a:cs typeface="Times New Roman" pitchFamily="18" charset="0"/>
              </a:rPr>
              <a:t>thìa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nhỏ</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muối</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ăn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khuấy</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đều</a:t>
            </a:r>
            <a:r>
              <a:rPr lang="en-US" sz="2800" dirty="0">
                <a:solidFill>
                  <a:srgbClr val="0070C0"/>
                </a:solidFill>
                <a:latin typeface="Times New Roman" pitchFamily="18" charset="0"/>
                <a:cs typeface="Times New Roman" pitchFamily="18" charset="0"/>
              </a:rPr>
              <a:t>.</a:t>
            </a:r>
          </a:p>
          <a:p>
            <a:pPr marL="457200" indent="-457200">
              <a:buFontTx/>
              <a:buChar char="-"/>
            </a:pPr>
            <a:r>
              <a:rPr lang="en-US" sz="2800" dirty="0">
                <a:solidFill>
                  <a:srgbClr val="0070C0"/>
                </a:solidFill>
                <a:latin typeface="Times New Roman" pitchFamily="18" charset="0"/>
                <a:cs typeface="Times New Roman" pitchFamily="18" charset="0"/>
              </a:rPr>
              <a:t>Cho </a:t>
            </a:r>
            <a:r>
              <a:rPr lang="en-US" sz="2800" dirty="0" err="1">
                <a:solidFill>
                  <a:srgbClr val="0070C0"/>
                </a:solidFill>
                <a:latin typeface="Times New Roman" pitchFamily="18" charset="0"/>
                <a:cs typeface="Times New Roman" pitchFamily="18" charset="0"/>
              </a:rPr>
              <a:t>vào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cốc</a:t>
            </a:r>
            <a:r>
              <a:rPr lang="en-US" sz="2800" dirty="0">
                <a:solidFill>
                  <a:srgbClr val="0070C0"/>
                </a:solidFill>
                <a:latin typeface="Times New Roman" pitchFamily="18" charset="0"/>
                <a:cs typeface="Times New Roman" pitchFamily="18" charset="0"/>
              </a:rPr>
              <a:t> (2): 1 </a:t>
            </a:r>
            <a:r>
              <a:rPr lang="en-US" sz="2800" dirty="0" err="1">
                <a:solidFill>
                  <a:srgbClr val="0070C0"/>
                </a:solidFill>
                <a:latin typeface="Times New Roman" pitchFamily="18" charset="0"/>
                <a:cs typeface="Times New Roman" pitchFamily="18" charset="0"/>
              </a:rPr>
              <a:t>thìa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nhỏ</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dầu</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ăn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khuấy</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đều</a:t>
            </a:r>
            <a:r>
              <a:rPr lang="en-US" sz="2800" dirty="0">
                <a:solidFill>
                  <a:srgbClr val="0070C0"/>
                </a:solidFill>
                <a:latin typeface="Times New Roman" pitchFamily="18" charset="0"/>
                <a:cs typeface="Times New Roman" pitchFamily="18" charset="0"/>
              </a:rPr>
              <a:t>.</a:t>
            </a:r>
          </a:p>
          <a:p>
            <a:pPr marL="457200" indent="-457200">
              <a:buFontTx/>
              <a:buChar char="-"/>
            </a:pPr>
            <a:r>
              <a:rPr lang="en-US" sz="2800" dirty="0">
                <a:solidFill>
                  <a:srgbClr val="0070C0"/>
                </a:solidFill>
                <a:latin typeface="Times New Roman" pitchFamily="18" charset="0"/>
                <a:cs typeface="Times New Roman" pitchFamily="18" charset="0"/>
              </a:rPr>
              <a:t>Cho </a:t>
            </a:r>
            <a:r>
              <a:rPr lang="en-US" sz="2800" dirty="0" err="1">
                <a:solidFill>
                  <a:srgbClr val="0070C0"/>
                </a:solidFill>
                <a:latin typeface="Times New Roman" pitchFamily="18" charset="0"/>
                <a:cs typeface="Times New Roman" pitchFamily="18" charset="0"/>
              </a:rPr>
              <a:t>vào</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cốc</a:t>
            </a:r>
            <a:r>
              <a:rPr lang="en-US" sz="2800" dirty="0">
                <a:solidFill>
                  <a:srgbClr val="0070C0"/>
                </a:solidFill>
                <a:latin typeface="Times New Roman" pitchFamily="18" charset="0"/>
                <a:cs typeface="Times New Roman" pitchFamily="18" charset="0"/>
              </a:rPr>
              <a:t> (3): 1 </a:t>
            </a:r>
            <a:r>
              <a:rPr lang="en-US" sz="2800" dirty="0" err="1">
                <a:solidFill>
                  <a:srgbClr val="0070C0"/>
                </a:solidFill>
                <a:latin typeface="Times New Roman" pitchFamily="18" charset="0"/>
                <a:cs typeface="Times New Roman" pitchFamily="18" charset="0"/>
              </a:rPr>
              <a:t>thìa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nhỏ</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bột</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sắn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và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khuấy</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đều</a:t>
            </a:r>
            <a:r>
              <a:rPr lang="en-US" sz="2800" dirty="0">
                <a:solidFill>
                  <a:srgbClr val="0070C0"/>
                </a:solidFill>
                <a:latin typeface="Times New Roman" pitchFamily="18" charset="0"/>
                <a:cs typeface="Times New Roman" pitchFamily="18" charset="0"/>
              </a:rPr>
              <a:t>.</a:t>
            </a:r>
          </a:p>
        </p:txBody>
      </p:sp>
      <p:pic>
        <p:nvPicPr>
          <p:cNvPr id="8" name="Countdown 5 minutes-Nho">
            <a:hlinkClick r:id="" action="ppaction://media"/>
            <a:extLst>
              <a:ext uri="{FF2B5EF4-FFF2-40B4-BE49-F238E27FC236}">
                <a16:creationId xmlns:a16="http://schemas.microsoft.com/office/drawing/2014/main" xmlns="" id="{73975CAE-049A-21B4-4B37-C46D1654E584}"/>
              </a:ext>
            </a:extLst>
          </p:cNvPr>
          <p:cNvPicPr>
            <a:picLocks noChangeAspect="1"/>
          </p:cNvPicPr>
          <p:nvPr>
            <a:videoFile r:link="rId2"/>
            <p:extLst>
              <p:ext uri="{DAA4B4D4-6D71-4841-9C94-3DE7FCFB9230}">
                <p14:media xmlns:p14="http://schemas.microsoft.com/office/powerpoint/2010/main" r:embed="rId1"/>
              </p:ext>
            </p:extLst>
          </p:nvPr>
        </p:nvPicPr>
        <p:blipFill>
          <a:blip r:embed="rId4" cstate="print"/>
          <a:stretch>
            <a:fillRect/>
          </a:stretch>
        </p:blipFill>
        <p:spPr>
          <a:xfrm>
            <a:off x="147450" y="95295"/>
            <a:ext cx="1591296" cy="639764"/>
          </a:xfrm>
          <a:prstGeom prst="rect">
            <a:avLst/>
          </a:prstGeom>
        </p:spPr>
      </p:pic>
    </p:spTree>
    <p:extLst>
      <p:ext uri="{BB962C8B-B14F-4D97-AF65-F5344CB8AC3E}">
        <p14:creationId xmlns:p14="http://schemas.microsoft.com/office/powerpoint/2010/main" val="5069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8"/>
                </p:tgtEl>
              </p:cMediaNode>
            </p:video>
          </p:childTnLst>
        </p:cTn>
      </p:par>
    </p:tnLst>
    <p:bldLst>
      <p:bldP spid="4" grpId="0"/>
      <p:bldP spid="5"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marL="285750" indent="-285750" algn="l"/>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p>
        </p:txBody>
      </p:sp>
      <p:sp>
        <p:nvSpPr>
          <p:cNvPr id="3" name="Subtitle 2"/>
          <p:cNvSpPr>
            <a:spLocks noGrp="1"/>
          </p:cNvSpPr>
          <p:nvPr>
            <p:ph type="subTitle" idx="1"/>
          </p:nvPr>
        </p:nvSpPr>
        <p:spPr>
          <a:xfrm>
            <a:off x="809469" y="929389"/>
            <a:ext cx="10777928" cy="5756223"/>
          </a:xfrm>
        </p:spPr>
        <p:txBody>
          <a:bodyPr>
            <a:normAutofit lnSpcReduction="10000"/>
          </a:bodyPr>
          <a:lstStyle/>
          <a:p>
            <a:pPr algn="l"/>
            <a:r>
              <a:rPr lang="en-US" sz="3600" b="1" dirty="0" err="1">
                <a:latin typeface="Times New Roman" pitchFamily="18" charset="0"/>
                <a:cs typeface="Times New Roman" pitchFamily="18" charset="0"/>
              </a:rPr>
              <a:t>Trả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hỏi</a:t>
            </a:r>
            <a:r>
              <a:rPr lang="en-US" sz="3600" b="1" dirty="0">
                <a:latin typeface="Times New Roman" pitchFamily="18" charset="0"/>
                <a:cs typeface="Times New Roman" pitchFamily="18" charset="0"/>
              </a:rPr>
              <a:t>:</a:t>
            </a:r>
            <a:br>
              <a:rPr lang="en-US" sz="3600" b="1" dirty="0">
                <a:latin typeface="Times New Roman" pitchFamily="18" charset="0"/>
                <a:cs typeface="Times New Roman" pitchFamily="18" charset="0"/>
              </a:rPr>
            </a:br>
            <a:r>
              <a:rPr lang="en-US" sz="3600" dirty="0" smtClean="0">
                <a:latin typeface="Times New Roman" pitchFamily="18" charset="0"/>
                <a:cs typeface="Times New Roman" pitchFamily="18" charset="0"/>
              </a:rPr>
              <a:t>1. </a:t>
            </a:r>
            <a:r>
              <a:rPr lang="en-US" sz="3600" dirty="0" err="1" smtClean="0">
                <a:latin typeface="Times New Roman" pitchFamily="18" charset="0"/>
                <a:cs typeface="Times New Roman" pitchFamily="18" charset="0"/>
              </a:rPr>
              <a:t>Tên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nghiệm</a:t>
            </a:r>
            <a:r>
              <a:rPr lang="en-US" sz="3600" dirty="0" smtClean="0">
                <a:latin typeface="Times New Roman" pitchFamily="18" charset="0"/>
                <a:cs typeface="Times New Roman" pitchFamily="18" charset="0"/>
              </a:rPr>
              <a:t>:…………..</a:t>
            </a:r>
          </a:p>
          <a:p>
            <a:pPr algn="l"/>
            <a:r>
              <a:rPr lang="en-US" sz="3600" dirty="0" smtClean="0">
                <a:latin typeface="Times New Roman" pitchFamily="18" charset="0"/>
                <a:cs typeface="Times New Roman" pitchFamily="18" charset="0"/>
              </a:rPr>
              <a:t>2. </a:t>
            </a:r>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lượng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b="1" dirty="0" smtClean="0">
                <a:latin typeface="Times New Roman" pitchFamily="18" charset="0"/>
                <a:cs typeface="Times New Roman" pitchFamily="18" charset="0"/>
              </a:rPr>
              <a:t>:……      (1,2,3,..)</a:t>
            </a:r>
            <a:endParaRPr lang="en-US" sz="3600" b="1" dirty="0">
              <a:latin typeface="Times New Roman" pitchFamily="18" charset="0"/>
              <a:cs typeface="Times New Roman" pitchFamily="18" charset="0"/>
            </a:endParaRPr>
          </a:p>
          <a:p>
            <a:pPr algn="l"/>
            <a:r>
              <a:rPr lang="en-US" sz="3600" dirty="0" smtClean="0">
                <a:latin typeface="Times New Roman" pitchFamily="18" charset="0"/>
                <a:cs typeface="Times New Roman" pitchFamily="18" charset="0"/>
              </a:rPr>
              <a:t>3. </a:t>
            </a:r>
            <a:r>
              <a:rPr lang="en-US" sz="3600" dirty="0" err="1" smtClean="0">
                <a:latin typeface="Times New Roman" pitchFamily="18" charset="0"/>
                <a:cs typeface="Times New Roman" pitchFamily="18" charset="0"/>
              </a:rPr>
              <a:t>Hỗn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hợp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đồng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nhất</a:t>
            </a:r>
            <a:r>
              <a:rPr lang="en-US" sz="3600" dirty="0" smtClean="0">
                <a:latin typeface="Times New Roman" pitchFamily="18" charset="0"/>
                <a:cs typeface="Times New Roman" pitchFamily="18" charset="0"/>
              </a:rPr>
              <a:t> hay </a:t>
            </a:r>
            <a:r>
              <a:rPr lang="en-US" sz="3600" dirty="0" err="1" smtClean="0">
                <a:latin typeface="Times New Roman" pitchFamily="18" charset="0"/>
                <a:cs typeface="Times New Roman" pitchFamily="18" charset="0"/>
              </a:rPr>
              <a:t>không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đồng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nhất</a:t>
            </a:r>
            <a:r>
              <a:rPr lang="en-US" sz="3600" dirty="0" smtClean="0">
                <a:latin typeface="Times New Roman" pitchFamily="18" charset="0"/>
                <a:cs typeface="Times New Roman" pitchFamily="18" charset="0"/>
              </a:rPr>
              <a:t>?</a:t>
            </a:r>
          </a:p>
          <a:p>
            <a:pPr algn="l"/>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Có</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Không</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4. </a:t>
            </a:r>
            <a:r>
              <a:rPr lang="en-US" sz="3600" dirty="0" err="1" smtClean="0">
                <a:latin typeface="Times New Roman" pitchFamily="18" charset="0"/>
                <a:cs typeface="Times New Roman" pitchFamily="18" charset="0"/>
              </a:rPr>
              <a:t>Sau</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3 </a:t>
            </a:r>
            <a:r>
              <a:rPr lang="en-US" sz="3600" dirty="0" err="1">
                <a:latin typeface="Times New Roman" pitchFamily="18" charset="0"/>
                <a:cs typeface="Times New Roman" pitchFamily="18" charset="0"/>
              </a:rPr>
              <a:t>phút</a:t>
            </a:r>
            <a:r>
              <a:rPr lang="en-US" sz="3600" dirty="0">
                <a:latin typeface="Times New Roman" pitchFamily="18" charset="0"/>
                <a:cs typeface="Times New Roman" pitchFamily="18" charset="0"/>
              </a:rPr>
              <a:t>, ở </a:t>
            </a:r>
            <a:r>
              <a:rPr lang="en-US" sz="3600" dirty="0" err="1">
                <a:latin typeface="Times New Roman" pitchFamily="18" charset="0"/>
                <a:cs typeface="Times New Roman" pitchFamily="18" charset="0"/>
              </a:rPr>
              <a:t>mỗi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cốc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smtClean="0">
                <a:latin typeface="Times New Roman" pitchFamily="18" charset="0"/>
                <a:cs typeface="Times New Roman" pitchFamily="18" charset="0"/>
              </a:rPr>
              <a:t>?</a:t>
            </a:r>
          </a:p>
          <a:p>
            <a:pPr algn="l"/>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Trạng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thái</a:t>
            </a:r>
            <a:r>
              <a:rPr lang="en-US" sz="3600" dirty="0" smtClean="0">
                <a:latin typeface="Times New Roman" pitchFamily="18" charset="0"/>
                <a:cs typeface="Times New Roman" pitchFamily="18" charset="0"/>
              </a:rPr>
              <a:t>: …………………..    (</a:t>
            </a:r>
            <a:r>
              <a:rPr lang="en-US" sz="3600" dirty="0" err="1" smtClean="0">
                <a:latin typeface="Times New Roman" pitchFamily="18" charset="0"/>
                <a:cs typeface="Times New Roman" pitchFamily="18" charset="0"/>
              </a:rPr>
              <a:t>thể</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rắn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lỏng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khí</a:t>
            </a:r>
            <a:r>
              <a:rPr lang="en-US" sz="3600" dirty="0" smtClean="0">
                <a:latin typeface="Times New Roman" pitchFamily="18" charset="0"/>
                <a:cs typeface="Times New Roman" pitchFamily="18" charset="0"/>
              </a:rPr>
              <a:t>)</a:t>
            </a:r>
          </a:p>
          <a:p>
            <a:pPr algn="l"/>
            <a:r>
              <a:rPr lang="en-US" sz="3600" dirty="0" smtClean="0">
                <a:latin typeface="Times New Roman" pitchFamily="18" charset="0"/>
                <a:cs typeface="Times New Roman" pitchFamily="18" charset="0"/>
              </a:rPr>
              <a:t>5. </a:t>
            </a:r>
            <a:r>
              <a:rPr lang="en-US" sz="3600" dirty="0" err="1" smtClean="0">
                <a:latin typeface="Times New Roman" pitchFamily="18" charset="0"/>
                <a:cs typeface="Times New Roman" pitchFamily="18" charset="0"/>
              </a:rPr>
              <a:t>Tính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chất</a:t>
            </a:r>
            <a:r>
              <a:rPr lang="en-US" sz="3600" dirty="0" smtClean="0">
                <a:latin typeface="Times New Roman" pitchFamily="18" charset="0"/>
                <a:cs typeface="Times New Roman" pitchFamily="18" charset="0"/>
              </a:rPr>
              <a:t>: ……………………</a:t>
            </a:r>
          </a:p>
          <a:p>
            <a:pPr algn="l"/>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p>
          <a:p>
            <a:pPr algn="l"/>
            <a:r>
              <a:rPr lang="en-US" sz="3600" dirty="0" smtClean="0">
                <a:latin typeface="Times New Roman" pitchFamily="18" charset="0"/>
                <a:cs typeface="Times New Roman" pitchFamily="18" charset="0"/>
              </a:rPr>
              <a:t>6. </a:t>
            </a:r>
            <a:r>
              <a:rPr lang="en-US" sz="3600" dirty="0" err="1" smtClean="0">
                <a:latin typeface="Times New Roman" pitchFamily="18" charset="0"/>
                <a:cs typeface="Times New Roman" pitchFamily="18" charset="0"/>
              </a:rPr>
              <a:t>Ứng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dụng</a:t>
            </a:r>
            <a:r>
              <a:rPr lang="en-US" sz="3600" dirty="0" smtClean="0">
                <a:latin typeface="Times New Roman" pitchFamily="18" charset="0"/>
                <a:cs typeface="Times New Roman" pitchFamily="18" charset="0"/>
              </a:rPr>
              <a:t>:……………………..          </a:t>
            </a:r>
            <a:endParaRPr lang="en-US" sz="3600" dirty="0"/>
          </a:p>
        </p:txBody>
      </p:sp>
      <p:sp>
        <p:nvSpPr>
          <p:cNvPr id="4" name="Rectangle 3"/>
          <p:cNvSpPr/>
          <p:nvPr/>
        </p:nvSpPr>
        <p:spPr>
          <a:xfrm>
            <a:off x="2330968" y="3040038"/>
            <a:ext cx="434715" cy="449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p:cNvSpPr/>
          <p:nvPr/>
        </p:nvSpPr>
        <p:spPr>
          <a:xfrm>
            <a:off x="6850504" y="3027312"/>
            <a:ext cx="434715" cy="449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89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5" descr="D:\hoi gian chuyen de\nuoc mu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55" y="122704"/>
            <a:ext cx="2590800" cy="2776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hoi gian chuyen de\nuoc dau 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955" y="263413"/>
            <a:ext cx="2471414" cy="26362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55" y="2836669"/>
            <a:ext cx="2971800" cy="461665"/>
          </a:xfrm>
          <a:prstGeom prst="rect">
            <a:avLst/>
          </a:prstGeom>
          <a:noFill/>
        </p:spPr>
        <p:txBody>
          <a:bodyPr wrap="square" rtlCol="0">
            <a:spAutoFit/>
          </a:bodyPr>
          <a:lstStyle/>
          <a:p>
            <a:pPr algn="ctr"/>
            <a:r>
              <a:rPr lang="en-US" sz="2400" b="1" dirty="0" err="1">
                <a:solidFill>
                  <a:srgbClr val="0070C0"/>
                </a:solidFill>
                <a:latin typeface="Times New Roman" pitchFamily="18" charset="0"/>
                <a:cs typeface="Times New Roman" pitchFamily="18" charset="0"/>
              </a:rPr>
              <a:t>Cốc</a:t>
            </a:r>
            <a:r>
              <a:rPr lang="en-US" sz="2400" b="1" dirty="0">
                <a:solidFill>
                  <a:srgbClr val="0070C0"/>
                </a:solidFill>
                <a:latin typeface="Times New Roman" pitchFamily="18" charset="0"/>
                <a:cs typeface="Times New Roman" pitchFamily="18" charset="0"/>
              </a:rPr>
              <a:t> 1: </a:t>
            </a:r>
            <a:r>
              <a:rPr lang="en-US" sz="2400" b="1" dirty="0" err="1">
                <a:solidFill>
                  <a:srgbClr val="0070C0"/>
                </a:solidFill>
                <a:latin typeface="Times New Roman" pitchFamily="18" charset="0"/>
                <a:cs typeface="Times New Roman" pitchFamily="18" charset="0"/>
              </a:rPr>
              <a:t>Nước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muối</a:t>
            </a:r>
            <a:r>
              <a:rPr lang="en-US" sz="2400" b="1" dirty="0">
                <a:solidFill>
                  <a:srgbClr val="0070C0"/>
                </a:solidFill>
                <a:latin typeface="Times New Roman" pitchFamily="18" charset="0"/>
                <a:cs typeface="Times New Roman" pitchFamily="18" charset="0"/>
              </a:rPr>
              <a:t> </a:t>
            </a:r>
          </a:p>
        </p:txBody>
      </p:sp>
      <p:sp>
        <p:nvSpPr>
          <p:cNvPr id="8" name="TextBox 7"/>
          <p:cNvSpPr txBox="1"/>
          <p:nvPr/>
        </p:nvSpPr>
        <p:spPr>
          <a:xfrm>
            <a:off x="2743200" y="2838902"/>
            <a:ext cx="3581400" cy="461665"/>
          </a:xfrm>
          <a:prstGeom prst="rect">
            <a:avLst/>
          </a:prstGeom>
          <a:noFill/>
        </p:spPr>
        <p:txBody>
          <a:bodyPr wrap="square" rtlCol="0">
            <a:spAutoFit/>
          </a:bodyPr>
          <a:lstStyle/>
          <a:p>
            <a:pPr algn="ctr"/>
            <a:r>
              <a:rPr lang="en-US" sz="2400" b="1" dirty="0" err="1">
                <a:solidFill>
                  <a:srgbClr val="0070C0"/>
                </a:solidFill>
                <a:latin typeface="Times New Roman" pitchFamily="18" charset="0"/>
                <a:cs typeface="Times New Roman" pitchFamily="18" charset="0"/>
              </a:rPr>
              <a:t>Cốc</a:t>
            </a:r>
            <a:r>
              <a:rPr lang="en-US" sz="2400" b="1" dirty="0">
                <a:solidFill>
                  <a:srgbClr val="0070C0"/>
                </a:solidFill>
                <a:latin typeface="Times New Roman" pitchFamily="18" charset="0"/>
                <a:cs typeface="Times New Roman" pitchFamily="18" charset="0"/>
              </a:rPr>
              <a:t> 2: </a:t>
            </a:r>
            <a:r>
              <a:rPr lang="en-US" sz="2400" b="1" dirty="0" err="1">
                <a:solidFill>
                  <a:srgbClr val="0070C0"/>
                </a:solidFill>
                <a:latin typeface="Times New Roman" pitchFamily="18" charset="0"/>
                <a:cs typeface="Times New Roman" pitchFamily="18" charset="0"/>
              </a:rPr>
              <a:t>Dầu</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ăn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và</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nước</a:t>
            </a:r>
            <a:r>
              <a:rPr lang="en-US" sz="2400" b="1" dirty="0">
                <a:solidFill>
                  <a:srgbClr val="0070C0"/>
                </a:solidFill>
                <a:latin typeface="Times New Roman" pitchFamily="18" charset="0"/>
                <a:cs typeface="Times New Roman" pitchFamily="18" charset="0"/>
              </a:rPr>
              <a:t> </a:t>
            </a:r>
          </a:p>
        </p:txBody>
      </p:sp>
      <p:sp>
        <p:nvSpPr>
          <p:cNvPr id="9" name="Down Arrow 8"/>
          <p:cNvSpPr/>
          <p:nvPr/>
        </p:nvSpPr>
        <p:spPr>
          <a:xfrm>
            <a:off x="1295400" y="3733800"/>
            <a:ext cx="3810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 y="4719935"/>
            <a:ext cx="2971800" cy="461665"/>
          </a:xfrm>
          <a:prstGeom prst="rect">
            <a:avLst/>
          </a:prstGeom>
          <a:noFill/>
        </p:spPr>
        <p:txBody>
          <a:bodyPr wrap="square" rtlCol="0">
            <a:spAutoFit/>
          </a:bodyPr>
          <a:lstStyle/>
          <a:p>
            <a:pPr algn="ctr"/>
            <a:r>
              <a:rPr lang="en-US" sz="2400" b="1" dirty="0" err="1">
                <a:solidFill>
                  <a:srgbClr val="0070C0"/>
                </a:solidFill>
                <a:latin typeface="Times New Roman" pitchFamily="18" charset="0"/>
                <a:cs typeface="Times New Roman" pitchFamily="18" charset="0"/>
              </a:rPr>
              <a:t>Hỗn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hợp</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đồng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nhất</a:t>
            </a:r>
            <a:endParaRPr lang="en-US" sz="2400" b="1" dirty="0">
              <a:solidFill>
                <a:srgbClr val="0070C0"/>
              </a:solidFill>
              <a:latin typeface="Times New Roman" pitchFamily="18" charset="0"/>
              <a:cs typeface="Times New Roman" pitchFamily="18" charset="0"/>
            </a:endParaRPr>
          </a:p>
        </p:txBody>
      </p:sp>
      <p:sp>
        <p:nvSpPr>
          <p:cNvPr id="11" name="Down Arrow 10"/>
          <p:cNvSpPr/>
          <p:nvPr/>
        </p:nvSpPr>
        <p:spPr>
          <a:xfrm>
            <a:off x="5950527" y="3840171"/>
            <a:ext cx="3810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191000" y="4719935"/>
            <a:ext cx="3886200" cy="461665"/>
          </a:xfrm>
          <a:prstGeom prst="rect">
            <a:avLst/>
          </a:prstGeom>
          <a:noFill/>
        </p:spPr>
        <p:txBody>
          <a:bodyPr wrap="square" rtlCol="0">
            <a:spAutoFit/>
          </a:bodyPr>
          <a:lstStyle/>
          <a:p>
            <a:pPr algn="ctr"/>
            <a:r>
              <a:rPr lang="en-US" sz="2400" b="1" dirty="0" err="1">
                <a:solidFill>
                  <a:srgbClr val="0070C0"/>
                </a:solidFill>
                <a:latin typeface="Times New Roman" pitchFamily="18" charset="0"/>
                <a:cs typeface="Times New Roman" pitchFamily="18" charset="0"/>
              </a:rPr>
              <a:t>Hỗn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hợp</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không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đồng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nhất</a:t>
            </a:r>
            <a:endParaRPr lang="en-US" sz="2400" b="1" dirty="0">
              <a:solidFill>
                <a:srgbClr val="0070C0"/>
              </a:solidFill>
              <a:latin typeface="Times New Roman" pitchFamily="18" charset="0"/>
              <a:cs typeface="Times New Roman" pitchFamily="18" charset="0"/>
            </a:endParaRPr>
          </a:p>
        </p:txBody>
      </p:sp>
      <p:sp>
        <p:nvSpPr>
          <p:cNvPr id="13" name="TextBox 12"/>
          <p:cNvSpPr txBox="1"/>
          <p:nvPr/>
        </p:nvSpPr>
        <p:spPr>
          <a:xfrm>
            <a:off x="6038214" y="2819400"/>
            <a:ext cx="3334386" cy="461665"/>
          </a:xfrm>
          <a:prstGeom prst="rect">
            <a:avLst/>
          </a:prstGeom>
          <a:noFill/>
        </p:spPr>
        <p:txBody>
          <a:bodyPr wrap="square" rtlCol="0">
            <a:spAutoFit/>
          </a:bodyPr>
          <a:lstStyle/>
          <a:p>
            <a:pPr algn="ctr"/>
            <a:r>
              <a:rPr lang="en-US" sz="2400" b="1" dirty="0" err="1">
                <a:solidFill>
                  <a:srgbClr val="0070C0"/>
                </a:solidFill>
                <a:latin typeface="Times New Roman" pitchFamily="18" charset="0"/>
                <a:cs typeface="Times New Roman" pitchFamily="18" charset="0"/>
              </a:rPr>
              <a:t>Cốc</a:t>
            </a:r>
            <a:r>
              <a:rPr lang="en-US" sz="2400" b="1" dirty="0">
                <a:solidFill>
                  <a:srgbClr val="0070C0"/>
                </a:solidFill>
                <a:latin typeface="Times New Roman" pitchFamily="18" charset="0"/>
                <a:cs typeface="Times New Roman" pitchFamily="18" charset="0"/>
              </a:rPr>
              <a:t> 3: </a:t>
            </a:r>
            <a:r>
              <a:rPr lang="en-US" sz="2400" b="1" dirty="0" err="1">
                <a:solidFill>
                  <a:srgbClr val="0070C0"/>
                </a:solidFill>
                <a:latin typeface="Times New Roman" pitchFamily="18" charset="0"/>
                <a:cs typeface="Times New Roman" pitchFamily="18" charset="0"/>
              </a:rPr>
              <a:t>Nước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bột</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sắn</a:t>
            </a:r>
            <a:endParaRPr lang="en-US" sz="2400" b="1" dirty="0">
              <a:solidFill>
                <a:srgbClr val="0070C0"/>
              </a:solidFill>
              <a:latin typeface="Times New Roman" pitchFamily="18" charset="0"/>
              <a:cs typeface="Times New Roman" pitchFamily="18" charset="0"/>
            </a:endParaRPr>
          </a:p>
        </p:txBody>
      </p:sp>
      <p:cxnSp>
        <p:nvCxnSpPr>
          <p:cNvPr id="14" name="Straight Arrow Connector 13"/>
          <p:cNvCxnSpPr/>
          <p:nvPr/>
        </p:nvCxnSpPr>
        <p:spPr>
          <a:xfrm flipH="1">
            <a:off x="4723533" y="433586"/>
            <a:ext cx="473708" cy="819829"/>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67200" y="-76200"/>
            <a:ext cx="3163572"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Dầu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lỏng</a:t>
            </a:r>
            <a:r>
              <a:rPr lang="en-US" sz="2800" dirty="0">
                <a:latin typeface="Times New Roman" pitchFamily="18" charset="0"/>
                <a:cs typeface="Times New Roman" pitchFamily="18" charset="0"/>
              </a:rPr>
              <a:t>)</a:t>
            </a:r>
          </a:p>
        </p:txBody>
      </p:sp>
      <p:sp>
        <p:nvSpPr>
          <p:cNvPr id="16" name="TextBox 15"/>
          <p:cNvSpPr txBox="1"/>
          <p:nvPr/>
        </p:nvSpPr>
        <p:spPr>
          <a:xfrm>
            <a:off x="6516480" y="76200"/>
            <a:ext cx="2481586" cy="523220"/>
          </a:xfrm>
          <a:prstGeom prst="rect">
            <a:avLst/>
          </a:prstGeom>
          <a:noFill/>
        </p:spPr>
        <p:txBody>
          <a:bodyPr wrap="square" rtlCol="0">
            <a:spAutoFit/>
          </a:bodyPr>
          <a:lstStyle/>
          <a:p>
            <a:pPr algn="ct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rắn</a:t>
            </a:r>
            <a:endParaRPr lang="en-US" sz="2800" dirty="0">
              <a:latin typeface="Times New Roman" pitchFamily="18" charset="0"/>
              <a:cs typeface="Times New Roman" pitchFamily="18" charset="0"/>
            </a:endParaRPr>
          </a:p>
        </p:txBody>
      </p:sp>
      <p:pic>
        <p:nvPicPr>
          <p:cNvPr id="17" name="Picture 13" descr="D:\hoi gian chuyen de\nuoc bot să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0235" y="738390"/>
            <a:ext cx="1941720" cy="191534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18" name="Straight Arrow Connector 17"/>
          <p:cNvCxnSpPr>
            <a:stCxn id="16" idx="2"/>
          </p:cNvCxnSpPr>
          <p:nvPr/>
        </p:nvCxnSpPr>
        <p:spPr>
          <a:xfrm flipH="1">
            <a:off x="7453744" y="599420"/>
            <a:ext cx="303529" cy="109664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429000" y="3276600"/>
            <a:ext cx="24765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Nhũ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tương</a:t>
            </a:r>
            <a:r>
              <a:rPr lang="en-US" sz="2800" b="1" dirty="0">
                <a:solidFill>
                  <a:srgbClr val="FF0000"/>
                </a:solidFill>
                <a:latin typeface="Times New Roman" pitchFamily="18" charset="0"/>
                <a:cs typeface="Times New Roman" pitchFamily="18" charset="0"/>
              </a:rPr>
              <a:t>)</a:t>
            </a:r>
          </a:p>
        </p:txBody>
      </p:sp>
      <p:sp>
        <p:nvSpPr>
          <p:cNvPr id="20" name="TextBox 19"/>
          <p:cNvSpPr txBox="1"/>
          <p:nvPr/>
        </p:nvSpPr>
        <p:spPr>
          <a:xfrm>
            <a:off x="6477000" y="3276600"/>
            <a:ext cx="2476500"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a:t>
            </a:r>
            <a:r>
              <a:rPr lang="en-US" sz="2800" b="1" dirty="0" err="1">
                <a:solidFill>
                  <a:srgbClr val="FF0000"/>
                </a:solidFill>
                <a:latin typeface="Times New Roman" pitchFamily="18" charset="0"/>
                <a:cs typeface="Times New Roman" pitchFamily="18" charset="0"/>
              </a:rPr>
              <a:t>Huyền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phù</a:t>
            </a:r>
            <a:r>
              <a:rPr lang="en-US" sz="2800" b="1" dirty="0">
                <a:solidFill>
                  <a:srgbClr val="FF0000"/>
                </a:solidFill>
                <a:latin typeface="Times New Roman" pitchFamily="18" charset="0"/>
                <a:cs typeface="Times New Roman" pitchFamily="18" charset="0"/>
              </a:rPr>
              <a:t>)</a:t>
            </a:r>
          </a:p>
        </p:txBody>
      </p:sp>
      <p:cxnSp>
        <p:nvCxnSpPr>
          <p:cNvPr id="21" name="Straight Arrow Connector 20"/>
          <p:cNvCxnSpPr/>
          <p:nvPr/>
        </p:nvCxnSpPr>
        <p:spPr>
          <a:xfrm>
            <a:off x="3276600" y="1742420"/>
            <a:ext cx="609600" cy="23878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761614" y="1219200"/>
            <a:ext cx="1124586"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1558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par>
                          <p:cTn id="44" fill="hold">
                            <p:stCondLst>
                              <p:cond delay="500"/>
                            </p:stCondLst>
                            <p:childTnLst>
                              <p:par>
                                <p:cTn id="45" presetID="16" presetClass="entr" presetSubtype="21"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par>
                          <p:cTn id="48" fill="hold">
                            <p:stCondLst>
                              <p:cond delay="1000"/>
                            </p:stCondLst>
                            <p:childTnLst>
                              <p:par>
                                <p:cTn id="49" presetID="16" presetClass="entr" presetSubtype="21"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inVertical)">
                                      <p:cBhvr>
                                        <p:cTn id="51" dur="500"/>
                                        <p:tgtEl>
                                          <p:spTgt spid="22"/>
                                        </p:tgtEl>
                                      </p:cBhvr>
                                    </p:animEffect>
                                  </p:childTnLst>
                                </p:cTn>
                              </p:par>
                              <p:par>
                                <p:cTn id="52" presetID="16" presetClass="entr" presetSubtype="21"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arn(inVertical)">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arn(inVertical)">
                                      <p:cBhvr>
                                        <p:cTn id="64" dur="500"/>
                                        <p:tgtEl>
                                          <p:spTgt spid="18"/>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animBg="1"/>
      <p:bldP spid="12" grpId="0"/>
      <p:bldP spid="13" grpId="0"/>
      <p:bldP spid="15" grpId="0"/>
      <p:bldP spid="16" grpId="0"/>
      <p:bldP spid="19" grpId="0"/>
      <p:bldP spid="20"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70C0"/>
                </a:solidFill>
              </a:rPr>
              <a:t>Luyện</a:t>
            </a:r>
            <a:r>
              <a:rPr lang="en-US" dirty="0" smtClean="0">
                <a:solidFill>
                  <a:srgbClr val="0070C0"/>
                </a:solidFill>
              </a:rPr>
              <a:t> </a:t>
            </a:r>
            <a:r>
              <a:rPr lang="en-US" dirty="0" err="1" smtClean="0">
                <a:solidFill>
                  <a:srgbClr val="0070C0"/>
                </a:solidFill>
              </a:rPr>
              <a:t>tập</a:t>
            </a:r>
            <a:endParaRPr lang="en-US" dirty="0">
              <a:solidFill>
                <a:srgbClr val="0070C0"/>
              </a:solidFill>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2742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normAutofit/>
          </a:bodyPr>
          <a:lstStyle/>
          <a:p>
            <a:pPr marL="0" indent="0" algn="ctr">
              <a:buNone/>
            </a:pP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 MỪNG THẦY CÔ </a:t>
            </a:r>
            <a:endPar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ctr">
              <a:buNone/>
            </a:pP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 </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 </a:t>
            </a: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a:t>
            </a:r>
          </a:p>
          <a:p>
            <a:pPr marL="0" indent="0" algn="ctr">
              <a:buNone/>
            </a:pPr>
            <a:r>
              <a:rPr lang="en-US" sz="5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5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ĐẾN VỚI TIẾT HỌC HÔM NAY</a:t>
            </a:r>
          </a:p>
        </p:txBody>
      </p:sp>
    </p:spTree>
    <p:extLst>
      <p:ext uri="{BB962C8B-B14F-4D97-AF65-F5344CB8AC3E}">
        <p14:creationId xmlns:p14="http://schemas.microsoft.com/office/powerpoint/2010/main" val="1185142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27"/>
          <p:cNvSpPr>
            <a:spLocks noChangeArrowheads="1"/>
          </p:cNvSpPr>
          <p:nvPr/>
        </p:nvSpPr>
        <p:spPr bwMode="auto">
          <a:xfrm>
            <a:off x="2063461" y="-63500"/>
            <a:ext cx="9020175" cy="66929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 name="TextBox 2"/>
          <p:cNvSpPr txBox="1">
            <a:spLocks noChangeArrowheads="1"/>
          </p:cNvSpPr>
          <p:nvPr/>
        </p:nvSpPr>
        <p:spPr bwMode="auto">
          <a:xfrm>
            <a:off x="2549236" y="274001"/>
            <a:ext cx="85344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b="1" dirty="0" err="1">
                <a:solidFill>
                  <a:srgbClr val="0000FF"/>
                </a:solidFill>
                <a:latin typeface="Times New Roman" pitchFamily="18" charset="0"/>
                <a:cs typeface="Times New Roman" pitchFamily="18" charset="0"/>
              </a:rPr>
              <a:t>Khoanh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tròn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phương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trả</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lời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đúng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trong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câu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sau</a:t>
            </a:r>
            <a:endParaRPr lang="en-US" sz="3600" b="1" dirty="0">
              <a:solidFill>
                <a:srgbClr val="0000FF"/>
              </a:solidFill>
              <a:latin typeface="Times New Roman" pitchFamily="18" charset="0"/>
              <a:cs typeface="Times New Roman" pitchFamily="18" charset="0"/>
            </a:endParaRPr>
          </a:p>
        </p:txBody>
      </p:sp>
      <p:sp>
        <p:nvSpPr>
          <p:cNvPr id="6" name="TextBox 5"/>
          <p:cNvSpPr txBox="1"/>
          <p:nvPr/>
        </p:nvSpPr>
        <p:spPr>
          <a:xfrm>
            <a:off x="2511136" y="1969088"/>
            <a:ext cx="8610600" cy="2554545"/>
          </a:xfrm>
          <a:prstGeom prst="rect">
            <a:avLst/>
          </a:prstGeom>
          <a:noFill/>
        </p:spPr>
        <p:txBody>
          <a:bodyPr>
            <a:spAutoFit/>
          </a:bodyPr>
          <a:lstStyle/>
          <a:p>
            <a:pPr>
              <a:defRPr/>
            </a:pP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endParaRPr lang="en-US" sz="3200" dirty="0">
              <a:latin typeface="Times New Roman" pitchFamily="18" charset="0"/>
              <a:cs typeface="Times New Roman" pitchFamily="18" charset="0"/>
            </a:endParaRPr>
          </a:p>
          <a:p>
            <a:pPr marL="514350" indent="-514350">
              <a:buFontTx/>
              <a:buAutoNum type="alphaUcPeriod"/>
              <a:defRPr/>
            </a:pP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a:t>
            </a:r>
          </a:p>
          <a:p>
            <a:pPr marL="514350" indent="-514350">
              <a:buFontTx/>
              <a:buAutoNum type="alphaUcPeriod"/>
              <a:defRPr/>
            </a:pP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muối</a:t>
            </a:r>
            <a:r>
              <a:rPr lang="en-US" sz="3200" dirty="0">
                <a:latin typeface="Times New Roman" pitchFamily="18" charset="0"/>
                <a:cs typeface="Times New Roman" pitchFamily="18" charset="0"/>
              </a:rPr>
              <a:t>.</a:t>
            </a:r>
          </a:p>
          <a:p>
            <a:pPr marL="514350" indent="-514350">
              <a:buFontTx/>
              <a:buAutoNum type="alphaUcPeriod"/>
              <a:defRPr/>
            </a:pP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chanh</a:t>
            </a:r>
            <a:r>
              <a:rPr lang="en-US" sz="3200" dirty="0">
                <a:latin typeface="Times New Roman" pitchFamily="18" charset="0"/>
                <a:cs typeface="Times New Roman" pitchFamily="18" charset="0"/>
              </a:rPr>
              <a:t>.</a:t>
            </a:r>
          </a:p>
          <a:p>
            <a:pPr marL="514350" indent="-514350">
              <a:buFontTx/>
              <a:buAutoNum type="alphaUcPeriod"/>
              <a:defRPr/>
            </a:pP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cất</a:t>
            </a:r>
            <a:r>
              <a:rPr lang="en-US" sz="3200" dirty="0">
                <a:latin typeface="Times New Roman" pitchFamily="18" charset="0"/>
                <a:cs typeface="Times New Roman" pitchFamily="18" charset="0"/>
              </a:rPr>
              <a:t>.</a:t>
            </a:r>
          </a:p>
        </p:txBody>
      </p:sp>
      <p:pic>
        <p:nvPicPr>
          <p:cNvPr id="8" name="Picture 2" descr="Ống Nghiệm Hình ảnh | Định dạng hình ảnh PSD 401068664| vn.lovepik.co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95924" y="4246166"/>
            <a:ext cx="1981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2400138" y="4001294"/>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63532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grpId="1" nodeType="clickEffect">
                                  <p:stCondLst>
                                    <p:cond delay="0"/>
                                  </p:stCondLst>
                                  <p:childTnLst>
                                    <p:animRot by="120000">
                                      <p:cBhvr>
                                        <p:cTn id="28" dur="100" fill="hold">
                                          <p:stCondLst>
                                            <p:cond delay="0"/>
                                          </p:stCondLst>
                                        </p:cTn>
                                        <p:tgtEl>
                                          <p:spTgt spid="10"/>
                                        </p:tgtEl>
                                        <p:attrNameLst>
                                          <p:attrName>r</p:attrName>
                                        </p:attrNameLst>
                                      </p:cBhvr>
                                    </p:animRot>
                                    <p:animRot by="-240000">
                                      <p:cBhvr>
                                        <p:cTn id="29" dur="200" fill="hold">
                                          <p:stCondLst>
                                            <p:cond delay="200"/>
                                          </p:stCondLst>
                                        </p:cTn>
                                        <p:tgtEl>
                                          <p:spTgt spid="10"/>
                                        </p:tgtEl>
                                        <p:attrNameLst>
                                          <p:attrName>r</p:attrName>
                                        </p:attrNameLst>
                                      </p:cBhvr>
                                    </p:animRot>
                                    <p:animRot by="240000">
                                      <p:cBhvr>
                                        <p:cTn id="30" dur="200" fill="hold">
                                          <p:stCondLst>
                                            <p:cond delay="400"/>
                                          </p:stCondLst>
                                        </p:cTn>
                                        <p:tgtEl>
                                          <p:spTgt spid="10"/>
                                        </p:tgtEl>
                                        <p:attrNameLst>
                                          <p:attrName>r</p:attrName>
                                        </p:attrNameLst>
                                      </p:cBhvr>
                                    </p:animRot>
                                    <p:animRot by="-240000">
                                      <p:cBhvr>
                                        <p:cTn id="31" dur="200" fill="hold">
                                          <p:stCondLst>
                                            <p:cond delay="600"/>
                                          </p:stCondLst>
                                        </p:cTn>
                                        <p:tgtEl>
                                          <p:spTgt spid="10"/>
                                        </p:tgtEl>
                                        <p:attrNameLst>
                                          <p:attrName>r</p:attrName>
                                        </p:attrNameLst>
                                      </p:cBhvr>
                                    </p:animRot>
                                    <p:animRot by="120000">
                                      <p:cBhvr>
                                        <p:cTn id="32"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27"/>
          <p:cNvSpPr>
            <a:spLocks noChangeArrowheads="1"/>
          </p:cNvSpPr>
          <p:nvPr/>
        </p:nvSpPr>
        <p:spPr bwMode="auto">
          <a:xfrm>
            <a:off x="1643817" y="365125"/>
            <a:ext cx="9020175" cy="66929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 name="TextBox 2"/>
          <p:cNvSpPr txBox="1">
            <a:spLocks noChangeArrowheads="1"/>
          </p:cNvSpPr>
          <p:nvPr/>
        </p:nvSpPr>
        <p:spPr bwMode="auto">
          <a:xfrm>
            <a:off x="1793042" y="369887"/>
            <a:ext cx="85344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b="1" dirty="0" err="1">
                <a:solidFill>
                  <a:srgbClr val="0000FF"/>
                </a:solidFill>
                <a:latin typeface="Times New Roman" pitchFamily="18" charset="0"/>
                <a:cs typeface="Times New Roman" pitchFamily="18" charset="0"/>
              </a:rPr>
              <a:t>Khoanh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tròn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phương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trả</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lời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đúng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trong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câu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sau</a:t>
            </a:r>
            <a:endParaRPr lang="en-US" sz="3600" b="1" dirty="0">
              <a:solidFill>
                <a:srgbClr val="0000FF"/>
              </a:solidFill>
              <a:latin typeface="Times New Roman" pitchFamily="18" charset="0"/>
              <a:cs typeface="Times New Roman" pitchFamily="18" charset="0"/>
            </a:endParaRPr>
          </a:p>
        </p:txBody>
      </p:sp>
      <p:sp>
        <p:nvSpPr>
          <p:cNvPr id="6" name="TextBox 5"/>
          <p:cNvSpPr txBox="1"/>
          <p:nvPr/>
        </p:nvSpPr>
        <p:spPr>
          <a:xfrm>
            <a:off x="1726367" y="2020887"/>
            <a:ext cx="8610600" cy="2554545"/>
          </a:xfrm>
          <a:prstGeom prst="rect">
            <a:avLst/>
          </a:prstGeom>
          <a:noFill/>
        </p:spPr>
        <p:txBody>
          <a:bodyPr>
            <a:spAutoFit/>
          </a:bodyPr>
          <a:lstStyle/>
          <a:p>
            <a:pPr>
              <a:defRPr/>
            </a:pP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Hỗn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endParaRPr lang="en-US" sz="3200" dirty="0">
              <a:latin typeface="Times New Roman" pitchFamily="18" charset="0"/>
              <a:cs typeface="Times New Roman" pitchFamily="18" charset="0"/>
            </a:endParaRPr>
          </a:p>
          <a:p>
            <a:pPr marL="514350" indent="-514350">
              <a:buFontTx/>
              <a:buAutoNum type="alphaUcPeriod"/>
              <a:defRPr/>
            </a:pP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a:t>
            </a:r>
          </a:p>
          <a:p>
            <a:pPr marL="514350" indent="-514350">
              <a:buFontTx/>
              <a:buAutoNum type="alphaUcPeriod"/>
              <a:defRPr/>
            </a:pPr>
            <a:r>
              <a:rPr lang="en-US" sz="3200" dirty="0" err="1">
                <a:latin typeface="Times New Roman" pitchFamily="18" charset="0"/>
                <a:cs typeface="Times New Roman" pitchFamily="18" charset="0"/>
              </a:rPr>
              <a:t>dây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nhôm</a:t>
            </a:r>
            <a:r>
              <a:rPr lang="en-US" sz="3200" dirty="0">
                <a:latin typeface="Times New Roman" pitchFamily="18" charset="0"/>
                <a:cs typeface="Times New Roman" pitchFamily="18" charset="0"/>
              </a:rPr>
              <a:t>.</a:t>
            </a:r>
          </a:p>
          <a:p>
            <a:pPr marL="514350" indent="-514350">
              <a:buFontTx/>
              <a:buAutoNum type="alphaUcPeriod"/>
              <a:defRPr/>
            </a:pP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biển</a:t>
            </a:r>
            <a:r>
              <a:rPr lang="en-US" sz="3200" dirty="0">
                <a:latin typeface="Times New Roman" pitchFamily="18" charset="0"/>
                <a:cs typeface="Times New Roman" pitchFamily="18" charset="0"/>
              </a:rPr>
              <a:t>.</a:t>
            </a:r>
          </a:p>
          <a:p>
            <a:pPr marL="514350" indent="-514350">
              <a:buFontTx/>
              <a:buAutoNum type="alphaUcPeriod"/>
              <a:defRPr/>
            </a:pP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cất</a:t>
            </a:r>
            <a:r>
              <a:rPr lang="en-US" sz="3200" dirty="0">
                <a:latin typeface="Times New Roman" pitchFamily="18" charset="0"/>
                <a:cs typeface="Times New Roman" pitchFamily="18" charset="0"/>
              </a:rPr>
              <a:t>.</a:t>
            </a:r>
          </a:p>
        </p:txBody>
      </p:sp>
      <p:sp>
        <p:nvSpPr>
          <p:cNvPr id="7" name="Oval 6"/>
          <p:cNvSpPr/>
          <p:nvPr/>
        </p:nvSpPr>
        <p:spPr>
          <a:xfrm>
            <a:off x="1650744" y="3544887"/>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2" descr="Ống Nghiệm Hình ảnh | Định dạng hình ảnh PSD 401068664| vn.lovepik.co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90403" y="5221287"/>
            <a:ext cx="1981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67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Google Shape;697;p35">
            <a:extLst>
              <a:ext uri="{FF2B5EF4-FFF2-40B4-BE49-F238E27FC236}">
                <a16:creationId xmlns:a16="http://schemas.microsoft.com/office/drawing/2014/main" xmlns="" id="{58E78840-25A0-459D-8207-C5C23EE0B214}"/>
              </a:ext>
            </a:extLst>
          </p:cNvPr>
          <p:cNvSpPr txBox="1">
            <a:spLocks/>
          </p:cNvSpPr>
          <p:nvPr/>
        </p:nvSpPr>
        <p:spPr>
          <a:xfrm>
            <a:off x="503983" y="327628"/>
            <a:ext cx="8136032" cy="76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Indie Flower"/>
              <a:buNone/>
              <a:defRPr sz="4200" b="1" i="0" u="none" strike="noStrike" cap="none">
                <a:solidFill>
                  <a:schemeClr val="dk2"/>
                </a:solidFill>
                <a:latin typeface="Indie Flower"/>
                <a:ea typeface="Indie Flower"/>
                <a:cs typeface="Indie Flower"/>
                <a:sym typeface="Indie Flower"/>
              </a:defRPr>
            </a:lvl1pPr>
            <a:lvl2pPr marR="0" lvl="1"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9pPr>
          </a:lstStyle>
          <a:p>
            <a:pPr algn="ctr"/>
            <a:r>
              <a:rPr lang="en-US" sz="3200" dirty="0">
                <a:solidFill>
                  <a:schemeClr val="accent1">
                    <a:lumMod val="25000"/>
                  </a:schemeClr>
                </a:solidFill>
                <a:latin typeface="+mj-lt"/>
              </a:rPr>
              <a:t>VẬN DỤNG</a:t>
            </a:r>
          </a:p>
        </p:txBody>
      </p:sp>
      <p:pic>
        <p:nvPicPr>
          <p:cNvPr id="5" name="Picture 4">
            <a:extLst>
              <a:ext uri="{FF2B5EF4-FFF2-40B4-BE49-F238E27FC236}">
                <a16:creationId xmlns:a16="http://schemas.microsoft.com/office/drawing/2014/main" xmlns="" id="{8DA48A3C-A8A2-493E-8BAC-C0131CE879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00000">
            <a:off x="1825772" y="-230563"/>
            <a:ext cx="5492451" cy="8136032"/>
          </a:xfrm>
          <a:prstGeom prst="rect">
            <a:avLst/>
          </a:prstGeom>
        </p:spPr>
      </p:pic>
      <p:sp>
        <p:nvSpPr>
          <p:cNvPr id="6" name="TextBox 5">
            <a:extLst>
              <a:ext uri="{FF2B5EF4-FFF2-40B4-BE49-F238E27FC236}">
                <a16:creationId xmlns:a16="http://schemas.microsoft.com/office/drawing/2014/main" xmlns="" id="{21F4E910-C345-485E-A5FA-D59D6D13A76F}"/>
              </a:ext>
            </a:extLst>
          </p:cNvPr>
          <p:cNvSpPr txBox="1"/>
          <p:nvPr/>
        </p:nvSpPr>
        <p:spPr>
          <a:xfrm>
            <a:off x="842043" y="1393272"/>
            <a:ext cx="7459911" cy="4708981"/>
          </a:xfrm>
          <a:prstGeom prst="rect">
            <a:avLst/>
          </a:prstGeom>
          <a:noFill/>
        </p:spPr>
        <p:txBody>
          <a:bodyPr wrap="square" rtlCol="0">
            <a:spAutoFit/>
          </a:bodyPr>
          <a:lstStyle/>
          <a:p>
            <a:pPr algn="just">
              <a:lnSpc>
                <a:spcPct val="150000"/>
              </a:lnSpc>
            </a:pPr>
            <a:r>
              <a:rPr lang="en-US" sz="2400" b="0" i="0" dirty="0" err="1">
                <a:solidFill>
                  <a:schemeClr val="accent1">
                    <a:lumMod val="25000"/>
                  </a:schemeClr>
                </a:solidFill>
                <a:effectLst/>
                <a:latin typeface="Times New Roman" pitchFamily="18" charset="0"/>
                <a:cs typeface="Times New Roman" pitchFamily="18" charset="0"/>
              </a:rPr>
              <a:t>Câu</a:t>
            </a:r>
            <a:r>
              <a:rPr lang="en-US" sz="2400" b="0" i="0" dirty="0">
                <a:solidFill>
                  <a:schemeClr val="accent1">
                    <a:lumMod val="25000"/>
                  </a:schemeClr>
                </a:solidFill>
                <a:effectLst/>
                <a:latin typeface="Times New Roman" pitchFamily="18" charset="0"/>
                <a:cs typeface="Times New Roman" pitchFamily="18" charset="0"/>
              </a:rPr>
              <a:t> </a:t>
            </a:r>
            <a:r>
              <a:rPr lang="en-US" sz="2400" dirty="0" err="1">
                <a:solidFill>
                  <a:schemeClr val="accent1">
                    <a:lumMod val="25000"/>
                  </a:schemeClr>
                </a:solidFill>
                <a:latin typeface="Times New Roman" pitchFamily="18" charset="0"/>
                <a:cs typeface="Times New Roman" pitchFamily="18" charset="0"/>
              </a:rPr>
              <a:t>hỏi</a:t>
            </a:r>
            <a:r>
              <a:rPr lang="en-US" sz="2400" dirty="0">
                <a:solidFill>
                  <a:schemeClr val="accent1">
                    <a:lumMod val="25000"/>
                  </a:schemeClr>
                </a:solidFill>
                <a:latin typeface="Times New Roman" pitchFamily="18" charset="0"/>
                <a:cs typeface="Times New Roman" pitchFamily="18" charset="0"/>
              </a:rPr>
              <a:t>: </a:t>
            </a:r>
            <a:r>
              <a:rPr lang="vi-VN" sz="2400" b="0" i="0" dirty="0">
                <a:solidFill>
                  <a:schemeClr val="accent1">
                    <a:lumMod val="25000"/>
                  </a:schemeClr>
                </a:solidFill>
                <a:effectLst/>
                <a:latin typeface="Times New Roman" pitchFamily="18" charset="0"/>
                <a:cs typeface="Times New Roman" pitchFamily="18" charset="0"/>
              </a:rPr>
              <a:t>Khi sử dụng ấm để đun sôi nước suối hoặc nước máy thì sau một thời gian sử dụng sẽ xuất hiện nhiều cặn trắng bám vào bên trong ấm. Cho biết:</a:t>
            </a:r>
            <a:endParaRPr lang="en-US" sz="2400" b="0" i="0" dirty="0">
              <a:solidFill>
                <a:schemeClr val="accent1">
                  <a:lumMod val="25000"/>
                </a:schemeClr>
              </a:solidFill>
              <a:effectLst/>
              <a:latin typeface="Times New Roman" pitchFamily="18" charset="0"/>
              <a:cs typeface="Times New Roman" pitchFamily="18" charset="0"/>
            </a:endParaRPr>
          </a:p>
          <a:p>
            <a:pPr algn="just">
              <a:lnSpc>
                <a:spcPct val="150000"/>
              </a:lnSpc>
            </a:pPr>
            <a:r>
              <a:rPr lang="en-US" sz="2400" b="0" i="0" dirty="0">
                <a:solidFill>
                  <a:schemeClr val="accent1">
                    <a:lumMod val="25000"/>
                  </a:schemeClr>
                </a:solidFill>
                <a:effectLst/>
                <a:latin typeface="Times New Roman" pitchFamily="18" charset="0"/>
                <a:cs typeface="Times New Roman" pitchFamily="18" charset="0"/>
              </a:rPr>
              <a:t>a. </a:t>
            </a:r>
            <a:r>
              <a:rPr lang="vi-VN" sz="2400" b="0" i="0" dirty="0">
                <a:solidFill>
                  <a:schemeClr val="accent1">
                    <a:lumMod val="25000"/>
                  </a:schemeClr>
                </a:solidFill>
                <a:effectLst/>
                <a:latin typeface="Times New Roman" pitchFamily="18" charset="0"/>
                <a:cs typeface="Times New Roman" pitchFamily="18" charset="0"/>
              </a:rPr>
              <a:t>Nước suối, nước máy có phải là nước tinh khiết không?</a:t>
            </a:r>
          </a:p>
          <a:p>
            <a:pPr algn="just">
              <a:lnSpc>
                <a:spcPct val="150000"/>
              </a:lnSpc>
            </a:pPr>
            <a:r>
              <a:rPr lang="vi-VN" sz="2400" b="0" i="0" dirty="0">
                <a:solidFill>
                  <a:schemeClr val="accent1">
                    <a:lumMod val="25000"/>
                  </a:schemeClr>
                </a:solidFill>
                <a:effectLst/>
                <a:latin typeface="Times New Roman" pitchFamily="18" charset="0"/>
                <a:cs typeface="Times New Roman" pitchFamily="18" charset="0"/>
              </a:rPr>
              <a:t>b</a:t>
            </a:r>
            <a:r>
              <a:rPr lang="en-US" sz="2400" b="0" i="0" dirty="0">
                <a:solidFill>
                  <a:schemeClr val="accent1">
                    <a:lumMod val="25000"/>
                  </a:schemeClr>
                </a:solidFill>
                <a:effectLst/>
                <a:latin typeface="Times New Roman" pitchFamily="18" charset="0"/>
                <a:cs typeface="Times New Roman" pitchFamily="18" charset="0"/>
              </a:rPr>
              <a:t>. </a:t>
            </a:r>
            <a:r>
              <a:rPr lang="vi-VN" sz="2400" b="0" i="0" dirty="0">
                <a:solidFill>
                  <a:schemeClr val="accent1">
                    <a:lumMod val="25000"/>
                  </a:schemeClr>
                </a:solidFill>
                <a:effectLst/>
                <a:latin typeface="Times New Roman" pitchFamily="18" charset="0"/>
                <a:cs typeface="Times New Roman" pitchFamily="18" charset="0"/>
              </a:rPr>
              <a:t>Tại sao khi đun </a:t>
            </a:r>
            <a:r>
              <a:rPr lang="en-US" sz="2400" dirty="0">
                <a:solidFill>
                  <a:schemeClr val="accent1">
                    <a:lumMod val="25000"/>
                  </a:schemeClr>
                </a:solidFill>
                <a:latin typeface="Times New Roman" pitchFamily="18" charset="0"/>
                <a:cs typeface="Times New Roman" pitchFamily="18" charset="0"/>
              </a:rPr>
              <a:t>n</a:t>
            </a:r>
            <a:r>
              <a:rPr lang="vi-VN" sz="2400" b="0" i="0" dirty="0">
                <a:solidFill>
                  <a:schemeClr val="accent1">
                    <a:lumMod val="25000"/>
                  </a:schemeClr>
                </a:solidFill>
                <a:effectLst/>
                <a:latin typeface="Times New Roman" pitchFamily="18" charset="0"/>
                <a:cs typeface="Times New Roman" pitchFamily="18" charset="0"/>
              </a:rPr>
              <a:t>ước lấy từ máy lọc nước thì trong ấm </a:t>
            </a:r>
            <a:r>
              <a:rPr lang="en-US" sz="2400" dirty="0" err="1">
                <a:solidFill>
                  <a:schemeClr val="accent1">
                    <a:lumMod val="25000"/>
                  </a:schemeClr>
                </a:solidFill>
                <a:latin typeface="Times New Roman" pitchFamily="18" charset="0"/>
                <a:cs typeface="Times New Roman" pitchFamily="18" charset="0"/>
              </a:rPr>
              <a:t>ít</a:t>
            </a:r>
            <a:r>
              <a:rPr lang="en-US" sz="2400" dirty="0">
                <a:solidFill>
                  <a:schemeClr val="accent1">
                    <a:lumMod val="25000"/>
                  </a:schemeClr>
                </a:solidFill>
                <a:latin typeface="Times New Roman" pitchFamily="18" charset="0"/>
                <a:cs typeface="Times New Roman" pitchFamily="18" charset="0"/>
              </a:rPr>
              <a:t> </a:t>
            </a:r>
            <a:r>
              <a:rPr lang="vi-VN" sz="2400" b="0" i="0" dirty="0">
                <a:solidFill>
                  <a:schemeClr val="accent1">
                    <a:lumMod val="25000"/>
                  </a:schemeClr>
                </a:solidFill>
                <a:effectLst/>
                <a:latin typeface="Times New Roman" pitchFamily="18" charset="0"/>
                <a:cs typeface="Times New Roman" pitchFamily="18" charset="0"/>
              </a:rPr>
              <a:t>bị đóng cặn hơn?</a:t>
            </a:r>
          </a:p>
          <a:p>
            <a:pPr algn="just">
              <a:lnSpc>
                <a:spcPct val="150000"/>
              </a:lnSpc>
            </a:pPr>
            <a:r>
              <a:rPr lang="vi-VN" sz="2400" b="0" i="0" dirty="0">
                <a:solidFill>
                  <a:schemeClr val="accent1">
                    <a:lumMod val="25000"/>
                  </a:schemeClr>
                </a:solidFill>
                <a:effectLst/>
                <a:latin typeface="Times New Roman" pitchFamily="18" charset="0"/>
                <a:cs typeface="Times New Roman" pitchFamily="18" charset="0"/>
              </a:rPr>
              <a:t>c</a:t>
            </a:r>
            <a:r>
              <a:rPr lang="en-US" sz="2400" b="0" i="0" dirty="0">
                <a:solidFill>
                  <a:schemeClr val="accent1">
                    <a:lumMod val="25000"/>
                  </a:schemeClr>
                </a:solidFill>
                <a:effectLst/>
                <a:latin typeface="Times New Roman" pitchFamily="18" charset="0"/>
                <a:cs typeface="Times New Roman" pitchFamily="18" charset="0"/>
              </a:rPr>
              <a:t>. </a:t>
            </a:r>
            <a:r>
              <a:rPr lang="vi-VN" sz="2400" b="0" i="0" dirty="0">
                <a:solidFill>
                  <a:schemeClr val="accent1">
                    <a:lumMod val="25000"/>
                  </a:schemeClr>
                </a:solidFill>
                <a:effectLst/>
                <a:latin typeface="Times New Roman" pitchFamily="18" charset="0"/>
                <a:cs typeface="Times New Roman" pitchFamily="18" charset="0"/>
              </a:rPr>
              <a:t>Làm thế nào để có thể làm sạch cặn trong ấm</a:t>
            </a:r>
            <a:r>
              <a:rPr lang="en-US" sz="2400" b="0" i="0" dirty="0">
                <a:solidFill>
                  <a:schemeClr val="accent1">
                    <a:lumMod val="25000"/>
                  </a:schemeClr>
                </a:solidFill>
                <a:effectLst/>
                <a:latin typeface="Times New Roman" pitchFamily="18" charset="0"/>
                <a:cs typeface="Times New Roman" pitchFamily="18" charset="0"/>
              </a:rPr>
              <a:t>?</a:t>
            </a:r>
            <a:endParaRPr lang="vi-VN" sz="2400" b="0" i="0" dirty="0">
              <a:solidFill>
                <a:schemeClr val="accent1">
                  <a:lumMod val="25000"/>
                </a:schemeClr>
              </a:solidFill>
              <a:effectLst/>
              <a:latin typeface="Times New Roman" pitchFamily="18" charset="0"/>
              <a:cs typeface="Times New Roman" pitchFamily="18" charset="0"/>
            </a:endParaRPr>
          </a:p>
          <a:p>
            <a:r>
              <a:rPr lang="vi-VN" sz="2400" dirty="0">
                <a:latin typeface="Times New Roman" pitchFamily="18" charset="0"/>
                <a:cs typeface="Times New Roman" pitchFamily="18" charset="0"/>
              </a:rPr>
              <a:t/>
            </a:r>
            <a:br>
              <a:rPr lang="vi-VN"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DBB14B8C-017A-431B-AD1A-D16798EF18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055417" y="4791253"/>
            <a:ext cx="1753626" cy="2039403"/>
          </a:xfrm>
          <a:prstGeom prst="rect">
            <a:avLst/>
          </a:prstGeom>
        </p:spPr>
      </p:pic>
    </p:spTree>
    <p:extLst>
      <p:ext uri="{BB962C8B-B14F-4D97-AF65-F5344CB8AC3E}">
        <p14:creationId xmlns:p14="http://schemas.microsoft.com/office/powerpoint/2010/main" val="227521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anim calcmode="lin" valueType="num">
                                      <p:cBhvr>
                                        <p:cTn id="8" dur="300" fill="hold"/>
                                        <p:tgtEl>
                                          <p:spTgt spid="7"/>
                                        </p:tgtEl>
                                        <p:attrNameLst>
                                          <p:attrName>ppt_x</p:attrName>
                                        </p:attrNameLst>
                                      </p:cBhvr>
                                      <p:tavLst>
                                        <p:tav tm="0">
                                          <p:val>
                                            <p:strVal val="#ppt_x"/>
                                          </p:val>
                                        </p:tav>
                                        <p:tav tm="100000">
                                          <p:val>
                                            <p:strVal val="#ppt_x"/>
                                          </p:val>
                                        </p:tav>
                                      </p:tavLst>
                                    </p:anim>
                                    <p:anim calcmode="lin" valueType="num">
                                      <p:cBhvr>
                                        <p:cTn id="9" dur="3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Google Shape;697;p35">
            <a:extLst>
              <a:ext uri="{FF2B5EF4-FFF2-40B4-BE49-F238E27FC236}">
                <a16:creationId xmlns:a16="http://schemas.microsoft.com/office/drawing/2014/main" xmlns="" id="{58E78840-25A0-459D-8207-C5C23EE0B214}"/>
              </a:ext>
            </a:extLst>
          </p:cNvPr>
          <p:cNvSpPr txBox="1">
            <a:spLocks/>
          </p:cNvSpPr>
          <p:nvPr/>
        </p:nvSpPr>
        <p:spPr>
          <a:xfrm>
            <a:off x="503983" y="327628"/>
            <a:ext cx="8136032" cy="76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Indie Flower"/>
              <a:buNone/>
              <a:defRPr sz="4200" b="1" i="0" u="none" strike="noStrike" cap="none">
                <a:solidFill>
                  <a:schemeClr val="dk2"/>
                </a:solidFill>
                <a:latin typeface="Indie Flower"/>
                <a:ea typeface="Indie Flower"/>
                <a:cs typeface="Indie Flower"/>
                <a:sym typeface="Indie Flower"/>
              </a:defRPr>
            </a:lvl1pPr>
            <a:lvl2pPr marR="0" lvl="1"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9pPr>
          </a:lstStyle>
          <a:p>
            <a:pPr algn="ctr"/>
            <a:r>
              <a:rPr lang="en-US" sz="3200" dirty="0">
                <a:solidFill>
                  <a:schemeClr val="accent1">
                    <a:lumMod val="25000"/>
                  </a:schemeClr>
                </a:solidFill>
                <a:latin typeface="+mj-lt"/>
              </a:rPr>
              <a:t>VẬN DỤNG</a:t>
            </a:r>
          </a:p>
        </p:txBody>
      </p:sp>
      <p:pic>
        <p:nvPicPr>
          <p:cNvPr id="5" name="Picture 4">
            <a:extLst>
              <a:ext uri="{FF2B5EF4-FFF2-40B4-BE49-F238E27FC236}">
                <a16:creationId xmlns:a16="http://schemas.microsoft.com/office/drawing/2014/main" xmlns="" id="{8DA48A3C-A8A2-493E-8BAC-C0131CE879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00000">
            <a:off x="1825772" y="-230563"/>
            <a:ext cx="5492451" cy="8136032"/>
          </a:xfrm>
          <a:prstGeom prst="rect">
            <a:avLst/>
          </a:prstGeom>
        </p:spPr>
      </p:pic>
      <p:sp>
        <p:nvSpPr>
          <p:cNvPr id="6" name="TextBox 5">
            <a:extLst>
              <a:ext uri="{FF2B5EF4-FFF2-40B4-BE49-F238E27FC236}">
                <a16:creationId xmlns:a16="http://schemas.microsoft.com/office/drawing/2014/main" xmlns="" id="{21F4E910-C345-485E-A5FA-D59D6D13A76F}"/>
              </a:ext>
            </a:extLst>
          </p:cNvPr>
          <p:cNvSpPr txBox="1"/>
          <p:nvPr/>
        </p:nvSpPr>
        <p:spPr>
          <a:xfrm>
            <a:off x="842043" y="1393272"/>
            <a:ext cx="7459911" cy="2308324"/>
          </a:xfrm>
          <a:prstGeom prst="rect">
            <a:avLst/>
          </a:prstGeom>
          <a:noFill/>
        </p:spPr>
        <p:txBody>
          <a:bodyPr wrap="square" rtlCol="0">
            <a:spAutoFit/>
          </a:bodyPr>
          <a:lstStyle/>
          <a:p>
            <a:pPr algn="just">
              <a:lnSpc>
                <a:spcPct val="150000"/>
              </a:lnSpc>
            </a:pPr>
            <a:r>
              <a:rPr lang="en-US" sz="2400" b="0" i="0" dirty="0" err="1">
                <a:solidFill>
                  <a:schemeClr val="accent1">
                    <a:lumMod val="25000"/>
                  </a:schemeClr>
                </a:solidFill>
                <a:effectLst/>
                <a:latin typeface="Times New Roman" pitchFamily="18" charset="0"/>
                <a:cs typeface="Times New Roman" pitchFamily="18" charset="0"/>
              </a:rPr>
              <a:t>Câu</a:t>
            </a:r>
            <a:r>
              <a:rPr lang="en-US" sz="2400" b="0" i="0" dirty="0">
                <a:solidFill>
                  <a:schemeClr val="accent1">
                    <a:lumMod val="25000"/>
                  </a:schemeClr>
                </a:solidFill>
                <a:effectLst/>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hỏi</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Để</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làm</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sạch</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vật</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dụng</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như</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xoong</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nồi</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bát</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đũ</a:t>
            </a:r>
            <a:r>
              <a:rPr lang="en-US" sz="2400" b="0" i="0" dirty="0" err="1" smtClean="0">
                <a:solidFill>
                  <a:schemeClr val="accent1">
                    <a:lumMod val="25000"/>
                  </a:schemeClr>
                </a:solidFill>
                <a:effectLst/>
                <a:latin typeface="Times New Roman" pitchFamily="18" charset="0"/>
                <a:cs typeface="Times New Roman" pitchFamily="18" charset="0"/>
              </a:rPr>
              <a:t>a</a:t>
            </a:r>
            <a:r>
              <a:rPr lang="en-US" sz="2400" dirty="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có</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dầu</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mỡ</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thừa</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trong</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gia</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đình</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các</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em</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làm</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như</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thế</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nào</a:t>
            </a:r>
            <a:r>
              <a:rPr lang="en-US" sz="2400" dirty="0" smtClean="0">
                <a:solidFill>
                  <a:schemeClr val="accent1">
                    <a:lumMod val="25000"/>
                  </a:schemeClr>
                </a:solidFill>
                <a:latin typeface="Times New Roman" pitchFamily="18" charset="0"/>
                <a:cs typeface="Times New Roman" pitchFamily="18" charset="0"/>
              </a:rPr>
              <a:t>?</a:t>
            </a:r>
          </a:p>
          <a:p>
            <a:pPr>
              <a:lnSpc>
                <a:spcPct val="150000"/>
              </a:lnSpc>
            </a:pPr>
            <a:r>
              <a:rPr lang="en-US" sz="2400" dirty="0" err="1" smtClean="0">
                <a:solidFill>
                  <a:schemeClr val="accent1">
                    <a:lumMod val="25000"/>
                  </a:schemeClr>
                </a:solidFill>
                <a:latin typeface="Times New Roman" pitchFamily="18" charset="0"/>
                <a:cs typeface="Times New Roman" pitchFamily="18" charset="0"/>
              </a:rPr>
              <a:t>Biết</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rằng</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dầu</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mỡ</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không</a:t>
            </a:r>
            <a:r>
              <a:rPr lang="en-US" sz="2400" dirty="0" smtClean="0">
                <a:solidFill>
                  <a:schemeClr val="accent1">
                    <a:lumMod val="25000"/>
                  </a:schemeClr>
                </a:solidFill>
                <a:latin typeface="Times New Roman" pitchFamily="18" charset="0"/>
                <a:cs typeface="Times New Roman" pitchFamily="18" charset="0"/>
              </a:rPr>
              <a:t> tan </a:t>
            </a:r>
            <a:r>
              <a:rPr lang="en-US" sz="2400" dirty="0" err="1" smtClean="0">
                <a:solidFill>
                  <a:schemeClr val="accent1">
                    <a:lumMod val="25000"/>
                  </a:schemeClr>
                </a:solidFill>
                <a:latin typeface="Times New Roman" pitchFamily="18" charset="0"/>
                <a:cs typeface="Times New Roman" pitchFamily="18" charset="0"/>
              </a:rPr>
              <a:t>trong</a:t>
            </a:r>
            <a:r>
              <a:rPr lang="en-US" sz="2400" dirty="0" smtClean="0">
                <a:solidFill>
                  <a:schemeClr val="accent1">
                    <a:lumMod val="25000"/>
                  </a:schemeClr>
                </a:solidFill>
                <a:latin typeface="Times New Roman" pitchFamily="18" charset="0"/>
                <a:cs typeface="Times New Roman" pitchFamily="18" charset="0"/>
              </a:rPr>
              <a:t> </a:t>
            </a:r>
            <a:r>
              <a:rPr lang="en-US" sz="2400" dirty="0" err="1" smtClean="0">
                <a:solidFill>
                  <a:schemeClr val="accent1">
                    <a:lumMod val="25000"/>
                  </a:schemeClr>
                </a:solidFill>
                <a:latin typeface="Times New Roman" pitchFamily="18" charset="0"/>
                <a:cs typeface="Times New Roman" pitchFamily="18" charset="0"/>
              </a:rPr>
              <a:t>nước</a:t>
            </a:r>
            <a:r>
              <a:rPr lang="en-US" sz="2400" dirty="0" smtClean="0">
                <a:solidFill>
                  <a:schemeClr val="accent1">
                    <a:lumMod val="25000"/>
                  </a:schemeClr>
                </a:solidFill>
                <a:latin typeface="Times New Roman" pitchFamily="18" charset="0"/>
                <a:cs typeface="Times New Roman" pitchFamily="18" charset="0"/>
              </a:rPr>
              <a:t>?</a:t>
            </a:r>
            <a:r>
              <a:rPr lang="vi-VN" sz="2400" dirty="0">
                <a:latin typeface="Times New Roman" pitchFamily="18" charset="0"/>
                <a:cs typeface="Times New Roman" pitchFamily="18" charset="0"/>
              </a:rPr>
              <a:t/>
            </a:r>
            <a:br>
              <a:rPr lang="vi-VN"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DBB14B8C-017A-431B-AD1A-D16798EF18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055417" y="4791253"/>
            <a:ext cx="1753626" cy="2039403"/>
          </a:xfrm>
          <a:prstGeom prst="rect">
            <a:avLst/>
          </a:prstGeom>
        </p:spPr>
      </p:pic>
    </p:spTree>
    <p:extLst>
      <p:ext uri="{BB962C8B-B14F-4D97-AF65-F5344CB8AC3E}">
        <p14:creationId xmlns:p14="http://schemas.microsoft.com/office/powerpoint/2010/main" val="286564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anim calcmode="lin" valueType="num">
                                      <p:cBhvr>
                                        <p:cTn id="8" dur="300" fill="hold"/>
                                        <p:tgtEl>
                                          <p:spTgt spid="7"/>
                                        </p:tgtEl>
                                        <p:attrNameLst>
                                          <p:attrName>ppt_x</p:attrName>
                                        </p:attrNameLst>
                                      </p:cBhvr>
                                      <p:tavLst>
                                        <p:tav tm="0">
                                          <p:val>
                                            <p:strVal val="#ppt_x"/>
                                          </p:val>
                                        </p:tav>
                                        <p:tav tm="100000">
                                          <p:val>
                                            <p:strVal val="#ppt_x"/>
                                          </p:val>
                                        </p:tav>
                                      </p:tavLst>
                                    </p:anim>
                                    <p:anim calcmode="lin" valueType="num">
                                      <p:cBhvr>
                                        <p:cTn id="9" dur="3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D:\hoi gian chuyen de\nuoc muoi.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75960" y="20782"/>
            <a:ext cx="2849880" cy="30546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15000" y="2988347"/>
            <a:ext cx="2971800" cy="461665"/>
          </a:xfrm>
          <a:prstGeom prst="rect">
            <a:avLst/>
          </a:prstGeom>
          <a:noFill/>
        </p:spPr>
        <p:txBody>
          <a:bodyPr wrap="square" rtlCol="0">
            <a:spAutoFit/>
          </a:bodyPr>
          <a:lstStyle/>
          <a:p>
            <a:pPr algn="ctr"/>
            <a:r>
              <a:rPr lang="en-US" sz="2400" b="1" dirty="0" err="1">
                <a:solidFill>
                  <a:srgbClr val="0070C0"/>
                </a:solidFill>
                <a:latin typeface="Times New Roman" pitchFamily="18" charset="0"/>
                <a:cs typeface="Times New Roman" pitchFamily="18" charset="0"/>
              </a:rPr>
              <a:t>Cốc</a:t>
            </a:r>
            <a:r>
              <a:rPr lang="en-US" sz="2400" b="1" dirty="0">
                <a:solidFill>
                  <a:srgbClr val="0070C0"/>
                </a:solidFill>
                <a:latin typeface="Times New Roman" pitchFamily="18" charset="0"/>
                <a:cs typeface="Times New Roman" pitchFamily="18" charset="0"/>
              </a:rPr>
              <a:t> 1: </a:t>
            </a:r>
            <a:r>
              <a:rPr lang="en-US" sz="2400" b="1" dirty="0" err="1">
                <a:solidFill>
                  <a:srgbClr val="0070C0"/>
                </a:solidFill>
                <a:latin typeface="Times New Roman" pitchFamily="18" charset="0"/>
                <a:cs typeface="Times New Roman" pitchFamily="18" charset="0"/>
              </a:rPr>
              <a:t>Nước</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đường</a:t>
            </a:r>
            <a:r>
              <a:rPr lang="en-US" sz="2400" b="1" dirty="0">
                <a:solidFill>
                  <a:srgbClr val="0070C0"/>
                </a:solidFill>
                <a:latin typeface="Times New Roman" pitchFamily="18" charset="0"/>
                <a:cs typeface="Times New Roman" pitchFamily="18" charset="0"/>
              </a:rPr>
              <a:t> </a:t>
            </a:r>
          </a:p>
        </p:txBody>
      </p:sp>
      <p:sp>
        <p:nvSpPr>
          <p:cNvPr id="6" name="Down Arrow 5"/>
          <p:cNvSpPr/>
          <p:nvPr/>
        </p:nvSpPr>
        <p:spPr>
          <a:xfrm>
            <a:off x="7147560" y="3470794"/>
            <a:ext cx="3810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91200" y="4403973"/>
            <a:ext cx="2971800" cy="461665"/>
          </a:xfrm>
          <a:prstGeom prst="rect">
            <a:avLst/>
          </a:prstGeom>
          <a:noFill/>
        </p:spPr>
        <p:txBody>
          <a:bodyPr wrap="square" rtlCol="0">
            <a:spAutoFit/>
          </a:bodyPr>
          <a:lstStyle/>
          <a:p>
            <a:pPr algn="ctr"/>
            <a:r>
              <a:rPr lang="en-US" sz="2400" b="1" dirty="0" err="1">
                <a:solidFill>
                  <a:srgbClr val="0070C0"/>
                </a:solidFill>
                <a:latin typeface="Times New Roman" pitchFamily="18" charset="0"/>
                <a:cs typeface="Times New Roman" pitchFamily="18" charset="0"/>
              </a:rPr>
              <a:t>Hỗn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hợp</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đồng</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nhất</a:t>
            </a:r>
            <a:endParaRPr lang="en-US" sz="2400" b="1" dirty="0">
              <a:solidFill>
                <a:srgbClr val="0070C0"/>
              </a:solidFill>
              <a:latin typeface="Times New Roman" pitchFamily="18" charset="0"/>
              <a:cs typeface="Times New Roman" pitchFamily="18" charset="0"/>
            </a:endParaRPr>
          </a:p>
        </p:txBody>
      </p:sp>
      <p:sp>
        <p:nvSpPr>
          <p:cNvPr id="8" name="Down Arrow 7"/>
          <p:cNvSpPr/>
          <p:nvPr/>
        </p:nvSpPr>
        <p:spPr>
          <a:xfrm>
            <a:off x="7086600" y="4916592"/>
            <a:ext cx="3810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324600" y="5948294"/>
            <a:ext cx="1981200"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Dung </a:t>
            </a:r>
            <a:r>
              <a:rPr lang="en-US" sz="2400" b="1" dirty="0" err="1">
                <a:solidFill>
                  <a:srgbClr val="FF0000"/>
                </a:solidFill>
                <a:latin typeface="Times New Roman" pitchFamily="18" charset="0"/>
                <a:cs typeface="Times New Roman" pitchFamily="18" charset="0"/>
              </a:rPr>
              <a:t>dịch</a:t>
            </a:r>
            <a:endParaRPr lang="en-US" sz="2400" b="1" dirty="0">
              <a:solidFill>
                <a:srgbClr val="FF0000"/>
              </a:solidFill>
              <a:latin typeface="Times New Roman" pitchFamily="18" charset="0"/>
              <a:cs typeface="Times New Roman" pitchFamily="18" charset="0"/>
            </a:endParaRPr>
          </a:p>
        </p:txBody>
      </p:sp>
      <p:pic>
        <p:nvPicPr>
          <p:cNvPr id="10" name="Picture 5" descr="D:\hoi gian chuyen de\nuoc muoi.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41320" y="-66271"/>
            <a:ext cx="2849880" cy="30546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2400" y="2909914"/>
            <a:ext cx="2619375" cy="461665"/>
          </a:xfrm>
          <a:prstGeom prst="rect">
            <a:avLst/>
          </a:prstGeom>
          <a:noFill/>
        </p:spPr>
        <p:txBody>
          <a:bodyPr wrap="square" rtlCol="0">
            <a:spAutoFit/>
          </a:bodyPr>
          <a:lstStyle/>
          <a:p>
            <a:pPr algn="ctr"/>
            <a:r>
              <a:rPr lang="en-US" sz="2400" b="1" dirty="0" err="1">
                <a:solidFill>
                  <a:srgbClr val="0070C0"/>
                </a:solidFill>
                <a:latin typeface="Times New Roman" pitchFamily="18" charset="0"/>
                <a:cs typeface="Times New Roman" pitchFamily="18" charset="0"/>
              </a:rPr>
              <a:t>Đường</a:t>
            </a:r>
            <a:endParaRPr lang="en-US" sz="2400" b="1" dirty="0">
              <a:solidFill>
                <a:srgbClr val="0070C0"/>
              </a:solidFill>
              <a:latin typeface="Times New Roman" pitchFamily="18" charset="0"/>
              <a:cs typeface="Times New Roman" pitchFamily="18" charset="0"/>
            </a:endParaRPr>
          </a:p>
        </p:txBody>
      </p:sp>
      <p:sp>
        <p:nvSpPr>
          <p:cNvPr id="12" name="TextBox 11"/>
          <p:cNvSpPr txBox="1"/>
          <p:nvPr/>
        </p:nvSpPr>
        <p:spPr>
          <a:xfrm>
            <a:off x="3156585" y="2988038"/>
            <a:ext cx="2619375" cy="461665"/>
          </a:xfrm>
          <a:prstGeom prst="rect">
            <a:avLst/>
          </a:prstGeom>
          <a:noFill/>
        </p:spPr>
        <p:txBody>
          <a:bodyPr wrap="square" rtlCol="0">
            <a:spAutoFit/>
          </a:bodyPr>
          <a:lstStyle/>
          <a:p>
            <a:pPr algn="ctr"/>
            <a:r>
              <a:rPr lang="en-US" sz="2400" b="1" dirty="0" err="1">
                <a:solidFill>
                  <a:srgbClr val="0070C0"/>
                </a:solidFill>
                <a:latin typeface="Times New Roman" pitchFamily="18" charset="0"/>
                <a:cs typeface="Times New Roman" pitchFamily="18" charset="0"/>
              </a:rPr>
              <a:t>Nước</a:t>
            </a:r>
            <a:endParaRPr lang="en-US" sz="2400" b="1" dirty="0">
              <a:solidFill>
                <a:srgbClr val="0070C0"/>
              </a:solidFill>
              <a:latin typeface="Times New Roman" pitchFamily="18" charset="0"/>
              <a:cs typeface="Times New Roman" pitchFamily="18" charset="0"/>
            </a:endParaRPr>
          </a:p>
        </p:txBody>
      </p:sp>
      <p:sp>
        <p:nvSpPr>
          <p:cNvPr id="13" name="Down Arrow 12"/>
          <p:cNvSpPr/>
          <p:nvPr/>
        </p:nvSpPr>
        <p:spPr>
          <a:xfrm>
            <a:off x="4366260" y="3489573"/>
            <a:ext cx="3810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657600" y="4419600"/>
            <a:ext cx="1981200" cy="461665"/>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Dung </a:t>
            </a:r>
            <a:r>
              <a:rPr lang="en-US" sz="2400" b="1" dirty="0" err="1">
                <a:solidFill>
                  <a:srgbClr val="FF0000"/>
                </a:solidFill>
                <a:latin typeface="Times New Roman" pitchFamily="18" charset="0"/>
                <a:cs typeface="Times New Roman" pitchFamily="18" charset="0"/>
              </a:rPr>
              <a:t>môi</a:t>
            </a:r>
            <a:endParaRPr lang="en-US" sz="2400" b="1" dirty="0">
              <a:solidFill>
                <a:srgbClr val="FF0000"/>
              </a:solidFill>
              <a:latin typeface="Times New Roman" pitchFamily="18" charset="0"/>
              <a:cs typeface="Times New Roman" pitchFamily="18" charset="0"/>
            </a:endParaRPr>
          </a:p>
        </p:txBody>
      </p:sp>
      <p:sp>
        <p:nvSpPr>
          <p:cNvPr id="15" name="Down Arrow 14"/>
          <p:cNvSpPr/>
          <p:nvPr/>
        </p:nvSpPr>
        <p:spPr>
          <a:xfrm>
            <a:off x="1271587" y="3371579"/>
            <a:ext cx="3810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71487" y="4311226"/>
            <a:ext cx="1981200" cy="461665"/>
          </a:xfrm>
          <a:prstGeom prst="rect">
            <a:avLst/>
          </a:prstGeom>
          <a:noFill/>
        </p:spPr>
        <p:txBody>
          <a:bodyPr wrap="square" rtlCol="0">
            <a:spAutoFit/>
          </a:bodyPr>
          <a:lstStyle/>
          <a:p>
            <a:pPr algn="ctr"/>
            <a:r>
              <a:rPr lang="en-US" sz="2400" b="1" dirty="0" err="1">
                <a:solidFill>
                  <a:srgbClr val="FF0000"/>
                </a:solidFill>
                <a:latin typeface="Times New Roman" pitchFamily="18" charset="0"/>
                <a:cs typeface="Times New Roman" pitchFamily="18" charset="0"/>
              </a:rPr>
              <a:t>Chất</a:t>
            </a:r>
            <a:r>
              <a:rPr lang="en-US" sz="2400" b="1" dirty="0">
                <a:solidFill>
                  <a:srgbClr val="FF0000"/>
                </a:solidFill>
                <a:latin typeface="Times New Roman" pitchFamily="18" charset="0"/>
                <a:cs typeface="Times New Roman" pitchFamily="18" charset="0"/>
              </a:rPr>
              <a:t> tan</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487" y="1143000"/>
            <a:ext cx="2596158" cy="1462502"/>
          </a:xfrm>
          <a:prstGeom prst="rect">
            <a:avLst/>
          </a:prstGeom>
        </p:spPr>
      </p:pic>
    </p:spTree>
    <p:extLst>
      <p:ext uri="{BB962C8B-B14F-4D97-AF65-F5344CB8AC3E}">
        <p14:creationId xmlns:p14="http://schemas.microsoft.com/office/powerpoint/2010/main" val="392970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barn(inVertical)">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inVertical)">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barn(inVertical)">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arn(inVertical)">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1" grpId="0"/>
      <p:bldP spid="12" grpId="0"/>
      <p:bldP spid="13" grpId="0" animBg="1"/>
      <p:bldP spid="14" grpId="0"/>
      <p:bldP spid="15"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7"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487" y="2492375"/>
            <a:ext cx="5504260" cy="16081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487" y="3354388"/>
            <a:ext cx="5547122" cy="2178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487" y="1281113"/>
            <a:ext cx="5468541" cy="2819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468" y="2736851"/>
            <a:ext cx="3065860" cy="204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5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FontTx/>
              <a:buAutoNum type="arabicParenR"/>
            </a:pPr>
            <a:r>
              <a:rPr lang="en-US" sz="3600" dirty="0" err="1">
                <a:latin typeface="Times New Roman" pitchFamily="18" charset="0"/>
                <a:cs typeface="Times New Roman" pitchFamily="18" charset="0"/>
              </a:rPr>
              <a:t>Hỗn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hợp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biệt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a:t>
            </a:r>
          </a:p>
          <a:p>
            <a:pPr marL="514350" indent="-514350">
              <a:buAutoNum type="arabicParenR"/>
            </a:pP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hòa</a:t>
            </a:r>
            <a:r>
              <a:rPr lang="en-US" sz="3600" dirty="0">
                <a:latin typeface="Times New Roman" pitchFamily="18" charset="0"/>
                <a:cs typeface="Times New Roman" pitchFamily="18" charset="0"/>
              </a:rPr>
              <a:t> tan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rắn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xảy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hơn</a:t>
            </a:r>
            <a:r>
              <a:rPr lang="en-US" sz="3600" dirty="0">
                <a:latin typeface="Times New Roman" pitchFamily="18" charset="0"/>
                <a:cs typeface="Times New Roman" pitchFamily="18" charset="0"/>
              </a:rPr>
              <a:t>?</a:t>
            </a:r>
          </a:p>
          <a:p>
            <a:r>
              <a:rPr lang="en-US" sz="3600" dirty="0">
                <a:latin typeface="Times New Roman" pitchFamily="18" charset="0"/>
                <a:cs typeface="Times New Roman" pitchFamily="18" charset="0"/>
                <a:sym typeface="Wingdings" pitchFamily="2" charset="2"/>
              </a:rPr>
              <a:t>              </a:t>
            </a:r>
          </a:p>
          <a:p>
            <a:r>
              <a:rPr lang="en-US" sz="3600" dirty="0">
                <a:latin typeface="Times New Roman" pitchFamily="18" charset="0"/>
                <a:cs typeface="Times New Roman" pitchFamily="18" charset="0"/>
                <a:sym typeface="Wingdings" pitchFamily="2" charset="2"/>
              </a:rPr>
              <a:t>                   </a:t>
            </a:r>
            <a:r>
              <a:rPr lang="en-US" sz="3600" dirty="0" err="1">
                <a:latin typeface="Times New Roman" pitchFamily="18" charset="0"/>
                <a:cs typeface="Times New Roman" pitchFamily="18" charset="0"/>
                <a:sym typeface="Wingdings" pitchFamily="2" charset="2"/>
              </a:rPr>
              <a:t>Tìm</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hiểu</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vào</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tiết</a:t>
            </a:r>
            <a:r>
              <a:rPr lang="en-US" sz="3600" dirty="0">
                <a:latin typeface="Times New Roman" pitchFamily="18" charset="0"/>
                <a:cs typeface="Times New Roman" pitchFamily="18" charset="0"/>
                <a:sym typeface="Wingdings" pitchFamily="2" charset="2"/>
              </a:rPr>
              <a:t> </a:t>
            </a:r>
            <a:r>
              <a:rPr lang="en-US" sz="3600" dirty="0" err="1">
                <a:latin typeface="Times New Roman" pitchFamily="18" charset="0"/>
                <a:cs typeface="Times New Roman" pitchFamily="18" charset="0"/>
                <a:sym typeface="Wingdings" pitchFamily="2" charset="2"/>
              </a:rPr>
              <a:t>sau</a:t>
            </a:r>
            <a:r>
              <a:rPr lang="en-US" sz="3600" dirty="0">
                <a:latin typeface="Times New Roman" pitchFamily="18" charset="0"/>
                <a:cs typeface="Times New Roman" pitchFamily="18" charset="0"/>
                <a:sym typeface="Wingdings" pitchFamily="2" charset="2"/>
              </a:rPr>
              <a:t>.</a:t>
            </a:r>
            <a:endParaRPr lang="en-US" sz="3600" dirty="0">
              <a:latin typeface="Times New Roman" pitchFamily="18" charset="0"/>
              <a:cs typeface="Times New Roman" pitchFamily="18" charset="0"/>
            </a:endParaRPr>
          </a:p>
          <a:p>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3471" y="571499"/>
            <a:ext cx="2989693" cy="111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046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Google Shape;697;p35">
            <a:extLst>
              <a:ext uri="{FF2B5EF4-FFF2-40B4-BE49-F238E27FC236}">
                <a16:creationId xmlns:a16="http://schemas.microsoft.com/office/drawing/2014/main" xmlns="" id="{58E78840-25A0-459D-8207-C5C23EE0B214}"/>
              </a:ext>
            </a:extLst>
          </p:cNvPr>
          <p:cNvSpPr txBox="1">
            <a:spLocks/>
          </p:cNvSpPr>
          <p:nvPr/>
        </p:nvSpPr>
        <p:spPr>
          <a:xfrm>
            <a:off x="503983" y="267668"/>
            <a:ext cx="8136032" cy="76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lt1"/>
              </a:buClr>
              <a:buSzPts val="4200"/>
              <a:buFont typeface="Indie Flower"/>
              <a:buNone/>
              <a:defRPr sz="4200" b="1" i="0" u="none" strike="noStrike" cap="none">
                <a:solidFill>
                  <a:schemeClr val="dk2"/>
                </a:solidFill>
                <a:latin typeface="Indie Flower"/>
                <a:ea typeface="Indie Flower"/>
                <a:cs typeface="Indie Flower"/>
                <a:sym typeface="Indie Flower"/>
              </a:defRPr>
            </a:lvl1pPr>
            <a:lvl2pPr marR="0" lvl="1"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r" rtl="0">
              <a:lnSpc>
                <a:spcPct val="100000"/>
              </a:lnSpc>
              <a:spcBef>
                <a:spcPts val="0"/>
              </a:spcBef>
              <a:spcAft>
                <a:spcPts val="0"/>
              </a:spcAft>
              <a:buClr>
                <a:schemeClr val="lt1"/>
              </a:buClr>
              <a:buSzPts val="2800"/>
              <a:buFont typeface="Montserrat"/>
              <a:buNone/>
              <a:defRPr sz="2800" b="1" i="0" u="none" strike="noStrike" cap="none">
                <a:solidFill>
                  <a:schemeClr val="dk2"/>
                </a:solidFill>
                <a:latin typeface="Montserrat"/>
                <a:ea typeface="Montserrat"/>
                <a:cs typeface="Montserrat"/>
                <a:sym typeface="Montserrat"/>
              </a:defRPr>
            </a:lvl9pPr>
          </a:lstStyle>
          <a:p>
            <a:pPr algn="ctr"/>
            <a:r>
              <a:rPr lang="en-US" sz="3200" dirty="0" smtClean="0">
                <a:solidFill>
                  <a:schemeClr val="accent1">
                    <a:lumMod val="25000"/>
                  </a:schemeClr>
                </a:solidFill>
                <a:latin typeface="Times New Roman" panose="02020603050405020304" pitchFamily="18" charset="0"/>
                <a:cs typeface="Times New Roman" panose="02020603050405020304" pitchFamily="18" charset="0"/>
              </a:rPr>
              <a:t>HƯỚNG DẪN VỀ NHÀ</a:t>
            </a:r>
            <a:endParaRPr lang="en-US" sz="3200" dirty="0">
              <a:solidFill>
                <a:schemeClr val="accent1">
                  <a:lumMod val="25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8DA48A3C-A8A2-493E-8BAC-C0131CE879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6200000">
            <a:off x="1825772" y="-230563"/>
            <a:ext cx="5492451" cy="8136032"/>
          </a:xfrm>
          <a:prstGeom prst="rect">
            <a:avLst/>
          </a:prstGeom>
        </p:spPr>
      </p:pic>
      <p:sp>
        <p:nvSpPr>
          <p:cNvPr id="6" name="TextBox 5">
            <a:extLst>
              <a:ext uri="{FF2B5EF4-FFF2-40B4-BE49-F238E27FC236}">
                <a16:creationId xmlns:a16="http://schemas.microsoft.com/office/drawing/2014/main" xmlns="" id="{21F4E910-C345-485E-A5FA-D59D6D13A76F}"/>
              </a:ext>
            </a:extLst>
          </p:cNvPr>
          <p:cNvSpPr txBox="1"/>
          <p:nvPr/>
        </p:nvSpPr>
        <p:spPr>
          <a:xfrm>
            <a:off x="842043" y="1418908"/>
            <a:ext cx="7612409" cy="2677656"/>
          </a:xfrm>
          <a:prstGeom prst="rect">
            <a:avLst/>
          </a:prstGeom>
          <a:noFill/>
        </p:spPr>
        <p:txBody>
          <a:bodyPr wrap="square" rtlCol="0">
            <a:spAutoFit/>
          </a:bodyPr>
          <a:lstStyle/>
          <a:p>
            <a:pPr marL="342900" indent="-342900">
              <a:buFontTx/>
              <a:buChar char="-"/>
            </a:pPr>
            <a:r>
              <a:rPr lang="en-US" sz="3600" dirty="0" err="1" smtClean="0">
                <a:latin typeface="Times New Roman" pitchFamily="18" charset="0"/>
                <a:cs typeface="Times New Roman" pitchFamily="18" charset="0"/>
              </a:rPr>
              <a:t>Hoàn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các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tập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từ</a:t>
            </a:r>
            <a:r>
              <a:rPr lang="en-US" sz="3600" dirty="0" smtClean="0">
                <a:latin typeface="Times New Roman" pitchFamily="18" charset="0"/>
                <a:cs typeface="Times New Roman" pitchFamily="18" charset="0"/>
              </a:rPr>
              <a:t> 16.1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16.6 </a:t>
            </a:r>
            <a:r>
              <a:rPr lang="en-US" sz="3600" dirty="0" err="1" smtClean="0">
                <a:latin typeface="Times New Roman" pitchFamily="18" charset="0"/>
                <a:cs typeface="Times New Roman" pitchFamily="18" charset="0"/>
              </a:rPr>
              <a:t>sách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tập</a:t>
            </a:r>
            <a:r>
              <a:rPr lang="en-US" sz="3600" dirty="0" smtClean="0">
                <a:latin typeface="Times New Roman" pitchFamily="18" charset="0"/>
                <a:cs typeface="Times New Roman" pitchFamily="18" charset="0"/>
              </a:rPr>
              <a:t>.</a:t>
            </a:r>
          </a:p>
          <a:p>
            <a:pPr marL="342900" indent="-342900">
              <a:buFontTx/>
              <a:buChar char="-"/>
            </a:pPr>
            <a:r>
              <a:rPr lang="en-US" sz="3600" dirty="0" err="1" smtClean="0">
                <a:latin typeface="Times New Roman" pitchFamily="18" charset="0"/>
                <a:cs typeface="Times New Roman" pitchFamily="18" charset="0"/>
              </a:rPr>
              <a:t>Học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a:t>
            </a:r>
          </a:p>
          <a:p>
            <a:pPr marL="342900" indent="-342900">
              <a:buFontTx/>
              <a:buChar char="-"/>
            </a:pPr>
            <a:r>
              <a:rPr lang="en-US" sz="3600" dirty="0" err="1" smtClean="0">
                <a:latin typeface="Times New Roman" pitchFamily="18" charset="0"/>
                <a:cs typeface="Times New Roman" pitchFamily="18" charset="0"/>
              </a:rPr>
              <a:t>Chuẩn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bị</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tiếp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theo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vi-VN" sz="2400" dirty="0">
                <a:latin typeface="Times New Roman" pitchFamily="18" charset="0"/>
                <a:cs typeface="Times New Roman" pitchFamily="18" charset="0"/>
              </a:rPr>
              <a:t/>
            </a:r>
            <a:br>
              <a:rPr lang="vi-VN"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xmlns="" id="{DBB14B8C-017A-431B-AD1A-D16798EF18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974233" y="3677503"/>
            <a:ext cx="1753626" cy="2039403"/>
          </a:xfrm>
          <a:prstGeom prst="rect">
            <a:avLst/>
          </a:prstGeom>
        </p:spPr>
      </p:pic>
    </p:spTree>
    <p:extLst>
      <p:ext uri="{BB962C8B-B14F-4D97-AF65-F5344CB8AC3E}">
        <p14:creationId xmlns:p14="http://schemas.microsoft.com/office/powerpoint/2010/main" val="166045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anim calcmode="lin" valueType="num">
                                      <p:cBhvr>
                                        <p:cTn id="8" dur="300" fill="hold"/>
                                        <p:tgtEl>
                                          <p:spTgt spid="7"/>
                                        </p:tgtEl>
                                        <p:attrNameLst>
                                          <p:attrName>ppt_x</p:attrName>
                                        </p:attrNameLst>
                                      </p:cBhvr>
                                      <p:tavLst>
                                        <p:tav tm="0">
                                          <p:val>
                                            <p:strVal val="#ppt_x"/>
                                          </p:val>
                                        </p:tav>
                                        <p:tav tm="100000">
                                          <p:val>
                                            <p:strVal val="#ppt_x"/>
                                          </p:val>
                                        </p:tav>
                                      </p:tavLst>
                                    </p:anim>
                                    <p:anim calcmode="lin" valueType="num">
                                      <p:cBhvr>
                                        <p:cTn id="9" dur="3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962462" y="2793532"/>
            <a:ext cx="10515600" cy="1325563"/>
          </a:xfrm>
        </p:spPr>
        <p:txBody>
          <a:bodyPr>
            <a:normAutofit fontScale="90000"/>
          </a:bodyPr>
          <a:lstStyle/>
          <a:p>
            <a:r>
              <a:rPr lang="en-US" sz="5400" i="1" dirty="0" smtClean="0">
                <a:latin typeface="Times New Roman" panose="02020603050405020304" pitchFamily="18" charset="0"/>
                <a:cs typeface="Times New Roman" panose="02020603050405020304" pitchFamily="18" charset="0"/>
              </a:rPr>
              <a:t>Xin </a:t>
            </a:r>
            <a:r>
              <a:rPr lang="en-US" sz="5400" i="1" dirty="0" err="1" smtClean="0">
                <a:latin typeface="Times New Roman" panose="02020603050405020304" pitchFamily="18" charset="0"/>
                <a:cs typeface="Times New Roman" panose="02020603050405020304" pitchFamily="18" charset="0"/>
              </a:rPr>
              <a:t>cảm</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ơn</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thầy</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cô</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và</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các</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em</a:t>
            </a:r>
            <a:r>
              <a:rPr lang="en-US" sz="5400" i="1" dirty="0" smtClean="0">
                <a:latin typeface="Times New Roman" panose="02020603050405020304" pitchFamily="18" charset="0"/>
                <a:cs typeface="Times New Roman" panose="02020603050405020304" pitchFamily="18" charset="0"/>
              </a:rPr>
              <a:t>!</a:t>
            </a:r>
            <a:br>
              <a:rPr lang="en-US" sz="5400" i="1" dirty="0" smtClean="0">
                <a:latin typeface="Times New Roman" panose="02020603050405020304" pitchFamily="18" charset="0"/>
                <a:cs typeface="Times New Roman" panose="02020603050405020304" pitchFamily="18" charset="0"/>
              </a:rPr>
            </a:br>
            <a:r>
              <a:rPr lang="en-US" sz="5400" i="1" dirty="0" smtClean="0">
                <a:latin typeface="Times New Roman" panose="02020603050405020304" pitchFamily="18" charset="0"/>
                <a:cs typeface="Times New Roman" panose="02020603050405020304" pitchFamily="18" charset="0"/>
              </a:rPr>
              <a:t>GV </a:t>
            </a:r>
            <a:r>
              <a:rPr lang="en-US" sz="5400" i="1" dirty="0" err="1" smtClean="0">
                <a:latin typeface="Times New Roman" panose="02020603050405020304" pitchFamily="18" charset="0"/>
                <a:cs typeface="Times New Roman" panose="02020603050405020304" pitchFamily="18" charset="0"/>
              </a:rPr>
              <a:t>Trần</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Thuỳ</a:t>
            </a:r>
            <a:r>
              <a:rPr lang="en-US" sz="5400" i="1" dirty="0" smtClean="0">
                <a:latin typeface="Times New Roman" panose="02020603050405020304" pitchFamily="18" charset="0"/>
                <a:cs typeface="Times New Roman" panose="02020603050405020304" pitchFamily="18" charset="0"/>
              </a:rPr>
              <a:t> </a:t>
            </a:r>
            <a:r>
              <a:rPr lang="en-US" sz="5400" i="1" dirty="0" err="1" smtClean="0">
                <a:latin typeface="Times New Roman" panose="02020603050405020304" pitchFamily="18" charset="0"/>
                <a:cs typeface="Times New Roman" panose="02020603050405020304" pitchFamily="18" charset="0"/>
              </a:rPr>
              <a:t>Mỵ</a:t>
            </a:r>
            <a:endParaRPr lang="en-US" sz="5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3656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solidFill>
                  <a:srgbClr val="3608FC"/>
                </a:solidFill>
                <a:latin typeface="Tahoma" pitchFamily="34" charset="0"/>
                <a:ea typeface="Tahoma" pitchFamily="34" charset="0"/>
                <a:cs typeface="Tahoma" pitchFamily="34" charset="0"/>
              </a:rPr>
              <a:t>Em</a:t>
            </a:r>
            <a:r>
              <a:rPr lang="en-US" sz="3600" dirty="0" smtClean="0">
                <a:solidFill>
                  <a:srgbClr val="3608FC"/>
                </a:solidFill>
                <a:latin typeface="Tahoma" pitchFamily="34" charset="0"/>
                <a:ea typeface="Tahoma" pitchFamily="34" charset="0"/>
                <a:cs typeface="Tahoma" pitchFamily="34" charset="0"/>
              </a:rPr>
              <a:t> </a:t>
            </a:r>
            <a:r>
              <a:rPr lang="en-US" sz="3600" dirty="0" err="1" smtClean="0">
                <a:solidFill>
                  <a:srgbClr val="3608FC"/>
                </a:solidFill>
                <a:latin typeface="Tahoma" pitchFamily="34" charset="0"/>
                <a:ea typeface="Tahoma" pitchFamily="34" charset="0"/>
                <a:cs typeface="Tahoma" pitchFamily="34" charset="0"/>
              </a:rPr>
              <a:t>đã</a:t>
            </a:r>
            <a:r>
              <a:rPr lang="en-US" sz="3600" dirty="0" smtClean="0">
                <a:solidFill>
                  <a:srgbClr val="3608FC"/>
                </a:solidFill>
                <a:latin typeface="Tahoma" pitchFamily="34" charset="0"/>
                <a:ea typeface="Tahoma" pitchFamily="34" charset="0"/>
                <a:cs typeface="Tahoma" pitchFamily="34" charset="0"/>
              </a:rPr>
              <a:t> </a:t>
            </a:r>
            <a:r>
              <a:rPr lang="en-US" sz="3600" dirty="0" err="1" smtClean="0">
                <a:solidFill>
                  <a:srgbClr val="3608FC"/>
                </a:solidFill>
                <a:latin typeface="Tahoma" pitchFamily="34" charset="0"/>
                <a:ea typeface="Tahoma" pitchFamily="34" charset="0"/>
                <a:cs typeface="Tahoma" pitchFamily="34" charset="0"/>
              </a:rPr>
              <a:t>ăn</a:t>
            </a:r>
            <a:r>
              <a:rPr lang="en-US" sz="3600" dirty="0" smtClean="0">
                <a:solidFill>
                  <a:srgbClr val="3608FC"/>
                </a:solidFill>
                <a:latin typeface="Tahoma" pitchFamily="34" charset="0"/>
                <a:ea typeface="Tahoma" pitchFamily="34" charset="0"/>
                <a:cs typeface="Tahoma" pitchFamily="34" charset="0"/>
              </a:rPr>
              <a:t> </a:t>
            </a:r>
            <a:r>
              <a:rPr lang="en-US" sz="3600" dirty="0" err="1" smtClean="0">
                <a:solidFill>
                  <a:srgbClr val="3608FC"/>
                </a:solidFill>
                <a:latin typeface="Tahoma" pitchFamily="34" charset="0"/>
                <a:ea typeface="Tahoma" pitchFamily="34" charset="0"/>
                <a:cs typeface="Tahoma" pitchFamily="34" charset="0"/>
              </a:rPr>
              <a:t>gì</a:t>
            </a:r>
            <a:r>
              <a:rPr lang="en-US" sz="3600" dirty="0" smtClean="0">
                <a:solidFill>
                  <a:srgbClr val="3608FC"/>
                </a:solidFill>
                <a:latin typeface="Tahoma" pitchFamily="34" charset="0"/>
                <a:ea typeface="Tahoma" pitchFamily="34" charset="0"/>
                <a:cs typeface="Tahoma" pitchFamily="34" charset="0"/>
              </a:rPr>
              <a:t> </a:t>
            </a:r>
            <a:r>
              <a:rPr lang="en-US" sz="3600" dirty="0" err="1" smtClean="0">
                <a:solidFill>
                  <a:srgbClr val="3608FC"/>
                </a:solidFill>
                <a:latin typeface="Tahoma" pitchFamily="34" charset="0"/>
                <a:ea typeface="Tahoma" pitchFamily="34" charset="0"/>
                <a:cs typeface="Tahoma" pitchFamily="34" charset="0"/>
              </a:rPr>
              <a:t>vào</a:t>
            </a:r>
            <a:r>
              <a:rPr lang="en-US" sz="3600" dirty="0" smtClean="0">
                <a:solidFill>
                  <a:srgbClr val="3608FC"/>
                </a:solidFill>
                <a:latin typeface="Tahoma" pitchFamily="34" charset="0"/>
                <a:ea typeface="Tahoma" pitchFamily="34" charset="0"/>
                <a:cs typeface="Tahoma" pitchFamily="34" charset="0"/>
              </a:rPr>
              <a:t> </a:t>
            </a:r>
            <a:r>
              <a:rPr lang="en-US" sz="3600" dirty="0" err="1" smtClean="0">
                <a:solidFill>
                  <a:srgbClr val="3608FC"/>
                </a:solidFill>
                <a:latin typeface="Tahoma" pitchFamily="34" charset="0"/>
                <a:ea typeface="Tahoma" pitchFamily="34" charset="0"/>
                <a:cs typeface="Tahoma" pitchFamily="34" charset="0"/>
              </a:rPr>
              <a:t>sáng</a:t>
            </a:r>
            <a:r>
              <a:rPr lang="en-US" sz="3600" dirty="0" smtClean="0">
                <a:solidFill>
                  <a:srgbClr val="3608FC"/>
                </a:solidFill>
                <a:latin typeface="Tahoma" pitchFamily="34" charset="0"/>
                <a:ea typeface="Tahoma" pitchFamily="34" charset="0"/>
                <a:cs typeface="Tahoma" pitchFamily="34" charset="0"/>
              </a:rPr>
              <a:t> nay? </a:t>
            </a:r>
            <a:r>
              <a:rPr lang="en-US" sz="3600" dirty="0" err="1" smtClean="0">
                <a:solidFill>
                  <a:srgbClr val="3608FC"/>
                </a:solidFill>
                <a:latin typeface="Tahoma" pitchFamily="34" charset="0"/>
                <a:ea typeface="Tahoma" pitchFamily="34" charset="0"/>
                <a:cs typeface="Tahoma" pitchFamily="34" charset="0"/>
              </a:rPr>
              <a:t>Thức</a:t>
            </a:r>
            <a:r>
              <a:rPr lang="en-US" sz="3600" dirty="0" smtClean="0">
                <a:solidFill>
                  <a:srgbClr val="3608FC"/>
                </a:solidFill>
                <a:latin typeface="Tahoma" pitchFamily="34" charset="0"/>
                <a:ea typeface="Tahoma" pitchFamily="34" charset="0"/>
                <a:cs typeface="Tahoma" pitchFamily="34" charset="0"/>
              </a:rPr>
              <a:t> </a:t>
            </a:r>
            <a:r>
              <a:rPr lang="en-US" sz="3600" dirty="0" err="1" smtClean="0">
                <a:solidFill>
                  <a:srgbClr val="3608FC"/>
                </a:solidFill>
                <a:latin typeface="Tahoma" pitchFamily="34" charset="0"/>
                <a:ea typeface="Tahoma" pitchFamily="34" charset="0"/>
                <a:cs typeface="Tahoma" pitchFamily="34" charset="0"/>
              </a:rPr>
              <a:t>ăn</a:t>
            </a:r>
            <a:r>
              <a:rPr lang="en-US" sz="3600" dirty="0" smtClean="0">
                <a:solidFill>
                  <a:srgbClr val="3608FC"/>
                </a:solidFill>
                <a:latin typeface="Tahoma" pitchFamily="34" charset="0"/>
                <a:ea typeface="Tahoma" pitchFamily="34" charset="0"/>
                <a:cs typeface="Tahoma" pitchFamily="34" charset="0"/>
              </a:rPr>
              <a:t> </a:t>
            </a:r>
            <a:r>
              <a:rPr lang="en-US" sz="3600" dirty="0" err="1" smtClean="0">
                <a:solidFill>
                  <a:srgbClr val="3608FC"/>
                </a:solidFill>
                <a:latin typeface="Tahoma" pitchFamily="34" charset="0"/>
                <a:ea typeface="Tahoma" pitchFamily="34" charset="0"/>
                <a:cs typeface="Tahoma" pitchFamily="34" charset="0"/>
              </a:rPr>
              <a:t>đó</a:t>
            </a:r>
            <a:r>
              <a:rPr lang="en-US" sz="3600" dirty="0" smtClean="0">
                <a:solidFill>
                  <a:srgbClr val="3608FC"/>
                </a:solidFill>
                <a:latin typeface="Tahoma" pitchFamily="34" charset="0"/>
                <a:ea typeface="Tahoma" pitchFamily="34" charset="0"/>
                <a:cs typeface="Tahoma" pitchFamily="34" charset="0"/>
              </a:rPr>
              <a:t> </a:t>
            </a:r>
            <a:r>
              <a:rPr lang="en-US" sz="3600" dirty="0" err="1" smtClean="0">
                <a:solidFill>
                  <a:srgbClr val="3608FC"/>
                </a:solidFill>
                <a:latin typeface="Tahoma" pitchFamily="34" charset="0"/>
                <a:ea typeface="Tahoma" pitchFamily="34" charset="0"/>
                <a:cs typeface="Tahoma" pitchFamily="34" charset="0"/>
              </a:rPr>
              <a:t>thuộc</a:t>
            </a:r>
            <a:r>
              <a:rPr lang="en-US" sz="3600" dirty="0" smtClean="0">
                <a:solidFill>
                  <a:srgbClr val="3608FC"/>
                </a:solidFill>
                <a:latin typeface="Tahoma" pitchFamily="34" charset="0"/>
                <a:ea typeface="Tahoma" pitchFamily="34" charset="0"/>
                <a:cs typeface="Tahoma" pitchFamily="34" charset="0"/>
              </a:rPr>
              <a:t> </a:t>
            </a:r>
            <a:r>
              <a:rPr lang="en-US" sz="3600" dirty="0" err="1" smtClean="0">
                <a:solidFill>
                  <a:srgbClr val="3608FC"/>
                </a:solidFill>
                <a:latin typeface="Tahoma" pitchFamily="34" charset="0"/>
                <a:ea typeface="Tahoma" pitchFamily="34" charset="0"/>
                <a:cs typeface="Tahoma" pitchFamily="34" charset="0"/>
              </a:rPr>
              <a:t>nhóm</a:t>
            </a:r>
            <a:r>
              <a:rPr lang="en-US" sz="3600" dirty="0" smtClean="0">
                <a:solidFill>
                  <a:srgbClr val="3608FC"/>
                </a:solidFill>
                <a:latin typeface="Tahoma" pitchFamily="34" charset="0"/>
                <a:ea typeface="Tahoma" pitchFamily="34" charset="0"/>
                <a:cs typeface="Tahoma" pitchFamily="34" charset="0"/>
              </a:rPr>
              <a:t> </a:t>
            </a:r>
            <a:r>
              <a:rPr lang="en-US" sz="3600" dirty="0" err="1" smtClean="0">
                <a:solidFill>
                  <a:srgbClr val="3608FC"/>
                </a:solidFill>
                <a:latin typeface="Tahoma" pitchFamily="34" charset="0"/>
                <a:ea typeface="Tahoma" pitchFamily="34" charset="0"/>
                <a:cs typeface="Tahoma" pitchFamily="34" charset="0"/>
              </a:rPr>
              <a:t>lương</a:t>
            </a:r>
            <a:r>
              <a:rPr lang="en-US" sz="3600" dirty="0" smtClean="0">
                <a:solidFill>
                  <a:srgbClr val="3608FC"/>
                </a:solidFill>
                <a:latin typeface="Tahoma" pitchFamily="34" charset="0"/>
                <a:ea typeface="Tahoma" pitchFamily="34" charset="0"/>
                <a:cs typeface="Tahoma" pitchFamily="34" charset="0"/>
              </a:rPr>
              <a:t> </a:t>
            </a:r>
            <a:r>
              <a:rPr lang="en-US" sz="3600" dirty="0" err="1" smtClean="0">
                <a:solidFill>
                  <a:srgbClr val="3608FC"/>
                </a:solidFill>
                <a:latin typeface="Tahoma" pitchFamily="34" charset="0"/>
                <a:ea typeface="Tahoma" pitchFamily="34" charset="0"/>
                <a:cs typeface="Tahoma" pitchFamily="34" charset="0"/>
              </a:rPr>
              <a:t>thực</a:t>
            </a:r>
            <a:r>
              <a:rPr lang="en-US" sz="3600" dirty="0" smtClean="0">
                <a:solidFill>
                  <a:srgbClr val="3608FC"/>
                </a:solidFill>
                <a:latin typeface="Tahoma" pitchFamily="34" charset="0"/>
                <a:ea typeface="Tahoma" pitchFamily="34" charset="0"/>
                <a:cs typeface="Tahoma" pitchFamily="34" charset="0"/>
              </a:rPr>
              <a:t>, </a:t>
            </a:r>
            <a:r>
              <a:rPr lang="en-US" sz="3600" dirty="0" err="1" smtClean="0">
                <a:solidFill>
                  <a:srgbClr val="3608FC"/>
                </a:solidFill>
                <a:latin typeface="Tahoma" pitchFamily="34" charset="0"/>
                <a:ea typeface="Tahoma" pitchFamily="34" charset="0"/>
                <a:cs typeface="Tahoma" pitchFamily="34" charset="0"/>
              </a:rPr>
              <a:t>thực</a:t>
            </a:r>
            <a:r>
              <a:rPr lang="en-US" sz="3600" dirty="0" smtClean="0">
                <a:solidFill>
                  <a:srgbClr val="3608FC"/>
                </a:solidFill>
                <a:latin typeface="Tahoma" pitchFamily="34" charset="0"/>
                <a:ea typeface="Tahoma" pitchFamily="34" charset="0"/>
                <a:cs typeface="Tahoma" pitchFamily="34" charset="0"/>
              </a:rPr>
              <a:t> </a:t>
            </a:r>
            <a:r>
              <a:rPr lang="en-US" sz="3600" dirty="0" err="1" smtClean="0">
                <a:solidFill>
                  <a:srgbClr val="3608FC"/>
                </a:solidFill>
                <a:latin typeface="Tahoma" pitchFamily="34" charset="0"/>
                <a:ea typeface="Tahoma" pitchFamily="34" charset="0"/>
                <a:cs typeface="Tahoma" pitchFamily="34" charset="0"/>
              </a:rPr>
              <a:t>phẩm</a:t>
            </a:r>
            <a:r>
              <a:rPr lang="en-US" sz="3600" dirty="0" smtClean="0">
                <a:solidFill>
                  <a:srgbClr val="3608FC"/>
                </a:solidFill>
                <a:latin typeface="Tahoma" pitchFamily="34" charset="0"/>
                <a:ea typeface="Tahoma" pitchFamily="34" charset="0"/>
                <a:cs typeface="Tahoma" pitchFamily="34" charset="0"/>
              </a:rPr>
              <a:t> </a:t>
            </a:r>
            <a:r>
              <a:rPr lang="en-US" sz="3600" dirty="0" err="1" smtClean="0">
                <a:solidFill>
                  <a:srgbClr val="3608FC"/>
                </a:solidFill>
                <a:latin typeface="Tahoma" pitchFamily="34" charset="0"/>
                <a:ea typeface="Tahoma" pitchFamily="34" charset="0"/>
                <a:cs typeface="Tahoma" pitchFamily="34" charset="0"/>
              </a:rPr>
              <a:t>nào</a:t>
            </a:r>
            <a:r>
              <a:rPr lang="en-US" sz="3600" dirty="0" smtClean="0">
                <a:solidFill>
                  <a:srgbClr val="3608FC"/>
                </a:solidFill>
                <a:latin typeface="Tahoma" pitchFamily="34" charset="0"/>
                <a:ea typeface="Tahoma" pitchFamily="34" charset="0"/>
                <a:cs typeface="Tahoma" pitchFamily="34" charset="0"/>
              </a:rPr>
              <a:t>?</a:t>
            </a:r>
            <a:endParaRPr lang="en-US" sz="3600" dirty="0"/>
          </a:p>
        </p:txBody>
      </p:sp>
      <p:pic>
        <p:nvPicPr>
          <p:cNvPr id="3" name="Picture 2"/>
          <p:cNvPicPr>
            <a:picLocks noChangeAspect="1"/>
          </p:cNvPicPr>
          <p:nvPr/>
        </p:nvPicPr>
        <p:blipFill>
          <a:blip r:embed="rId2"/>
          <a:stretch>
            <a:fillRect/>
          </a:stretch>
        </p:blipFill>
        <p:spPr>
          <a:xfrm>
            <a:off x="2143595" y="1690688"/>
            <a:ext cx="6790543" cy="4957354"/>
          </a:xfrm>
          <a:prstGeom prst="rect">
            <a:avLst/>
          </a:prstGeom>
        </p:spPr>
      </p:pic>
    </p:spTree>
    <p:extLst>
      <p:ext uri="{BB962C8B-B14F-4D97-AF65-F5344CB8AC3E}">
        <p14:creationId xmlns:p14="http://schemas.microsoft.com/office/powerpoint/2010/main" val="1435850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489" y="1079292"/>
            <a:ext cx="10553075" cy="3231654"/>
          </a:xfrm>
          <a:prstGeom prst="rect">
            <a:avLst/>
          </a:prstGeom>
        </p:spPr>
        <p:txBody>
          <a:bodyPr wrap="square">
            <a:spAutoFit/>
          </a:bodyPr>
          <a:lstStyle/>
          <a:p>
            <a:pPr>
              <a:lnSpc>
                <a:spcPct val="150000"/>
              </a:lnSpc>
            </a:pPr>
            <a:r>
              <a:rPr lang="en-US" sz="4000" dirty="0" err="1">
                <a:solidFill>
                  <a:srgbClr val="3608FC"/>
                </a:solidFill>
                <a:latin typeface="Tahoma" pitchFamily="34" charset="0"/>
                <a:ea typeface="Tahoma" pitchFamily="34" charset="0"/>
                <a:cs typeface="Tahoma" pitchFamily="34" charset="0"/>
              </a:rPr>
              <a:t>Em</a:t>
            </a:r>
            <a:r>
              <a:rPr lang="en-US" sz="4000" dirty="0">
                <a:solidFill>
                  <a:srgbClr val="3608FC"/>
                </a:solidFill>
                <a:latin typeface="Tahoma" pitchFamily="34" charset="0"/>
                <a:ea typeface="Tahoma" pitchFamily="34" charset="0"/>
                <a:cs typeface="Tahoma" pitchFamily="34" charset="0"/>
              </a:rPr>
              <a:t> </a:t>
            </a:r>
            <a:r>
              <a:rPr lang="en-US" sz="4000" dirty="0" err="1">
                <a:solidFill>
                  <a:srgbClr val="3608FC"/>
                </a:solidFill>
                <a:latin typeface="Tahoma" pitchFamily="34" charset="0"/>
                <a:ea typeface="Tahoma" pitchFamily="34" charset="0"/>
                <a:cs typeface="Tahoma" pitchFamily="34" charset="0"/>
              </a:rPr>
              <a:t>đã</a:t>
            </a:r>
            <a:r>
              <a:rPr lang="en-US" sz="4000" dirty="0">
                <a:solidFill>
                  <a:srgbClr val="3608FC"/>
                </a:solidFill>
                <a:latin typeface="Tahoma" pitchFamily="34" charset="0"/>
                <a:ea typeface="Tahoma" pitchFamily="34" charset="0"/>
                <a:cs typeface="Tahoma" pitchFamily="34" charset="0"/>
              </a:rPr>
              <a:t> </a:t>
            </a:r>
            <a:r>
              <a:rPr lang="en-US" sz="4000" dirty="0" err="1" smtClean="0">
                <a:solidFill>
                  <a:srgbClr val="3608FC"/>
                </a:solidFill>
                <a:latin typeface="Tahoma" pitchFamily="34" charset="0"/>
                <a:ea typeface="Tahoma" pitchFamily="34" charset="0"/>
                <a:cs typeface="Tahoma" pitchFamily="34" charset="0"/>
              </a:rPr>
              <a:t>học</a:t>
            </a:r>
            <a:endParaRPr lang="en-US" sz="3600" dirty="0" smtClean="0">
              <a:solidFill>
                <a:srgbClr val="3608FC"/>
              </a:solidFill>
              <a:latin typeface="Tahoma" pitchFamily="34" charset="0"/>
              <a:ea typeface="Tahoma" pitchFamily="34" charset="0"/>
              <a:cs typeface="Tahoma" pitchFamily="34" charset="0"/>
            </a:endParaRPr>
          </a:p>
          <a:p>
            <a:pPr marL="571500" indent="-571500">
              <a:buFont typeface="Arial" panose="020B0604020202020204" pitchFamily="34" charset="0"/>
              <a:buChar char="•"/>
            </a:pPr>
            <a:r>
              <a:rPr lang="en-US" sz="3600" dirty="0" err="1" smtClean="0"/>
              <a:t>Ăn</a:t>
            </a:r>
            <a:r>
              <a:rPr lang="en-US" sz="3600" dirty="0" smtClean="0"/>
              <a:t> </a:t>
            </a:r>
            <a:r>
              <a:rPr lang="en-US" sz="3600" dirty="0" err="1" smtClean="0"/>
              <a:t>uống</a:t>
            </a:r>
            <a:r>
              <a:rPr lang="en-US" sz="3600" dirty="0" smtClean="0"/>
              <a:t> </a:t>
            </a:r>
            <a:r>
              <a:rPr lang="en-US" sz="3600" dirty="0" err="1" smtClean="0"/>
              <a:t>điều</a:t>
            </a:r>
            <a:r>
              <a:rPr lang="en-US" sz="3600" dirty="0" smtClean="0"/>
              <a:t> </a:t>
            </a:r>
            <a:r>
              <a:rPr lang="en-US" sz="3600" dirty="0" err="1" smtClean="0"/>
              <a:t>độ</a:t>
            </a:r>
            <a:endParaRPr lang="en-US" sz="3600" dirty="0" smtClean="0"/>
          </a:p>
          <a:p>
            <a:pPr marL="571500" indent="-571500">
              <a:buFont typeface="Arial" panose="020B0604020202020204" pitchFamily="34" charset="0"/>
              <a:buChar char="•"/>
            </a:pPr>
            <a:r>
              <a:rPr lang="en-US" sz="3600" dirty="0" smtClean="0"/>
              <a:t>Lao </a:t>
            </a:r>
            <a:r>
              <a:rPr lang="en-US" sz="3600" dirty="0" err="1" smtClean="0"/>
              <a:t>động</a:t>
            </a:r>
            <a:r>
              <a:rPr lang="en-US" sz="3600" dirty="0" smtClean="0"/>
              <a:t>, </a:t>
            </a:r>
            <a:r>
              <a:rPr lang="en-US" sz="3600" dirty="0" err="1" smtClean="0"/>
              <a:t>học</a:t>
            </a:r>
            <a:r>
              <a:rPr lang="en-US" sz="3600" dirty="0" smtClean="0"/>
              <a:t> </a:t>
            </a:r>
            <a:r>
              <a:rPr lang="en-US" sz="3600" dirty="0" err="1" smtClean="0"/>
              <a:t>tập</a:t>
            </a:r>
            <a:r>
              <a:rPr lang="en-US" sz="3600" dirty="0" smtClean="0"/>
              <a:t>, </a:t>
            </a:r>
            <a:r>
              <a:rPr lang="en-US" sz="3600" dirty="0" err="1" smtClean="0"/>
              <a:t>nghỉ</a:t>
            </a:r>
            <a:r>
              <a:rPr lang="en-US" sz="3600" dirty="0" smtClean="0"/>
              <a:t> </a:t>
            </a:r>
            <a:r>
              <a:rPr lang="en-US" sz="3600" dirty="0" err="1" smtClean="0"/>
              <a:t>ngơi</a:t>
            </a:r>
            <a:r>
              <a:rPr lang="en-US" sz="3600" dirty="0" smtClean="0"/>
              <a:t> </a:t>
            </a:r>
            <a:r>
              <a:rPr lang="en-US" sz="3600" dirty="0" err="1" smtClean="0"/>
              <a:t>hợp</a:t>
            </a:r>
            <a:r>
              <a:rPr lang="en-US" sz="3600" dirty="0" smtClean="0"/>
              <a:t> </a:t>
            </a:r>
            <a:r>
              <a:rPr lang="en-US" sz="3600" dirty="0" err="1" smtClean="0"/>
              <a:t>lí</a:t>
            </a:r>
            <a:endParaRPr lang="en-US" sz="3600" dirty="0" smtClean="0"/>
          </a:p>
          <a:p>
            <a:pPr marL="571500" indent="-571500">
              <a:buFont typeface="Arial" panose="020B0604020202020204" pitchFamily="34" charset="0"/>
              <a:buChar char="•"/>
            </a:pPr>
            <a:r>
              <a:rPr lang="en-US" sz="3600" dirty="0" err="1" smtClean="0"/>
              <a:t>Luyện</a:t>
            </a:r>
            <a:r>
              <a:rPr lang="en-US" sz="3600" dirty="0" smtClean="0"/>
              <a:t> </a:t>
            </a:r>
            <a:r>
              <a:rPr lang="en-US" sz="3600" dirty="0" err="1" smtClean="0"/>
              <a:t>tập</a:t>
            </a:r>
            <a:r>
              <a:rPr lang="en-US" sz="3600" dirty="0" smtClean="0"/>
              <a:t> </a:t>
            </a:r>
            <a:r>
              <a:rPr lang="en-US" sz="3600" dirty="0" err="1" smtClean="0"/>
              <a:t>thể</a:t>
            </a:r>
            <a:r>
              <a:rPr lang="en-US" sz="3600" dirty="0" smtClean="0"/>
              <a:t> </a:t>
            </a:r>
            <a:r>
              <a:rPr lang="en-US" sz="3600" dirty="0" err="1" smtClean="0"/>
              <a:t>dục</a:t>
            </a:r>
            <a:r>
              <a:rPr lang="en-US" sz="3600" dirty="0" smtClean="0"/>
              <a:t> </a:t>
            </a:r>
            <a:r>
              <a:rPr lang="en-US" sz="3600" dirty="0" err="1" smtClean="0"/>
              <a:t>thể</a:t>
            </a:r>
            <a:r>
              <a:rPr lang="en-US" sz="3600" dirty="0" smtClean="0"/>
              <a:t> </a:t>
            </a:r>
            <a:r>
              <a:rPr lang="en-US" sz="3600" dirty="0" err="1" smtClean="0"/>
              <a:t>thao</a:t>
            </a:r>
            <a:r>
              <a:rPr lang="en-US" sz="3600" dirty="0" smtClean="0"/>
              <a:t> </a:t>
            </a:r>
            <a:r>
              <a:rPr lang="en-US" sz="3600" dirty="0" err="1" smtClean="0"/>
              <a:t>khoa</a:t>
            </a:r>
            <a:r>
              <a:rPr lang="en-US" sz="3600" dirty="0" smtClean="0"/>
              <a:t> </a:t>
            </a:r>
            <a:r>
              <a:rPr lang="en-US" sz="3600" dirty="0" err="1" smtClean="0"/>
              <a:t>học</a:t>
            </a:r>
            <a:endParaRPr lang="en-US" sz="3600" dirty="0" smtClean="0"/>
          </a:p>
          <a:p>
            <a:pPr marL="571500" indent="-571500">
              <a:buFont typeface="Arial" panose="020B0604020202020204" pitchFamily="34" charset="0"/>
              <a:buChar char="•"/>
            </a:pPr>
            <a:r>
              <a:rPr lang="en-US" sz="3600" dirty="0" err="1" smtClean="0"/>
              <a:t>Cơ</a:t>
            </a:r>
            <a:r>
              <a:rPr lang="en-US" sz="3600" dirty="0" smtClean="0"/>
              <a:t> </a:t>
            </a:r>
            <a:r>
              <a:rPr lang="en-US" sz="3600" dirty="0" err="1" smtClean="0"/>
              <a:t>thể</a:t>
            </a:r>
            <a:r>
              <a:rPr lang="en-US" sz="3600" dirty="0" smtClean="0"/>
              <a:t> </a:t>
            </a:r>
            <a:r>
              <a:rPr lang="en-US" sz="3600" dirty="0" err="1" smtClean="0"/>
              <a:t>khoẻ</a:t>
            </a:r>
            <a:r>
              <a:rPr lang="en-US" sz="3600" dirty="0" smtClean="0"/>
              <a:t> </a:t>
            </a:r>
            <a:r>
              <a:rPr lang="en-US" sz="3600" dirty="0" err="1" smtClean="0"/>
              <a:t>mạnh</a:t>
            </a:r>
            <a:endParaRPr lang="en-US" sz="3600" dirty="0"/>
          </a:p>
        </p:txBody>
      </p:sp>
    </p:spTree>
    <p:extLst>
      <p:ext uri="{BB962C8B-B14F-4D97-AF65-F5344CB8AC3E}">
        <p14:creationId xmlns:p14="http://schemas.microsoft.com/office/powerpoint/2010/main" val="3519931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56485539"/>
              </p:ext>
            </p:extLst>
          </p:nvPr>
        </p:nvGraphicFramePr>
        <p:xfrm>
          <a:off x="750238" y="1524000"/>
          <a:ext cx="7555562" cy="4501792"/>
        </p:xfrm>
        <a:graphic>
          <a:graphicData uri="http://schemas.openxmlformats.org/drawingml/2006/table">
            <a:tbl>
              <a:tblPr firstRow="1" bandRow="1">
                <a:tableStyleId>{3C2FFA5D-87B4-456A-9821-1D502468CF0F}</a:tableStyleId>
              </a:tblPr>
              <a:tblGrid>
                <a:gridCol w="3777781">
                  <a:extLst>
                    <a:ext uri="{9D8B030D-6E8A-4147-A177-3AD203B41FA5}">
                      <a16:colId xmlns:a16="http://schemas.microsoft.com/office/drawing/2014/main" xmlns="" val="20000"/>
                    </a:ext>
                  </a:extLst>
                </a:gridCol>
                <a:gridCol w="3777781">
                  <a:extLst>
                    <a:ext uri="{9D8B030D-6E8A-4147-A177-3AD203B41FA5}">
                      <a16:colId xmlns:a16="http://schemas.microsoft.com/office/drawing/2014/main" xmlns="" val="20001"/>
                    </a:ext>
                  </a:extLst>
                </a:gridCol>
              </a:tblGrid>
              <a:tr h="1060807">
                <a:tc>
                  <a:txBody>
                    <a:bodyPr/>
                    <a:lstStyle/>
                    <a:p>
                      <a:pPr algn="ctr"/>
                      <a:r>
                        <a:rPr lang="en-US" sz="3200" dirty="0" err="1">
                          <a:solidFill>
                            <a:schemeClr val="tx1">
                              <a:lumMod val="95000"/>
                              <a:lumOff val="5000"/>
                            </a:schemeClr>
                          </a:solidFill>
                        </a:rPr>
                        <a:t>Chỉ</a:t>
                      </a:r>
                      <a:r>
                        <a:rPr lang="en-US" sz="3200" baseline="0" dirty="0">
                          <a:solidFill>
                            <a:schemeClr val="tx1">
                              <a:lumMod val="95000"/>
                              <a:lumOff val="5000"/>
                            </a:schemeClr>
                          </a:solidFill>
                        </a:rPr>
                        <a:t> </a:t>
                      </a:r>
                      <a:r>
                        <a:rPr lang="en-US" sz="3200" baseline="0" dirty="0" err="1">
                          <a:solidFill>
                            <a:schemeClr val="tx1">
                              <a:lumMod val="95000"/>
                              <a:lumOff val="5000"/>
                            </a:schemeClr>
                          </a:solidFill>
                        </a:rPr>
                        <a:t>chứa</a:t>
                      </a:r>
                      <a:r>
                        <a:rPr lang="en-US" sz="3200" baseline="0" dirty="0">
                          <a:solidFill>
                            <a:schemeClr val="tx1">
                              <a:lumMod val="95000"/>
                              <a:lumOff val="5000"/>
                            </a:schemeClr>
                          </a:solidFill>
                        </a:rPr>
                        <a:t> </a:t>
                      </a:r>
                      <a:r>
                        <a:rPr lang="en-US" sz="3200" baseline="0" dirty="0" err="1">
                          <a:solidFill>
                            <a:schemeClr val="tx1">
                              <a:lumMod val="95000"/>
                              <a:lumOff val="5000"/>
                            </a:schemeClr>
                          </a:solidFill>
                        </a:rPr>
                        <a:t>một</a:t>
                      </a:r>
                      <a:r>
                        <a:rPr lang="en-US" sz="3200" baseline="0" dirty="0">
                          <a:solidFill>
                            <a:schemeClr val="tx1">
                              <a:lumMod val="95000"/>
                              <a:lumOff val="5000"/>
                            </a:schemeClr>
                          </a:solidFill>
                        </a:rPr>
                        <a:t> </a:t>
                      </a:r>
                      <a:r>
                        <a:rPr lang="en-US" sz="3200" baseline="0" dirty="0" err="1">
                          <a:solidFill>
                            <a:schemeClr val="tx1">
                              <a:lumMod val="95000"/>
                              <a:lumOff val="5000"/>
                            </a:schemeClr>
                          </a:solidFill>
                        </a:rPr>
                        <a:t>chất</a:t>
                      </a:r>
                      <a:endParaRPr lang="en-US" sz="3200" dirty="0">
                        <a:solidFill>
                          <a:schemeClr val="tx1">
                            <a:lumMod val="95000"/>
                            <a:lumOff val="5000"/>
                          </a:schemeClr>
                        </a:solidFill>
                        <a:latin typeface="Times New Roman" pitchFamily="18" charset="0"/>
                        <a:cs typeface="Times New Roman" pitchFamily="18" charset="0"/>
                      </a:endParaRPr>
                    </a:p>
                  </a:txBody>
                  <a:tcPr>
                    <a:lnL w="57150" cap="flat" cmpd="sng" algn="ctr">
                      <a:solidFill>
                        <a:schemeClr val="tx1">
                          <a:lumMod val="95000"/>
                          <a:lumOff val="5000"/>
                        </a:schemeClr>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lumMod val="95000"/>
                          <a:lumOff val="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tc>
                  <a:txBody>
                    <a:bodyPr/>
                    <a:lstStyle/>
                    <a:p>
                      <a:pPr algn="ctr"/>
                      <a:r>
                        <a:rPr lang="en-US" sz="3200" dirty="0" err="1">
                          <a:solidFill>
                            <a:schemeClr val="tx1">
                              <a:lumMod val="95000"/>
                              <a:lumOff val="5000"/>
                            </a:schemeClr>
                          </a:solidFill>
                        </a:rPr>
                        <a:t>Chứa</a:t>
                      </a:r>
                      <a:r>
                        <a:rPr lang="en-US" sz="3200" baseline="0" dirty="0">
                          <a:solidFill>
                            <a:schemeClr val="tx1">
                              <a:lumMod val="95000"/>
                              <a:lumOff val="5000"/>
                            </a:schemeClr>
                          </a:solidFill>
                        </a:rPr>
                        <a:t> </a:t>
                      </a:r>
                      <a:r>
                        <a:rPr lang="en-US" sz="3200" baseline="0" dirty="0" err="1">
                          <a:solidFill>
                            <a:schemeClr val="tx1">
                              <a:lumMod val="95000"/>
                              <a:lumOff val="5000"/>
                            </a:schemeClr>
                          </a:solidFill>
                        </a:rPr>
                        <a:t>hai</a:t>
                      </a:r>
                      <a:r>
                        <a:rPr lang="en-US" sz="3200" baseline="0" dirty="0">
                          <a:solidFill>
                            <a:schemeClr val="tx1">
                              <a:lumMod val="95000"/>
                              <a:lumOff val="5000"/>
                            </a:schemeClr>
                          </a:solidFill>
                        </a:rPr>
                        <a:t> hay</a:t>
                      </a:r>
                    </a:p>
                    <a:p>
                      <a:pPr algn="ctr"/>
                      <a:r>
                        <a:rPr lang="en-US" sz="3200" baseline="0" dirty="0">
                          <a:solidFill>
                            <a:schemeClr val="tx1">
                              <a:lumMod val="95000"/>
                              <a:lumOff val="5000"/>
                            </a:schemeClr>
                          </a:solidFill>
                        </a:rPr>
                        <a:t> </a:t>
                      </a:r>
                      <a:r>
                        <a:rPr lang="en-US" sz="3200" baseline="0" dirty="0" err="1">
                          <a:solidFill>
                            <a:schemeClr val="tx1">
                              <a:lumMod val="95000"/>
                              <a:lumOff val="5000"/>
                            </a:schemeClr>
                          </a:solidFill>
                        </a:rPr>
                        <a:t>nhiều</a:t>
                      </a:r>
                      <a:r>
                        <a:rPr lang="en-US" sz="3200" baseline="0" dirty="0">
                          <a:solidFill>
                            <a:schemeClr val="tx1">
                              <a:lumMod val="95000"/>
                              <a:lumOff val="5000"/>
                            </a:schemeClr>
                          </a:solidFill>
                        </a:rPr>
                        <a:t> </a:t>
                      </a:r>
                      <a:r>
                        <a:rPr lang="en-US" sz="3200" baseline="0" dirty="0" err="1">
                          <a:solidFill>
                            <a:schemeClr val="tx1">
                              <a:lumMod val="95000"/>
                              <a:lumOff val="5000"/>
                            </a:schemeClr>
                          </a:solidFill>
                        </a:rPr>
                        <a:t>chất</a:t>
                      </a:r>
                      <a:endParaRPr lang="en-US" sz="3200" dirty="0">
                        <a:solidFill>
                          <a:schemeClr val="tx1">
                            <a:lumMod val="95000"/>
                            <a:lumOff val="5000"/>
                          </a:schemeClr>
                        </a:solidFill>
                        <a:latin typeface="Times New Roman" pitchFamily="18" charset="0"/>
                        <a:cs typeface="Times New Roman" pitchFamily="18" charset="0"/>
                      </a:endParaRPr>
                    </a:p>
                  </a:txBody>
                  <a:tcPr>
                    <a:lnL w="57150" cap="flat" cmpd="sng" algn="ctr">
                      <a:solidFill>
                        <a:schemeClr val="tx1"/>
                      </a:solidFill>
                      <a:prstDash val="solid"/>
                      <a:round/>
                      <a:headEnd type="none" w="med" len="med"/>
                      <a:tailEnd type="none" w="med" len="med"/>
                    </a:lnL>
                    <a:lnR w="57150" cap="flat" cmpd="sng" algn="ctr">
                      <a:solidFill>
                        <a:schemeClr val="tx1">
                          <a:lumMod val="95000"/>
                          <a:lumOff val="5000"/>
                        </a:schemeClr>
                      </a:solidFill>
                      <a:prstDash val="solid"/>
                      <a:round/>
                      <a:headEnd type="none" w="med" len="med"/>
                      <a:tailEnd type="none" w="med" len="med"/>
                    </a:lnR>
                    <a:lnT w="57150" cap="flat" cmpd="sng" algn="ctr">
                      <a:solidFill>
                        <a:schemeClr val="tx1">
                          <a:lumMod val="95000"/>
                          <a:lumOff val="5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858748">
                <a:tc>
                  <a:txBody>
                    <a:bodyPr/>
                    <a:lstStyle/>
                    <a:p>
                      <a:endParaRPr lang="en-US" dirty="0"/>
                    </a:p>
                  </a:txBody>
                  <a:tcPr>
                    <a:lnL w="57150" cap="flat" cmpd="sng" algn="ctr">
                      <a:solidFill>
                        <a:schemeClr val="tx1">
                          <a:lumMod val="95000"/>
                          <a:lumOff val="5000"/>
                        </a:schemeClr>
                      </a:solidFill>
                      <a:prstDash val="solid"/>
                      <a:round/>
                      <a:headEnd type="none" w="med" len="med"/>
                      <a:tailEnd type="none" w="med" len="med"/>
                    </a:lnL>
                    <a:lnR w="57150" cap="flat" cmpd="sng" algn="ctr">
                      <a:solidFill>
                        <a:schemeClr val="tx1">
                          <a:lumMod val="95000"/>
                          <a:lumOff val="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lumMod val="95000"/>
                          <a:lumOff val="5000"/>
                        </a:schemeClr>
                      </a:solidFill>
                      <a:prstDash val="solid"/>
                      <a:round/>
                      <a:headEnd type="none" w="med" len="med"/>
                      <a:tailEnd type="none" w="med" len="med"/>
                    </a:lnB>
                  </a:tcPr>
                </a:tc>
                <a:tc>
                  <a:txBody>
                    <a:bodyPr/>
                    <a:lstStyle/>
                    <a:p>
                      <a:endParaRPr lang="en-US" dirty="0"/>
                    </a:p>
                  </a:txBody>
                  <a:tcPr>
                    <a:lnL w="57150" cap="flat" cmpd="sng" algn="ctr">
                      <a:solidFill>
                        <a:schemeClr val="tx1">
                          <a:lumMod val="95000"/>
                          <a:lumOff val="5000"/>
                        </a:schemeClr>
                      </a:solidFill>
                      <a:prstDash val="solid"/>
                      <a:round/>
                      <a:headEnd type="none" w="med" len="med"/>
                      <a:tailEnd type="none" w="med" len="med"/>
                    </a:lnL>
                    <a:lnR w="57150" cap="flat" cmpd="sng" algn="ctr">
                      <a:solidFill>
                        <a:schemeClr val="tx1">
                          <a:lumMod val="95000"/>
                          <a:lumOff val="5000"/>
                        </a:schemeClr>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lumMod val="95000"/>
                          <a:lumOff val="5000"/>
                        </a:schemeClr>
                      </a:solidFill>
                      <a:prstDash val="solid"/>
                      <a:round/>
                      <a:headEnd type="none" w="med" len="med"/>
                      <a:tailEnd type="none" w="med" len="med"/>
                    </a:lnB>
                  </a:tcPr>
                </a:tc>
                <a:extLst>
                  <a:ext uri="{0D108BD9-81ED-4DB2-BD59-A6C34878D82A}">
                    <a16:rowId xmlns:a16="http://schemas.microsoft.com/office/drawing/2014/main" xmlns="" val="10001"/>
                  </a:ext>
                </a:extLst>
              </a:tr>
              <a:tr h="858748">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lumMod val="95000"/>
                          <a:lumOff val="5000"/>
                        </a:schemeClr>
                      </a:solidFill>
                      <a:prstDash val="solid"/>
                      <a:round/>
                      <a:headEnd type="none" w="med" len="med"/>
                      <a:tailEnd type="none" w="med" len="med"/>
                    </a:lnR>
                    <a:lnT w="57150" cap="flat" cmpd="sng" algn="ctr">
                      <a:solidFill>
                        <a:schemeClr val="tx1">
                          <a:lumMod val="95000"/>
                          <a:lumOff val="5000"/>
                        </a:schemeClr>
                      </a:solidFill>
                      <a:prstDash val="solid"/>
                      <a:round/>
                      <a:headEnd type="none" w="med" len="med"/>
                      <a:tailEnd type="none" w="med" len="med"/>
                    </a:lnT>
                    <a:lnB w="57150" cap="flat" cmpd="sng" algn="ctr">
                      <a:solidFill>
                        <a:schemeClr val="tx1">
                          <a:lumMod val="95000"/>
                          <a:lumOff val="5000"/>
                        </a:schemeClr>
                      </a:solidFill>
                      <a:prstDash val="solid"/>
                      <a:round/>
                      <a:headEnd type="none" w="med" len="med"/>
                      <a:tailEnd type="none" w="med" len="med"/>
                    </a:lnB>
                  </a:tcPr>
                </a:tc>
                <a:tc>
                  <a:txBody>
                    <a:bodyPr/>
                    <a:lstStyle/>
                    <a:p>
                      <a:endParaRPr lang="en-US" dirty="0"/>
                    </a:p>
                  </a:txBody>
                  <a:tcPr>
                    <a:lnL w="57150" cap="flat" cmpd="sng" algn="ctr">
                      <a:solidFill>
                        <a:schemeClr val="tx1">
                          <a:lumMod val="95000"/>
                          <a:lumOff val="5000"/>
                        </a:schemeClr>
                      </a:solidFill>
                      <a:prstDash val="solid"/>
                      <a:round/>
                      <a:headEnd type="none" w="med" len="med"/>
                      <a:tailEnd type="none" w="med" len="med"/>
                    </a:lnL>
                    <a:lnR w="57150" cap="flat" cmpd="sng" algn="ctr">
                      <a:solidFill>
                        <a:schemeClr val="tx1">
                          <a:lumMod val="95000"/>
                          <a:lumOff val="5000"/>
                        </a:schemeClr>
                      </a:solidFill>
                      <a:prstDash val="solid"/>
                      <a:round/>
                      <a:headEnd type="none" w="med" len="med"/>
                      <a:tailEnd type="none" w="med" len="med"/>
                    </a:lnR>
                    <a:lnT w="57150" cap="flat" cmpd="sng" algn="ctr">
                      <a:solidFill>
                        <a:schemeClr val="tx1">
                          <a:lumMod val="95000"/>
                          <a:lumOff val="5000"/>
                        </a:schemeClr>
                      </a:solidFill>
                      <a:prstDash val="solid"/>
                      <a:round/>
                      <a:headEnd type="none" w="med" len="med"/>
                      <a:tailEnd type="none" w="med" len="med"/>
                    </a:lnT>
                    <a:lnB w="57150" cap="flat" cmpd="sng" algn="ctr">
                      <a:solidFill>
                        <a:schemeClr val="tx1">
                          <a:lumMod val="95000"/>
                          <a:lumOff val="5000"/>
                        </a:schemeClr>
                      </a:solidFill>
                      <a:prstDash val="solid"/>
                      <a:round/>
                      <a:headEnd type="none" w="med" len="med"/>
                      <a:tailEnd type="none" w="med" len="med"/>
                    </a:lnB>
                  </a:tcPr>
                </a:tc>
                <a:extLst>
                  <a:ext uri="{0D108BD9-81ED-4DB2-BD59-A6C34878D82A}">
                    <a16:rowId xmlns:a16="http://schemas.microsoft.com/office/drawing/2014/main" xmlns="" val="10002"/>
                  </a:ext>
                </a:extLst>
              </a:tr>
              <a:tr h="858748">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lumMod val="95000"/>
                          <a:lumOff val="5000"/>
                        </a:schemeClr>
                      </a:solidFill>
                      <a:prstDash val="solid"/>
                      <a:round/>
                      <a:headEnd type="none" w="med" len="med"/>
                      <a:tailEnd type="none" w="med" len="med"/>
                    </a:lnR>
                    <a:lnT w="57150" cap="flat" cmpd="sng" algn="ctr">
                      <a:solidFill>
                        <a:schemeClr val="tx1">
                          <a:lumMod val="95000"/>
                          <a:lumOff val="5000"/>
                        </a:schemeClr>
                      </a:solidFill>
                      <a:prstDash val="solid"/>
                      <a:round/>
                      <a:headEnd type="none" w="med" len="med"/>
                      <a:tailEnd type="none" w="med" len="med"/>
                    </a:lnT>
                    <a:lnB w="57150" cap="flat" cmpd="sng" algn="ctr">
                      <a:solidFill>
                        <a:schemeClr val="tx1">
                          <a:lumMod val="95000"/>
                          <a:lumOff val="5000"/>
                        </a:schemeClr>
                      </a:solidFill>
                      <a:prstDash val="solid"/>
                      <a:round/>
                      <a:headEnd type="none" w="med" len="med"/>
                      <a:tailEnd type="none" w="med" len="med"/>
                    </a:lnB>
                  </a:tcPr>
                </a:tc>
                <a:tc>
                  <a:txBody>
                    <a:bodyPr/>
                    <a:lstStyle/>
                    <a:p>
                      <a:endParaRPr lang="en-US" dirty="0"/>
                    </a:p>
                  </a:txBody>
                  <a:tcPr>
                    <a:lnL w="57150" cap="flat" cmpd="sng" algn="ctr">
                      <a:solidFill>
                        <a:schemeClr val="tx1">
                          <a:lumMod val="95000"/>
                          <a:lumOff val="5000"/>
                        </a:schemeClr>
                      </a:solidFill>
                      <a:prstDash val="solid"/>
                      <a:round/>
                      <a:headEnd type="none" w="med" len="med"/>
                      <a:tailEnd type="none" w="med" len="med"/>
                    </a:lnL>
                    <a:lnR w="57150" cap="flat" cmpd="sng" algn="ctr">
                      <a:solidFill>
                        <a:schemeClr val="tx1">
                          <a:lumMod val="95000"/>
                          <a:lumOff val="5000"/>
                        </a:schemeClr>
                      </a:solidFill>
                      <a:prstDash val="solid"/>
                      <a:round/>
                      <a:headEnd type="none" w="med" len="med"/>
                      <a:tailEnd type="none" w="med" len="med"/>
                    </a:lnR>
                    <a:lnT w="57150" cap="flat" cmpd="sng" algn="ctr">
                      <a:solidFill>
                        <a:schemeClr val="tx1">
                          <a:lumMod val="95000"/>
                          <a:lumOff val="5000"/>
                        </a:schemeClr>
                      </a:solidFill>
                      <a:prstDash val="solid"/>
                      <a:round/>
                      <a:headEnd type="none" w="med" len="med"/>
                      <a:tailEnd type="none" w="med" len="med"/>
                    </a:lnT>
                    <a:lnB w="57150" cap="flat" cmpd="sng" algn="ctr">
                      <a:solidFill>
                        <a:schemeClr val="tx1">
                          <a:lumMod val="95000"/>
                          <a:lumOff val="5000"/>
                        </a:schemeClr>
                      </a:solidFill>
                      <a:prstDash val="solid"/>
                      <a:round/>
                      <a:headEnd type="none" w="med" len="med"/>
                      <a:tailEnd type="none" w="med" len="med"/>
                    </a:lnB>
                  </a:tcPr>
                </a:tc>
                <a:extLst>
                  <a:ext uri="{0D108BD9-81ED-4DB2-BD59-A6C34878D82A}">
                    <a16:rowId xmlns:a16="http://schemas.microsoft.com/office/drawing/2014/main" xmlns="" val="10003"/>
                  </a:ext>
                </a:extLst>
              </a:tr>
              <a:tr h="858748">
                <a:tc>
                  <a:txBody>
                    <a:bodyPr/>
                    <a:lstStyle/>
                    <a:p>
                      <a:endParaRPr lang="en-US" dirty="0"/>
                    </a:p>
                  </a:txBody>
                  <a:tcPr>
                    <a:lnL w="57150" cap="flat" cmpd="sng" algn="ctr">
                      <a:solidFill>
                        <a:schemeClr val="tx1"/>
                      </a:solidFill>
                      <a:prstDash val="solid"/>
                      <a:round/>
                      <a:headEnd type="none" w="med" len="med"/>
                      <a:tailEnd type="none" w="med" len="med"/>
                    </a:lnL>
                    <a:lnR w="57150" cap="flat" cmpd="sng" algn="ctr">
                      <a:solidFill>
                        <a:schemeClr val="tx1">
                          <a:lumMod val="95000"/>
                          <a:lumOff val="5000"/>
                        </a:schemeClr>
                      </a:solidFill>
                      <a:prstDash val="solid"/>
                      <a:round/>
                      <a:headEnd type="none" w="med" len="med"/>
                      <a:tailEnd type="none" w="med" len="med"/>
                    </a:lnR>
                    <a:lnT w="57150" cap="flat" cmpd="sng" algn="ctr">
                      <a:solidFill>
                        <a:schemeClr val="tx1">
                          <a:lumMod val="95000"/>
                          <a:lumOff val="5000"/>
                        </a:schemeClr>
                      </a:solidFill>
                      <a:prstDash val="solid"/>
                      <a:round/>
                      <a:headEnd type="none" w="med" len="med"/>
                      <a:tailEnd type="none" w="med" len="med"/>
                    </a:lnT>
                  </a:tcPr>
                </a:tc>
                <a:tc>
                  <a:txBody>
                    <a:bodyPr/>
                    <a:lstStyle/>
                    <a:p>
                      <a:endParaRPr lang="en-US" dirty="0"/>
                    </a:p>
                  </a:txBody>
                  <a:tcPr>
                    <a:lnL w="57150" cap="flat" cmpd="sng" algn="ctr">
                      <a:solidFill>
                        <a:schemeClr val="tx1">
                          <a:lumMod val="95000"/>
                          <a:lumOff val="5000"/>
                        </a:schemeClr>
                      </a:solidFill>
                      <a:prstDash val="solid"/>
                      <a:round/>
                      <a:headEnd type="none" w="med" len="med"/>
                      <a:tailEnd type="none" w="med" len="med"/>
                    </a:lnL>
                    <a:lnR w="57150" cap="flat" cmpd="sng" algn="ctr">
                      <a:solidFill>
                        <a:schemeClr val="tx1">
                          <a:lumMod val="95000"/>
                          <a:lumOff val="5000"/>
                        </a:schemeClr>
                      </a:solidFill>
                      <a:prstDash val="solid"/>
                      <a:round/>
                      <a:headEnd type="none" w="med" len="med"/>
                      <a:tailEnd type="none" w="med" len="med"/>
                    </a:lnR>
                    <a:lnT w="57150" cap="flat" cmpd="sng" algn="ctr">
                      <a:solidFill>
                        <a:schemeClr val="tx1">
                          <a:lumMod val="95000"/>
                          <a:lumOff val="5000"/>
                        </a:schemeClr>
                      </a:solidFill>
                      <a:prstDash val="solid"/>
                      <a:round/>
                      <a:headEnd type="none" w="med" len="med"/>
                      <a:tailEnd type="none" w="med" len="med"/>
                    </a:lnT>
                  </a:tcPr>
                </a:tc>
                <a:extLst>
                  <a:ext uri="{0D108BD9-81ED-4DB2-BD59-A6C34878D82A}">
                    <a16:rowId xmlns:a16="http://schemas.microsoft.com/office/drawing/2014/main" xmlns="" val="10004"/>
                  </a:ext>
                </a:extLst>
              </a:tr>
            </a:tbl>
          </a:graphicData>
        </a:graphic>
      </p:graphicFrame>
      <p:pic>
        <p:nvPicPr>
          <p:cNvPr id="7" name="Picture 2" descr="F:\linh\chay nhanh.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0"/>
            <a:ext cx="1611313"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3"/>
          <p:cNvSpPr txBox="1">
            <a:spLocks/>
          </p:cNvSpPr>
          <p:nvPr/>
        </p:nvSpPr>
        <p:spPr>
          <a:xfrm>
            <a:off x="533400" y="76200"/>
            <a:ext cx="8229600" cy="1143000"/>
          </a:xfrm>
          <a:prstGeom prst="rect">
            <a:avLst/>
          </a:prstGeom>
          <a:noFill/>
        </p:spPr>
        <p:txBody>
          <a:bodyPr vert="horz" wrap="none" lIns="91440" tIns="45720" rIns="91440" bIns="45720"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5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charset="0"/>
              </a:rPr>
              <a:t>AI NHANH HƠN?</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Arial" charset="0"/>
            </a:endParaRPr>
          </a:p>
        </p:txBody>
      </p:sp>
    </p:spTree>
    <p:extLst>
      <p:ext uri="{BB962C8B-B14F-4D97-AF65-F5344CB8AC3E}">
        <p14:creationId xmlns:p14="http://schemas.microsoft.com/office/powerpoint/2010/main" val="1368696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WordArt 42" descr="Purple mesh">
            <a:extLst>
              <a:ext uri="{FF2B5EF4-FFF2-40B4-BE49-F238E27FC236}">
                <a16:creationId xmlns:a16="http://schemas.microsoft.com/office/drawing/2014/main" xmlns="" id="{CAAE2DA8-7757-D3DB-8B3D-DF201C6CDCC1}"/>
              </a:ext>
            </a:extLst>
          </p:cNvPr>
          <p:cNvSpPr>
            <a:spLocks noChangeArrowheads="1" noChangeShapeType="1" noTextEdit="1"/>
          </p:cNvSpPr>
          <p:nvPr/>
        </p:nvSpPr>
        <p:spPr bwMode="auto">
          <a:xfrm>
            <a:off x="7665956" y="772021"/>
            <a:ext cx="360760" cy="590550"/>
          </a:xfrm>
          <a:prstGeom prst="rect">
            <a:avLst/>
          </a:prstGeom>
          <a:extLst>
            <a:ext uri="{91240B29-F687-4F45-9708-019B960494DF}">
              <a14:hiddenLine xmlns:a14="http://schemas.microsoft.com/office/drawing/2010/main" w="1905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blipFill dpi="0" rotWithShape="0">
                  <a:blip r:embed="rId4"/>
                  <a:srcRect/>
                  <a:tile tx="0" ty="0" sx="100000" sy="100000" flip="none" algn="tl"/>
                </a:blipFill>
                <a:latin typeface="Arial Black" panose="020B0A04020102020204" pitchFamily="34" charset="0"/>
              </a:rPr>
              <a:t>0</a:t>
            </a:r>
          </a:p>
        </p:txBody>
      </p:sp>
      <p:sp>
        <p:nvSpPr>
          <p:cNvPr id="4" name="WordArt 43" descr="Purple mesh">
            <a:extLst>
              <a:ext uri="{FF2B5EF4-FFF2-40B4-BE49-F238E27FC236}">
                <a16:creationId xmlns:a16="http://schemas.microsoft.com/office/drawing/2014/main" xmlns="" id="{E6D289E8-521B-2B39-4A6F-35FE5F58DE52}"/>
              </a:ext>
            </a:extLst>
          </p:cNvPr>
          <p:cNvSpPr>
            <a:spLocks noChangeArrowheads="1" noChangeShapeType="1" noTextEdit="1"/>
          </p:cNvSpPr>
          <p:nvPr/>
        </p:nvSpPr>
        <p:spPr bwMode="auto">
          <a:xfrm>
            <a:off x="7640240" y="759321"/>
            <a:ext cx="360760" cy="590550"/>
          </a:xfrm>
          <a:prstGeom prst="rect">
            <a:avLst/>
          </a:prstGeom>
          <a:extLst>
            <a:ext uri="{91240B29-F687-4F45-9708-019B960494DF}">
              <a14:hiddenLine xmlns:a14="http://schemas.microsoft.com/office/drawing/2010/main" w="1905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blipFill dpi="0" rotWithShape="0">
                  <a:blip r:embed="rId4"/>
                  <a:srcRect/>
                  <a:tile tx="0" ty="0" sx="100000" sy="100000" flip="none" algn="tl"/>
                </a:blipFill>
                <a:latin typeface="Arial Black" panose="020B0A04020102020204" pitchFamily="34" charset="0"/>
              </a:rPr>
              <a:t>1</a:t>
            </a:r>
          </a:p>
        </p:txBody>
      </p:sp>
      <p:sp>
        <p:nvSpPr>
          <p:cNvPr id="5" name="WordArt 44" descr="Purple mesh">
            <a:extLst>
              <a:ext uri="{FF2B5EF4-FFF2-40B4-BE49-F238E27FC236}">
                <a16:creationId xmlns:a16="http://schemas.microsoft.com/office/drawing/2014/main" xmlns="" id="{95129DDF-7A72-8628-F65A-DA1E08F564A5}"/>
              </a:ext>
            </a:extLst>
          </p:cNvPr>
          <p:cNvSpPr>
            <a:spLocks noChangeArrowheads="1" noChangeShapeType="1" noTextEdit="1"/>
          </p:cNvSpPr>
          <p:nvPr/>
        </p:nvSpPr>
        <p:spPr bwMode="auto">
          <a:xfrm>
            <a:off x="7667147" y="774526"/>
            <a:ext cx="360759" cy="590550"/>
          </a:xfrm>
          <a:prstGeom prst="rect">
            <a:avLst/>
          </a:prstGeom>
          <a:extLst>
            <a:ext uri="{91240B29-F687-4F45-9708-019B960494DF}">
              <a14:hiddenLine xmlns:a14="http://schemas.microsoft.com/office/drawing/2010/main" w="1905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blipFill dpi="0" rotWithShape="0">
                  <a:blip r:embed="rId4"/>
                  <a:srcRect/>
                  <a:tile tx="0" ty="0" sx="100000" sy="100000" flip="none" algn="tl"/>
                </a:blipFill>
                <a:latin typeface="Arial Black" panose="020B0A04020102020204" pitchFamily="34" charset="0"/>
              </a:rPr>
              <a:t>2</a:t>
            </a:r>
          </a:p>
        </p:txBody>
      </p:sp>
      <p:sp>
        <p:nvSpPr>
          <p:cNvPr id="6" name="WordArt 45" descr="Purple mesh">
            <a:extLst>
              <a:ext uri="{FF2B5EF4-FFF2-40B4-BE49-F238E27FC236}">
                <a16:creationId xmlns:a16="http://schemas.microsoft.com/office/drawing/2014/main" xmlns="" id="{3F20874B-56BF-FBA5-D84C-F48982543387}"/>
              </a:ext>
            </a:extLst>
          </p:cNvPr>
          <p:cNvSpPr>
            <a:spLocks noChangeArrowheads="1" noChangeShapeType="1" noTextEdit="1"/>
          </p:cNvSpPr>
          <p:nvPr/>
        </p:nvSpPr>
        <p:spPr bwMode="auto">
          <a:xfrm>
            <a:off x="7675481" y="838200"/>
            <a:ext cx="360760" cy="590550"/>
          </a:xfrm>
          <a:prstGeom prst="rect">
            <a:avLst/>
          </a:prstGeom>
          <a:extLst>
            <a:ext uri="{91240B29-F687-4F45-9708-019B960494DF}">
              <a14:hiddenLine xmlns:a14="http://schemas.microsoft.com/office/drawing/2010/main" w="1905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blipFill dpi="0" rotWithShape="0">
                  <a:blip r:embed="rId4"/>
                  <a:srcRect/>
                  <a:tile tx="0" ty="0" sx="100000" sy="100000" flip="none" algn="tl"/>
                </a:blipFill>
                <a:latin typeface="Arial Black" panose="020B0A04020102020204" pitchFamily="34" charset="0"/>
              </a:rPr>
              <a:t>3</a:t>
            </a:r>
          </a:p>
        </p:txBody>
      </p:sp>
      <p:sp>
        <p:nvSpPr>
          <p:cNvPr id="7" name="WordArt 42" descr="Purple mesh">
            <a:extLst>
              <a:ext uri="{FF2B5EF4-FFF2-40B4-BE49-F238E27FC236}">
                <a16:creationId xmlns:a16="http://schemas.microsoft.com/office/drawing/2014/main" xmlns="" id="{574B854A-4160-2E41-07B4-35200D839BD8}"/>
              </a:ext>
            </a:extLst>
          </p:cNvPr>
          <p:cNvSpPr>
            <a:spLocks noChangeArrowheads="1" noChangeShapeType="1" noTextEdit="1"/>
          </p:cNvSpPr>
          <p:nvPr/>
        </p:nvSpPr>
        <p:spPr bwMode="auto">
          <a:xfrm>
            <a:off x="8444315" y="797872"/>
            <a:ext cx="360760" cy="590550"/>
          </a:xfrm>
          <a:prstGeom prst="rect">
            <a:avLst/>
          </a:prstGeom>
          <a:extLst>
            <a:ext uri="{91240B29-F687-4F45-9708-019B960494DF}">
              <a14:hiddenLine xmlns:a14="http://schemas.microsoft.com/office/drawing/2010/main" w="1905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blipFill dpi="0" rotWithShape="0">
                  <a:blip r:embed="rId4"/>
                  <a:srcRect/>
                  <a:tile tx="0" ty="0" sx="100000" sy="100000" flip="none" algn="tl"/>
                </a:blipFill>
                <a:latin typeface="Arial Black" panose="020B0A04020102020204" pitchFamily="34" charset="0"/>
              </a:rPr>
              <a:t>0</a:t>
            </a:r>
          </a:p>
        </p:txBody>
      </p:sp>
      <p:sp>
        <p:nvSpPr>
          <p:cNvPr id="8" name="WordArt 43" descr="Purple mesh">
            <a:extLst>
              <a:ext uri="{FF2B5EF4-FFF2-40B4-BE49-F238E27FC236}">
                <a16:creationId xmlns:a16="http://schemas.microsoft.com/office/drawing/2014/main" xmlns="" id="{FA16684E-BA45-2D44-5443-428EDF9AB61A}"/>
              </a:ext>
            </a:extLst>
          </p:cNvPr>
          <p:cNvSpPr>
            <a:spLocks noChangeArrowheads="1" noChangeShapeType="1" noTextEdit="1"/>
          </p:cNvSpPr>
          <p:nvPr/>
        </p:nvSpPr>
        <p:spPr bwMode="auto">
          <a:xfrm>
            <a:off x="8449077" y="785172"/>
            <a:ext cx="360760" cy="590550"/>
          </a:xfrm>
          <a:prstGeom prst="rect">
            <a:avLst/>
          </a:prstGeom>
          <a:extLst>
            <a:ext uri="{91240B29-F687-4F45-9708-019B960494DF}">
              <a14:hiddenLine xmlns:a14="http://schemas.microsoft.com/office/drawing/2010/main" w="1905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blipFill dpi="0" rotWithShape="0">
                  <a:blip r:embed="rId4"/>
                  <a:srcRect/>
                  <a:tile tx="0" ty="0" sx="100000" sy="100000" flip="none" algn="tl"/>
                </a:blipFill>
                <a:latin typeface="Arial Black" panose="020B0A04020102020204" pitchFamily="34" charset="0"/>
              </a:rPr>
              <a:t>1</a:t>
            </a:r>
          </a:p>
        </p:txBody>
      </p:sp>
      <p:sp>
        <p:nvSpPr>
          <p:cNvPr id="9" name="WordArt 44" descr="Purple mesh">
            <a:extLst>
              <a:ext uri="{FF2B5EF4-FFF2-40B4-BE49-F238E27FC236}">
                <a16:creationId xmlns:a16="http://schemas.microsoft.com/office/drawing/2014/main" xmlns="" id="{268F5B97-BA43-0F92-E653-81F8FD09B137}"/>
              </a:ext>
            </a:extLst>
          </p:cNvPr>
          <p:cNvSpPr>
            <a:spLocks noChangeArrowheads="1" noChangeShapeType="1" noTextEdit="1"/>
          </p:cNvSpPr>
          <p:nvPr/>
        </p:nvSpPr>
        <p:spPr bwMode="auto">
          <a:xfrm>
            <a:off x="8445506" y="785172"/>
            <a:ext cx="360759" cy="590550"/>
          </a:xfrm>
          <a:prstGeom prst="rect">
            <a:avLst/>
          </a:prstGeom>
          <a:extLst>
            <a:ext uri="{91240B29-F687-4F45-9708-019B960494DF}">
              <a14:hiddenLine xmlns:a14="http://schemas.microsoft.com/office/drawing/2010/main" w="1905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blipFill dpi="0" rotWithShape="0">
                  <a:blip r:embed="rId4"/>
                  <a:srcRect/>
                  <a:tile tx="0" ty="0" sx="100000" sy="100000" flip="none" algn="tl"/>
                </a:blipFill>
                <a:latin typeface="Arial Black" panose="020B0A04020102020204" pitchFamily="34" charset="0"/>
              </a:rPr>
              <a:t>2</a:t>
            </a:r>
          </a:p>
        </p:txBody>
      </p:sp>
      <p:sp>
        <p:nvSpPr>
          <p:cNvPr id="10" name="WordArt 45" descr="Purple mesh">
            <a:extLst>
              <a:ext uri="{FF2B5EF4-FFF2-40B4-BE49-F238E27FC236}">
                <a16:creationId xmlns:a16="http://schemas.microsoft.com/office/drawing/2014/main" xmlns="" id="{87F8B27D-81FB-FD93-F8B7-03F45F671D4C}"/>
              </a:ext>
            </a:extLst>
          </p:cNvPr>
          <p:cNvSpPr>
            <a:spLocks noChangeArrowheads="1" noChangeShapeType="1" noTextEdit="1"/>
          </p:cNvSpPr>
          <p:nvPr/>
        </p:nvSpPr>
        <p:spPr bwMode="auto">
          <a:xfrm>
            <a:off x="8453840" y="780410"/>
            <a:ext cx="360760" cy="590550"/>
          </a:xfrm>
          <a:prstGeom prst="rect">
            <a:avLst/>
          </a:prstGeom>
          <a:extLst>
            <a:ext uri="{91240B29-F687-4F45-9708-019B960494DF}">
              <a14:hiddenLine xmlns:a14="http://schemas.microsoft.com/office/drawing/2010/main" w="1905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blipFill dpi="0" rotWithShape="0">
                  <a:blip r:embed="rId4"/>
                  <a:srcRect/>
                  <a:tile tx="0" ty="0" sx="100000" sy="100000" flip="none" algn="tl"/>
                </a:blipFill>
                <a:latin typeface="Arial Black" panose="020B0A04020102020204" pitchFamily="34" charset="0"/>
              </a:rPr>
              <a:t>3</a:t>
            </a:r>
          </a:p>
        </p:txBody>
      </p:sp>
      <p:sp>
        <p:nvSpPr>
          <p:cNvPr id="11" name="WordArt 46" descr="Purple mesh">
            <a:extLst>
              <a:ext uri="{FF2B5EF4-FFF2-40B4-BE49-F238E27FC236}">
                <a16:creationId xmlns:a16="http://schemas.microsoft.com/office/drawing/2014/main" xmlns="" id="{7A5B4826-0EE3-BCE9-8DE9-CDE418B0E454}"/>
              </a:ext>
            </a:extLst>
          </p:cNvPr>
          <p:cNvSpPr>
            <a:spLocks noChangeArrowheads="1" noChangeShapeType="1" noTextEdit="1"/>
          </p:cNvSpPr>
          <p:nvPr/>
        </p:nvSpPr>
        <p:spPr bwMode="auto">
          <a:xfrm>
            <a:off x="8453840" y="785172"/>
            <a:ext cx="360760" cy="590550"/>
          </a:xfrm>
          <a:prstGeom prst="rect">
            <a:avLst/>
          </a:prstGeom>
          <a:extLst>
            <a:ext uri="{91240B29-F687-4F45-9708-019B960494DF}">
              <a14:hiddenLine xmlns:a14="http://schemas.microsoft.com/office/drawing/2010/main" w="1905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blipFill dpi="0" rotWithShape="0">
                  <a:blip r:embed="rId4"/>
                  <a:srcRect/>
                  <a:tile tx="0" ty="0" sx="100000" sy="100000" flip="none" algn="tl"/>
                </a:blipFill>
                <a:latin typeface="Arial Black" panose="020B0A04020102020204" pitchFamily="34" charset="0"/>
              </a:rPr>
              <a:t>4</a:t>
            </a:r>
          </a:p>
        </p:txBody>
      </p:sp>
      <p:pic>
        <p:nvPicPr>
          <p:cNvPr id="12" name="Picture 2" descr="Giảm 47 %】 Bạc Thìa Bạc Nguyên Chất 999 Dụng Cụ Ăn Bằng Bạc Bé Muỗng Thủ  Công Bông Tuyết Dụng Cụ Ăn Bằng Bạc Đồ Gia Dụng Cán Dài Muôi Múc Canh">
            <a:extLst>
              <a:ext uri="{FF2B5EF4-FFF2-40B4-BE49-F238E27FC236}">
                <a16:creationId xmlns:a16="http://schemas.microsoft.com/office/drawing/2014/main" xmlns="" id="{E997E4EA-7EC3-2F0E-E649-EE81581EACA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0" y="806102"/>
            <a:ext cx="2188807" cy="23180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284C9B4E-D6BF-19B6-F902-D8C37D947307}"/>
              </a:ext>
            </a:extLst>
          </p:cNvPr>
          <p:cNvSpPr txBox="1"/>
          <p:nvPr/>
        </p:nvSpPr>
        <p:spPr>
          <a:xfrm>
            <a:off x="152400" y="3072825"/>
            <a:ext cx="1828800" cy="584775"/>
          </a:xfrm>
          <a:prstGeom prst="rect">
            <a:avLst/>
          </a:prstGeom>
          <a:noFill/>
        </p:spPr>
        <p:txBody>
          <a:bodyPr wrap="square" rtlCol="0">
            <a:spAutoFit/>
          </a:bodyPr>
          <a:lstStyle/>
          <a:p>
            <a:pPr algn="ctr"/>
            <a:r>
              <a:rPr lang="en-US" sz="3200" b="1" dirty="0" err="1">
                <a:solidFill>
                  <a:srgbClr val="0070C0"/>
                </a:solidFill>
                <a:latin typeface="Times New Roman" pitchFamily="18" charset="0"/>
                <a:cs typeface="Times New Roman" pitchFamily="18" charset="0"/>
              </a:rPr>
              <a:t>Thìa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bạc</a:t>
            </a:r>
            <a:endParaRPr lang="en-US" sz="3200" b="1" dirty="0">
              <a:solidFill>
                <a:srgbClr val="0070C0"/>
              </a:solidFill>
              <a:latin typeface="Times New Roman" pitchFamily="18" charset="0"/>
              <a:cs typeface="Times New Roman" pitchFamily="18" charset="0"/>
            </a:endParaRPr>
          </a:p>
        </p:txBody>
      </p:sp>
      <p:sp>
        <p:nvSpPr>
          <p:cNvPr id="14" name="WordArt 42" descr="Purple mesh">
            <a:extLst>
              <a:ext uri="{FF2B5EF4-FFF2-40B4-BE49-F238E27FC236}">
                <a16:creationId xmlns:a16="http://schemas.microsoft.com/office/drawing/2014/main" xmlns="" id="{6C284591-43D5-AA19-DFE9-58DC06590FF8}"/>
              </a:ext>
            </a:extLst>
          </p:cNvPr>
          <p:cNvSpPr>
            <a:spLocks noChangeArrowheads="1" noChangeShapeType="1" noTextEdit="1"/>
          </p:cNvSpPr>
          <p:nvPr/>
        </p:nvSpPr>
        <p:spPr bwMode="auto">
          <a:xfrm>
            <a:off x="6946726" y="838200"/>
            <a:ext cx="360760" cy="590550"/>
          </a:xfrm>
          <a:prstGeom prst="rect">
            <a:avLst/>
          </a:prstGeom>
          <a:extLst>
            <a:ext uri="{91240B29-F687-4F45-9708-019B960494DF}">
              <a14:hiddenLine xmlns:a14="http://schemas.microsoft.com/office/drawing/2010/main" w="1905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blipFill dpi="0" rotWithShape="0">
                  <a:blip r:embed="rId4"/>
                  <a:srcRect/>
                  <a:tile tx="0" ty="0" sx="100000" sy="100000" flip="none" algn="tl"/>
                </a:blipFill>
                <a:latin typeface="Arial Black" panose="020B0A04020102020204" pitchFamily="34" charset="0"/>
              </a:rPr>
              <a:t>0</a:t>
            </a:r>
          </a:p>
        </p:txBody>
      </p:sp>
      <p:sp>
        <p:nvSpPr>
          <p:cNvPr id="15" name="WordArt 43" descr="Purple mesh">
            <a:extLst>
              <a:ext uri="{FF2B5EF4-FFF2-40B4-BE49-F238E27FC236}">
                <a16:creationId xmlns:a16="http://schemas.microsoft.com/office/drawing/2014/main" xmlns="" id="{04127E1C-03F6-0D89-CAC1-2141A098D3B4}"/>
              </a:ext>
            </a:extLst>
          </p:cNvPr>
          <p:cNvSpPr>
            <a:spLocks noChangeArrowheads="1" noChangeShapeType="1" noTextEdit="1"/>
          </p:cNvSpPr>
          <p:nvPr/>
        </p:nvSpPr>
        <p:spPr bwMode="auto">
          <a:xfrm>
            <a:off x="6941914" y="838200"/>
            <a:ext cx="360760" cy="590550"/>
          </a:xfrm>
          <a:prstGeom prst="rect">
            <a:avLst/>
          </a:prstGeom>
          <a:extLst>
            <a:ext uri="{91240B29-F687-4F45-9708-019B960494DF}">
              <a14:hiddenLine xmlns:a14="http://schemas.microsoft.com/office/drawing/2010/main" w="1905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blipFill dpi="0" rotWithShape="0">
                  <a:blip r:embed="rId4"/>
                  <a:srcRect/>
                  <a:tile tx="0" ty="0" sx="100000" sy="100000" flip="none" algn="tl"/>
                </a:blipFill>
                <a:latin typeface="Arial Black" panose="020B0A04020102020204" pitchFamily="34" charset="0"/>
              </a:rPr>
              <a:t>1</a:t>
            </a:r>
          </a:p>
        </p:txBody>
      </p:sp>
      <p:sp>
        <p:nvSpPr>
          <p:cNvPr id="16" name="WordArt 44" descr="Purple mesh">
            <a:extLst>
              <a:ext uri="{FF2B5EF4-FFF2-40B4-BE49-F238E27FC236}">
                <a16:creationId xmlns:a16="http://schemas.microsoft.com/office/drawing/2014/main" xmlns="" id="{6BF0211C-E741-11C8-86C8-A09795CE2201}"/>
              </a:ext>
            </a:extLst>
          </p:cNvPr>
          <p:cNvSpPr>
            <a:spLocks noChangeArrowheads="1" noChangeShapeType="1" noTextEdit="1"/>
          </p:cNvSpPr>
          <p:nvPr/>
        </p:nvSpPr>
        <p:spPr bwMode="auto">
          <a:xfrm>
            <a:off x="6954441" y="806102"/>
            <a:ext cx="360759" cy="590550"/>
          </a:xfrm>
          <a:prstGeom prst="rect">
            <a:avLst/>
          </a:prstGeom>
          <a:extLst>
            <a:ext uri="{91240B29-F687-4F45-9708-019B960494DF}">
              <a14:hiddenLine xmlns:a14="http://schemas.microsoft.com/office/drawing/2010/main" w="1905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blipFill dpi="0" rotWithShape="0">
                  <a:blip r:embed="rId4"/>
                  <a:srcRect/>
                  <a:tile tx="0" ty="0" sx="100000" sy="100000" flip="none" algn="tl"/>
                </a:blipFill>
                <a:latin typeface="Arial Black" panose="020B0A04020102020204" pitchFamily="34" charset="0"/>
              </a:rPr>
              <a:t>2</a:t>
            </a:r>
          </a:p>
        </p:txBody>
      </p:sp>
      <p:sp>
        <p:nvSpPr>
          <p:cNvPr id="17" name="WordArt 45" descr="Purple mesh">
            <a:extLst>
              <a:ext uri="{FF2B5EF4-FFF2-40B4-BE49-F238E27FC236}">
                <a16:creationId xmlns:a16="http://schemas.microsoft.com/office/drawing/2014/main" xmlns="" id="{DD571D7A-F8F0-8C8E-ACAB-4FADA5118E1D}"/>
              </a:ext>
            </a:extLst>
          </p:cNvPr>
          <p:cNvSpPr>
            <a:spLocks noChangeArrowheads="1" noChangeShapeType="1" noTextEdit="1"/>
          </p:cNvSpPr>
          <p:nvPr/>
        </p:nvSpPr>
        <p:spPr bwMode="auto">
          <a:xfrm>
            <a:off x="6954440" y="838200"/>
            <a:ext cx="360760" cy="590550"/>
          </a:xfrm>
          <a:prstGeom prst="rect">
            <a:avLst/>
          </a:prstGeom>
          <a:extLst>
            <a:ext uri="{91240B29-F687-4F45-9708-019B960494DF}">
              <a14:hiddenLine xmlns:a14="http://schemas.microsoft.com/office/drawing/2010/main" w="1905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blipFill dpi="0" rotWithShape="0">
                  <a:blip r:embed="rId4"/>
                  <a:srcRect/>
                  <a:tile tx="0" ty="0" sx="100000" sy="100000" flip="none" algn="tl"/>
                </a:blipFill>
                <a:latin typeface="Arial Black" panose="020B0A04020102020204" pitchFamily="34" charset="0"/>
              </a:rPr>
              <a:t>3</a:t>
            </a:r>
          </a:p>
        </p:txBody>
      </p:sp>
      <p:sp>
        <p:nvSpPr>
          <p:cNvPr id="18" name="WordArt 46" descr="Purple mesh">
            <a:extLst>
              <a:ext uri="{FF2B5EF4-FFF2-40B4-BE49-F238E27FC236}">
                <a16:creationId xmlns:a16="http://schemas.microsoft.com/office/drawing/2014/main" xmlns="" id="{C8BC1052-C8C0-8AA2-3AA4-A04DAE9430AC}"/>
              </a:ext>
            </a:extLst>
          </p:cNvPr>
          <p:cNvSpPr>
            <a:spLocks noChangeArrowheads="1" noChangeShapeType="1" noTextEdit="1"/>
          </p:cNvSpPr>
          <p:nvPr/>
        </p:nvSpPr>
        <p:spPr bwMode="auto">
          <a:xfrm>
            <a:off x="6954440" y="838200"/>
            <a:ext cx="360760" cy="590550"/>
          </a:xfrm>
          <a:prstGeom prst="rect">
            <a:avLst/>
          </a:prstGeom>
          <a:extLst>
            <a:ext uri="{91240B29-F687-4F45-9708-019B960494DF}">
              <a14:hiddenLine xmlns:a14="http://schemas.microsoft.com/office/drawing/2010/main" w="1905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blipFill dpi="0" rotWithShape="0">
                  <a:blip r:embed="rId4"/>
                  <a:srcRect/>
                  <a:tile tx="0" ty="0" sx="100000" sy="100000" flip="none" algn="tl"/>
                </a:blipFill>
                <a:latin typeface="Arial Black" panose="020B0A04020102020204" pitchFamily="34" charset="0"/>
              </a:rPr>
              <a:t>4</a:t>
            </a:r>
          </a:p>
        </p:txBody>
      </p:sp>
      <p:sp>
        <p:nvSpPr>
          <p:cNvPr id="19" name="TextBox 18">
            <a:extLst>
              <a:ext uri="{FF2B5EF4-FFF2-40B4-BE49-F238E27FC236}">
                <a16:creationId xmlns:a16="http://schemas.microsoft.com/office/drawing/2014/main" xmlns="" id="{980A870A-F4F7-46DD-2F01-4DDC7F7BE35F}"/>
              </a:ext>
            </a:extLst>
          </p:cNvPr>
          <p:cNvSpPr txBox="1"/>
          <p:nvPr/>
        </p:nvSpPr>
        <p:spPr>
          <a:xfrm>
            <a:off x="76200" y="6197025"/>
            <a:ext cx="2057400" cy="584775"/>
          </a:xfrm>
          <a:prstGeom prst="rect">
            <a:avLst/>
          </a:prstGeom>
          <a:noFill/>
        </p:spPr>
        <p:txBody>
          <a:bodyPr wrap="square" rtlCol="0">
            <a:spAutoFit/>
          </a:bodyPr>
          <a:lstStyle/>
          <a:p>
            <a:pPr algn="ctr"/>
            <a:r>
              <a:rPr lang="en-US" sz="3200" b="1" dirty="0" err="1">
                <a:solidFill>
                  <a:srgbClr val="0070C0"/>
                </a:solidFill>
                <a:latin typeface="Times New Roman" pitchFamily="18" charset="0"/>
                <a:cs typeface="Times New Roman" pitchFamily="18" charset="0"/>
              </a:rPr>
              <a:t>Nước</a:t>
            </a:r>
            <a:r>
              <a:rPr lang="en-US" sz="3200" b="1" dirty="0">
                <a:solidFill>
                  <a:srgbClr val="0070C0"/>
                </a:solidFill>
                <a:latin typeface="Times New Roman" pitchFamily="18" charset="0"/>
                <a:cs typeface="Times New Roman" pitchFamily="18" charset="0"/>
              </a:rPr>
              <a:t> cam</a:t>
            </a:r>
          </a:p>
        </p:txBody>
      </p:sp>
      <p:pic>
        <p:nvPicPr>
          <p:cNvPr id="20" name="Picture 19">
            <a:extLst>
              <a:ext uri="{FF2B5EF4-FFF2-40B4-BE49-F238E27FC236}">
                <a16:creationId xmlns:a16="http://schemas.microsoft.com/office/drawing/2014/main" xmlns="" id="{340E04E0-2D3E-0126-D425-F4B10D88AB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303" y="4349402"/>
            <a:ext cx="1905297" cy="1898998"/>
          </a:xfrm>
          <a:prstGeom prst="rect">
            <a:avLst/>
          </a:prstGeom>
        </p:spPr>
      </p:pic>
      <p:pic>
        <p:nvPicPr>
          <p:cNvPr id="21" name="Picture 20">
            <a:extLst>
              <a:ext uri="{FF2B5EF4-FFF2-40B4-BE49-F238E27FC236}">
                <a16:creationId xmlns:a16="http://schemas.microsoft.com/office/drawing/2014/main" xmlns="" id="{F33D4E9D-FEB2-2729-DEDD-508C65973F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0800" y="4425602"/>
            <a:ext cx="2000250" cy="1822798"/>
          </a:xfrm>
          <a:prstGeom prst="rect">
            <a:avLst/>
          </a:prstGeom>
        </p:spPr>
      </p:pic>
      <p:sp>
        <p:nvSpPr>
          <p:cNvPr id="22" name="TextBox 21">
            <a:extLst>
              <a:ext uri="{FF2B5EF4-FFF2-40B4-BE49-F238E27FC236}">
                <a16:creationId xmlns:a16="http://schemas.microsoft.com/office/drawing/2014/main" xmlns="" id="{F27AB23C-57B4-937B-FEFD-2ED336174680}"/>
              </a:ext>
            </a:extLst>
          </p:cNvPr>
          <p:cNvSpPr txBox="1"/>
          <p:nvPr/>
        </p:nvSpPr>
        <p:spPr>
          <a:xfrm>
            <a:off x="2247900" y="6248400"/>
            <a:ext cx="2400300" cy="584775"/>
          </a:xfrm>
          <a:prstGeom prst="rect">
            <a:avLst/>
          </a:prstGeom>
          <a:noFill/>
        </p:spPr>
        <p:txBody>
          <a:bodyPr wrap="square" rtlCol="0">
            <a:spAutoFit/>
          </a:bodyPr>
          <a:lstStyle/>
          <a:p>
            <a:pPr algn="ctr"/>
            <a:r>
              <a:rPr lang="en-US" sz="3200" b="1" dirty="0" err="1">
                <a:solidFill>
                  <a:srgbClr val="0070C0"/>
                </a:solidFill>
                <a:latin typeface="Times New Roman" pitchFamily="18" charset="0"/>
                <a:cs typeface="Times New Roman" pitchFamily="18" charset="0"/>
              </a:rPr>
              <a:t>Nước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chấm</a:t>
            </a:r>
            <a:endParaRPr lang="en-US" sz="3200" b="1" dirty="0">
              <a:solidFill>
                <a:srgbClr val="0070C0"/>
              </a:solidFill>
              <a:latin typeface="Times New Roman" pitchFamily="18" charset="0"/>
              <a:cs typeface="Times New Roman" pitchFamily="18" charset="0"/>
            </a:endParaRPr>
          </a:p>
        </p:txBody>
      </p:sp>
      <p:pic>
        <p:nvPicPr>
          <p:cNvPr id="23" name="Picture 22">
            <a:extLst>
              <a:ext uri="{FF2B5EF4-FFF2-40B4-BE49-F238E27FC236}">
                <a16:creationId xmlns:a16="http://schemas.microsoft.com/office/drawing/2014/main" xmlns="" id="{7BC84F5F-7159-B05B-0C04-BC4CEFB9F8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53025" y="228599"/>
            <a:ext cx="1781175" cy="2946750"/>
          </a:xfrm>
          <a:prstGeom prst="rect">
            <a:avLst/>
          </a:prstGeom>
        </p:spPr>
      </p:pic>
      <p:sp>
        <p:nvSpPr>
          <p:cNvPr id="24" name="TextBox 23">
            <a:extLst>
              <a:ext uri="{FF2B5EF4-FFF2-40B4-BE49-F238E27FC236}">
                <a16:creationId xmlns:a16="http://schemas.microsoft.com/office/drawing/2014/main" xmlns="" id="{96FE9117-6D1E-8F48-4671-D97C924D2CC7}"/>
              </a:ext>
            </a:extLst>
          </p:cNvPr>
          <p:cNvSpPr txBox="1"/>
          <p:nvPr/>
        </p:nvSpPr>
        <p:spPr>
          <a:xfrm>
            <a:off x="4953000" y="3072825"/>
            <a:ext cx="2009774" cy="584775"/>
          </a:xfrm>
          <a:prstGeom prst="rect">
            <a:avLst/>
          </a:prstGeom>
          <a:noFill/>
        </p:spPr>
        <p:txBody>
          <a:bodyPr wrap="square" rtlCol="0">
            <a:spAutoFit/>
          </a:bodyPr>
          <a:lstStyle/>
          <a:p>
            <a:pPr algn="ctr"/>
            <a:r>
              <a:rPr lang="en-US" sz="3200" b="1" dirty="0" err="1">
                <a:solidFill>
                  <a:srgbClr val="0070C0"/>
                </a:solidFill>
                <a:latin typeface="Times New Roman" pitchFamily="18" charset="0"/>
                <a:cs typeface="Times New Roman" pitchFamily="18" charset="0"/>
              </a:rPr>
              <a:t>Mật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ong</a:t>
            </a:r>
            <a:endParaRPr lang="en-US" sz="3200" b="1" dirty="0">
              <a:solidFill>
                <a:srgbClr val="0070C0"/>
              </a:solidFill>
              <a:latin typeface="Times New Roman" pitchFamily="18" charset="0"/>
              <a:cs typeface="Times New Roman" pitchFamily="18" charset="0"/>
            </a:endParaRPr>
          </a:p>
        </p:txBody>
      </p:sp>
      <p:pic>
        <p:nvPicPr>
          <p:cNvPr id="25" name="Picture 24">
            <a:extLst>
              <a:ext uri="{FF2B5EF4-FFF2-40B4-BE49-F238E27FC236}">
                <a16:creationId xmlns:a16="http://schemas.microsoft.com/office/drawing/2014/main" xmlns="" id="{FA047ABC-BD36-1A95-DEEE-6ACC2305E2B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76825" y="4349402"/>
            <a:ext cx="1952373" cy="2076223"/>
          </a:xfrm>
          <a:prstGeom prst="rect">
            <a:avLst/>
          </a:prstGeom>
        </p:spPr>
      </p:pic>
      <p:sp>
        <p:nvSpPr>
          <p:cNvPr id="26" name="TextBox 25">
            <a:extLst>
              <a:ext uri="{FF2B5EF4-FFF2-40B4-BE49-F238E27FC236}">
                <a16:creationId xmlns:a16="http://schemas.microsoft.com/office/drawing/2014/main" xmlns="" id="{FDA907CE-D268-CA9B-5A59-D6499417EE78}"/>
              </a:ext>
            </a:extLst>
          </p:cNvPr>
          <p:cNvSpPr txBox="1"/>
          <p:nvPr/>
        </p:nvSpPr>
        <p:spPr>
          <a:xfrm>
            <a:off x="4876800" y="6273225"/>
            <a:ext cx="2057400" cy="584775"/>
          </a:xfrm>
          <a:prstGeom prst="rect">
            <a:avLst/>
          </a:prstGeom>
          <a:noFill/>
        </p:spPr>
        <p:txBody>
          <a:bodyPr wrap="square" rtlCol="0">
            <a:spAutoFit/>
          </a:bodyPr>
          <a:lstStyle/>
          <a:p>
            <a:pPr algn="ctr"/>
            <a:r>
              <a:rPr lang="en-US" sz="3200" b="1" dirty="0" err="1">
                <a:solidFill>
                  <a:srgbClr val="0070C0"/>
                </a:solidFill>
                <a:latin typeface="Times New Roman" pitchFamily="18" charset="0"/>
                <a:cs typeface="Times New Roman" pitchFamily="18" charset="0"/>
              </a:rPr>
              <a:t>Muối</a:t>
            </a:r>
            <a:r>
              <a:rPr lang="en-US" sz="3200" b="1" dirty="0">
                <a:solidFill>
                  <a:srgbClr val="0070C0"/>
                </a:solidFill>
                <a:latin typeface="Times New Roman" pitchFamily="18" charset="0"/>
                <a:cs typeface="Times New Roman" pitchFamily="18" charset="0"/>
              </a:rPr>
              <a:t> I </a:t>
            </a:r>
            <a:r>
              <a:rPr lang="en-US" sz="3200" b="1" dirty="0" err="1">
                <a:solidFill>
                  <a:srgbClr val="0070C0"/>
                </a:solidFill>
                <a:latin typeface="Times New Roman" pitchFamily="18" charset="0"/>
                <a:cs typeface="Times New Roman" pitchFamily="18" charset="0"/>
              </a:rPr>
              <a:t>ốt</a:t>
            </a:r>
            <a:endParaRPr lang="en-US" sz="3200" b="1" dirty="0">
              <a:solidFill>
                <a:srgbClr val="0070C0"/>
              </a:solidFill>
              <a:latin typeface="Times New Roman" pitchFamily="18" charset="0"/>
              <a:cs typeface="Times New Roman" pitchFamily="18" charset="0"/>
            </a:endParaRPr>
          </a:p>
        </p:txBody>
      </p:sp>
      <p:pic>
        <p:nvPicPr>
          <p:cNvPr id="27" name="Picture 26">
            <a:extLst>
              <a:ext uri="{FF2B5EF4-FFF2-40B4-BE49-F238E27FC236}">
                <a16:creationId xmlns:a16="http://schemas.microsoft.com/office/drawing/2014/main" xmlns="" id="{D5823C26-5B06-8D8B-FE5A-4BAA59C23E7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85933" y="163629"/>
            <a:ext cx="2362200" cy="2832901"/>
          </a:xfrm>
          <a:prstGeom prst="rect">
            <a:avLst/>
          </a:prstGeom>
        </p:spPr>
      </p:pic>
      <p:sp>
        <p:nvSpPr>
          <p:cNvPr id="28" name="TextBox 27">
            <a:extLst>
              <a:ext uri="{FF2B5EF4-FFF2-40B4-BE49-F238E27FC236}">
                <a16:creationId xmlns:a16="http://schemas.microsoft.com/office/drawing/2014/main" xmlns="" id="{D78DA611-E2FD-E23E-C589-F2AA708E4BF0}"/>
              </a:ext>
            </a:extLst>
          </p:cNvPr>
          <p:cNvSpPr txBox="1"/>
          <p:nvPr/>
        </p:nvSpPr>
        <p:spPr>
          <a:xfrm>
            <a:off x="6981826" y="3124200"/>
            <a:ext cx="2009774" cy="584775"/>
          </a:xfrm>
          <a:prstGeom prst="rect">
            <a:avLst/>
          </a:prstGeom>
          <a:noFill/>
        </p:spPr>
        <p:txBody>
          <a:bodyPr wrap="square" rtlCol="0">
            <a:spAutoFit/>
          </a:bodyPr>
          <a:lstStyle/>
          <a:p>
            <a:pPr algn="ctr"/>
            <a:r>
              <a:rPr lang="en-US" sz="3200" b="1" dirty="0" err="1">
                <a:solidFill>
                  <a:srgbClr val="0070C0"/>
                </a:solidFill>
                <a:latin typeface="Times New Roman" pitchFamily="18" charset="0"/>
                <a:cs typeface="Times New Roman" pitchFamily="18" charset="0"/>
              </a:rPr>
              <a:t>Muối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tinh</a:t>
            </a:r>
            <a:endParaRPr lang="en-US" sz="3200" b="1" dirty="0">
              <a:solidFill>
                <a:srgbClr val="0070C0"/>
              </a:solidFill>
              <a:latin typeface="Times New Roman" pitchFamily="18" charset="0"/>
              <a:cs typeface="Times New Roman" pitchFamily="18" charset="0"/>
            </a:endParaRPr>
          </a:p>
        </p:txBody>
      </p:sp>
      <p:sp>
        <p:nvSpPr>
          <p:cNvPr id="29" name="TextBox 28">
            <a:extLst>
              <a:ext uri="{FF2B5EF4-FFF2-40B4-BE49-F238E27FC236}">
                <a16:creationId xmlns:a16="http://schemas.microsoft.com/office/drawing/2014/main" xmlns="" id="{62D1BFC0-6CF1-460D-5D9F-F40C59B5AD3E}"/>
              </a:ext>
            </a:extLst>
          </p:cNvPr>
          <p:cNvSpPr txBox="1"/>
          <p:nvPr/>
        </p:nvSpPr>
        <p:spPr>
          <a:xfrm>
            <a:off x="2454005" y="3048000"/>
            <a:ext cx="2663536" cy="584775"/>
          </a:xfrm>
          <a:prstGeom prst="rect">
            <a:avLst/>
          </a:prstGeom>
          <a:noFill/>
        </p:spPr>
        <p:txBody>
          <a:bodyPr wrap="square" rtlCol="0">
            <a:spAutoFit/>
          </a:bodyPr>
          <a:lstStyle/>
          <a:p>
            <a:pPr algn="ctr"/>
            <a:r>
              <a:rPr lang="en-US" sz="3200" b="1" dirty="0" err="1">
                <a:solidFill>
                  <a:srgbClr val="0070C0"/>
                </a:solidFill>
                <a:latin typeface="Times New Roman" pitchFamily="18" charset="0"/>
                <a:cs typeface="Times New Roman" pitchFamily="18" charset="0"/>
              </a:rPr>
              <a:t>Khí</a:t>
            </a:r>
            <a:r>
              <a:rPr lang="en-US" sz="3200" b="1" dirty="0">
                <a:solidFill>
                  <a:srgbClr val="0070C0"/>
                </a:solidFill>
                <a:latin typeface="Times New Roman" pitchFamily="18" charset="0"/>
                <a:cs typeface="Times New Roman" pitchFamily="18" charset="0"/>
              </a:rPr>
              <a:t> oxygen</a:t>
            </a:r>
          </a:p>
        </p:txBody>
      </p:sp>
      <p:pic>
        <p:nvPicPr>
          <p:cNvPr id="30" name="Picture 29">
            <a:extLst>
              <a:ext uri="{FF2B5EF4-FFF2-40B4-BE49-F238E27FC236}">
                <a16:creationId xmlns:a16="http://schemas.microsoft.com/office/drawing/2014/main" xmlns="" id="{16737491-49E2-6354-23F8-AEC56C9DA72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54005" y="759321"/>
            <a:ext cx="2567339" cy="2231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 name="Group 30">
            <a:extLst>
              <a:ext uri="{FF2B5EF4-FFF2-40B4-BE49-F238E27FC236}">
                <a16:creationId xmlns:a16="http://schemas.microsoft.com/office/drawing/2014/main" xmlns="" id="{C73601B2-5949-2869-7CB0-59E4DECD5CD8}"/>
              </a:ext>
            </a:extLst>
          </p:cNvPr>
          <p:cNvGrpSpPr/>
          <p:nvPr/>
        </p:nvGrpSpPr>
        <p:grpSpPr>
          <a:xfrm>
            <a:off x="7020191" y="4377248"/>
            <a:ext cx="1987057" cy="2317123"/>
            <a:chOff x="6349667" y="3711540"/>
            <a:chExt cx="10160669" cy="5235492"/>
          </a:xfrm>
        </p:grpSpPr>
        <p:pic>
          <p:nvPicPr>
            <p:cNvPr id="32" name="Picture 6" descr="KỲ ẢO SẮC MÀU CỦA NƯỚC BIỂN MALDIVES">
              <a:extLst>
                <a:ext uri="{FF2B5EF4-FFF2-40B4-BE49-F238E27FC236}">
                  <a16:creationId xmlns:a16="http://schemas.microsoft.com/office/drawing/2014/main" xmlns="" id="{8123BC40-DE5F-3766-90AD-17DA159DAA5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49667" y="3711540"/>
              <a:ext cx="10160669" cy="390525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xmlns="" id="{0E74E2FF-6459-366E-73AE-9462D41E399F}"/>
                </a:ext>
              </a:extLst>
            </p:cNvPr>
            <p:cNvSpPr txBox="1"/>
            <p:nvPr/>
          </p:nvSpPr>
          <p:spPr>
            <a:xfrm>
              <a:off x="6349672" y="7849580"/>
              <a:ext cx="9683203" cy="1097452"/>
            </a:xfrm>
            <a:prstGeom prst="rect">
              <a:avLst/>
            </a:prstGeom>
          </p:spPr>
          <p:txBody>
            <a:bodyPr wrap="square" lIns="0" tIns="0" rIns="0" bIns="0" rtlCol="0" anchor="t">
              <a:spAutoFit/>
            </a:bodyPr>
            <a:lstStyle/>
            <a:p>
              <a:pPr>
                <a:lnSpc>
                  <a:spcPts val="4160"/>
                </a:lnSpc>
              </a:pPr>
              <a:r>
                <a:rPr lang="en-US" sz="2800" b="1" dirty="0" err="1">
                  <a:solidFill>
                    <a:srgbClr val="0070C0"/>
                  </a:solidFill>
                  <a:latin typeface="Arial" panose="020B0604020202020204" pitchFamily="34" charset="0"/>
                  <a:cs typeface="Arial" panose="020B0604020202020204" pitchFamily="34" charset="0"/>
                </a:rPr>
                <a:t>Nước</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biển</a:t>
              </a:r>
              <a:endParaRPr lang="en-US" sz="2800" b="1" dirty="0">
                <a:solidFill>
                  <a:srgbClr val="0070C0"/>
                </a:solidFill>
                <a:latin typeface="Arial" panose="020B0604020202020204" pitchFamily="34" charset="0"/>
                <a:cs typeface="Arial" panose="020B0604020202020204" pitchFamily="34" charset="0"/>
              </a:endParaRPr>
            </a:p>
          </p:txBody>
        </p:sp>
      </p:grpSp>
      <p:pic>
        <p:nvPicPr>
          <p:cNvPr id="34" name="1 Minute Countdown Timer (High Quality)">
            <a:hlinkClick r:id="" action="ppaction://media"/>
            <a:extLst>
              <a:ext uri="{FF2B5EF4-FFF2-40B4-BE49-F238E27FC236}">
                <a16:creationId xmlns:a16="http://schemas.microsoft.com/office/drawing/2014/main" xmlns="" id="{72034E82-39C3-2295-E136-3270CBF7F395}"/>
              </a:ext>
            </a:extLst>
          </p:cNvPr>
          <p:cNvPicPr>
            <a:picLocks noChangeAspect="1"/>
          </p:cNvPicPr>
          <p:nvPr>
            <a:videoFile r:link="rId2"/>
            <p:extLst>
              <p:ext uri="{DAA4B4D4-6D71-4841-9C94-3DE7FCFB9230}">
                <p14:media xmlns:p14="http://schemas.microsoft.com/office/powerpoint/2010/main" r:embed="rId1"/>
              </p:ext>
            </p:extLst>
          </p:nvPr>
        </p:nvPicPr>
        <p:blipFill>
          <a:blip r:embed="rId13"/>
          <a:stretch>
            <a:fillRect/>
          </a:stretch>
        </p:blipFill>
        <p:spPr>
          <a:xfrm>
            <a:off x="152400" y="0"/>
            <a:ext cx="1371600" cy="712213"/>
          </a:xfrm>
          <a:prstGeom prst="rect">
            <a:avLst/>
          </a:prstGeom>
        </p:spPr>
      </p:pic>
    </p:spTree>
    <p:extLst>
      <p:ext uri="{BB962C8B-B14F-4D97-AF65-F5344CB8AC3E}">
        <p14:creationId xmlns:p14="http://schemas.microsoft.com/office/powerpoint/2010/main" val="387967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06"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4"/>
                                        </p:tgtEl>
                                      </p:cBhvr>
                                    </p:cmd>
                                  </p:childTnLst>
                                </p:cTn>
                              </p:par>
                            </p:childTnLst>
                          </p:cTn>
                        </p:par>
                      </p:childTnLst>
                    </p:cTn>
                  </p:par>
                </p:childTnLst>
              </p:cTn>
              <p:nextCondLst>
                <p:cond evt="onClick" delay="0">
                  <p:tgtEl>
                    <p:spTgt spid="34"/>
                  </p:tgtEl>
                </p:cond>
              </p:nextCondLst>
            </p:seq>
            <p:video>
              <p:cMediaNode vol="51515">
                <p:cTn id="12" fill="hold" display="0">
                  <p:stCondLst>
                    <p:cond delay="indefinite"/>
                  </p:stCondLst>
                </p:cTn>
                <p:tgtEl>
                  <p:spTgt spid="3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115269" cy="759137"/>
          </a:xfrm>
        </p:spPr>
        <p:txBody>
          <a:bodyPr/>
          <a:lstStyle/>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96081481"/>
              </p:ext>
            </p:extLst>
          </p:nvPr>
        </p:nvGraphicFramePr>
        <p:xfrm>
          <a:off x="733269" y="1345940"/>
          <a:ext cx="7555562" cy="4958991"/>
        </p:xfrm>
        <a:graphic>
          <a:graphicData uri="http://schemas.openxmlformats.org/drawingml/2006/table">
            <a:tbl>
              <a:tblPr firstRow="1" firstCol="1" bandRow="1">
                <a:tableStyleId>{5C22544A-7EE6-4342-B048-85BDC9FD1C3A}</a:tableStyleId>
              </a:tblPr>
              <a:tblGrid>
                <a:gridCol w="3777781"/>
                <a:gridCol w="3777781"/>
              </a:tblGrid>
              <a:tr h="1507856">
                <a:tc>
                  <a:txBody>
                    <a:bodyPr/>
                    <a:lstStyle/>
                    <a:p>
                      <a:pPr marL="0" marR="0">
                        <a:lnSpc>
                          <a:spcPct val="107000"/>
                        </a:lnSpc>
                      </a:pPr>
                      <a:r>
                        <a:rPr lang="en-US" sz="3600" kern="100" dirty="0" err="1">
                          <a:effectLst/>
                        </a:rPr>
                        <a:t>Chỉ</a:t>
                      </a:r>
                      <a:r>
                        <a:rPr lang="en-US" sz="3600" kern="100" dirty="0">
                          <a:effectLst/>
                        </a:rPr>
                        <a:t> </a:t>
                      </a:r>
                      <a:r>
                        <a:rPr lang="en-US" sz="3600" kern="100" dirty="0" err="1">
                          <a:effectLst/>
                        </a:rPr>
                        <a:t>chứa</a:t>
                      </a:r>
                      <a:r>
                        <a:rPr lang="en-US" sz="3600" kern="100" dirty="0">
                          <a:effectLst/>
                        </a:rPr>
                        <a:t> </a:t>
                      </a:r>
                      <a:r>
                        <a:rPr lang="en-US" sz="3600" kern="100" dirty="0" err="1">
                          <a:effectLst/>
                        </a:rPr>
                        <a:t>một</a:t>
                      </a:r>
                      <a:r>
                        <a:rPr lang="en-US" sz="3600" kern="100" dirty="0">
                          <a:effectLst/>
                        </a:rPr>
                        <a:t> </a:t>
                      </a:r>
                      <a:r>
                        <a:rPr lang="en-US" sz="3600" kern="100" dirty="0" err="1">
                          <a:effectLst/>
                        </a:rPr>
                        <a:t>chất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pPr>
                      <a:r>
                        <a:rPr lang="en-US" sz="3600" kern="100">
                          <a:effectLst/>
                        </a:rPr>
                        <a:t>Chứa hai hay nhiều chất</a:t>
                      </a:r>
                      <a:endParaRPr lang="en-US" sz="3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451135">
                <a:tc>
                  <a:txBody>
                    <a:bodyPr/>
                    <a:lstStyle/>
                    <a:p>
                      <a:pPr marL="0" marR="0">
                        <a:lnSpc>
                          <a:spcPct val="107000"/>
                        </a:lnSpc>
                      </a:pPr>
                      <a:r>
                        <a:rPr lang="en-US" sz="3600" kern="100" dirty="0" err="1">
                          <a:effectLst/>
                        </a:rPr>
                        <a:t>Thìa</a:t>
                      </a:r>
                      <a:r>
                        <a:rPr lang="en-US" sz="3600" kern="100" dirty="0">
                          <a:effectLst/>
                        </a:rPr>
                        <a:t> </a:t>
                      </a:r>
                      <a:r>
                        <a:rPr lang="en-US" sz="3600" kern="100" dirty="0" err="1">
                          <a:effectLst/>
                        </a:rPr>
                        <a:t>bạc</a:t>
                      </a:r>
                      <a:r>
                        <a:rPr lang="en-US" sz="3600" kern="100" dirty="0">
                          <a:effectLst/>
                        </a:rPr>
                        <a:t>, </a:t>
                      </a:r>
                    </a:p>
                    <a:p>
                      <a:pPr marL="0" marR="0">
                        <a:lnSpc>
                          <a:spcPct val="107000"/>
                        </a:lnSpc>
                      </a:pPr>
                      <a:r>
                        <a:rPr lang="en-US" sz="3600" kern="100" dirty="0">
                          <a:effectLst/>
                        </a:rPr>
                        <a:t>Bình </a:t>
                      </a:r>
                      <a:r>
                        <a:rPr lang="en-US" sz="3600" kern="100" dirty="0" err="1">
                          <a:effectLst/>
                        </a:rPr>
                        <a:t>khí</a:t>
                      </a:r>
                      <a:r>
                        <a:rPr lang="en-US" sz="3600" kern="100" dirty="0">
                          <a:effectLst/>
                        </a:rPr>
                        <a:t> oxygen, </a:t>
                      </a:r>
                      <a:r>
                        <a:rPr lang="en-US" sz="3600" kern="100" dirty="0" err="1">
                          <a:effectLst/>
                        </a:rPr>
                        <a:t>Mật</a:t>
                      </a:r>
                      <a:r>
                        <a:rPr lang="en-US" sz="3600" kern="100" dirty="0">
                          <a:effectLst/>
                        </a:rPr>
                        <a:t> </a:t>
                      </a:r>
                      <a:r>
                        <a:rPr lang="en-US" sz="3600" kern="100" dirty="0" err="1">
                          <a:effectLst/>
                        </a:rPr>
                        <a:t>ong</a:t>
                      </a:r>
                      <a:r>
                        <a:rPr lang="en-US" sz="3600" kern="100" dirty="0">
                          <a:effectLst/>
                        </a:rPr>
                        <a:t>, </a:t>
                      </a:r>
                    </a:p>
                    <a:p>
                      <a:pPr marL="0" marR="0">
                        <a:lnSpc>
                          <a:spcPct val="107000"/>
                        </a:lnSpc>
                      </a:pPr>
                      <a:r>
                        <a:rPr lang="en-US" sz="3600" kern="100" dirty="0" err="1">
                          <a:effectLst/>
                        </a:rPr>
                        <a:t>Muối</a:t>
                      </a:r>
                      <a:r>
                        <a:rPr lang="en-US" sz="3600" kern="100" dirty="0">
                          <a:effectLst/>
                        </a:rPr>
                        <a:t> </a:t>
                      </a:r>
                      <a:r>
                        <a:rPr lang="en-US" sz="3600" kern="100" dirty="0" err="1">
                          <a:effectLst/>
                        </a:rPr>
                        <a:t>tinh</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pPr>
                      <a:r>
                        <a:rPr lang="en-US" sz="3600" kern="100" dirty="0" err="1">
                          <a:effectLst/>
                        </a:rPr>
                        <a:t>Nước</a:t>
                      </a:r>
                      <a:r>
                        <a:rPr lang="en-US" sz="3600" kern="100" dirty="0">
                          <a:effectLst/>
                        </a:rPr>
                        <a:t> </a:t>
                      </a:r>
                      <a:r>
                        <a:rPr lang="en-US" sz="3600" kern="100" dirty="0" err="1">
                          <a:effectLst/>
                        </a:rPr>
                        <a:t>chanh</a:t>
                      </a:r>
                      <a:r>
                        <a:rPr lang="en-US" sz="3600" kern="100" dirty="0">
                          <a:effectLst/>
                        </a:rPr>
                        <a:t>,</a:t>
                      </a:r>
                    </a:p>
                    <a:p>
                      <a:pPr marL="0" marR="0">
                        <a:lnSpc>
                          <a:spcPct val="107000"/>
                        </a:lnSpc>
                      </a:pPr>
                      <a:r>
                        <a:rPr lang="en-US" sz="3600" kern="100" dirty="0" err="1">
                          <a:effectLst/>
                        </a:rPr>
                        <a:t>Nước</a:t>
                      </a:r>
                      <a:r>
                        <a:rPr lang="en-US" sz="3600" kern="100" dirty="0">
                          <a:effectLst/>
                        </a:rPr>
                        <a:t> </a:t>
                      </a:r>
                      <a:r>
                        <a:rPr lang="en-US" sz="3600" kern="100" dirty="0" err="1">
                          <a:effectLst/>
                        </a:rPr>
                        <a:t>chấm</a:t>
                      </a:r>
                      <a:r>
                        <a:rPr lang="en-US" sz="3600" kern="100" dirty="0">
                          <a:effectLst/>
                        </a:rPr>
                        <a:t>, </a:t>
                      </a:r>
                    </a:p>
                    <a:p>
                      <a:pPr marL="0" marR="0">
                        <a:lnSpc>
                          <a:spcPct val="107000"/>
                        </a:lnSpc>
                      </a:pPr>
                      <a:r>
                        <a:rPr lang="en-US" sz="3600" kern="100" dirty="0" err="1">
                          <a:effectLst/>
                        </a:rPr>
                        <a:t>Nước</a:t>
                      </a:r>
                      <a:r>
                        <a:rPr lang="en-US" sz="3600" kern="100" dirty="0">
                          <a:effectLst/>
                        </a:rPr>
                        <a:t> cam, </a:t>
                      </a:r>
                    </a:p>
                    <a:p>
                      <a:pPr marL="0" marR="0">
                        <a:lnSpc>
                          <a:spcPct val="107000"/>
                        </a:lnSpc>
                      </a:pPr>
                      <a:r>
                        <a:rPr lang="en-US" sz="3600" kern="100" dirty="0" err="1">
                          <a:effectLst/>
                        </a:rPr>
                        <a:t>Muối</a:t>
                      </a:r>
                      <a:r>
                        <a:rPr lang="en-US" sz="3600" kern="100" dirty="0">
                          <a:effectLst/>
                        </a:rPr>
                        <a:t> </a:t>
                      </a:r>
                      <a:r>
                        <a:rPr lang="en-US" sz="3600" kern="100" dirty="0" err="1">
                          <a:effectLst/>
                        </a:rPr>
                        <a:t>iốt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35008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Ống Nghiệm Hình ảnh | Định dạng hình ảnh PSD 401068664| vn.lovepik.co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62800" y="5257800"/>
            <a:ext cx="1981200" cy="16002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891401" y="221766"/>
            <a:ext cx="1018536" cy="835140"/>
            <a:chOff x="0" y="0"/>
            <a:chExt cx="488950" cy="349250"/>
          </a:xfrm>
        </p:grpSpPr>
        <p:sp>
          <p:nvSpPr>
            <p:cNvPr id="4" name="5-Point Star 3"/>
            <p:cNvSpPr>
              <a:spLocks/>
            </p:cNvSpPr>
            <p:nvPr/>
          </p:nvSpPr>
          <p:spPr>
            <a:xfrm>
              <a:off x="165100" y="0"/>
              <a:ext cx="171450" cy="228600"/>
            </a:xfrm>
            <a:prstGeom prst="star5">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5-Point Star 4"/>
            <p:cNvSpPr>
              <a:spLocks/>
            </p:cNvSpPr>
            <p:nvPr/>
          </p:nvSpPr>
          <p:spPr>
            <a:xfrm>
              <a:off x="317500" y="120650"/>
              <a:ext cx="171450" cy="228600"/>
            </a:xfrm>
            <a:prstGeom prst="star5">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5-Point Star 5"/>
            <p:cNvSpPr>
              <a:spLocks/>
            </p:cNvSpPr>
            <p:nvPr/>
          </p:nvSpPr>
          <p:spPr>
            <a:xfrm>
              <a:off x="0" y="120650"/>
              <a:ext cx="171450" cy="228600"/>
            </a:xfrm>
            <a:prstGeom prst="star5">
              <a:avLst/>
            </a:prstGeom>
            <a:solidFill>
              <a:srgbClr val="FF0000"/>
            </a:solidFill>
            <a:ln/>
            <a:effectLst>
              <a:outerShdw blurRad="50800" dist="38100" dir="2700000" algn="tl"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7" name="Rectangle 6"/>
          <p:cNvSpPr/>
          <p:nvPr/>
        </p:nvSpPr>
        <p:spPr>
          <a:xfrm>
            <a:off x="0" y="1056906"/>
            <a:ext cx="11377534" cy="1754326"/>
          </a:xfrm>
          <a:prstGeom prst="rect">
            <a:avLst/>
          </a:prstGeom>
          <a:noFill/>
        </p:spPr>
        <p:txBody>
          <a:bodyPr wrap="square" lIns="91440" tIns="45720" rIns="91440" bIns="45720">
            <a:spAutoFit/>
          </a:bodyPr>
          <a:lstStyle/>
          <a:p>
            <a:pPr algn="ctr"/>
            <a:r>
              <a:rPr lang="en-US" sz="36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CHƯƠNG IV: </a:t>
            </a:r>
          </a:p>
          <a:p>
            <a:pPr algn="ctr"/>
            <a:r>
              <a:rPr lang="en-US" sz="36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HỖN HỢP – TÁCH CHẤT RA KHỎI HỖN HỢP</a:t>
            </a:r>
          </a:p>
          <a:p>
            <a:pPr algn="ctr"/>
            <a:r>
              <a:rPr lang="en-US" sz="3600" b="1" cap="all"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pitchFamily="18" charset="0"/>
                <a:cs typeface="Times New Roman" pitchFamily="18" charset="0"/>
              </a:rPr>
              <a:t>BÀI 16: HỖN HỢP CÁC CHẤT</a:t>
            </a:r>
            <a:endParaRPr lang="en-US" sz="36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09055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8069705" cy="691447"/>
          </a:xfrm>
        </p:spPr>
        <p:txBody>
          <a:bodyPr>
            <a:normAutofit fontScale="90000"/>
          </a:bodyPr>
          <a:lstStyle/>
          <a:p>
            <a:r>
              <a:rPr lang="en-US" dirty="0" err="1">
                <a:solidFill>
                  <a:srgbClr val="0070C0"/>
                </a:solidFill>
              </a:rPr>
              <a:t>Bài</a:t>
            </a:r>
            <a:r>
              <a:rPr lang="en-US" dirty="0">
                <a:solidFill>
                  <a:srgbClr val="0070C0"/>
                </a:solidFill>
              </a:rPr>
              <a:t> 16: </a:t>
            </a:r>
            <a:r>
              <a:rPr lang="en-US" dirty="0" err="1">
                <a:solidFill>
                  <a:srgbClr val="0070C0"/>
                </a:solidFill>
              </a:rPr>
              <a:t>Hỗn</a:t>
            </a:r>
            <a:r>
              <a:rPr lang="en-US" dirty="0">
                <a:solidFill>
                  <a:srgbClr val="0070C0"/>
                </a:solidFill>
              </a:rPr>
              <a:t> </a:t>
            </a:r>
            <a:r>
              <a:rPr lang="en-US" dirty="0" err="1">
                <a:solidFill>
                  <a:srgbClr val="0070C0"/>
                </a:solidFill>
              </a:rPr>
              <a:t>hợp</a:t>
            </a:r>
            <a:r>
              <a:rPr lang="en-US" dirty="0">
                <a:solidFill>
                  <a:srgbClr val="0070C0"/>
                </a:solidFill>
              </a:rPr>
              <a:t> </a:t>
            </a:r>
            <a:r>
              <a:rPr lang="en-US" dirty="0" err="1">
                <a:solidFill>
                  <a:srgbClr val="0070C0"/>
                </a:solidFill>
              </a:rPr>
              <a:t>các</a:t>
            </a:r>
            <a:r>
              <a:rPr lang="en-US" dirty="0">
                <a:solidFill>
                  <a:srgbClr val="0070C0"/>
                </a:solidFill>
              </a:rPr>
              <a:t> </a:t>
            </a:r>
            <a:r>
              <a:rPr lang="en-US" dirty="0" err="1">
                <a:solidFill>
                  <a:srgbClr val="0070C0"/>
                </a:solidFill>
              </a:rPr>
              <a:t>chất</a:t>
            </a:r>
            <a:endParaRPr lang="en-US" dirty="0"/>
          </a:p>
        </p:txBody>
      </p:sp>
      <p:sp>
        <p:nvSpPr>
          <p:cNvPr id="3" name="Subtitle 2"/>
          <p:cNvSpPr>
            <a:spLocks noGrp="1"/>
          </p:cNvSpPr>
          <p:nvPr>
            <p:ph type="subTitle" idx="1"/>
          </p:nvPr>
        </p:nvSpPr>
        <p:spPr>
          <a:xfrm>
            <a:off x="899410" y="2143593"/>
            <a:ext cx="9768590" cy="3114207"/>
          </a:xfrm>
        </p:spPr>
        <p:txBody>
          <a:bodyPr>
            <a:normAutofit/>
          </a:bodyPr>
          <a:lstStyle/>
          <a:p>
            <a:pPr marL="571500" indent="-571500" algn="l">
              <a:buFont typeface="+mj-lt"/>
              <a:buAutoNum type="romanUcPeriod"/>
            </a:pPr>
            <a:r>
              <a:rPr lang="en-US" sz="3600" dirty="0" err="1">
                <a:solidFill>
                  <a:srgbClr val="0070C0"/>
                </a:solidFill>
              </a:rPr>
              <a:t>Chất</a:t>
            </a:r>
            <a:r>
              <a:rPr lang="en-US" sz="3600" dirty="0">
                <a:solidFill>
                  <a:srgbClr val="0070C0"/>
                </a:solidFill>
              </a:rPr>
              <a:t> </a:t>
            </a:r>
            <a:r>
              <a:rPr lang="en-US" sz="3600" dirty="0" err="1">
                <a:solidFill>
                  <a:srgbClr val="0070C0"/>
                </a:solidFill>
              </a:rPr>
              <a:t>tinh</a:t>
            </a:r>
            <a:r>
              <a:rPr lang="en-US" sz="3600" dirty="0">
                <a:solidFill>
                  <a:srgbClr val="0070C0"/>
                </a:solidFill>
              </a:rPr>
              <a:t> </a:t>
            </a:r>
            <a:r>
              <a:rPr lang="en-US" sz="3600" dirty="0" err="1">
                <a:solidFill>
                  <a:srgbClr val="0070C0"/>
                </a:solidFill>
              </a:rPr>
              <a:t>khiết</a:t>
            </a:r>
            <a:r>
              <a:rPr lang="en-US" sz="3600" dirty="0">
                <a:solidFill>
                  <a:srgbClr val="0070C0"/>
                </a:solidFill>
              </a:rPr>
              <a:t> </a:t>
            </a:r>
            <a:r>
              <a:rPr lang="en-US" sz="3600" dirty="0" err="1">
                <a:solidFill>
                  <a:srgbClr val="0070C0"/>
                </a:solidFill>
              </a:rPr>
              <a:t>và</a:t>
            </a:r>
            <a:r>
              <a:rPr lang="en-US" sz="3600" dirty="0">
                <a:solidFill>
                  <a:srgbClr val="0070C0"/>
                </a:solidFill>
              </a:rPr>
              <a:t> </a:t>
            </a:r>
            <a:r>
              <a:rPr lang="en-US" sz="3600" dirty="0" err="1">
                <a:solidFill>
                  <a:srgbClr val="0070C0"/>
                </a:solidFill>
              </a:rPr>
              <a:t>hỗn</a:t>
            </a:r>
            <a:r>
              <a:rPr lang="en-US" sz="3600" dirty="0">
                <a:solidFill>
                  <a:srgbClr val="0070C0"/>
                </a:solidFill>
              </a:rPr>
              <a:t> </a:t>
            </a:r>
            <a:r>
              <a:rPr lang="en-US" sz="3600" dirty="0" err="1">
                <a:solidFill>
                  <a:srgbClr val="0070C0"/>
                </a:solidFill>
              </a:rPr>
              <a:t>hợp</a:t>
            </a:r>
            <a:endParaRPr lang="en-US" sz="3600" dirty="0">
              <a:solidFill>
                <a:srgbClr val="0070C0"/>
              </a:solidFill>
            </a:endParaRPr>
          </a:p>
          <a:p>
            <a:pPr marL="571500" indent="-571500" algn="l">
              <a:buFont typeface="+mj-lt"/>
              <a:buAutoNum type="romanUcPeriod"/>
            </a:pPr>
            <a:r>
              <a:rPr lang="en-US" sz="3600" dirty="0">
                <a:solidFill>
                  <a:srgbClr val="0070C0"/>
                </a:solidFill>
              </a:rPr>
              <a:t>Dung </a:t>
            </a:r>
            <a:r>
              <a:rPr lang="en-US" sz="3600" dirty="0" err="1">
                <a:solidFill>
                  <a:srgbClr val="0070C0"/>
                </a:solidFill>
              </a:rPr>
              <a:t>dịch</a:t>
            </a:r>
            <a:endParaRPr lang="en-US" sz="3600" dirty="0">
              <a:solidFill>
                <a:srgbClr val="0070C0"/>
              </a:solidFill>
            </a:endParaRPr>
          </a:p>
          <a:p>
            <a:pPr marL="571500" indent="-571500" algn="l">
              <a:buFont typeface="+mj-lt"/>
              <a:buAutoNum type="romanUcPeriod"/>
            </a:pPr>
            <a:r>
              <a:rPr lang="en-US" sz="3600" dirty="0" err="1">
                <a:solidFill>
                  <a:srgbClr val="0070C0"/>
                </a:solidFill>
              </a:rPr>
              <a:t>Huyền</a:t>
            </a:r>
            <a:r>
              <a:rPr lang="en-US" sz="3600" dirty="0">
                <a:solidFill>
                  <a:srgbClr val="0070C0"/>
                </a:solidFill>
              </a:rPr>
              <a:t> </a:t>
            </a:r>
            <a:r>
              <a:rPr lang="en-US" sz="3600" dirty="0" err="1">
                <a:solidFill>
                  <a:srgbClr val="0070C0"/>
                </a:solidFill>
              </a:rPr>
              <a:t>phù</a:t>
            </a:r>
            <a:r>
              <a:rPr lang="en-US" sz="3600" dirty="0">
                <a:solidFill>
                  <a:srgbClr val="0070C0"/>
                </a:solidFill>
              </a:rPr>
              <a:t> </a:t>
            </a:r>
            <a:r>
              <a:rPr lang="en-US" sz="3600" dirty="0" err="1">
                <a:solidFill>
                  <a:srgbClr val="0070C0"/>
                </a:solidFill>
              </a:rPr>
              <a:t>và</a:t>
            </a:r>
            <a:r>
              <a:rPr lang="en-US" sz="3600" dirty="0">
                <a:solidFill>
                  <a:srgbClr val="0070C0"/>
                </a:solidFill>
              </a:rPr>
              <a:t> </a:t>
            </a:r>
            <a:r>
              <a:rPr lang="en-US" sz="3600" dirty="0" err="1">
                <a:solidFill>
                  <a:srgbClr val="0070C0"/>
                </a:solidFill>
              </a:rPr>
              <a:t>nhũ</a:t>
            </a:r>
            <a:r>
              <a:rPr lang="en-US" sz="3600" dirty="0">
                <a:solidFill>
                  <a:srgbClr val="0070C0"/>
                </a:solidFill>
              </a:rPr>
              <a:t> </a:t>
            </a:r>
            <a:r>
              <a:rPr lang="en-US" sz="3600" dirty="0" err="1">
                <a:solidFill>
                  <a:srgbClr val="0070C0"/>
                </a:solidFill>
              </a:rPr>
              <a:t>tương</a:t>
            </a:r>
            <a:endParaRPr lang="en-US" sz="3600" dirty="0">
              <a:solidFill>
                <a:srgbClr val="0070C0"/>
              </a:solidFill>
            </a:endParaRPr>
          </a:p>
          <a:p>
            <a:pPr marL="571500" indent="-571500" algn="l">
              <a:buFont typeface="+mj-lt"/>
              <a:buAutoNum type="romanUcPeriod"/>
            </a:pPr>
            <a:r>
              <a:rPr lang="en-US" sz="3600" dirty="0" err="1">
                <a:solidFill>
                  <a:srgbClr val="0070C0"/>
                </a:solidFill>
              </a:rPr>
              <a:t>Sự</a:t>
            </a:r>
            <a:r>
              <a:rPr lang="en-US" sz="3600" dirty="0">
                <a:solidFill>
                  <a:srgbClr val="0070C0"/>
                </a:solidFill>
              </a:rPr>
              <a:t> </a:t>
            </a:r>
            <a:r>
              <a:rPr lang="en-US" sz="3600" dirty="0" err="1">
                <a:solidFill>
                  <a:srgbClr val="0070C0"/>
                </a:solidFill>
              </a:rPr>
              <a:t>hoà</a:t>
            </a:r>
            <a:r>
              <a:rPr lang="en-US" sz="3600" dirty="0">
                <a:solidFill>
                  <a:srgbClr val="0070C0"/>
                </a:solidFill>
              </a:rPr>
              <a:t> tan </a:t>
            </a:r>
            <a:r>
              <a:rPr lang="en-US" sz="3600" dirty="0" err="1">
                <a:solidFill>
                  <a:srgbClr val="0070C0"/>
                </a:solidFill>
              </a:rPr>
              <a:t>các</a:t>
            </a:r>
            <a:r>
              <a:rPr lang="en-US" sz="3600" dirty="0">
                <a:solidFill>
                  <a:srgbClr val="0070C0"/>
                </a:solidFill>
              </a:rPr>
              <a:t> </a:t>
            </a:r>
            <a:r>
              <a:rPr lang="en-US" sz="3600" dirty="0" err="1">
                <a:solidFill>
                  <a:srgbClr val="0070C0"/>
                </a:solidFill>
              </a:rPr>
              <a:t>chất</a:t>
            </a:r>
            <a:endParaRPr lang="en-US" sz="3600" dirty="0">
              <a:solidFill>
                <a:srgbClr val="0070C0"/>
              </a:solidFill>
            </a:endParaRPr>
          </a:p>
          <a:p>
            <a:endParaRPr lang="en-US" sz="3600" dirty="0"/>
          </a:p>
        </p:txBody>
      </p:sp>
    </p:spTree>
    <p:extLst>
      <p:ext uri="{BB962C8B-B14F-4D97-AF65-F5344CB8AC3E}">
        <p14:creationId xmlns:p14="http://schemas.microsoft.com/office/powerpoint/2010/main" val="21863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721</Words>
  <Application>Microsoft Office PowerPoint</Application>
  <PresentationFormat>Widescreen</PresentationFormat>
  <Paragraphs>147</Paragraphs>
  <Slides>28</Slides>
  <Notes>0</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Black</vt:lpstr>
      <vt:lpstr>Calibri</vt:lpstr>
      <vt:lpstr>Calibri Light</vt:lpstr>
      <vt:lpstr>Indie Flower</vt:lpstr>
      <vt:lpstr>Tahoma</vt:lpstr>
      <vt:lpstr>Times New Roman</vt:lpstr>
      <vt:lpstr>Wingdings</vt:lpstr>
      <vt:lpstr>Office Theme</vt:lpstr>
      <vt:lpstr> </vt:lpstr>
      <vt:lpstr>PowerPoint Presentation</vt:lpstr>
      <vt:lpstr>Em đã ăn gì vào sáng nay? Thức ăn đó thuộc nhóm lương thực, thực phẩm nào?</vt:lpstr>
      <vt:lpstr>PowerPoint Presentation</vt:lpstr>
      <vt:lpstr>PowerPoint Presentation</vt:lpstr>
      <vt:lpstr>PowerPoint Presentation</vt:lpstr>
      <vt:lpstr>PowerPoint Presentation</vt:lpstr>
      <vt:lpstr>PowerPoint Presentation</vt:lpstr>
      <vt:lpstr>Bài 16: Hỗn hợp các chất</vt:lpstr>
      <vt:lpstr>PowerPoint Presentation</vt:lpstr>
      <vt:lpstr>PowerPoint Presentation</vt:lpstr>
      <vt:lpstr>PowerPoint Presentation</vt:lpstr>
      <vt:lpstr>PowerPoint Presentation</vt:lpstr>
      <vt:lpstr>PowerPoint Presentation</vt:lpstr>
      <vt:lpstr>I. CHẤT TINH KHIẾT VÀ HỖN HỢP * Chất tinh khiết - chỉ có một chất duy nhất - có những tính chất nhất định. * Chất tinh khiết có thể là - chất rắn - chất lỏng - chất khí * Hỗn hợp chứa từ hai chất trở lên.  </vt:lpstr>
      <vt:lpstr>PowerPoint Presentation</vt:lpstr>
      <vt:lpstr>       </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Xin cảm ơn thầy cô và các em! GV Trần Thuỳ Mỵ</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21</cp:revision>
  <dcterms:created xsi:type="dcterms:W3CDTF">2025-11-10T09:52:16Z</dcterms:created>
  <dcterms:modified xsi:type="dcterms:W3CDTF">2025-11-12T11:36:48Z</dcterms:modified>
</cp:coreProperties>
</file>