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04066cd16f964967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  <p:sldMasterId id="2147483794" r:id="rId13"/>
    <p:sldMasterId id="2147483806" r:id="rId14"/>
    <p:sldMasterId id="2147483818" r:id="rId15"/>
    <p:sldMasterId id="2147483830" r:id="rId16"/>
  </p:sldMasterIdLst>
  <p:notesMasterIdLst>
    <p:notesMasterId r:id="rId39"/>
  </p:notesMasterIdLst>
  <p:sldIdLst>
    <p:sldId id="390" r:id="rId17"/>
    <p:sldId id="387" r:id="rId18"/>
    <p:sldId id="257" r:id="rId19"/>
    <p:sldId id="391" r:id="rId20"/>
    <p:sldId id="258" r:id="rId21"/>
    <p:sldId id="399" r:id="rId22"/>
    <p:sldId id="280" r:id="rId23"/>
    <p:sldId id="401" r:id="rId24"/>
    <p:sldId id="400" r:id="rId25"/>
    <p:sldId id="405" r:id="rId26"/>
    <p:sldId id="406" r:id="rId27"/>
    <p:sldId id="415" r:id="rId28"/>
    <p:sldId id="404" r:id="rId29"/>
    <p:sldId id="414" r:id="rId30"/>
    <p:sldId id="413" r:id="rId31"/>
    <p:sldId id="407" r:id="rId32"/>
    <p:sldId id="408" r:id="rId33"/>
    <p:sldId id="409" r:id="rId34"/>
    <p:sldId id="411" r:id="rId35"/>
    <p:sldId id="410" r:id="rId36"/>
    <p:sldId id="279" r:id="rId37"/>
    <p:sldId id="416" r:id="rId38"/>
  </p:sldIdLst>
  <p:sldSz cx="12192000" cy="6858000"/>
  <p:notesSz cx="6858000" cy="9144000"/>
  <p:embeddedFontLst>
    <p:embeddedFont>
      <p:font typeface="Chu Van An" panose="02020503050405090304" charset="0"/>
      <p:regular r:id="rId40"/>
      <p:bold r:id="rId41"/>
      <p:italic r:id="rId42"/>
      <p:boldItalic r:id="rId43"/>
    </p:embeddedFont>
    <p:embeddedFont>
      <p:font typeface="VNI-Times" pitchFamily="2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achen" panose="02020500000000000000" pitchFamily="18" charset="0"/>
      <p:bold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 Math" panose="02040503050406030204" pitchFamily="18" charset="0"/>
      <p:regular r:id="rId61"/>
    </p:embeddedFont>
    <p:embeddedFont>
      <p:font typeface="Wingdings 2" panose="05020102010507070707" pitchFamily="18" charset="2"/>
      <p:regular r:id="rId62"/>
    </p:embeddedFont>
    <p:embeddedFont>
      <p:font typeface="Lazydog" panose="020B0604020202020204" charset="0"/>
      <p:regular r:id="rId6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9" autoAdjust="0"/>
    <p:restoredTop sz="99618" autoAdjust="0"/>
  </p:normalViewPr>
  <p:slideViewPr>
    <p:cSldViewPr snapToGrid="0">
      <p:cViewPr varScale="1">
        <p:scale>
          <a:sx n="102" d="100"/>
          <a:sy n="102" d="100"/>
        </p:scale>
        <p:origin x="7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7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036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814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3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30"/>
          <a:lstStyle>
            <a:lvl1pPr marL="0" marR="45601" indent="0" algn="r">
              <a:buNone/>
              <a:defRPr>
                <a:solidFill>
                  <a:schemeClr val="tx1"/>
                </a:solidFill>
              </a:defRPr>
            </a:lvl1pPr>
            <a:lvl2pPr marL="453186" indent="0" algn="ctr">
              <a:buNone/>
            </a:lvl2pPr>
            <a:lvl3pPr marL="906655" indent="0" algn="ctr">
              <a:buNone/>
            </a:lvl3pPr>
            <a:lvl4pPr marL="1359973" indent="0" algn="ctr">
              <a:buNone/>
            </a:lvl4pPr>
            <a:lvl5pPr marL="1813287" indent="0" algn="ctr">
              <a:buNone/>
            </a:lvl5pPr>
            <a:lvl6pPr marL="2266765" indent="0" algn="ctr">
              <a:buNone/>
            </a:lvl6pPr>
            <a:lvl7pPr marL="2719941" indent="0" algn="ctr">
              <a:buNone/>
            </a:lvl7pPr>
            <a:lvl8pPr marL="3173103" indent="0" algn="ctr">
              <a:buNone/>
            </a:lvl8pPr>
            <a:lvl9pPr marL="362642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7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45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601" rIns="45601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73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601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855248"/>
            <a:ext cx="5386917" cy="659352"/>
          </a:xfrm>
        </p:spPr>
        <p:txBody>
          <a:bodyPr lIns="45601" tIns="0" rIns="4560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703" y="1859798"/>
            <a:ext cx="5389033" cy="654843"/>
          </a:xfrm>
        </p:spPr>
        <p:txBody>
          <a:bodyPr lIns="45601" tIns="0" rIns="4560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9" y="2514600"/>
            <a:ext cx="5386917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3" y="2514600"/>
            <a:ext cx="5389033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021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14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9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30" rIns="18230"/>
          <a:lstStyle>
            <a:lvl1pPr marL="0" indent="0" algn="l">
              <a:buNone/>
              <a:defRPr sz="15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62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784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601" tIns="45601" rIns="45601" bIns="4560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3532" rIns="45601" bIns="45601" anchor="t"/>
          <a:lstStyle>
            <a:lvl1pPr marL="0" indent="0" algn="l">
              <a:spcBef>
                <a:spcPts val="251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89"/>
            <a:ext cx="812800" cy="365125"/>
          </a:xfrm>
        </p:spPr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16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12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12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31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3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125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4767" indent="0" algn="ctr">
              <a:buNone/>
              <a:defRPr sz="2000"/>
            </a:lvl2pPr>
            <a:lvl3pPr marL="890019" indent="0" algn="ctr">
              <a:buNone/>
              <a:defRPr sz="1900"/>
            </a:lvl3pPr>
            <a:lvl4pPr marL="1334865" indent="0" algn="ctr">
              <a:buNone/>
              <a:defRPr sz="1600"/>
            </a:lvl4pPr>
            <a:lvl5pPr marL="1779979" indent="0" algn="ctr">
              <a:buNone/>
              <a:defRPr sz="1600"/>
            </a:lvl5pPr>
            <a:lvl6pPr marL="2224635" indent="0" algn="ctr">
              <a:buNone/>
              <a:defRPr sz="1600"/>
            </a:lvl6pPr>
            <a:lvl7pPr marL="2669482" indent="0" algn="ctr">
              <a:buNone/>
              <a:defRPr sz="1600"/>
            </a:lvl7pPr>
            <a:lvl8pPr marL="3114521" indent="0" algn="ctr">
              <a:buNone/>
              <a:defRPr sz="1600"/>
            </a:lvl8pPr>
            <a:lvl9pPr marL="35594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4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0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4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7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4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69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4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5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4767" indent="0">
              <a:buNone/>
              <a:defRPr sz="2800"/>
            </a:lvl2pPr>
            <a:lvl3pPr marL="890019" indent="0">
              <a:buNone/>
              <a:defRPr sz="2400"/>
            </a:lvl3pPr>
            <a:lvl4pPr marL="1334865" indent="0">
              <a:buNone/>
              <a:defRPr sz="2000"/>
            </a:lvl4pPr>
            <a:lvl5pPr marL="1779979" indent="0">
              <a:buNone/>
              <a:defRPr sz="2000"/>
            </a:lvl5pPr>
            <a:lvl6pPr marL="2224635" indent="0">
              <a:buNone/>
              <a:defRPr sz="2000"/>
            </a:lvl6pPr>
            <a:lvl7pPr marL="2669482" indent="0">
              <a:buNone/>
              <a:defRPr sz="2000"/>
            </a:lvl7pPr>
            <a:lvl8pPr marL="3114521" indent="0">
              <a:buNone/>
              <a:defRPr sz="2000"/>
            </a:lvl8pPr>
            <a:lvl9pPr marL="3559445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5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9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9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92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89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823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977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971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966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961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95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146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270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93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9293" indent="0">
              <a:buNone/>
              <a:defRPr sz="1900"/>
            </a:lvl2pPr>
            <a:lvl3pPr marL="598990" indent="0">
              <a:buNone/>
              <a:defRPr sz="1600"/>
            </a:lvl3pPr>
            <a:lvl4pPr marL="898238" indent="0">
              <a:buNone/>
              <a:defRPr sz="1300"/>
            </a:lvl4pPr>
            <a:lvl5pPr marL="1197708" indent="0">
              <a:buNone/>
              <a:defRPr sz="1300"/>
            </a:lvl5pPr>
            <a:lvl6pPr marL="1497184" indent="0">
              <a:buNone/>
              <a:defRPr sz="1300"/>
            </a:lvl6pPr>
            <a:lvl7pPr marL="1796610" indent="0">
              <a:buNone/>
              <a:defRPr sz="1300"/>
            </a:lvl7pPr>
            <a:lvl8pPr marL="2096164" indent="0">
              <a:buNone/>
              <a:defRPr sz="1300"/>
            </a:lvl8pPr>
            <a:lvl9pPr marL="239542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4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8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8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7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71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4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9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890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863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839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810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781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18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342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1006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7134" indent="0">
              <a:buNone/>
              <a:defRPr sz="1900"/>
            </a:lvl2pPr>
            <a:lvl3pPr marL="594675" indent="0">
              <a:buNone/>
              <a:defRPr sz="1600"/>
            </a:lvl3pPr>
            <a:lvl4pPr marL="891951" indent="0">
              <a:buNone/>
              <a:defRPr sz="1300"/>
            </a:lvl4pPr>
            <a:lvl5pPr marL="1189091" indent="0">
              <a:buNone/>
              <a:defRPr sz="1300"/>
            </a:lvl5pPr>
            <a:lvl6pPr marL="1486393" indent="0">
              <a:buNone/>
              <a:defRPr sz="1300"/>
            </a:lvl6pPr>
            <a:lvl7pPr marL="1783935" indent="0">
              <a:buNone/>
              <a:defRPr sz="1300"/>
            </a:lvl7pPr>
            <a:lvl8pPr marL="2081033" indent="0">
              <a:buNone/>
              <a:defRPr sz="1300"/>
            </a:lvl8pPr>
            <a:lvl9pPr marL="2378121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635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0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702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207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49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62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7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906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64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1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08/11/2025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4.gi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45601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90727" tIns="45601" rIns="90727" bIns="4560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8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8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96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1" latinLnBrk="0" hangingPunct="1">
        <a:spcBef>
          <a:spcPct val="0"/>
        </a:spcBef>
        <a:buNone/>
        <a:defRPr kumimoji="0" sz="5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2030" indent="-27203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4614" indent="-24483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indent="-24483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668" indent="-20849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0697" indent="-20849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22431" indent="-20849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875" indent="-18145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5884" indent="-181452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5" indent="-18145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3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3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66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199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3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26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54"/>
            <a:ext cx="10515600" cy="4351339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08/11/2025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7"/>
            <a:ext cx="41148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890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51" indent="-222651" algn="l" defTabSz="890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64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332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150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25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175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26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938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79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67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01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6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97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63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482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521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44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944" tIns="30186" rIns="59944" bIns="301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944" tIns="30186" rIns="59944" bIns="301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899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19" indent="-224719" algn="l" defTabSz="59899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69" indent="-187383" algn="l" defTabSz="59899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8589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8095" indent="-149648" algn="l" defTabSz="59899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407" indent="-149648" algn="l" defTabSz="59899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46843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64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57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45067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9293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899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823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770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718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661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9616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95426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513" tIns="29970" rIns="59513" bIns="299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513" tIns="29970" rIns="59513" bIns="299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11/8/2025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4675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135" indent="-223135" algn="l" defTabSz="59467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41" indent="-186039" algn="l" defTabSz="59467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3193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521" indent="-148568" algn="l" defTabSz="59467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832" indent="-148568" algn="l" defTabSz="59467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146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2449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9564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671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34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467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195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909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8639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93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103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7812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58.png"/><Relationship Id="rId5" Type="http://schemas.openxmlformats.org/officeDocument/2006/relationships/image" Target="../media/image56.sv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60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5.gif"/><Relationship Id="rId3" Type="http://schemas.openxmlformats.org/officeDocument/2006/relationships/slideLayout" Target="../slideLayouts/slideLayout125.xml"/><Relationship Id="rId7" Type="http://schemas.openxmlformats.org/officeDocument/2006/relationships/slide" Target="slide18.xml"/><Relationship Id="rId12" Type="http://schemas.openxmlformats.org/officeDocument/2006/relationships/image" Target="../media/image6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62.png"/><Relationship Id="rId10" Type="http://schemas.openxmlformats.org/officeDocument/2006/relationships/image" Target="../media/image63.gif"/><Relationship Id="rId4" Type="http://schemas.openxmlformats.org/officeDocument/2006/relationships/image" Target="../media/image61.png"/><Relationship Id="rId9" Type="http://schemas.openxmlformats.org/officeDocument/2006/relationships/slide" Target="slide20.xml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69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18" Type="http://schemas.openxmlformats.org/officeDocument/2006/relationships/image" Target="../media/image74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25.bin"/><Relationship Id="rId7" Type="http://schemas.microsoft.com/office/2007/relationships/hdphoto" Target="../media/hdphoto1.wdp"/><Relationship Id="rId12" Type="http://schemas.openxmlformats.org/officeDocument/2006/relationships/image" Target="../media/image690.png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135.xml"/><Relationship Id="rId16" Type="http://schemas.openxmlformats.org/officeDocument/2006/relationships/slide" Target="slide16.xml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24" Type="http://schemas.openxmlformats.org/officeDocument/2006/relationships/image" Target="../media/image77.wmf"/><Relationship Id="rId5" Type="http://schemas.openxmlformats.org/officeDocument/2006/relationships/audio" Target="../media/audio4.wav"/><Relationship Id="rId15" Type="http://schemas.openxmlformats.org/officeDocument/2006/relationships/image" Target="../media/image72.png"/><Relationship Id="rId23" Type="http://schemas.openxmlformats.org/officeDocument/2006/relationships/oleObject" Target="../embeddings/oleObject26.bin"/><Relationship Id="rId10" Type="http://schemas.openxmlformats.org/officeDocument/2006/relationships/image" Target="../media/image69.png"/><Relationship Id="rId19" Type="http://schemas.openxmlformats.org/officeDocument/2006/relationships/oleObject" Target="../embeddings/oleObject24.bin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71.png"/><Relationship Id="rId22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oleObject" Target="../embeddings/oleObject28.bin"/><Relationship Id="rId3" Type="http://schemas.openxmlformats.org/officeDocument/2006/relationships/audio" Target="../media/audio2.wav"/><Relationship Id="rId21" Type="http://schemas.openxmlformats.org/officeDocument/2006/relationships/image" Target="../media/image80.wmf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17" Type="http://schemas.openxmlformats.org/officeDocument/2006/relationships/image" Target="../media/image78.wmf"/><Relationship Id="rId25" Type="http://schemas.openxmlformats.org/officeDocument/2006/relationships/image" Target="../media/image82.wmf"/><Relationship Id="rId2" Type="http://schemas.openxmlformats.org/officeDocument/2006/relationships/slideLayout" Target="../slideLayouts/slideLayout135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24" Type="http://schemas.openxmlformats.org/officeDocument/2006/relationships/oleObject" Target="../embeddings/oleObject31.bin"/><Relationship Id="rId5" Type="http://schemas.openxmlformats.org/officeDocument/2006/relationships/audio" Target="../media/audio4.wav"/><Relationship Id="rId15" Type="http://schemas.openxmlformats.org/officeDocument/2006/relationships/slide" Target="slide16.xml"/><Relationship Id="rId23" Type="http://schemas.openxmlformats.org/officeDocument/2006/relationships/image" Target="../media/image81.wmf"/><Relationship Id="rId10" Type="http://schemas.openxmlformats.org/officeDocument/2006/relationships/image" Target="../media/image69.png"/><Relationship Id="rId19" Type="http://schemas.openxmlformats.org/officeDocument/2006/relationships/image" Target="../media/image79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72.png"/><Relationship Id="rId22" Type="http://schemas.openxmlformats.org/officeDocument/2006/relationships/oleObject" Target="../embeddings/oleObject3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8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2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383FD564-9B0C-42D0-96C8-342928917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289120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 pitchFamily="2" charset="0"/>
              </a:rPr>
              <a:t>ÑEÁN DÖÏ GIÔØ MOÂN TOAÙN 7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7ABD392-80ED-40A7-BCA0-02D623CF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898" y="533799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CHUÙC CAÙC EM HOÏC TOÁT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801ADD-39A9-4313-88C6-528A13508C45}"/>
              </a:ext>
            </a:extLst>
          </p:cNvPr>
          <p:cNvSpPr/>
          <p:nvPr/>
        </p:nvSpPr>
        <p:spPr>
          <a:xfrm>
            <a:off x="388471" y="2006600"/>
            <a:ext cx="11498731" cy="17526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Kính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75" y="706931"/>
            <a:ext cx="1058589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51" y="1294784"/>
            <a:ext cx="11281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051" y="2495113"/>
            <a:ext cx="11143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 ý: </a:t>
            </a:r>
          </a:p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- Vì mỗi điểm trên trục số đều biểu diễn một số thực nên số thực lấp đầy trục số.</a:t>
            </a:r>
          </a:p>
          <a:p>
            <a:pPr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Trục số thực.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2900" y="5687687"/>
            <a:ext cx="1373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Hình 2.4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21" y="3837332"/>
            <a:ext cx="8950352" cy="148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74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75" y="706931"/>
            <a:ext cx="1058589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840" y="1372122"/>
            <a:ext cx="11143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Trục số thực.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4335" y="3116433"/>
            <a:ext cx="1373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Hình 2.4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000" y="3801501"/>
            <a:ext cx="11281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Điểm nào trên hình 2.4 biểu diễn số        ? Em có nhận xét gì về điểm biểu diễn của hai số đối nhau?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770838"/>
              </p:ext>
            </p:extLst>
          </p:nvPr>
        </p:nvGraphicFramePr>
        <p:xfrm>
          <a:off x="5656077" y="3805667"/>
          <a:ext cx="584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3" imgW="583920" imgH="368280" progId="Equation.DSMT4">
                  <p:embed/>
                </p:oleObj>
              </mc:Choice>
              <mc:Fallback>
                <p:oleObj name="Equation" r:id="rId3" imgW="583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56077" y="3805667"/>
                        <a:ext cx="584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73462" y="4784898"/>
            <a:ext cx="11281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 </a:t>
            </a:r>
          </a:p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Điểm N trên hình 2.4 biểu diễn số        </a:t>
            </a:r>
          </a:p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Điểm biểu diễn của hai số đối nhau cách đều gốc tọa độ.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518772"/>
              </p:ext>
            </p:extLst>
          </p:nvPr>
        </p:nvGraphicFramePr>
        <p:xfrm>
          <a:off x="5319192" y="5147122"/>
          <a:ext cx="584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5" imgW="583920" imgH="368280" progId="Equation.DSMT4">
                  <p:embed/>
                </p:oleObj>
              </mc:Choice>
              <mc:Fallback>
                <p:oleObj name="Equation" r:id="rId5" imgW="583920" imgH="368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9192" y="5147122"/>
                        <a:ext cx="5842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5" y="1702498"/>
            <a:ext cx="8950352" cy="148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5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A8F0EC86-0E7B-435A-B172-7AFF6BEBB435}"/>
              </a:ext>
            </a:extLst>
          </p:cNvPr>
          <p:cNvCxnSpPr/>
          <p:nvPr/>
        </p:nvCxnSpPr>
        <p:spPr>
          <a:xfrm>
            <a:off x="6072554" y="3086189"/>
            <a:ext cx="0" cy="352446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EA5E36-05EC-40E7-B9FE-C04F8F1CCFAE}"/>
              </a:ext>
            </a:extLst>
          </p:cNvPr>
          <p:cNvSpPr txBox="1">
            <a:spLocks/>
          </p:cNvSpPr>
          <p:nvPr/>
        </p:nvSpPr>
        <p:spPr>
          <a:xfrm>
            <a:off x="34251" y="1133366"/>
            <a:ext cx="5994859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6FE7B2-14E8-42E5-AE62-0529F1BAF523}"/>
              </a:ext>
            </a:extLst>
          </p:cNvPr>
          <p:cNvSpPr txBox="1">
            <a:spLocks/>
          </p:cNvSpPr>
          <p:nvPr/>
        </p:nvSpPr>
        <p:spPr>
          <a:xfrm>
            <a:off x="6165275" y="1286934"/>
            <a:ext cx="5994859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508" y="2950322"/>
            <a:ext cx="53115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3. 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AB=1.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OABC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OB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D. 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OD =        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503" y="604787"/>
            <a:ext cx="1058589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9992" y="1131420"/>
            <a:ext cx="11178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 số thực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tập 2: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nếu một tam giác vuông có hai cạnh góc vuông bằng 1 và 3 thì cạnh huyền của tam giác bằng          . Em hãy biểu diễn số             trên trục số.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845761"/>
              </p:ext>
            </p:extLst>
          </p:nvPr>
        </p:nvGraphicFramePr>
        <p:xfrm>
          <a:off x="4572977" y="2041630"/>
          <a:ext cx="533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3" imgW="533160" imgH="380880" progId="Equation.DSMT4">
                  <p:embed/>
                </p:oleObj>
              </mc:Choice>
              <mc:Fallback>
                <p:oleObj name="Equation" r:id="rId3" imgW="533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977" y="2041630"/>
                        <a:ext cx="533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819910"/>
              </p:ext>
            </p:extLst>
          </p:nvPr>
        </p:nvGraphicFramePr>
        <p:xfrm>
          <a:off x="8101014" y="2044744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Equation" r:id="rId5" imgW="711000" imgH="380880" progId="Equation.DSMT4">
                  <p:embed/>
                </p:oleObj>
              </mc:Choice>
              <mc:Fallback>
                <p:oleObj name="Equation" r:id="rId5" imgW="711000" imgH="3808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4" y="2044744"/>
                        <a:ext cx="7112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107756"/>
              </p:ext>
            </p:extLst>
          </p:nvPr>
        </p:nvGraphicFramePr>
        <p:xfrm>
          <a:off x="2320480" y="2929896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7" imgW="711000" imgH="380880" progId="Equation.DSMT4">
                  <p:embed/>
                </p:oleObj>
              </mc:Choice>
              <mc:Fallback>
                <p:oleObj name="Equation" r:id="rId7" imgW="711000" imgH="3808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480" y="2929896"/>
                        <a:ext cx="7112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694672"/>
              </p:ext>
            </p:extLst>
          </p:nvPr>
        </p:nvGraphicFramePr>
        <p:xfrm>
          <a:off x="2278063" y="5910263"/>
          <a:ext cx="533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Equation" r:id="rId9" imgW="533160" imgH="380880" progId="Equation.DSMT4">
                  <p:embed/>
                </p:oleObj>
              </mc:Choice>
              <mc:Fallback>
                <p:oleObj name="Equation" r:id="rId9" imgW="533160" imgH="3808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5910263"/>
                        <a:ext cx="5334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030772"/>
              </p:ext>
            </p:extLst>
          </p:nvPr>
        </p:nvGraphicFramePr>
        <p:xfrm>
          <a:off x="4197985" y="6229658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Equation" r:id="rId11" imgW="710891" imgH="380835" progId="Equation.DSMT4">
                  <p:embed/>
                </p:oleObj>
              </mc:Choice>
              <mc:Fallback>
                <p:oleObj name="Equation" r:id="rId11" imgW="710891" imgH="380835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985" y="6229658"/>
                        <a:ext cx="7112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42" y="2906580"/>
            <a:ext cx="5164586" cy="370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3508" y="2516414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 giải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5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27861" y="650730"/>
            <a:ext cx="10736293" cy="59342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18592785">
            <a:off x="-1382844" y="1567403"/>
            <a:ext cx="5986047" cy="77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94616">
              <a:lnSpc>
                <a:spcPts val="6597"/>
              </a:lnSpc>
            </a:pPr>
            <a:r>
              <a:rPr lang="en-US" sz="48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87235">
            <a:off x="9290710" y="871294"/>
            <a:ext cx="2449555" cy="7215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840" y="4530605"/>
            <a:ext cx="1848675" cy="2113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0215" y="2648347"/>
            <a:ext cx="9085985" cy="1568929"/>
          </a:xfrm>
          <a:prstGeom prst="rect">
            <a:avLst/>
          </a:prstGeom>
        </p:spPr>
        <p:txBody>
          <a:bodyPr wrap="square" lIns="89727" tIns="45241" rIns="89727" bIns="45241">
            <a:spAutoFit/>
          </a:bodyPr>
          <a:lstStyle/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6699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6076" y="753817"/>
            <a:ext cx="9679951" cy="53503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1328" y="2103510"/>
            <a:ext cx="7009447" cy="84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98930">
              <a:lnSpc>
                <a:spcPts val="6597"/>
              </a:lnSpc>
            </a:pPr>
            <a:endParaRPr lang="en-US" sz="6000">
              <a:solidFill>
                <a:srgbClr val="FFA800"/>
              </a:solidFill>
              <a:latin typeface="Lazydog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3435" y="3930350"/>
            <a:ext cx="2193877" cy="2508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9601166" y="600036"/>
            <a:ext cx="1842153" cy="11387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0556" y="1846547"/>
            <a:ext cx="8591399" cy="3383113"/>
          </a:xfrm>
          <a:prstGeom prst="rect">
            <a:avLst/>
          </a:prstGeom>
        </p:spPr>
        <p:txBody>
          <a:bodyPr wrap="square" lIns="57726" tIns="29190" rIns="57726" bIns="29190">
            <a:spAutoFit/>
          </a:bodyPr>
          <a:lstStyle/>
          <a:p>
            <a:pPr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Người chơi chọn 1 câu hỏi để trả lời, trả lời đúng sẽ được tham gia vòng quay may mắn nhận quà.</a:t>
            </a:r>
          </a:p>
          <a:p>
            <a:pPr marL="165087" indent="-165087"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bạn thành công.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2510" y="1076631"/>
            <a:ext cx="3859051" cy="737908"/>
          </a:xfrm>
          <a:prstGeom prst="rect">
            <a:avLst/>
          </a:prstGeom>
        </p:spPr>
        <p:txBody>
          <a:bodyPr wrap="none" lIns="59573" tIns="30019" rIns="59573" bIns="30019">
            <a:spAutoFit/>
          </a:bodyPr>
          <a:lstStyle/>
          <a:p>
            <a:pPr algn="ctr" defTabSz="577006">
              <a:defRPr/>
            </a:pPr>
            <a:r>
              <a:rPr lang="en-US" sz="44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4953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98" y="324591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88435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19864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may </a:t>
              </a:r>
              <a:r>
                <a:rPr lang="en-US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endParaRPr lang="vi-VN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943376"/>
              <a:ext cx="2302198" cy="1068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mộttràng</a:t>
              </a:r>
              <a:r>
                <a:rPr lang="en-US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pháo</a:t>
              </a:r>
              <a:r>
                <a:rPr lang="en-US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23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18691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/>
                <a:t>điểm</a:t>
              </a:r>
              <a:r>
                <a:rPr lang="en-US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26758"/>
              <a:ext cx="2025648" cy="103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</a:t>
              </a:r>
              <a:r>
                <a:rPr lang="en-US" dirty="0" err="1"/>
                <a:t>n</a:t>
              </a:r>
              <a:r>
                <a:rPr lang="en-US" dirty="0"/>
                <a:t> </a:t>
              </a:r>
              <a:r>
                <a:rPr lang="en-US" dirty="0" err="1"/>
                <a:t>được</a:t>
              </a:r>
              <a:r>
                <a:rPr lang="en-US" dirty="0"/>
                <a:t> </a:t>
              </a:r>
              <a:r>
                <a:rPr lang="en-US" dirty="0" err="1"/>
                <a:t>nhận</a:t>
              </a:r>
              <a:r>
                <a:rPr lang="en-US" dirty="0"/>
                <a:t> </a:t>
              </a:r>
              <a:r>
                <a:rPr lang="en-US" dirty="0" err="1"/>
                <a:t>mộttràng</a:t>
              </a:r>
              <a:r>
                <a:rPr lang="en-US" dirty="0"/>
                <a:t> </a:t>
              </a:r>
              <a:r>
                <a:rPr lang="en-US" dirty="0" err="1"/>
                <a:t>pháo</a:t>
              </a:r>
              <a:r>
                <a:rPr lang="en-US" dirty="0"/>
                <a:t> </a:t>
              </a:r>
              <a:r>
                <a:rPr lang="en-US" sz="16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31672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9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US" sz="19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9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9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may </a:t>
              </a:r>
              <a:r>
                <a:rPr lang="en-US" sz="19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endParaRPr lang="vi-VN" sz="19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890019">
                <a:defRPr/>
              </a:pP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49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3774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681611" y="239720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7805" y="45406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9" action="ppaction://hlinksldjump"/>
          </p:cNvPr>
          <p:cNvSpPr/>
          <p:nvPr/>
        </p:nvSpPr>
        <p:spPr>
          <a:xfrm>
            <a:off x="3686989" y="45721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4707" y="95111"/>
            <a:ext cx="5117932" cy="1937672"/>
          </a:xfrm>
          <a:prstGeom prst="rect">
            <a:avLst/>
          </a:prstGeom>
          <a:noFill/>
        </p:spPr>
        <p:txBody>
          <a:bodyPr wrap="none" lIns="89069" tIns="44949" rIns="89069" bIns="44949">
            <a:spAutoFit/>
          </a:bodyPr>
          <a:lstStyle/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999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939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6" y="47898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80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90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1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15746" y="6169306"/>
            <a:ext cx="937549" cy="688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 biểu nào sau đây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60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2800">
                <a:solidFill>
                  <a:schemeClr val="tx1"/>
                </a:solidFill>
                <a:latin typeface="+mj-lt"/>
              </a:rPr>
              <a:t>A.</a:t>
            </a:r>
            <a:r>
              <a:rPr lang="en-US" sz="2800">
                <a:solidFill>
                  <a:schemeClr val="tx1"/>
                </a:solidFill>
                <a:latin typeface="+mj-lt"/>
              </a:rPr>
              <a:t> Mọi số thực đều là số vô tỉ</a:t>
            </a:r>
            <a:r>
              <a:rPr lang="fr-FR" sz="2800">
                <a:solidFill>
                  <a:schemeClr val="tx1"/>
                </a:solidFill>
                <a:latin typeface="+mj-lt"/>
              </a:rPr>
              <a:t>.</a:t>
            </a:r>
            <a:endParaRPr lang="vi-VN" sz="2800" b="1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1079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280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800">
                <a:solidFill>
                  <a:schemeClr val="tx1"/>
                </a:solidFill>
                <a:latin typeface="+mj-lt"/>
              </a:rPr>
              <a:t> Số 0 là số hữu tỉ cũng là số thực</a:t>
            </a:r>
            <a:r>
              <a:rPr lang="fr-FR" sz="2800">
                <a:solidFill>
                  <a:schemeClr val="tx1"/>
                </a:solidFill>
                <a:latin typeface="+mj-lt"/>
              </a:rPr>
              <a:t>.</a:t>
            </a:r>
            <a:endParaRPr lang="vi-VN" sz="2800" b="1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60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2800">
                <a:solidFill>
                  <a:schemeClr val="tx1"/>
                </a:solidFill>
                <a:latin typeface="+mj-lt"/>
              </a:rPr>
              <a:t>C.</a:t>
            </a:r>
            <a:r>
              <a:rPr lang="en-US" sz="2800">
                <a:solidFill>
                  <a:schemeClr val="tx1"/>
                </a:solidFill>
                <a:latin typeface="+mj-lt"/>
              </a:rPr>
              <a:t> Mọi số nguyên đều là số hữu tỉ.</a:t>
            </a:r>
            <a:endParaRPr lang="vi-VN" sz="2800" b="1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1079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2800">
                <a:solidFill>
                  <a:schemeClr val="tx1"/>
                </a:solidFill>
                <a:latin typeface="+mj-lt"/>
              </a:rPr>
              <a:t>D.</a:t>
            </a:r>
            <a:r>
              <a:rPr lang="en-US" sz="2800">
                <a:solidFill>
                  <a:schemeClr val="tx1"/>
                </a:solidFill>
                <a:latin typeface="+mj-lt"/>
              </a:rPr>
              <a:t> Mọi số vô tỉ đều là số thực</a:t>
            </a:r>
            <a:endParaRPr lang="vi-VN" sz="2800" b="1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6" y="197502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1994828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68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24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1094" y="6521852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18" name="Oval 70"/>
          <p:cNvSpPr>
            <a:spLocks noChangeArrowheads="1"/>
          </p:cNvSpPr>
          <p:nvPr/>
        </p:nvSpPr>
        <p:spPr bwMode="auto">
          <a:xfrm>
            <a:off x="10515003" y="5923483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defTabSz="902421"/>
            <a:endParaRPr lang="en-US" sz="510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Oval 71"/>
          <p:cNvSpPr>
            <a:spLocks noChangeArrowheads="1"/>
          </p:cNvSpPr>
          <p:nvPr/>
        </p:nvSpPr>
        <p:spPr bwMode="auto">
          <a:xfrm>
            <a:off x="10537922" y="594365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72"/>
          <p:cNvSpPr>
            <a:spLocks noChangeArrowheads="1"/>
          </p:cNvSpPr>
          <p:nvPr/>
        </p:nvSpPr>
        <p:spPr bwMode="auto">
          <a:xfrm>
            <a:off x="10537922" y="5929039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73"/>
          <p:cNvSpPr>
            <a:spLocks noChangeArrowheads="1"/>
          </p:cNvSpPr>
          <p:nvPr/>
        </p:nvSpPr>
        <p:spPr bwMode="auto">
          <a:xfrm>
            <a:off x="10537922" y="594365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Oval 74"/>
          <p:cNvSpPr>
            <a:spLocks noChangeArrowheads="1"/>
          </p:cNvSpPr>
          <p:nvPr/>
        </p:nvSpPr>
        <p:spPr bwMode="auto">
          <a:xfrm>
            <a:off x="10537922" y="594365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Oval 75"/>
          <p:cNvSpPr>
            <a:spLocks noChangeArrowheads="1"/>
          </p:cNvSpPr>
          <p:nvPr/>
        </p:nvSpPr>
        <p:spPr bwMode="auto">
          <a:xfrm>
            <a:off x="10543804" y="59506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Oval 75"/>
          <p:cNvSpPr>
            <a:spLocks noChangeArrowheads="1"/>
          </p:cNvSpPr>
          <p:nvPr/>
        </p:nvSpPr>
        <p:spPr bwMode="auto">
          <a:xfrm>
            <a:off x="10516472" y="585217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Oval 75"/>
          <p:cNvSpPr>
            <a:spLocks noChangeArrowheads="1"/>
          </p:cNvSpPr>
          <p:nvPr/>
        </p:nvSpPr>
        <p:spPr bwMode="auto">
          <a:xfrm>
            <a:off x="10555082" y="59340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Oval 75"/>
          <p:cNvSpPr>
            <a:spLocks noChangeArrowheads="1"/>
          </p:cNvSpPr>
          <p:nvPr/>
        </p:nvSpPr>
        <p:spPr bwMode="auto">
          <a:xfrm>
            <a:off x="10537922" y="595505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Oval 75"/>
          <p:cNvSpPr>
            <a:spLocks noChangeArrowheads="1"/>
          </p:cNvSpPr>
          <p:nvPr/>
        </p:nvSpPr>
        <p:spPr bwMode="auto">
          <a:xfrm>
            <a:off x="10549471" y="597077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10555082" y="594140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0" name="Group 81"/>
          <p:cNvGrpSpPr>
            <a:grpSpLocks/>
          </p:cNvGrpSpPr>
          <p:nvPr/>
        </p:nvGrpSpPr>
        <p:grpSpPr bwMode="auto">
          <a:xfrm>
            <a:off x="10371754" y="5766871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1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421"/>
              <a:endParaRPr lang="en-US" sz="510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32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421"/>
              <a:r>
                <a:rPr lang="en-US" altLang="en-US" sz="2300" ker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 biểu nào sau đây là đúng?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60" y="194940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nguyên không phải số thực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1240" y="1949402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B.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nguyên, phân số, số vô tỉ đều là số thực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1239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D.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 số không phải số thực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1975026"/>
            <a:ext cx="805723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02695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68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24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672" y="6475048"/>
            <a:ext cx="1945680" cy="3885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094" y="6248892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36" name="Oval 70"/>
          <p:cNvSpPr>
            <a:spLocks noChangeArrowheads="1"/>
          </p:cNvSpPr>
          <p:nvPr/>
        </p:nvSpPr>
        <p:spPr bwMode="auto">
          <a:xfrm>
            <a:off x="10515003" y="5650523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defTabSz="902421"/>
            <a:endParaRPr lang="en-US" sz="510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7" name="Oval 71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72"/>
          <p:cNvSpPr>
            <a:spLocks noChangeArrowheads="1"/>
          </p:cNvSpPr>
          <p:nvPr/>
        </p:nvSpPr>
        <p:spPr bwMode="auto">
          <a:xfrm>
            <a:off x="10537922" y="5656079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73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4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10543804" y="567768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Oval 75"/>
          <p:cNvSpPr>
            <a:spLocks noChangeArrowheads="1"/>
          </p:cNvSpPr>
          <p:nvPr/>
        </p:nvSpPr>
        <p:spPr bwMode="auto">
          <a:xfrm>
            <a:off x="10516472" y="55792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Oval 75"/>
          <p:cNvSpPr>
            <a:spLocks noChangeArrowheads="1"/>
          </p:cNvSpPr>
          <p:nvPr/>
        </p:nvSpPr>
        <p:spPr bwMode="auto">
          <a:xfrm>
            <a:off x="10555082" y="566109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Oval 75"/>
          <p:cNvSpPr>
            <a:spLocks noChangeArrowheads="1"/>
          </p:cNvSpPr>
          <p:nvPr/>
        </p:nvSpPr>
        <p:spPr bwMode="auto">
          <a:xfrm>
            <a:off x="10537922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Oval 75"/>
          <p:cNvSpPr>
            <a:spLocks noChangeArrowheads="1"/>
          </p:cNvSpPr>
          <p:nvPr/>
        </p:nvSpPr>
        <p:spPr bwMode="auto">
          <a:xfrm>
            <a:off x="10549471" y="56978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Oval 75"/>
          <p:cNvSpPr>
            <a:spLocks noChangeArrowheads="1"/>
          </p:cNvSpPr>
          <p:nvPr/>
        </p:nvSpPr>
        <p:spPr bwMode="auto">
          <a:xfrm>
            <a:off x="10555082" y="56684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56" name="Group 81"/>
          <p:cNvGrpSpPr>
            <a:grpSpLocks/>
          </p:cNvGrpSpPr>
          <p:nvPr/>
        </p:nvGrpSpPr>
        <p:grpSpPr bwMode="auto">
          <a:xfrm>
            <a:off x="10371754" y="5493911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57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421"/>
              <a:endParaRPr lang="en-US" sz="510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58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421"/>
              <a:r>
                <a:rPr lang="en-US" altLang="en-US" sz="2300" ker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110260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</a:t>
            </a:r>
            <a:r>
              <a:rPr lang="en-US" sz="3200">
                <a:solidFill>
                  <a:prstClr val="black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vô tỉ không phải số thực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2868331"/>
            <a:ext cx="805723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83927" y="24189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just" defTabSz="890019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3200" b="1" dirty="0">
              <a:solidFill>
                <a:schemeClr val="tx1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60" y="259480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100" dirty="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1079" y="259899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60" y="348397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 </a:t>
            </a:r>
            <a:endParaRPr lang="vi-VN" sz="32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61" y="3488163"/>
                <a:ext cx="490679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>
                    <a:solidFill>
                      <a:prstClr val="black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prstClr val="black"/>
                        </a:solidFill>
                        <a:latin typeface="Cambria Math"/>
                      </a:rPr>
                      <m:t>. 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vi-VN" sz="31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61" y="3488163"/>
                <a:ext cx="4906797" cy="770816"/>
              </a:xfrm>
              <a:prstGeom prst="rect">
                <a:avLst/>
              </a:prstGeom>
              <a:blipFill rotWithShape="1">
                <a:blip r:embed="rId12"/>
                <a:stretch>
                  <a:fillRect l="-3230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6" y="260703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505" y="35240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83" y="35199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627005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68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24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9736" y="6453612"/>
            <a:ext cx="1789079" cy="3885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82982" y="6262540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20" name="Oval 70"/>
          <p:cNvSpPr>
            <a:spLocks noChangeArrowheads="1"/>
          </p:cNvSpPr>
          <p:nvPr/>
        </p:nvSpPr>
        <p:spPr bwMode="auto">
          <a:xfrm>
            <a:off x="10596891" y="5664171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defTabSz="902421"/>
            <a:endParaRPr lang="en-US" sz="510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1" name="Oval 71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72"/>
          <p:cNvSpPr>
            <a:spLocks noChangeArrowheads="1"/>
          </p:cNvSpPr>
          <p:nvPr/>
        </p:nvSpPr>
        <p:spPr bwMode="auto">
          <a:xfrm>
            <a:off x="10619834" y="5669727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Oval 73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74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Oval 75"/>
          <p:cNvSpPr>
            <a:spLocks noChangeArrowheads="1"/>
          </p:cNvSpPr>
          <p:nvPr/>
        </p:nvSpPr>
        <p:spPr bwMode="auto">
          <a:xfrm>
            <a:off x="10625699" y="569133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Oval 75"/>
          <p:cNvSpPr>
            <a:spLocks noChangeArrowheads="1"/>
          </p:cNvSpPr>
          <p:nvPr/>
        </p:nvSpPr>
        <p:spPr bwMode="auto">
          <a:xfrm>
            <a:off x="10598380" y="55928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Oval 75"/>
          <p:cNvSpPr>
            <a:spLocks noChangeArrowheads="1"/>
          </p:cNvSpPr>
          <p:nvPr/>
        </p:nvSpPr>
        <p:spPr bwMode="auto">
          <a:xfrm>
            <a:off x="10636983" y="5674747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10619834" y="569573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Oval 75"/>
          <p:cNvSpPr>
            <a:spLocks noChangeArrowheads="1"/>
          </p:cNvSpPr>
          <p:nvPr/>
        </p:nvSpPr>
        <p:spPr bwMode="auto">
          <a:xfrm>
            <a:off x="10631374" y="57114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Oval 75"/>
          <p:cNvSpPr>
            <a:spLocks noChangeArrowheads="1"/>
          </p:cNvSpPr>
          <p:nvPr/>
        </p:nvSpPr>
        <p:spPr bwMode="auto">
          <a:xfrm>
            <a:off x="10636983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2" name="Group 81"/>
          <p:cNvGrpSpPr>
            <a:grpSpLocks/>
          </p:cNvGrpSpPr>
          <p:nvPr/>
        </p:nvGrpSpPr>
        <p:grpSpPr bwMode="auto">
          <a:xfrm>
            <a:off x="10453642" y="5507559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3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421"/>
              <a:endParaRPr lang="en-US" sz="510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34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421"/>
              <a:r>
                <a:rPr lang="en-US" altLang="en-US" sz="2300" ker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098600"/>
              </p:ext>
            </p:extLst>
          </p:nvPr>
        </p:nvGraphicFramePr>
        <p:xfrm>
          <a:off x="1728514" y="2800249"/>
          <a:ext cx="1295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17" imgW="1295280" imgH="368280" progId="Equation.DSMT4">
                  <p:embed/>
                </p:oleObj>
              </mc:Choice>
              <mc:Fallback>
                <p:oleObj name="Equation" r:id="rId17" imgW="1295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28514" y="2800249"/>
                        <a:ext cx="1295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356028"/>
              </p:ext>
            </p:extLst>
          </p:nvPr>
        </p:nvGraphicFramePr>
        <p:xfrm>
          <a:off x="1767271" y="3488163"/>
          <a:ext cx="1028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19" imgW="1028520" imgH="825480" progId="Equation.DSMT4">
                  <p:embed/>
                </p:oleObj>
              </mc:Choice>
              <mc:Fallback>
                <p:oleObj name="Equation" r:id="rId19" imgW="10285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67271" y="3488163"/>
                        <a:ext cx="1028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327681"/>
              </p:ext>
            </p:extLst>
          </p:nvPr>
        </p:nvGraphicFramePr>
        <p:xfrm>
          <a:off x="6742824" y="2751513"/>
          <a:ext cx="1041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21" imgW="1041120" imgH="419040" progId="Equation.DSMT4">
                  <p:embed/>
                </p:oleObj>
              </mc:Choice>
              <mc:Fallback>
                <p:oleObj name="Equation" r:id="rId21" imgW="1041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42824" y="2751513"/>
                        <a:ext cx="1041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252554"/>
              </p:ext>
            </p:extLst>
          </p:nvPr>
        </p:nvGraphicFramePr>
        <p:xfrm>
          <a:off x="6704943" y="3653483"/>
          <a:ext cx="1054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23" imgW="1054080" imgH="431640" progId="Equation.DSMT4">
                  <p:embed/>
                </p:oleObj>
              </mc:Choice>
              <mc:Fallback>
                <p:oleObj name="Equation" r:id="rId23" imgW="1054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704943" y="3653483"/>
                        <a:ext cx="1054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1CD59483-8F8A-464D-B085-A33D78BD1BE1}"/>
              </a:ext>
            </a:extLst>
          </p:cNvPr>
          <p:cNvGrpSpPr/>
          <p:nvPr/>
        </p:nvGrpSpPr>
        <p:grpSpPr>
          <a:xfrm>
            <a:off x="2906580" y="3567746"/>
            <a:ext cx="5753153" cy="2416630"/>
            <a:chOff x="2899830" y="3954099"/>
            <a:chExt cx="5753153" cy="2416630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448E7B91-D613-41AA-B9E5-C1A9F6D4E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393" t="32143" r="33303" b="32619"/>
            <a:stretch/>
          </p:blipFill>
          <p:spPr>
            <a:xfrm>
              <a:off x="2899830" y="3954099"/>
              <a:ext cx="5736825" cy="2416630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728F0B6-B3D3-4F1F-AF04-497C4E46B40E}"/>
                </a:ext>
              </a:extLst>
            </p:cNvPr>
            <p:cNvSpPr txBox="1"/>
            <p:nvPr/>
          </p:nvSpPr>
          <p:spPr>
            <a:xfrm>
              <a:off x="4899731" y="5458756"/>
              <a:ext cx="37532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3: Củng cố và hướng dẫn học ở nhà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398901A-7346-4E21-BF6A-33433D2D1D96}"/>
              </a:ext>
            </a:extLst>
          </p:cNvPr>
          <p:cNvGrpSpPr/>
          <p:nvPr/>
        </p:nvGrpSpPr>
        <p:grpSpPr>
          <a:xfrm>
            <a:off x="5891389" y="2388876"/>
            <a:ext cx="5630051" cy="1779816"/>
            <a:chOff x="5487875" y="3824840"/>
            <a:chExt cx="4458559" cy="1779816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7F1C0776-B08F-4D8A-B731-4DEB4912C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018" t="42134" r="14486" b="31913"/>
            <a:stretch/>
          </p:blipFill>
          <p:spPr>
            <a:xfrm>
              <a:off x="5487875" y="3824840"/>
              <a:ext cx="4449536" cy="1779816"/>
            </a:xfrm>
            <a:prstGeom prst="rect">
              <a:avLst/>
            </a:prstGeom>
          </p:spPr>
        </p:pic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C50401CA-A584-4D13-BA91-93D58C3EED36}"/>
                </a:ext>
              </a:extLst>
            </p:cNvPr>
            <p:cNvSpPr txBox="1"/>
            <p:nvPr/>
          </p:nvSpPr>
          <p:spPr>
            <a:xfrm>
              <a:off x="6415485" y="4772878"/>
              <a:ext cx="3530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4. Hoạt động vận dụng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A2DA599-2504-4076-9963-3A106A221165}"/>
              </a:ext>
            </a:extLst>
          </p:cNvPr>
          <p:cNvGrpSpPr/>
          <p:nvPr/>
        </p:nvGrpSpPr>
        <p:grpSpPr>
          <a:xfrm>
            <a:off x="5857653" y="277162"/>
            <a:ext cx="5663787" cy="1922902"/>
            <a:chOff x="6406293" y="277162"/>
            <a:chExt cx="4474029" cy="1922902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7789AF0-F7B5-473D-AE50-F49696351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111" t="13809" r="38192" b="58334"/>
            <a:stretch/>
          </p:blipFill>
          <p:spPr>
            <a:xfrm>
              <a:off x="6406293" y="289620"/>
              <a:ext cx="4474029" cy="1910444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7F9A1701-30F7-4D57-885F-4739392E21BB}"/>
                </a:ext>
              </a:extLst>
            </p:cNvPr>
            <p:cNvSpPr txBox="1"/>
            <p:nvPr/>
          </p:nvSpPr>
          <p:spPr>
            <a:xfrm>
              <a:off x="7407225" y="277162"/>
              <a:ext cx="3473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1. Hoạt động khởi động: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A8D36EB5-C063-40FA-B760-DAF1ACFFB568}"/>
              </a:ext>
            </a:extLst>
          </p:cNvPr>
          <p:cNvGrpSpPr/>
          <p:nvPr/>
        </p:nvGrpSpPr>
        <p:grpSpPr>
          <a:xfrm>
            <a:off x="5866845" y="2444454"/>
            <a:ext cx="5677097" cy="862243"/>
            <a:chOff x="5809796" y="3824839"/>
            <a:chExt cx="4530151" cy="862243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AB07232-B1D1-4923-AB38-02D292015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750" t="43261" r="14352" b="44166"/>
            <a:stretch/>
          </p:blipFill>
          <p:spPr>
            <a:xfrm>
              <a:off x="5809796" y="3824839"/>
              <a:ext cx="4498521" cy="862243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4970CFA9-8A23-4614-897B-BC95F6220E70}"/>
                </a:ext>
              </a:extLst>
            </p:cNvPr>
            <p:cNvSpPr txBox="1"/>
            <p:nvPr/>
          </p:nvSpPr>
          <p:spPr>
            <a:xfrm>
              <a:off x="6816148" y="3831594"/>
              <a:ext cx="3523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Hoạt động luyện tập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7DF7460-6E8B-4DF5-B7E4-6D8F06110646}"/>
              </a:ext>
            </a:extLst>
          </p:cNvPr>
          <p:cNvGrpSpPr/>
          <p:nvPr/>
        </p:nvGrpSpPr>
        <p:grpSpPr>
          <a:xfrm>
            <a:off x="5857653" y="1143241"/>
            <a:ext cx="5663787" cy="1322615"/>
            <a:chOff x="6760029" y="3012424"/>
            <a:chExt cx="4539343" cy="132261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E4316E2-3764-48DD-8FA2-98F23D8F1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750" t="24405" r="14017" b="56309"/>
            <a:stretch/>
          </p:blipFill>
          <p:spPr>
            <a:xfrm>
              <a:off x="6760029" y="3012424"/>
              <a:ext cx="4539343" cy="1322615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AC0C90C-C970-41BB-A4B9-78BC42CBA7BB}"/>
                </a:ext>
              </a:extLst>
            </p:cNvPr>
            <p:cNvSpPr txBox="1"/>
            <p:nvPr/>
          </p:nvSpPr>
          <p:spPr>
            <a:xfrm>
              <a:off x="7755568" y="3156351"/>
              <a:ext cx="3473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Hoạt động hình thành kiến thức mới: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4CBD01E-C1B0-4067-9F5C-A09B529125E8}"/>
              </a:ext>
            </a:extLst>
          </p:cNvPr>
          <p:cNvGrpSpPr/>
          <p:nvPr/>
        </p:nvGrpSpPr>
        <p:grpSpPr>
          <a:xfrm>
            <a:off x="2395628" y="100808"/>
            <a:ext cx="3894364" cy="3796392"/>
            <a:chOff x="564021" y="-144120"/>
            <a:chExt cx="3894364" cy="3796392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0F4C2686-3152-4154-9C7E-AB47A9829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840" t="5238" r="44219" b="39405"/>
            <a:stretch/>
          </p:blipFill>
          <p:spPr>
            <a:xfrm>
              <a:off x="564021" y="-144120"/>
              <a:ext cx="3894364" cy="3796392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A548A94-DE83-497F-BA4F-A652A164B062}"/>
                </a:ext>
              </a:extLst>
            </p:cNvPr>
            <p:cNvSpPr txBox="1"/>
            <p:nvPr/>
          </p:nvSpPr>
          <p:spPr>
            <a:xfrm>
              <a:off x="1723237" y="-144120"/>
              <a:ext cx="2677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1: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 bài cũ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23ACDDD8-C909-4BF9-836E-D94259734132}"/>
              </a:ext>
            </a:extLst>
          </p:cNvPr>
          <p:cNvGrpSpPr/>
          <p:nvPr/>
        </p:nvGrpSpPr>
        <p:grpSpPr>
          <a:xfrm>
            <a:off x="2615135" y="1807483"/>
            <a:ext cx="3438151" cy="2179865"/>
            <a:chOff x="3163775" y="1807483"/>
            <a:chExt cx="3438151" cy="217986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C7972BB3-8490-490C-A4E9-E74424D8B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496" t="35357" r="50513" b="32857"/>
            <a:stretch/>
          </p:blipFill>
          <p:spPr>
            <a:xfrm>
              <a:off x="3163775" y="1807483"/>
              <a:ext cx="3412671" cy="2179865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590D01D-4358-4C20-AB2A-222E30472ECD}"/>
                </a:ext>
              </a:extLst>
            </p:cNvPr>
            <p:cNvSpPr txBox="1"/>
            <p:nvPr/>
          </p:nvSpPr>
          <p:spPr>
            <a:xfrm>
              <a:off x="4989791" y="1900652"/>
              <a:ext cx="16121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2: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mới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10">
            <a:extLst>
              <a:ext uri="{FF2B5EF4-FFF2-40B4-BE49-F238E27FC236}">
                <a16:creationId xmlns:a16="http://schemas.microsoft.com/office/drawing/2014/main" id="{C1C7E1A6-B570-49E9-9F2E-9402102FE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54" y="4918756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D9D27EAD-940A-4861-B59B-1A982606DB33}"/>
              </a:ext>
            </a:extLst>
          </p:cNvPr>
          <p:cNvGrpSpPr/>
          <p:nvPr/>
        </p:nvGrpSpPr>
        <p:grpSpPr>
          <a:xfrm>
            <a:off x="740507" y="3002063"/>
            <a:ext cx="2775857" cy="1559379"/>
            <a:chOff x="868487" y="1638728"/>
            <a:chExt cx="2775857" cy="1559379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0E36E2B-E1BB-45D3-A85A-BEA39AAB169F}"/>
                </a:ext>
              </a:extLst>
            </p:cNvPr>
            <p:cNvSpPr/>
            <p:nvPr/>
          </p:nvSpPr>
          <p:spPr>
            <a:xfrm>
              <a:off x="1202444" y="1638728"/>
              <a:ext cx="2107945" cy="9657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07F05B9-B2AE-4790-BE12-C9BCCEEF5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34" t="55119" r="62299" b="22143"/>
            <a:stretch/>
          </p:blipFill>
          <p:spPr>
            <a:xfrm>
              <a:off x="868487" y="1638728"/>
              <a:ext cx="2775857" cy="1559379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9859482D-7A2B-405A-AB8C-B1A817A88E92}"/>
                </a:ext>
              </a:extLst>
            </p:cNvPr>
            <p:cNvSpPr txBox="1"/>
            <p:nvPr/>
          </p:nvSpPr>
          <p:spPr>
            <a:xfrm>
              <a:off x="1161154" y="1881525"/>
              <a:ext cx="2083949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 TRÚC 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HỌC</a:t>
              </a:r>
            </a:p>
            <a:p>
              <a:pPr algn="ctr"/>
              <a:endParaRPr lang="vi-VN" sz="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7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10260" y="259480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A</a:t>
            </a:r>
            <a:r>
              <a:rPr lang="vi-VN" sz="3100">
                <a:solidFill>
                  <a:prstClr val="black"/>
                </a:solidFill>
              </a:rPr>
              <a:t>. </a:t>
            </a:r>
            <a:endParaRPr lang="vi-VN" sz="3200">
              <a:solidFill>
                <a:prstClr val="black"/>
              </a:solidFill>
            </a:endParaRPr>
          </a:p>
        </p:txBody>
      </p:sp>
      <p:sp>
        <p:nvSpPr>
          <p:cNvPr id="44" name="Cloud 43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31079" y="259899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10260" y="348397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 </a:t>
            </a:r>
            <a:endParaRPr lang="vi-VN" sz="3200">
              <a:solidFill>
                <a:prstClr val="black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130661" y="3488163"/>
            <a:ext cx="49067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>
                <a:solidFill>
                  <a:prstClr val="black"/>
                </a:solidFill>
              </a:rPr>
              <a:t>D</a:t>
            </a:r>
            <a:r>
              <a:rPr lang="en-US" sz="3200">
                <a:solidFill>
                  <a:prstClr val="black"/>
                </a:solidFill>
              </a:rPr>
              <a:t>. </a:t>
            </a:r>
            <a:endParaRPr lang="vi-VN" sz="3100">
              <a:solidFill>
                <a:prstClr val="black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6" y="2607034"/>
            <a:ext cx="885137" cy="70805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505" y="3524087"/>
            <a:ext cx="804536" cy="7040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83" y="3519980"/>
            <a:ext cx="804743" cy="7071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627005"/>
            <a:ext cx="804743" cy="707197"/>
          </a:xfrm>
          <a:prstGeom prst="rect">
            <a:avLst/>
          </a:prstGeom>
        </p:spPr>
      </p:pic>
      <p:sp>
        <p:nvSpPr>
          <p:cNvPr id="65" name="Cloud 64">
            <a:hlinkClick r:id="rId15" action="ppaction://hlinksldjump"/>
          </p:cNvPr>
          <p:cNvSpPr/>
          <p:nvPr/>
        </p:nvSpPr>
        <p:spPr>
          <a:xfrm>
            <a:off x="466768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24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11179" y="6508204"/>
            <a:ext cx="1960079" cy="3885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      thuộc tập hợp số nào sau đây?</a:t>
            </a:r>
            <a:endParaRPr lang="vi-VN" sz="4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382982" y="6262540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9" name="Oval 70"/>
          <p:cNvSpPr>
            <a:spLocks noChangeArrowheads="1"/>
          </p:cNvSpPr>
          <p:nvPr/>
        </p:nvSpPr>
        <p:spPr bwMode="auto">
          <a:xfrm>
            <a:off x="10596891" y="5664171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defTabSz="902421"/>
            <a:endParaRPr lang="en-US" sz="510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0" name="Oval 71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Oval 72"/>
          <p:cNvSpPr>
            <a:spLocks noChangeArrowheads="1"/>
          </p:cNvSpPr>
          <p:nvPr/>
        </p:nvSpPr>
        <p:spPr bwMode="auto">
          <a:xfrm>
            <a:off x="10619834" y="5669727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Oval 73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Oval 74"/>
          <p:cNvSpPr>
            <a:spLocks noChangeArrowheads="1"/>
          </p:cNvSpPr>
          <p:nvPr/>
        </p:nvSpPr>
        <p:spPr bwMode="auto">
          <a:xfrm>
            <a:off x="10619834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Oval 75"/>
          <p:cNvSpPr>
            <a:spLocks noChangeArrowheads="1"/>
          </p:cNvSpPr>
          <p:nvPr/>
        </p:nvSpPr>
        <p:spPr bwMode="auto">
          <a:xfrm>
            <a:off x="10625699" y="569133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Oval 75"/>
          <p:cNvSpPr>
            <a:spLocks noChangeArrowheads="1"/>
          </p:cNvSpPr>
          <p:nvPr/>
        </p:nvSpPr>
        <p:spPr bwMode="auto">
          <a:xfrm>
            <a:off x="10598380" y="55928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10636983" y="5674747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7" name="Oval 75"/>
          <p:cNvSpPr>
            <a:spLocks noChangeArrowheads="1"/>
          </p:cNvSpPr>
          <p:nvPr/>
        </p:nvSpPr>
        <p:spPr bwMode="auto">
          <a:xfrm>
            <a:off x="10619834" y="569573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8" name="Oval 75"/>
          <p:cNvSpPr>
            <a:spLocks noChangeArrowheads="1"/>
          </p:cNvSpPr>
          <p:nvPr/>
        </p:nvSpPr>
        <p:spPr bwMode="auto">
          <a:xfrm>
            <a:off x="10631374" y="57114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Oval 75"/>
          <p:cNvSpPr>
            <a:spLocks noChangeArrowheads="1"/>
          </p:cNvSpPr>
          <p:nvPr/>
        </p:nvSpPr>
        <p:spPr bwMode="auto">
          <a:xfrm>
            <a:off x="10636983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421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80" name="Group 81"/>
          <p:cNvGrpSpPr>
            <a:grpSpLocks/>
          </p:cNvGrpSpPr>
          <p:nvPr/>
        </p:nvGrpSpPr>
        <p:grpSpPr bwMode="auto">
          <a:xfrm>
            <a:off x="10453642" y="5507559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81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421"/>
              <a:endParaRPr lang="en-US" sz="510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82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421"/>
              <a:r>
                <a:rPr lang="en-US" altLang="en-US" sz="2300" kern="0" dirty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904475"/>
              </p:ext>
            </p:extLst>
          </p:nvPr>
        </p:nvGraphicFramePr>
        <p:xfrm>
          <a:off x="1879818" y="691204"/>
          <a:ext cx="642663" cy="62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16" imgW="393480" imgH="380880" progId="Equation.DSMT4">
                  <p:embed/>
                </p:oleObj>
              </mc:Choice>
              <mc:Fallback>
                <p:oleObj name="Equation" r:id="rId16" imgW="3934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79818" y="691204"/>
                        <a:ext cx="642663" cy="621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360791"/>
              </p:ext>
            </p:extLst>
          </p:nvPr>
        </p:nvGraphicFramePr>
        <p:xfrm>
          <a:off x="1691071" y="2751695"/>
          <a:ext cx="563398" cy="563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18" imgW="266400" imgH="266400" progId="Equation.DSMT4">
                  <p:embed/>
                </p:oleObj>
              </mc:Choice>
              <mc:Fallback>
                <p:oleObj name="Equation" r:id="rId18" imgW="266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691071" y="2751695"/>
                        <a:ext cx="563398" cy="563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658706"/>
              </p:ext>
            </p:extLst>
          </p:nvPr>
        </p:nvGraphicFramePr>
        <p:xfrm>
          <a:off x="6719322" y="2615956"/>
          <a:ext cx="615149" cy="679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20" imgW="241200" imgH="266400" progId="Equation.DSMT4">
                  <p:embed/>
                </p:oleObj>
              </mc:Choice>
              <mc:Fallback>
                <p:oleObj name="Equation" r:id="rId20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9322" y="2615956"/>
                        <a:ext cx="615149" cy="679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847154"/>
              </p:ext>
            </p:extLst>
          </p:nvPr>
        </p:nvGraphicFramePr>
        <p:xfrm>
          <a:off x="1691070" y="3526887"/>
          <a:ext cx="673757" cy="83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Equation" r:id="rId22" imgW="266400" imgH="330120" progId="Equation.DSMT4">
                  <p:embed/>
                </p:oleObj>
              </mc:Choice>
              <mc:Fallback>
                <p:oleObj name="Equation" r:id="rId22" imgW="2664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691070" y="3526887"/>
                        <a:ext cx="673757" cy="83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95466"/>
              </p:ext>
            </p:extLst>
          </p:nvPr>
        </p:nvGraphicFramePr>
        <p:xfrm>
          <a:off x="6741832" y="3577492"/>
          <a:ext cx="570129" cy="59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Equation" r:id="rId24" imgW="266400" imgH="279360" progId="Equation.DSMT4">
                  <p:embed/>
                </p:oleObj>
              </mc:Choice>
              <mc:Fallback>
                <p:oleObj name="Equation" r:id="rId24" imgW="2664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41832" y="3577492"/>
                        <a:ext cx="570129" cy="597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2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70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3089871" y="1953133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2.13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2.14/SGK tr 36.</a:t>
            </a:r>
          </a:p>
          <a:p>
            <a:pPr algn="just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-Đọc trước mục 2 thứ tự trong tập hợp các số thực.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416842"/>
              </p:ext>
            </p:extLst>
          </p:nvPr>
        </p:nvGraphicFramePr>
        <p:xfrm>
          <a:off x="2937676" y="1827276"/>
          <a:ext cx="5676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3" imgW="5676840" imgH="1015920" progId="Equation.DSMT4">
                  <p:embed/>
                </p:oleObj>
              </mc:Choice>
              <mc:Fallback>
                <p:oleObj name="Equation" r:id="rId3" imgW="5676840" imgH="10159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7676" y="1827276"/>
                        <a:ext cx="56769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433398"/>
              </p:ext>
            </p:extLst>
          </p:nvPr>
        </p:nvGraphicFramePr>
        <p:xfrm>
          <a:off x="3038367" y="2899937"/>
          <a:ext cx="17446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Equation" r:id="rId5" imgW="1752480" imgH="685800" progId="Equation.DSMT4">
                  <p:embed/>
                </p:oleObj>
              </mc:Choice>
              <mc:Fallback>
                <p:oleObj name="Equation" r:id="rId5" imgW="1752480" imgH="685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367" y="2899937"/>
                        <a:ext cx="174466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395938"/>
              </p:ext>
            </p:extLst>
          </p:nvPr>
        </p:nvGraphicFramePr>
        <p:xfrm>
          <a:off x="2674951" y="4114800"/>
          <a:ext cx="739616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Equation" r:id="rId7" imgW="7403760" imgH="1015920" progId="Equation.DSMT4">
                  <p:embed/>
                </p:oleObj>
              </mc:Choice>
              <mc:Fallback>
                <p:oleObj name="Equation" r:id="rId7" imgW="7403760" imgH="10159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51" y="4114800"/>
                        <a:ext cx="7396163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27385" y="1427167"/>
            <a:ext cx="142058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2.13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;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14246" y="3585737"/>
            <a:ext cx="10304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2.14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5950598" y="1002543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526774"/>
            <a:ext cx="12160135" cy="64158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	Cho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a.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b.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766273"/>
              </p:ext>
            </p:extLst>
          </p:nvPr>
        </p:nvGraphicFramePr>
        <p:xfrm>
          <a:off x="3881438" y="1144588"/>
          <a:ext cx="7632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5" imgW="7632360" imgH="939600" progId="Equation.DSMT4">
                  <p:embed/>
                </p:oleObj>
              </mc:Choice>
              <mc:Fallback>
                <p:oleObj name="Equation" r:id="rId5" imgW="76323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1438" y="1144588"/>
                        <a:ext cx="7632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023912"/>
              </p:ext>
            </p:extLst>
          </p:nvPr>
        </p:nvGraphicFramePr>
        <p:xfrm>
          <a:off x="5322888" y="2784475"/>
          <a:ext cx="4140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7" imgW="4140000" imgH="939600" progId="Equation.DSMT4">
                  <p:embed/>
                </p:oleObj>
              </mc:Choice>
              <mc:Fallback>
                <p:oleObj name="Equation" r:id="rId7" imgW="4140000" imgH="939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784475"/>
                        <a:ext cx="4140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02491"/>
              </p:ext>
            </p:extLst>
          </p:nvPr>
        </p:nvGraphicFramePr>
        <p:xfrm>
          <a:off x="5183765" y="3865131"/>
          <a:ext cx="3289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9" imgW="3288960" imgH="558720" progId="Equation.DSMT4">
                  <p:embed/>
                </p:oleObj>
              </mc:Choice>
              <mc:Fallback>
                <p:oleObj name="Equation" r:id="rId9" imgW="3288960" imgH="558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765" y="3865131"/>
                        <a:ext cx="32893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6643" y="4866420"/>
            <a:ext cx="5329786" cy="14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1215984" y="1624012"/>
            <a:ext cx="100603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TẬP HỢP CÁC SỐ THỰC</a:t>
            </a:r>
            <a:endParaRPr lang="vi-VN" sz="54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A9932F0-A465-4378-BCF9-71F979724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 b="486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B2F9B-2E0A-42A7-A6C6-3BDCC2FC593F}"/>
              </a:ext>
            </a:extLst>
          </p:cNvPr>
          <p:cNvSpPr/>
          <p:nvPr/>
        </p:nvSpPr>
        <p:spPr>
          <a:xfrm>
            <a:off x="1051420" y="774880"/>
            <a:ext cx="1008915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</a:t>
            </a:r>
            <a:b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THỨC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1CC5859-0915-4851-9059-1304C70B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04" y="3740573"/>
            <a:ext cx="2165045" cy="30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ý: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-a.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643466"/>
            <a:ext cx="11082826" cy="5878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383237"/>
              </p:ext>
            </p:extLst>
          </p:nvPr>
        </p:nvGraphicFramePr>
        <p:xfrm>
          <a:off x="5946832" y="2359688"/>
          <a:ext cx="330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3" imgW="330120" imgH="330120" progId="Equation.DSMT4">
                  <p:embed/>
                </p:oleObj>
              </mc:Choice>
              <mc:Fallback>
                <p:oleObj name="Equation" r:id="rId3" imgW="3301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6832" y="2359688"/>
                        <a:ext cx="330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232484"/>
              </p:ext>
            </p:extLst>
          </p:nvPr>
        </p:nvGraphicFramePr>
        <p:xfrm>
          <a:off x="4921250" y="3271838"/>
          <a:ext cx="3810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5" imgW="3809880" imgH="939600" progId="Equation.DSMT4">
                  <p:embed/>
                </p:oleObj>
              </mc:Choice>
              <mc:Fallback>
                <p:oleObj name="Equation" r:id="rId5" imgW="38098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1250" y="3271838"/>
                        <a:ext cx="3810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8516" y="3022442"/>
            <a:ext cx="5348316" cy="2015069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marL="342900" indent="-342900" algn="just">
              <a:buAutoNum type="alphaL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lphaLcPeriod"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471841"/>
              </p:ext>
            </p:extLst>
          </p:nvPr>
        </p:nvGraphicFramePr>
        <p:xfrm>
          <a:off x="4685894" y="4044765"/>
          <a:ext cx="2057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7" imgW="2057400" imgH="939600" progId="Equation.DSMT4">
                  <p:embed/>
                </p:oleObj>
              </mc:Choice>
              <mc:Fallback>
                <p:oleObj name="Equation" r:id="rId7" imgW="20574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5894" y="4044765"/>
                        <a:ext cx="2057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a)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b)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b)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 lượt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643466"/>
            <a:ext cx="11082826" cy="5878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34714"/>
              </p:ext>
            </p:extLst>
          </p:nvPr>
        </p:nvGraphicFramePr>
        <p:xfrm>
          <a:off x="5871526" y="2350564"/>
          <a:ext cx="330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Equation" r:id="rId3" imgW="330120" imgH="330120" progId="Equation.DSMT4">
                  <p:embed/>
                </p:oleObj>
              </mc:Choice>
              <mc:Fallback>
                <p:oleObj name="Equation" r:id="rId3" imgW="3301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1526" y="2350564"/>
                        <a:ext cx="330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681870"/>
              </p:ext>
            </p:extLst>
          </p:nvPr>
        </p:nvGraphicFramePr>
        <p:xfrm>
          <a:off x="3151188" y="3303588"/>
          <a:ext cx="2336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Equation" r:id="rId5" imgW="2336760" imgH="495000" progId="Equation.DSMT4">
                  <p:embed/>
                </p:oleObj>
              </mc:Choice>
              <mc:Fallback>
                <p:oleObj name="Equation" r:id="rId5" imgW="23367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51188" y="3303588"/>
                        <a:ext cx="2336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6108"/>
              </p:ext>
            </p:extLst>
          </p:nvPr>
        </p:nvGraphicFramePr>
        <p:xfrm>
          <a:off x="4174952" y="3819975"/>
          <a:ext cx="2463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Equation" r:id="rId7" imgW="2463480" imgH="495000" progId="Equation.DSMT4">
                  <p:embed/>
                </p:oleObj>
              </mc:Choice>
              <mc:Fallback>
                <p:oleObj name="Equation" r:id="rId7" imgW="24634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74952" y="3819975"/>
                        <a:ext cx="2463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626748"/>
              </p:ext>
            </p:extLst>
          </p:nvPr>
        </p:nvGraphicFramePr>
        <p:xfrm>
          <a:off x="3543493" y="4945590"/>
          <a:ext cx="1003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9" imgW="1002960" imgH="393480" progId="Equation.DSMT4">
                  <p:embed/>
                </p:oleObj>
              </mc:Choice>
              <mc:Fallback>
                <p:oleObj name="Equation" r:id="rId9" imgW="1002960" imgH="393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493" y="4945590"/>
                        <a:ext cx="10033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99040"/>
              </p:ext>
            </p:extLst>
          </p:nvPr>
        </p:nvGraphicFramePr>
        <p:xfrm>
          <a:off x="3438870" y="5339290"/>
          <a:ext cx="2413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11" imgW="2412720" imgH="495000" progId="Equation.DSMT4">
                  <p:embed/>
                </p:oleObj>
              </mc:Choice>
              <mc:Fallback>
                <p:oleObj name="Equation" r:id="rId11" imgW="2412720" imgH="495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870" y="5339290"/>
                        <a:ext cx="24130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30035"/>
              </p:ext>
            </p:extLst>
          </p:nvPr>
        </p:nvGraphicFramePr>
        <p:xfrm>
          <a:off x="7554278" y="5339290"/>
          <a:ext cx="23637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13" imgW="2361960" imgH="495000" progId="Equation.DSMT4">
                  <p:embed/>
                </p:oleObj>
              </mc:Choice>
              <mc:Fallback>
                <p:oleObj name="Equation" r:id="rId13" imgW="2361960" imgH="495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278" y="5339290"/>
                        <a:ext cx="236378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1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A8F0EC86-0E7B-435A-B172-7AFF6BEBB435}"/>
              </a:ext>
            </a:extLst>
          </p:cNvPr>
          <p:cNvCxnSpPr/>
          <p:nvPr/>
        </p:nvCxnSpPr>
        <p:spPr>
          <a:xfrm>
            <a:off x="6096000" y="1498600"/>
            <a:ext cx="0" cy="52578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EA5E36-05EC-40E7-B9FE-C04F8F1CCFAE}"/>
              </a:ext>
            </a:extLst>
          </p:cNvPr>
          <p:cNvSpPr txBox="1">
            <a:spLocks/>
          </p:cNvSpPr>
          <p:nvPr/>
        </p:nvSpPr>
        <p:spPr>
          <a:xfrm>
            <a:off x="31866" y="1286934"/>
            <a:ext cx="5994859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6FE7B2-14E8-42E5-AE62-0529F1BAF523}"/>
              </a:ext>
            </a:extLst>
          </p:cNvPr>
          <p:cNvSpPr txBox="1">
            <a:spLocks/>
          </p:cNvSpPr>
          <p:nvPr/>
        </p:nvSpPr>
        <p:spPr>
          <a:xfrm>
            <a:off x="6165275" y="1286934"/>
            <a:ext cx="5994859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275" y="1498600"/>
            <a:ext cx="57954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b.Trục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OMNP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2. 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A.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OE =        . 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21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HỢP CÁC SỐ THỰC</a:t>
            </a:r>
            <a:endParaRPr lang="vi-VN" sz="28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75" y="810228"/>
            <a:ext cx="1058589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KHÁI NIỆM SỐ THỰC VÀ TRỤC SỐ THỰC</a:t>
            </a:r>
            <a:endParaRPr lang="vi-VN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477542"/>
              </p:ext>
            </p:extLst>
          </p:nvPr>
        </p:nvGraphicFramePr>
        <p:xfrm>
          <a:off x="1873250" y="2901596"/>
          <a:ext cx="469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3" imgW="469800" imgH="419040" progId="Equation.DSMT4">
                  <p:embed/>
                </p:oleObj>
              </mc:Choice>
              <mc:Fallback>
                <p:oleObj name="Equation" r:id="rId3" imgW="469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3250" y="2901596"/>
                        <a:ext cx="469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81331"/>
              </p:ext>
            </p:extLst>
          </p:nvPr>
        </p:nvGraphicFramePr>
        <p:xfrm>
          <a:off x="1774145" y="4751664"/>
          <a:ext cx="469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5" imgW="469800" imgH="419040" progId="Equation.DSMT4">
                  <p:embed/>
                </p:oleObj>
              </mc:Choice>
              <mc:Fallback>
                <p:oleObj name="Equation" r:id="rId5" imgW="46980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145" y="4751664"/>
                        <a:ext cx="4699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966719"/>
              </p:ext>
            </p:extLst>
          </p:nvPr>
        </p:nvGraphicFramePr>
        <p:xfrm>
          <a:off x="3791387" y="5124125"/>
          <a:ext cx="469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7" imgW="469800" imgH="419040" progId="Equation.DSMT4">
                  <p:embed/>
                </p:oleObj>
              </mc:Choice>
              <mc:Fallback>
                <p:oleObj name="Equation" r:id="rId7" imgW="46980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387" y="5124125"/>
                        <a:ext cx="4699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63" y="2399957"/>
            <a:ext cx="5666680" cy="30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2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ID132022KNTTSTT 152
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1008</Words>
  <Application>Microsoft Office PowerPoint</Application>
  <PresentationFormat>Widescreen</PresentationFormat>
  <Paragraphs>183</Paragraphs>
  <Slides>22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Chu Van An</vt:lpstr>
      <vt:lpstr>VNI-Times</vt:lpstr>
      <vt:lpstr>Calibri Light</vt:lpstr>
      <vt:lpstr>Times New Roman</vt:lpstr>
      <vt:lpstr>Aachen</vt:lpstr>
      <vt:lpstr>Constantia</vt:lpstr>
      <vt:lpstr>Tahoma</vt:lpstr>
      <vt:lpstr>Calibri</vt:lpstr>
      <vt:lpstr>Cambria Math</vt:lpstr>
      <vt:lpstr>Arial</vt:lpstr>
      <vt:lpstr>Wingdings 2</vt:lpstr>
      <vt:lpstr>Lazydog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Flow</vt:lpstr>
      <vt:lpstr>2_Office Theme</vt:lpstr>
      <vt:lpstr>22_Office Theme</vt:lpstr>
      <vt:lpstr>6_Office Theme</vt:lpstr>
      <vt:lpstr>10_Thiết kế Tùy chỉnh</vt:lpstr>
      <vt:lpstr>MathType 7.0 Equation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Admin</cp:lastModifiedBy>
  <cp:revision>91</cp:revision>
  <dcterms:created xsi:type="dcterms:W3CDTF">2021-06-22T15:39:08Z</dcterms:created>
  <dcterms:modified xsi:type="dcterms:W3CDTF">2025-11-07T22:46:46Z</dcterms:modified>
</cp:coreProperties>
</file>