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85" r:id="rId2"/>
    <p:sldMasterId id="2147483734" r:id="rId3"/>
    <p:sldMasterId id="2147483746" r:id="rId4"/>
    <p:sldMasterId id="2147483770" r:id="rId5"/>
  </p:sldMasterIdLst>
  <p:notesMasterIdLst>
    <p:notesMasterId r:id="rId29"/>
  </p:notesMasterIdLst>
  <p:handoutMasterIdLst>
    <p:handoutMasterId r:id="rId30"/>
  </p:handoutMasterIdLst>
  <p:sldIdLst>
    <p:sldId id="626" r:id="rId6"/>
    <p:sldId id="465" r:id="rId7"/>
    <p:sldId id="609" r:id="rId8"/>
    <p:sldId id="627" r:id="rId9"/>
    <p:sldId id="610" r:id="rId10"/>
    <p:sldId id="628" r:id="rId11"/>
    <p:sldId id="629" r:id="rId12"/>
    <p:sldId id="621" r:id="rId13"/>
    <p:sldId id="611" r:id="rId14"/>
    <p:sldId id="613" r:id="rId15"/>
    <p:sldId id="645" r:id="rId16"/>
    <p:sldId id="632" r:id="rId17"/>
    <p:sldId id="634" r:id="rId18"/>
    <p:sldId id="614" r:id="rId19"/>
    <p:sldId id="637" r:id="rId20"/>
    <p:sldId id="635" r:id="rId21"/>
    <p:sldId id="643" r:id="rId22"/>
    <p:sldId id="616" r:id="rId23"/>
    <p:sldId id="640" r:id="rId24"/>
    <p:sldId id="641" r:id="rId25"/>
    <p:sldId id="642" r:id="rId26"/>
    <p:sldId id="351" r:id="rId27"/>
    <p:sldId id="625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557" autoAdjust="0"/>
  </p:normalViewPr>
  <p:slideViewPr>
    <p:cSldViewPr>
      <p:cViewPr varScale="1">
        <p:scale>
          <a:sx n="99" d="100"/>
          <a:sy n="99" d="100"/>
        </p:scale>
        <p:origin x="8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8T14:25:39.817"/>
    </inkml:context>
    <inkml:brush xml:id="br0">
      <inkml:brushProperty name="width" value="0.035" units="cm"/>
      <inkml:brushProperty name="height" value="0.035" units="cm"/>
      <inkml:brushProperty name="color" value="#FF0066"/>
      <inkml:brushProperty name="ignorePressure" value="1"/>
    </inkml:brush>
  </inkml:definitions>
  <inkml:trace contextRef="#ctx0" brushRef="#br0">0 0,'0'9011,"0"-8993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4:26:29.510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4:26:33.95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8T14:26:38.06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2D862-C2CF-4112-A498-8E310701B93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99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A9381-42A7-C965-352B-0CE2231CD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155BD-D7FA-2D6D-9FA7-8B8D30122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C8ABC-3D4C-9718-8917-233581B7B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34AA6-5315-39A5-8F33-B247B5AF2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74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7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7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7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391C036-756A-A63D-73D8-9E4FA91CDF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8255C-7F22-4018-8CD9-9A91076BD26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69346" name="Rectangle 2">
            <a:extLst>
              <a:ext uri="{FF2B5EF4-FFF2-40B4-BE49-F238E27FC236}">
                <a16:creationId xmlns:a16="http://schemas.microsoft.com/office/drawing/2014/main" id="{09E698FA-7CF0-9491-3AF5-350BFDD0CD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9347" name="Rectangle 3">
            <a:extLst>
              <a:ext uri="{FF2B5EF4-FFF2-40B4-BE49-F238E27FC236}">
                <a16:creationId xmlns:a16="http://schemas.microsoft.com/office/drawing/2014/main" id="{96692A40-409B-F1BF-8306-B8F940DC3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cắt</a:t>
            </a:r>
            <a:r>
              <a:rPr lang="en-US" baseline="0" dirty="0"/>
              <a:t> 8 </a:t>
            </a:r>
            <a:r>
              <a:rPr lang="en-US" baseline="0" dirty="0" err="1"/>
              <a:t>vế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8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A4, </a:t>
            </a:r>
            <a:r>
              <a:rPr lang="en-US" baseline="0" dirty="0" err="1"/>
              <a:t>gắn</a:t>
            </a:r>
            <a:r>
              <a:rPr lang="en-US" baseline="0" dirty="0"/>
              <a:t> </a:t>
            </a:r>
            <a:r>
              <a:rPr lang="en-US" baseline="0" dirty="0" err="1"/>
              <a:t>nam</a:t>
            </a:r>
            <a:r>
              <a:rPr lang="en-US" baseline="0" dirty="0"/>
              <a:t> </a:t>
            </a:r>
            <a:r>
              <a:rPr lang="en-US" baseline="0" dirty="0" err="1"/>
              <a:t>châm</a:t>
            </a:r>
            <a:r>
              <a:rPr lang="en-US" baseline="0" dirty="0"/>
              <a:t>, </a:t>
            </a:r>
            <a:r>
              <a:rPr lang="en-US" baseline="0" dirty="0" err="1"/>
              <a:t>xáo</a:t>
            </a:r>
            <a:r>
              <a:rPr lang="en-US" baseline="0" dirty="0"/>
              <a:t> </a:t>
            </a:r>
            <a:r>
              <a:rPr lang="en-US" baseline="0" dirty="0" err="1"/>
              <a:t>trộn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9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38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986841-B6E9-4602-99D2-E5DE711450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4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32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45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4645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15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608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15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608" y="325629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15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2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2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6" y="697609"/>
            <a:ext cx="4626159" cy="35433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15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15" y="325622"/>
            <a:ext cx="2324605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0061"/>
            <a:ext cx="1981200" cy="394334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00059"/>
            <a:ext cx="5943600" cy="394335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18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98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4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23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1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7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19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76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37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95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11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75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60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66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05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8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43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52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52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19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69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39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89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11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9177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18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59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92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3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1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2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70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2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2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70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2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43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15" y="246889"/>
            <a:ext cx="8532055" cy="46476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608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3739193"/>
            <a:ext cx="8183880" cy="78867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397764"/>
            <a:ext cx="8183880" cy="3140964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45839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C585-F918-4441-B187-0CE9AB7F4C0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CE46-0A45-4A4E-AAC3-2FA9B199F5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8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0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customXml" Target="../ink/ink4.xml"/><Relationship Id="rId5" Type="http://schemas.openxmlformats.org/officeDocument/2006/relationships/image" Target="../media/image43.png"/><Relationship Id="rId10" Type="http://schemas.openxmlformats.org/officeDocument/2006/relationships/customXml" Target="../ink/ink3.xml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47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hyperlink" Target="Vong%20quay%204%20cau.pptx#-1,1,PowerPoint Presentation" TargetMode="Externa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5" Type="http://schemas.openxmlformats.org/officeDocument/2006/relationships/image" Target="../media/image20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0.png"/><Relationship Id="rId5" Type="http://schemas.openxmlformats.org/officeDocument/2006/relationships/image" Target="../media/image53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0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gif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2" descr="OPL20U25GSXzBJYl68kk8uQGfFKzs7yb1M4KJWUiLk6ZEvGF+qCIPSnY57AbBFCvTW2023.18.49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209866"/>
            <a:ext cx="9068412" cy="624762"/>
            <a:chOff x="-715" y="540"/>
            <a:chExt cx="5323" cy="473"/>
          </a:xfrm>
        </p:grpSpPr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-715" y="540"/>
              <a:ext cx="5323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TRƯỜNG THCS NAM HỒNG</a:t>
              </a:r>
            </a:p>
          </p:txBody>
        </p:sp>
        <p:sp>
          <p:nvSpPr>
            <p:cNvPr id="6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13" descr="OPL20U25GSXzBJYl68kk8uQGfFKzs7yb1M4KJWUiLk6ZEvGF+qCIPSnY57AbBFCvTW2023.18.4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93490" y="1799148"/>
            <a:ext cx="6586232" cy="83099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8C</a:t>
            </a:r>
          </a:p>
          <a:p>
            <a:pPr algn="ctr">
              <a:defRPr/>
            </a:pP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GV: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Mai Liên</a:t>
            </a:r>
          </a:p>
        </p:txBody>
      </p:sp>
    </p:spTree>
    <p:extLst>
      <p:ext uri="{BB962C8B-B14F-4D97-AF65-F5344CB8AC3E}">
        <p14:creationId xmlns:p14="http://schemas.microsoft.com/office/powerpoint/2010/main" val="326679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8100" y="415498"/>
            <a:ext cx="4663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LẬP PHƯƠNG CỦA MỘT TỔNG HAY MỘT HIỆU (Tiết 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/>
              <p:nvPr/>
            </p:nvSpPr>
            <p:spPr>
              <a:xfrm>
                <a:off x="61748" y="938718"/>
                <a:ext cx="8801100" cy="1864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 b="1" dirty="0">
                    <a:solidFill>
                      <a:schemeClr val="tx1"/>
                    </a:solidFill>
                    <a:latin typeface="Times New Roman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HĐ2 (</a:t>
                </a:r>
                <a:r>
                  <a:rPr lang="en-US" altLang="zh-CN" sz="2800" b="1" dirty="0" err="1">
                    <a:solidFill>
                      <a:schemeClr val="tx1"/>
                    </a:solidFill>
                    <a:latin typeface="Times New Roman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Sgk</a:t>
                </a:r>
                <a:r>
                  <a:rPr lang="en-US" altLang="zh-CN" sz="2800" b="1" dirty="0">
                    <a:solidFill>
                      <a:schemeClr val="tx1"/>
                    </a:solidFill>
                    <a:latin typeface="Times New Roman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/T35): </a:t>
                </a:r>
              </a:p>
              <a:p>
                <a:pPr algn="just"/>
                <a:r>
                  <a:rPr lang="nl-NL" sz="2800" dirty="0">
                    <a:latin typeface="Times New Roman" pitchFamily="18" charset="0"/>
                    <a:cs typeface="Times New Roman" pitchFamily="18" charset="0"/>
                  </a:rPr>
                  <a:t>Với hai số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a</m:t>
                    </m:r>
                  </m:oMath>
                </a14:m>
                <a:r>
                  <a:rPr lang="nl-NL" sz="28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>
                        <a:latin typeface="Times New Roman" pitchFamily="18" charset="0"/>
                        <a:cs typeface="Times New Roman" pitchFamily="18" charset="0"/>
                      </a:rPr>
                      <m:t>b</m:t>
                    </m:r>
                  </m:oMath>
                </a14:m>
                <a:r>
                  <a:rPr lang="nl-NL" sz="2800" dirty="0">
                    <a:latin typeface="Times New Roman" pitchFamily="18" charset="0"/>
                    <a:cs typeface="Times New Roman" pitchFamily="18" charset="0"/>
                  </a:rPr>
                  <a:t> bất kì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iết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>
                        <a:latin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2800"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latin typeface="Times New Roman" pitchFamily="18" charset="0"/>
                        <a:cs typeface="Times New Roman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 + (−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CN" alt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áp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HĐT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zh-CN" alt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zh-CN" alt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Từ đó rút ra liên hệ giữa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2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>
                                <a:latin typeface="Times New Roman" pitchFamily="18" charset="0"/>
                                <a:cs typeface="Times New Roman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b</m:t>
                    </m:r>
                    <m: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a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b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b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en-US" altLang="zh-C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zh-CN" alt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8" y="938718"/>
                <a:ext cx="8801100" cy="1864165"/>
              </a:xfrm>
              <a:prstGeom prst="rect">
                <a:avLst/>
              </a:prstGeom>
              <a:blipFill>
                <a:blip r:embed="rId2"/>
                <a:stretch>
                  <a:fillRect l="-1385" t="-3595" r="-145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/>
              <p:nvPr/>
            </p:nvSpPr>
            <p:spPr>
              <a:xfrm>
                <a:off x="61748" y="2652233"/>
                <a:ext cx="6583360" cy="990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u="sng" dirty="0">
                    <a:solidFill>
                      <a:srgbClr val="0000FF"/>
                    </a:solidFill>
                    <a:latin typeface="Times New Roman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</a:rPr>
                  <a:t>Giải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rgbClr val="0000FF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rgbClr val="0000FF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srgbClr val="0000FF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rgbClr val="0000FF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vi-VN" sz="2800">
                                  <a:solidFill>
                                    <a:srgbClr val="0000FF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m:t>b</m:t>
                              </m:r>
                            </m:e>
                          </m:d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a</m:t>
                              </m:r>
                              <m:r>
                                <a:rPr lang="en-US" sz="28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+(−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b</m:t>
                              </m:r>
                              <m:r>
                                <a:rPr lang="en-US" sz="28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CN" alt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12FD0D-3345-4D97-BED4-5A0590056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8" y="2652233"/>
                <a:ext cx="6583360" cy="990977"/>
              </a:xfrm>
              <a:prstGeom prst="rect">
                <a:avLst/>
              </a:prstGeom>
              <a:blipFill>
                <a:blip r:embed="rId3"/>
                <a:stretch>
                  <a:fillRect l="-1852" t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77200" y="4095750"/>
            <a:ext cx="920373" cy="92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8.49+K4lPs7H94VUqPe2XwIsfPRnrXQE//QTEXxb8/8N4CNc6FpgZahzpTjFhMzSA7T/nHJa11DE8Ng2TP3iAmRczFlmslSuUNOgUeb6yRvs0="/>
              <p:cNvSpPr/>
              <p:nvPr/>
            </p:nvSpPr>
            <p:spPr>
              <a:xfrm>
                <a:off x="0" y="3580784"/>
                <a:ext cx="6152004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+3.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b</m:t>
                          </m:r>
                        </m:e>
                      </m:d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+3.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a</m:t>
                      </m:r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(−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b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(−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b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8.4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80784"/>
                <a:ext cx="6152004" cy="5329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8.49+K4lPs7H94VUqPe2XwIsfPRnrXQE//QTEXxb8/8N4CNc6FpgZahzpTjFhMzSA7T/nHJa11DE8Ng2TP3iAmRczFlmslSuUNOgUeb6yRvs0="/>
              <p:cNvSpPr/>
              <p:nvPr/>
            </p:nvSpPr>
            <p:spPr>
              <a:xfrm>
                <a:off x="0" y="4095750"/>
                <a:ext cx="4158382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b</m:t>
                      </m:r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+3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8.4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95750"/>
                <a:ext cx="4158382" cy="5329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8.49+K4lPs7H94VUqPe2XwIsfPRnrXQE//QTEXxb8/8N4CNc6FpgZahzpTjFhMzSA7T/nHJa11DE8Ng2TP3iAmRczFlmslSuUNOgUeb6yRvs0="/>
              <p:cNvSpPr/>
              <p:nvPr/>
            </p:nvSpPr>
            <p:spPr>
              <a:xfrm>
                <a:off x="38100" y="4584291"/>
                <a:ext cx="6014339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b</m:t>
                        </m:r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  <m:sup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  <m:sup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b</m:t>
                    </m:r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+3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a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b</m:t>
                        </m:r>
                      </m:e>
                      <m:sup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b</m:t>
                        </m:r>
                      </m:e>
                      <m:sup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8.4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4584291"/>
                <a:ext cx="6014339" cy="532966"/>
              </a:xfrm>
              <a:prstGeom prst="rect">
                <a:avLst/>
              </a:prstGeom>
              <a:blipFill>
                <a:blip r:embed="rId7"/>
                <a:stretch>
                  <a:fillRect l="-2026" t="-1149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">
            <a:extLst>
              <a:ext uri="{FF2B5EF4-FFF2-40B4-BE49-F238E27FC236}">
                <a16:creationId xmlns:a16="http://schemas.microsoft.com/office/drawing/2014/main" id="{93CCD72B-E09A-C3A7-C392-A356AB3A7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524" y="482106"/>
            <a:ext cx="3599876" cy="4116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nherit"/>
              </a:rPr>
              <a:t>( Cube of a difference )</a:t>
            </a:r>
            <a:r>
              <a:rPr kumimoji="0" lang="en-US" altLang="en-US" sz="2800" b="1" i="0" u="none" strike="noStrike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kumimoji="0" lang="en-US" altLang="en-US" sz="2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B0956-5FE5-2BB2-2198-8FC1C9A4F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0F29EA-A074-B160-342A-AC8A3D70C3EF}"/>
              </a:ext>
            </a:extLst>
          </p:cNvPr>
          <p:cNvSpPr txBox="1"/>
          <p:nvPr/>
        </p:nvSpPr>
        <p:spPr>
          <a:xfrm>
            <a:off x="503755" y="1059507"/>
            <a:ext cx="4663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C967CD-DAF7-C198-74AD-6CD5A0A80A34}"/>
              </a:ext>
            </a:extLst>
          </p:cNvPr>
          <p:cNvSpPr/>
          <p:nvPr/>
        </p:nvSpPr>
        <p:spPr>
          <a:xfrm>
            <a:off x="72969" y="321593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LẬP PHƯƠNG CỦA MỘT TỔNG HAY MỘT HIỆU (Tiết 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1467E6-DD15-F94D-1ECA-F9CACC6EA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77200" y="4095750"/>
            <a:ext cx="920373" cy="92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84E107-3211-399A-0AD3-2D713ACBCC4E}"/>
                  </a:ext>
                </a:extLst>
              </p:cNvPr>
              <p:cNvSpPr/>
              <p:nvPr/>
            </p:nvSpPr>
            <p:spPr>
              <a:xfrm>
                <a:off x="1676400" y="1908984"/>
                <a:ext cx="5937138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𝐀</m:t>
                        </m:r>
                        <m: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𝐁</m:t>
                        </m:r>
                        <m: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sup>
                    </m:sSup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𝐀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sup>
                    </m:sSup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𝟑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𝐀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𝐁</m:t>
                    </m:r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+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𝟑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𝑨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𝐁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𝐁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GB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B84E107-3211-399A-0AD3-2D713ACBC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908984"/>
                <a:ext cx="5937138" cy="5329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">
            <a:extLst>
              <a:ext uri="{FF2B5EF4-FFF2-40B4-BE49-F238E27FC236}">
                <a16:creationId xmlns:a16="http://schemas.microsoft.com/office/drawing/2014/main" id="{D868102E-94BB-21E5-1100-4B4DA7F5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066828"/>
            <a:ext cx="3599876" cy="4116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nherit"/>
              </a:rPr>
              <a:t>( Cube of a difference )</a:t>
            </a:r>
            <a:r>
              <a:rPr kumimoji="0" lang="en-US" altLang="en-US" sz="2800" b="1" i="0" u="none" strike="noStrike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kumimoji="0" lang="en-US" altLang="en-US" sz="2800" b="1" i="0" u="none" strike="noStrike" normalizeH="0" baseline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2115FB-D3B9-0EC7-C97F-5BA042907099}"/>
              </a:ext>
            </a:extLst>
          </p:cNvPr>
          <p:cNvSpPr txBox="1"/>
          <p:nvPr/>
        </p:nvSpPr>
        <p:spPr>
          <a:xfrm>
            <a:off x="228600" y="44061"/>
            <a:ext cx="883920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 dụ 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SGK/T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Khai </a:t>
            </a:r>
            <a:r>
              <a:rPr kumimoji="0" lang="en-US" sz="2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Expand expressions</a:t>
            </a:r>
            <a:endParaRPr kumimoji="0" lang="vi-V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34C357-8544-2F59-0928-20979D691DCC}"/>
                  </a:ext>
                </a:extLst>
              </p:cNvPr>
              <p:cNvSpPr txBox="1"/>
              <p:nvPr/>
            </p:nvSpPr>
            <p:spPr>
              <a:xfrm>
                <a:off x="726356" y="1035679"/>
                <a:ext cx="9067800" cy="58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7000"/>
                  </a:lnSpc>
                  <a:buClrTx/>
                  <a:buSzTx/>
                  <a:tabLst/>
                  <a:defRPr/>
                </a:pPr>
                <a:r>
                  <a:rPr kumimoji="0" lang="en-US" sz="2800" b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vi-VN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kern="100">
                                <a:solidFill>
                                  <a:prstClr val="black"/>
                                </a:solidFill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			</a:t>
                </a:r>
                <a:r>
                  <a:rPr kumimoji="0" lang="vi-VN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   </a:t>
                </a:r>
                <a:r>
                  <a:rPr kumimoji="0" lang="nl-NL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vi-VN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 kern="100">
                                <a:solidFill>
                                  <a:prstClr val="black"/>
                                </a:solidFill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vi-VN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 </a:t>
                </a:r>
                <a:endParaRPr kumimoji="0" lang="vi-VN" sz="2800" b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34C357-8544-2F59-0928-20979D691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56" y="1035679"/>
                <a:ext cx="9067800" cy="582211"/>
              </a:xfrm>
              <a:prstGeom prst="rect">
                <a:avLst/>
              </a:prstGeom>
              <a:blipFill>
                <a:blip r:embed="rId3"/>
                <a:stretch>
                  <a:fillRect l="-1344" t="-1053" b="-2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31670B-E372-C500-A0D9-91673FEAC6E3}"/>
              </a:ext>
            </a:extLst>
          </p:cNvPr>
          <p:cNvSpPr txBox="1"/>
          <p:nvPr/>
        </p:nvSpPr>
        <p:spPr>
          <a:xfrm>
            <a:off x="775530" y="1599311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7CB9FC-478B-ACF1-9191-2B73F30B6F89}"/>
                  </a:ext>
                </a:extLst>
              </p:cNvPr>
              <p:cNvSpPr txBox="1"/>
              <p:nvPr/>
            </p:nvSpPr>
            <p:spPr>
              <a:xfrm>
                <a:off x="152400" y="2135231"/>
                <a:ext cx="4726858" cy="1720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kern="1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itchFamily="18" charset="0"/>
                    <a:ea typeface="Arial" panose="020B0604020202020204" pitchFamily="34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2800" i="1" kern="10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0" kern="100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 kern="100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i="0" kern="100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Times New Roman" pitchFamily="18" charset="0"/>
                                <a:ea typeface="Cambria Math"/>
                                <a:cs typeface="Times New Roman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lang="vi-VN" sz="2800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800" kern="1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itchFamily="18" charset="0"/>
                  <a:ea typeface="Arial" panose="020B060402020202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kern="1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2800" i="1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800" i="0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80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i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i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lang="vi-VN" sz="2800" i="1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80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i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i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3.</m:t>
                      </m:r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vi-VN" sz="2800" i="1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itchFamily="18" charset="0"/>
                              <a:cs typeface="Times New Roman" pitchFamily="18" charset="0"/>
                            </a:rPr>
                            <m:t>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 Math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vi-VN" sz="2800" i="1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0" smtClean="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itchFamily="18" charset="0"/>
                              <a:cs typeface="Times New Roman" pitchFamily="18" charset="0"/>
                            </a:rPr>
                            <m:t>1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ln w="0"/>
                              <a:solidFill>
                                <a:schemeClr val="accent1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800" kern="1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2800" i="0" kern="1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2800" i="1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i="0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2800" i="0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2800" kern="1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0" kern="10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2800" i="1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i="0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2800" i="0" kern="10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2800" i="0" kern="1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0" kern="10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2800" i="0" kern="10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vi-VN" sz="2800" i="1" kern="10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0" kern="10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2800" kern="1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7CB9FC-478B-ACF1-9191-2B73F30B6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135231"/>
                <a:ext cx="4726858" cy="1720984"/>
              </a:xfrm>
              <a:prstGeom prst="rect">
                <a:avLst/>
              </a:prstGeom>
              <a:blipFill>
                <a:blip r:embed="rId4"/>
                <a:stretch>
                  <a:fillRect l="-3097" t="-353" b="-10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853D10-DA31-E67E-6B15-5CF495769806}"/>
                  </a:ext>
                </a:extLst>
              </p:cNvPr>
              <p:cNvSpPr txBox="1"/>
              <p:nvPr/>
            </p:nvSpPr>
            <p:spPr>
              <a:xfrm>
                <a:off x="3886201" y="2135231"/>
                <a:ext cx="5791199" cy="1810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kern="1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2800" i="1" kern="100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vi-VN" sz="2800" i="0" kern="100" smtClean="0">
                                <a:solidFill>
                                  <a:srgbClr val="0000FF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2800" b="0" i="0" kern="100" smtClean="0">
                                <a:solidFill>
                                  <a:srgbClr val="0000FF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kern="10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kern="100" smtClean="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2</m:t>
                            </m:r>
                            <m:r>
                              <m:rPr>
                                <m:nor/>
                              </m:rPr>
                              <a:rPr lang="vi-VN" sz="2800" i="0" kern="100">
                                <a:solidFill>
                                  <a:srgbClr val="0000FF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kern="100" smtClean="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0" i="1" kern="100" smtClean="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i="0" kern="10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b="0" i="0" kern="10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rgbClr val="0000FF"/>
                          </a:solidFill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b="0" i="0" kern="10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kern="100" smtClean="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i="0" kern="10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2800" b="0" i="0" kern="10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+3.</m:t>
                      </m:r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800" i="0" kern="10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0" kern="100" smtClean="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m:rPr>
                              <m:nor/>
                            </m:rPr>
                            <a:rPr lang="vi-VN" sz="2800" i="0" kern="10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sz="2800" b="0" i="0" kern="100" smtClean="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i="0" kern="10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kern="100">
                          <a:solidFill>
                            <a:srgbClr val="0000FF"/>
                          </a:solidFill>
                          <a:latin typeface="+mj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0" kern="100" smtClean="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m:rPr>
                              <m:nor/>
                            </m:rPr>
                            <a:rPr lang="vi-VN" sz="2800" i="0" kern="10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sz="2800" b="0" i="0" kern="100" smtClean="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i="0" kern="100">
                              <a:solidFill>
                                <a:srgbClr val="0000FF"/>
                              </a:solidFill>
                              <a:effectLst/>
                              <a:latin typeface="+mj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800" kern="100" dirty="0">
                  <a:solidFill>
                    <a:srgbClr val="0000FF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kern="10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800" b="0" i="0" kern="100" smtClean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800" kern="100">
                        <a:solidFill>
                          <a:srgbClr val="0000FF"/>
                        </a:solidFill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kern="1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2800" i="0" kern="10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 b="0" i="0" kern="100" smtClean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 kern="10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vi-VN" sz="2800" b="0" i="0" kern="100" smtClean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kern="100" smtClean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m:rPr>
                        <m:nor/>
                      </m:rPr>
                      <a:rPr lang="vi-VN" sz="2800" i="0" kern="10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2800" b="0" i="0" kern="100" smtClean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kern="100">
                        <a:solidFill>
                          <a:srgbClr val="0000FF"/>
                        </a:solidFill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2800" b="0" i="0" kern="100" smtClean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kern="100" smtClean="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i="0" kern="100">
                            <a:solidFill>
                              <a:srgbClr val="0000FF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2800" kern="1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853D10-DA31-E67E-6B15-5CF495769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1" y="2135231"/>
                <a:ext cx="5791199" cy="1810496"/>
              </a:xfrm>
              <a:prstGeom prst="rect">
                <a:avLst/>
              </a:prstGeom>
              <a:blipFill>
                <a:blip r:embed="rId5"/>
                <a:stretch>
                  <a:fillRect l="-2211" b="-7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945529"/>
            <a:ext cx="928092" cy="9280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D7CFA0-57F7-C5F2-D6D5-FFD3602BC14C}"/>
                  </a:ext>
                </a:extLst>
              </p14:cNvPr>
              <p14:cNvContentPartPr/>
              <p14:nvPr/>
            </p14:nvContentPartPr>
            <p14:xfrm>
              <a:off x="3924350" y="1104690"/>
              <a:ext cx="360" cy="325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D7CFA0-57F7-C5F2-D6D5-FFD3602BC1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18230" y="1098570"/>
                <a:ext cx="12600" cy="32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26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 bldLvl="5"/>
      <p:bldP spid="16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402CA-7EFE-2F7D-BBEF-8A3BA1905CE0}"/>
              </a:ext>
            </a:extLst>
          </p:cNvPr>
          <p:cNvSpPr txBox="1"/>
          <p:nvPr/>
        </p:nvSpPr>
        <p:spPr>
          <a:xfrm>
            <a:off x="85674" y="387173"/>
            <a:ext cx="4660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(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/T35)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B71085-BF62-2CE1-99A7-0CB65C4ECAC0}"/>
                  </a:ext>
                </a:extLst>
              </p:cNvPr>
              <p:cNvSpPr txBox="1"/>
              <p:nvPr/>
            </p:nvSpPr>
            <p:spPr>
              <a:xfrm>
                <a:off x="506622" y="941349"/>
                <a:ext cx="8763000" cy="521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kern="100" dirty="0">
                    <a:solidFill>
                      <a:prstClr val="black"/>
                    </a:solidFill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Khai </a:t>
                </a:r>
                <a:r>
                  <a:rPr lang="en-US" sz="2800" kern="100" dirty="0" err="1">
                    <a:solidFill>
                      <a:prstClr val="black"/>
                    </a:solidFill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triển</a:t>
                </a:r>
                <a:r>
                  <a:rPr lang="en-US" sz="2800" kern="100" dirty="0">
                    <a:solidFill>
                      <a:prstClr val="black"/>
                    </a:solidFill>
                    <a:latin typeface="Times New Roman" pitchFamily="18" charset="0"/>
                    <a:ea typeface="Tahoma" pitchFamily="34" charset="0"/>
                    <a:cs typeface="Times New Roman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dirty="0">
                        <a:solidFill>
                          <a:srgbClr val="FF0000"/>
                        </a:solidFill>
                        <a:latin typeface="inherit"/>
                      </a:rPr>
                      <m:t>Expand</m:t>
                    </m:r>
                    <m:r>
                      <m:rPr>
                        <m:nor/>
                      </m:rPr>
                      <a:rPr lang="en-US" altLang="en-US" sz="2800" dirty="0">
                        <a:solidFill>
                          <a:srgbClr val="FF0000"/>
                        </a:solidFill>
                        <a:latin typeface="inherit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 dirty="0">
                        <a:solidFill>
                          <a:srgbClr val="FF0000"/>
                        </a:solidFill>
                        <a:latin typeface="inherit"/>
                      </a:rPr>
                      <m:t>expressions</m:t>
                    </m:r>
                    <m:r>
                      <m:rPr>
                        <m:nor/>
                      </m:rPr>
                      <a:rPr lang="en-US" altLang="en-US" sz="2800" b="0" i="0" dirty="0" smtClean="0">
                        <a:solidFill>
                          <a:srgbClr val="FF0000"/>
                        </a:solidFill>
                        <a:latin typeface="inherit"/>
                      </a:rPr>
                      <m:t>)</m:t>
                    </m:r>
                    <m:r>
                      <a:rPr lang="en-US" alt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800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sty m:val="p"/>
                      </m:rPr>
                      <a:rPr lang="vi-VN" sz="2800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b="0" i="0" kern="100" smtClean="0">
                        <a:solidFill>
                          <a:schemeClr val="tx1"/>
                        </a:solidFill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b="0" i="0" kern="100" smtClean="0">
                        <a:solidFill>
                          <a:schemeClr val="tx1"/>
                        </a:solidFill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2800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24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3B71085-BF62-2CE1-99A7-0CB65C4EC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22" y="941349"/>
                <a:ext cx="8763000" cy="521681"/>
              </a:xfrm>
              <a:prstGeom prst="rect">
                <a:avLst/>
              </a:prstGeom>
              <a:blipFill>
                <a:blip r:embed="rId3"/>
                <a:stretch>
                  <a:fillRect l="-139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E2DBD4-86E3-C8CF-7A49-21330813701B}"/>
              </a:ext>
            </a:extLst>
          </p:cNvPr>
          <p:cNvSpPr txBox="1"/>
          <p:nvPr/>
        </p:nvSpPr>
        <p:spPr>
          <a:xfrm>
            <a:off x="234125" y="1447112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12" name="Picture 11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120388" y="4099560"/>
            <a:ext cx="920373" cy="92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BB8C31-90E4-4A0B-E0D8-1AF4E8911167}"/>
                  </a:ext>
                </a:extLst>
              </p:cNvPr>
              <p:cNvSpPr txBox="1"/>
              <p:nvPr/>
            </p:nvSpPr>
            <p:spPr>
              <a:xfrm>
                <a:off x="980768" y="1447112"/>
                <a:ext cx="8163232" cy="1381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kumimoji="0" lang="vi-VN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vi-VN" sz="2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en-US" sz="280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Times New Roman" pitchFamily="18" charset="0"/>
                                <a:ea typeface="Arial" panose="020B0604020202020204" pitchFamily="34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 sz="2800" i="1" kern="10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kumimoji="0" lang="en-US" sz="2800" b="0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vi-VN" sz="2800" b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vi-VN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0" lang="vi-VN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8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0" lang="en-US" sz="2800" b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Arial" panose="020B0604020202020204" pitchFamily="34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0" lang="vi-VN" sz="2800" b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2800" b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0" lang="vi-VN" sz="2800" b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kumimoji="0" lang="vi-VN" sz="2800" b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kern="100">
                          <a:solidFill>
                            <a:srgbClr val="0000FF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sSup>
                        <m:sSupPr>
                          <m:ctrlPr>
                            <a:rPr kumimoji="0" lang="vi-VN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800" b="0" i="1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800" b="0" i="0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m:rPr>
                              <m:nor/>
                            </m:rPr>
                            <a:rPr kumimoji="0" lang="vi-VN" sz="2800" b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3.</m:t>
                      </m:r>
                      <m:r>
                        <m:rPr>
                          <m:nor/>
                        </m:rPr>
                        <a:rPr kumimoji="0" lang="en-US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kumimoji="0" lang="vi-VN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0" lang="vi-VN" sz="2800" b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rgbClr val="0000FF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kumimoji="0" lang="vi-VN" sz="2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vi-VN" sz="28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8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0" lang="vi-VN" sz="2800" b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vi-VN" sz="2800" b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</m:t>
                      </m:r>
                    </m:oMath>
                  </m:oMathPara>
                </a14:m>
                <a:endParaRPr kumimoji="0" lang="vi-VN" sz="2800" b="0" u="none" strike="noStrike" kern="1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3BB8C31-90E4-4A0B-E0D8-1AF4E8911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768" y="1447112"/>
                <a:ext cx="8163232" cy="13814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306B69-11D9-A66D-BD08-C8F2CB2A5F73}"/>
                  </a:ext>
                </a:extLst>
              </p:cNvPr>
              <p:cNvSpPr txBox="1"/>
              <p:nvPr/>
            </p:nvSpPr>
            <p:spPr>
              <a:xfrm>
                <a:off x="1600200" y="2752068"/>
                <a:ext cx="5257800" cy="58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Arial" panose="020B0604020202020204" pitchFamily="34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Arial" panose="020B0604020202020204" pitchFamily="34" charset="0"/>
                            <a:cs typeface="Times New Roman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kern="100">
                        <a:solidFill>
                          <a:srgbClr val="0000FF"/>
                        </a:solidFill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−</m:t>
                    </m:r>
                    <m:r>
                      <a:rPr lang="en-US" sz="2800" b="0" i="0" kern="100" smtClean="0">
                        <a:solidFill>
                          <a:srgbClr val="0000FF"/>
                        </a:solidFill>
                        <a:latin typeface="Cambria Math"/>
                        <a:ea typeface="Arial" panose="020B0604020202020204" pitchFamily="34" charset="0"/>
                        <a:cs typeface="Times New Roman" pitchFamily="18" charset="0"/>
                      </a:rPr>
                      <m:t> 12</m:t>
                    </m:r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kern="1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vi-VN" sz="2800" b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kumimoji="0" lang="vi-VN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kumimoji="0" lang="vi-VN" sz="2800" b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vi-VN" sz="28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7306B69-11D9-A66D-BD08-C8F2CB2A5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752068"/>
                <a:ext cx="5257800" cy="582211"/>
              </a:xfrm>
              <a:prstGeom prst="rect">
                <a:avLst/>
              </a:prstGeom>
              <a:blipFill>
                <a:blip r:embed="rId6"/>
                <a:stretch>
                  <a:fillRect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50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 bldLvl="5"/>
      <p:bldP spid="5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9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876800" y="1710025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/>
              <p:nvPr/>
            </p:nvSpPr>
            <p:spPr>
              <a:xfrm>
                <a:off x="163513" y="213171"/>
                <a:ext cx="8964561" cy="25386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(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/T36): 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kern="10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27−27</m:t>
                    </m:r>
                    <m:r>
                      <m:rPr>
                        <m:sty m:val="p"/>
                      </m:rPr>
                      <a:rPr lang="en-US" sz="2800" kern="10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kern="100"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+9</m:t>
                    </m:r>
                    <m:sSup>
                      <m:sSupPr>
                        <m:ctrlP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kern="100">
                            <a:latin typeface="Cambria Math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kern="10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vi-VN" sz="2800" i="1" kern="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kern="100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800" kern="100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vi-VN" sz="2800" kern="100"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en-US" sz="2800" dirty="0">
                    <a:solidFill>
                      <a:srgbClr val="FF0000"/>
                    </a:solidFill>
                    <a:latin typeface="inherit"/>
                  </a:rPr>
                  <a:t>      (Write the following expression in cube form of a     	difference)</a:t>
                </a:r>
                <a:r>
                  <a:rPr lang="en-US" altLang="en-US" sz="700" dirty="0">
                    <a:solidFill>
                      <a:srgbClr val="FF0000"/>
                    </a:solidFill>
                  </a:rPr>
                  <a:t> </a:t>
                </a:r>
                <a:endParaRPr lang="en-US" altLang="en-US" sz="20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13" y="213171"/>
                <a:ext cx="8964561" cy="2538644"/>
              </a:xfrm>
              <a:prstGeom prst="rect">
                <a:avLst/>
              </a:prstGeom>
              <a:blipFill>
                <a:blip r:embed="rId3"/>
                <a:stretch>
                  <a:fillRect l="-1224" t="-2644" r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E2DBD4-86E3-C8CF-7A49-21330813701B}"/>
              </a:ext>
            </a:extLst>
          </p:cNvPr>
          <p:cNvSpPr txBox="1"/>
          <p:nvPr/>
        </p:nvSpPr>
        <p:spPr>
          <a:xfrm>
            <a:off x="226421" y="1984957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C8C196-8EB4-BEBD-CD4C-F36FC8C812DB}"/>
                  </a:ext>
                </a:extLst>
              </p:cNvPr>
              <p:cNvSpPr txBox="1"/>
              <p:nvPr/>
            </p:nvSpPr>
            <p:spPr>
              <a:xfrm>
                <a:off x="1156626" y="1998444"/>
                <a:ext cx="4028768" cy="736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r>
                        <m:rPr>
                          <m:nor/>
                        </m:rPr>
                        <a:rPr lang="vi-VN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27</m:t>
                      </m:r>
                      <m:r>
                        <m:rPr>
                          <m:nor/>
                        </m:rPr>
                        <a:rPr lang="vi-VN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8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C8C196-8EB4-BEBD-CD4C-F36FC8C81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626" y="1998444"/>
                <a:ext cx="4028768" cy="736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838200" y="2508177"/>
                <a:ext cx="4522839" cy="58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vi-VN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+ 3.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508177"/>
                <a:ext cx="4522839" cy="5822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0F7E01-70C6-779F-957C-0C3876A0AF46}"/>
                  </a:ext>
                </a:extLst>
              </p:cNvPr>
              <p:cNvSpPr txBox="1"/>
              <p:nvPr/>
            </p:nvSpPr>
            <p:spPr>
              <a:xfrm>
                <a:off x="457200" y="2940860"/>
                <a:ext cx="2566219" cy="672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vi-VN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3−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0F7E01-70C6-779F-957C-0C3876A0A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40860"/>
                <a:ext cx="2566219" cy="6727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57550"/>
            <a:ext cx="1333500" cy="133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FB4428-FB52-8174-34F9-E21621BD2809}"/>
                  </a:ext>
                </a:extLst>
              </p14:cNvPr>
              <p14:cNvContentPartPr/>
              <p14:nvPr/>
            </p14:nvContentPartPr>
            <p14:xfrm>
              <a:off x="202770" y="36201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FB4428-FB52-8174-34F9-E21621BD28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6650" y="35589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A6759A-DF2E-696D-CF8C-BF3280A67B97}"/>
                  </a:ext>
                </a:extLst>
              </p14:cNvPr>
              <p14:cNvContentPartPr/>
              <p14:nvPr/>
            </p14:nvContentPartPr>
            <p14:xfrm>
              <a:off x="158490" y="43185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A6759A-DF2E-696D-CF8C-BF3280A67B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370" y="42573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75708C-4038-41B2-4A0D-9BC2B0D16FE4}"/>
                  </a:ext>
                </a:extLst>
              </p14:cNvPr>
              <p14:cNvContentPartPr/>
              <p14:nvPr/>
            </p14:nvContentPartPr>
            <p14:xfrm>
              <a:off x="647370" y="144129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75708C-4038-41B2-4A0D-9BC2B0D16FE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250" y="143517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168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1" grpId="0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/>
              <p:nvPr/>
            </p:nvSpPr>
            <p:spPr>
              <a:xfrm>
                <a:off x="133350" y="283011"/>
                <a:ext cx="8877300" cy="1060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v"/>
                </a:pP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Luyện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 (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Sgk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/T35):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kern="100" smtClean="0">
                        <a:solidFill>
                          <a:schemeClr val="tx1"/>
                        </a:solidFill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8</m:t>
                    </m:r>
                    <m:sSup>
                      <m:sSupPr>
                        <m:ctrlPr>
                          <a:rPr lang="en-US" sz="28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kern="10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0" kern="10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kern="100">
                        <a:solidFill>
                          <a:schemeClr val="tx1"/>
                        </a:solidFill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36</m:t>
                    </m:r>
                    <m:sSup>
                      <m:sSupPr>
                        <m:ctrlPr>
                          <a:rPr lang="en-US" sz="2800" b="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kern="10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0" kern="10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kern="10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m:rPr>
                            <m:nor/>
                          </m:rPr>
                          <a:rPr lang="en-US" sz="2800" b="0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28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28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kern="100" smtClean="0">
                        <a:solidFill>
                          <a:schemeClr val="tx1"/>
                        </a:solidFill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27</m:t>
                    </m:r>
                    <m:sSup>
                      <m:sSupPr>
                        <m:ctrlPr>
                          <a:rPr lang="vi-VN" sz="28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0" kern="100" smtClean="0">
                        <a:solidFill>
                          <a:schemeClr val="tx1"/>
                        </a:solidFill>
                        <a:latin typeface="Cambria Math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283011"/>
                <a:ext cx="8877300" cy="1060162"/>
              </a:xfrm>
              <a:prstGeom prst="rect">
                <a:avLst/>
              </a:prstGeom>
              <a:blipFill>
                <a:blip r:embed="rId5"/>
                <a:stretch>
                  <a:fillRect l="-1236" t="-5747" r="-1374" b="-1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BB8C31-90E4-4A0B-E0D8-1AF4E8911167}"/>
              </a:ext>
            </a:extLst>
          </p:cNvPr>
          <p:cNvSpPr txBox="1"/>
          <p:nvPr/>
        </p:nvSpPr>
        <p:spPr>
          <a:xfrm>
            <a:off x="-609600" y="2063129"/>
            <a:ext cx="816323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”.</a:t>
            </a:r>
            <a:endParaRPr kumimoji="0" lang="vi-VN" sz="2800" b="1" i="1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42" y="2674288"/>
            <a:ext cx="1524000" cy="1524000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8.4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8" y="2632317"/>
            <a:ext cx="5410200" cy="1935480"/>
          </a:xfrm>
          <a:prstGeom prst="rect">
            <a:avLst/>
          </a:prstGeom>
        </p:spPr>
      </p:pic>
      <p:pic>
        <p:nvPicPr>
          <p:cNvPr id="6" name="dong ho dem nguoc 3 phut co nhac.mp4" descr="OPL20U25GSXzBJYl68kk8uQGfFKzs7yb1M4KJWUiLk6ZEvGF+qCIPSnY57AbBFCvTW2023.18.4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7242" y="4357207"/>
            <a:ext cx="1226601" cy="60966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F940BE1A-69FA-941D-4A43-3CB09931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20301"/>
            <a:ext cx="6944032" cy="71943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(Write the following expression in cube form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of a difference)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  <p:bldP spid="15" grpId="0" build="p" bldLvl="5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BB8BD-8421-8DD0-D62B-495BD182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E2A632-DD81-866B-AA0B-A41D42ACFE57}"/>
                  </a:ext>
                </a:extLst>
              </p:cNvPr>
              <p:cNvSpPr txBox="1"/>
              <p:nvPr/>
            </p:nvSpPr>
            <p:spPr>
              <a:xfrm>
                <a:off x="76200" y="525744"/>
                <a:ext cx="8877300" cy="1537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v"/>
                </a:pP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Luyện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 (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Sgk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/T35):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dưới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0" i="0" kern="1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         </m:t>
                      </m:r>
                      <m:r>
                        <m:rPr>
                          <m:nor/>
                        </m:rPr>
                        <a:rPr lang="en-US" sz="2800" b="0" kern="1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8</m:t>
                      </m:r>
                      <m:sSup>
                        <m:sSupPr>
                          <m:ctrlPr>
                            <a:rPr lang="en-US" sz="28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kern="1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0" kern="1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kern="100">
                          <a:solidFill>
                            <a:schemeClr val="tx1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kern="1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36</m:t>
                      </m:r>
                      <m:sSup>
                        <m:sSupPr>
                          <m:ctrlPr>
                            <a:rPr lang="en-US" sz="28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kern="1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0" kern="1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kern="1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kern="10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54</m:t>
                          </m:r>
                          <m:r>
                            <m:rPr>
                              <m:nor/>
                            </m:rPr>
                            <a:rPr lang="en-US" sz="2800" b="0" kern="10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kern="1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0" i="0" kern="100" smtClean="0">
                          <a:solidFill>
                            <a:schemeClr val="tx1"/>
                          </a:solidFill>
                          <a:latin typeface="Cambria Math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27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kern="10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kern="1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0" kern="100" smtClean="0">
                          <a:solidFill>
                            <a:schemeClr val="tx1"/>
                          </a:solidFill>
                          <a:latin typeface="Cambria Math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0E2A632-DD81-866B-AA0B-A41D42ACF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25744"/>
                <a:ext cx="8877300" cy="1537537"/>
              </a:xfrm>
              <a:prstGeom prst="rect">
                <a:avLst/>
              </a:prstGeom>
              <a:blipFill>
                <a:blip r:embed="rId3"/>
                <a:stretch>
                  <a:fillRect l="-1236" t="-3968" r="-1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18A4EA-7B59-2FA6-7838-98600D936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42" y="2674288"/>
            <a:ext cx="1524000" cy="152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B0A5F2-B5B2-CF2D-AD64-05A432FD5101}"/>
                  </a:ext>
                </a:extLst>
              </p:cNvPr>
              <p:cNvSpPr txBox="1"/>
              <p:nvPr/>
            </p:nvSpPr>
            <p:spPr>
              <a:xfrm>
                <a:off x="533400" y="1954359"/>
                <a:ext cx="7010400" cy="598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b="0" i="0" kern="1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= (</m:t>
                      </m:r>
                      <m:r>
                        <a:rPr lang="vi-VN" sz="2800" i="1" kern="10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8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vi-VN" sz="2800" i="1" kern="1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x</m:t>
                          </m:r>
                          <m:r>
                            <a:rPr lang="vi-VN" sz="2800" b="0" i="1" kern="10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vi-VN" sz="2800" i="1" kern="1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kern="100">
                          <a:solidFill>
                            <a:schemeClr val="tx1"/>
                          </a:solidFill>
                          <a:latin typeface="Times New Roman" pitchFamily="18" charset="0"/>
                          <a:ea typeface="Arial" panose="020B0604020202020204" pitchFamily="34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2800" i="1" kern="10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vi-VN" sz="2800" b="0" i="0" kern="10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2800" b="0" i="1" kern="1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800" i="1" kern="1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vi-VN" sz="2800" i="1" kern="1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800" b="0" i="0" kern="100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b="0" i="0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vi-VN" sz="2800" i="1" kern="1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800" b="0" kern="1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vi-VN" sz="2800" i="1" kern="10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vi-VN" sz="2800" b="0" i="0" kern="10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vi-VN" sz="2800" i="1" kern="10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vi-VN" sz="2800" i="1" kern="10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2800" b="0" i="0" kern="100" smtClean="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2800" b="0" i="1" kern="100" smtClean="0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2800" i="1" kern="100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vi-VN" sz="2800" i="1" kern="100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m:rPr>
                              <m:nor/>
                            </m:rPr>
                            <a:rPr lang="vi-VN" sz="2800" kern="1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kern="1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vi-VN" sz="2800" kern="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2800" b="0" i="1" kern="1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2800" i="1" kern="100"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lang="vi-VN" sz="2800" i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vi-VN" sz="2800" b="0" i="1" kern="10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vi-VN" sz="2800" b="0" i="1" kern="100" smtClean="0"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 kern="1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B0A5F2-B5B2-CF2D-AD64-05A432FD5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954359"/>
                <a:ext cx="7010400" cy="5988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CA2CE4-D31C-8A09-0864-C45F4FC8FD7F}"/>
                  </a:ext>
                </a:extLst>
              </p:cNvPr>
              <p:cNvSpPr txBox="1"/>
              <p:nvPr/>
            </p:nvSpPr>
            <p:spPr>
              <a:xfrm>
                <a:off x="609600" y="2657384"/>
                <a:ext cx="2514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b="0" i="0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vi-VN" sz="2800" dirty="0"/>
                  <a:t>(2x – 3y)</a:t>
                </a:r>
                <a:r>
                  <a:rPr lang="vi-VN" sz="2800" baseline="30000" dirty="0"/>
                  <a:t>3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CA2CE4-D31C-8A09-0864-C45F4FC8F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57384"/>
                <a:ext cx="2514600" cy="523220"/>
              </a:xfrm>
              <a:prstGeom prst="rect">
                <a:avLst/>
              </a:prstGeom>
              <a:blipFill>
                <a:blip r:embed="rId6"/>
                <a:stretch>
                  <a:fillRect t="-15116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43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8.4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8.49+K4lPs7H94VUqPe2XwIsfPRnrXQE//QTEXxb8/8N4CNc6FpgZahzpTjFhMzSA7T/nHJa11DE8Ng2TP3iAmRczFlmslSuUNOgUeb6yRvs0=">
            <a:hlinkClick r:id="rId5" action="ppaction://hlinkpres?slideindex=1&amp;slidetitle=PowerPoint Presentation"/>
          </p:cNvPr>
          <p:cNvSpPr txBox="1"/>
          <p:nvPr/>
        </p:nvSpPr>
        <p:spPr>
          <a:xfrm>
            <a:off x="4075090" y="1815154"/>
            <a:ext cx="2438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GB" altLang="en-US" sz="32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/>
              <p:nvPr/>
            </p:nvSpPr>
            <p:spPr>
              <a:xfrm>
                <a:off x="72069" y="313896"/>
                <a:ext cx="10210801" cy="1031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v"/>
                </a:pP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/T36):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=…</m:t>
                    </m:r>
                  </m:oMath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9" y="313896"/>
                <a:ext cx="10210801" cy="1031051"/>
              </a:xfrm>
              <a:prstGeom prst="rect">
                <a:avLst/>
              </a:prstGeom>
              <a:blipFill>
                <a:blip r:embed="rId3"/>
                <a:stretch>
                  <a:fillRect l="-1254" t="-5882" b="-1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E2DBD4-86E3-C8CF-7A49-21330813701B}"/>
              </a:ext>
            </a:extLst>
          </p:cNvPr>
          <p:cNvSpPr txBox="1"/>
          <p:nvPr/>
        </p:nvSpPr>
        <p:spPr>
          <a:xfrm>
            <a:off x="3962400" y="1296726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100608" y="2384920"/>
                <a:ext cx="9043392" cy="598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vi-VN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a:rPr lang="en-US" sz="2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800" b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" y="2384920"/>
                <a:ext cx="9043392" cy="5988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02968"/>
            <a:ext cx="928092" cy="928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169139" y="2977592"/>
                <a:ext cx="8974861" cy="598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39" y="2977592"/>
                <a:ext cx="8974861" cy="5988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100608" y="3633497"/>
                <a:ext cx="9447159" cy="598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+(−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+ 3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+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" y="3633497"/>
                <a:ext cx="9447159" cy="598818"/>
              </a:xfrm>
              <a:prstGeom prst="rect">
                <a:avLst/>
              </a:prstGeom>
              <a:blipFill>
                <a:blip r:embed="rId7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7619" y="1819946"/>
                <a:ext cx="3440543" cy="53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vi-VN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" y="1819946"/>
                <a:ext cx="3440543" cy="5329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100608" y="4226169"/>
                <a:ext cx="3440543" cy="598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" y="4226169"/>
                <a:ext cx="3440543" cy="598818"/>
              </a:xfrm>
              <a:prstGeom prst="rect">
                <a:avLst/>
              </a:prstGeom>
              <a:blipFill>
                <a:blip r:embed="rId9"/>
                <a:stretch>
                  <a:fillRect l="-372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6FB7EF-A81A-EEDE-1460-28CF95AB5537}"/>
                  </a:ext>
                </a:extLst>
              </p:cNvPr>
              <p:cNvSpPr txBox="1"/>
              <p:nvPr/>
            </p:nvSpPr>
            <p:spPr>
              <a:xfrm>
                <a:off x="4380121" y="664753"/>
                <a:ext cx="5167646" cy="671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lang="vi-VN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6FB7EF-A81A-EEDE-1460-28CF95AB5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121" y="664753"/>
                <a:ext cx="5167646" cy="6712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6" grpId="0"/>
      <p:bldP spid="12" grpId="0"/>
      <p:bldP spid="13" grpId="0"/>
      <p:bldP spid="15" grpId="0"/>
      <p:bldP spid="1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>
            <a:extLst>
              <a:ext uri="{FF2B5EF4-FFF2-40B4-BE49-F238E27FC236}">
                <a16:creationId xmlns:a16="http://schemas.microsoft.com/office/drawing/2014/main" id="{4D007ACD-3C44-5B92-FB3B-4074503DA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482307" name="Picture 3">
            <a:extLst>
              <a:ext uri="{FF2B5EF4-FFF2-40B4-BE49-F238E27FC236}">
                <a16:creationId xmlns:a16="http://schemas.microsoft.com/office/drawing/2014/main" id="{25FB0EF2-B46A-4E2F-82A3-17CE7E2A50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7889" y="-224288"/>
            <a:ext cx="9231682" cy="54827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2308" name="Picture 4">
            <a:extLst>
              <a:ext uri="{FF2B5EF4-FFF2-40B4-BE49-F238E27FC236}">
                <a16:creationId xmlns:a16="http://schemas.microsoft.com/office/drawing/2014/main" id="{CCE83AD0-7730-DB3C-7789-399686250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79" y="3344449"/>
            <a:ext cx="1128793" cy="15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5">
            <a:extLst>
              <a:ext uri="{FF2B5EF4-FFF2-40B4-BE49-F238E27FC236}">
                <a16:creationId xmlns:a16="http://schemas.microsoft.com/office/drawing/2014/main" id="{F6D4C27D-784E-00D6-BB9A-A14E8A255C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9" y="92113"/>
            <a:ext cx="1350921" cy="11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0" name="Picture 6">
            <a:extLst>
              <a:ext uri="{FF2B5EF4-FFF2-40B4-BE49-F238E27FC236}">
                <a16:creationId xmlns:a16="http://schemas.microsoft.com/office/drawing/2014/main" id="{6B937B31-DCC6-51EB-87C9-897690A27B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86" y="3564247"/>
            <a:ext cx="1128793" cy="16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2311" name="Picture 7">
            <a:extLst>
              <a:ext uri="{FF2B5EF4-FFF2-40B4-BE49-F238E27FC236}">
                <a16:creationId xmlns:a16="http://schemas.microsoft.com/office/drawing/2014/main" id="{4A46833C-F921-0A40-A05D-9F38CF5736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19" y="263459"/>
            <a:ext cx="1026465" cy="14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12" name="WordArt 8">
            <a:extLst>
              <a:ext uri="{FF2B5EF4-FFF2-40B4-BE49-F238E27FC236}">
                <a16:creationId xmlns:a16="http://schemas.microsoft.com/office/drawing/2014/main" id="{AB47BEBA-B958-25D2-2998-CC8E9B977D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800100"/>
            <a:ext cx="4686300" cy="16573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15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Chào</a:t>
            </a:r>
            <a:r>
              <a:rPr lang="en-US" sz="15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5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sz="15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2313" name="WordArt 9">
            <a:extLst>
              <a:ext uri="{FF2B5EF4-FFF2-40B4-BE49-F238E27FC236}">
                <a16:creationId xmlns:a16="http://schemas.microsoft.com/office/drawing/2014/main" id="{F232B13F-9F8B-C5BB-C3EE-452B378C24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3099" y="2035479"/>
            <a:ext cx="5315733" cy="25365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16634"/>
              </a:avLst>
            </a:prstTxWarp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CÁCTHÀY CÔ GIÁO VÀ CÁC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EM</a:t>
            </a:r>
            <a:r>
              <a:rPr lang="en-US" sz="1600" b="1" dirty="0"/>
              <a:t> 8C</a:t>
            </a:r>
            <a:br>
              <a:rPr lang="en-US" sz="1600" b="1" dirty="0"/>
            </a:br>
            <a:r>
              <a:rPr lang="en-US" sz="1600" b="1" dirty="0">
                <a:solidFill>
                  <a:srgbClr val="C00000"/>
                </a:solidFill>
              </a:rPr>
              <a:t>ĐẾN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VỚI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7030A0"/>
                </a:solidFill>
              </a:rPr>
              <a:t>TIẾT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HỌC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HÔM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</a:rPr>
              <a:t>NAY!</a:t>
            </a:r>
            <a:endParaRPr lang="en-US" sz="15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82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2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8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8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/>
              <p:nvPr/>
            </p:nvSpPr>
            <p:spPr>
              <a:xfrm>
                <a:off x="76200" y="304263"/>
                <a:ext cx="662940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v"/>
                </a:pP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tế</a:t>
                </a:r>
                <a:r>
                  <a:rPr lang="en-US" sz="28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vi-VN" sz="2800" dirty="0">
                    <a:latin typeface="+mj-lt"/>
                  </a:rPr>
                  <a:t>Một thùng chứa dạng hình lập phương có độ dài cạnh bằng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x</m:t>
                    </m:r>
                  </m:oMath>
                </a14:m>
                <a:r>
                  <a:rPr lang="en-US" sz="2800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cm. Phần võ bao gồm nắp có độ dày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</a:rPr>
                      <m:t>3</m:t>
                    </m:r>
                  </m:oMath>
                </a14:m>
                <a:r>
                  <a:rPr lang="vi-VN" sz="2800" dirty="0">
                    <a:latin typeface="+mj-lt"/>
                  </a:rPr>
                  <a:t> cm. Tính dung tích (sức chứa) của thùng, viết kết quả dưới dạng đa thức.</a:t>
                </a:r>
                <a:r>
                  <a:rPr lang="en-US" sz="2800" b="1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endParaRPr lang="vi-VN" sz="28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3B402CA-7EFE-2F7D-BBEF-8A3BA190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04263"/>
                <a:ext cx="6629400" cy="2246769"/>
              </a:xfrm>
              <a:prstGeom prst="rect">
                <a:avLst/>
              </a:prstGeom>
              <a:blipFill>
                <a:blip r:embed="rId3"/>
                <a:stretch>
                  <a:fillRect l="-1656" t="-2989" r="-184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72400" y="3617150"/>
            <a:ext cx="1152783" cy="1152783"/>
          </a:xfrm>
          <a:prstGeom prst="rect">
            <a:avLst/>
          </a:prstGeom>
        </p:spPr>
      </p:pic>
      <p:pic>
        <p:nvPicPr>
          <p:cNvPr id="16" name="Hình ảnh 1" descr="OPL20U25GSXzBJYl68kk8uQGfFKzs7yb1M4KJWUiLk6ZEvGF+qCIPSnY57AbBFCvTW2023.18.49+K4lPs7H94VUqPe2XwIsfPRnrXQE//QTEXxb8/8N4CNc6FpgZahzpTjFhMzSA7T/nHJa11DE8Ng2TP3iAmRczFlmslSuUNOgUeb6yRvs0=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4350"/>
            <a:ext cx="1720850" cy="165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92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402CA-7EFE-2F7D-BBEF-8A3BA1905CE0}"/>
              </a:ext>
            </a:extLst>
          </p:cNvPr>
          <p:cNvSpPr txBox="1"/>
          <p:nvPr/>
        </p:nvSpPr>
        <p:spPr>
          <a:xfrm>
            <a:off x="2327152" y="132166"/>
            <a:ext cx="4660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34737" y="3945583"/>
            <a:ext cx="920373" cy="920373"/>
          </a:xfrm>
          <a:prstGeom prst="rect">
            <a:avLst/>
          </a:prstGeom>
        </p:spPr>
      </p:pic>
      <p:pic>
        <p:nvPicPr>
          <p:cNvPr id="16" name="Hình ảnh 1" descr="OPL20U25GSXzBJYl68kk8uQGfFKzs7yb1M4KJWUiLk6ZEvGF+qCIPSnY57AbBFCvTW2023.18.49+K4lPs7H94VUqPe2XwIsfPRnrXQE//QTEXxb8/8N4CNc6FpgZahzpTjFhMzSA7T/nHJa11DE8Ng2TP3iAmRczFlmslSuUNOgUeb6yRvs0=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9275"/>
            <a:ext cx="1720850" cy="1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402CA-7EFE-2F7D-BBEF-8A3BA1905CE0}"/>
              </a:ext>
            </a:extLst>
          </p:cNvPr>
          <p:cNvSpPr txBox="1"/>
          <p:nvPr/>
        </p:nvSpPr>
        <p:spPr>
          <a:xfrm>
            <a:off x="2185670" y="640380"/>
            <a:ext cx="67297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C8C196-8EB4-BEBD-CD4C-F36FC8C812DB}"/>
                  </a:ext>
                </a:extLst>
              </p:cNvPr>
              <p:cNvSpPr txBox="1"/>
              <p:nvPr/>
            </p:nvSpPr>
            <p:spPr>
              <a:xfrm>
                <a:off x="2327152" y="1540460"/>
                <a:ext cx="4028768" cy="655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− 3 − 3 = </m:t>
                      </m:r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− 6 (</m:t>
                      </m:r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800" b="0" i="0" kern="10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5C8C196-8EB4-BEBD-CD4C-F36FC8C81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152" y="1540460"/>
                <a:ext cx="4028768" cy="6559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402CA-7EFE-2F7D-BBEF-8A3BA1905CE0}"/>
              </a:ext>
            </a:extLst>
          </p:cNvPr>
          <p:cNvSpPr txBox="1"/>
          <p:nvPr/>
        </p:nvSpPr>
        <p:spPr>
          <a:xfrm>
            <a:off x="2185670" y="2031993"/>
            <a:ext cx="6729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76200" y="2603148"/>
                <a:ext cx="9296400" cy="1029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−6)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3.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+ 3.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−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− 18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108</m:t>
                    </m:r>
                    <m:r>
                      <m:rPr>
                        <m:nor/>
                      </m:rPr>
                      <a:rPr lang="vi-VN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− 216</m:t>
                    </m:r>
                  </m:oMath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603148"/>
                <a:ext cx="9296400" cy="10297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/>
              <p:nvPr/>
            </p:nvSpPr>
            <p:spPr>
              <a:xfrm>
                <a:off x="1371600" y="3806952"/>
                <a:ext cx="6781800" cy="598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− 18</m:t>
                      </m:r>
                      <m:r>
                        <a:rPr lang="vi-VN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vi-V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108</m:t>
                      </m:r>
                      <m:r>
                        <m:rPr>
                          <m:nor/>
                        </m:rPr>
                        <a:rPr lang="vi-VN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− 216</m:t>
                      </m:r>
                      <m: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vi-VN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cm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vi-VN" sz="280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A47A44-5F1A-9834-1C68-F9759110E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3806952"/>
                <a:ext cx="6781800" cy="5988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402CA-7EFE-2F7D-BBEF-8A3BA1905CE0}"/>
              </a:ext>
            </a:extLst>
          </p:cNvPr>
          <p:cNvSpPr txBox="1"/>
          <p:nvPr/>
        </p:nvSpPr>
        <p:spPr>
          <a:xfrm>
            <a:off x="2226822" y="3283732"/>
            <a:ext cx="6729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3" grpId="0"/>
      <p:bldP spid="19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8" y="1123957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3117515" y="1123957"/>
            <a:ext cx="58910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Đọc lại toàn bộ nội dung bài đã học.</a:t>
            </a:r>
          </a:p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Nắm được hằng đẳng thức lập phương của một hiệu.</a:t>
            </a:r>
          </a:p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Hoàn thành các bài tập 2.7 b; 2.9 b; 2.10; 2.11/SGK/T36.</a:t>
            </a:r>
          </a:p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Xem trước “Bài 8 – Tổng và hiệu hai lập phương”.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676400" y="1504950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31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638800" y="26479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5105400" y="1378090"/>
            <a:ext cx="914400" cy="7543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0" name="Rectangle 49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152400" y="1701181"/>
            <a:ext cx="914400" cy="7543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1" name="Rectangle 50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 rot="20963322">
            <a:off x="1074759" y="1932127"/>
            <a:ext cx="914400" cy="7543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52" name="Rectangle 51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 rot="317388">
            <a:off x="2940019" y="1558763"/>
            <a:ext cx="914400" cy="7543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3" name="Rectangle 52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3908671" y="1329579"/>
            <a:ext cx="914400" cy="754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54" name="Rectangle 53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 rot="21268726">
            <a:off x="6211811" y="1421156"/>
            <a:ext cx="914400" cy="75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5" name="Rectangle 54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 rot="3202443">
            <a:off x="7648678" y="1282859"/>
            <a:ext cx="6858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56" name="Rectangle 55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4724400" y="2971800"/>
            <a:ext cx="914400" cy="75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57" name="Rectangle 56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5867400" y="3235569"/>
            <a:ext cx="914400" cy="7543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58" name="Rectangle 57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6969940" y="2960370"/>
            <a:ext cx="914400" cy="7543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9" name="Rectangle 58"/>
          <p:cNvSpPr/>
          <p:nvPr/>
        </p:nvSpPr>
        <p:spPr>
          <a:xfrm rot="20963322">
            <a:off x="1141736" y="1925637"/>
            <a:ext cx="914400" cy="7543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60" name="Rectangle 59"/>
          <p:cNvSpPr/>
          <p:nvPr/>
        </p:nvSpPr>
        <p:spPr>
          <a:xfrm rot="317388">
            <a:off x="3006996" y="1552273"/>
            <a:ext cx="914400" cy="7543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975648" y="1323089"/>
            <a:ext cx="914400" cy="754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62" name="Rectangle 61"/>
          <p:cNvSpPr/>
          <p:nvPr/>
        </p:nvSpPr>
        <p:spPr>
          <a:xfrm rot="21268726">
            <a:off x="6294668" y="1421154"/>
            <a:ext cx="914400" cy="75438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3" name="Rectangle 62"/>
          <p:cNvSpPr/>
          <p:nvPr/>
        </p:nvSpPr>
        <p:spPr>
          <a:xfrm rot="3202443">
            <a:off x="7715655" y="1276369"/>
            <a:ext cx="6858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72377" y="1371600"/>
            <a:ext cx="914400" cy="7543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13119" y="285754"/>
            <a:ext cx="70454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TRÒ CHƠI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9891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9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639087" y="531727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 CHƠI “AI NHANH HƠN”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Rectangle 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1FB394-1E20-15CB-01DE-910584668E3C}"/>
              </a:ext>
            </a:extLst>
          </p:cNvPr>
          <p:cNvSpPr/>
          <p:nvPr/>
        </p:nvSpPr>
        <p:spPr>
          <a:xfrm>
            <a:off x="398204" y="1101393"/>
            <a:ext cx="8347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10.</a:t>
            </a:r>
            <a:endParaRPr lang="en-GB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42" y="3611880"/>
            <a:ext cx="1116742" cy="11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3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8.4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650"/>
            <a:ext cx="1977633" cy="1085850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8.49+K4lPs7H94VUqPe2XwIsfPRnrXQE//QTEXxb8/8N4CNc6FpgZahzpTjFhMzSA7T/nHJa11DE8Ng2TP3iAmRczFlmslSuUNOgUeb6yRvs0="/>
          <p:cNvGrpSpPr/>
          <p:nvPr/>
        </p:nvGrpSpPr>
        <p:grpSpPr>
          <a:xfrm>
            <a:off x="76200" y="-6490"/>
            <a:ext cx="8991600" cy="5092840"/>
            <a:chOff x="228598" y="67547"/>
            <a:chExt cx="8991600" cy="6790453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991600" cy="6790453"/>
              <a:chOff x="228598" y="67547"/>
              <a:chExt cx="8991600" cy="679045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45167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05677" y="585216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248677" y="5852160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Ơ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305798" y="5852160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22967" y="509398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7" name="TextBox 26" descr="OPL20U25GSXzBJYl68kk8uQGfFKzs7yb1M4KJWUiLk6ZEvGF+qCIPSnY57AbBFCvTW2023.18.49+K4lPs7H94VUqPe2XwIsfPRnrXQE//QTEXxb8/8N4CNc6FpgZahzpTjFhMzSA7T/nHJa11DE8Ng2TP3iAmRczFlmslSuUNOgUeb6yRvs0="/>
          <p:cNvSpPr txBox="1"/>
          <p:nvPr/>
        </p:nvSpPr>
        <p:spPr>
          <a:xfrm>
            <a:off x="914400" y="1425948"/>
            <a:ext cx="810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2" name="Table 1" descr="OPL20U25GSXzBJYl68kk8uQGfFKzs7yb1M4KJWUiLk6ZEvGF+qCIPSnY57AbBFCvTW2023.18.4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561235"/>
              </p:ext>
            </p:extLst>
          </p:nvPr>
        </p:nvGraphicFramePr>
        <p:xfrm>
          <a:off x="457200" y="1294793"/>
          <a:ext cx="8382000" cy="263312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281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533400" y="1358433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TextBox 53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358433"/>
                <a:ext cx="2716542" cy="5084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529210" y="2038781"/>
                <a:ext cx="42672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+12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10" y="2038781"/>
                <a:ext cx="4267200" cy="5001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533400" y="2710794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710794"/>
                <a:ext cx="2716542" cy="5084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903458" y="3338934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458" y="3338934"/>
                <a:ext cx="2716542" cy="5084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862100" y="2024144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00" y="2024144"/>
                <a:ext cx="2716542" cy="5084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529210" y="3347270"/>
                <a:ext cx="39771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+12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+6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10" y="3347270"/>
                <a:ext cx="3977100" cy="5001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862100" y="1360545"/>
                <a:ext cx="39771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+6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+12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00" y="1360545"/>
                <a:ext cx="3977100" cy="5001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862100" y="2689935"/>
                <a:ext cx="39771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100" y="2689935"/>
                <a:ext cx="3977100" cy="5001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dong ho dem nguoc 2 phut co nh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41670" y="4012211"/>
            <a:ext cx="1641279" cy="9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2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4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8.4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650"/>
            <a:ext cx="1977633" cy="1085850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8.49+K4lPs7H94VUqPe2XwIsfPRnrXQE//QTEXxb8/8N4CNc6FpgZahzpTjFhMzSA7T/nHJa11DE8Ng2TP3iAmRczFlmslSuUNOgUeb6yRvs0="/>
          <p:cNvGrpSpPr/>
          <p:nvPr/>
        </p:nvGrpSpPr>
        <p:grpSpPr>
          <a:xfrm>
            <a:off x="76200" y="-6490"/>
            <a:ext cx="8945050" cy="4965961"/>
            <a:chOff x="228598" y="67547"/>
            <a:chExt cx="8945050" cy="6621281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945050" cy="6621281"/>
              <a:chOff x="228598" y="67547"/>
              <a:chExt cx="8945050" cy="662128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45167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105405" y="5682988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97640" y="54112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Ơ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259248" y="568298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22967" y="509398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7" name="TextBox 26" descr="OPL20U25GSXzBJYl68kk8uQGfFKzs7yb1M4KJWUiLk6ZEvGF+qCIPSnY57AbBFCvTW2023.18.49+K4lPs7H94VUqPe2XwIsfPRnrXQE//QTEXxb8/8N4CNc6FpgZahzpTjFhMzSA7T/nHJa11DE8Ng2TP3iAmRczFlmslSuUNOgUeb6yRvs0="/>
          <p:cNvSpPr txBox="1"/>
          <p:nvPr/>
        </p:nvSpPr>
        <p:spPr>
          <a:xfrm>
            <a:off x="914400" y="1425948"/>
            <a:ext cx="810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Flowchart: Terminator 48" descr="OPL20U25GSXzBJYl68kk8uQGfFKzs7yb1M4KJWUiLk6ZEvGF+qCIPSnY57AbBFCvTW2023.18.49+K4lPs7H94VUqPe2XwIsfPRnrXQE//QTEXxb8/8N4CNc6FpgZahzpTjFhMzSA7T/nHJa11DE8Ng2TP3iAmRczFlmslSuUNOgUeb6yRvs0="/>
          <p:cNvSpPr/>
          <p:nvPr/>
        </p:nvSpPr>
        <p:spPr>
          <a:xfrm>
            <a:off x="4006192" y="4316032"/>
            <a:ext cx="1476305" cy="485448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  <p:graphicFrame>
        <p:nvGraphicFramePr>
          <p:cNvPr id="2" name="Table 1" descr="OPL20U25GSXzBJYl68kk8uQGfFKzs7yb1M4KJWUiLk6ZEvGF+qCIPSnY57AbBFCvTW2023.18.4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74570"/>
              </p:ext>
            </p:extLst>
          </p:nvPr>
        </p:nvGraphicFramePr>
        <p:xfrm>
          <a:off x="381000" y="1294793"/>
          <a:ext cx="8382000" cy="263312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281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281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41490" y="1360545"/>
                <a:ext cx="2716542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TextBox 53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90" y="1360545"/>
                <a:ext cx="2716542" cy="500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744345" y="1360545"/>
                <a:ext cx="39771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+3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345" y="1360545"/>
                <a:ext cx="3977100" cy="5001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41490" y="2024135"/>
                <a:ext cx="434441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+12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+6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90" y="2024135"/>
                <a:ext cx="4344410" cy="5001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785900" y="2022581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900" y="2022581"/>
                <a:ext cx="2716542" cy="5084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41490" y="2695544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 descr="OPL20U25GSXzBJYl68kk8uQGfFKzs7yb1M4KJWUiLk6ZEvGF+qCIPSnY57AbBFCvTW2023.18.4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90" y="2695544"/>
                <a:ext cx="2716542" cy="5084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785900" y="2675938"/>
                <a:ext cx="39771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+6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+12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900" y="2675938"/>
                <a:ext cx="3977100" cy="5001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41490" y="3342086"/>
                <a:ext cx="3977100" cy="50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vi-VN" sz="2400" b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+12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+6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kumimoji="0" lang="vi-VN" sz="2400" b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90" y="3342086"/>
                <a:ext cx="3977100" cy="5001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/>
              <p:nvPr/>
            </p:nvSpPr>
            <p:spPr>
              <a:xfrm>
                <a:off x="4785900" y="3325891"/>
                <a:ext cx="2716542" cy="508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kumimoji="0" lang="vi-VN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kumimoji="0" lang="vi-V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vi-V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6B2E09-812D-F204-94BB-38768D7B2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900" y="3325891"/>
                <a:ext cx="2716542" cy="5084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2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8" grpId="0"/>
      <p:bldP spid="29" grpId="0"/>
      <p:bldP spid="30" grpId="1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066800" y="980951"/>
            <a:ext cx="7109702" cy="33167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LẬP PHƯƠNG CỦA MỘT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HAY MỘT HIỆU 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Cube of a sum or a difference </a:t>
            </a:r>
          </a:p>
          <a:p>
            <a:pPr algn="ctr">
              <a:lnSpc>
                <a:spcPct val="150000"/>
              </a:lnSpc>
            </a:pPr>
            <a:endParaRPr lang="en-US" sz="3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200400" y="346482"/>
            <a:ext cx="259590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84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56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90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98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8.4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307" y="864610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1232</Words>
  <Application>Microsoft Office PowerPoint</Application>
  <PresentationFormat>On-screen Show (16:9)</PresentationFormat>
  <Paragraphs>173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Century Gothic</vt:lpstr>
      <vt:lpstr>inherit</vt:lpstr>
      <vt:lpstr>Times New Roman</vt:lpstr>
      <vt:lpstr>Tw Cen MT</vt:lpstr>
      <vt:lpstr>Verdana</vt:lpstr>
      <vt:lpstr>Wingdings</vt:lpstr>
      <vt:lpstr>Wingdings 2</vt:lpstr>
      <vt:lpstr>Wingdings 3</vt:lpstr>
      <vt:lpstr>Custom Design</vt:lpstr>
      <vt:lpstr>3_Office Theme</vt:lpstr>
      <vt:lpstr>Aspect</vt:lpstr>
      <vt:lpstr>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HP</cp:lastModifiedBy>
  <cp:revision>327</cp:revision>
  <dcterms:created xsi:type="dcterms:W3CDTF">2021-07-22T17:31:00Z</dcterms:created>
  <dcterms:modified xsi:type="dcterms:W3CDTF">2025-11-11T11:03:54Z</dcterms:modified>
</cp:coreProperties>
</file>