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87" r:id="rId2"/>
    <p:sldMasterId id="2147483699" r:id="rId3"/>
    <p:sldMasterId id="2147483711" r:id="rId4"/>
  </p:sldMasterIdLst>
  <p:notesMasterIdLst>
    <p:notesMasterId r:id="rId39"/>
  </p:notesMasterIdLst>
  <p:sldIdLst>
    <p:sldId id="256" r:id="rId5"/>
    <p:sldId id="257" r:id="rId6"/>
    <p:sldId id="259" r:id="rId7"/>
    <p:sldId id="260" r:id="rId8"/>
    <p:sldId id="261" r:id="rId9"/>
    <p:sldId id="262" r:id="rId10"/>
    <p:sldId id="264" r:id="rId11"/>
    <p:sldId id="291" r:id="rId12"/>
    <p:sldId id="299" r:id="rId13"/>
    <p:sldId id="263" r:id="rId14"/>
    <p:sldId id="297" r:id="rId15"/>
    <p:sldId id="268" r:id="rId16"/>
    <p:sldId id="290" r:id="rId17"/>
    <p:sldId id="267" r:id="rId18"/>
    <p:sldId id="269" r:id="rId19"/>
    <p:sldId id="271" r:id="rId20"/>
    <p:sldId id="272" r:id="rId21"/>
    <p:sldId id="273" r:id="rId22"/>
    <p:sldId id="274" r:id="rId23"/>
    <p:sldId id="295" r:id="rId24"/>
    <p:sldId id="293" r:id="rId25"/>
    <p:sldId id="298" r:id="rId26"/>
    <p:sldId id="275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7" r:id="rId37"/>
    <p:sldId id="28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8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 showGuides="1">
      <p:cViewPr varScale="1">
        <p:scale>
          <a:sx n="59" d="100"/>
          <a:sy n="59" d="100"/>
        </p:scale>
        <p:origin x="964" y="76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ED992-B8B3-40E6-BC0B-2BC7CE4C4BB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5279F-6C16-47D0-AE5D-1F6E77CE7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3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89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Wednesday, November 12,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01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Wednesday, November 12,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0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Wednesday, November 12,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96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42587-7DFA-BF23-27FD-491E31C486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92F19B-4B93-6B95-52B9-7706672C9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F2547-AA1A-2619-21A3-42B47C774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6D512-3C63-FE5B-A1AE-E3DD7518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2CE64-AC46-5BC4-FDD2-195885C8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25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750F8-0929-EA2D-02A2-226031D2A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A33C8-A28B-BB21-3F2D-EEC1113EC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5B7F1-8C3F-12B9-CDCE-0449E26D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503C8-7FBF-7249-FB89-F8C7CDF0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0CBC-A175-24B1-24FC-9D6F4DA41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79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26731-218F-2203-4C5F-2B995C9DF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C9018-094F-A204-D7FE-0C60E9D04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B5823-C861-78C7-48A0-02B57C1C9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35475-5479-6D5C-0510-1DDF57898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0B091-F771-DC3F-124E-16BC87EB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23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E6225-A16D-C3E7-43F2-699FD731A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B605C-D597-08D9-A5CA-4574DD201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E3FE2-6A1F-1A3C-3B85-5425604F6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54EC9-2CB4-705B-C759-75016274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7C3B2-B7AA-C055-F8C7-FC805047E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C7E89-C255-133C-B053-50C1B071D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96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F8D41-BB79-FC39-9356-FB9D9DA36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7E9D8-C29E-51C6-7EB8-9758E4DC6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97ADA-0F8F-CD1B-900C-DFD2FF6FC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80E07B-FAC3-0BFD-EAD4-B6B9BAEC7F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33EF8-2644-1D9A-B121-7C0522C95A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AA09A7-CC80-990E-9514-350CE1561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1D8794-5839-10C7-6D9D-0CC2D492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D4C684-1D09-142F-EECD-10576170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12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03B7A-9619-BCB3-8CE9-93F2838C3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5494D-4A9D-FE61-D153-90F0A5C96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635E0-3407-BDFC-5366-1FF89283E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366B8-BCD6-514B-FBDE-64891A85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86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75C265-066E-23F2-3141-5025BA4B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85E122-CCE4-5C4E-518F-C3B9665D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F666F-3093-280A-C08D-86CAE898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32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2AFD5-D1FA-CBBF-423C-D4C413501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BBE97-29E6-5A4A-F076-13CCCDBBA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B5902-25F9-48AD-AE91-39787630F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F55E0-1B4F-F5A5-2AE2-958DE5897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21970-F4DE-0BC6-28CB-6AE4BFE69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9282CB-FFD6-42B4-7E26-DF234E41F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42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Wednesday, November 12,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00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E4CA3-3F4F-7F1B-4219-97C2B8FF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88B63B-EE88-7658-4E42-DF170F3E48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305A3-D049-1EF6-A3F3-67561D232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A4BF6-67DF-7F64-2EEF-FC73DF4DD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17D3F-3E07-BF72-F8CA-58DC14DE0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64381-9F32-3FB7-3164-01358031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37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1114-7590-AB3B-0212-590503E07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BE46F7-DDC7-D493-7B88-1AE995C7D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1E460-F2B0-34F1-261D-A21D8BA4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2489F-E63A-0ABB-8C59-C612BA70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A1AE5-EB53-512E-F807-873E1AC9B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35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A5456B-BD00-F553-D247-63BE360B0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55049F-EE6E-BB9D-49A7-8D43F329D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E659C-9F0F-5E62-3B89-DA4483503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A339E-1068-10DA-3F84-8A6BA3F9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CD4BE-2D2C-BC61-95D5-28A3F9EC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54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27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15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22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10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18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83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7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Wednesday, November 12,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457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13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26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225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91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 dir="d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Wednesday, November 12,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39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Wednesday, November 12,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12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Wednesday, November 12,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0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Wednesday, November 12,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9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Wednesday, November 12,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1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Wednesday, November 12,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70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Wednesday, November 12,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9708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B6791-61CC-EBAF-C281-8D9B54FE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4C3B1-383E-7C60-7A27-C846DB86E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11D6A-0624-D5B4-E9EA-83D01344F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834C1-24BF-46D1-8919-6B1C547FABBA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175E9-90CC-ADC6-C195-FB692018E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0E40D-DEF2-AFFF-5CA3-BA49B1C98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0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6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98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 dir="d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5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14.svg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15.gi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9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5" Type="http://schemas.openxmlformats.org/officeDocument/2006/relationships/image" Target="../media/image15.gif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4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13.png"/><Relationship Id="rId16" Type="http://schemas.openxmlformats.org/officeDocument/2006/relationships/image" Target="../media/image59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15.gif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5.png"/><Relationship Id="rId9" Type="http://schemas.openxmlformats.org/officeDocument/2006/relationships/image" Target="../media/image52.svg"/><Relationship Id="rId14" Type="http://schemas.openxmlformats.org/officeDocument/2006/relationships/image" Target="../media/image5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svg"/><Relationship Id="rId7" Type="http://schemas.openxmlformats.org/officeDocument/2006/relationships/image" Target="../media/image6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15.gif"/><Relationship Id="rId4" Type="http://schemas.openxmlformats.org/officeDocument/2006/relationships/image" Target="../media/image5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svg"/><Relationship Id="rId7" Type="http://schemas.openxmlformats.org/officeDocument/2006/relationships/image" Target="../media/image6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15.gif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svg"/><Relationship Id="rId7" Type="http://schemas.openxmlformats.org/officeDocument/2006/relationships/image" Target="../media/image6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15.gif"/><Relationship Id="rId4" Type="http://schemas.openxmlformats.org/officeDocument/2006/relationships/image" Target="../media/image5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svg"/><Relationship Id="rId7" Type="http://schemas.openxmlformats.org/officeDocument/2006/relationships/image" Target="../media/image6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11" Type="http://schemas.openxmlformats.org/officeDocument/2006/relationships/image" Target="../media/image66.png"/><Relationship Id="rId5" Type="http://schemas.openxmlformats.org/officeDocument/2006/relationships/image" Target="../media/image15.gif"/><Relationship Id="rId10" Type="http://schemas.openxmlformats.org/officeDocument/2006/relationships/image" Target="../media/image65.png"/><Relationship Id="rId4" Type="http://schemas.openxmlformats.org/officeDocument/2006/relationships/image" Target="../media/image5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4.svg"/><Relationship Id="rId7" Type="http://schemas.openxmlformats.org/officeDocument/2006/relationships/image" Target="../media/image5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gif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svg"/><Relationship Id="rId7" Type="http://schemas.openxmlformats.org/officeDocument/2006/relationships/image" Target="../media/image6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15.gif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svg"/><Relationship Id="rId7" Type="http://schemas.openxmlformats.org/officeDocument/2006/relationships/image" Target="../media/image6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15.gif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svg"/><Relationship Id="rId7" Type="http://schemas.openxmlformats.org/officeDocument/2006/relationships/image" Target="../media/image6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15.gif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svg"/><Relationship Id="rId7" Type="http://schemas.openxmlformats.org/officeDocument/2006/relationships/image" Target="../media/image6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15.gif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svg"/><Relationship Id="rId7" Type="http://schemas.openxmlformats.org/officeDocument/2006/relationships/image" Target="../media/image6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15.gif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svg"/><Relationship Id="rId7" Type="http://schemas.openxmlformats.org/officeDocument/2006/relationships/image" Target="../media/image6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15.gif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svg"/><Relationship Id="rId7" Type="http://schemas.openxmlformats.org/officeDocument/2006/relationships/image" Target="../media/image6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15.gif"/><Relationship Id="rId4" Type="http://schemas.openxmlformats.org/officeDocument/2006/relationships/image" Target="../media/image5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svg"/><Relationship Id="rId7" Type="http://schemas.openxmlformats.org/officeDocument/2006/relationships/image" Target="../media/image6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15.gif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svg"/><Relationship Id="rId7" Type="http://schemas.openxmlformats.org/officeDocument/2006/relationships/image" Target="../media/image6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15.gif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svg"/><Relationship Id="rId7" Type="http://schemas.openxmlformats.org/officeDocument/2006/relationships/image" Target="../media/image6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15.gif"/><Relationship Id="rId4" Type="http://schemas.openxmlformats.org/officeDocument/2006/relationships/image" Target="../media/image5.png"/><Relationship Id="rId9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svg"/><Relationship Id="rId7" Type="http://schemas.openxmlformats.org/officeDocument/2006/relationships/image" Target="../media/image6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15.gif"/><Relationship Id="rId4" Type="http://schemas.openxmlformats.org/officeDocument/2006/relationships/image" Target="../media/image5.png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svg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11" Type="http://schemas.openxmlformats.org/officeDocument/2006/relationships/image" Target="../media/image9.png"/><Relationship Id="rId5" Type="http://schemas.openxmlformats.org/officeDocument/2006/relationships/image" Target="../media/image15.gif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svg"/><Relationship Id="rId7" Type="http://schemas.openxmlformats.org/officeDocument/2006/relationships/image" Target="../media/image17.png"/><Relationship Id="rId12" Type="http://schemas.openxmlformats.org/officeDocument/2006/relationships/image" Target="../media/image2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gif"/><Relationship Id="rId10" Type="http://schemas.openxmlformats.org/officeDocument/2006/relationships/image" Target="../media/image21.jpe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sv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D89EBB-72B3-43C9-BAA0-C3D3A97AD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6BA549-E7EA-4091-94B3-7B2B3044E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14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5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19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 useBgFill="1">
        <p:nvSpPr>
          <p:cNvPr id="26" name="Freeform: Shape 22">
            <a:extLst>
              <a:ext uri="{FF2B5EF4-FFF2-40B4-BE49-F238E27FC236}">
                <a16:creationId xmlns:a16="http://schemas.microsoft.com/office/drawing/2014/main" id="{613F3963-915E-4812-8B39-BE6EA7CC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4524375" y="-809624"/>
            <a:ext cx="3143251" cy="12192001"/>
          </a:xfrm>
          <a:custGeom>
            <a:avLst/>
            <a:gdLst>
              <a:gd name="connsiteX0" fmla="*/ 508 w 2932134"/>
              <a:gd name="connsiteY0" fmla="*/ 4431100 h 12192000"/>
              <a:gd name="connsiteX1" fmla="*/ 137030 w 2932134"/>
              <a:gd name="connsiteY1" fmla="*/ 177371 h 12192000"/>
              <a:gd name="connsiteX2" fmla="*/ 145443 w 2932134"/>
              <a:gd name="connsiteY2" fmla="*/ 0 h 12192000"/>
              <a:gd name="connsiteX3" fmla="*/ 2932134 w 2932134"/>
              <a:gd name="connsiteY3" fmla="*/ 0 h 12192000"/>
              <a:gd name="connsiteX4" fmla="*/ 2932133 w 2932134"/>
              <a:gd name="connsiteY4" fmla="*/ 12192000 h 12192000"/>
              <a:gd name="connsiteX5" fmla="*/ 172151 w 2932134"/>
              <a:gd name="connsiteY5" fmla="*/ 12192000 h 12192000"/>
              <a:gd name="connsiteX6" fmla="*/ 169761 w 2932134"/>
              <a:gd name="connsiteY6" fmla="*/ 12180928 h 12192000"/>
              <a:gd name="connsiteX7" fmla="*/ 169761 w 2932134"/>
              <a:gd name="connsiteY7" fmla="*/ 7234593 h 12192000"/>
              <a:gd name="connsiteX8" fmla="*/ 508 w 2932134"/>
              <a:gd name="connsiteY8" fmla="*/ 44311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2134" h="12192000">
                <a:moveTo>
                  <a:pt x="508" y="4431100"/>
                </a:moveTo>
                <a:cubicBezTo>
                  <a:pt x="-7698" y="2846728"/>
                  <a:pt x="85554" y="1238574"/>
                  <a:pt x="137030" y="177371"/>
                </a:cubicBezTo>
                <a:lnTo>
                  <a:pt x="145443" y="0"/>
                </a:lnTo>
                <a:lnTo>
                  <a:pt x="2932134" y="0"/>
                </a:lnTo>
                <a:lnTo>
                  <a:pt x="2932133" y="12192000"/>
                </a:lnTo>
                <a:lnTo>
                  <a:pt x="172151" y="12192000"/>
                </a:lnTo>
                <a:lnTo>
                  <a:pt x="169761" y="12180928"/>
                </a:lnTo>
                <a:cubicBezTo>
                  <a:pt x="169761" y="11800439"/>
                  <a:pt x="169761" y="10278492"/>
                  <a:pt x="169761" y="7234593"/>
                </a:cubicBezTo>
                <a:cubicBezTo>
                  <a:pt x="50398" y="6402277"/>
                  <a:pt x="5637" y="5421334"/>
                  <a:pt x="508" y="443110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2577ECA-C5AD-07EC-56B4-8AC3C5865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E4AC91CA-67A9-804E-F767-F17A3C116BA0}"/>
              </a:ext>
            </a:extLst>
          </p:cNvPr>
          <p:cNvSpPr txBox="1"/>
          <p:nvPr/>
        </p:nvSpPr>
        <p:spPr>
          <a:xfrm>
            <a:off x="-1" y="807"/>
            <a:ext cx="12192000" cy="1477328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NAM SÁCH</a:t>
            </a:r>
          </a:p>
          <a:p>
            <a:pPr algn="ctr" defTabSz="609630">
              <a:spcBef>
                <a:spcPct val="0"/>
              </a:spcBef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NAM HỒNG </a:t>
            </a:r>
          </a:p>
          <a:p>
            <a:pPr algn="ctr" defTabSz="609630">
              <a:spcBef>
                <a:spcPct val="0"/>
              </a:spcBef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2025-2026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D51CD06-92F9-9672-740E-78841814B0D6}"/>
              </a:ext>
            </a:extLst>
          </p:cNvPr>
          <p:cNvSpPr txBox="1"/>
          <p:nvPr/>
        </p:nvSpPr>
        <p:spPr>
          <a:xfrm>
            <a:off x="1389865" y="4777900"/>
            <a:ext cx="11007963" cy="2170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vi-VN" sz="4000" b="1" dirty="0">
                <a:effectLst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CHÀO MỪNG CÁC THẦY CÔ GIÁO VÀ CÁC EM ĐẾN THAM DỰ TIẾT HỌC</a:t>
            </a:r>
            <a:r>
              <a:rPr lang="pt-BR" sz="4000" b="1" dirty="0">
                <a:effectLst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vi-VN" sz="4000" b="1" dirty="0">
              <a:effectLst/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vi-VN" sz="4000" b="1" dirty="0"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NGỮ VĂN 8- LỚP 8C.</a:t>
            </a:r>
            <a:endParaRPr lang="en-US" sz="4000" dirty="0">
              <a:effectLst/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Vui Đến Trường">
            <a:hlinkClick r:id="" action="ppaction://media"/>
            <a:extLst>
              <a:ext uri="{FF2B5EF4-FFF2-40B4-BE49-F238E27FC236}">
                <a16:creationId xmlns:a16="http://schemas.microsoft.com/office/drawing/2014/main" id="{41A5AA08-DFA1-4B11-3AC8-FFDDC0F0A3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9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901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6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4A91725B-25C0-CFEE-4BD7-39EBD79DAB69}"/>
              </a:ext>
            </a:extLst>
          </p:cNvPr>
          <p:cNvSpPr/>
          <p:nvPr/>
        </p:nvSpPr>
        <p:spPr>
          <a:xfrm>
            <a:off x="125592" y="1310818"/>
            <a:ext cx="683257" cy="3769003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107473-C602-D0E4-FFAA-D1FA495F7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3739" y="5823419"/>
            <a:ext cx="2288261" cy="873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C16640-DFF0-2FF9-458A-8B2943A8E525}"/>
              </a:ext>
            </a:extLst>
          </p:cNvPr>
          <p:cNvSpPr txBox="1"/>
          <p:nvPr/>
        </p:nvSpPr>
        <p:spPr>
          <a:xfrm>
            <a:off x="808849" y="43364"/>
            <a:ext cx="104340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cầu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nghị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vấn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đời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32CCCF-188E-EF40-845E-36945BABFE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245" y="1915230"/>
            <a:ext cx="2606909" cy="44790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BCD3E4-D100-B0D2-E60F-3ED046ADC9AD}"/>
              </a:ext>
            </a:extLst>
          </p:cNvPr>
          <p:cNvSpPr txBox="1"/>
          <p:nvPr/>
        </p:nvSpPr>
        <p:spPr>
          <a:xfrm>
            <a:off x="3478588" y="1861423"/>
            <a:ext cx="8155978" cy="3135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78155" algn="l"/>
              </a:tabLst>
            </a:pPr>
            <a:r>
              <a:rPr lang="vi-VN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Vấn đề nào trong đời sống được nêu để bàn luận? </a:t>
            </a:r>
            <a:r>
              <a:rPr lang="vi-VN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78155" algn="l"/>
              </a:tabLst>
            </a:pPr>
            <a:r>
              <a:rPr lang="vi-VN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</a:t>
            </a:r>
            <a:r>
              <a:rPr lang="vi-VN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nào của người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vi-VN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về vấn đề đời sống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6565" algn="l"/>
              </a:tabLst>
            </a:pPr>
            <a:r>
              <a:rPr lang="vi-VN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Những lí lẽ và bằng chứng nào được đưa ra để chứng tỏ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6565" algn="l"/>
              </a:tabLst>
            </a:pP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2103242-AE5C-038C-FDCD-ECBDD055434B}"/>
              </a:ext>
            </a:extLst>
          </p:cNvPr>
          <p:cNvSpPr txBox="1"/>
          <p:nvPr/>
        </p:nvSpPr>
        <p:spPr>
          <a:xfrm>
            <a:off x="4754880" y="5496889"/>
            <a:ext cx="506984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THẢO LUẬN THEO NHÓM BÀN- 1 PHÚT</a:t>
            </a:r>
            <a:endParaRPr lang="en-US" sz="3600" dirty="0"/>
          </a:p>
        </p:txBody>
      </p:sp>
      <p:pic>
        <p:nvPicPr>
          <p:cNvPr id="8" name="5 Minutes timer (Đồng hồ đếm ngược 5 phút) - YouTube">
            <a:hlinkClick r:id="" action="ppaction://media"/>
            <a:extLst>
              <a:ext uri="{FF2B5EF4-FFF2-40B4-BE49-F238E27FC236}">
                <a16:creationId xmlns:a16="http://schemas.microsoft.com/office/drawing/2014/main" id="{4596749B-F328-E0B2-0364-0977329C8C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962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62496" y="5496889"/>
            <a:ext cx="1987731" cy="117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793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4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0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6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7306" y="356335"/>
            <a:ext cx="11437388" cy="6501665"/>
            <a:chOff x="0" y="0"/>
            <a:chExt cx="4518474" cy="22471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8474" cy="2247154"/>
            </a:xfrm>
            <a:custGeom>
              <a:avLst/>
              <a:gdLst/>
              <a:ahLst/>
              <a:cxnLst/>
              <a:rect l="l" t="t" r="r" b="b"/>
              <a:pathLst>
                <a:path w="4518474" h="2247154">
                  <a:moveTo>
                    <a:pt x="0" y="0"/>
                  </a:moveTo>
                  <a:lnTo>
                    <a:pt x="4518474" y="0"/>
                  </a:lnTo>
                  <a:lnTo>
                    <a:pt x="4518474" y="2247154"/>
                  </a:lnTo>
                  <a:lnTo>
                    <a:pt x="0" y="2247154"/>
                  </a:lnTo>
                  <a:close/>
                </a:path>
              </a:pathLst>
            </a:custGeom>
            <a:solidFill>
              <a:srgbClr val="F9F9F8"/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518474" cy="22757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86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4410791" y="1960998"/>
            <a:ext cx="774629" cy="616887"/>
          </a:xfrm>
          <a:custGeom>
            <a:avLst/>
            <a:gdLst/>
            <a:ahLst/>
            <a:cxnLst/>
            <a:rect l="l" t="t" r="r" b="b"/>
            <a:pathLst>
              <a:path w="1161944" h="925330">
                <a:moveTo>
                  <a:pt x="0" y="0"/>
                </a:moveTo>
                <a:lnTo>
                  <a:pt x="1161945" y="0"/>
                </a:lnTo>
                <a:lnTo>
                  <a:pt x="1161945" y="925330"/>
                </a:lnTo>
                <a:lnTo>
                  <a:pt x="0" y="925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648073" y="6027249"/>
            <a:ext cx="1020863" cy="1031175"/>
          </a:xfrm>
          <a:custGeom>
            <a:avLst/>
            <a:gdLst/>
            <a:ahLst/>
            <a:cxnLst/>
            <a:rect l="l" t="t" r="r" b="b"/>
            <a:pathLst>
              <a:path w="1531295" h="1546762">
                <a:moveTo>
                  <a:pt x="0" y="0"/>
                </a:moveTo>
                <a:lnTo>
                  <a:pt x="1531295" y="0"/>
                </a:lnTo>
                <a:lnTo>
                  <a:pt x="1531295" y="1546763"/>
                </a:lnTo>
                <a:lnTo>
                  <a:pt x="0" y="15467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77306" y="43539"/>
            <a:ext cx="11437388" cy="974955"/>
            <a:chOff x="0" y="0"/>
            <a:chExt cx="4518474" cy="2330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18474" cy="233018"/>
            </a:xfrm>
            <a:custGeom>
              <a:avLst/>
              <a:gdLst/>
              <a:ahLst/>
              <a:cxnLst/>
              <a:rect l="l" t="t" r="r" b="b"/>
              <a:pathLst>
                <a:path w="4518474" h="233018">
                  <a:moveTo>
                    <a:pt x="0" y="0"/>
                  </a:moveTo>
                  <a:lnTo>
                    <a:pt x="4518474" y="0"/>
                  </a:lnTo>
                  <a:lnTo>
                    <a:pt x="4518474" y="233018"/>
                  </a:lnTo>
                  <a:lnTo>
                    <a:pt x="0" y="233018"/>
                  </a:lnTo>
                  <a:close/>
                </a:path>
              </a:pathLst>
            </a:custGeom>
            <a:solidFill>
              <a:srgbClr val="F99074"/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4518474" cy="26159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85801" y="647151"/>
            <a:ext cx="188151" cy="18815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9F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53094" y="647151"/>
            <a:ext cx="188151" cy="18815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9F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20388" y="647151"/>
            <a:ext cx="188151" cy="18815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9F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2161666" y="3344152"/>
            <a:ext cx="852302" cy="779469"/>
          </a:xfrm>
          <a:custGeom>
            <a:avLst/>
            <a:gdLst/>
            <a:ahLst/>
            <a:cxnLst/>
            <a:rect l="l" t="t" r="r" b="b"/>
            <a:pathLst>
              <a:path w="1278453" h="1169203">
                <a:moveTo>
                  <a:pt x="0" y="0"/>
                </a:moveTo>
                <a:lnTo>
                  <a:pt x="1278453" y="0"/>
                </a:lnTo>
                <a:lnTo>
                  <a:pt x="1278453" y="1169203"/>
                </a:lnTo>
                <a:lnTo>
                  <a:pt x="0" y="11692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877803" y="4556804"/>
            <a:ext cx="3899771" cy="1849797"/>
            <a:chOff x="0" y="0"/>
            <a:chExt cx="1524073" cy="6313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24073" cy="631314"/>
            </a:xfrm>
            <a:custGeom>
              <a:avLst/>
              <a:gdLst/>
              <a:ahLst/>
              <a:cxnLst/>
              <a:rect l="l" t="t" r="r" b="b"/>
              <a:pathLst>
                <a:path w="1524073" h="631314">
                  <a:moveTo>
                    <a:pt x="0" y="0"/>
                  </a:moveTo>
                  <a:lnTo>
                    <a:pt x="1524073" y="0"/>
                  </a:lnTo>
                  <a:lnTo>
                    <a:pt x="1524073" y="631314"/>
                  </a:lnTo>
                  <a:lnTo>
                    <a:pt x="0" y="631314"/>
                  </a:lnTo>
                  <a:close/>
                </a:path>
              </a:pathLst>
            </a:custGeom>
            <a:solidFill>
              <a:srgbClr val="F99074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524073" cy="6598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94292" y="1482253"/>
            <a:ext cx="3759429" cy="1861898"/>
            <a:chOff x="0" y="0"/>
            <a:chExt cx="1481324" cy="6203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81324" cy="620350"/>
            </a:xfrm>
            <a:custGeom>
              <a:avLst/>
              <a:gdLst/>
              <a:ahLst/>
              <a:cxnLst/>
              <a:rect l="l" t="t" r="r" b="b"/>
              <a:pathLst>
                <a:path w="1481324" h="620350">
                  <a:moveTo>
                    <a:pt x="0" y="0"/>
                  </a:moveTo>
                  <a:lnTo>
                    <a:pt x="1481324" y="0"/>
                  </a:lnTo>
                  <a:lnTo>
                    <a:pt x="1481324" y="620350"/>
                  </a:lnTo>
                  <a:lnTo>
                    <a:pt x="0" y="620350"/>
                  </a:lnTo>
                  <a:close/>
                </a:path>
              </a:pathLst>
            </a:custGeom>
            <a:solidFill>
              <a:srgbClr val="BAEFE0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481324" cy="648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300943" y="1402065"/>
            <a:ext cx="4124878" cy="1823735"/>
            <a:chOff x="0" y="0"/>
            <a:chExt cx="1625321" cy="62749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625321" cy="627493"/>
            </a:xfrm>
            <a:custGeom>
              <a:avLst/>
              <a:gdLst/>
              <a:ahLst/>
              <a:cxnLst/>
              <a:rect l="l" t="t" r="r" b="b"/>
              <a:pathLst>
                <a:path w="1625321" h="627493">
                  <a:moveTo>
                    <a:pt x="0" y="0"/>
                  </a:moveTo>
                  <a:lnTo>
                    <a:pt x="1625321" y="0"/>
                  </a:lnTo>
                  <a:lnTo>
                    <a:pt x="1625321" y="627493"/>
                  </a:lnTo>
                  <a:lnTo>
                    <a:pt x="0" y="627493"/>
                  </a:lnTo>
                  <a:close/>
                </a:path>
              </a:pathLst>
            </a:custGeom>
            <a:solidFill>
              <a:srgbClr val="EA7ABC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1625321" cy="6560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360040" y="4555555"/>
            <a:ext cx="4124878" cy="1851047"/>
            <a:chOff x="0" y="0"/>
            <a:chExt cx="1625321" cy="63029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625321" cy="630298"/>
            </a:xfrm>
            <a:custGeom>
              <a:avLst/>
              <a:gdLst/>
              <a:ahLst/>
              <a:cxnLst/>
              <a:rect l="l" t="t" r="r" b="b"/>
              <a:pathLst>
                <a:path w="1625321" h="630298">
                  <a:moveTo>
                    <a:pt x="0" y="0"/>
                  </a:moveTo>
                  <a:lnTo>
                    <a:pt x="1625321" y="0"/>
                  </a:lnTo>
                  <a:lnTo>
                    <a:pt x="1625321" y="630298"/>
                  </a:lnTo>
                  <a:lnTo>
                    <a:pt x="0" y="630298"/>
                  </a:lnTo>
                  <a:close/>
                </a:path>
              </a:pathLst>
            </a:custGeom>
            <a:solidFill>
              <a:srgbClr val="BAEFE0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1625321" cy="6588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22881" y="4813556"/>
            <a:ext cx="4227147" cy="1676773"/>
            <a:chOff x="0" y="0"/>
            <a:chExt cx="1524073" cy="49777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524073" cy="497775"/>
            </a:xfrm>
            <a:custGeom>
              <a:avLst/>
              <a:gdLst/>
              <a:ahLst/>
              <a:cxnLst/>
              <a:rect l="l" t="t" r="r" b="b"/>
              <a:pathLst>
                <a:path w="1524073" h="497775">
                  <a:moveTo>
                    <a:pt x="0" y="0"/>
                  </a:moveTo>
                  <a:lnTo>
                    <a:pt x="1524073" y="0"/>
                  </a:lnTo>
                  <a:lnTo>
                    <a:pt x="1524073" y="497775"/>
                  </a:lnTo>
                  <a:lnTo>
                    <a:pt x="0" y="497775"/>
                  </a:lnTo>
                  <a:close/>
                </a:path>
              </a:pathLst>
            </a:custGeom>
            <a:solidFill>
              <a:srgbClr val="F7D477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1524073" cy="5263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86686" y="1701222"/>
            <a:ext cx="3759429" cy="1837290"/>
            <a:chOff x="0" y="0"/>
            <a:chExt cx="1481324" cy="47275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481324" cy="472754"/>
            </a:xfrm>
            <a:custGeom>
              <a:avLst/>
              <a:gdLst/>
              <a:ahLst/>
              <a:cxnLst/>
              <a:rect l="l" t="t" r="r" b="b"/>
              <a:pathLst>
                <a:path w="1481324" h="472754">
                  <a:moveTo>
                    <a:pt x="0" y="0"/>
                  </a:moveTo>
                  <a:lnTo>
                    <a:pt x="1481324" y="0"/>
                  </a:lnTo>
                  <a:lnTo>
                    <a:pt x="1481324" y="472754"/>
                  </a:lnTo>
                  <a:lnTo>
                    <a:pt x="0" y="472754"/>
                  </a:lnTo>
                  <a:close/>
                </a:path>
              </a:pathLst>
            </a:custGeom>
            <a:solidFill>
              <a:srgbClr val="DDD7F8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1481324" cy="5013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699103" y="1064696"/>
            <a:ext cx="3759429" cy="611302"/>
            <a:chOff x="0" y="0"/>
            <a:chExt cx="1481324" cy="18414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481324" cy="184145"/>
            </a:xfrm>
            <a:custGeom>
              <a:avLst/>
              <a:gdLst/>
              <a:ahLst/>
              <a:cxnLst/>
              <a:rect l="l" t="t" r="r" b="b"/>
              <a:pathLst>
                <a:path w="1481324" h="184145">
                  <a:moveTo>
                    <a:pt x="0" y="0"/>
                  </a:moveTo>
                  <a:lnTo>
                    <a:pt x="1481324" y="0"/>
                  </a:lnTo>
                  <a:lnTo>
                    <a:pt x="1481324" y="184145"/>
                  </a:lnTo>
                  <a:lnTo>
                    <a:pt x="0" y="184145"/>
                  </a:lnTo>
                  <a:close/>
                </a:path>
              </a:pathLst>
            </a:custGeom>
            <a:solidFill>
              <a:srgbClr val="F7D477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1481324" cy="2127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182749" y="1168396"/>
            <a:ext cx="4125005" cy="625885"/>
            <a:chOff x="0" y="0"/>
            <a:chExt cx="1625372" cy="18414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625372" cy="184145"/>
            </a:xfrm>
            <a:custGeom>
              <a:avLst/>
              <a:gdLst/>
              <a:ahLst/>
              <a:cxnLst/>
              <a:rect l="l" t="t" r="r" b="b"/>
              <a:pathLst>
                <a:path w="1625372" h="184145">
                  <a:moveTo>
                    <a:pt x="0" y="0"/>
                  </a:moveTo>
                  <a:lnTo>
                    <a:pt x="1625372" y="0"/>
                  </a:lnTo>
                  <a:lnTo>
                    <a:pt x="1625372" y="184145"/>
                  </a:lnTo>
                  <a:lnTo>
                    <a:pt x="0" y="184145"/>
                  </a:lnTo>
                  <a:close/>
                </a:path>
              </a:pathLst>
            </a:custGeom>
            <a:solidFill>
              <a:srgbClr val="F99074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1625372" cy="2127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4" name="Freeform 44"/>
          <p:cNvSpPr/>
          <p:nvPr/>
        </p:nvSpPr>
        <p:spPr>
          <a:xfrm rot="1683701">
            <a:off x="9729725" y="3535391"/>
            <a:ext cx="622588" cy="681355"/>
          </a:xfrm>
          <a:custGeom>
            <a:avLst/>
            <a:gdLst/>
            <a:ahLst/>
            <a:cxnLst/>
            <a:rect l="l" t="t" r="r" b="b"/>
            <a:pathLst>
              <a:path w="933882" h="1022033">
                <a:moveTo>
                  <a:pt x="0" y="0"/>
                </a:moveTo>
                <a:lnTo>
                  <a:pt x="933882" y="0"/>
                </a:lnTo>
                <a:lnTo>
                  <a:pt x="933882" y="1022033"/>
                </a:lnTo>
                <a:lnTo>
                  <a:pt x="0" y="10220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5" name="Group 45"/>
          <p:cNvGrpSpPr/>
          <p:nvPr/>
        </p:nvGrpSpPr>
        <p:grpSpPr>
          <a:xfrm>
            <a:off x="7241846" y="4130011"/>
            <a:ext cx="4125005" cy="659213"/>
            <a:chOff x="0" y="0"/>
            <a:chExt cx="1625372" cy="18414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625372" cy="184145"/>
            </a:xfrm>
            <a:custGeom>
              <a:avLst/>
              <a:gdLst/>
              <a:ahLst/>
              <a:cxnLst/>
              <a:rect l="l" t="t" r="r" b="b"/>
              <a:pathLst>
                <a:path w="1625372" h="184145">
                  <a:moveTo>
                    <a:pt x="0" y="0"/>
                  </a:moveTo>
                  <a:lnTo>
                    <a:pt x="1625372" y="0"/>
                  </a:lnTo>
                  <a:lnTo>
                    <a:pt x="1625372" y="184145"/>
                  </a:lnTo>
                  <a:lnTo>
                    <a:pt x="0" y="184145"/>
                  </a:lnTo>
                  <a:close/>
                </a:path>
              </a:pathLst>
            </a:custGeom>
            <a:solidFill>
              <a:srgbClr val="BDE6FD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28575"/>
              <a:ext cx="1625372" cy="2127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759737" y="4121137"/>
            <a:ext cx="3979252" cy="633777"/>
            <a:chOff x="0" y="0"/>
            <a:chExt cx="1536623" cy="184145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536623" cy="184145"/>
            </a:xfrm>
            <a:custGeom>
              <a:avLst/>
              <a:gdLst/>
              <a:ahLst/>
              <a:cxnLst/>
              <a:rect l="l" t="t" r="r" b="b"/>
              <a:pathLst>
                <a:path w="1536623" h="184145">
                  <a:moveTo>
                    <a:pt x="0" y="0"/>
                  </a:moveTo>
                  <a:lnTo>
                    <a:pt x="1536623" y="0"/>
                  </a:lnTo>
                  <a:lnTo>
                    <a:pt x="1536623" y="184145"/>
                  </a:lnTo>
                  <a:lnTo>
                    <a:pt x="0" y="184145"/>
                  </a:lnTo>
                  <a:close/>
                </a:path>
              </a:pathLst>
            </a:custGeom>
            <a:solidFill>
              <a:srgbClr val="DDD7F8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28575"/>
              <a:ext cx="1536623" cy="2127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Freeform 51"/>
          <p:cNvSpPr/>
          <p:nvPr/>
        </p:nvSpPr>
        <p:spPr>
          <a:xfrm rot="-1480471">
            <a:off x="6067873" y="1295539"/>
            <a:ext cx="749410" cy="811369"/>
          </a:xfrm>
          <a:custGeom>
            <a:avLst/>
            <a:gdLst/>
            <a:ahLst/>
            <a:cxnLst/>
            <a:rect l="l" t="t" r="r" b="b"/>
            <a:pathLst>
              <a:path w="1124115" h="1217054">
                <a:moveTo>
                  <a:pt x="0" y="0"/>
                </a:moveTo>
                <a:lnTo>
                  <a:pt x="1124115" y="0"/>
                </a:lnTo>
                <a:lnTo>
                  <a:pt x="1124115" y="1217053"/>
                </a:lnTo>
                <a:lnTo>
                  <a:pt x="0" y="12170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52"/>
          <p:cNvGrpSpPr/>
          <p:nvPr/>
        </p:nvGrpSpPr>
        <p:grpSpPr>
          <a:xfrm>
            <a:off x="7251568" y="1866802"/>
            <a:ext cx="4124878" cy="1408191"/>
            <a:chOff x="0" y="0"/>
            <a:chExt cx="1625321" cy="497775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625321" cy="497775"/>
            </a:xfrm>
            <a:custGeom>
              <a:avLst/>
              <a:gdLst/>
              <a:ahLst/>
              <a:cxnLst/>
              <a:rect l="l" t="t" r="r" b="b"/>
              <a:pathLst>
                <a:path w="1625321" h="497775">
                  <a:moveTo>
                    <a:pt x="0" y="0"/>
                  </a:moveTo>
                  <a:lnTo>
                    <a:pt x="1625321" y="0"/>
                  </a:lnTo>
                  <a:lnTo>
                    <a:pt x="1625321" y="497775"/>
                  </a:lnTo>
                  <a:lnTo>
                    <a:pt x="0" y="497775"/>
                  </a:lnTo>
                  <a:close/>
                </a:path>
              </a:pathLst>
            </a:custGeom>
            <a:solidFill>
              <a:srgbClr val="BDE6FD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28575"/>
              <a:ext cx="1625321" cy="5263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Freeform 55"/>
          <p:cNvSpPr/>
          <p:nvPr/>
        </p:nvSpPr>
        <p:spPr>
          <a:xfrm>
            <a:off x="5913215" y="5070340"/>
            <a:ext cx="1165494" cy="695059"/>
          </a:xfrm>
          <a:custGeom>
            <a:avLst/>
            <a:gdLst/>
            <a:ahLst/>
            <a:cxnLst/>
            <a:rect l="l" t="t" r="r" b="b"/>
            <a:pathLst>
              <a:path w="1748241" h="1042588">
                <a:moveTo>
                  <a:pt x="0" y="0"/>
                </a:moveTo>
                <a:lnTo>
                  <a:pt x="1748241" y="0"/>
                </a:lnTo>
                <a:lnTo>
                  <a:pt x="1748241" y="1042588"/>
                </a:lnTo>
                <a:lnTo>
                  <a:pt x="0" y="1042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6" name="Group 56"/>
          <p:cNvGrpSpPr/>
          <p:nvPr/>
        </p:nvGrpSpPr>
        <p:grpSpPr>
          <a:xfrm>
            <a:off x="7241974" y="4755580"/>
            <a:ext cx="4288142" cy="1501790"/>
            <a:chOff x="0" y="0"/>
            <a:chExt cx="1625321" cy="49777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625321" cy="497775"/>
            </a:xfrm>
            <a:custGeom>
              <a:avLst/>
              <a:gdLst/>
              <a:ahLst/>
              <a:cxnLst/>
              <a:rect l="l" t="t" r="r" b="b"/>
              <a:pathLst>
                <a:path w="1625321" h="497775">
                  <a:moveTo>
                    <a:pt x="0" y="0"/>
                  </a:moveTo>
                  <a:lnTo>
                    <a:pt x="1625321" y="0"/>
                  </a:lnTo>
                  <a:lnTo>
                    <a:pt x="1625321" y="497775"/>
                  </a:lnTo>
                  <a:lnTo>
                    <a:pt x="0" y="497775"/>
                  </a:lnTo>
                  <a:close/>
                </a:path>
              </a:pathLst>
            </a:custGeom>
            <a:solidFill>
              <a:srgbClr val="F99074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28575"/>
              <a:ext cx="1625321" cy="5263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9" name="Freeform 59"/>
          <p:cNvSpPr/>
          <p:nvPr/>
        </p:nvSpPr>
        <p:spPr>
          <a:xfrm>
            <a:off x="10752922" y="6172200"/>
            <a:ext cx="2123544" cy="714042"/>
          </a:xfrm>
          <a:custGeom>
            <a:avLst/>
            <a:gdLst/>
            <a:ahLst/>
            <a:cxnLst/>
            <a:rect l="l" t="t" r="r" b="b"/>
            <a:pathLst>
              <a:path w="3185316" h="1071063">
                <a:moveTo>
                  <a:pt x="0" y="0"/>
                </a:moveTo>
                <a:lnTo>
                  <a:pt x="3185316" y="0"/>
                </a:lnTo>
                <a:lnTo>
                  <a:pt x="3185316" y="1071063"/>
                </a:lnTo>
                <a:lnTo>
                  <a:pt x="0" y="10710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reeform 60"/>
          <p:cNvSpPr/>
          <p:nvPr/>
        </p:nvSpPr>
        <p:spPr>
          <a:xfrm rot="-1053843">
            <a:off x="-424798" y="3377966"/>
            <a:ext cx="1611864" cy="846961"/>
          </a:xfrm>
          <a:custGeom>
            <a:avLst/>
            <a:gdLst/>
            <a:ahLst/>
            <a:cxnLst/>
            <a:rect l="l" t="t" r="r" b="b"/>
            <a:pathLst>
              <a:path w="2417796" h="1270442">
                <a:moveTo>
                  <a:pt x="0" y="0"/>
                </a:moveTo>
                <a:lnTo>
                  <a:pt x="2417795" y="0"/>
                </a:lnTo>
                <a:lnTo>
                  <a:pt x="2417795" y="1270441"/>
                </a:lnTo>
                <a:lnTo>
                  <a:pt x="0" y="12704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Freeform 61"/>
          <p:cNvSpPr/>
          <p:nvPr/>
        </p:nvSpPr>
        <p:spPr>
          <a:xfrm rot="-1438839">
            <a:off x="11045124" y="-210394"/>
            <a:ext cx="1539141" cy="1572558"/>
          </a:xfrm>
          <a:custGeom>
            <a:avLst/>
            <a:gdLst/>
            <a:ahLst/>
            <a:cxnLst/>
            <a:rect l="l" t="t" r="r" b="b"/>
            <a:pathLst>
              <a:path w="2308712" h="2358837">
                <a:moveTo>
                  <a:pt x="0" y="0"/>
                </a:moveTo>
                <a:lnTo>
                  <a:pt x="2308712" y="0"/>
                </a:lnTo>
                <a:lnTo>
                  <a:pt x="2308712" y="2358838"/>
                </a:lnTo>
                <a:lnTo>
                  <a:pt x="0" y="2358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785355" y="1743535"/>
            <a:ext cx="3551068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2453"/>
              </a:lnSpc>
              <a:spcBef>
                <a:spcPct val="0"/>
              </a:spcBef>
            </a:pP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Tầm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quan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trọng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của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vấn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đề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: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Nêu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được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vấn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đề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nghị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luận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và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giải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thích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để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người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đọc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hiểu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vì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sao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vấn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đề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này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đáng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được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bàn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đến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. 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7625530" y="4023304"/>
            <a:ext cx="957818" cy="827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672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B050"/>
                </a:solidFill>
                <a:latin typeface="Gliker Expanded"/>
                <a:ea typeface="Gliker Expanded"/>
                <a:cs typeface="Gliker Expanded"/>
                <a:sym typeface="Gliker Expanded"/>
              </a:rPr>
              <a:t>4.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7433098" y="1867506"/>
            <a:ext cx="3874656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279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thoại</a:t>
            </a: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giả</a:t>
            </a: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nhằm</a:t>
            </a: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khẳng</a:t>
            </a: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grpSp>
        <p:nvGrpSpPr>
          <p:cNvPr id="65" name="Group 65"/>
          <p:cNvGrpSpPr/>
          <p:nvPr/>
        </p:nvGrpSpPr>
        <p:grpSpPr>
          <a:xfrm>
            <a:off x="7251567" y="3019803"/>
            <a:ext cx="168963" cy="168963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9F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7267407" y="4827927"/>
            <a:ext cx="426270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2986"/>
              </a:lnSpc>
              <a:spcBef>
                <a:spcPct val="0"/>
              </a:spcBef>
            </a:pPr>
            <a:r>
              <a:rPr lang="en-US" sz="2667" dirty="0" err="1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Nêu</a:t>
            </a:r>
            <a:r>
              <a:rPr lang="en-US" sz="2667" dirty="0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667" dirty="0" err="1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được</a:t>
            </a:r>
            <a:r>
              <a:rPr lang="en-US" sz="2667" dirty="0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 ý </a:t>
            </a:r>
            <a:r>
              <a:rPr lang="en-US" sz="2667" dirty="0" err="1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nghĩa</a:t>
            </a:r>
            <a:r>
              <a:rPr lang="en-US" sz="2667" dirty="0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667" dirty="0" err="1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của</a:t>
            </a:r>
            <a:r>
              <a:rPr lang="en-US" sz="2667" dirty="0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667" dirty="0" err="1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vấn</a:t>
            </a:r>
            <a:r>
              <a:rPr lang="en-US" sz="2667" dirty="0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667" dirty="0" err="1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đề</a:t>
            </a:r>
            <a:r>
              <a:rPr lang="en-US" sz="2667" dirty="0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667" dirty="0" err="1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nghị</a:t>
            </a:r>
            <a:r>
              <a:rPr lang="en-US" sz="2667" dirty="0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667" dirty="0" err="1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luận</a:t>
            </a:r>
            <a:r>
              <a:rPr lang="en-US" sz="2667" dirty="0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667" dirty="0" err="1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và</a:t>
            </a:r>
            <a:r>
              <a:rPr lang="en-US" sz="2667" dirty="0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667" dirty="0" err="1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phương</a:t>
            </a:r>
            <a:r>
              <a:rPr lang="en-US" sz="2667" dirty="0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667" dirty="0" err="1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hướng</a:t>
            </a:r>
            <a:r>
              <a:rPr lang="en-US" sz="2667" dirty="0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667" dirty="0" err="1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hành</a:t>
            </a:r>
            <a:r>
              <a:rPr lang="en-US" sz="2667" dirty="0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667" dirty="0" err="1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động</a:t>
            </a:r>
            <a:r>
              <a:rPr lang="en-US" sz="2667" dirty="0">
                <a:solidFill>
                  <a:srgbClr val="F9F9F8"/>
                </a:solidFill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722880" y="891568"/>
            <a:ext cx="759865" cy="805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72"/>
              </a:lnSpc>
              <a:spcBef>
                <a:spcPct val="0"/>
              </a:spcBef>
            </a:pPr>
            <a:r>
              <a:rPr lang="en-US" sz="4766" b="1" dirty="0">
                <a:solidFill>
                  <a:srgbClr val="FF0000"/>
                </a:solidFill>
                <a:latin typeface="+mj-lt"/>
                <a:ea typeface="Gliker Expanded"/>
                <a:cs typeface="Gliker Expanded"/>
                <a:sym typeface="Gliker Expanded"/>
              </a:rPr>
              <a:t>1.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7336049" y="995871"/>
            <a:ext cx="995386" cy="827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672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BAEFE0"/>
                </a:solidFill>
                <a:latin typeface="Gliker Expanded"/>
                <a:ea typeface="Gliker Expanded"/>
                <a:cs typeface="Gliker Expanded"/>
                <a:sym typeface="Gliker Expanded"/>
              </a:rPr>
              <a:t>3.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767236" y="4036417"/>
            <a:ext cx="759865" cy="80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72"/>
              </a:lnSpc>
              <a:spcBef>
                <a:spcPct val="0"/>
              </a:spcBef>
            </a:pPr>
            <a:r>
              <a:rPr lang="vi-VN" sz="4766" b="1" dirty="0">
                <a:solidFill>
                  <a:schemeClr val="tx2">
                    <a:lumMod val="75000"/>
                  </a:schemeClr>
                </a:solidFill>
                <a:ea typeface="Gliker Expanded"/>
                <a:cs typeface="Gliker Expanded"/>
                <a:sym typeface="Gliker Expanded"/>
              </a:rPr>
              <a:t>2</a:t>
            </a:r>
            <a:endParaRPr lang="en-US" sz="4766" b="1" dirty="0">
              <a:solidFill>
                <a:schemeClr val="tx2">
                  <a:lumMod val="75000"/>
                </a:schemeClr>
              </a:solidFill>
              <a:ea typeface="Gliker Expanded"/>
              <a:cs typeface="Gliker Expanded"/>
              <a:sym typeface="Gliker Expanded"/>
            </a:endParaRPr>
          </a:p>
        </p:txBody>
      </p:sp>
      <p:grpSp>
        <p:nvGrpSpPr>
          <p:cNvPr id="72" name="Group 72"/>
          <p:cNvGrpSpPr/>
          <p:nvPr/>
        </p:nvGrpSpPr>
        <p:grpSpPr>
          <a:xfrm>
            <a:off x="4148669" y="3193490"/>
            <a:ext cx="3529091" cy="1455510"/>
            <a:chOff x="0" y="0"/>
            <a:chExt cx="1379207" cy="631314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1379207" cy="631314"/>
            </a:xfrm>
            <a:custGeom>
              <a:avLst/>
              <a:gdLst/>
              <a:ahLst/>
              <a:cxnLst/>
              <a:rect l="l" t="t" r="r" b="b"/>
              <a:pathLst>
                <a:path w="1379207" h="631314">
                  <a:moveTo>
                    <a:pt x="0" y="0"/>
                  </a:moveTo>
                  <a:lnTo>
                    <a:pt x="1379207" y="0"/>
                  </a:lnTo>
                  <a:lnTo>
                    <a:pt x="1379207" y="631314"/>
                  </a:lnTo>
                  <a:lnTo>
                    <a:pt x="0" y="631314"/>
                  </a:lnTo>
                  <a:close/>
                </a:path>
              </a:pathLst>
            </a:custGeom>
            <a:solidFill>
              <a:srgbClr val="F99074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28575"/>
              <a:ext cx="1379207" cy="6598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5" name="TextBox 75"/>
          <p:cNvSpPr txBox="1"/>
          <p:nvPr/>
        </p:nvSpPr>
        <p:spPr>
          <a:xfrm>
            <a:off x="4798106" y="3172123"/>
            <a:ext cx="2516798" cy="809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01"/>
              </a:lnSpc>
              <a:spcBef>
                <a:spcPct val="0"/>
              </a:spcBef>
            </a:pPr>
            <a:r>
              <a:rPr lang="en-US" sz="2357" dirty="0" err="1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Yêu</a:t>
            </a:r>
            <a:r>
              <a:rPr lang="en-US" sz="2357" dirty="0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57" dirty="0" err="1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cầu</a:t>
            </a:r>
            <a:r>
              <a:rPr lang="en-US" sz="2357" dirty="0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57" dirty="0" err="1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đối</a:t>
            </a:r>
            <a:r>
              <a:rPr lang="en-US" sz="2357" dirty="0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57" dirty="0" err="1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với</a:t>
            </a:r>
            <a:r>
              <a:rPr lang="en-US" sz="2357" dirty="0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57" dirty="0" err="1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bài</a:t>
            </a:r>
            <a:r>
              <a:rPr lang="en-US" sz="2357" dirty="0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57" dirty="0" err="1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văn</a:t>
            </a:r>
            <a:r>
              <a:rPr lang="en-US" sz="2357" dirty="0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57" dirty="0" err="1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nghị</a:t>
            </a:r>
            <a:r>
              <a:rPr lang="en-US" sz="2357" dirty="0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57" dirty="0" err="1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luận</a:t>
            </a:r>
            <a:r>
              <a:rPr lang="en-US" sz="2357" dirty="0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808963" y="4845900"/>
            <a:ext cx="3968611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2531"/>
              </a:lnSpc>
              <a:spcBef>
                <a:spcPct val="0"/>
              </a:spcBef>
            </a:pP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Trình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bày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rõ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ý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kiến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về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vấn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đề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được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bàn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;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đưa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ra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được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những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lý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lẽ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thuyết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phục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,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bằng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chứng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đa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dạng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để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chứng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minh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ý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kiến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của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người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viết</a:t>
            </a:r>
            <a:r>
              <a:rPr lang="en-US" sz="2133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. </a:t>
            </a:r>
          </a:p>
        </p:txBody>
      </p:sp>
      <p:grpSp>
        <p:nvGrpSpPr>
          <p:cNvPr id="77" name="Group 77"/>
          <p:cNvGrpSpPr/>
          <p:nvPr/>
        </p:nvGrpSpPr>
        <p:grpSpPr>
          <a:xfrm>
            <a:off x="4203812" y="3209726"/>
            <a:ext cx="3454285" cy="1242393"/>
            <a:chOff x="0" y="-40633"/>
            <a:chExt cx="1349972" cy="485541"/>
          </a:xfrm>
        </p:grpSpPr>
        <p:sp>
          <p:nvSpPr>
            <p:cNvPr id="78" name="Freeform 78"/>
            <p:cNvSpPr/>
            <p:nvPr/>
          </p:nvSpPr>
          <p:spPr>
            <a:xfrm>
              <a:off x="0" y="-40633"/>
              <a:ext cx="1349972" cy="485541"/>
            </a:xfrm>
            <a:custGeom>
              <a:avLst/>
              <a:gdLst/>
              <a:ahLst/>
              <a:cxnLst/>
              <a:rect l="l" t="t" r="r" b="b"/>
              <a:pathLst>
                <a:path w="1349972" h="444908">
                  <a:moveTo>
                    <a:pt x="0" y="0"/>
                  </a:moveTo>
                  <a:lnTo>
                    <a:pt x="1349972" y="0"/>
                  </a:lnTo>
                  <a:lnTo>
                    <a:pt x="1349972" y="444908"/>
                  </a:lnTo>
                  <a:lnTo>
                    <a:pt x="0" y="444908"/>
                  </a:lnTo>
                  <a:close/>
                </a:path>
              </a:pathLst>
            </a:custGeom>
            <a:solidFill>
              <a:srgbClr val="F7D477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0" y="-28575"/>
              <a:ext cx="1349972" cy="4734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0" name="TextBox 80"/>
          <p:cNvSpPr txBox="1"/>
          <p:nvPr/>
        </p:nvSpPr>
        <p:spPr>
          <a:xfrm>
            <a:off x="4178687" y="3476445"/>
            <a:ext cx="3536635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4BACC6">
                    <a:lumMod val="75000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Yêu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4BACC6">
                    <a:lumMod val="75000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cầu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4BACC6">
                    <a:lumMod val="75000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đối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4BACC6">
                    <a:lumMod val="75000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với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4BACC6">
                    <a:lumMod val="75000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bài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4BACC6">
                    <a:lumMod val="75000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văn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4BACC6">
                    <a:lumMod val="75000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nghị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 err="1">
                <a:solidFill>
                  <a:srgbClr val="4BACC6">
                    <a:lumMod val="75000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luận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8" grpId="0"/>
      <p:bldP spid="69" grpId="0"/>
      <p:bldP spid="70" grpId="0"/>
      <p:bldP spid="71" grpId="0"/>
      <p:bldP spid="76" grpId="0"/>
      <p:bldP spid="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229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92253" y="310513"/>
            <a:ext cx="969518" cy="1053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673B05-E213-90CA-ACB3-097BCA71C20E}"/>
              </a:ext>
            </a:extLst>
          </p:cNvPr>
          <p:cNvSpPr txBox="1"/>
          <p:nvPr/>
        </p:nvSpPr>
        <p:spPr>
          <a:xfrm>
            <a:off x="2646808" y="4081030"/>
            <a:ext cx="11649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EFEF26-30D9-2D46-9860-7ADC4B27F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214310"/>
            <a:ext cx="2569962" cy="4919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DD265B-97D1-3196-30FC-1BCDE818EA64}"/>
              </a:ext>
            </a:extLst>
          </p:cNvPr>
          <p:cNvSpPr txBox="1"/>
          <p:nvPr/>
        </p:nvSpPr>
        <p:spPr>
          <a:xfrm>
            <a:off x="3482757" y="4859081"/>
            <a:ext cx="37783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2.1. Đọc văn bản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6301149-CE1A-FAF2-FCA9-3A3D07E2C7FF}"/>
              </a:ext>
            </a:extLst>
          </p:cNvPr>
          <p:cNvSpPr txBox="1"/>
          <p:nvPr/>
        </p:nvSpPr>
        <p:spPr>
          <a:xfrm>
            <a:off x="3482757" y="5730558"/>
            <a:ext cx="37783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2.2. Thảo luận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565C1C4-95BD-AD81-88E4-406EEB04FF46}"/>
              </a:ext>
            </a:extLst>
          </p:cNvPr>
          <p:cNvSpPr txBox="1"/>
          <p:nvPr/>
        </p:nvSpPr>
        <p:spPr>
          <a:xfrm>
            <a:off x="1885861" y="153775"/>
            <a:ext cx="9423578" cy="2302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FF0000"/>
                </a:solidFill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VIẾT BÀI VĂN NGHỊ LUẬN VỀ MỘT VẤN ĐỀ TRONG ĐỜI SỐNG</a:t>
            </a:r>
            <a:endParaRPr lang="en-US" sz="3200" dirty="0">
              <a:solidFill>
                <a:srgbClr val="FF0000"/>
              </a:solidFill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FF0000"/>
                </a:solidFill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(CON NGƯỜI TRONG MỐI QUAN HỆ VỚI CỘNG ĐỒNG, ĐẤT NƯỚC)</a:t>
            </a:r>
            <a:endParaRPr lang="en-US" sz="3200" dirty="0">
              <a:solidFill>
                <a:srgbClr val="FF0000"/>
              </a:solidFill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D6185D2C-BFD5-3857-15EB-DB45A29427FF}"/>
              </a:ext>
            </a:extLst>
          </p:cNvPr>
          <p:cNvSpPr txBox="1"/>
          <p:nvPr/>
        </p:nvSpPr>
        <p:spPr>
          <a:xfrm>
            <a:off x="2677037" y="2604585"/>
            <a:ext cx="95962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nghị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vấn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465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9866669-6B1A-F894-35DF-4034D9CF9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077346"/>
              </p:ext>
            </p:extLst>
          </p:nvPr>
        </p:nvGraphicFramePr>
        <p:xfrm>
          <a:off x="127000" y="504825"/>
          <a:ext cx="12065000" cy="6441097"/>
        </p:xfrm>
        <a:graphic>
          <a:graphicData uri="http://schemas.openxmlformats.org/drawingml/2006/table">
            <a:tbl>
              <a:tblPr firstRow="1" firstCol="1" bandRow="1"/>
              <a:tblGrid>
                <a:gridCol w="6517777">
                  <a:extLst>
                    <a:ext uri="{9D8B030D-6E8A-4147-A177-3AD203B41FA5}">
                      <a16:colId xmlns:a16="http://schemas.microsoft.com/office/drawing/2014/main" val="119657836"/>
                    </a:ext>
                  </a:extLst>
                </a:gridCol>
                <a:gridCol w="4075219">
                  <a:extLst>
                    <a:ext uri="{9D8B030D-6E8A-4147-A177-3AD203B41FA5}">
                      <a16:colId xmlns:a16="http://schemas.microsoft.com/office/drawing/2014/main" val="3299927220"/>
                    </a:ext>
                  </a:extLst>
                </a:gridCol>
                <a:gridCol w="1472004">
                  <a:extLst>
                    <a:ext uri="{9D8B030D-6E8A-4147-A177-3AD203B41FA5}">
                      <a16:colId xmlns:a16="http://schemas.microsoft.com/office/drawing/2014/main" val="4049438701"/>
                    </a:ext>
                  </a:extLst>
                </a:gridCol>
              </a:tblGrid>
              <a:tr h="4514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 giá: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đ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858193"/>
                  </a:ext>
                </a:extLst>
              </a:tr>
              <a:tr h="4514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Vấn đề nào được bàn trong bài nghị luận?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597225"/>
                  </a:ext>
                </a:extLst>
              </a:tr>
              <a:tr h="9355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Vấn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khía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81823"/>
                  </a:ext>
                </a:extLst>
              </a:tr>
              <a:tr h="32930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Lí lẽ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nào được người viết sử dụng để khẳng định sự đúng đắn của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(20 đ)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(10 đ)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nay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?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(10 đ)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nay?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(10 đ)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492630"/>
                  </a:ext>
                </a:extLst>
              </a:tr>
              <a:tr h="4514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Cần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0419140"/>
                  </a:ext>
                </a:extLst>
              </a:tr>
              <a:tr h="4514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9740" algn="l"/>
                        </a:tabLst>
                      </a:pP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 thúc bài viết, người viết đã làm gì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67122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4DD265B-97D1-3196-30FC-1BCDE818EA64}"/>
              </a:ext>
            </a:extLst>
          </p:cNvPr>
          <p:cNvSpPr txBox="1"/>
          <p:nvPr/>
        </p:nvSpPr>
        <p:spPr>
          <a:xfrm>
            <a:off x="2820126" y="-162788"/>
            <a:ext cx="80568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01- Nhóm…….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Vui Đến Trường">
            <a:hlinkClick r:id="" action="ppaction://media"/>
            <a:extLst>
              <a:ext uri="{FF2B5EF4-FFF2-40B4-BE49-F238E27FC236}">
                <a16:creationId xmlns:a16="http://schemas.microsoft.com/office/drawing/2014/main" id="{1AC1E6A3-5FDB-BA36-C98B-72DC2CC87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  <p:pic>
        <p:nvPicPr>
          <p:cNvPr id="4" name="5 Minutes timer (Đồng hồ đếm ngược 5 phút) - YouTube">
            <a:hlinkClick r:id="" action="ppaction://media"/>
            <a:extLst>
              <a:ext uri="{FF2B5EF4-FFF2-40B4-BE49-F238E27FC236}">
                <a16:creationId xmlns:a16="http://schemas.microsoft.com/office/drawing/2014/main" id="{1083ACAF-41D5-1169-7868-311D52750C5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8525" y="3603171"/>
            <a:ext cx="1987731" cy="11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59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34FBE3-A884-B67F-76E7-FAE18CA1632E}"/>
              </a:ext>
            </a:extLst>
          </p:cNvPr>
          <p:cNvSpPr txBox="1"/>
          <p:nvPr/>
        </p:nvSpPr>
        <p:spPr>
          <a:xfrm>
            <a:off x="878967" y="1212098"/>
            <a:ext cx="6099048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 đề bàn luận (Mở bài):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E5D74B-C3B8-F14D-C146-1587D6BB88F4}"/>
              </a:ext>
            </a:extLst>
          </p:cNvPr>
          <p:cNvSpPr txBox="1"/>
          <p:nvPr/>
        </p:nvSpPr>
        <p:spPr>
          <a:xfrm>
            <a:off x="1600200" y="2019740"/>
            <a:ext cx="9569196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3390" algn="l"/>
              </a:tabLst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 quan trọng của việc cần thiết phải hiểu biết về lịch sử. 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D7E511-0786-B1FF-779D-6F30BDB53A22}"/>
              </a:ext>
            </a:extLst>
          </p:cNvPr>
          <p:cNvSpPr txBox="1"/>
          <p:nvPr/>
        </p:nvSpPr>
        <p:spPr>
          <a:xfrm>
            <a:off x="878967" y="3292958"/>
            <a:ext cx="6099048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3390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2450AA-965C-1B16-513C-5000C203B241}"/>
              </a:ext>
            </a:extLst>
          </p:cNvPr>
          <p:cNvSpPr txBox="1"/>
          <p:nvPr/>
        </p:nvSpPr>
        <p:spPr>
          <a:xfrm>
            <a:off x="1538604" y="3598759"/>
            <a:ext cx="10403459" cy="1740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3390" algn="l"/>
              </a:tabLst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 quan trọng của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(Thân bài)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vi-VN" sz="3200" b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3390" algn="l"/>
              </a:tabLst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C0EF3E-5899-7807-E8D9-AF2FFD18C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49" y="3597758"/>
            <a:ext cx="658525" cy="5578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F7AD23-91B6-42C5-9F95-5E455E62C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75" y="1380576"/>
            <a:ext cx="658525" cy="5578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44C71B-37B9-D532-6D84-BBD228F81EA0}"/>
              </a:ext>
            </a:extLst>
          </p:cNvPr>
          <p:cNvSpPr txBox="1"/>
          <p:nvPr/>
        </p:nvSpPr>
        <p:spPr>
          <a:xfrm>
            <a:off x="2255521" y="117567"/>
            <a:ext cx="6695440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kiến kết quả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hảo luận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784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650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6475C6-B64C-FBA1-690F-EF6C0AB981EA}"/>
              </a:ext>
            </a:extLst>
          </p:cNvPr>
          <p:cNvSpPr txBox="1"/>
          <p:nvPr/>
        </p:nvSpPr>
        <p:spPr>
          <a:xfrm>
            <a:off x="2625229" y="-56508"/>
            <a:ext cx="6971055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chứng(20 đ)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EFC050-6E5E-CB0A-2BA2-11F95342E973}"/>
              </a:ext>
            </a:extLst>
          </p:cNvPr>
          <p:cNvSpPr txBox="1"/>
          <p:nvPr/>
        </p:nvSpPr>
        <p:spPr>
          <a:xfrm>
            <a:off x="57009" y="1733946"/>
            <a:ext cx="317239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trầm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lặng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...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BDEFF1-05E4-D1CB-8856-3A0DD0847FCC}"/>
              </a:ext>
            </a:extLst>
          </p:cNvPr>
          <p:cNvSpPr txBox="1"/>
          <p:nvPr/>
        </p:nvSpPr>
        <p:spPr>
          <a:xfrm>
            <a:off x="4123071" y="2128163"/>
            <a:ext cx="317239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Lang,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566ADA-1F39-A28B-FE48-F4918BBADF77}"/>
              </a:ext>
            </a:extLst>
          </p:cNvPr>
          <p:cNvSpPr txBox="1"/>
          <p:nvPr/>
        </p:nvSpPr>
        <p:spPr>
          <a:xfrm>
            <a:off x="7768818" y="1693699"/>
            <a:ext cx="4400776" cy="2827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3390" algn="l"/>
              </a:tabLs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thuở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đuổi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AE0ED94E-6917-EC3C-53BC-9E11AB745A14}"/>
              </a:ext>
            </a:extLst>
          </p:cNvPr>
          <p:cNvSpPr/>
          <p:nvPr/>
        </p:nvSpPr>
        <p:spPr>
          <a:xfrm>
            <a:off x="723051" y="832768"/>
            <a:ext cx="1236136" cy="906588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41245C2E-3B43-B591-77A1-292DF3B2DFDA}"/>
              </a:ext>
            </a:extLst>
          </p:cNvPr>
          <p:cNvSpPr/>
          <p:nvPr/>
        </p:nvSpPr>
        <p:spPr>
          <a:xfrm>
            <a:off x="9618691" y="739358"/>
            <a:ext cx="1232190" cy="906588"/>
          </a:xfrm>
          <a:custGeom>
            <a:avLst/>
            <a:gdLst/>
            <a:ahLst/>
            <a:cxnLst/>
            <a:rect l="l" t="t" r="r" b="b"/>
            <a:pathLst>
              <a:path w="4047467" h="4114800">
                <a:moveTo>
                  <a:pt x="0" y="0"/>
                </a:moveTo>
                <a:lnTo>
                  <a:pt x="4047467" y="0"/>
                </a:lnTo>
                <a:lnTo>
                  <a:pt x="4047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F51CF9CD-7DA8-FC5F-C3EF-4822CE34E841}"/>
              </a:ext>
            </a:extLst>
          </p:cNvPr>
          <p:cNvSpPr/>
          <p:nvPr/>
        </p:nvSpPr>
        <p:spPr>
          <a:xfrm>
            <a:off x="5117958" y="1061945"/>
            <a:ext cx="1154495" cy="1070117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217C09-E0B7-0217-19AA-651DE7B01A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23183" y="4286989"/>
            <a:ext cx="2286198" cy="877900"/>
          </a:xfrm>
          <a:prstGeom prst="rect">
            <a:avLst/>
          </a:prstGeom>
        </p:spPr>
      </p:pic>
      <p:sp>
        <p:nvSpPr>
          <p:cNvPr id="3" name="Freeform 9">
            <a:extLst>
              <a:ext uri="{FF2B5EF4-FFF2-40B4-BE49-F238E27FC236}">
                <a16:creationId xmlns:a16="http://schemas.microsoft.com/office/drawing/2014/main" id="{30FE8035-A6C6-5853-D760-9126EC7B38EC}"/>
              </a:ext>
            </a:extLst>
          </p:cNvPr>
          <p:cNvSpPr/>
          <p:nvPr/>
        </p:nvSpPr>
        <p:spPr>
          <a:xfrm>
            <a:off x="2140532" y="4233990"/>
            <a:ext cx="1200219" cy="88575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F568CC-68B5-7597-7E3A-825DF59872FF}"/>
              </a:ext>
            </a:extLst>
          </p:cNvPr>
          <p:cNvSpPr txBox="1"/>
          <p:nvPr/>
        </p:nvSpPr>
        <p:spPr>
          <a:xfrm>
            <a:off x="89966" y="4973476"/>
            <a:ext cx="5027991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3390" algn="l"/>
              </a:tabLs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 Minh...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D131BA2-F404-185E-95F5-470FF0DA6900}"/>
              </a:ext>
            </a:extLst>
          </p:cNvPr>
          <p:cNvSpPr/>
          <p:nvPr/>
        </p:nvSpPr>
        <p:spPr>
          <a:xfrm>
            <a:off x="7009493" y="4330194"/>
            <a:ext cx="1032217" cy="88575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B8B116-2BB2-BF79-A38D-06074F522724}"/>
              </a:ext>
            </a:extLst>
          </p:cNvPr>
          <p:cNvSpPr txBox="1"/>
          <p:nvPr/>
        </p:nvSpPr>
        <p:spPr>
          <a:xfrm>
            <a:off x="6344660" y="5173371"/>
            <a:ext cx="5372354" cy="144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3390" algn="l"/>
              </a:tabLs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17454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6475C6-B64C-FBA1-690F-EF6C0AB981EA}"/>
              </a:ext>
            </a:extLst>
          </p:cNvPr>
          <p:cNvSpPr txBox="1"/>
          <p:nvPr/>
        </p:nvSpPr>
        <p:spPr>
          <a:xfrm>
            <a:off x="3790819" y="214891"/>
            <a:ext cx="461036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lẽ(10 đ)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861961" y="481342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D367B-C87F-ECCF-1016-F1717C32FCA7}"/>
              </a:ext>
            </a:extLst>
          </p:cNvPr>
          <p:cNvSpPr txBox="1"/>
          <p:nvPr/>
        </p:nvSpPr>
        <p:spPr>
          <a:xfrm>
            <a:off x="698059" y="2658675"/>
            <a:ext cx="3142488" cy="3022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9740" algn="l"/>
              </a:tabLst>
            </a:pP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cội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8FADC-7062-A28A-DD0B-888F06EA9A91}"/>
              </a:ext>
            </a:extLst>
          </p:cNvPr>
          <p:cNvSpPr txBox="1"/>
          <p:nvPr/>
        </p:nvSpPr>
        <p:spPr>
          <a:xfrm>
            <a:off x="4003237" y="2658675"/>
            <a:ext cx="31424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rút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nay. 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5AA9F5-89DA-BCB3-EFBC-EC2FA5A3365B}"/>
              </a:ext>
            </a:extLst>
          </p:cNvPr>
          <p:cNvSpPr txBox="1"/>
          <p:nvPr/>
        </p:nvSpPr>
        <p:spPr>
          <a:xfrm>
            <a:off x="7423634" y="2658675"/>
            <a:ext cx="4185527" cy="3022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9740" algn="l"/>
              </a:tabLst>
            </a:pP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nhở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oanh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866" y="5695150"/>
            <a:ext cx="2286198" cy="877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E79144-33CF-2D45-6D0F-33F52062E7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0272" y="1829705"/>
            <a:ext cx="969328" cy="8331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58FC6D-1662-B858-EFFF-947ED048C2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6899" y="1829705"/>
            <a:ext cx="969328" cy="8331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81468A-9686-1BC2-DC59-EA7B78E5A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8190" y="1829705"/>
            <a:ext cx="969328" cy="83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49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6475C6-B64C-FBA1-690F-EF6C0AB981EA}"/>
              </a:ext>
            </a:extLst>
          </p:cNvPr>
          <p:cNvSpPr txBox="1"/>
          <p:nvPr/>
        </p:nvSpPr>
        <p:spPr>
          <a:xfrm>
            <a:off x="3432178" y="321548"/>
            <a:ext cx="5766032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(10 đ)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861961" y="481342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552" y="4941470"/>
            <a:ext cx="2736248" cy="10507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1B2AF6-CDAE-387A-C10D-E0F6779A1B0D}"/>
              </a:ext>
            </a:extLst>
          </p:cNvPr>
          <p:cNvSpPr/>
          <p:nvPr/>
        </p:nvSpPr>
        <p:spPr>
          <a:xfrm>
            <a:off x="833062" y="1810512"/>
            <a:ext cx="10685838" cy="969518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459740" algn="l"/>
              </a:tabLst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ột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949F20-6871-0FD9-1005-4E7D4A2DF47C}"/>
              </a:ext>
            </a:extLst>
          </p:cNvPr>
          <p:cNvGrpSpPr/>
          <p:nvPr/>
        </p:nvGrpSpPr>
        <p:grpSpPr>
          <a:xfrm>
            <a:off x="1015747" y="3014484"/>
            <a:ext cx="10147807" cy="3342824"/>
            <a:chOff x="906016" y="2809937"/>
            <a:chExt cx="10147807" cy="3342824"/>
          </a:xfrm>
        </p:grpSpPr>
        <p:sp>
          <p:nvSpPr>
            <p:cNvPr id="13" name="Arrow: Notched Right 12">
              <a:extLst>
                <a:ext uri="{FF2B5EF4-FFF2-40B4-BE49-F238E27FC236}">
                  <a16:creationId xmlns:a16="http://schemas.microsoft.com/office/drawing/2014/main" id="{C1A9CC4B-8879-300E-41DE-B4CD2E20C86B}"/>
                </a:ext>
              </a:extLst>
            </p:cNvPr>
            <p:cNvSpPr/>
            <p:nvPr/>
          </p:nvSpPr>
          <p:spPr>
            <a:xfrm>
              <a:off x="906016" y="3831868"/>
              <a:ext cx="10147807" cy="1050720"/>
            </a:xfrm>
            <a:prstGeom prst="notchedRightArrow">
              <a:avLst/>
            </a:prstGeom>
            <a:solidFill>
              <a:srgbClr val="00B050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9F5D27-3C4E-D34A-31D6-2DB698D1746C}"/>
                </a:ext>
              </a:extLst>
            </p:cNvPr>
            <p:cNvSpPr/>
            <p:nvPr/>
          </p:nvSpPr>
          <p:spPr>
            <a:xfrm>
              <a:off x="910585" y="2809937"/>
              <a:ext cx="3010525" cy="1226173"/>
            </a:xfrm>
            <a:custGeom>
              <a:avLst/>
              <a:gdLst>
                <a:gd name="connsiteX0" fmla="*/ 0 w 2198526"/>
                <a:gd name="connsiteY0" fmla="*/ 0 h 1226173"/>
                <a:gd name="connsiteX1" fmla="*/ 2198526 w 2198526"/>
                <a:gd name="connsiteY1" fmla="*/ 0 h 1226173"/>
                <a:gd name="connsiteX2" fmla="*/ 2198526 w 2198526"/>
                <a:gd name="connsiteY2" fmla="*/ 1226173 h 1226173"/>
                <a:gd name="connsiteX3" fmla="*/ 0 w 2198526"/>
                <a:gd name="connsiteY3" fmla="*/ 1226173 h 1226173"/>
                <a:gd name="connsiteX4" fmla="*/ 0 w 2198526"/>
                <a:gd name="connsiteY4" fmla="*/ 0 h 122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526" h="1226173">
                  <a:moveTo>
                    <a:pt x="0" y="0"/>
                  </a:moveTo>
                  <a:lnTo>
                    <a:pt x="2198526" y="0"/>
                  </a:lnTo>
                  <a:lnTo>
                    <a:pt x="2198526" y="1226173"/>
                  </a:lnTo>
                  <a:lnTo>
                    <a:pt x="0" y="12261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b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83FF00-B77A-D66C-B7DF-D0797BF37B7B}"/>
                </a:ext>
              </a:extLst>
            </p:cNvPr>
            <p:cNvSpPr/>
            <p:nvPr/>
          </p:nvSpPr>
          <p:spPr>
            <a:xfrm>
              <a:off x="1856578" y="4189382"/>
              <a:ext cx="306543" cy="30654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AA595FF-4DDB-D570-5087-79050115A7B7}"/>
                </a:ext>
              </a:extLst>
            </p:cNvPr>
            <p:cNvSpPr/>
            <p:nvPr/>
          </p:nvSpPr>
          <p:spPr>
            <a:xfrm>
              <a:off x="2958427" y="4758602"/>
              <a:ext cx="3265736" cy="1226173"/>
            </a:xfrm>
            <a:custGeom>
              <a:avLst/>
              <a:gdLst>
                <a:gd name="connsiteX0" fmla="*/ 0 w 2198526"/>
                <a:gd name="connsiteY0" fmla="*/ 0 h 1226173"/>
                <a:gd name="connsiteX1" fmla="*/ 2198526 w 2198526"/>
                <a:gd name="connsiteY1" fmla="*/ 0 h 1226173"/>
                <a:gd name="connsiteX2" fmla="*/ 2198526 w 2198526"/>
                <a:gd name="connsiteY2" fmla="*/ 1226173 h 1226173"/>
                <a:gd name="connsiteX3" fmla="*/ 0 w 2198526"/>
                <a:gd name="connsiteY3" fmla="*/ 1226173 h 1226173"/>
                <a:gd name="connsiteX4" fmla="*/ 0 w 2198526"/>
                <a:gd name="connsiteY4" fmla="*/ 0 h 122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526" h="1226173">
                  <a:moveTo>
                    <a:pt x="0" y="0"/>
                  </a:moveTo>
                  <a:lnTo>
                    <a:pt x="2198526" y="0"/>
                  </a:lnTo>
                  <a:lnTo>
                    <a:pt x="2198526" y="1226173"/>
                  </a:lnTo>
                  <a:lnTo>
                    <a:pt x="0" y="12261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khứ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7FB7EC-8AF5-E397-9EE1-EF424A553F99}"/>
                </a:ext>
              </a:extLst>
            </p:cNvPr>
            <p:cNvSpPr/>
            <p:nvPr/>
          </p:nvSpPr>
          <p:spPr>
            <a:xfrm>
              <a:off x="4165031" y="4189382"/>
              <a:ext cx="306543" cy="30654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560506"/>
                <a:satOff val="-1946"/>
                <a:lumOff val="458"/>
                <a:alphaOff val="0"/>
              </a:schemeClr>
            </a:fillRef>
            <a:effectRef idx="0">
              <a:schemeClr val="accent2">
                <a:hueOff val="1560506"/>
                <a:satOff val="-1946"/>
                <a:lumOff val="45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E924C1E-8147-BAC8-8A31-5A4B448EA298}"/>
                </a:ext>
              </a:extLst>
            </p:cNvPr>
            <p:cNvSpPr/>
            <p:nvPr/>
          </p:nvSpPr>
          <p:spPr>
            <a:xfrm>
              <a:off x="5527490" y="2889130"/>
              <a:ext cx="3010525" cy="1226173"/>
            </a:xfrm>
            <a:custGeom>
              <a:avLst/>
              <a:gdLst>
                <a:gd name="connsiteX0" fmla="*/ 0 w 2198526"/>
                <a:gd name="connsiteY0" fmla="*/ 0 h 1226173"/>
                <a:gd name="connsiteX1" fmla="*/ 2198526 w 2198526"/>
                <a:gd name="connsiteY1" fmla="*/ 0 h 1226173"/>
                <a:gd name="connsiteX2" fmla="*/ 2198526 w 2198526"/>
                <a:gd name="connsiteY2" fmla="*/ 1226173 h 1226173"/>
                <a:gd name="connsiteX3" fmla="*/ 0 w 2198526"/>
                <a:gd name="connsiteY3" fmla="*/ 1226173 h 1226173"/>
                <a:gd name="connsiteX4" fmla="*/ 0 w 2198526"/>
                <a:gd name="connsiteY4" fmla="*/ 0 h 122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526" h="1226173">
                  <a:moveTo>
                    <a:pt x="0" y="0"/>
                  </a:moveTo>
                  <a:lnTo>
                    <a:pt x="2198526" y="0"/>
                  </a:lnTo>
                  <a:lnTo>
                    <a:pt x="2198526" y="1226173"/>
                  </a:lnTo>
                  <a:lnTo>
                    <a:pt x="0" y="12261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b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Nhầm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lẫn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kỳ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2661CD-BF45-6217-C392-B45569BF77B1}"/>
                </a:ext>
              </a:extLst>
            </p:cNvPr>
            <p:cNvSpPr/>
            <p:nvPr/>
          </p:nvSpPr>
          <p:spPr>
            <a:xfrm>
              <a:off x="6473483" y="4189382"/>
              <a:ext cx="306543" cy="30654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3121013"/>
                <a:satOff val="-3893"/>
                <a:lumOff val="915"/>
                <a:alphaOff val="0"/>
              </a:schemeClr>
            </a:fillRef>
            <a:effectRef idx="0">
              <a:schemeClr val="accent2">
                <a:hueOff val="3121013"/>
                <a:satOff val="-3893"/>
                <a:lumOff val="91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70AD7DC-C787-4F65-77FA-D32B748C46F8}"/>
                </a:ext>
              </a:extLst>
            </p:cNvPr>
            <p:cNvSpPr/>
            <p:nvPr/>
          </p:nvSpPr>
          <p:spPr>
            <a:xfrm>
              <a:off x="7032753" y="4926588"/>
              <a:ext cx="3730348" cy="1226173"/>
            </a:xfrm>
            <a:custGeom>
              <a:avLst/>
              <a:gdLst>
                <a:gd name="connsiteX0" fmla="*/ 0 w 2198526"/>
                <a:gd name="connsiteY0" fmla="*/ 0 h 1226173"/>
                <a:gd name="connsiteX1" fmla="*/ 2198526 w 2198526"/>
                <a:gd name="connsiteY1" fmla="*/ 0 h 1226173"/>
                <a:gd name="connsiteX2" fmla="*/ 2198526 w 2198526"/>
                <a:gd name="connsiteY2" fmla="*/ 1226173 h 1226173"/>
                <a:gd name="connsiteX3" fmla="*/ 0 w 2198526"/>
                <a:gd name="connsiteY3" fmla="*/ 1226173 h 1226173"/>
                <a:gd name="connsiteX4" fmla="*/ 0 w 2198526"/>
                <a:gd name="connsiteY4" fmla="*/ 0 h 122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526" h="1226173">
                  <a:moveTo>
                    <a:pt x="0" y="0"/>
                  </a:moveTo>
                  <a:lnTo>
                    <a:pt x="2198526" y="0"/>
                  </a:lnTo>
                  <a:lnTo>
                    <a:pt x="2198526" y="1226173"/>
                  </a:lnTo>
                  <a:lnTo>
                    <a:pt x="0" y="12261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túng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nổi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bật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ACE3663-00F4-3D12-925B-5DDB679FEC6D}"/>
                </a:ext>
              </a:extLst>
            </p:cNvPr>
            <p:cNvSpPr/>
            <p:nvPr/>
          </p:nvSpPr>
          <p:spPr>
            <a:xfrm>
              <a:off x="8781936" y="4189382"/>
              <a:ext cx="306543" cy="30654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87550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6475C6-B64C-FBA1-690F-EF6C0AB981EA}"/>
              </a:ext>
            </a:extLst>
          </p:cNvPr>
          <p:cNvSpPr txBox="1"/>
          <p:nvPr/>
        </p:nvSpPr>
        <p:spPr>
          <a:xfrm>
            <a:off x="3049524" y="302045"/>
            <a:ext cx="643027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vi-VN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(10 đ)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861961" y="481342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816" y="5608740"/>
            <a:ext cx="2736248" cy="1050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43FA02-7DEA-3D51-3D19-CD7EE521D0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7418" y="1843425"/>
            <a:ext cx="8284464" cy="38893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848A7E-5677-C664-EBD1-C1144AA8C62B}"/>
              </a:ext>
            </a:extLst>
          </p:cNvPr>
          <p:cNvSpPr txBox="1"/>
          <p:nvPr/>
        </p:nvSpPr>
        <p:spPr>
          <a:xfrm>
            <a:off x="3049524" y="3385032"/>
            <a:ext cx="6099048" cy="13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9740" algn="l"/>
              </a:tabLst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0879550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816" y="5608740"/>
            <a:ext cx="2736248" cy="1050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2936AF-FB9E-08F0-83D9-564CBA428303}"/>
              </a:ext>
            </a:extLst>
          </p:cNvPr>
          <p:cNvSpPr txBox="1"/>
          <p:nvPr/>
        </p:nvSpPr>
        <p:spPr>
          <a:xfrm>
            <a:off x="1418576" y="1956804"/>
            <a:ext cx="9354847" cy="2023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 định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(Kết bài):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1FDB52-46CA-0429-136A-504BB5BBE032}"/>
              </a:ext>
            </a:extLst>
          </p:cNvPr>
          <p:cNvSpPr txBox="1"/>
          <p:nvPr/>
        </p:nvSpPr>
        <p:spPr>
          <a:xfrm>
            <a:off x="2385794" y="4920308"/>
            <a:ext cx="93548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gỡ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18C204-70BB-F82A-D443-65CF5F98CE61}"/>
              </a:ext>
            </a:extLst>
          </p:cNvPr>
          <p:cNvSpPr txBox="1"/>
          <p:nvPr/>
        </p:nvSpPr>
        <p:spPr>
          <a:xfrm>
            <a:off x="2385793" y="4004802"/>
            <a:ext cx="9354847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780B7E-54C2-6F73-B121-56C65D6D13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00" y="2247733"/>
            <a:ext cx="658425" cy="560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D5AA1F-58F8-17BA-DC61-B1376E4030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7268" y="3915963"/>
            <a:ext cx="902286" cy="908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35A776-9B54-E381-4677-9D666AD431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7268" y="4871099"/>
            <a:ext cx="902286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416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8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127F2F9-C47F-ED2C-3415-81BB3FE54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433" y="871413"/>
            <a:ext cx="5372100" cy="511517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57711B-4DC6-C002-C612-D351CBB5E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12" y="452686"/>
            <a:ext cx="5361538" cy="5571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2EA776-858F-905F-44BA-1ED70065B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3895" y="6134100"/>
            <a:ext cx="1348105" cy="622375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732B7F5-418F-E68F-464C-54E47FF9A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417" y="526256"/>
            <a:ext cx="660400" cy="690314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6E6FE60E-689B-92C4-5C0B-02C27A889203}"/>
              </a:ext>
            </a:extLst>
          </p:cNvPr>
          <p:cNvSpPr txBox="1"/>
          <p:nvPr/>
        </p:nvSpPr>
        <p:spPr>
          <a:xfrm>
            <a:off x="330501" y="1676350"/>
            <a:ext cx="537209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  <a:defRPr/>
            </a:pPr>
            <a:r>
              <a:rPr lang="en-US" sz="8800" dirty="0" err="1">
                <a:solidFill>
                  <a:schemeClr val="bg1"/>
                </a:solidFill>
                <a:latin typeface="MTD Acryle Script Personal Use" pitchFamily="50" charset="0"/>
              </a:rPr>
              <a:t>Khởi</a:t>
            </a:r>
            <a:r>
              <a:rPr lang="en-US" sz="8800" dirty="0">
                <a:solidFill>
                  <a:schemeClr val="bg1"/>
                </a:solidFill>
                <a:latin typeface="MTD Acryle Script Personal Use" pitchFamily="50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MTD Acryle Script Personal Use" pitchFamily="50" charset="0"/>
              </a:rPr>
              <a:t>Động</a:t>
            </a:r>
            <a:endParaRPr lang="en-US" sz="8800" dirty="0">
              <a:solidFill>
                <a:schemeClr val="bg1"/>
              </a:solidFill>
              <a:latin typeface="MTD Acryle Script Personal Use" pitchFamily="50" charset="0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1BDE54F3-35A2-4127-B013-CA1CF568F404}"/>
              </a:ext>
            </a:extLst>
          </p:cNvPr>
          <p:cNvSpPr/>
          <p:nvPr/>
        </p:nvSpPr>
        <p:spPr>
          <a:xfrm>
            <a:off x="2627102" y="439928"/>
            <a:ext cx="1893812" cy="1466496"/>
          </a:xfrm>
          <a:custGeom>
            <a:avLst/>
            <a:gdLst/>
            <a:ahLst/>
            <a:cxnLst/>
            <a:rect l="l" t="t" r="r" b="b"/>
            <a:pathLst>
              <a:path w="3589628" h="2660812">
                <a:moveTo>
                  <a:pt x="0" y="0"/>
                </a:moveTo>
                <a:lnTo>
                  <a:pt x="3589628" y="0"/>
                </a:lnTo>
                <a:lnTo>
                  <a:pt x="3589628" y="2660812"/>
                </a:lnTo>
                <a:lnTo>
                  <a:pt x="0" y="26608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Vui Đến Trường">
            <a:hlinkClick r:id="" action="ppaction://media"/>
            <a:extLst>
              <a:ext uri="{FF2B5EF4-FFF2-40B4-BE49-F238E27FC236}">
                <a16:creationId xmlns:a16="http://schemas.microsoft.com/office/drawing/2014/main" id="{BF7D9D48-D3BA-660C-5C59-46BAC9B9B2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90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948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63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08282"/>
            <a:ext cx="12192000" cy="7266281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endParaRPr lang="vi-VN" sz="2400" b="1" u="sng" kern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vi-VN" sz="2400" b="1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DÀN Ý </a:t>
            </a:r>
            <a:endParaRPr lang="en-US" sz="2400" u="sng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vi-VN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1. Mở bài: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  <a:tabLst>
                <a:tab pos="453390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- Bài viết nêu vấn đề: ….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  <a:tabLst>
                <a:tab pos="453390" algn="l"/>
              </a:tabLst>
            </a:pPr>
            <a:r>
              <a:rPr lang="vi-VN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2. Thân bài: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  <a:tabLst>
                <a:tab pos="453390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Chứng minh vấn đề: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  <a:tabLst>
                <a:tab pos="453390" algn="l"/>
              </a:tabLst>
            </a:pPr>
            <a:r>
              <a:rPr lang="vi-VN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- Bằng chứng:</a:t>
            </a: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Tìm hiểu lịch sử giúp:….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  <a:tabLst>
                <a:tab pos="459740" algn="l"/>
              </a:tabLst>
            </a:pPr>
            <a:r>
              <a:rPr lang="vi-VN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- Lí lẽ:</a:t>
            </a: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….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  <a:tabLst>
                <a:tab pos="459740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- </a:t>
            </a:r>
            <a:r>
              <a:rPr lang="vi-VN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 trái hiện nay:</a:t>
            </a: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một số bạn trẻ không quan tâm đến lịch sử dân tộc, cụ thể: 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  <a:tabLst>
                <a:tab pos="459740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- </a:t>
            </a:r>
            <a:r>
              <a:rPr lang="vi-VN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 quả:</a:t>
            </a: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….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  <a:tabLst>
                <a:tab pos="459740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- </a:t>
            </a:r>
            <a:r>
              <a:rPr lang="vi-VN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 định nhiệm vụ của thế hệ trẻ: </a:t>
            </a: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 ….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vi-VN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           3. Kết bài:</a:t>
            </a:r>
            <a:r>
              <a:rPr lang="vi-VN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Khẳng định ….</a:t>
            </a: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D5AA1F-58F8-17BA-DC61-B1376E403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4080" y="1619231"/>
            <a:ext cx="902286" cy="908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35A776-9B54-E381-4677-9D666AD43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2948" y="3159793"/>
            <a:ext cx="902286" cy="908383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FCA4B513-18C5-13FC-52B8-8BE65DB9FA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FBDFF411-7A34-FB0A-2370-994802091E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5816" y="5608740"/>
            <a:ext cx="2736248" cy="1050720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006AF347-E575-BDA3-90B9-32C4B2F3F4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22" y="827381"/>
            <a:ext cx="711200" cy="605838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0396240B-5862-E4B6-ED21-B49CEA1326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82" y="1962182"/>
            <a:ext cx="711200" cy="605838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F0E43BE2-C7C4-2449-55AB-79669444D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84" y="6146800"/>
            <a:ext cx="711200" cy="6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30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8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127F2F9-C47F-ED2C-3415-81BB3FE54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072" y="1154442"/>
            <a:ext cx="5372100" cy="511517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57711B-4DC6-C002-C612-D351CBB5E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40" y="643466"/>
            <a:ext cx="5362150" cy="57344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2EA776-858F-905F-44BA-1ED70065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895" y="6134100"/>
            <a:ext cx="1348105" cy="622375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732B7F5-418F-E68F-464C-54E47FF9A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56" y="338386"/>
            <a:ext cx="660400" cy="690314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6E6FE60E-689B-92C4-5C0B-02C27A889203}"/>
              </a:ext>
            </a:extLst>
          </p:cNvPr>
          <p:cNvSpPr txBox="1"/>
          <p:nvPr/>
        </p:nvSpPr>
        <p:spPr>
          <a:xfrm>
            <a:off x="565828" y="1028700"/>
            <a:ext cx="537209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3.Thực hành viết theo các bước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5AADC19-EC36-3DB5-3C71-8B6C4AD1A026}"/>
              </a:ext>
            </a:extLst>
          </p:cNvPr>
          <p:cNvSpPr txBox="1"/>
          <p:nvPr/>
        </p:nvSpPr>
        <p:spPr>
          <a:xfrm>
            <a:off x="6320484" y="1231834"/>
            <a:ext cx="5305687" cy="47939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200"/>
              </a:spcAft>
            </a:pPr>
            <a:r>
              <a:rPr lang="vi-VN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 đề: </a:t>
            </a:r>
            <a:r>
              <a:rPr lang="vi-VN" sz="5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 nhiệm của h</a:t>
            </a:r>
            <a:r>
              <a:rPr lang="vi-VN" sz="54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 sinh với việc giữ gìn sự trong sáng của tiếng Việt.</a:t>
            </a:r>
            <a:endParaRPr lang="en-US" sz="5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9121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D89EBB-72B3-43C9-BAA0-C3D3A97AD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6BA549-E7EA-4091-94B3-7B2B3044E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14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8A942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5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8A942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6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8A942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19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8A942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20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8A942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8A942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 useBgFill="1">
        <p:nvSpPr>
          <p:cNvPr id="26" name="Freeform: Shape 22">
            <a:extLst>
              <a:ext uri="{FF2B5EF4-FFF2-40B4-BE49-F238E27FC236}">
                <a16:creationId xmlns:a16="http://schemas.microsoft.com/office/drawing/2014/main" id="{613F3963-915E-4812-8B39-BE6EA7CC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4524375" y="-809624"/>
            <a:ext cx="3143251" cy="12192001"/>
          </a:xfrm>
          <a:custGeom>
            <a:avLst/>
            <a:gdLst>
              <a:gd name="connsiteX0" fmla="*/ 508 w 2932134"/>
              <a:gd name="connsiteY0" fmla="*/ 4431100 h 12192000"/>
              <a:gd name="connsiteX1" fmla="*/ 137030 w 2932134"/>
              <a:gd name="connsiteY1" fmla="*/ 177371 h 12192000"/>
              <a:gd name="connsiteX2" fmla="*/ 145443 w 2932134"/>
              <a:gd name="connsiteY2" fmla="*/ 0 h 12192000"/>
              <a:gd name="connsiteX3" fmla="*/ 2932134 w 2932134"/>
              <a:gd name="connsiteY3" fmla="*/ 0 h 12192000"/>
              <a:gd name="connsiteX4" fmla="*/ 2932133 w 2932134"/>
              <a:gd name="connsiteY4" fmla="*/ 12192000 h 12192000"/>
              <a:gd name="connsiteX5" fmla="*/ 172151 w 2932134"/>
              <a:gd name="connsiteY5" fmla="*/ 12192000 h 12192000"/>
              <a:gd name="connsiteX6" fmla="*/ 169761 w 2932134"/>
              <a:gd name="connsiteY6" fmla="*/ 12180928 h 12192000"/>
              <a:gd name="connsiteX7" fmla="*/ 169761 w 2932134"/>
              <a:gd name="connsiteY7" fmla="*/ 7234593 h 12192000"/>
              <a:gd name="connsiteX8" fmla="*/ 508 w 2932134"/>
              <a:gd name="connsiteY8" fmla="*/ 44311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2134" h="12192000">
                <a:moveTo>
                  <a:pt x="508" y="4431100"/>
                </a:moveTo>
                <a:cubicBezTo>
                  <a:pt x="-7698" y="2846728"/>
                  <a:pt x="85554" y="1238574"/>
                  <a:pt x="137030" y="177371"/>
                </a:cubicBezTo>
                <a:lnTo>
                  <a:pt x="145443" y="0"/>
                </a:lnTo>
                <a:lnTo>
                  <a:pt x="2932134" y="0"/>
                </a:lnTo>
                <a:lnTo>
                  <a:pt x="2932133" y="12192000"/>
                </a:lnTo>
                <a:lnTo>
                  <a:pt x="172151" y="12192000"/>
                </a:lnTo>
                <a:lnTo>
                  <a:pt x="169761" y="12180928"/>
                </a:lnTo>
                <a:cubicBezTo>
                  <a:pt x="169761" y="11800439"/>
                  <a:pt x="169761" y="10278492"/>
                  <a:pt x="169761" y="7234593"/>
                </a:cubicBezTo>
                <a:cubicBezTo>
                  <a:pt x="50398" y="6402277"/>
                  <a:pt x="5637" y="5421334"/>
                  <a:pt x="508" y="443110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2577ECA-C5AD-07EC-56B4-8AC3C5865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71"/>
            <a:ext cx="12192000" cy="6858000"/>
          </a:xfrm>
          <a:prstGeom prst="rect">
            <a:avLst/>
          </a:prstGeom>
        </p:spPr>
      </p:pic>
      <p:pic>
        <p:nvPicPr>
          <p:cNvPr id="2" name="Vui Đến Trường">
            <a:hlinkClick r:id="" action="ppaction://media"/>
            <a:extLst>
              <a:ext uri="{FF2B5EF4-FFF2-40B4-BE49-F238E27FC236}">
                <a16:creationId xmlns:a16="http://schemas.microsoft.com/office/drawing/2014/main" id="{41A5AA08-DFA1-4B11-3AC8-FFDDC0F0A3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9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81F96839-F73B-CAA0-23E1-75A7FCF23AB8}"/>
              </a:ext>
            </a:extLst>
          </p:cNvPr>
          <p:cNvSpPr txBox="1"/>
          <p:nvPr/>
        </p:nvSpPr>
        <p:spPr>
          <a:xfrm>
            <a:off x="0" y="44051"/>
            <a:ext cx="12192000" cy="882678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CẢM ƠN CÁC THẦY CÔ VÀ CÁC EM!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4356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114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816" y="5608740"/>
            <a:ext cx="2736248" cy="1050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3471BC-4703-7C11-988F-8C9EE0C8232B}"/>
              </a:ext>
            </a:extLst>
          </p:cNvPr>
          <p:cNvSpPr txBox="1"/>
          <p:nvPr/>
        </p:nvSpPr>
        <p:spPr>
          <a:xfrm>
            <a:off x="598805" y="1438708"/>
            <a:ext cx="10858500" cy="4682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Trước khi viết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 định mục đích viết: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rõ quan hệ giữa con người với cộng đồng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đất nước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từ đó góp phần nâng cao ý thức trách nhiệm của mỗi cá nhân đối với công việc chung. </a:t>
            </a:r>
            <a:endParaRPr lang="en-US" sz="3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đọc: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người quan tâm đến vấn đề trách nhiệm của cá nhân với cộng đồng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đất nước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F3DAF168-607C-7E2A-EB13-EFBF98401CBD}"/>
              </a:ext>
            </a:extLst>
          </p:cNvPr>
          <p:cNvSpPr txBox="1"/>
          <p:nvPr/>
        </p:nvSpPr>
        <p:spPr>
          <a:xfrm>
            <a:off x="1377877" y="10865"/>
            <a:ext cx="9790865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  <a:defRPr/>
            </a:pPr>
            <a:r>
              <a:rPr lang="vi-VN" sz="6000" dirty="0">
                <a:solidFill>
                  <a:prstClr val="white"/>
                </a:solidFill>
                <a:latin typeface="MTD Acryle Script Personal Use" pitchFamily="50" charset="0"/>
              </a:rPr>
              <a:t>3.Thực hành viết theo các bước</a:t>
            </a:r>
            <a:endParaRPr lang="en-US" sz="6000" dirty="0">
              <a:solidFill>
                <a:prstClr val="white"/>
              </a:solidFill>
              <a:latin typeface="MTD Acryle Script Personal Us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8421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816" y="5608740"/>
            <a:ext cx="2736248" cy="1050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2C1C9B-1143-6E4B-4F29-20612BB05D76}"/>
              </a:ext>
            </a:extLst>
          </p:cNvPr>
          <p:cNvSpPr txBox="1"/>
          <p:nvPr/>
        </p:nvSpPr>
        <p:spPr>
          <a:xfrm>
            <a:off x="1030732" y="1174184"/>
            <a:ext cx="10117836" cy="4509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Lựa chọn đề tài: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6565" algn="l"/>
              </a:tabLst>
            </a:pP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tài được chọn phải là vấn đề mình thực sự quan tâm và hiểu biết; 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6565" algn="l"/>
              </a:tabLst>
            </a:pP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6565" algn="l"/>
              </a:tabLst>
            </a:pPr>
            <a:r>
              <a:rPr lang="vi-VN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VD: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764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816" y="5608740"/>
            <a:ext cx="2736248" cy="1050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3616BF-DA12-7C96-426A-28B4BBBC86CB}"/>
              </a:ext>
            </a:extLst>
          </p:cNvPr>
          <p:cNvSpPr txBox="1"/>
          <p:nvPr/>
        </p:nvSpPr>
        <p:spPr>
          <a:xfrm>
            <a:off x="1118697" y="645541"/>
            <a:ext cx="10099548" cy="579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Tìm ý: 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vi-VN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 đề đời sống được bàn luận:</a:t>
            </a:r>
            <a:r>
              <a:rPr lang="vi-VN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71437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09064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4184" y="5735146"/>
            <a:ext cx="2077880" cy="79790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3347C2-9750-A48D-F5F4-1DBF0C8F3A49}"/>
              </a:ext>
            </a:extLst>
          </p:cNvPr>
          <p:cNvSpPr/>
          <p:nvPr/>
        </p:nvSpPr>
        <p:spPr>
          <a:xfrm>
            <a:off x="1014646" y="90770"/>
            <a:ext cx="9753092" cy="126187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400"/>
              <a:buFont typeface="Times New Roman" panose="02020603050405020304" pitchFamily="18" charset="0"/>
              <a:buChar char="-"/>
            </a:pPr>
            <a:r>
              <a:rPr lang="vi-VN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lí lẽ và bằng chứng cho thấy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549F0-2FFE-2BCA-3F13-04581686E894}"/>
              </a:ext>
            </a:extLst>
          </p:cNvPr>
          <p:cNvSpPr txBox="1"/>
          <p:nvPr/>
        </p:nvSpPr>
        <p:spPr>
          <a:xfrm>
            <a:off x="8953" y="1333793"/>
            <a:ext cx="1838733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C8BF4E-FAA7-607B-8257-D29D6810E14E}"/>
              </a:ext>
            </a:extLst>
          </p:cNvPr>
          <p:cNvGrpSpPr/>
          <p:nvPr/>
        </p:nvGrpSpPr>
        <p:grpSpPr>
          <a:xfrm>
            <a:off x="132874" y="1819535"/>
            <a:ext cx="7332829" cy="4297868"/>
            <a:chOff x="2606051" y="1836238"/>
            <a:chExt cx="4684287" cy="42978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58F59BD-0331-583A-0968-306E84D1C5A4}"/>
                </a:ext>
              </a:extLst>
            </p:cNvPr>
            <p:cNvSpPr/>
            <p:nvPr/>
          </p:nvSpPr>
          <p:spPr>
            <a:xfrm>
              <a:off x="3566607" y="1836238"/>
              <a:ext cx="2747692" cy="2526486"/>
            </a:xfrm>
            <a:custGeom>
              <a:avLst/>
              <a:gdLst>
                <a:gd name="connsiteX0" fmla="*/ 0 w 2526487"/>
                <a:gd name="connsiteY0" fmla="*/ 1263244 h 2526487"/>
                <a:gd name="connsiteX1" fmla="*/ 1263244 w 2526487"/>
                <a:gd name="connsiteY1" fmla="*/ 0 h 2526487"/>
                <a:gd name="connsiteX2" fmla="*/ 2526488 w 2526487"/>
                <a:gd name="connsiteY2" fmla="*/ 1263244 h 2526487"/>
                <a:gd name="connsiteX3" fmla="*/ 1263244 w 2526487"/>
                <a:gd name="connsiteY3" fmla="*/ 2526488 h 2526487"/>
                <a:gd name="connsiteX4" fmla="*/ 0 w 2526487"/>
                <a:gd name="connsiteY4" fmla="*/ 1263244 h 252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6487" h="2526487">
                  <a:moveTo>
                    <a:pt x="0" y="1263244"/>
                  </a:moveTo>
                  <a:cubicBezTo>
                    <a:pt x="0" y="565574"/>
                    <a:pt x="565574" y="0"/>
                    <a:pt x="1263244" y="0"/>
                  </a:cubicBezTo>
                  <a:cubicBezTo>
                    <a:pt x="1960914" y="0"/>
                    <a:pt x="2526488" y="565574"/>
                    <a:pt x="2526488" y="1263244"/>
                  </a:cubicBezTo>
                  <a:cubicBezTo>
                    <a:pt x="2526488" y="1960914"/>
                    <a:pt x="1960914" y="2526488"/>
                    <a:pt x="1263244" y="2526488"/>
                  </a:cubicBezTo>
                  <a:cubicBezTo>
                    <a:pt x="565574" y="2526488"/>
                    <a:pt x="0" y="1960914"/>
                    <a:pt x="0" y="126324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36865" tIns="442135" rIns="336865" bIns="947433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đáo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DC47468-EC2D-E8BC-FC1A-0FC861C7CA2A}"/>
                </a:ext>
              </a:extLst>
            </p:cNvPr>
            <p:cNvSpPr/>
            <p:nvPr/>
          </p:nvSpPr>
          <p:spPr>
            <a:xfrm>
              <a:off x="4763851" y="3607619"/>
              <a:ext cx="2526487" cy="2526487"/>
            </a:xfrm>
            <a:custGeom>
              <a:avLst/>
              <a:gdLst>
                <a:gd name="connsiteX0" fmla="*/ 0 w 2526487"/>
                <a:gd name="connsiteY0" fmla="*/ 1263244 h 2526487"/>
                <a:gd name="connsiteX1" fmla="*/ 1263244 w 2526487"/>
                <a:gd name="connsiteY1" fmla="*/ 0 h 2526487"/>
                <a:gd name="connsiteX2" fmla="*/ 2526488 w 2526487"/>
                <a:gd name="connsiteY2" fmla="*/ 1263244 h 2526487"/>
                <a:gd name="connsiteX3" fmla="*/ 1263244 w 2526487"/>
                <a:gd name="connsiteY3" fmla="*/ 2526488 h 2526487"/>
                <a:gd name="connsiteX4" fmla="*/ 0 w 2526487"/>
                <a:gd name="connsiteY4" fmla="*/ 1263244 h 252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6487" h="2526487">
                  <a:moveTo>
                    <a:pt x="0" y="1263244"/>
                  </a:moveTo>
                  <a:cubicBezTo>
                    <a:pt x="0" y="565574"/>
                    <a:pt x="565574" y="0"/>
                    <a:pt x="1263244" y="0"/>
                  </a:cubicBezTo>
                  <a:cubicBezTo>
                    <a:pt x="1960914" y="0"/>
                    <a:pt x="2526488" y="565574"/>
                    <a:pt x="2526488" y="1263244"/>
                  </a:cubicBezTo>
                  <a:cubicBezTo>
                    <a:pt x="2526488" y="1960914"/>
                    <a:pt x="1960914" y="2526488"/>
                    <a:pt x="1263244" y="2526488"/>
                  </a:cubicBezTo>
                  <a:cubicBezTo>
                    <a:pt x="565574" y="2526488"/>
                    <a:pt x="0" y="1960914"/>
                    <a:pt x="0" y="126324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alpha val="50000"/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772684" tIns="652676" rIns="237911" bIns="48424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tồn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trân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E9155AC-D496-F540-1AA8-F77EE443F2F8}"/>
                </a:ext>
              </a:extLst>
            </p:cNvPr>
            <p:cNvSpPr/>
            <p:nvPr/>
          </p:nvSpPr>
          <p:spPr>
            <a:xfrm>
              <a:off x="2606051" y="3607619"/>
              <a:ext cx="2526487" cy="2526487"/>
            </a:xfrm>
            <a:custGeom>
              <a:avLst/>
              <a:gdLst>
                <a:gd name="connsiteX0" fmla="*/ 0 w 2526487"/>
                <a:gd name="connsiteY0" fmla="*/ 1263244 h 2526487"/>
                <a:gd name="connsiteX1" fmla="*/ 1263244 w 2526487"/>
                <a:gd name="connsiteY1" fmla="*/ 0 h 2526487"/>
                <a:gd name="connsiteX2" fmla="*/ 2526488 w 2526487"/>
                <a:gd name="connsiteY2" fmla="*/ 1263244 h 2526487"/>
                <a:gd name="connsiteX3" fmla="*/ 1263244 w 2526487"/>
                <a:gd name="connsiteY3" fmla="*/ 2526488 h 2526487"/>
                <a:gd name="connsiteX4" fmla="*/ 0 w 2526487"/>
                <a:gd name="connsiteY4" fmla="*/ 1263244 h 252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6487" h="2526487">
                  <a:moveTo>
                    <a:pt x="0" y="1263244"/>
                  </a:moveTo>
                  <a:cubicBezTo>
                    <a:pt x="0" y="565574"/>
                    <a:pt x="565574" y="0"/>
                    <a:pt x="1263244" y="0"/>
                  </a:cubicBezTo>
                  <a:cubicBezTo>
                    <a:pt x="1960914" y="0"/>
                    <a:pt x="2526488" y="565574"/>
                    <a:pt x="2526488" y="1263244"/>
                  </a:cubicBezTo>
                  <a:cubicBezTo>
                    <a:pt x="2526488" y="1960914"/>
                    <a:pt x="1960914" y="2526488"/>
                    <a:pt x="1263244" y="2526488"/>
                  </a:cubicBezTo>
                  <a:cubicBezTo>
                    <a:pt x="565574" y="2526488"/>
                    <a:pt x="0" y="1960914"/>
                    <a:pt x="0" y="126324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alpha val="50000"/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37910" tIns="652676" rIns="772685" bIns="48424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hi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8928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4184" y="5735146"/>
            <a:ext cx="2077880" cy="79790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3347C2-9750-A48D-F5F4-1DBF0C8F3A49}"/>
              </a:ext>
            </a:extLst>
          </p:cNvPr>
          <p:cNvSpPr/>
          <p:nvPr/>
        </p:nvSpPr>
        <p:spPr>
          <a:xfrm>
            <a:off x="1219455" y="475488"/>
            <a:ext cx="9753092" cy="126187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400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lí lẽ và bằng chứng cho 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549F0-2FFE-2BCA-3F13-04581686E894}"/>
              </a:ext>
            </a:extLst>
          </p:cNvPr>
          <p:cNvSpPr txBox="1"/>
          <p:nvPr/>
        </p:nvSpPr>
        <p:spPr>
          <a:xfrm>
            <a:off x="660400" y="2580142"/>
            <a:ext cx="1838733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A2E06F-AA9D-94BD-BF21-FFF65251EEED}"/>
              </a:ext>
            </a:extLst>
          </p:cNvPr>
          <p:cNvGrpSpPr/>
          <p:nvPr/>
        </p:nvGrpSpPr>
        <p:grpSpPr>
          <a:xfrm>
            <a:off x="2829263" y="2812318"/>
            <a:ext cx="649664" cy="645546"/>
            <a:chOff x="2829263" y="2812318"/>
            <a:chExt cx="649664" cy="64554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1D61B95-0BB6-B220-8D5F-74D7AC525F7E}"/>
                </a:ext>
              </a:extLst>
            </p:cNvPr>
            <p:cNvSpPr/>
            <p:nvPr/>
          </p:nvSpPr>
          <p:spPr>
            <a:xfrm>
              <a:off x="2829263" y="2812318"/>
              <a:ext cx="649664" cy="645546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A01005C7-34CC-E44A-17A0-3290CC617EB1}"/>
                </a:ext>
              </a:extLst>
            </p:cNvPr>
            <p:cNvSpPr/>
            <p:nvPr/>
          </p:nvSpPr>
          <p:spPr>
            <a:xfrm>
              <a:off x="2894230" y="2876873"/>
              <a:ext cx="519732" cy="516437"/>
            </a:xfrm>
            <a:prstGeom prst="chord">
              <a:avLst>
                <a:gd name="adj1" fmla="val 1168272"/>
                <a:gd name="adj2" fmla="val 9631728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C85AB9A-3F94-B3D9-D75B-76EAAA03CB48}"/>
              </a:ext>
            </a:extLst>
          </p:cNvPr>
          <p:cNvSpPr/>
          <p:nvPr/>
        </p:nvSpPr>
        <p:spPr>
          <a:xfrm>
            <a:off x="3614276" y="2812317"/>
            <a:ext cx="1714120" cy="2308326"/>
          </a:xfrm>
          <a:custGeom>
            <a:avLst/>
            <a:gdLst>
              <a:gd name="connsiteX0" fmla="*/ 0 w 1500623"/>
              <a:gd name="connsiteY0" fmla="*/ 0 h 507252"/>
              <a:gd name="connsiteX1" fmla="*/ 1500623 w 1500623"/>
              <a:gd name="connsiteY1" fmla="*/ 0 h 507252"/>
              <a:gd name="connsiteX2" fmla="*/ 1500623 w 1500623"/>
              <a:gd name="connsiteY2" fmla="*/ 507252 h 507252"/>
              <a:gd name="connsiteX3" fmla="*/ 0 w 1500623"/>
              <a:gd name="connsiteY3" fmla="*/ 507252 h 507252"/>
              <a:gd name="connsiteX4" fmla="*/ 0 w 1500623"/>
              <a:gd name="connsiteY4" fmla="*/ 0 h 50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0623" h="507252">
                <a:moveTo>
                  <a:pt x="0" y="0"/>
                </a:moveTo>
                <a:lnTo>
                  <a:pt x="1500623" y="0"/>
                </a:lnTo>
                <a:lnTo>
                  <a:pt x="1500623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b" anchorCtr="0">
            <a:noAutofit/>
          </a:bodyPr>
          <a:lstStyle/>
          <a:p>
            <a:pPr marL="0" lvl="0" indent="0" algn="just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A199F60-3997-BEDF-8B7A-BA4507CB1BE5}"/>
              </a:ext>
            </a:extLst>
          </p:cNvPr>
          <p:cNvGrpSpPr/>
          <p:nvPr/>
        </p:nvGrpSpPr>
        <p:grpSpPr>
          <a:xfrm>
            <a:off x="5671549" y="2812318"/>
            <a:ext cx="649664" cy="645546"/>
            <a:chOff x="5671549" y="2812318"/>
            <a:chExt cx="649664" cy="64554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F3B46B8-8730-AFF6-90CB-2682A1202732}"/>
                </a:ext>
              </a:extLst>
            </p:cNvPr>
            <p:cNvSpPr/>
            <p:nvPr/>
          </p:nvSpPr>
          <p:spPr>
            <a:xfrm>
              <a:off x="5671549" y="2812318"/>
              <a:ext cx="649664" cy="645546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0B31DA0F-063C-DA08-218D-4FD034EAE10D}"/>
                </a:ext>
              </a:extLst>
            </p:cNvPr>
            <p:cNvSpPr/>
            <p:nvPr/>
          </p:nvSpPr>
          <p:spPr>
            <a:xfrm>
              <a:off x="5736515" y="2876873"/>
              <a:ext cx="519732" cy="516437"/>
            </a:xfrm>
            <a:prstGeom prst="chord">
              <a:avLst>
                <a:gd name="adj1" fmla="val 20431728"/>
                <a:gd name="adj2" fmla="val 11968272"/>
              </a:avLst>
            </a:prstGeom>
          </p:spPr>
          <p:style>
            <a:lnRef idx="2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3005179-78F0-83E4-CF09-741D8E2151A1}"/>
              </a:ext>
            </a:extLst>
          </p:cNvPr>
          <p:cNvSpPr/>
          <p:nvPr/>
        </p:nvSpPr>
        <p:spPr>
          <a:xfrm>
            <a:off x="6456561" y="2812318"/>
            <a:ext cx="1921926" cy="3072074"/>
          </a:xfrm>
          <a:custGeom>
            <a:avLst/>
            <a:gdLst>
              <a:gd name="connsiteX0" fmla="*/ 0 w 1500623"/>
              <a:gd name="connsiteY0" fmla="*/ 0 h 507252"/>
              <a:gd name="connsiteX1" fmla="*/ 1500623 w 1500623"/>
              <a:gd name="connsiteY1" fmla="*/ 0 h 507252"/>
              <a:gd name="connsiteX2" fmla="*/ 1500623 w 1500623"/>
              <a:gd name="connsiteY2" fmla="*/ 507252 h 507252"/>
              <a:gd name="connsiteX3" fmla="*/ 0 w 1500623"/>
              <a:gd name="connsiteY3" fmla="*/ 507252 h 507252"/>
              <a:gd name="connsiteX4" fmla="*/ 0 w 1500623"/>
              <a:gd name="connsiteY4" fmla="*/ 0 h 50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0623" h="507252">
                <a:moveTo>
                  <a:pt x="0" y="0"/>
                </a:moveTo>
                <a:lnTo>
                  <a:pt x="1500623" y="0"/>
                </a:lnTo>
                <a:lnTo>
                  <a:pt x="1500623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b" anchorCtr="0">
            <a:noAutofit/>
          </a:bodyPr>
          <a:lstStyle/>
          <a:p>
            <a:pPr marL="0" lvl="0" indent="0" algn="just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C88418B-67BB-B749-C3FE-71D6F5C12815}"/>
              </a:ext>
            </a:extLst>
          </p:cNvPr>
          <p:cNvGrpSpPr/>
          <p:nvPr/>
        </p:nvGrpSpPr>
        <p:grpSpPr>
          <a:xfrm>
            <a:off x="8513834" y="2812318"/>
            <a:ext cx="649664" cy="645546"/>
            <a:chOff x="8513834" y="2812318"/>
            <a:chExt cx="649664" cy="64554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A1372DD-5589-CE30-C074-D77F11E4617B}"/>
                </a:ext>
              </a:extLst>
            </p:cNvPr>
            <p:cNvSpPr/>
            <p:nvPr/>
          </p:nvSpPr>
          <p:spPr>
            <a:xfrm>
              <a:off x="8513834" y="2812318"/>
              <a:ext cx="649664" cy="645546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Chord 23">
              <a:extLst>
                <a:ext uri="{FF2B5EF4-FFF2-40B4-BE49-F238E27FC236}">
                  <a16:creationId xmlns:a16="http://schemas.microsoft.com/office/drawing/2014/main" id="{3D6C861A-869C-3BD0-D892-B48FE6CB8E2E}"/>
                </a:ext>
              </a:extLst>
            </p:cNvPr>
            <p:cNvSpPr/>
            <p:nvPr/>
          </p:nvSpPr>
          <p:spPr>
            <a:xfrm>
              <a:off x="8578800" y="2876873"/>
              <a:ext cx="519732" cy="516437"/>
            </a:xfrm>
            <a:prstGeom prst="chord">
              <a:avLst>
                <a:gd name="adj1" fmla="val 16200000"/>
                <a:gd name="adj2" fmla="val 16200000"/>
              </a:avLst>
            </a:prstGeom>
          </p:spPr>
          <p:style>
            <a:lnRef idx="2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6791870-FEEF-985C-BD61-BF2CA42E86A5}"/>
              </a:ext>
            </a:extLst>
          </p:cNvPr>
          <p:cNvSpPr/>
          <p:nvPr/>
        </p:nvSpPr>
        <p:spPr>
          <a:xfrm>
            <a:off x="9298847" y="2812318"/>
            <a:ext cx="1921926" cy="2762109"/>
          </a:xfrm>
          <a:custGeom>
            <a:avLst/>
            <a:gdLst>
              <a:gd name="connsiteX0" fmla="*/ 0 w 1500623"/>
              <a:gd name="connsiteY0" fmla="*/ 0 h 507252"/>
              <a:gd name="connsiteX1" fmla="*/ 1500623 w 1500623"/>
              <a:gd name="connsiteY1" fmla="*/ 0 h 507252"/>
              <a:gd name="connsiteX2" fmla="*/ 1500623 w 1500623"/>
              <a:gd name="connsiteY2" fmla="*/ 507252 h 507252"/>
              <a:gd name="connsiteX3" fmla="*/ 0 w 1500623"/>
              <a:gd name="connsiteY3" fmla="*/ 507252 h 507252"/>
              <a:gd name="connsiteX4" fmla="*/ 0 w 1500623"/>
              <a:gd name="connsiteY4" fmla="*/ 0 h 50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0623" h="507252">
                <a:moveTo>
                  <a:pt x="0" y="0"/>
                </a:moveTo>
                <a:lnTo>
                  <a:pt x="1500623" y="0"/>
                </a:lnTo>
                <a:lnTo>
                  <a:pt x="1500623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b" anchorCtr="0">
            <a:noAutofit/>
          </a:bodyPr>
          <a:lstStyle/>
          <a:p>
            <a:pPr marL="0" lvl="0" indent="0" algn="just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05557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4184" y="5735146"/>
            <a:ext cx="2077880" cy="797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A549F0-2FFE-2BCA-3F13-04581686E894}"/>
              </a:ext>
            </a:extLst>
          </p:cNvPr>
          <p:cNvSpPr txBox="1"/>
          <p:nvPr/>
        </p:nvSpPr>
        <p:spPr>
          <a:xfrm>
            <a:off x="4550905" y="428535"/>
            <a:ext cx="309019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FAD154-BF65-B12B-42D2-6F0F058DE721}"/>
              </a:ext>
            </a:extLst>
          </p:cNvPr>
          <p:cNvSpPr/>
          <p:nvPr/>
        </p:nvSpPr>
        <p:spPr>
          <a:xfrm>
            <a:off x="946277" y="1838118"/>
            <a:ext cx="10299446" cy="969518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400"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ột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09A32E-380D-F5FF-B559-C0E366022460}"/>
              </a:ext>
            </a:extLst>
          </p:cNvPr>
          <p:cNvGrpSpPr/>
          <p:nvPr/>
        </p:nvGrpSpPr>
        <p:grpSpPr>
          <a:xfrm>
            <a:off x="2364285" y="3043411"/>
            <a:ext cx="3183969" cy="3043351"/>
            <a:chOff x="1330660" y="3043411"/>
            <a:chExt cx="3183969" cy="304335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68EDFD4-62FB-68F0-DD62-429E04DCE0B7}"/>
                </a:ext>
              </a:extLst>
            </p:cNvPr>
            <p:cNvSpPr/>
            <p:nvPr/>
          </p:nvSpPr>
          <p:spPr>
            <a:xfrm>
              <a:off x="1330660" y="3043411"/>
              <a:ext cx="3031569" cy="289095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8CCFF51-BB9F-E1D5-84D3-537643908715}"/>
                </a:ext>
              </a:extLst>
            </p:cNvPr>
            <p:cNvSpPr/>
            <p:nvPr/>
          </p:nvSpPr>
          <p:spPr>
            <a:xfrm>
              <a:off x="1483060" y="3195811"/>
              <a:ext cx="3031569" cy="28909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Lạm dụng tiếng nước ngoài</a:t>
              </a:r>
              <a:endParaRPr lang="en-US" sz="32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C78B4CB-FF10-B70F-0468-6B5366A73C12}"/>
              </a:ext>
            </a:extLst>
          </p:cNvPr>
          <p:cNvGrpSpPr/>
          <p:nvPr/>
        </p:nvGrpSpPr>
        <p:grpSpPr>
          <a:xfrm>
            <a:off x="6631046" y="3043411"/>
            <a:ext cx="3183969" cy="3043351"/>
            <a:chOff x="5597422" y="3119610"/>
            <a:chExt cx="3183969" cy="304335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7A182B8-C07F-31AA-46ED-44D7F87050FC}"/>
                </a:ext>
              </a:extLst>
            </p:cNvPr>
            <p:cNvGrpSpPr/>
            <p:nvPr/>
          </p:nvGrpSpPr>
          <p:grpSpPr>
            <a:xfrm>
              <a:off x="5597422" y="3119610"/>
              <a:ext cx="3183969" cy="3043351"/>
              <a:chOff x="1330660" y="3043411"/>
              <a:chExt cx="3183969" cy="304335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983A15A-6E13-8B79-BACD-8D65406CE811}"/>
                  </a:ext>
                </a:extLst>
              </p:cNvPr>
              <p:cNvSpPr/>
              <p:nvPr/>
            </p:nvSpPr>
            <p:spPr>
              <a:xfrm>
                <a:off x="1330660" y="3043411"/>
                <a:ext cx="3031569" cy="2890951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9E01AC1-8E24-236B-BA99-1400879993AE}"/>
                  </a:ext>
                </a:extLst>
              </p:cNvPr>
              <p:cNvSpPr/>
              <p:nvPr/>
            </p:nvSpPr>
            <p:spPr>
              <a:xfrm>
                <a:off x="1483060" y="3195811"/>
                <a:ext cx="3031569" cy="28909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8C840B-AEA0-3A55-0982-92D279FD3531}"/>
                </a:ext>
              </a:extLst>
            </p:cNvPr>
            <p:cNvSpPr txBox="1"/>
            <p:nvPr/>
          </p:nvSpPr>
          <p:spPr>
            <a:xfrm>
              <a:off x="6203331" y="3834773"/>
              <a:ext cx="212454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Tiếng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việt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lệch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chuẩn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0890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0726" y="4907636"/>
            <a:ext cx="3160477" cy="1213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A549F0-2FFE-2BCA-3F13-04581686E894}"/>
              </a:ext>
            </a:extLst>
          </p:cNvPr>
          <p:cNvSpPr txBox="1"/>
          <p:nvPr/>
        </p:nvSpPr>
        <p:spPr>
          <a:xfrm>
            <a:off x="3543514" y="307472"/>
            <a:ext cx="682397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59CE13E-1F78-7ED4-9CB7-332F18EAF191}"/>
              </a:ext>
            </a:extLst>
          </p:cNvPr>
          <p:cNvSpPr/>
          <p:nvPr/>
        </p:nvSpPr>
        <p:spPr>
          <a:xfrm>
            <a:off x="2214146" y="4565286"/>
            <a:ext cx="211597" cy="20641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CA7D16A-28D5-FB19-97A2-C6B852F7A490}"/>
              </a:ext>
            </a:extLst>
          </p:cNvPr>
          <p:cNvSpPr/>
          <p:nvPr/>
        </p:nvSpPr>
        <p:spPr>
          <a:xfrm>
            <a:off x="1148649" y="5022075"/>
            <a:ext cx="3029107" cy="1213625"/>
          </a:xfrm>
          <a:custGeom>
            <a:avLst/>
            <a:gdLst>
              <a:gd name="connsiteX0" fmla="*/ 0 w 1012218"/>
              <a:gd name="connsiteY0" fmla="*/ 0 h 880511"/>
              <a:gd name="connsiteX1" fmla="*/ 1012218 w 1012218"/>
              <a:gd name="connsiteY1" fmla="*/ 0 h 880511"/>
              <a:gd name="connsiteX2" fmla="*/ 1012218 w 1012218"/>
              <a:gd name="connsiteY2" fmla="*/ 880511 h 880511"/>
              <a:gd name="connsiteX3" fmla="*/ 0 w 1012218"/>
              <a:gd name="connsiteY3" fmla="*/ 880511 h 880511"/>
              <a:gd name="connsiteX4" fmla="*/ 0 w 1012218"/>
              <a:gd name="connsiteY4" fmla="*/ 0 h 88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218" h="880511">
                <a:moveTo>
                  <a:pt x="0" y="0"/>
                </a:moveTo>
                <a:lnTo>
                  <a:pt x="1012218" y="0"/>
                </a:lnTo>
                <a:lnTo>
                  <a:pt x="1012218" y="880511"/>
                </a:lnTo>
                <a:lnTo>
                  <a:pt x="0" y="8805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141" tIns="0" rIns="0" bIns="0" numCol="1" spcCol="1270" anchor="t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57C9ED1-60FF-EBA4-F4E5-1656CB60FE0D}"/>
              </a:ext>
            </a:extLst>
          </p:cNvPr>
          <p:cNvSpPr/>
          <p:nvPr/>
        </p:nvSpPr>
        <p:spPr>
          <a:xfrm>
            <a:off x="4177756" y="3154437"/>
            <a:ext cx="367995" cy="32635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560506"/>
              <a:satOff val="-1946"/>
              <a:lumOff val="458"/>
              <a:alphaOff val="0"/>
            </a:schemeClr>
          </a:fillRef>
          <a:effectRef idx="0">
            <a:schemeClr val="accent2">
              <a:hueOff val="1560506"/>
              <a:satOff val="-1946"/>
              <a:lumOff val="458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94A7BAC-7066-B838-1A12-D54D5D71A23A}"/>
              </a:ext>
            </a:extLst>
          </p:cNvPr>
          <p:cNvSpPr/>
          <p:nvPr/>
        </p:nvSpPr>
        <p:spPr>
          <a:xfrm>
            <a:off x="3135095" y="3597509"/>
            <a:ext cx="2790890" cy="1287129"/>
          </a:xfrm>
          <a:custGeom>
            <a:avLst/>
            <a:gdLst>
              <a:gd name="connsiteX0" fmla="*/ 0 w 1243075"/>
              <a:gd name="connsiteY0" fmla="*/ 0 h 1690730"/>
              <a:gd name="connsiteX1" fmla="*/ 1243075 w 1243075"/>
              <a:gd name="connsiteY1" fmla="*/ 0 h 1690730"/>
              <a:gd name="connsiteX2" fmla="*/ 1243075 w 1243075"/>
              <a:gd name="connsiteY2" fmla="*/ 1690730 h 1690730"/>
              <a:gd name="connsiteX3" fmla="*/ 0 w 1243075"/>
              <a:gd name="connsiteY3" fmla="*/ 1690730 h 1690730"/>
              <a:gd name="connsiteX4" fmla="*/ 0 w 1243075"/>
              <a:gd name="connsiteY4" fmla="*/ 0 h 169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075" h="1690730">
                <a:moveTo>
                  <a:pt x="0" y="0"/>
                </a:moveTo>
                <a:lnTo>
                  <a:pt x="1243075" y="0"/>
                </a:lnTo>
                <a:lnTo>
                  <a:pt x="1243075" y="1690730"/>
                </a:lnTo>
                <a:lnTo>
                  <a:pt x="0" y="16907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463" tIns="0" rIns="0" bIns="0" numCol="1" spcCol="1270" anchor="t" anchorCtr="0">
            <a:noAutofit/>
          </a:bodyPr>
          <a:lstStyle/>
          <a:p>
            <a:pPr marL="0" lvl="0" indent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FC550A0-DA04-AFA5-CF6D-5D44E707C534}"/>
              </a:ext>
            </a:extLst>
          </p:cNvPr>
          <p:cNvSpPr/>
          <p:nvPr/>
        </p:nvSpPr>
        <p:spPr>
          <a:xfrm>
            <a:off x="6740837" y="2284272"/>
            <a:ext cx="487594" cy="43241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3121013"/>
              <a:satOff val="-3893"/>
              <a:lumOff val="915"/>
              <a:alphaOff val="0"/>
            </a:schemeClr>
          </a:fillRef>
          <a:effectRef idx="0">
            <a:schemeClr val="accent2">
              <a:hueOff val="3121013"/>
              <a:satOff val="-3893"/>
              <a:lumOff val="91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30914C6-1189-D93F-AD4F-2B12D1D7022F}"/>
              </a:ext>
            </a:extLst>
          </p:cNvPr>
          <p:cNvSpPr/>
          <p:nvPr/>
        </p:nvSpPr>
        <p:spPr>
          <a:xfrm>
            <a:off x="5768078" y="2912563"/>
            <a:ext cx="2736658" cy="1263694"/>
          </a:xfrm>
          <a:custGeom>
            <a:avLst/>
            <a:gdLst>
              <a:gd name="connsiteX0" fmla="*/ 0 w 1243075"/>
              <a:gd name="connsiteY0" fmla="*/ 0 h 2286370"/>
              <a:gd name="connsiteX1" fmla="*/ 1243075 w 1243075"/>
              <a:gd name="connsiteY1" fmla="*/ 0 h 2286370"/>
              <a:gd name="connsiteX2" fmla="*/ 1243075 w 1243075"/>
              <a:gd name="connsiteY2" fmla="*/ 2286370 h 2286370"/>
              <a:gd name="connsiteX3" fmla="*/ 0 w 1243075"/>
              <a:gd name="connsiteY3" fmla="*/ 2286370 h 2286370"/>
              <a:gd name="connsiteX4" fmla="*/ 0 w 1243075"/>
              <a:gd name="connsiteY4" fmla="*/ 0 h 228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075" h="2286370">
                <a:moveTo>
                  <a:pt x="0" y="0"/>
                </a:moveTo>
                <a:lnTo>
                  <a:pt x="1243075" y="0"/>
                </a:lnTo>
                <a:lnTo>
                  <a:pt x="1243075" y="2286370"/>
                </a:lnTo>
                <a:lnTo>
                  <a:pt x="0" y="22863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238" tIns="0" rIns="0" bIns="0" numCol="1" spcCol="1270" anchor="t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198B126-B456-874E-75DE-951A3EAB46A9}"/>
              </a:ext>
            </a:extLst>
          </p:cNvPr>
          <p:cNvSpPr/>
          <p:nvPr/>
        </p:nvSpPr>
        <p:spPr>
          <a:xfrm>
            <a:off x="9384028" y="1770059"/>
            <a:ext cx="653191" cy="5792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4681519"/>
              <a:satOff val="-5839"/>
              <a:lumOff val="1373"/>
              <a:alphaOff val="0"/>
            </a:schemeClr>
          </a:fillRef>
          <a:effectRef idx="0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424B27D-40C5-B475-C7B6-50F0F206CC4B}"/>
              </a:ext>
            </a:extLst>
          </p:cNvPr>
          <p:cNvSpPr/>
          <p:nvPr/>
        </p:nvSpPr>
        <p:spPr>
          <a:xfrm>
            <a:off x="8662644" y="2558301"/>
            <a:ext cx="2749150" cy="1282102"/>
          </a:xfrm>
          <a:custGeom>
            <a:avLst/>
            <a:gdLst>
              <a:gd name="connsiteX0" fmla="*/ 0 w 1243075"/>
              <a:gd name="connsiteY0" fmla="*/ 0 h 2652633"/>
              <a:gd name="connsiteX1" fmla="*/ 1243075 w 1243075"/>
              <a:gd name="connsiteY1" fmla="*/ 0 h 2652633"/>
              <a:gd name="connsiteX2" fmla="*/ 1243075 w 1243075"/>
              <a:gd name="connsiteY2" fmla="*/ 2652633 h 2652633"/>
              <a:gd name="connsiteX3" fmla="*/ 0 w 1243075"/>
              <a:gd name="connsiteY3" fmla="*/ 2652633 h 2652633"/>
              <a:gd name="connsiteX4" fmla="*/ 0 w 1243075"/>
              <a:gd name="connsiteY4" fmla="*/ 0 h 265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075" h="2652633">
                <a:moveTo>
                  <a:pt x="0" y="0"/>
                </a:moveTo>
                <a:lnTo>
                  <a:pt x="1243075" y="0"/>
                </a:lnTo>
                <a:lnTo>
                  <a:pt x="1243075" y="2652633"/>
                </a:lnTo>
                <a:lnTo>
                  <a:pt x="0" y="26526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2697" tIns="0" rIns="0" bIns="0" numCol="1" spcCol="1270" anchor="t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1858FBD-9A3E-CDE4-55A8-8A7D247EAE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0042" y="1663292"/>
            <a:ext cx="2188194" cy="18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68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19DAA-4B4E-38B7-A808-8ADEE7BB1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4925"/>
          <a:stretch/>
        </p:blipFill>
        <p:spPr>
          <a:xfrm>
            <a:off x="321730" y="738292"/>
            <a:ext cx="5674897" cy="30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429EF-F7A2-7726-4800-5125A1FAEA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6" b="31644"/>
          <a:stretch/>
        </p:blipFill>
        <p:spPr>
          <a:xfrm>
            <a:off x="321730" y="3927413"/>
            <a:ext cx="5674897" cy="2789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FA0720-CC65-CBBC-3D48-11E16D066B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71" r="20025" b="1"/>
          <a:stretch/>
        </p:blipFill>
        <p:spPr>
          <a:xfrm>
            <a:off x="6195373" y="738293"/>
            <a:ext cx="5674897" cy="5979074"/>
          </a:xfrm>
          <a:prstGeom prst="rect">
            <a:avLst/>
          </a:prstGeom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09ABC555-7FF0-82EB-457B-BF2F51B35BDE}"/>
              </a:ext>
            </a:extLst>
          </p:cNvPr>
          <p:cNvSpPr txBox="1"/>
          <p:nvPr/>
        </p:nvSpPr>
        <p:spPr>
          <a:xfrm>
            <a:off x="1330961" y="-30257"/>
            <a:ext cx="10383520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  <a:defRPr/>
            </a:pPr>
            <a:r>
              <a:rPr lang="vi-VN" sz="4800" dirty="0">
                <a:solidFill>
                  <a:srgbClr val="FF0000"/>
                </a:solidFill>
                <a:latin typeface="MTD Acryle Script Personal Use" pitchFamily="50" charset="0"/>
              </a:rPr>
              <a:t>QUAN SÁT TRANH &amp; TRẢ LỜI CÂU HỎI</a:t>
            </a:r>
            <a:endParaRPr lang="en-US" sz="4800" dirty="0">
              <a:solidFill>
                <a:srgbClr val="FF0000"/>
              </a:solidFill>
              <a:latin typeface="MTD Acryle Script Personal Use" pitchFamily="50" charset="0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45F41F80-DC35-969B-7588-60BBFC543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027319"/>
            <a:ext cx="6094476" cy="1765372"/>
          </a:xfrm>
          <a:prstGeom prst="rect">
            <a:avLst/>
          </a:prstGeom>
        </p:spPr>
      </p:pic>
      <p:sp>
        <p:nvSpPr>
          <p:cNvPr id="7" name="TextBox 17">
            <a:extLst>
              <a:ext uri="{FF2B5EF4-FFF2-40B4-BE49-F238E27FC236}">
                <a16:creationId xmlns:a16="http://schemas.microsoft.com/office/drawing/2014/main" id="{B1AC2B9A-1971-D3D0-5778-7079298D2687}"/>
              </a:ext>
            </a:extLst>
          </p:cNvPr>
          <p:cNvSpPr txBox="1"/>
          <p:nvPr/>
        </p:nvSpPr>
        <p:spPr>
          <a:xfrm>
            <a:off x="6471510" y="5027319"/>
            <a:ext cx="5343456" cy="1637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bức tranh gợi</a:t>
            </a:r>
            <a:r>
              <a:rPr kumimoji="0" lang="vi-VN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những vấn đề gì trong đời sống của chúng ta?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738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1523" y="5644375"/>
            <a:ext cx="3160477" cy="1213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7E82B1-910B-D652-BDF7-5D52A2C1DAC0}"/>
              </a:ext>
            </a:extLst>
          </p:cNvPr>
          <p:cNvSpPr txBox="1"/>
          <p:nvPr/>
        </p:nvSpPr>
        <p:spPr>
          <a:xfrm>
            <a:off x="660400" y="718938"/>
            <a:ext cx="10858500" cy="4053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Lập dàn ý: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 bài: </a:t>
            </a:r>
            <a:r>
              <a:rPr lang="vi-VN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vấn đề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 bài: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7CBEA3-1F06-3F34-DC4E-E34A42CDB8FA}"/>
              </a:ext>
            </a:extLst>
          </p:cNvPr>
          <p:cNvSpPr txBox="1"/>
          <p:nvPr/>
        </p:nvSpPr>
        <p:spPr>
          <a:xfrm>
            <a:off x="703103" y="4911280"/>
            <a:ext cx="92430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 bài:</a:t>
            </a:r>
            <a:r>
              <a:rPr lang="vi-VN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4796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1523" y="5644375"/>
            <a:ext cx="3160477" cy="1213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D3420F-32E5-A7C0-4015-A7574FEFF215}"/>
              </a:ext>
            </a:extLst>
          </p:cNvPr>
          <p:cNvSpPr txBox="1"/>
          <p:nvPr/>
        </p:nvSpPr>
        <p:spPr>
          <a:xfrm>
            <a:off x="808849" y="565911"/>
            <a:ext cx="10858500" cy="5389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Viết bài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vi-VN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 ý: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 khai đầy đủ các ý trong dàn bài.</a:t>
            </a:r>
            <a:endParaRPr lang="en-US" sz="36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 dụng lý lẽ, bằng chứng phù hợp, thuyết phục.</a:t>
            </a:r>
            <a:endParaRPr lang="en-US" sz="36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 các câu trong đoạn, giữa các đoạn trong bài cần có sự liên kết chặt chẽ. </a:t>
            </a:r>
            <a:endParaRPr lang="en-US" sz="36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1097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1523" y="5644375"/>
            <a:ext cx="3160477" cy="1213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DB9828-74A9-1A0C-51FB-F86DB16B9ACE}"/>
              </a:ext>
            </a:extLst>
          </p:cNvPr>
          <p:cNvSpPr txBox="1"/>
          <p:nvPr/>
        </p:nvSpPr>
        <p:spPr>
          <a:xfrm>
            <a:off x="660400" y="546550"/>
            <a:ext cx="6592807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hỉnh sửa bài viết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5E0296-130E-F612-A80B-DD55B094CB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176264"/>
              </p:ext>
            </p:extLst>
          </p:nvPr>
        </p:nvGraphicFramePr>
        <p:xfrm>
          <a:off x="660400" y="1496107"/>
          <a:ext cx="10858500" cy="4034028"/>
        </p:xfrm>
        <a:graphic>
          <a:graphicData uri="http://schemas.openxmlformats.org/drawingml/2006/table">
            <a:tbl>
              <a:tblPr firstRow="1" firstCol="1" bandRow="1"/>
              <a:tblGrid>
                <a:gridCol w="5195536">
                  <a:extLst>
                    <a:ext uri="{9D8B030D-6E8A-4147-A177-3AD203B41FA5}">
                      <a16:colId xmlns:a16="http://schemas.microsoft.com/office/drawing/2014/main" val="3028853931"/>
                    </a:ext>
                  </a:extLst>
                </a:gridCol>
                <a:gridCol w="5662964">
                  <a:extLst>
                    <a:ext uri="{9D8B030D-6E8A-4147-A177-3AD203B41FA5}">
                      <a16:colId xmlns:a16="http://schemas.microsoft.com/office/drawing/2014/main" val="3191750980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 rà soát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29" marR="576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Hướng dẫn chỉnh sửa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29" marR="576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706600"/>
                  </a:ext>
                </a:extLst>
              </a:tr>
              <a:tr h="7544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29" marR="576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Nếu bài viết chưa 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đảm bảo thì điều chỉnh.</a:t>
                      </a:r>
                    </a:p>
                  </a:txBody>
                  <a:tcPr marL="57629" marR="576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9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35286353"/>
                  </a:ext>
                </a:extLst>
              </a:tr>
              <a:tr h="7544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7629" marR="576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7629" marR="576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9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622337445"/>
                  </a:ext>
                </a:extLst>
              </a:tr>
              <a:tr h="11381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luận điểm ở mỗi đoạn đã hợp lí chưa? Lí lẽ, bằng chứng đã thuyết phục chưa?</a:t>
                      </a:r>
                    </a:p>
                  </a:txBody>
                  <a:tcPr marL="57629" marR="576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Nếu bài viết chưa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7629" marR="576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9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64576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1808285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8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127F2F9-C47F-ED2C-3415-81BB3FE54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871413"/>
            <a:ext cx="5372100" cy="511517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57711B-4DC6-C002-C612-D351CBB5E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40" y="643466"/>
            <a:ext cx="5362150" cy="57344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2EA776-858F-905F-44BA-1ED70065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895" y="6134100"/>
            <a:ext cx="1348105" cy="622375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732B7F5-418F-E68F-464C-54E47FF9A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56" y="338386"/>
            <a:ext cx="660400" cy="690314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6E6FE60E-689B-92C4-5C0B-02C27A889203}"/>
              </a:ext>
            </a:extLst>
          </p:cNvPr>
          <p:cNvSpPr txBox="1"/>
          <p:nvPr/>
        </p:nvSpPr>
        <p:spPr>
          <a:xfrm>
            <a:off x="637879" y="1367086"/>
            <a:ext cx="537209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6594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1523" y="5644375"/>
            <a:ext cx="3160477" cy="1213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40CC6C-324C-E1D0-67B6-EB4FB683DA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" y="0"/>
            <a:ext cx="12192002" cy="69053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27726AE-821D-3A30-20B5-6FD2F7CAE793}"/>
              </a:ext>
            </a:extLst>
          </p:cNvPr>
          <p:cNvGrpSpPr/>
          <p:nvPr/>
        </p:nvGrpSpPr>
        <p:grpSpPr>
          <a:xfrm>
            <a:off x="6719309" y="3495806"/>
            <a:ext cx="5353871" cy="3043351"/>
            <a:chOff x="1330660" y="3043411"/>
            <a:chExt cx="3183969" cy="304335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E6A54AC-4789-764E-DB76-02DA7742252B}"/>
                </a:ext>
              </a:extLst>
            </p:cNvPr>
            <p:cNvSpPr/>
            <p:nvPr/>
          </p:nvSpPr>
          <p:spPr>
            <a:xfrm>
              <a:off x="1330660" y="3043411"/>
              <a:ext cx="3031569" cy="289095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A741F48-501C-CAF8-0E93-8B72FD909572}"/>
                </a:ext>
              </a:extLst>
            </p:cNvPr>
            <p:cNvSpPr/>
            <p:nvPr/>
          </p:nvSpPr>
          <p:spPr>
            <a:xfrm>
              <a:off x="1483060" y="3195811"/>
              <a:ext cx="3031569" cy="28909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BFC946D-5CC9-7369-991E-A7B463040FD8}"/>
              </a:ext>
            </a:extLst>
          </p:cNvPr>
          <p:cNvSpPr txBox="1"/>
          <p:nvPr/>
        </p:nvSpPr>
        <p:spPr>
          <a:xfrm>
            <a:off x="7534113" y="4080807"/>
            <a:ext cx="3980523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184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4A91725B-25C0-CFEE-4BD7-39EBD79DAB69}"/>
              </a:ext>
            </a:extLst>
          </p:cNvPr>
          <p:cNvSpPr/>
          <p:nvPr/>
        </p:nvSpPr>
        <p:spPr>
          <a:xfrm>
            <a:off x="125592" y="1426464"/>
            <a:ext cx="683257" cy="3769003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107473-C602-D0E4-FFAA-D1FA495F7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3739" y="5823419"/>
            <a:ext cx="2288261" cy="873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89D152-6388-D2DD-BD8A-C0FDA23774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357"/>
          <a:stretch>
            <a:fillRect/>
          </a:stretch>
        </p:blipFill>
        <p:spPr>
          <a:xfrm>
            <a:off x="0" y="-669"/>
            <a:ext cx="5574018" cy="2795384"/>
          </a:xfrm>
          <a:custGeom>
            <a:avLst/>
            <a:gdLst>
              <a:gd name="connsiteX0" fmla="*/ 950125 w 5574018"/>
              <a:gd name="connsiteY0" fmla="*/ 0 h 6858000"/>
              <a:gd name="connsiteX1" fmla="*/ 4749484 w 5574018"/>
              <a:gd name="connsiteY1" fmla="*/ 0 h 6858000"/>
              <a:gd name="connsiteX2" fmla="*/ 5553048 w 5574018"/>
              <a:gd name="connsiteY2" fmla="*/ 1598360 h 6858000"/>
              <a:gd name="connsiteX3" fmla="*/ 5574018 w 5574018"/>
              <a:gd name="connsiteY3" fmla="*/ 1730958 h 6858000"/>
              <a:gd name="connsiteX4" fmla="*/ 5574018 w 5574018"/>
              <a:gd name="connsiteY4" fmla="*/ 5128434 h 6858000"/>
              <a:gd name="connsiteX5" fmla="*/ 5537394 w 5574018"/>
              <a:gd name="connsiteY5" fmla="*/ 5346059 h 6858000"/>
              <a:gd name="connsiteX6" fmla="*/ 4749484 w 5574018"/>
              <a:gd name="connsiteY6" fmla="*/ 6858000 h 6858000"/>
              <a:gd name="connsiteX7" fmla="*/ 950125 w 5574018"/>
              <a:gd name="connsiteY7" fmla="*/ 6858000 h 6858000"/>
              <a:gd name="connsiteX8" fmla="*/ 0 w 5574018"/>
              <a:gd name="connsiteY8" fmla="*/ 3429000 h 6858000"/>
              <a:gd name="connsiteX9" fmla="*/ 950125 w 5574018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4018" h="6858000">
                <a:moveTo>
                  <a:pt x="950125" y="0"/>
                </a:moveTo>
                <a:lnTo>
                  <a:pt x="4749484" y="0"/>
                </a:lnTo>
                <a:cubicBezTo>
                  <a:pt x="5087821" y="0"/>
                  <a:pt x="5384722" y="637881"/>
                  <a:pt x="5553048" y="1598360"/>
                </a:cubicBezTo>
                <a:lnTo>
                  <a:pt x="5574018" y="1730958"/>
                </a:lnTo>
                <a:lnTo>
                  <a:pt x="5574018" y="5128434"/>
                </a:lnTo>
                <a:lnTo>
                  <a:pt x="5537394" y="5346059"/>
                </a:lnTo>
                <a:cubicBezTo>
                  <a:pt x="5366690" y="6258193"/>
                  <a:pt x="5077568" y="6858000"/>
                  <a:pt x="4749484" y="6858000"/>
                </a:cubicBezTo>
                <a:lnTo>
                  <a:pt x="950125" y="6858000"/>
                </a:lnTo>
                <a:cubicBezTo>
                  <a:pt x="425191" y="6858000"/>
                  <a:pt x="0" y="5322494"/>
                  <a:pt x="0" y="3429000"/>
                </a:cubicBezTo>
                <a:cubicBezTo>
                  <a:pt x="0" y="1535507"/>
                  <a:pt x="425191" y="0"/>
                  <a:pt x="950125" y="0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9734AB-5216-9A98-2407-6486EC142AAB}"/>
              </a:ext>
            </a:extLst>
          </p:cNvPr>
          <p:cNvSpPr txBox="1"/>
          <p:nvPr/>
        </p:nvSpPr>
        <p:spPr>
          <a:xfrm>
            <a:off x="6343280" y="1028700"/>
            <a:ext cx="4976991" cy="4799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Ba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như: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D429EF-F7A2-7726-4800-5125A1FAEA4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316" b="31644"/>
          <a:stretch/>
        </p:blipFill>
        <p:spPr>
          <a:xfrm>
            <a:off x="62496" y="4447202"/>
            <a:ext cx="5674897" cy="27899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119DAA-4B4E-38B7-A808-8ADEE7BB1A1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-2" b="14925"/>
          <a:stretch/>
        </p:blipFill>
        <p:spPr>
          <a:xfrm>
            <a:off x="59591" y="2669848"/>
            <a:ext cx="5674897" cy="2156509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51454D0F-DB69-8CCC-300F-30968E0C61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9610" y="77995"/>
            <a:ext cx="5666486" cy="6440043"/>
          </a:xfrm>
          <a:prstGeom prst="rect">
            <a:avLst/>
          </a:prstGeom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C1F8B3DA-FBDE-6AF6-2A85-5C6B696EDB40}"/>
              </a:ext>
            </a:extLst>
          </p:cNvPr>
          <p:cNvSpPr txBox="1"/>
          <p:nvPr/>
        </p:nvSpPr>
        <p:spPr>
          <a:xfrm>
            <a:off x="6213282" y="559626"/>
            <a:ext cx="4694622" cy="4799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và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575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46064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4A91725B-25C0-CFEE-4BD7-39EBD79DAB69}"/>
              </a:ext>
            </a:extLst>
          </p:cNvPr>
          <p:cNvSpPr/>
          <p:nvPr/>
        </p:nvSpPr>
        <p:spPr>
          <a:xfrm>
            <a:off x="125592" y="1310818"/>
            <a:ext cx="683257" cy="3769003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107473-C602-D0E4-FFAA-D1FA495F7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3739" y="5823419"/>
            <a:ext cx="2288261" cy="8737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A47363-5CA5-92B4-0679-737E7C4AED28}"/>
              </a:ext>
            </a:extLst>
          </p:cNvPr>
          <p:cNvSpPr txBox="1"/>
          <p:nvPr/>
        </p:nvSpPr>
        <p:spPr>
          <a:xfrm>
            <a:off x="677856" y="160782"/>
            <a:ext cx="4757604" cy="638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là: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nghèo,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tai;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D95D655D-9274-A914-1F97-8814D58B78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5924" y="-233682"/>
            <a:ext cx="6281388" cy="709168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92255BE-C4B2-06EE-7544-52E301676A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5924" y="0"/>
            <a:ext cx="6256076" cy="6858000"/>
          </a:xfrm>
          <a:prstGeom prst="rect">
            <a:avLst/>
          </a:prstGeom>
        </p:spPr>
      </p:pic>
      <p:sp>
        <p:nvSpPr>
          <p:cNvPr id="16" name="AutoShape 4" descr="Chú thích ảnh">
            <a:extLst>
              <a:ext uri="{FF2B5EF4-FFF2-40B4-BE49-F238E27FC236}">
                <a16:creationId xmlns:a16="http://schemas.microsoft.com/office/drawing/2014/main" id="{D959E8F8-71C0-6CE8-C9BA-C0A45362F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Nghiên cứu để chuyển biện pháp phòng, chống dịch COVID-19 từ bệnh truyền  nhiễm nhóm A sang nhóm B - Tin tổng hợp - Cổng thông tin Bộ Y tế">
            <a:extLst>
              <a:ext uri="{FF2B5EF4-FFF2-40B4-BE49-F238E27FC236}">
                <a16:creationId xmlns:a16="http://schemas.microsoft.com/office/drawing/2014/main" id="{CE4ED5F1-8BDC-DBEE-3F21-E3C9FCFE4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924" y="-390253"/>
            <a:ext cx="6281388" cy="713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837BB797-C721-8689-EF88-C387A570CA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4597" y="-25531"/>
            <a:ext cx="6579125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AD5B695-6185-F482-17A9-CDA7B02D09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74" y="5223"/>
            <a:ext cx="6860348" cy="6829946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378CECD4-3C3C-F3B0-9661-0166E214B9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3374" y="4678732"/>
            <a:ext cx="6860348" cy="2161659"/>
          </a:xfrm>
          <a:prstGeom prst="rect">
            <a:avLst/>
          </a:prstGeom>
        </p:spPr>
      </p:pic>
      <p:sp>
        <p:nvSpPr>
          <p:cNvPr id="17" name="TextBox 19">
            <a:extLst>
              <a:ext uri="{FF2B5EF4-FFF2-40B4-BE49-F238E27FC236}">
                <a16:creationId xmlns:a16="http://schemas.microsoft.com/office/drawing/2014/main" id="{3B4C96BE-D2A6-5099-537A-ADC79C268D94}"/>
              </a:ext>
            </a:extLst>
          </p:cNvPr>
          <p:cNvSpPr txBox="1"/>
          <p:nvPr/>
        </p:nvSpPr>
        <p:spPr>
          <a:xfrm>
            <a:off x="5987724" y="4938176"/>
            <a:ext cx="5846369" cy="144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Theo 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không? V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082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4A91725B-25C0-CFEE-4BD7-39EBD79DAB69}"/>
              </a:ext>
            </a:extLst>
          </p:cNvPr>
          <p:cNvSpPr/>
          <p:nvPr/>
        </p:nvSpPr>
        <p:spPr>
          <a:xfrm>
            <a:off x="125592" y="1310818"/>
            <a:ext cx="683257" cy="3769003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107473-C602-D0E4-FFAA-D1FA495F7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3739" y="5823419"/>
            <a:ext cx="2288261" cy="873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89BAEE-B6BA-6023-D676-6280115652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294" r="-294" b="-27349"/>
          <a:stretch>
            <a:fillRect/>
          </a:stretch>
        </p:blipFill>
        <p:spPr>
          <a:xfrm>
            <a:off x="-35794" y="0"/>
            <a:ext cx="12227793" cy="7615681"/>
          </a:xfrm>
          <a:custGeom>
            <a:avLst/>
            <a:gdLst>
              <a:gd name="connsiteX0" fmla="*/ 35793 w 12227793"/>
              <a:gd name="connsiteY0" fmla="*/ 3435585 h 7615681"/>
              <a:gd name="connsiteX1" fmla="*/ 35793 w 12227793"/>
              <a:gd name="connsiteY1" fmla="*/ 5980176 h 7615681"/>
              <a:gd name="connsiteX2" fmla="*/ 12192002 w 12227793"/>
              <a:gd name="connsiteY2" fmla="*/ 5980176 h 7615681"/>
              <a:gd name="connsiteX3" fmla="*/ 12192002 w 12227793"/>
              <a:gd name="connsiteY3" fmla="*/ 4029603 h 7615681"/>
              <a:gd name="connsiteX4" fmla="*/ 12227793 w 12227793"/>
              <a:gd name="connsiteY4" fmla="*/ 4029854 h 7615681"/>
              <a:gd name="connsiteX5" fmla="*/ 12227793 w 12227793"/>
              <a:gd name="connsiteY5" fmla="*/ 7615681 h 7615681"/>
              <a:gd name="connsiteX6" fmla="*/ 0 w 12227793"/>
              <a:gd name="connsiteY6" fmla="*/ 7615681 h 7615681"/>
              <a:gd name="connsiteX7" fmla="*/ 0 w 12227793"/>
              <a:gd name="connsiteY7" fmla="*/ 3439875 h 7615681"/>
              <a:gd name="connsiteX8" fmla="*/ 35793 w 12227793"/>
              <a:gd name="connsiteY8" fmla="*/ 0 h 7615681"/>
              <a:gd name="connsiteX9" fmla="*/ 12192002 w 12227793"/>
              <a:gd name="connsiteY9" fmla="*/ 0 h 7615681"/>
              <a:gd name="connsiteX10" fmla="*/ 12192002 w 12227793"/>
              <a:gd name="connsiteY10" fmla="*/ 4029603 h 7615681"/>
              <a:gd name="connsiteX11" fmla="*/ 11672154 w 12227793"/>
              <a:gd name="connsiteY11" fmla="*/ 4025958 h 7615681"/>
              <a:gd name="connsiteX12" fmla="*/ 555639 w 12227793"/>
              <a:gd name="connsiteY12" fmla="*/ 3373269 h 7615681"/>
              <a:gd name="connsiteX13" fmla="*/ 35793 w 12227793"/>
              <a:gd name="connsiteY13" fmla="*/ 3435585 h 761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27793" h="7615681">
                <a:moveTo>
                  <a:pt x="35793" y="3435585"/>
                </a:moveTo>
                <a:lnTo>
                  <a:pt x="35793" y="5980176"/>
                </a:lnTo>
                <a:lnTo>
                  <a:pt x="12192002" y="5980176"/>
                </a:lnTo>
                <a:lnTo>
                  <a:pt x="12192002" y="4029603"/>
                </a:lnTo>
                <a:lnTo>
                  <a:pt x="12227793" y="4029854"/>
                </a:lnTo>
                <a:lnTo>
                  <a:pt x="12227793" y="7615681"/>
                </a:lnTo>
                <a:lnTo>
                  <a:pt x="0" y="7615681"/>
                </a:lnTo>
                <a:lnTo>
                  <a:pt x="0" y="3439875"/>
                </a:lnTo>
                <a:close/>
                <a:moveTo>
                  <a:pt x="35793" y="0"/>
                </a:moveTo>
                <a:lnTo>
                  <a:pt x="12192002" y="0"/>
                </a:lnTo>
                <a:lnTo>
                  <a:pt x="12192002" y="4029603"/>
                </a:lnTo>
                <a:lnTo>
                  <a:pt x="11672154" y="4025958"/>
                </a:lnTo>
                <a:cubicBezTo>
                  <a:pt x="6287417" y="3949116"/>
                  <a:pt x="5940376" y="2767827"/>
                  <a:pt x="555639" y="3373269"/>
                </a:cubicBezTo>
                <a:lnTo>
                  <a:pt x="35793" y="3435585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0BF9D8-6900-85DD-6A9F-C67BC98FB55B}"/>
              </a:ext>
            </a:extLst>
          </p:cNvPr>
          <p:cNvSpPr txBox="1"/>
          <p:nvPr/>
        </p:nvSpPr>
        <p:spPr>
          <a:xfrm>
            <a:off x="660399" y="4185791"/>
            <a:ext cx="10858500" cy="1637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0432902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8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127F2F9-C47F-ED2C-3415-81BB3FE54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871413"/>
            <a:ext cx="5372100" cy="511517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57711B-4DC6-C002-C612-D351CBB5E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40" y="643466"/>
            <a:ext cx="5362150" cy="57344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2EA776-858F-905F-44BA-1ED70065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895" y="6134100"/>
            <a:ext cx="1348105" cy="622375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732B7F5-418F-E68F-464C-54E47FF9A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56" y="338386"/>
            <a:ext cx="660400" cy="690314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6E6FE60E-689B-92C4-5C0B-02C27A889203}"/>
              </a:ext>
            </a:extLst>
          </p:cNvPr>
          <p:cNvSpPr txBox="1"/>
          <p:nvPr/>
        </p:nvSpPr>
        <p:spPr>
          <a:xfrm>
            <a:off x="565828" y="637823"/>
            <a:ext cx="537209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Hình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thành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kiến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thức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153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D89EBB-72B3-43C9-BAA0-C3D3A97AD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6BA549-E7EA-4091-94B3-7B2B3044E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14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8A942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5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8A942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6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8A942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19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8A942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20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8A942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8A942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 useBgFill="1">
        <p:nvSpPr>
          <p:cNvPr id="26" name="Freeform: Shape 22">
            <a:extLst>
              <a:ext uri="{FF2B5EF4-FFF2-40B4-BE49-F238E27FC236}">
                <a16:creationId xmlns:a16="http://schemas.microsoft.com/office/drawing/2014/main" id="{613F3963-915E-4812-8B39-BE6EA7CC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4524375" y="-809624"/>
            <a:ext cx="3143251" cy="12192001"/>
          </a:xfrm>
          <a:custGeom>
            <a:avLst/>
            <a:gdLst>
              <a:gd name="connsiteX0" fmla="*/ 508 w 2932134"/>
              <a:gd name="connsiteY0" fmla="*/ 4431100 h 12192000"/>
              <a:gd name="connsiteX1" fmla="*/ 137030 w 2932134"/>
              <a:gd name="connsiteY1" fmla="*/ 177371 h 12192000"/>
              <a:gd name="connsiteX2" fmla="*/ 145443 w 2932134"/>
              <a:gd name="connsiteY2" fmla="*/ 0 h 12192000"/>
              <a:gd name="connsiteX3" fmla="*/ 2932134 w 2932134"/>
              <a:gd name="connsiteY3" fmla="*/ 0 h 12192000"/>
              <a:gd name="connsiteX4" fmla="*/ 2932133 w 2932134"/>
              <a:gd name="connsiteY4" fmla="*/ 12192000 h 12192000"/>
              <a:gd name="connsiteX5" fmla="*/ 172151 w 2932134"/>
              <a:gd name="connsiteY5" fmla="*/ 12192000 h 12192000"/>
              <a:gd name="connsiteX6" fmla="*/ 169761 w 2932134"/>
              <a:gd name="connsiteY6" fmla="*/ 12180928 h 12192000"/>
              <a:gd name="connsiteX7" fmla="*/ 169761 w 2932134"/>
              <a:gd name="connsiteY7" fmla="*/ 7234593 h 12192000"/>
              <a:gd name="connsiteX8" fmla="*/ 508 w 2932134"/>
              <a:gd name="connsiteY8" fmla="*/ 44311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2134" h="12192000">
                <a:moveTo>
                  <a:pt x="508" y="4431100"/>
                </a:moveTo>
                <a:cubicBezTo>
                  <a:pt x="-7698" y="2846728"/>
                  <a:pt x="85554" y="1238574"/>
                  <a:pt x="137030" y="177371"/>
                </a:cubicBezTo>
                <a:lnTo>
                  <a:pt x="145443" y="0"/>
                </a:lnTo>
                <a:lnTo>
                  <a:pt x="2932134" y="0"/>
                </a:lnTo>
                <a:lnTo>
                  <a:pt x="2932133" y="12192000"/>
                </a:lnTo>
                <a:lnTo>
                  <a:pt x="172151" y="12192000"/>
                </a:lnTo>
                <a:lnTo>
                  <a:pt x="169761" y="12180928"/>
                </a:lnTo>
                <a:cubicBezTo>
                  <a:pt x="169761" y="11800439"/>
                  <a:pt x="169761" y="10278492"/>
                  <a:pt x="169761" y="7234593"/>
                </a:cubicBezTo>
                <a:cubicBezTo>
                  <a:pt x="50398" y="6402277"/>
                  <a:pt x="5637" y="5421334"/>
                  <a:pt x="508" y="443110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3" descr="Top view of wood desk with the plant, white keyboard, coffee in a white mug, notebook, and pen">
            <a:extLst>
              <a:ext uri="{FF2B5EF4-FFF2-40B4-BE49-F238E27FC236}">
                <a16:creationId xmlns:a16="http://schemas.microsoft.com/office/drawing/2014/main" id="{A19853EE-71F6-E07B-5FE4-4FAFFF69F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48" b="32423"/>
          <a:stretch/>
        </p:blipFill>
        <p:spPr>
          <a:xfrm>
            <a:off x="20" y="2124079"/>
            <a:ext cx="12191980" cy="4008527"/>
          </a:xfrm>
          <a:custGeom>
            <a:avLst/>
            <a:gdLst/>
            <a:ahLst/>
            <a:cxnLst/>
            <a:rect l="l" t="t" r="r" b="b"/>
            <a:pathLst>
              <a:path w="12192000" h="4008527">
                <a:moveTo>
                  <a:pt x="4189346" y="67"/>
                </a:moveTo>
                <a:cubicBezTo>
                  <a:pt x="6609616" y="-2813"/>
                  <a:pt x="11142685" y="89351"/>
                  <a:pt x="11767395" y="89351"/>
                </a:cubicBezTo>
                <a:cubicBezTo>
                  <a:pt x="11866707" y="89351"/>
                  <a:pt x="11953607" y="89351"/>
                  <a:pt x="12029645" y="89351"/>
                </a:cubicBezTo>
                <a:lnTo>
                  <a:pt x="12192000" y="89351"/>
                </a:lnTo>
                <a:lnTo>
                  <a:pt x="12192000" y="3985854"/>
                </a:lnTo>
                <a:lnTo>
                  <a:pt x="12191997" y="3985854"/>
                </a:lnTo>
                <a:lnTo>
                  <a:pt x="12191997" y="3974419"/>
                </a:lnTo>
                <a:lnTo>
                  <a:pt x="12184243" y="3974470"/>
                </a:lnTo>
                <a:cubicBezTo>
                  <a:pt x="11170126" y="3981070"/>
                  <a:pt x="9547540" y="3991630"/>
                  <a:pt x="6951408" y="4008527"/>
                </a:cubicBezTo>
                <a:cubicBezTo>
                  <a:pt x="6951408" y="4008527"/>
                  <a:pt x="6951408" y="4008527"/>
                  <a:pt x="3941397" y="3963467"/>
                </a:cubicBezTo>
                <a:cubicBezTo>
                  <a:pt x="3941397" y="3963467"/>
                  <a:pt x="3941397" y="3963467"/>
                  <a:pt x="1332721" y="3963467"/>
                </a:cubicBezTo>
                <a:cubicBezTo>
                  <a:pt x="1232387" y="3963467"/>
                  <a:pt x="831053" y="3963467"/>
                  <a:pt x="329384" y="3963467"/>
                </a:cubicBezTo>
                <a:lnTo>
                  <a:pt x="0" y="3969926"/>
                </a:lnTo>
                <a:lnTo>
                  <a:pt x="0" y="40691"/>
                </a:lnTo>
                <a:lnTo>
                  <a:pt x="20858" y="40713"/>
                </a:lnTo>
                <a:cubicBezTo>
                  <a:pt x="1271033" y="41633"/>
                  <a:pt x="2406326" y="39179"/>
                  <a:pt x="2925316" y="19546"/>
                </a:cubicBezTo>
                <a:cubicBezTo>
                  <a:pt x="3184813" y="6458"/>
                  <a:pt x="3630821" y="732"/>
                  <a:pt x="4189346" y="67"/>
                </a:cubicBezTo>
                <a:close/>
              </a:path>
            </a:pathLst>
          </a:cu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4DC563-54D4-ECA9-F0F5-376C27CB125F}"/>
              </a:ext>
            </a:extLst>
          </p:cNvPr>
          <p:cNvSpPr/>
          <p:nvPr/>
        </p:nvSpPr>
        <p:spPr>
          <a:xfrm>
            <a:off x="362888" y="663570"/>
            <a:ext cx="11438586" cy="4814520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951BC-9A26-53AC-AB8B-CB34BF1EDE91}"/>
              </a:ext>
            </a:extLst>
          </p:cNvPr>
          <p:cNvSpPr txBox="1"/>
          <p:nvPr/>
        </p:nvSpPr>
        <p:spPr>
          <a:xfrm>
            <a:off x="1377861" y="1633636"/>
            <a:ext cx="9423578" cy="3590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VIẾT BÀI VĂN NGHỊ LUẬN VỀ MỘT VẤN ĐỀ TRONG ĐỜI SỐNG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(CON NGƯỜI TRONG MỐI QUAN HỆ VỚI CỘNG ĐỒNG, ĐẤT NƯỚC)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863619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CB2F80D-314C-4679-8447-2E191164A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154" y="1420765"/>
            <a:ext cx="5719596" cy="4880207"/>
          </a:xfrm>
          <a:prstGeom prst="rect">
            <a:avLst/>
          </a:prstGeom>
        </p:spPr>
      </p:pic>
      <p:sp>
        <p:nvSpPr>
          <p:cNvPr id="12" name="Shape 1282">
            <a:extLst>
              <a:ext uri="{FF2B5EF4-FFF2-40B4-BE49-F238E27FC236}">
                <a16:creationId xmlns:a16="http://schemas.microsoft.com/office/drawing/2014/main" id="{2C80EAD5-78D4-4D42-BDC9-38C63DE004BB}"/>
              </a:ext>
            </a:extLst>
          </p:cNvPr>
          <p:cNvSpPr/>
          <p:nvPr/>
        </p:nvSpPr>
        <p:spPr>
          <a:xfrm>
            <a:off x="4365236" y="2540451"/>
            <a:ext cx="1088439" cy="70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ct val="80000"/>
              </a:lnSpc>
              <a:defRPr sz="2400" b="1" cap="all">
                <a:solidFill>
                  <a:srgbClr val="44474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srgbClr val="44474F"/>
                </a:solidFill>
                <a:effectLst/>
                <a:uLnTx/>
                <a:uFillTx/>
                <a:latin typeface="Goudy Stout" panose="0202090407030B020401" pitchFamily="18" charset="0"/>
                <a:cs typeface="Helvetica"/>
                <a:sym typeface="Helvetica"/>
              </a:rPr>
              <a:t>01</a:t>
            </a:r>
            <a:endParaRPr kumimoji="0" sz="4800" b="1" i="0" u="none" strike="noStrike" kern="1200" cap="all" spc="0" normalizeH="0" baseline="0" noProof="0" dirty="0">
              <a:ln>
                <a:noFill/>
              </a:ln>
              <a:solidFill>
                <a:srgbClr val="44474F"/>
              </a:solidFill>
              <a:effectLst/>
              <a:uLnTx/>
              <a:uFillTx/>
              <a:latin typeface="Goudy Stout" panose="0202090407030B020401" pitchFamily="18" charset="0"/>
              <a:cs typeface="Helvetica"/>
              <a:sym typeface="Helvetica"/>
            </a:endParaRPr>
          </a:p>
        </p:txBody>
      </p:sp>
      <p:sp>
        <p:nvSpPr>
          <p:cNvPr id="14" name="Shape 1282">
            <a:extLst>
              <a:ext uri="{FF2B5EF4-FFF2-40B4-BE49-F238E27FC236}">
                <a16:creationId xmlns:a16="http://schemas.microsoft.com/office/drawing/2014/main" id="{3AD0763C-EEFF-4E71-8FE6-9EA95080F5AB}"/>
              </a:ext>
            </a:extLst>
          </p:cNvPr>
          <p:cNvSpPr/>
          <p:nvPr/>
        </p:nvSpPr>
        <p:spPr>
          <a:xfrm>
            <a:off x="8759896" y="2563964"/>
            <a:ext cx="1088439" cy="70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ct val="80000"/>
              </a:lnSpc>
              <a:defRPr sz="2400" b="1" cap="all">
                <a:solidFill>
                  <a:srgbClr val="44474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srgbClr val="44474F"/>
                </a:solidFill>
                <a:effectLst/>
                <a:uLnTx/>
                <a:uFillTx/>
                <a:latin typeface="Goudy Stout" panose="0202090407030B020401" pitchFamily="18" charset="0"/>
                <a:cs typeface="Helvetica"/>
                <a:sym typeface="Helvetica"/>
              </a:rPr>
              <a:t>02</a:t>
            </a:r>
            <a:endParaRPr kumimoji="0" sz="4800" b="1" i="0" u="none" strike="noStrike" kern="1200" cap="all" spc="0" normalizeH="0" baseline="0" noProof="0" dirty="0">
              <a:ln>
                <a:noFill/>
              </a:ln>
              <a:solidFill>
                <a:srgbClr val="44474F"/>
              </a:solidFill>
              <a:effectLst/>
              <a:uLnTx/>
              <a:uFillTx/>
              <a:latin typeface="Goudy Stout" panose="0202090407030B020401" pitchFamily="18" charset="0"/>
              <a:cs typeface="Helvetica"/>
              <a:sym typeface="Helvetica"/>
            </a:endParaRPr>
          </a:p>
        </p:txBody>
      </p:sp>
      <p:sp>
        <p:nvSpPr>
          <p:cNvPr id="16" name="Shape 1282">
            <a:extLst>
              <a:ext uri="{FF2B5EF4-FFF2-40B4-BE49-F238E27FC236}">
                <a16:creationId xmlns:a16="http://schemas.microsoft.com/office/drawing/2014/main" id="{B9B6CC4F-5002-48C2-A1B3-47D93127495F}"/>
              </a:ext>
            </a:extLst>
          </p:cNvPr>
          <p:cNvSpPr/>
          <p:nvPr/>
        </p:nvSpPr>
        <p:spPr>
          <a:xfrm>
            <a:off x="7298946" y="5163004"/>
            <a:ext cx="1088439" cy="70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ct val="80000"/>
              </a:lnSpc>
              <a:defRPr sz="2400" b="1" cap="all">
                <a:solidFill>
                  <a:srgbClr val="44474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srgbClr val="44474F"/>
                </a:solidFill>
                <a:effectLst/>
                <a:uLnTx/>
                <a:uFillTx/>
                <a:latin typeface="Goudy Stout" panose="0202090407030B020401" pitchFamily="18" charset="0"/>
                <a:cs typeface="Helvetica"/>
                <a:sym typeface="Helvetica"/>
              </a:rPr>
              <a:t>03</a:t>
            </a:r>
            <a:endParaRPr kumimoji="0" sz="4800" b="1" i="0" u="none" strike="noStrike" kern="1200" cap="all" spc="0" normalizeH="0" baseline="0" noProof="0" dirty="0">
              <a:ln>
                <a:noFill/>
              </a:ln>
              <a:solidFill>
                <a:srgbClr val="44474F"/>
              </a:solidFill>
              <a:effectLst/>
              <a:uLnTx/>
              <a:uFillTx/>
              <a:latin typeface="Goudy Stout" panose="0202090407030B020401" pitchFamily="18" charset="0"/>
              <a:cs typeface="Helvetica"/>
              <a:sym typeface="Helvetic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4D518-BFFB-8F46-B2B5-89F6DBE771D9}"/>
              </a:ext>
            </a:extLst>
          </p:cNvPr>
          <p:cNvSpPr txBox="1"/>
          <p:nvPr/>
        </p:nvSpPr>
        <p:spPr>
          <a:xfrm>
            <a:off x="2896867" y="3397454"/>
            <a:ext cx="29367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các yêu cầu</a:t>
            </a:r>
            <a:r>
              <a:rPr lang="x-none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x-none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bài viết tham khảo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731398-128C-B347-A99C-CD0680C8F573}"/>
              </a:ext>
            </a:extLst>
          </p:cNvPr>
          <p:cNvSpPr txBox="1"/>
          <p:nvPr/>
        </p:nvSpPr>
        <p:spPr>
          <a:xfrm>
            <a:off x="7740077" y="3397454"/>
            <a:ext cx="3128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 dàn ý theo các bước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2D69DF-8C93-C243-884F-1289B3005153}"/>
              </a:ext>
            </a:extLst>
          </p:cNvPr>
          <p:cNvSpPr txBox="1"/>
          <p:nvPr/>
        </p:nvSpPr>
        <p:spPr>
          <a:xfrm>
            <a:off x="6104789" y="5898677"/>
            <a:ext cx="2936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viết t</a:t>
            </a:r>
          </a:p>
        </p:txBody>
      </p:sp>
      <p:sp>
        <p:nvSpPr>
          <p:cNvPr id="4" name="Oval 6">
            <a:extLst>
              <a:ext uri="{FF2B5EF4-FFF2-40B4-BE49-F238E27FC236}">
                <a16:creationId xmlns:a16="http://schemas.microsoft.com/office/drawing/2014/main" id="{5358C387-8B73-88BD-0F30-A95E17475905}"/>
              </a:ext>
            </a:extLst>
          </p:cNvPr>
          <p:cNvSpPr/>
          <p:nvPr/>
        </p:nvSpPr>
        <p:spPr>
          <a:xfrm>
            <a:off x="378027" y="-185516"/>
            <a:ext cx="11438586" cy="2351773"/>
          </a:xfrm>
          <a:prstGeom prst="ellipse">
            <a:avLst/>
          </a:prstGeom>
          <a:solidFill>
            <a:srgbClr val="47B547"/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C4A87C6-17CF-086D-39DB-5E107A344A63}"/>
              </a:ext>
            </a:extLst>
          </p:cNvPr>
          <p:cNvSpPr txBox="1"/>
          <p:nvPr/>
        </p:nvSpPr>
        <p:spPr>
          <a:xfrm>
            <a:off x="1556471" y="277724"/>
            <a:ext cx="9423578" cy="1878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07000"/>
              </a:lnSpc>
              <a:spcAft>
                <a:spcPts val="800"/>
              </a:spcAft>
              <a:defRPr/>
            </a:pPr>
            <a:r>
              <a:rPr lang="pt-BR" sz="2800" b="1" dirty="0">
                <a:solidFill>
                  <a:srgbClr val="FFFFFF"/>
                </a:solidFill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VIẾT BÀI VĂN NGHỊ LUẬN VỀ MỘT VẤN ĐỀ TRONG ĐỜI SỐNG</a:t>
            </a:r>
            <a:endParaRPr lang="en-US" sz="2800" dirty="0">
              <a:solidFill>
                <a:srgbClr val="FFFFFF"/>
              </a:solidFill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07000"/>
              </a:lnSpc>
              <a:spcAft>
                <a:spcPts val="800"/>
              </a:spcAft>
              <a:defRPr/>
            </a:pPr>
            <a:r>
              <a:rPr lang="pt-BR" sz="2000" b="1" dirty="0">
                <a:solidFill>
                  <a:srgbClr val="FFFFFF"/>
                </a:solidFill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(CON NGƯỜI TRONG MỐI QUAN HỆ VỚI CỘNG ĐỒNG, ĐẤT NƯỚC)</a:t>
            </a:r>
            <a:endParaRPr lang="en-US" sz="2000" dirty="0">
              <a:solidFill>
                <a:srgbClr val="FFFFFF"/>
              </a:solidFill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07000"/>
              </a:lnSpc>
              <a:spcAft>
                <a:spcPts val="800"/>
              </a:spcAft>
              <a:defRPr/>
            </a:pPr>
            <a:r>
              <a:rPr lang="pt-BR" sz="2000" b="1" dirty="0">
                <a:solidFill>
                  <a:srgbClr val="FFFFFF"/>
                </a:solidFill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solidFill>
                <a:srgbClr val="FFFFFF"/>
              </a:solidFill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4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prism dir="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BlobVTI">
  <a:themeElements>
    <a:clrScheme name="AnalogousFromDarkSeedLeftStep">
      <a:dk1>
        <a:srgbClr val="000000"/>
      </a:dk1>
      <a:lt1>
        <a:srgbClr val="FFFFFF"/>
      </a:lt1>
      <a:dk2>
        <a:srgbClr val="412E24"/>
      </a:dk2>
      <a:lt2>
        <a:srgbClr val="E8E2E8"/>
      </a:lt2>
      <a:accent1>
        <a:srgbClr val="47B547"/>
      </a:accent1>
      <a:accent2>
        <a:srgbClr val="6CB13B"/>
      </a:accent2>
      <a:accent3>
        <a:srgbClr val="98A942"/>
      </a:accent3>
      <a:accent4>
        <a:srgbClr val="B1933B"/>
      </a:accent4>
      <a:accent5>
        <a:srgbClr val="C3744D"/>
      </a:accent5>
      <a:accent6>
        <a:srgbClr val="B13B45"/>
      </a:accent6>
      <a:hlink>
        <a:srgbClr val="AF743A"/>
      </a:hlink>
      <a:folHlink>
        <a:srgbClr val="7F7F7F"/>
      </a:folHlink>
    </a:clrScheme>
    <a:fontScheme name="Blob">
      <a:majorFont>
        <a:latin typeface="Rockwell Nova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1868</TotalTime>
  <Words>2068</Words>
  <Application>Microsoft Office PowerPoint</Application>
  <PresentationFormat>Màn hình rộng</PresentationFormat>
  <Paragraphs>170</Paragraphs>
  <Slides>34</Slides>
  <Notes>1</Notes>
  <HiddenSlides>1</HiddenSlides>
  <MMClips>6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34</vt:i4>
      </vt:variant>
    </vt:vector>
  </HeadingPairs>
  <TitlesOfParts>
    <vt:vector size="52" baseType="lpstr">
      <vt:lpstr>Canva Sans</vt:lpstr>
      <vt:lpstr>等线</vt:lpstr>
      <vt:lpstr>Gliker Expanded</vt:lpstr>
      <vt:lpstr>MTD Acryle Script Personal Use</vt:lpstr>
      <vt:lpstr>Arial</vt:lpstr>
      <vt:lpstr>Avenir Next LT Pro</vt:lpstr>
      <vt:lpstr>Calibri</vt:lpstr>
      <vt:lpstr>Calibri Light</vt:lpstr>
      <vt:lpstr>Goudy Stout</vt:lpstr>
      <vt:lpstr>Rockwell Nova Light</vt:lpstr>
      <vt:lpstr>Segoe Script</vt:lpstr>
      <vt:lpstr>Times New Roman</vt:lpstr>
      <vt:lpstr>The Hand Extrablack</vt:lpstr>
      <vt:lpstr>Wingdings</vt:lpstr>
      <vt:lpstr>BlobVTI</vt:lpstr>
      <vt:lpstr>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Hải Châu</cp:lastModifiedBy>
  <cp:revision>42</cp:revision>
  <dcterms:created xsi:type="dcterms:W3CDTF">2023-06-28T10:55:39Z</dcterms:created>
  <dcterms:modified xsi:type="dcterms:W3CDTF">2025-11-12T03:08:44Z</dcterms:modified>
</cp:coreProperties>
</file>