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3"/>
    <p:sldId id="258" r:id="rId4"/>
    <p:sldId id="312" r:id="rId5"/>
    <p:sldId id="313" r:id="rId6"/>
    <p:sldId id="260" r:id="rId7"/>
    <p:sldId id="262" r:id="rId8"/>
    <p:sldId id="308" r:id="rId9"/>
    <p:sldId id="267" r:id="rId10"/>
    <p:sldId id="270" r:id="rId11"/>
    <p:sldId id="271" r:id="rId13"/>
    <p:sldId id="272" r:id="rId14"/>
    <p:sldId id="335" r:id="rId15"/>
    <p:sldId id="336" r:id="rId16"/>
    <p:sldId id="273" r:id="rId17"/>
    <p:sldId id="274" r:id="rId18"/>
    <p:sldId id="282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305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.jpeg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80517" y="923640"/>
            <a:ext cx="9277081" cy="135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/>
          <a:p>
            <a:pPr algn="ctr"/>
            <a:r>
              <a:rPr lang="en-GB" sz="8000" b="1" dirty="0">
                <a:solidFill>
                  <a:srgbClr val="0000FF"/>
                </a:solidFill>
                <a:latin typeface="VNI-Ariston" pitchFamily="2" charset="0"/>
              </a:rPr>
              <a:t>Hello everyone !!!</a:t>
            </a:r>
            <a:endParaRPr lang="en-US" sz="80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96645" y="2814955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WARMLY WELCOME TO OUR CLASS!</a:t>
            </a:r>
            <a:endParaRPr 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883920" y="223520"/>
            <a:ext cx="952627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2400" b="1">
                <a:latin typeface="Calibri" panose="020F0502020204030204"/>
                <a:ea typeface="等线"/>
              </a:rPr>
              <a:t>WORKSHEET</a:t>
            </a:r>
            <a:endParaRPr sz="2400" b="1">
              <a:latin typeface="Calibri" panose="020F0502020204030204"/>
              <a:ea typeface="等线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2400" b="1">
                <a:latin typeface="Calibri" panose="020F0502020204030204"/>
                <a:ea typeface="等线"/>
              </a:rPr>
              <a:t>Task </a:t>
            </a:r>
            <a:r>
              <a:rPr lang="en-US" sz="2400" b="1">
                <a:latin typeface="Calibri" panose="020F0502020204030204"/>
                <a:ea typeface="等线"/>
              </a:rPr>
              <a:t>2</a:t>
            </a:r>
            <a:r>
              <a:rPr sz="2400" b="1">
                <a:latin typeface="Calibri" panose="020F0502020204030204"/>
                <a:ea typeface="等线"/>
              </a:rPr>
              <a:t> (</a:t>
            </a:r>
            <a:r>
              <a:rPr lang="en-US" sz="2400" b="1">
                <a:latin typeface="Calibri" panose="020F0502020204030204"/>
                <a:ea typeface="等线"/>
              </a:rPr>
              <a:t>Ex 3- </a:t>
            </a:r>
            <a:r>
              <a:rPr sz="2400" b="1">
                <a:latin typeface="Calibri" panose="020F0502020204030204"/>
                <a:ea typeface="等线"/>
              </a:rPr>
              <a:t>P38): Complete the sentences with the words from the box.</a:t>
            </a:r>
            <a:endParaRPr sz="2400" b="1">
              <a:latin typeface="Calibri" panose="020F0502020204030204"/>
              <a:ea typeface="等线"/>
            </a:endParaRPr>
          </a:p>
        </p:txBody>
      </p:sp>
      <p:pic>
        <p:nvPicPr>
          <p:cNvPr id="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341120" y="987425"/>
            <a:ext cx="9628505" cy="5753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83920" y="1472724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endParaRPr sz="1600"/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latin typeface="Calibri" panose="020F0502020204030204"/>
                <a:ea typeface="等线"/>
              </a:rPr>
              <a:t> </a:t>
            </a:r>
            <a:endParaRPr sz="1600">
              <a:latin typeface="Calibri" panose="020F0502020204030204"/>
              <a:ea typeface="等线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latin typeface="Calibri" panose="020F0502020204030204"/>
                <a:ea typeface="等线"/>
              </a:rPr>
              <a:t> </a:t>
            </a:r>
            <a:endParaRPr sz="1600">
              <a:latin typeface="Calibri" panose="020F0502020204030204"/>
              <a:ea typeface="等线"/>
            </a:endParaRPr>
          </a:p>
        </p:txBody>
      </p:sp>
      <p:graphicFrame>
        <p:nvGraphicFramePr>
          <p:cNvPr id="7" name="Table 6"/>
          <p:cNvGraphicFramePr/>
          <p:nvPr>
            <p:custDataLst>
              <p:tags r:id="rId2"/>
            </p:custDataLst>
          </p:nvPr>
        </p:nvGraphicFramePr>
        <p:xfrm>
          <a:off x="883920" y="1569085"/>
          <a:ext cx="10708005" cy="4693920"/>
        </p:xfrm>
        <a:graphic>
          <a:graphicData uri="http://schemas.openxmlformats.org/drawingml/2006/table">
            <a:tbl>
              <a:tblPr/>
              <a:tblGrid>
                <a:gridCol w="8506460"/>
                <a:gridCol w="2201545"/>
              </a:tblGrid>
              <a:tr h="4267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latin typeface="Calibri" panose="020F0502020204030204"/>
                          <a:ea typeface="等线"/>
                        </a:rPr>
                        <a:t>CONTENT</a:t>
                      </a:r>
                      <a:endParaRPr sz="2800" b="1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latin typeface="Calibri" panose="020F0502020204030204"/>
                          <a:ea typeface="等线"/>
                        </a:rPr>
                        <a:t>MARK</a:t>
                      </a:r>
                      <a:endParaRPr sz="2800" b="1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1. </a:t>
                      </a: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People in my village are very ______________ to all visitors.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latin typeface="Calibri" panose="020F0502020204030204"/>
                          <a:ea typeface="等线"/>
                        </a:rPr>
                        <a:t>….……./ 2 points</a:t>
                      </a:r>
                      <a:endParaRPr sz="2400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2.</a:t>
                      </a: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 Parents in our village don</a:t>
                      </a: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等线"/>
                        </a:rPr>
                        <a:t>’</a:t>
                      </a: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t put much _________ on their children to do well at school.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latin typeface="Calibri" panose="020F0502020204030204"/>
                          <a:ea typeface="等线"/>
                        </a:rPr>
                        <a:t>….……./ 2 points</a:t>
                      </a:r>
                      <a:endParaRPr sz="2400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3. </a:t>
                      </a: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In my school, we can _______ on study and play, and do not have to worry about bullies.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latin typeface="Calibri" panose="020F0502020204030204"/>
                          <a:ea typeface="等线"/>
                        </a:rPr>
                        <a:t>….……./ 2 points</a:t>
                      </a:r>
                      <a:endParaRPr sz="2400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4. </a:t>
                      </a: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The best ________player in our chess club will not be able to join the competition.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latin typeface="Calibri" panose="020F0502020204030204"/>
                          <a:ea typeface="等线"/>
                        </a:rPr>
                        <a:t>….……./ 2 points</a:t>
                      </a:r>
                      <a:endParaRPr sz="2400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等线"/>
                        </a:rPr>
                        <a:t>5. If a boy uses his strength to frighten weaker peers, he is a ______.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latin typeface="Calibri" panose="020F0502020204030204"/>
                          <a:ea typeface="等线"/>
                        </a:rPr>
                        <a:t>….……./ 2 points</a:t>
                      </a:r>
                      <a:endParaRPr sz="2400">
                        <a:latin typeface="Calibri" panose="020F0502020204030204"/>
                        <a:ea typeface="等线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2131695" y="6299200"/>
            <a:ext cx="8277860" cy="577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latin typeface="Calibri" panose="020F0502020204030204"/>
                <a:ea typeface="等线"/>
                <a:sym typeface="+mn-ea"/>
              </a:rPr>
              <a:t>Group : ............</a:t>
            </a:r>
            <a:r>
              <a:rPr sz="2600" b="1">
                <a:latin typeface="Calibri" panose="020F0502020204030204"/>
                <a:ea typeface="等线"/>
                <a:sym typeface="+mn-ea"/>
              </a:rPr>
              <a:t>Total: …………………/10 points</a:t>
            </a:r>
            <a:endParaRPr lang="en-US" sz="2600" b="1">
              <a:latin typeface="Calibri" panose="020F0502020204030204"/>
              <a:ea typeface="等线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91397" y="1944912"/>
            <a:ext cx="115830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1. People in my village are very ______________ to all visitors.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2. Parents in our village don’t put much _________ on their children to do well at school.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3. In my school, we can _______ on study and play, and do not have to worry about bullies.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4. The best ________player in our chess club will not be able to join the competition.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5. If a boy uses his strength to frighten weaker peers, he is a ______.</a:t>
            </a:r>
            <a:endParaRPr lang="vi-VN" sz="2800" dirty="0"/>
          </a:p>
        </p:txBody>
      </p:sp>
      <p:sp>
        <p:nvSpPr>
          <p:cNvPr id="3" name="Hộp Văn bản 2"/>
          <p:cNvSpPr txBox="1"/>
          <p:nvPr/>
        </p:nvSpPr>
        <p:spPr>
          <a:xfrm>
            <a:off x="5344795" y="1895475"/>
            <a:ext cx="19126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hospitable 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285230" y="2501265"/>
            <a:ext cx="162750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pressure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4001824" y="3532688"/>
            <a:ext cx="1495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 focus 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2227324" y="4536993"/>
            <a:ext cx="1924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trained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9275553" y="5548326"/>
            <a:ext cx="1192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bully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668020" y="728345"/>
            <a:ext cx="979995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2 (Ex3- p38): Complete the sentences with the words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051" y="1281178"/>
            <a:ext cx="1137843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bully 		trained 		hospitable		pressure 		focus </a:t>
            </a:r>
            <a:endParaRPr lang="en-GB" sz="2800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255" y="40640"/>
            <a:ext cx="12199620" cy="812165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-7620"/>
            <a:ext cx="12199620" cy="850265"/>
            <a:chOff x="0" y="-3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1165225" y="147955"/>
            <a:ext cx="978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8" name="组合 17"/>
          <p:cNvGrpSpPr/>
          <p:nvPr/>
        </p:nvGrpSpPr>
        <p:grpSpPr>
          <a:xfrm>
            <a:off x="-1" y="-14606"/>
            <a:ext cx="12192001" cy="6858001"/>
            <a:chOff x="-1" y="-1"/>
            <a:chExt cx="12192001" cy="6858001"/>
          </a:xfrm>
        </p:grpSpPr>
        <p:sp>
          <p:nvSpPr>
            <p:cNvPr id="29" name="矩形 5"/>
            <p:cNvSpPr/>
            <p:nvPr/>
          </p:nvSpPr>
          <p:spPr>
            <a:xfrm>
              <a:off x="-1" y="-1"/>
              <a:ext cx="12192001" cy="6858001"/>
            </a:xfrm>
            <a:prstGeom prst="rect">
              <a:avLst/>
            </a:prstGeom>
            <a:solidFill>
              <a:srgbClr val="FDF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 Black" panose="02000000000000000000" charset="0"/>
              </a:endParaRPr>
            </a:p>
          </p:txBody>
        </p:sp>
        <p:sp>
          <p:nvSpPr>
            <p:cNvPr id="30" name="矩形 15"/>
            <p:cNvSpPr/>
            <p:nvPr/>
          </p:nvSpPr>
          <p:spPr>
            <a:xfrm>
              <a:off x="323850" y="309417"/>
              <a:ext cx="11544300" cy="6239164"/>
            </a:xfrm>
            <a:prstGeom prst="rect">
              <a:avLst/>
            </a:prstGeom>
            <a:solidFill>
              <a:srgbClr val="FEFAF8"/>
            </a:solidFill>
            <a:ln w="19050">
              <a:solidFill>
                <a:srgbClr val="DEBA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Roboto Black" panose="02000000000000000000" charset="0"/>
              </a:endParaRPr>
            </a:p>
          </p:txBody>
        </p:sp>
        <p:pic>
          <p:nvPicPr>
            <p:cNvPr id="32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01" t="257" b="62780"/>
            <a:stretch>
              <a:fillRect/>
            </a:stretch>
          </p:blipFill>
          <p:spPr>
            <a:xfrm rot="16200000" flipH="1">
              <a:off x="-104634" y="3182371"/>
              <a:ext cx="3780263" cy="3570996"/>
            </a:xfrm>
            <a:prstGeom prst="rect">
              <a:avLst/>
            </a:prstGeom>
          </p:spPr>
        </p:pic>
        <p:pic>
          <p:nvPicPr>
            <p:cNvPr id="36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01" t="257" b="62780"/>
            <a:stretch>
              <a:fillRect/>
            </a:stretch>
          </p:blipFill>
          <p:spPr>
            <a:xfrm rot="5400000" flipH="1" flipV="1">
              <a:off x="-81685" y="81685"/>
              <a:ext cx="2951176" cy="278780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0" y="-7620"/>
            <a:ext cx="12199620" cy="812165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17705" cy="872490"/>
          </a:xfrm>
        </p:spPr>
        <p:txBody>
          <a:bodyPr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8- PERIOD 23: REVIEW 1- LANGUAGE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90320" y="988695"/>
            <a:ext cx="3590290" cy="55181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PRONUNCIATION</a:t>
            </a:r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382645" y="1724660"/>
            <a:ext cx="12725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Unit 1: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95345" y="2937510"/>
            <a:ext cx="13214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Unit 2: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398520" y="4537710"/>
            <a:ext cx="1317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Unit 3: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655185" y="1693545"/>
            <a:ext cx="1543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Sounds:        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716780" y="2934335"/>
            <a:ext cx="1565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Sounds:          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716780" y="4518025"/>
            <a:ext cx="1339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Sounds: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 flipV="1">
            <a:off x="6055995" y="1696085"/>
            <a:ext cx="909955" cy="306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7025005" y="1351915"/>
            <a:ext cx="10223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/ʊ/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760210" y="1831340"/>
            <a:ext cx="19202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/u:/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55995" y="2012315"/>
            <a:ext cx="1002030" cy="130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 Box 15"/>
          <p:cNvSpPr txBox="1"/>
          <p:nvPr/>
        </p:nvSpPr>
        <p:spPr>
          <a:xfrm>
            <a:off x="7111365" y="3350260"/>
            <a:ext cx="9925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/ɪ/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285990" y="2759710"/>
            <a:ext cx="9124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/ə/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8" name="Straight Connector 17"/>
          <p:cNvCxnSpPr>
            <a:endCxn id="17" idx="1"/>
          </p:cNvCxnSpPr>
          <p:nvPr/>
        </p:nvCxnSpPr>
        <p:spPr>
          <a:xfrm flipV="1">
            <a:off x="6122035" y="3020695"/>
            <a:ext cx="1163955" cy="154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83300" y="3165475"/>
            <a:ext cx="1118870" cy="511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Text Box 21"/>
          <p:cNvSpPr txBox="1"/>
          <p:nvPr/>
        </p:nvSpPr>
        <p:spPr>
          <a:xfrm>
            <a:off x="6965950" y="4345940"/>
            <a:ext cx="1013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/ɔɪ/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6896735" y="5008880"/>
            <a:ext cx="13214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/ʊə/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54725" y="4592955"/>
            <a:ext cx="1070610" cy="3276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35040" y="4939665"/>
            <a:ext cx="1022985" cy="3765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3" grpId="0"/>
      <p:bldP spid="6" grpId="0"/>
      <p:bldP spid="10" grpId="1"/>
      <p:bldP spid="3" grpId="1"/>
      <p:bldP spid="6" grpId="1"/>
      <p:bldP spid="8" grpId="0"/>
      <p:bldP spid="8" grpId="1"/>
      <p:bldP spid="11" grpId="0"/>
      <p:bldP spid="11" grpId="1"/>
      <p:bldP spid="17" grpId="0"/>
      <p:bldP spid="17" grpId="1"/>
      <p:bldP spid="16" grpId="0"/>
      <p:bldP spid="16" grpId="1"/>
      <p:bldP spid="9" grpId="0"/>
      <p:bldP spid="9" grpId="1"/>
      <p:bldP spid="12" grpId="0"/>
      <p:bldP spid="12" grpId="1"/>
      <p:bldP spid="22" grpId="0"/>
      <p:bldP spid="23" grpId="0"/>
      <p:bldP spid="22" grpId="1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085" y="904875"/>
            <a:ext cx="11893550" cy="110140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lnSpc>
                <a:spcPct val="2000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A. g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 	B. c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  		C. f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    	D. c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A. J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        B. r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		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C.tr</a:t>
            </a:r>
            <a:r>
              <a:rPr 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alt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A. vill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     B. buff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	 C. cott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      D. short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A. ens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B. ins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pict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D. s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A. avoid	   B. doing	C. choice		 D.  join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9366" y="1902162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ɡʊd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5401" y="1872976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ːl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5978" y="1892637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fʊt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5512" y="1873839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kʊk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4816" y="2992417"/>
            <a:ext cx="126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dʒuːn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1978" y="2970597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ruːd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7175" y="2987680"/>
            <a:ext cx="1034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θ/</a:t>
            </a:r>
            <a:endParaRPr lang="el-G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53898" y="3016865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ʊ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2881" y="4128685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vɪl.ɪdʒ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55173" y="4157870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bʌf.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.ləʊ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6600" y="4103370"/>
            <a:ext cx="1594485" cy="4908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kɒt.ɪdʒ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83056" y="4099504"/>
            <a:ext cx="12547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/'∫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ɔ:t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ɪ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dʒ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i="0" dirty="0">
              <a:solidFill>
                <a:srgbClr val="AD4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2472" y="5150585"/>
            <a:ext cx="12611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ɪnˈʃ</a:t>
            </a:r>
            <a:r>
              <a:rPr lang="en-US" sz="2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ʊə</a:t>
            </a:r>
            <a:r>
              <a:rPr lang="en-US" sz="24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68614" y="4837174"/>
            <a:ext cx="12611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ɪnˈʃ</a:t>
            </a:r>
            <a:r>
              <a:rPr lang="en-US" sz="2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ʊə</a:t>
            </a:r>
            <a:r>
              <a:rPr lang="en-US" sz="24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66574" y="5149039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pɪk.tʃ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35110" y="4937125"/>
            <a:ext cx="1089025" cy="5029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l">
              <a:lnSpc>
                <a:spcPct val="200000"/>
              </a:lnSpc>
            </a:pPr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/ˈʃ</a:t>
            </a:r>
            <a:r>
              <a:rPr lang="en-US" sz="2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ʊə</a:t>
            </a:r>
            <a:r>
              <a:rPr lang="en-US" sz="2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li/</a:t>
            </a:r>
            <a:endParaRPr lang="en-US" sz="24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94005" y="657860"/>
            <a:ext cx="12125960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3( Ex 1- p38): Circle the word whose underlined part is pronounced differently from  the others.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61747" y="6253893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əˈvɔɪd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03867" y="62344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ːɪŋ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55676" y="6230602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tʃɔɪs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189586" y="6243699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dʒɔɪn</a:t>
            </a:r>
            <a:r>
              <a:rPr lang="en-US" sz="2400" b="1" dirty="0">
                <a:solidFill>
                  <a:srgbClr val="AD4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400" b="1" dirty="0">
              <a:solidFill>
                <a:srgbClr val="AD4F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14535" y="2492517"/>
            <a:ext cx="620510" cy="6025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984991" y="1402703"/>
            <a:ext cx="620510" cy="6025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85818" y="3579372"/>
            <a:ext cx="620510" cy="6025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744648" y="4681810"/>
            <a:ext cx="620510" cy="6025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42085" y="5787800"/>
            <a:ext cx="620510" cy="6025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-7620"/>
            <a:ext cx="12199620" cy="815340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" name="Round Single Corner Rectangle 1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1365" cy="650240"/>
          </a:xfrm>
        </p:spPr>
        <p:txBody>
          <a:bodyPr/>
          <a:p>
            <a:pPr algn="ctr"/>
            <a:r>
              <a:rPr lang="en-US" sz="3200" b="1">
                <a:solidFill>
                  <a:schemeClr val="tx1"/>
                </a:solidFill>
              </a:rPr>
              <a:t>ENGLISH 8- PERIOD 23: REVIEW 1- LANGUAGE</a:t>
            </a:r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22" name="nhạc chơi pass the ball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60455" y="742315"/>
            <a:ext cx="495300" cy="49530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4"/>
          <a:stretch>
            <a:fillRect/>
          </a:stretch>
        </p:blipFill>
        <p:spPr>
          <a:xfrm>
            <a:off x="2648585" y="1403350"/>
            <a:ext cx="9542780" cy="5455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7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1" name="Group 30"/>
          <p:cNvGrpSpPr/>
          <p:nvPr/>
        </p:nvGrpSpPr>
        <p:grpSpPr>
          <a:xfrm>
            <a:off x="0" y="-7620"/>
            <a:ext cx="12199620" cy="850265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1365" cy="842645"/>
          </a:xfrm>
        </p:spPr>
        <p:txBody>
          <a:bodyPr/>
          <a:p>
            <a:pPr algn="ctr"/>
            <a:r>
              <a:rPr lang="en-US" sz="3200" b="1">
                <a:solidFill>
                  <a:schemeClr val="tx1"/>
                </a:solidFill>
              </a:rPr>
              <a:t>ENGLISH 8- PERIOD 23: REVIEW 1- LANGUAGE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8115" y="811530"/>
            <a:ext cx="38582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GRAMMAR</a:t>
            </a:r>
            <a:endParaRPr 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0820" y="1644650"/>
            <a:ext cx="14084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Unit 1:  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831340" y="1421130"/>
            <a:ext cx="538099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Verbs of liking/ disliking +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Ving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928495" y="2087880"/>
            <a:ext cx="607568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Verbs of liking/ disliking +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V/ Ving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endParaRPr lang="en-US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278880" y="1432560"/>
            <a:ext cx="63766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love, like, fancy, prefer, dislike, hate, detest...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327265" y="2088515"/>
            <a:ext cx="38665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like, love, hate, prefer.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458595" y="1741170"/>
            <a:ext cx="489585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1"/>
          </p:cNvCxnSpPr>
          <p:nvPr/>
        </p:nvCxnSpPr>
        <p:spPr>
          <a:xfrm>
            <a:off x="1461135" y="1971040"/>
            <a:ext cx="467360" cy="362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Text Box 19"/>
          <p:cNvSpPr txBox="1"/>
          <p:nvPr/>
        </p:nvSpPr>
        <p:spPr>
          <a:xfrm>
            <a:off x="172720" y="3204210"/>
            <a:ext cx="14084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Unit 2: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7069455" y="2743200"/>
            <a:ext cx="50469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S+ V + short adv + er + than ....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819910" y="3201035"/>
            <a:ext cx="45815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Comparative forms of </a:t>
            </a:r>
            <a:r>
              <a:rPr lang="en-US" sz="2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6917690" y="3536315"/>
            <a:ext cx="52819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S+ V +more + long adv+ than ....  </a:t>
            </a:r>
            <a:endParaRPr lang="en-US" sz="2600" b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299720" y="5205095"/>
            <a:ext cx="14084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Unit 3:  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1741805" y="4700270"/>
            <a:ext cx="31496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sentences:  </a:t>
            </a:r>
            <a:endParaRPr lang="en-US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1811655" y="5533390"/>
            <a:ext cx="35433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sentences:   </a:t>
            </a:r>
            <a:endParaRPr lang="en-US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600835" y="5111750"/>
            <a:ext cx="395605" cy="385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39570" y="5506720"/>
            <a:ext cx="386080" cy="299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278880" y="3011170"/>
            <a:ext cx="704215" cy="42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3" idx="1"/>
          </p:cNvCxnSpPr>
          <p:nvPr/>
        </p:nvCxnSpPr>
        <p:spPr>
          <a:xfrm>
            <a:off x="6289040" y="3435350"/>
            <a:ext cx="628650" cy="346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4763770" y="4700270"/>
            <a:ext cx="439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independent clause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083810" y="5497830"/>
            <a:ext cx="7912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two or more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independent clauses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0" grpId="0"/>
      <p:bldP spid="11" grpId="0"/>
      <p:bldP spid="20" grpId="0"/>
      <p:bldP spid="22" grpId="0"/>
      <p:bldP spid="21" grpId="0"/>
      <p:bldP spid="21" grpId="1"/>
      <p:bldP spid="23" grpId="0"/>
      <p:bldP spid="24" grpId="0"/>
      <p:bldP spid="30" grpId="0"/>
      <p:bldP spid="3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249785" cy="922655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10" name="Hộp Văn bản 9"/>
          <p:cNvSpPr txBox="1"/>
          <p:nvPr/>
        </p:nvSpPr>
        <p:spPr>
          <a:xfrm>
            <a:off x="257810" y="1574165"/>
            <a:ext cx="11934825" cy="5492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/>
              <a:t>Mai dislikes ______ her pictures </a:t>
            </a:r>
            <a:r>
              <a:rPr lang="en-US" sz="2600"/>
              <a:t>to </a:t>
            </a:r>
            <a:r>
              <a:rPr lang="en-US" sz="2600" smtClean="0"/>
              <a:t>Facebook</a:t>
            </a:r>
            <a:r>
              <a:rPr lang="en-US" sz="2600" dirty="0"/>
              <a:t>. She prefers not to show them to others.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</a:rPr>
              <a:t>A. </a:t>
            </a:r>
            <a:r>
              <a:rPr lang="en-US" sz="2600" smtClean="0"/>
              <a:t>to </a:t>
            </a:r>
            <a:r>
              <a:rPr lang="en-US" sz="2600" dirty="0"/>
              <a:t>upload </a:t>
            </a:r>
            <a:r>
              <a:rPr lang="en-US" sz="2600"/>
              <a:t>		          </a:t>
            </a:r>
            <a:r>
              <a:rPr lang="en-US" sz="2600" b="1" smtClean="0">
                <a:solidFill>
                  <a:srgbClr val="5DD2FF"/>
                </a:solidFill>
              </a:rPr>
              <a:t>B</a:t>
            </a:r>
            <a:r>
              <a:rPr lang="en-US" sz="2600" b="1" dirty="0">
                <a:solidFill>
                  <a:srgbClr val="5DD2FF"/>
                </a:solidFill>
              </a:rPr>
              <a:t>. </a:t>
            </a:r>
            <a:r>
              <a:rPr lang="en-US" sz="2600" dirty="0"/>
              <a:t>uploading		</a:t>
            </a:r>
            <a:r>
              <a:rPr lang="en-US" sz="2600"/>
              <a:t>	</a:t>
            </a:r>
            <a:r>
              <a:rPr lang="en-US" sz="2600" smtClean="0"/>
              <a:t>	</a:t>
            </a:r>
            <a:r>
              <a:rPr lang="en-US" sz="2600" b="1" smtClean="0">
                <a:solidFill>
                  <a:srgbClr val="5DD2FF"/>
                </a:solidFill>
              </a:rPr>
              <a:t>C</a:t>
            </a:r>
            <a:r>
              <a:rPr lang="en-US" sz="2600" b="1">
                <a:solidFill>
                  <a:srgbClr val="5DD2FF"/>
                </a:solidFill>
              </a:rPr>
              <a:t>.</a:t>
            </a:r>
            <a:r>
              <a:rPr lang="en-US" sz="2600"/>
              <a:t> </a:t>
            </a:r>
            <a:r>
              <a:rPr lang="en-US" sz="2600" smtClean="0"/>
              <a:t>upload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</a:rPr>
              <a:t>2. </a:t>
            </a:r>
            <a:r>
              <a:rPr lang="en-US" sz="2600" dirty="0"/>
              <a:t>We enjoy ____ photos of different types of scenery, so we took a camera with us.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</a:rPr>
              <a:t>A.</a:t>
            </a:r>
            <a:r>
              <a:rPr lang="en-US" sz="2600" smtClean="0"/>
              <a:t> taking </a:t>
            </a:r>
            <a:r>
              <a:rPr lang="en-US" sz="2600" dirty="0"/>
              <a:t>		          </a:t>
            </a:r>
            <a:r>
              <a:rPr lang="en-US" sz="2600" b="1" dirty="0">
                <a:solidFill>
                  <a:srgbClr val="5DD2FF"/>
                </a:solidFill>
              </a:rPr>
              <a:t>B.</a:t>
            </a:r>
            <a:r>
              <a:rPr lang="en-US" sz="2600" dirty="0"/>
              <a:t> to take		</a:t>
            </a:r>
            <a:r>
              <a:rPr lang="en-US" sz="2600"/>
              <a:t>	</a:t>
            </a:r>
            <a:r>
              <a:rPr lang="en-US" sz="2600" smtClean="0"/>
              <a:t>	</a:t>
            </a:r>
            <a:r>
              <a:rPr lang="en-US" sz="2600" b="1" smtClean="0">
                <a:solidFill>
                  <a:srgbClr val="5DD2FF"/>
                </a:solidFill>
              </a:rPr>
              <a:t>C</a:t>
            </a:r>
            <a:r>
              <a:rPr lang="en-US" sz="2600" b="1">
                <a:solidFill>
                  <a:srgbClr val="5DD2FF"/>
                </a:solidFill>
              </a:rPr>
              <a:t>.</a:t>
            </a:r>
            <a:r>
              <a:rPr lang="en-US" sz="2600"/>
              <a:t> </a:t>
            </a:r>
            <a:r>
              <a:rPr lang="en-US" sz="2600" smtClean="0"/>
              <a:t>take</a:t>
            </a:r>
            <a:endParaRPr lang="en-US" sz="2600" smtClean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  <a:sym typeface="+mn-ea"/>
              </a:rPr>
              <a:t>3.</a:t>
            </a:r>
            <a:r>
              <a:rPr lang="en-US" sz="2600" dirty="0">
                <a:sym typeface="+mn-ea"/>
              </a:rPr>
              <a:t> She did the puzzles ______ than I did, so I won the competition.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  <a:sym typeface="+mn-ea"/>
              </a:rPr>
              <a:t>A.</a:t>
            </a:r>
            <a:r>
              <a:rPr lang="en-US" sz="2600" smtClean="0">
                <a:sym typeface="+mn-ea"/>
              </a:rPr>
              <a:t> slowly </a:t>
            </a:r>
            <a:r>
              <a:rPr lang="en-US" sz="2600" dirty="0">
                <a:sym typeface="+mn-ea"/>
              </a:rPr>
              <a:t>		          </a:t>
            </a:r>
            <a:r>
              <a:rPr lang="en-US" sz="2600" b="1" smtClean="0">
                <a:solidFill>
                  <a:srgbClr val="5DD2FF"/>
                </a:solidFill>
                <a:sym typeface="+mn-ea"/>
              </a:rPr>
              <a:t>B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.</a:t>
            </a:r>
            <a:r>
              <a:rPr lang="en-US" sz="2600" dirty="0">
                <a:sym typeface="+mn-ea"/>
              </a:rPr>
              <a:t> slower			             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C.</a:t>
            </a:r>
            <a:r>
              <a:rPr lang="en-US" sz="2600" dirty="0">
                <a:sym typeface="+mn-ea"/>
              </a:rPr>
              <a:t> </a:t>
            </a:r>
            <a:r>
              <a:rPr lang="en-US" sz="2600">
                <a:sym typeface="+mn-ea"/>
              </a:rPr>
              <a:t>more </a:t>
            </a:r>
            <a:r>
              <a:rPr lang="en-US" sz="2600" smtClean="0">
                <a:sym typeface="+mn-ea"/>
              </a:rPr>
              <a:t>slowly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  <a:sym typeface="+mn-ea"/>
              </a:rPr>
              <a:t>4.</a:t>
            </a:r>
            <a:r>
              <a:rPr lang="en-US" sz="2600" dirty="0">
                <a:sym typeface="+mn-ea"/>
              </a:rPr>
              <a:t> Tom worked ______ than Mi; therefore, he got better results in the exams.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  <a:sym typeface="+mn-ea"/>
              </a:rPr>
              <a:t>A.</a:t>
            </a:r>
            <a:r>
              <a:rPr lang="en-US" sz="2600" smtClean="0">
                <a:sym typeface="+mn-ea"/>
              </a:rPr>
              <a:t> hardly </a:t>
            </a:r>
            <a:r>
              <a:rPr lang="en-US" sz="2600" dirty="0">
                <a:sym typeface="+mn-ea"/>
              </a:rPr>
              <a:t>		          </a:t>
            </a:r>
            <a:r>
              <a:rPr lang="en-US" sz="2600" b="1" smtClean="0">
                <a:solidFill>
                  <a:srgbClr val="5DD2FF"/>
                </a:solidFill>
                <a:sym typeface="+mn-ea"/>
              </a:rPr>
              <a:t>B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. </a:t>
            </a:r>
            <a:r>
              <a:rPr lang="en-US" sz="2600" dirty="0">
                <a:sym typeface="+mn-ea"/>
              </a:rPr>
              <a:t>harder			            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C.</a:t>
            </a:r>
            <a:r>
              <a:rPr lang="en-US" sz="2600" dirty="0">
                <a:sym typeface="+mn-ea"/>
              </a:rPr>
              <a:t> </a:t>
            </a:r>
            <a:r>
              <a:rPr lang="en-US" sz="2600">
                <a:sym typeface="+mn-ea"/>
              </a:rPr>
              <a:t>more </a:t>
            </a:r>
            <a:r>
              <a:rPr lang="en-US" sz="2600" smtClean="0">
                <a:sym typeface="+mn-ea"/>
              </a:rPr>
              <a:t>hard</a:t>
            </a:r>
            <a:endParaRPr lang="en-US" sz="2600" smtClean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  <a:sym typeface="+mn-ea"/>
              </a:rPr>
              <a:t>5.</a:t>
            </a:r>
            <a:r>
              <a:rPr lang="en-US" sz="2600" dirty="0">
                <a:sym typeface="+mn-ea"/>
              </a:rPr>
              <a:t> Now they all chat with each other ____ than before because they have smartphones.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5DD2FF"/>
                </a:solidFill>
                <a:sym typeface="+mn-ea"/>
              </a:rPr>
              <a:t>A.</a:t>
            </a:r>
            <a:r>
              <a:rPr lang="en-US" sz="2600" dirty="0">
                <a:sym typeface="+mn-ea"/>
              </a:rPr>
              <a:t> more frequently 		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B.</a:t>
            </a:r>
            <a:r>
              <a:rPr lang="en-US" sz="2600" dirty="0">
                <a:sym typeface="+mn-ea"/>
              </a:rPr>
              <a:t> frequent			            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C.</a:t>
            </a:r>
            <a:r>
              <a:rPr lang="en-US" sz="2600" dirty="0">
                <a:sym typeface="+mn-ea"/>
              </a:rPr>
              <a:t> frequently</a:t>
            </a:r>
            <a:endParaRPr lang="vi-VN" sz="2600" dirty="0"/>
          </a:p>
          <a:p>
            <a:endParaRPr lang="en-US" sz="2600" dirty="0"/>
          </a:p>
        </p:txBody>
      </p:sp>
      <p:sp>
        <p:nvSpPr>
          <p:cNvPr id="31" name="TextBox 11"/>
          <p:cNvSpPr txBox="1"/>
          <p:nvPr/>
        </p:nvSpPr>
        <p:spPr>
          <a:xfrm>
            <a:off x="386080" y="930275"/>
            <a:ext cx="793305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III. GRAMMAR</a:t>
            </a:r>
            <a:endParaRPr lang="en-US" sz="2400" b="1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4 (Ex 4- p38): Choose the correct answer A, B, or C.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65225" y="147955"/>
            <a:ext cx="978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6078855" y="6452870"/>
            <a:ext cx="1358265" cy="440055"/>
          </a:xfrm>
          <a:prstGeom prst="downArrow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GAME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grpSp>
        <p:nvGrpSpPr>
          <p:cNvPr id="4" name="组合 1"/>
          <p:cNvGrpSpPr/>
          <p:nvPr/>
        </p:nvGrpSpPr>
        <p:grpSpPr>
          <a:xfrm flipH="1">
            <a:off x="-1" y="-1"/>
            <a:ext cx="12192001" cy="6858002"/>
            <a:chOff x="-1" y="-1"/>
            <a:chExt cx="12192001" cy="6858002"/>
          </a:xfrm>
        </p:grpSpPr>
        <p:grpSp>
          <p:nvGrpSpPr>
            <p:cNvPr id="18" name="组合 17"/>
            <p:cNvGrpSpPr/>
            <p:nvPr/>
          </p:nvGrpSpPr>
          <p:grpSpPr>
            <a:xfrm>
              <a:off x="-1" y="-1"/>
              <a:ext cx="12192001" cy="6858002"/>
              <a:chOff x="-1" y="-1"/>
              <a:chExt cx="12192001" cy="68580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-1" y="-1"/>
                <a:ext cx="12192001" cy="6858001"/>
              </a:xfrm>
              <a:prstGeom prst="rect">
                <a:avLst/>
              </a:prstGeom>
              <a:solidFill>
                <a:srgbClr val="FDF5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Roboto Black" panose="02000000000000000000" charset="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323850" y="309417"/>
                <a:ext cx="11544300" cy="6239164"/>
              </a:xfrm>
              <a:prstGeom prst="rect">
                <a:avLst/>
              </a:prstGeom>
              <a:solidFill>
                <a:srgbClr val="FEFAF8"/>
              </a:solidFill>
              <a:ln w="19050">
                <a:solidFill>
                  <a:srgbClr val="DEBA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cs typeface="Roboto Black" panose="02000000000000000000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1" t="257" b="62780"/>
              <a:stretch>
                <a:fillRect/>
              </a:stretch>
            </p:blipFill>
            <p:spPr>
              <a:xfrm rot="16200000" flipH="1">
                <a:off x="-131732" y="2230467"/>
                <a:ext cx="4759265" cy="4495803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1" t="257" b="62780"/>
              <a:stretch>
                <a:fillRect/>
              </a:stretch>
            </p:blipFill>
            <p:spPr>
              <a:xfrm rot="5400000" flipH="1" flipV="1">
                <a:off x="-68469" y="68471"/>
                <a:ext cx="2473743" cy="2336802"/>
              </a:xfrm>
              <a:prstGeom prst="rect">
                <a:avLst/>
              </a:prstGeom>
            </p:spPr>
          </p:pic>
        </p:grp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94"/>
            <a:stretch>
              <a:fillRect/>
            </a:stretch>
          </p:blipFill>
          <p:spPr>
            <a:xfrm rot="16200000" flipH="1">
              <a:off x="6571343" y="1237343"/>
              <a:ext cx="6858000" cy="4383314"/>
            </a:xfrm>
            <a:prstGeom prst="rect">
              <a:avLst/>
            </a:prstGeom>
          </p:spPr>
        </p:pic>
      </p:grp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191510" y="2743835"/>
            <a:ext cx="6424930" cy="4114165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3521710" y="515620"/>
            <a:ext cx="6016625" cy="1856740"/>
          </a:xfrm>
          <a:prstGeom prst="star7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</a:rPr>
              <a:t>WHO IS FASTER?</a:t>
            </a:r>
            <a:endParaRPr lang="en-US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" y="17929"/>
            <a:ext cx="12140994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/>
          <p:cNvSpPr/>
          <p:nvPr/>
        </p:nvSpPr>
        <p:spPr>
          <a:xfrm>
            <a:off x="1738624" y="341093"/>
            <a:ext cx="9328372" cy="11258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8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2453052" y="4578427"/>
            <a:ext cx="5122543" cy="83988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/>
          <p:cNvSpPr/>
          <p:nvPr/>
        </p:nvSpPr>
        <p:spPr>
          <a:xfrm>
            <a:off x="2453052" y="2437621"/>
            <a:ext cx="4852420" cy="8289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/>
          <p:cNvSpPr/>
          <p:nvPr/>
        </p:nvSpPr>
        <p:spPr>
          <a:xfrm>
            <a:off x="2351148" y="3499926"/>
            <a:ext cx="4954324" cy="77167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Bookman Old Style" panose="02050604050505020204" pitchFamily="18" charset="0"/>
              <a:cs typeface="Cordia New" panose="020B0304020202020204" pitchFamily="34" charset="-34"/>
            </a:endParaRPr>
          </a:p>
        </p:txBody>
      </p:sp>
      <p:sp>
        <p:nvSpPr>
          <p:cNvPr id="9" name="a"/>
          <p:cNvSpPr txBox="1"/>
          <p:nvPr/>
        </p:nvSpPr>
        <p:spPr>
          <a:xfrm>
            <a:off x="3015184" y="4721803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</a:t>
            </a:r>
            <a:r>
              <a:rPr lang="en-US" sz="3200" b="1" dirty="0">
                <a:solidFill>
                  <a:srgbClr val="3B87CD"/>
                </a:solidFill>
              </a:rPr>
              <a:t>upload</a:t>
            </a:r>
            <a:r>
              <a:rPr lang="en-US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h-TH" sz="3200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0" name="b"/>
          <p:cNvSpPr txBox="1"/>
          <p:nvPr/>
        </p:nvSpPr>
        <p:spPr>
          <a:xfrm>
            <a:off x="3015183" y="2596149"/>
            <a:ext cx="413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</a:t>
            </a:r>
            <a:r>
              <a:rPr lang="en-US" sz="3200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</a:t>
            </a:r>
            <a:r>
              <a:rPr lang="en-US" sz="3200" b="1" dirty="0">
                <a:solidFill>
                  <a:schemeClr val="accent5"/>
                </a:solidFill>
              </a:rPr>
              <a:t>upload</a:t>
            </a:r>
            <a:endParaRPr lang="en-US" sz="3200" b="1" dirty="0">
              <a:solidFill>
                <a:schemeClr val="accent5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/>
          <p:cNvSpPr txBox="1"/>
          <p:nvPr/>
        </p:nvSpPr>
        <p:spPr>
          <a:xfrm>
            <a:off x="3015183" y="3570411"/>
            <a:ext cx="413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uploading   </a:t>
            </a:r>
            <a:endParaRPr lang="th-TH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กลุ่ม 12"/>
          <p:cNvGrpSpPr/>
          <p:nvPr/>
        </p:nvGrpSpPr>
        <p:grpSpPr>
          <a:xfrm>
            <a:off x="0" y="0"/>
            <a:ext cx="1521279" cy="1331216"/>
            <a:chOff x="3628809" y="1877210"/>
            <a:chExt cx="2998906" cy="2644351"/>
          </a:xfrm>
        </p:grpSpPr>
        <p:sp>
          <p:nvSpPr>
            <p:cNvPr id="13" name="วงรี 13"/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/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/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/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/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/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/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/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/>
          <p:cNvGrpSpPr/>
          <p:nvPr/>
        </p:nvGrpSpPr>
        <p:grpSpPr>
          <a:xfrm>
            <a:off x="39895" y="22215"/>
            <a:ext cx="1282009" cy="1282009"/>
            <a:chOff x="3842018" y="1909696"/>
            <a:chExt cx="2527233" cy="2527233"/>
          </a:xfrm>
        </p:grpSpPr>
        <p:sp>
          <p:nvSpPr>
            <p:cNvPr id="22" name="วงรี 22"/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/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/>
          <p:cNvSpPr/>
          <p:nvPr/>
        </p:nvSpPr>
        <p:spPr>
          <a:xfrm>
            <a:off x="589813" y="1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665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6865212" y="3482185"/>
            <a:ext cx="883659" cy="882475"/>
          </a:xfrm>
          <a:prstGeom prst="rect">
            <a:avLst/>
          </a:prstGeom>
        </p:spPr>
      </p:pic>
      <p:pic>
        <p:nvPicPr>
          <p:cNvPr id="26" name="รูปภาพ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664965" y="2428535"/>
            <a:ext cx="851941" cy="882475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2788.187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969766" y="4535832"/>
            <a:ext cx="851941" cy="8824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18515" y="469727"/>
            <a:ext cx="884027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dislikes ______ her pictures to Facebook. She prefers not to show them to others.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"/>
            <a:ext cx="1219200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/>
          <p:cNvSpPr/>
          <p:nvPr/>
        </p:nvSpPr>
        <p:spPr>
          <a:xfrm>
            <a:off x="1738624" y="341093"/>
            <a:ext cx="9328372" cy="11258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2453052" y="4578427"/>
            <a:ext cx="5122543" cy="83988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/>
          <p:cNvSpPr/>
          <p:nvPr/>
        </p:nvSpPr>
        <p:spPr>
          <a:xfrm>
            <a:off x="2453053" y="3266438"/>
            <a:ext cx="4852420" cy="8289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/>
          <p:cNvSpPr/>
          <p:nvPr/>
        </p:nvSpPr>
        <p:spPr>
          <a:xfrm>
            <a:off x="2538919" y="2011683"/>
            <a:ext cx="4954324" cy="77167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Bookman Old Style" panose="02050604050505020204" pitchFamily="18" charset="0"/>
              <a:cs typeface="Cordia New" panose="020B0304020202020204" pitchFamily="34" charset="-34"/>
            </a:endParaRPr>
          </a:p>
        </p:txBody>
      </p:sp>
      <p:sp>
        <p:nvSpPr>
          <p:cNvPr id="9" name="a"/>
          <p:cNvSpPr txBox="1"/>
          <p:nvPr/>
        </p:nvSpPr>
        <p:spPr>
          <a:xfrm>
            <a:off x="3015184" y="4721803"/>
            <a:ext cx="413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</a:t>
            </a:r>
            <a:endParaRPr lang="th-TH" sz="3600" dirty="0">
              <a:solidFill>
                <a:srgbClr val="3B87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"/>
          <p:cNvSpPr txBox="1"/>
          <p:nvPr/>
        </p:nvSpPr>
        <p:spPr>
          <a:xfrm>
            <a:off x="3015184" y="3424966"/>
            <a:ext cx="413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600" b="1" dirty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take</a:t>
            </a:r>
            <a:endParaRPr lang="th-TH" sz="3600" b="1" dirty="0">
              <a:solidFill>
                <a:srgbClr val="3B87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"/>
          <p:cNvSpPr txBox="1"/>
          <p:nvPr/>
        </p:nvSpPr>
        <p:spPr>
          <a:xfrm>
            <a:off x="2873563" y="2138721"/>
            <a:ext cx="413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b="1" dirty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    </a:t>
            </a:r>
            <a:endParaRPr lang="th-TH" sz="3600" b="1" dirty="0">
              <a:solidFill>
                <a:srgbClr val="3B87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กลุ่ม 12"/>
          <p:cNvGrpSpPr/>
          <p:nvPr/>
        </p:nvGrpSpPr>
        <p:grpSpPr>
          <a:xfrm>
            <a:off x="0" y="0"/>
            <a:ext cx="1521279" cy="1331216"/>
            <a:chOff x="3628809" y="1877210"/>
            <a:chExt cx="2998906" cy="2644351"/>
          </a:xfrm>
        </p:grpSpPr>
        <p:sp>
          <p:nvSpPr>
            <p:cNvPr id="13" name="วงรี 13"/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/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/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/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/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/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/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/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/>
          <p:cNvGrpSpPr/>
          <p:nvPr/>
        </p:nvGrpSpPr>
        <p:grpSpPr>
          <a:xfrm>
            <a:off x="39895" y="22215"/>
            <a:ext cx="1282009" cy="1282009"/>
            <a:chOff x="3842018" y="1909696"/>
            <a:chExt cx="2527233" cy="2527233"/>
          </a:xfrm>
        </p:grpSpPr>
        <p:sp>
          <p:nvSpPr>
            <p:cNvPr id="22" name="วงรี 22"/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/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/>
          <p:cNvSpPr/>
          <p:nvPr/>
        </p:nvSpPr>
        <p:spPr>
          <a:xfrm>
            <a:off x="589813" y="1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665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6938048" y="1964097"/>
            <a:ext cx="883659" cy="882475"/>
          </a:xfrm>
          <a:prstGeom prst="rect">
            <a:avLst/>
          </a:prstGeom>
        </p:spPr>
      </p:pic>
      <p:pic>
        <p:nvPicPr>
          <p:cNvPr id="26" name="รูปภาพ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969766" y="3343712"/>
            <a:ext cx="851941" cy="882475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2788.187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969766" y="4535832"/>
            <a:ext cx="851941" cy="8824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18515" y="469727"/>
            <a:ext cx="8957008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enjoy ______ photos of different types of scenery, so we took a camera with us.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" y="17929"/>
            <a:ext cx="12140994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/>
          <p:cNvSpPr/>
          <p:nvPr/>
        </p:nvSpPr>
        <p:spPr>
          <a:xfrm>
            <a:off x="1738624" y="341093"/>
            <a:ext cx="9328372" cy="11258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800" b="1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2367186" y="3279333"/>
            <a:ext cx="5122543" cy="83988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/>
          <p:cNvSpPr/>
          <p:nvPr/>
        </p:nvSpPr>
        <p:spPr>
          <a:xfrm>
            <a:off x="2367186" y="2118461"/>
            <a:ext cx="4852420" cy="8289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/>
          <p:cNvSpPr/>
          <p:nvPr/>
        </p:nvSpPr>
        <p:spPr>
          <a:xfrm>
            <a:off x="2367186" y="4455531"/>
            <a:ext cx="4954324" cy="77167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Bookman Old Style" panose="02050604050505020204" pitchFamily="18" charset="0"/>
              <a:cs typeface="Cordia New" panose="020B0304020202020204" pitchFamily="34" charset="-34"/>
            </a:endParaRPr>
          </a:p>
        </p:txBody>
      </p:sp>
      <p:sp>
        <p:nvSpPr>
          <p:cNvPr id="9" name="a"/>
          <p:cNvSpPr txBox="1"/>
          <p:nvPr/>
        </p:nvSpPr>
        <p:spPr>
          <a:xfrm>
            <a:off x="2929318" y="3422709"/>
            <a:ext cx="413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slower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h-TH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"/>
          <p:cNvSpPr txBox="1"/>
          <p:nvPr/>
        </p:nvSpPr>
        <p:spPr>
          <a:xfrm>
            <a:off x="2929317" y="2276989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slowly</a:t>
            </a:r>
            <a:endParaRPr lang="th-TH" sz="3200" b="1" dirty="0">
              <a:solidFill>
                <a:srgbClr val="3B87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"/>
          <p:cNvSpPr txBox="1"/>
          <p:nvPr/>
        </p:nvSpPr>
        <p:spPr>
          <a:xfrm>
            <a:off x="2860897" y="4580875"/>
            <a:ext cx="413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slowly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th-TH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กลุ่ม 12"/>
          <p:cNvGrpSpPr/>
          <p:nvPr/>
        </p:nvGrpSpPr>
        <p:grpSpPr>
          <a:xfrm>
            <a:off x="0" y="0"/>
            <a:ext cx="1521279" cy="1331216"/>
            <a:chOff x="3628809" y="1877210"/>
            <a:chExt cx="2998906" cy="2644351"/>
          </a:xfrm>
        </p:grpSpPr>
        <p:sp>
          <p:nvSpPr>
            <p:cNvPr id="13" name="วงรี 13"/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/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/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/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/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/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/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/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/>
          <p:cNvGrpSpPr/>
          <p:nvPr/>
        </p:nvGrpSpPr>
        <p:grpSpPr>
          <a:xfrm>
            <a:off x="39895" y="22215"/>
            <a:ext cx="1282009" cy="1282009"/>
            <a:chOff x="3842018" y="1909696"/>
            <a:chExt cx="2527233" cy="2527233"/>
          </a:xfrm>
        </p:grpSpPr>
        <p:sp>
          <p:nvSpPr>
            <p:cNvPr id="22" name="วงรี 22"/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/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/>
          <p:cNvSpPr/>
          <p:nvPr/>
        </p:nvSpPr>
        <p:spPr>
          <a:xfrm>
            <a:off x="589813" y="1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665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6889234" y="4373148"/>
            <a:ext cx="883659" cy="882475"/>
          </a:xfrm>
          <a:prstGeom prst="rect">
            <a:avLst/>
          </a:prstGeom>
        </p:spPr>
      </p:pic>
      <p:pic>
        <p:nvPicPr>
          <p:cNvPr id="26" name="รูปภาพ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883899" y="2195735"/>
            <a:ext cx="851941" cy="882475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2788.187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883900" y="3236738"/>
            <a:ext cx="851941" cy="8824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18515" y="469727"/>
            <a:ext cx="907374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did the puzzles ______ than I did, so I won the competition.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4902" y="-160"/>
            <a:ext cx="2800517" cy="584775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D4F0F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solidFill>
                <a:srgbClr val="AD4F0F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Decision 1"/>
          <p:cNvSpPr/>
          <p:nvPr/>
        </p:nvSpPr>
        <p:spPr>
          <a:xfrm>
            <a:off x="4732020" y="228600"/>
            <a:ext cx="5103495" cy="1082675"/>
          </a:xfrm>
          <a:prstGeom prst="flowChartDecisi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RELAY GAME</a:t>
            </a:r>
            <a:endParaRPr lang="en-US" sz="2800"/>
          </a:p>
        </p:txBody>
      </p:sp>
      <p:sp>
        <p:nvSpPr>
          <p:cNvPr id="3" name="Text Box 2"/>
          <p:cNvSpPr txBox="1"/>
          <p:nvPr/>
        </p:nvSpPr>
        <p:spPr>
          <a:xfrm>
            <a:off x="2396490" y="1805940"/>
            <a:ext cx="93046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- There are 2 teams: 5 students/ 1 team.</a:t>
            </a:r>
            <a:endParaRPr lang="en-US" sz="2800"/>
          </a:p>
          <a:p>
            <a:r>
              <a:rPr lang="en-US" sz="2800"/>
              <a:t>- You will stick the words to the board in the correct columns</a:t>
            </a:r>
            <a:endParaRPr lang="en-US" sz="2800"/>
          </a:p>
          <a:p>
            <a:r>
              <a:rPr lang="en-US" sz="2800"/>
              <a:t>- The team with the most correct answers will be the winner</a:t>
            </a:r>
            <a:endParaRPr lang="en-US" sz="280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-105410" y="3581400"/>
            <a:ext cx="12192000" cy="410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" y="17929"/>
            <a:ext cx="12152106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/>
          <p:cNvSpPr/>
          <p:nvPr/>
        </p:nvSpPr>
        <p:spPr>
          <a:xfrm>
            <a:off x="1738624" y="341093"/>
            <a:ext cx="9328372" cy="11258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8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2579512" y="4407452"/>
            <a:ext cx="5122543" cy="83988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37D91"/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/>
          <p:cNvSpPr/>
          <p:nvPr/>
        </p:nvSpPr>
        <p:spPr>
          <a:xfrm>
            <a:off x="2579512" y="2266646"/>
            <a:ext cx="4852420" cy="8289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/>
          <p:cNvSpPr/>
          <p:nvPr/>
        </p:nvSpPr>
        <p:spPr>
          <a:xfrm>
            <a:off x="2477608" y="3328951"/>
            <a:ext cx="4954324" cy="77167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Bookman Old Style" panose="02050604050505020204" pitchFamily="18" charset="0"/>
              <a:cs typeface="Cordia New" panose="020B0304020202020204" pitchFamily="34" charset="-34"/>
            </a:endParaRPr>
          </a:p>
        </p:txBody>
      </p:sp>
      <p:sp>
        <p:nvSpPr>
          <p:cNvPr id="9" name="a"/>
          <p:cNvSpPr txBox="1"/>
          <p:nvPr/>
        </p:nvSpPr>
        <p:spPr>
          <a:xfrm>
            <a:off x="3141644" y="4550828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hard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h-TH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"/>
          <p:cNvSpPr txBox="1"/>
          <p:nvPr/>
        </p:nvSpPr>
        <p:spPr>
          <a:xfrm>
            <a:off x="3141643" y="2425174"/>
            <a:ext cx="413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hardly </a:t>
            </a:r>
            <a:endParaRPr lang="th-TH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"/>
          <p:cNvSpPr txBox="1"/>
          <p:nvPr/>
        </p:nvSpPr>
        <p:spPr>
          <a:xfrm>
            <a:off x="3141643" y="3399436"/>
            <a:ext cx="413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harder   </a:t>
            </a:r>
            <a:endParaRPr lang="th-TH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กลุ่ม 12"/>
          <p:cNvGrpSpPr/>
          <p:nvPr/>
        </p:nvGrpSpPr>
        <p:grpSpPr>
          <a:xfrm>
            <a:off x="0" y="0"/>
            <a:ext cx="1521279" cy="1331216"/>
            <a:chOff x="3628809" y="1877210"/>
            <a:chExt cx="2998906" cy="2644351"/>
          </a:xfrm>
        </p:grpSpPr>
        <p:sp>
          <p:nvSpPr>
            <p:cNvPr id="13" name="วงรี 13"/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/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/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/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/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/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/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/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/>
          <p:cNvGrpSpPr/>
          <p:nvPr/>
        </p:nvGrpSpPr>
        <p:grpSpPr>
          <a:xfrm>
            <a:off x="39895" y="22215"/>
            <a:ext cx="1282009" cy="1282009"/>
            <a:chOff x="3842018" y="1909696"/>
            <a:chExt cx="2527233" cy="2527233"/>
          </a:xfrm>
        </p:grpSpPr>
        <p:sp>
          <p:nvSpPr>
            <p:cNvPr id="22" name="วงรี 22"/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/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/>
          <p:cNvSpPr/>
          <p:nvPr/>
        </p:nvSpPr>
        <p:spPr>
          <a:xfrm>
            <a:off x="589813" y="1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665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6959025" y="3268990"/>
            <a:ext cx="883659" cy="882475"/>
          </a:xfrm>
          <a:prstGeom prst="rect">
            <a:avLst/>
          </a:prstGeom>
        </p:spPr>
      </p:pic>
      <p:pic>
        <p:nvPicPr>
          <p:cNvPr id="26" name="รูปภาพ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7096225" y="2343920"/>
            <a:ext cx="851941" cy="882475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2788.187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7096226" y="4364857"/>
            <a:ext cx="851941" cy="8824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18515" y="469727"/>
            <a:ext cx="884027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worked ______ than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therefore, he got better results in the exams.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"/>
            <a:ext cx="1219200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/>
          <p:cNvSpPr/>
          <p:nvPr/>
        </p:nvSpPr>
        <p:spPr>
          <a:xfrm>
            <a:off x="1738624" y="341093"/>
            <a:ext cx="9328372" cy="11258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8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2453052" y="4578427"/>
            <a:ext cx="5122543" cy="83988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BD2D2"/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/>
          <p:cNvSpPr/>
          <p:nvPr/>
        </p:nvSpPr>
        <p:spPr>
          <a:xfrm>
            <a:off x="2453053" y="3266438"/>
            <a:ext cx="4852420" cy="82890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/>
          <p:cNvSpPr/>
          <p:nvPr/>
        </p:nvSpPr>
        <p:spPr>
          <a:xfrm>
            <a:off x="2538919" y="2011683"/>
            <a:ext cx="4954324" cy="77167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-1" fmla="*/ 230 w 5119918"/>
              <a:gd name="connsiteY0-2" fmla="*/ 494307 h 988614"/>
              <a:gd name="connsiteX1-3" fmla="*/ 2560074 w 5119918"/>
              <a:gd name="connsiteY1-4" fmla="*/ 967 h 988614"/>
              <a:gd name="connsiteX2-5" fmla="*/ 5119918 w 5119918"/>
              <a:gd name="connsiteY2-6" fmla="*/ 494307 h 988614"/>
              <a:gd name="connsiteX3-7" fmla="*/ 2560074 w 5119918"/>
              <a:gd name="connsiteY3-8" fmla="*/ 987647 h 988614"/>
              <a:gd name="connsiteX4-9" fmla="*/ 230 w 5119918"/>
              <a:gd name="connsiteY4-10" fmla="*/ 494307 h 988614"/>
              <a:gd name="connsiteX0-11" fmla="*/ 230 w 5121295"/>
              <a:gd name="connsiteY0-12" fmla="*/ 494307 h 988614"/>
              <a:gd name="connsiteX1-13" fmla="*/ 2560074 w 5121295"/>
              <a:gd name="connsiteY1-14" fmla="*/ 967 h 988614"/>
              <a:gd name="connsiteX2-15" fmla="*/ 5119918 w 5121295"/>
              <a:gd name="connsiteY2-16" fmla="*/ 494307 h 988614"/>
              <a:gd name="connsiteX3-17" fmla="*/ 2560074 w 5121295"/>
              <a:gd name="connsiteY3-18" fmla="*/ 987647 h 988614"/>
              <a:gd name="connsiteX4-19" fmla="*/ 230 w 5121295"/>
              <a:gd name="connsiteY4-20" fmla="*/ 494307 h 988614"/>
              <a:gd name="connsiteX0-21" fmla="*/ 230 w 5122543"/>
              <a:gd name="connsiteY0-22" fmla="*/ 494307 h 988614"/>
              <a:gd name="connsiteX1-23" fmla="*/ 2560074 w 5122543"/>
              <a:gd name="connsiteY1-24" fmla="*/ 967 h 988614"/>
              <a:gd name="connsiteX2-25" fmla="*/ 5119918 w 5122543"/>
              <a:gd name="connsiteY2-26" fmla="*/ 494307 h 988614"/>
              <a:gd name="connsiteX3-27" fmla="*/ 2560074 w 5122543"/>
              <a:gd name="connsiteY3-28" fmla="*/ 987647 h 988614"/>
              <a:gd name="connsiteX4-29" fmla="*/ 230 w 5122543"/>
              <a:gd name="connsiteY4-30" fmla="*/ 494307 h 9886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3200" dirty="0">
              <a:solidFill>
                <a:prstClr val="white"/>
              </a:solidFill>
              <a:latin typeface="Bookman Old Style" panose="02050604050505020204" pitchFamily="18" charset="0"/>
              <a:cs typeface="Cordia New" panose="020B0304020202020204" pitchFamily="34" charset="-34"/>
            </a:endParaRPr>
          </a:p>
        </p:txBody>
      </p:sp>
      <p:sp>
        <p:nvSpPr>
          <p:cNvPr id="9" name="a"/>
          <p:cNvSpPr txBox="1"/>
          <p:nvPr/>
        </p:nvSpPr>
        <p:spPr>
          <a:xfrm>
            <a:off x="3015184" y="4721803"/>
            <a:ext cx="413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frequently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th-TH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"/>
          <p:cNvSpPr txBox="1"/>
          <p:nvPr/>
        </p:nvSpPr>
        <p:spPr>
          <a:xfrm>
            <a:off x="3015184" y="3424966"/>
            <a:ext cx="413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h-TH" sz="3200" b="1" dirty="0">
              <a:solidFill>
                <a:srgbClr val="3B87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"/>
          <p:cNvSpPr txBox="1"/>
          <p:nvPr/>
        </p:nvSpPr>
        <p:spPr>
          <a:xfrm>
            <a:off x="2873563" y="2138721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frequently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th-TH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กลุ่ม 12"/>
          <p:cNvGrpSpPr/>
          <p:nvPr/>
        </p:nvGrpSpPr>
        <p:grpSpPr>
          <a:xfrm>
            <a:off x="0" y="0"/>
            <a:ext cx="1521279" cy="1331216"/>
            <a:chOff x="3628809" y="1877210"/>
            <a:chExt cx="2998906" cy="2644351"/>
          </a:xfrm>
        </p:grpSpPr>
        <p:sp>
          <p:nvSpPr>
            <p:cNvPr id="13" name="วงรี 13"/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/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/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/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/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/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/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US" sz="2135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135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/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/>
          <p:cNvGrpSpPr/>
          <p:nvPr/>
        </p:nvGrpSpPr>
        <p:grpSpPr>
          <a:xfrm>
            <a:off x="39895" y="22215"/>
            <a:ext cx="1282009" cy="1282009"/>
            <a:chOff x="3842018" y="1909696"/>
            <a:chExt cx="2527233" cy="2527233"/>
          </a:xfrm>
        </p:grpSpPr>
        <p:sp>
          <p:nvSpPr>
            <p:cNvPr id="22" name="วงรี 22"/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/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th-TH" sz="2665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/>
          <p:cNvSpPr/>
          <p:nvPr/>
        </p:nvSpPr>
        <p:spPr>
          <a:xfrm>
            <a:off x="589813" y="1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th-TH" sz="2665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6938048" y="1964097"/>
            <a:ext cx="883659" cy="882475"/>
          </a:xfrm>
          <a:prstGeom prst="rect">
            <a:avLst/>
          </a:prstGeom>
        </p:spPr>
      </p:pic>
      <p:pic>
        <p:nvPicPr>
          <p:cNvPr id="26" name="รูปภาพ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969766" y="3343712"/>
            <a:ext cx="851941" cy="882475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2788.187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>
            <a:fillRect/>
          </a:stretch>
        </p:blipFill>
        <p:spPr>
          <a:xfrm>
            <a:off x="6969766" y="4535832"/>
            <a:ext cx="851941" cy="8824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18515" y="469727"/>
            <a:ext cx="884027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they all chat with each other ______ than before because they have smartphones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249785" cy="922655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10" name="Hộp Văn bản 9"/>
          <p:cNvSpPr txBox="1"/>
          <p:nvPr/>
        </p:nvSpPr>
        <p:spPr>
          <a:xfrm>
            <a:off x="257810" y="1574165"/>
            <a:ext cx="11934825" cy="5492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/>
              <a:t>Mai dislikes ______ her pictures </a:t>
            </a:r>
            <a:r>
              <a:rPr lang="en-US" sz="2600"/>
              <a:t>to </a:t>
            </a:r>
            <a:r>
              <a:rPr lang="en-US" sz="2600" smtClean="0"/>
              <a:t>Facebook</a:t>
            </a:r>
            <a:r>
              <a:rPr lang="en-US" sz="2600" dirty="0"/>
              <a:t>. She prefers not to show them to others.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</a:rPr>
              <a:t>A. </a:t>
            </a:r>
            <a:r>
              <a:rPr lang="en-US" sz="2600" smtClean="0"/>
              <a:t>to </a:t>
            </a:r>
            <a:r>
              <a:rPr lang="en-US" sz="2600" dirty="0"/>
              <a:t>upload </a:t>
            </a:r>
            <a:r>
              <a:rPr lang="en-US" sz="2600"/>
              <a:t>		          </a:t>
            </a:r>
            <a:r>
              <a:rPr lang="en-US" sz="2600" b="1" smtClean="0">
                <a:solidFill>
                  <a:srgbClr val="5DD2FF"/>
                </a:solidFill>
              </a:rPr>
              <a:t>B</a:t>
            </a:r>
            <a:r>
              <a:rPr lang="en-US" sz="2600" b="1" dirty="0">
                <a:solidFill>
                  <a:srgbClr val="5DD2FF"/>
                </a:solidFill>
              </a:rPr>
              <a:t>. </a:t>
            </a:r>
            <a:r>
              <a:rPr lang="en-US" sz="2600" dirty="0"/>
              <a:t>uploading		</a:t>
            </a:r>
            <a:r>
              <a:rPr lang="en-US" sz="2600"/>
              <a:t>	</a:t>
            </a:r>
            <a:r>
              <a:rPr lang="en-US" sz="2600" smtClean="0"/>
              <a:t>	</a:t>
            </a:r>
            <a:r>
              <a:rPr lang="en-US" sz="2600" b="1" smtClean="0">
                <a:solidFill>
                  <a:srgbClr val="5DD2FF"/>
                </a:solidFill>
              </a:rPr>
              <a:t>C</a:t>
            </a:r>
            <a:r>
              <a:rPr lang="en-US" sz="2600" b="1">
                <a:solidFill>
                  <a:srgbClr val="5DD2FF"/>
                </a:solidFill>
              </a:rPr>
              <a:t>.</a:t>
            </a:r>
            <a:r>
              <a:rPr lang="en-US" sz="2600"/>
              <a:t> </a:t>
            </a:r>
            <a:r>
              <a:rPr lang="en-US" sz="2600" smtClean="0"/>
              <a:t>upload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</a:rPr>
              <a:t>2. </a:t>
            </a:r>
            <a:r>
              <a:rPr lang="en-US" sz="2600" dirty="0"/>
              <a:t>We enjoy ____ photos of different types of scenery, so we took a camera with us.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</a:rPr>
              <a:t>A.</a:t>
            </a:r>
            <a:r>
              <a:rPr lang="en-US" sz="2600" smtClean="0"/>
              <a:t> taking </a:t>
            </a:r>
            <a:r>
              <a:rPr lang="en-US" sz="2600" dirty="0"/>
              <a:t>		          </a:t>
            </a:r>
            <a:r>
              <a:rPr lang="en-US" sz="2600" b="1" dirty="0">
                <a:solidFill>
                  <a:srgbClr val="5DD2FF"/>
                </a:solidFill>
              </a:rPr>
              <a:t>B.</a:t>
            </a:r>
            <a:r>
              <a:rPr lang="en-US" sz="2600" dirty="0"/>
              <a:t> to take		</a:t>
            </a:r>
            <a:r>
              <a:rPr lang="en-US" sz="2600"/>
              <a:t>	</a:t>
            </a:r>
            <a:r>
              <a:rPr lang="en-US" sz="2600" smtClean="0"/>
              <a:t>	</a:t>
            </a:r>
            <a:r>
              <a:rPr lang="en-US" sz="2600" b="1" smtClean="0">
                <a:solidFill>
                  <a:srgbClr val="5DD2FF"/>
                </a:solidFill>
              </a:rPr>
              <a:t>C</a:t>
            </a:r>
            <a:r>
              <a:rPr lang="en-US" sz="2600" b="1">
                <a:solidFill>
                  <a:srgbClr val="5DD2FF"/>
                </a:solidFill>
              </a:rPr>
              <a:t>.</a:t>
            </a:r>
            <a:r>
              <a:rPr lang="en-US" sz="2600"/>
              <a:t> </a:t>
            </a:r>
            <a:r>
              <a:rPr lang="en-US" sz="2600" smtClean="0"/>
              <a:t>take</a:t>
            </a:r>
            <a:endParaRPr lang="en-US" sz="2600" smtClean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  <a:sym typeface="+mn-ea"/>
              </a:rPr>
              <a:t>3.</a:t>
            </a:r>
            <a:r>
              <a:rPr lang="en-US" sz="2600" dirty="0">
                <a:sym typeface="+mn-ea"/>
              </a:rPr>
              <a:t> She did the puzzles ______ than I did, so I won the competition.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  <a:sym typeface="+mn-ea"/>
              </a:rPr>
              <a:t>A.</a:t>
            </a:r>
            <a:r>
              <a:rPr lang="en-US" sz="2600" smtClean="0">
                <a:sym typeface="+mn-ea"/>
              </a:rPr>
              <a:t> slowly </a:t>
            </a:r>
            <a:r>
              <a:rPr lang="en-US" sz="2600" dirty="0">
                <a:sym typeface="+mn-ea"/>
              </a:rPr>
              <a:t>		          </a:t>
            </a:r>
            <a:r>
              <a:rPr lang="en-US" sz="2600" b="1" smtClean="0">
                <a:solidFill>
                  <a:srgbClr val="5DD2FF"/>
                </a:solidFill>
                <a:sym typeface="+mn-ea"/>
              </a:rPr>
              <a:t>B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.</a:t>
            </a:r>
            <a:r>
              <a:rPr lang="en-US" sz="2600" dirty="0">
                <a:sym typeface="+mn-ea"/>
              </a:rPr>
              <a:t> slower			             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C.</a:t>
            </a:r>
            <a:r>
              <a:rPr lang="en-US" sz="2600" dirty="0">
                <a:sym typeface="+mn-ea"/>
              </a:rPr>
              <a:t> </a:t>
            </a:r>
            <a:r>
              <a:rPr lang="en-US" sz="2600">
                <a:sym typeface="+mn-ea"/>
              </a:rPr>
              <a:t>more </a:t>
            </a:r>
            <a:r>
              <a:rPr lang="en-US" sz="2600" smtClean="0">
                <a:sym typeface="+mn-ea"/>
              </a:rPr>
              <a:t>slowly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  <a:sym typeface="+mn-ea"/>
              </a:rPr>
              <a:t>4.</a:t>
            </a:r>
            <a:r>
              <a:rPr lang="en-US" sz="2600" dirty="0">
                <a:sym typeface="+mn-ea"/>
              </a:rPr>
              <a:t> Tom worked ______ than Mi; therefore, he got better results in the exams.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smtClean="0">
                <a:solidFill>
                  <a:srgbClr val="5DD2FF"/>
                </a:solidFill>
                <a:sym typeface="+mn-ea"/>
              </a:rPr>
              <a:t>A.</a:t>
            </a:r>
            <a:r>
              <a:rPr lang="en-US" sz="2600" smtClean="0">
                <a:sym typeface="+mn-ea"/>
              </a:rPr>
              <a:t> hardly </a:t>
            </a:r>
            <a:r>
              <a:rPr lang="en-US" sz="2600" dirty="0">
                <a:sym typeface="+mn-ea"/>
              </a:rPr>
              <a:t>		          </a:t>
            </a:r>
            <a:r>
              <a:rPr lang="en-US" sz="2600" b="1" smtClean="0">
                <a:solidFill>
                  <a:srgbClr val="5DD2FF"/>
                </a:solidFill>
                <a:sym typeface="+mn-ea"/>
              </a:rPr>
              <a:t>B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. </a:t>
            </a:r>
            <a:r>
              <a:rPr lang="en-US" sz="2600" dirty="0">
                <a:sym typeface="+mn-ea"/>
              </a:rPr>
              <a:t>harder			            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C.</a:t>
            </a:r>
            <a:r>
              <a:rPr lang="en-US" sz="2600" dirty="0">
                <a:sym typeface="+mn-ea"/>
              </a:rPr>
              <a:t> </a:t>
            </a:r>
            <a:r>
              <a:rPr lang="en-US" sz="2600">
                <a:sym typeface="+mn-ea"/>
              </a:rPr>
              <a:t>more </a:t>
            </a:r>
            <a:r>
              <a:rPr lang="en-US" sz="2600" smtClean="0">
                <a:sym typeface="+mn-ea"/>
              </a:rPr>
              <a:t>hard</a:t>
            </a:r>
            <a:endParaRPr lang="en-US" sz="2600" smtClean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7941E"/>
                </a:solidFill>
                <a:sym typeface="+mn-ea"/>
              </a:rPr>
              <a:t>5.</a:t>
            </a:r>
            <a:r>
              <a:rPr lang="en-US" sz="2600" dirty="0">
                <a:sym typeface="+mn-ea"/>
              </a:rPr>
              <a:t> Now they all chat with each other ____ than before because they have smartphones.</a:t>
            </a:r>
            <a:endParaRPr lang="en-US" sz="2600" dirty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5DD2FF"/>
                </a:solidFill>
                <a:sym typeface="+mn-ea"/>
              </a:rPr>
              <a:t>A.</a:t>
            </a:r>
            <a:r>
              <a:rPr lang="en-US" sz="2600" dirty="0">
                <a:sym typeface="+mn-ea"/>
              </a:rPr>
              <a:t> more frequently 		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B.</a:t>
            </a:r>
            <a:r>
              <a:rPr lang="en-US" sz="2600" dirty="0">
                <a:sym typeface="+mn-ea"/>
              </a:rPr>
              <a:t> frequent			            </a:t>
            </a:r>
            <a:r>
              <a:rPr lang="en-US" sz="2600" b="1" dirty="0">
                <a:solidFill>
                  <a:srgbClr val="5DD2FF"/>
                </a:solidFill>
                <a:sym typeface="+mn-ea"/>
              </a:rPr>
              <a:t>C.</a:t>
            </a:r>
            <a:r>
              <a:rPr lang="en-US" sz="2600" dirty="0">
                <a:sym typeface="+mn-ea"/>
              </a:rPr>
              <a:t> frequently</a:t>
            </a:r>
            <a:endParaRPr lang="vi-VN" sz="2600" dirty="0"/>
          </a:p>
          <a:p>
            <a:endParaRPr lang="en-US" sz="2600" dirty="0"/>
          </a:p>
        </p:txBody>
      </p:sp>
      <p:sp>
        <p:nvSpPr>
          <p:cNvPr id="31" name="TextBox 11"/>
          <p:cNvSpPr txBox="1"/>
          <p:nvPr/>
        </p:nvSpPr>
        <p:spPr>
          <a:xfrm>
            <a:off x="386080" y="930275"/>
            <a:ext cx="793305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III. GRAMMAR</a:t>
            </a:r>
            <a:endParaRPr lang="en-US" sz="2400" b="1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4 (Ex 4- p38): Choose the correct answer A, B, or C.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65225" y="147955"/>
            <a:ext cx="978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6844" y="218816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8443154" y="420111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9429" y="318130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89544" y="5180923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9904" y="6207083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  <p:bldP spid="3" grpId="0" bldLvl="0" animBg="1"/>
      <p:bldP spid="5" grpId="0" bldLvl="0" animBg="1"/>
      <p:bldP spid="6" grpId="0" bldLvl="0" animBg="1"/>
      <p:bldP spid="13" grpId="1" animBg="1"/>
      <p:bldP spid="4" grpId="1" animBg="1"/>
      <p:bldP spid="3" grpId="1" animBg="1"/>
      <p:bldP spid="5" grpId="1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271274" y="1758606"/>
            <a:ext cx="11828521" cy="6000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26548"/>
                </a:solidFill>
              </a:rPr>
              <a:t>1. </a:t>
            </a:r>
            <a:r>
              <a:rPr lang="en-US" sz="3200" b="0" i="0" smtClean="0">
                <a:solidFill>
                  <a:srgbClr val="242021"/>
                </a:solidFill>
                <a:effectLst/>
              </a:rPr>
              <a:t>Minh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is interested in painting, </a:t>
            </a:r>
            <a:r>
              <a:rPr lang="en-US" sz="3200" b="1" i="0" dirty="0">
                <a:solidFill>
                  <a:srgbClr val="F26548"/>
                </a:solidFill>
                <a:effectLst/>
              </a:rPr>
              <a:t>so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1" i="0" dirty="0">
                <a:solidFill>
                  <a:srgbClr val="F26548"/>
                </a:solidFill>
                <a:effectLst/>
              </a:rPr>
              <a:t>but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yesterday he decided to join the arts and crafts </a:t>
            </a:r>
            <a:r>
              <a:rPr lang="en-US" sz="3200" b="0" i="0">
                <a:solidFill>
                  <a:srgbClr val="242021"/>
                </a:solidFill>
                <a:effectLst/>
              </a:rPr>
              <a:t>club</a:t>
            </a:r>
            <a:r>
              <a:rPr lang="en-US" sz="3200" b="0" i="0" smtClean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>
                <a:solidFill>
                  <a:srgbClr val="242021"/>
                </a:solidFill>
                <a:effectLst/>
              </a:rPr>
            </a:br>
            <a:r>
              <a:rPr lang="en-US" sz="3200" b="1" i="0" smtClean="0">
                <a:solidFill>
                  <a:srgbClr val="F26548"/>
                </a:solidFill>
                <a:effectLst/>
              </a:rPr>
              <a:t>2. </a:t>
            </a:r>
            <a:r>
              <a:rPr lang="en-US" sz="3200" b="0" i="0" smtClean="0">
                <a:solidFill>
                  <a:srgbClr val="242021"/>
                </a:solidFill>
                <a:effectLst/>
              </a:rPr>
              <a:t>Life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in the city seems to be more comfortable, </a:t>
            </a:r>
            <a:r>
              <a:rPr lang="en-US" sz="3200" b="1" i="0" dirty="0">
                <a:solidFill>
                  <a:srgbClr val="F26548"/>
                </a:solidFill>
                <a:effectLst/>
              </a:rPr>
              <a:t>otherwise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1" i="0" dirty="0">
                <a:solidFill>
                  <a:srgbClr val="F26548"/>
                </a:solidFill>
                <a:effectLst/>
              </a:rPr>
              <a:t>but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 prefer life in the countryside.</a:t>
            </a:r>
            <a:endParaRPr lang="en-US" sz="32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smtClean="0">
                <a:solidFill>
                  <a:srgbClr val="F26548"/>
                </a:solidFill>
                <a:effectLst/>
                <a:sym typeface="+mn-ea"/>
              </a:rPr>
              <a:t>3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. </a:t>
            </a:r>
            <a:r>
              <a:rPr lang="en-US" sz="3200" dirty="0">
                <a:solidFill>
                  <a:srgbClr val="242021"/>
                </a:solidFill>
                <a:effectLst/>
                <a:sym typeface="+mn-ea"/>
              </a:rPr>
              <a:t>She tries to focus more on her studies; 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therefore </a:t>
            </a:r>
            <a:r>
              <a:rPr lang="en-US" sz="3200" b="1" dirty="0">
                <a:solidFill>
                  <a:srgbClr val="242021"/>
                </a:solidFill>
                <a:effectLst/>
                <a:sym typeface="+mn-ea"/>
              </a:rPr>
              <a:t>/ 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otherwise</a:t>
            </a:r>
            <a:r>
              <a:rPr lang="en-US" sz="3200" dirty="0">
                <a:solidFill>
                  <a:srgbClr val="242021"/>
                </a:solidFill>
                <a:effectLst/>
                <a:sym typeface="+mn-ea"/>
              </a:rPr>
              <a:t>, she won’t pass her </a:t>
            </a:r>
            <a:r>
              <a:rPr lang="en-US" sz="3200">
                <a:solidFill>
                  <a:srgbClr val="242021"/>
                </a:solidFill>
                <a:effectLst/>
                <a:sym typeface="+mn-ea"/>
              </a:rPr>
              <a:t>exams</a:t>
            </a:r>
            <a:r>
              <a:rPr lang="en-US" sz="3200" smtClean="0">
                <a:solidFill>
                  <a:srgbClr val="242021"/>
                </a:solidFill>
                <a:effectLst/>
                <a:sym typeface="+mn-ea"/>
              </a:rPr>
              <a:t>.</a:t>
            </a:r>
            <a:br>
              <a:rPr lang="en-US" sz="3200" dirty="0">
                <a:solidFill>
                  <a:srgbClr val="242021"/>
                </a:solidFill>
                <a:effectLst/>
                <a:sym typeface="+mn-ea"/>
              </a:rPr>
            </a:b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4. </a:t>
            </a:r>
            <a:r>
              <a:rPr lang="en-US" sz="3200" dirty="0">
                <a:solidFill>
                  <a:srgbClr val="242021"/>
                </a:solidFill>
                <a:effectLst/>
                <a:sym typeface="+mn-ea"/>
              </a:rPr>
              <a:t>During harvest time, farmers have to get up earlier, 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and </a:t>
            </a:r>
            <a:r>
              <a:rPr lang="en-US" sz="3200" b="1" dirty="0">
                <a:solidFill>
                  <a:srgbClr val="242021"/>
                </a:solidFill>
                <a:effectLst/>
                <a:sym typeface="+mn-ea"/>
              </a:rPr>
              <a:t>/ 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so </a:t>
            </a:r>
            <a:r>
              <a:rPr lang="en-US" sz="3200" dirty="0">
                <a:solidFill>
                  <a:srgbClr val="242021"/>
                </a:solidFill>
                <a:effectLst/>
                <a:sym typeface="+mn-ea"/>
              </a:rPr>
              <a:t>they have to work </a:t>
            </a:r>
            <a:r>
              <a:rPr lang="en-US" sz="3200">
                <a:solidFill>
                  <a:srgbClr val="242021"/>
                </a:solidFill>
                <a:effectLst/>
                <a:sym typeface="+mn-ea"/>
              </a:rPr>
              <a:t>harder</a:t>
            </a:r>
            <a:r>
              <a:rPr lang="en-US" sz="3200" smtClean="0">
                <a:solidFill>
                  <a:srgbClr val="242021"/>
                </a:solidFill>
                <a:effectLst/>
                <a:sym typeface="+mn-ea"/>
              </a:rPr>
              <a:t>.</a:t>
            </a:r>
            <a:br>
              <a:rPr lang="en-US" sz="3200" dirty="0">
                <a:solidFill>
                  <a:srgbClr val="242021"/>
                </a:solidFill>
                <a:effectLst/>
                <a:sym typeface="+mn-ea"/>
              </a:rPr>
            </a:b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5. </a:t>
            </a:r>
            <a:r>
              <a:rPr lang="en-US" sz="3200" dirty="0">
                <a:solidFill>
                  <a:srgbClr val="242021"/>
                </a:solidFill>
                <a:effectLst/>
                <a:sym typeface="+mn-ea"/>
              </a:rPr>
              <a:t>Parents now have higher expectations of their children; 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therefore </a:t>
            </a:r>
            <a:r>
              <a:rPr lang="en-US" sz="3200" b="1" dirty="0">
                <a:solidFill>
                  <a:srgbClr val="242021"/>
                </a:solidFill>
                <a:effectLst/>
                <a:sym typeface="+mn-ea"/>
              </a:rPr>
              <a:t>/ </a:t>
            </a:r>
            <a:r>
              <a:rPr lang="en-US" sz="3200" b="1" dirty="0">
                <a:solidFill>
                  <a:srgbClr val="F26548"/>
                </a:solidFill>
                <a:effectLst/>
                <a:sym typeface="+mn-ea"/>
              </a:rPr>
              <a:t>so</a:t>
            </a:r>
            <a:r>
              <a:rPr lang="en-US" sz="3200" dirty="0">
                <a:solidFill>
                  <a:srgbClr val="242021"/>
                </a:solidFill>
                <a:effectLst/>
                <a:sym typeface="+mn-ea"/>
              </a:rPr>
              <a:t>, children are under more pressure than before.</a:t>
            </a:r>
            <a:r>
              <a:rPr lang="en-US" sz="3200" dirty="0">
                <a:sym typeface="+mn-ea"/>
              </a:rPr>
              <a:t> </a:t>
            </a:r>
            <a:endParaRPr lang="vi-VN" sz="3200" dirty="0"/>
          </a:p>
          <a:p>
            <a:br>
              <a:rPr lang="en-US" sz="3200" b="0" i="0">
                <a:solidFill>
                  <a:srgbClr val="242021"/>
                </a:solidFill>
                <a:effectLst/>
              </a:rPr>
            </a:br>
            <a:endParaRPr lang="vi-VN" sz="3200" dirty="0"/>
          </a:p>
        </p:txBody>
      </p:sp>
      <p:cxnSp>
        <p:nvCxnSpPr>
          <p:cNvPr id="3" name="Đường nối Thẳng 2"/>
          <p:cNvCxnSpPr/>
          <p:nvPr/>
        </p:nvCxnSpPr>
        <p:spPr>
          <a:xfrm>
            <a:off x="5811582" y="2268636"/>
            <a:ext cx="40594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/>
          <p:cNvCxnSpPr/>
          <p:nvPr/>
        </p:nvCxnSpPr>
        <p:spPr>
          <a:xfrm>
            <a:off x="9397817" y="4228076"/>
            <a:ext cx="1254760" cy="101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1"/>
          <p:cNvSpPr txBox="1"/>
          <p:nvPr/>
        </p:nvSpPr>
        <p:spPr>
          <a:xfrm>
            <a:off x="389255" y="855980"/>
            <a:ext cx="1129284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III. GRAMMAR</a:t>
            </a:r>
            <a:endParaRPr lang="en-US" sz="2400" b="1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5 (Ex5- p38): Underline the correct bold word in each sentence.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68425" y="177800"/>
            <a:ext cx="9577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" name="Đường nối Thẳng 7"/>
          <p:cNvCxnSpPr/>
          <p:nvPr/>
        </p:nvCxnSpPr>
        <p:spPr>
          <a:xfrm>
            <a:off x="10336982" y="3262241"/>
            <a:ext cx="6735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7"/>
          <p:cNvCxnSpPr/>
          <p:nvPr/>
        </p:nvCxnSpPr>
        <p:spPr>
          <a:xfrm>
            <a:off x="9206047" y="5171686"/>
            <a:ext cx="6735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7"/>
          <p:cNvCxnSpPr/>
          <p:nvPr/>
        </p:nvCxnSpPr>
        <p:spPr>
          <a:xfrm flipV="1">
            <a:off x="10132512" y="6141331"/>
            <a:ext cx="1374140" cy="15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221;p40"/>
          <p:cNvSpPr/>
          <p:nvPr/>
        </p:nvSpPr>
        <p:spPr>
          <a:xfrm>
            <a:off x="1884266" y="3904748"/>
            <a:ext cx="81018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45" y="208280"/>
            <a:ext cx="494220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IV.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1326;p42"/>
          <p:cNvGrpSpPr/>
          <p:nvPr/>
        </p:nvGrpSpPr>
        <p:grpSpPr>
          <a:xfrm>
            <a:off x="255692" y="3555517"/>
            <a:ext cx="1765436" cy="698463"/>
            <a:chOff x="1690075" y="1628700"/>
            <a:chExt cx="1309500" cy="457075"/>
          </a:xfrm>
        </p:grpSpPr>
        <p:sp>
          <p:nvSpPr>
            <p:cNvPr id="11" name="Google Shape;1327;p42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000" b="1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Unit 1-2-3</a:t>
              </a:r>
              <a:endParaRPr sz="3000" b="1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328;p42"/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331;p42"/>
          <p:cNvGrpSpPr/>
          <p:nvPr/>
        </p:nvGrpSpPr>
        <p:grpSpPr>
          <a:xfrm>
            <a:off x="2694461" y="1471754"/>
            <a:ext cx="2122088" cy="761083"/>
            <a:chOff x="3917262" y="1628700"/>
            <a:chExt cx="1309501" cy="457075"/>
          </a:xfrm>
        </p:grpSpPr>
        <p:sp>
          <p:nvSpPr>
            <p:cNvPr id="18" name="Google Shape;1332;p42"/>
            <p:cNvSpPr/>
            <p:nvPr/>
          </p:nvSpPr>
          <p:spPr>
            <a:xfrm>
              <a:off x="3917262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500" b="1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Pronunciation</a:t>
              </a:r>
              <a:endParaRPr sz="2500" b="1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1333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1331;p42"/>
          <p:cNvGrpSpPr/>
          <p:nvPr/>
        </p:nvGrpSpPr>
        <p:grpSpPr>
          <a:xfrm>
            <a:off x="2694455" y="3532891"/>
            <a:ext cx="2122088" cy="761083"/>
            <a:chOff x="3917262" y="1628700"/>
            <a:chExt cx="1309501" cy="457075"/>
          </a:xfrm>
        </p:grpSpPr>
        <p:sp>
          <p:nvSpPr>
            <p:cNvPr id="23" name="Google Shape;1332;p42"/>
            <p:cNvSpPr/>
            <p:nvPr/>
          </p:nvSpPr>
          <p:spPr>
            <a:xfrm>
              <a:off x="3917262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500" b="1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Vocabulary</a:t>
              </a:r>
              <a:endParaRPr sz="2500" b="1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333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Google Shape;1331;p42"/>
          <p:cNvGrpSpPr/>
          <p:nvPr/>
        </p:nvGrpSpPr>
        <p:grpSpPr>
          <a:xfrm>
            <a:off x="2694455" y="5442953"/>
            <a:ext cx="2122088" cy="761083"/>
            <a:chOff x="3917262" y="1628700"/>
            <a:chExt cx="1309501" cy="457075"/>
          </a:xfrm>
        </p:grpSpPr>
        <p:sp>
          <p:nvSpPr>
            <p:cNvPr id="26" name="Google Shape;1332;p42"/>
            <p:cNvSpPr/>
            <p:nvPr/>
          </p:nvSpPr>
          <p:spPr>
            <a:xfrm>
              <a:off x="3917262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2500" b="1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rPr>
                <a:t>Grammar</a:t>
              </a:r>
              <a:endParaRPr sz="2500" b="1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333;p42"/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" name="Google Shape;1324;p42"/>
          <p:cNvSpPr/>
          <p:nvPr/>
        </p:nvSpPr>
        <p:spPr>
          <a:xfrm>
            <a:off x="5735431" y="986934"/>
            <a:ext cx="2122086" cy="761083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Sounds:</a:t>
            </a:r>
            <a:endParaRPr lang="en-US" sz="2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sz="2400">
                <a:solidFill>
                  <a:srgbClr val="0F0F0F"/>
                </a:solidFill>
              </a:rPr>
              <a:t>/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ʊ/</a:t>
            </a:r>
            <a:r>
              <a:rPr lang="en-US" sz="2400">
                <a:solidFill>
                  <a:srgbClr val="0F0F0F"/>
                </a:solidFill>
              </a:rPr>
              <a:t> </a:t>
            </a:r>
            <a:r>
              <a:rPr lang="en-US" sz="2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and …..</a:t>
            </a:r>
            <a:endParaRPr lang="en-US" sz="2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1324;p42"/>
          <p:cNvSpPr/>
          <p:nvPr/>
        </p:nvSpPr>
        <p:spPr>
          <a:xfrm>
            <a:off x="5735431" y="1765694"/>
            <a:ext cx="2122086" cy="761083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Sounds:</a:t>
            </a:r>
            <a:endParaRPr lang="en-US" sz="2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/ə/ </a:t>
            </a:r>
            <a:r>
              <a:rPr lang="en-US" sz="2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and </a:t>
            </a:r>
            <a:r>
              <a:rPr lang="en-US" sz="2400" i="0">
                <a:solidFill>
                  <a:srgbClr val="0F0F0F"/>
                </a:solidFill>
                <a:effectLst/>
              </a:rPr>
              <a:t>….. </a:t>
            </a:r>
            <a:endParaRPr lang="en-US" sz="2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1324;p42"/>
          <p:cNvSpPr/>
          <p:nvPr/>
        </p:nvSpPr>
        <p:spPr>
          <a:xfrm>
            <a:off x="5735431" y="2515760"/>
            <a:ext cx="2122086" cy="761083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Sounds:</a:t>
            </a:r>
            <a:endParaRPr lang="en-US" sz="2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/ɔɪ/</a:t>
            </a:r>
            <a:r>
              <a:rPr lang="en-US" sz="2400" i="0">
                <a:solidFill>
                  <a:srgbClr val="0F0F0F"/>
                </a:solidFill>
                <a:effectLst/>
              </a:rPr>
              <a:t> </a:t>
            </a:r>
            <a:r>
              <a:rPr lang="en-US" sz="2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and …..</a:t>
            </a:r>
            <a:endParaRPr lang="en-US" sz="2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1324;p42"/>
          <p:cNvSpPr/>
          <p:nvPr/>
        </p:nvSpPr>
        <p:spPr>
          <a:xfrm>
            <a:off x="5725160" y="3272790"/>
            <a:ext cx="4102100" cy="390525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Leisure …………..................</a:t>
            </a:r>
            <a:endParaRPr sz="25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1324;p42"/>
          <p:cNvSpPr/>
          <p:nvPr/>
        </p:nvSpPr>
        <p:spPr>
          <a:xfrm>
            <a:off x="5725235" y="3707870"/>
            <a:ext cx="5896589" cy="397690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Expressions about ............. and ................ </a:t>
            </a:r>
            <a:endParaRPr sz="25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324;p42"/>
          <p:cNvSpPr/>
          <p:nvPr/>
        </p:nvSpPr>
        <p:spPr>
          <a:xfrm>
            <a:off x="5725160" y="4105275"/>
            <a:ext cx="4425950" cy="375920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Life in the .....................</a:t>
            </a:r>
            <a:endParaRPr sz="25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324;p42"/>
          <p:cNvSpPr/>
          <p:nvPr/>
        </p:nvSpPr>
        <p:spPr>
          <a:xfrm>
            <a:off x="5731214" y="4514232"/>
            <a:ext cx="4567518" cy="804402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Teen ...................., teens’ use of....................., and teen .........</a:t>
            </a:r>
            <a:endParaRPr sz="25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324;p42"/>
          <p:cNvSpPr/>
          <p:nvPr/>
        </p:nvSpPr>
        <p:spPr>
          <a:xfrm>
            <a:off x="5704930" y="5321797"/>
            <a:ext cx="6412139" cy="367915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Verbs of liking/disliking+ ............................ </a:t>
            </a:r>
            <a:endParaRPr sz="25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324;p42"/>
          <p:cNvSpPr/>
          <p:nvPr/>
        </p:nvSpPr>
        <p:spPr>
          <a:xfrm>
            <a:off x="5720687" y="5698038"/>
            <a:ext cx="6396381" cy="352030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i="1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Comparative forms of ................................</a:t>
            </a:r>
            <a:endParaRPr lang="en-US" sz="2500" i="1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324;p42"/>
          <p:cNvSpPr/>
          <p:nvPr/>
        </p:nvSpPr>
        <p:spPr>
          <a:xfrm>
            <a:off x="5718810" y="6058535"/>
            <a:ext cx="6303645" cy="500380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2500" i="1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.............. sentences and ................... sentences</a:t>
            </a:r>
            <a:endParaRPr lang="en-US" sz="2500" i="1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221;p40"/>
          <p:cNvSpPr/>
          <p:nvPr/>
        </p:nvSpPr>
        <p:spPr>
          <a:xfrm rot="19145231">
            <a:off x="1076985" y="2835386"/>
            <a:ext cx="2019299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221;p40"/>
          <p:cNvSpPr/>
          <p:nvPr/>
        </p:nvSpPr>
        <p:spPr>
          <a:xfrm rot="2034405" flipV="1">
            <a:off x="1115486" y="4856692"/>
            <a:ext cx="206980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221;p40"/>
          <p:cNvSpPr/>
          <p:nvPr/>
        </p:nvSpPr>
        <p:spPr>
          <a:xfrm rot="20365531">
            <a:off x="4777519" y="1451573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221;p40"/>
          <p:cNvSpPr/>
          <p:nvPr/>
        </p:nvSpPr>
        <p:spPr>
          <a:xfrm rot="188093">
            <a:off x="4841677" y="1938530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221;p40"/>
          <p:cNvSpPr/>
          <p:nvPr/>
        </p:nvSpPr>
        <p:spPr>
          <a:xfrm rot="2000784">
            <a:off x="4684313" y="2417857"/>
            <a:ext cx="1037399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221;p40"/>
          <p:cNvSpPr/>
          <p:nvPr/>
        </p:nvSpPr>
        <p:spPr>
          <a:xfrm rot="20860169">
            <a:off x="4811137" y="3541700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221;p40"/>
          <p:cNvSpPr/>
          <p:nvPr/>
        </p:nvSpPr>
        <p:spPr>
          <a:xfrm rot="213572">
            <a:off x="4826546" y="3846631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221;p40"/>
          <p:cNvSpPr/>
          <p:nvPr/>
        </p:nvSpPr>
        <p:spPr>
          <a:xfrm rot="982045">
            <a:off x="4824791" y="4154911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221;p40"/>
          <p:cNvSpPr/>
          <p:nvPr/>
        </p:nvSpPr>
        <p:spPr>
          <a:xfrm rot="2093554">
            <a:off x="4607399" y="4462071"/>
            <a:ext cx="1255256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221;p40"/>
          <p:cNvSpPr/>
          <p:nvPr/>
        </p:nvSpPr>
        <p:spPr>
          <a:xfrm rot="20859111">
            <a:off x="4846734" y="5583623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221;p40"/>
          <p:cNvSpPr/>
          <p:nvPr/>
        </p:nvSpPr>
        <p:spPr>
          <a:xfrm>
            <a:off x="4816541" y="5847116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221;p40"/>
          <p:cNvSpPr/>
          <p:nvPr/>
        </p:nvSpPr>
        <p:spPr>
          <a:xfrm rot="1029506">
            <a:off x="4823317" y="6057000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TextBox 1"/>
          <p:cNvSpPr txBox="1"/>
          <p:nvPr/>
        </p:nvSpPr>
        <p:spPr>
          <a:xfrm>
            <a:off x="7052310" y="1243965"/>
            <a:ext cx="92265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7030A0"/>
                </a:solidFill>
              </a:rPr>
              <a:t>/u:/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8154" y="2011423"/>
            <a:ext cx="671058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7030A0"/>
                </a:solidFill>
              </a:rPr>
              <a:t>/</a:t>
            </a:r>
            <a:r>
              <a:rPr lang="en-US" sz="25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ɪ</a:t>
            </a:r>
            <a:r>
              <a:rPr lang="en-US" sz="2500" b="1">
                <a:solidFill>
                  <a:srgbClr val="7030A0"/>
                </a:solidFill>
              </a:rPr>
              <a:t>/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8965" y="2792730"/>
            <a:ext cx="15144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/ʊə/</a:t>
            </a:r>
            <a:endParaRPr lang="en-US" sz="25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0890" y="3199765"/>
            <a:ext cx="140906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activities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0897" y="3631317"/>
            <a:ext cx="1129077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likes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50796" y="3638026"/>
            <a:ext cx="1422299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dislikes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7490" y="4039870"/>
            <a:ext cx="197040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countryside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4015" y="4448810"/>
            <a:ext cx="222059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school clubs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17050" y="5235575"/>
            <a:ext cx="238633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Ving/ to V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92260" y="5622925"/>
            <a:ext cx="13563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adverbs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54395" y="6054725"/>
            <a:ext cx="180022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</a:rPr>
              <a:t>Simple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59195" y="4858385"/>
            <a:ext cx="2356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social media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32"/>
          <p:cNvSpPr txBox="1"/>
          <p:nvPr/>
        </p:nvSpPr>
        <p:spPr>
          <a:xfrm>
            <a:off x="9273069" y="4837691"/>
            <a:ext cx="1722556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 dirty="0">
                <a:solidFill>
                  <a:srgbClr val="7030A0"/>
                </a:solidFill>
              </a:rPr>
              <a:t>stress</a:t>
            </a:r>
            <a:endParaRPr lang="en-US" sz="2500" b="1" dirty="0">
              <a:solidFill>
                <a:srgbClr val="7030A0"/>
              </a:solidFill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9047480" y="6054725"/>
            <a:ext cx="180022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 dirty="0">
                <a:solidFill>
                  <a:srgbClr val="7030A0"/>
                </a:solidFill>
              </a:rPr>
              <a:t>compound</a:t>
            </a:r>
            <a:endParaRPr lang="en-US" sz="25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3" grpId="0"/>
      <p:bldP spid="14" grpId="0"/>
      <p:bldP spid="16" grpId="0"/>
      <p:bldP spid="21" grpId="0"/>
      <p:bldP spid="31" grpId="0"/>
      <p:bldP spid="32" grpId="0"/>
      <p:bldP spid="57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1"/>
          <p:cNvGrpSpPr/>
          <p:nvPr/>
        </p:nvGrpSpPr>
        <p:grpSpPr>
          <a:xfrm flipH="1">
            <a:off x="-1" y="-1"/>
            <a:ext cx="12192001" cy="6858002"/>
            <a:chOff x="-1" y="-1"/>
            <a:chExt cx="12192001" cy="6858002"/>
          </a:xfrm>
        </p:grpSpPr>
        <p:grpSp>
          <p:nvGrpSpPr>
            <p:cNvPr id="18" name="组合 17"/>
            <p:cNvGrpSpPr/>
            <p:nvPr/>
          </p:nvGrpSpPr>
          <p:grpSpPr>
            <a:xfrm>
              <a:off x="-1" y="-1"/>
              <a:ext cx="12192001" cy="6858002"/>
              <a:chOff x="-1" y="-1"/>
              <a:chExt cx="12192001" cy="68580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-1" y="-1"/>
                <a:ext cx="12192001" cy="6858001"/>
              </a:xfrm>
              <a:prstGeom prst="rect">
                <a:avLst/>
              </a:prstGeom>
              <a:solidFill>
                <a:srgbClr val="FDF5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Roboto Black" panose="02000000000000000000" charset="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323850" y="309417"/>
                <a:ext cx="11544300" cy="6239164"/>
              </a:xfrm>
              <a:prstGeom prst="rect">
                <a:avLst/>
              </a:prstGeom>
              <a:solidFill>
                <a:srgbClr val="FEFAF8"/>
              </a:solidFill>
              <a:ln w="19050">
                <a:solidFill>
                  <a:srgbClr val="DEBA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cs typeface="Roboto Black" panose="02000000000000000000" charset="0"/>
                </a:endParaRPr>
              </a:p>
            </p:txBody>
          </p:sp>
          <p:pic>
            <p:nvPicPr>
              <p:cNvPr id="8" name="图片 4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1" t="257" b="62780"/>
              <a:stretch>
                <a:fillRect/>
              </a:stretch>
            </p:blipFill>
            <p:spPr>
              <a:xfrm rot="16200000" flipH="1">
                <a:off x="-131732" y="2230467"/>
                <a:ext cx="4759265" cy="4495803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1" t="257" b="62780"/>
              <a:stretch>
                <a:fillRect/>
              </a:stretch>
            </p:blipFill>
            <p:spPr>
              <a:xfrm rot="5400000" flipH="1" flipV="1">
                <a:off x="-68469" y="68471"/>
                <a:ext cx="2473743" cy="2336802"/>
              </a:xfrm>
              <a:prstGeom prst="rect">
                <a:avLst/>
              </a:prstGeom>
            </p:spPr>
          </p:pic>
        </p:grp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94"/>
            <a:stretch>
              <a:fillRect/>
            </a:stretch>
          </p:blipFill>
          <p:spPr>
            <a:xfrm rot="16200000" flipH="1">
              <a:off x="6571343" y="1237343"/>
              <a:ext cx="6858000" cy="438331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0" y="-7620"/>
            <a:ext cx="12199620" cy="996950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1365" cy="872490"/>
          </a:xfrm>
        </p:spPr>
        <p:txBody>
          <a:bodyPr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285966" y="1132625"/>
            <a:ext cx="814985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HOMEWORK: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e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xercies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page 38 again.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 Review 1 (Skills)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71" y="3689612"/>
            <a:ext cx="4249429" cy="2965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 Box 16"/>
          <p:cNvSpPr txBox="1"/>
          <p:nvPr/>
        </p:nvSpPr>
        <p:spPr>
          <a:xfrm>
            <a:off x="550545" y="1578610"/>
            <a:ext cx="11195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/>
          <p:nvPr>
            <p:custDataLst>
              <p:tags r:id="rId1"/>
            </p:custDataLst>
          </p:nvPr>
        </p:nvGraphicFramePr>
        <p:xfrm>
          <a:off x="633730" y="1193800"/>
          <a:ext cx="1119378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3780"/>
              </a:tblGrid>
              <a:tr h="1127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do puzzles, plough a field,  bully, peer pressure, unload rice, leisure activities, be interested in, combine harvester, browse the websites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/>
          <p:nvPr>
            <p:custDataLst>
              <p:tags r:id="rId2"/>
            </p:custDataLst>
          </p:nvPr>
        </p:nvGraphicFramePr>
        <p:xfrm>
          <a:off x="770255" y="2459990"/>
          <a:ext cx="10701020" cy="2379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/>
                <a:gridCol w="4039235"/>
                <a:gridCol w="3359785"/>
              </a:tblGrid>
              <a:tr h="5753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UNIT 1: LEISURE TIME  </a:t>
                      </a: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UNIT 2: LIFE IN THE COUNTRYSIDE</a:t>
                      </a: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UNIT 3: TEENAGERS</a:t>
                      </a: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804035"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40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Flowchart: Decision 24"/>
          <p:cNvSpPr/>
          <p:nvPr/>
        </p:nvSpPr>
        <p:spPr>
          <a:xfrm>
            <a:off x="3076575" y="0"/>
            <a:ext cx="5103495" cy="1082675"/>
          </a:xfrm>
          <a:prstGeom prst="flowChartDecisi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RELAY GAME</a:t>
            </a:r>
            <a:endParaRPr lang="en-US" sz="2800"/>
          </a:p>
        </p:txBody>
      </p:sp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10685145" y="-635"/>
            <a:ext cx="1581785" cy="1282065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905"/>
            <a:ext cx="1885315" cy="1316990"/>
          </a:xfrm>
          <a:prstGeom prst="rect">
            <a:avLst/>
          </a:prstGeom>
        </p:spPr>
      </p:pic>
      <p:pic>
        <p:nvPicPr>
          <p:cNvPr id="16" name="playground-fun-playful-kids-music-246604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2965" y="293370"/>
            <a:ext cx="495300" cy="495300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8"/>
          <a:stretch>
            <a:fillRect/>
          </a:stretch>
        </p:blipFill>
        <p:spPr>
          <a:xfrm>
            <a:off x="2715260" y="5568950"/>
            <a:ext cx="7874635" cy="1238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1"/>
      <p:bldP spid="1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6"/>
          <p:cNvSpPr txBox="1"/>
          <p:nvPr/>
        </p:nvSpPr>
        <p:spPr>
          <a:xfrm>
            <a:off x="550545" y="1568450"/>
            <a:ext cx="1119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/>
          <p:nvPr>
            <p:custDataLst>
              <p:tags r:id="rId2"/>
            </p:custDataLst>
          </p:nvPr>
        </p:nvGraphicFramePr>
        <p:xfrm>
          <a:off x="127000" y="1351280"/>
          <a:ext cx="12091035" cy="4037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020"/>
                <a:gridCol w="4114165"/>
                <a:gridCol w="3879850"/>
              </a:tblGrid>
              <a:tr h="9594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UNIT 1- 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UNIT 2: 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UNIT 3: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TEENAGERS</a:t>
                      </a:r>
                      <a:endParaRPr lang="en-US" sz="2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784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be interested in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leisure activities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do puzzles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combine harvester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- unload rice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- plough a field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browse the websites 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peer pressure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- bully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 Box 10"/>
          <p:cNvSpPr txBox="1"/>
          <p:nvPr/>
        </p:nvSpPr>
        <p:spPr>
          <a:xfrm>
            <a:off x="1369695" y="1372870"/>
            <a:ext cx="3893820" cy="906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/>
              <a:t>LEISURE TIME</a:t>
            </a:r>
            <a:endParaRPr lang="en-US" sz="2800"/>
          </a:p>
        </p:txBody>
      </p:sp>
      <p:sp>
        <p:nvSpPr>
          <p:cNvPr id="12" name="Text Box 11"/>
          <p:cNvSpPr txBox="1"/>
          <p:nvPr/>
        </p:nvSpPr>
        <p:spPr>
          <a:xfrm>
            <a:off x="5346700" y="1386840"/>
            <a:ext cx="3002280" cy="906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/>
              <a:t>LIFE IN THE </a:t>
            </a:r>
            <a:endParaRPr lang="en-US" sz="2800"/>
          </a:p>
          <a:p>
            <a:r>
              <a:rPr lang="en-US" sz="2800"/>
              <a:t>COUNTRYSIDE</a:t>
            </a:r>
            <a:endParaRPr lang="en-US" sz="2800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0203815" y="5541010"/>
            <a:ext cx="1885315" cy="131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125"/>
            <a:ext cx="9387840" cy="17272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en-US" sz="5400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Period 23: REVIEW 1</a:t>
            </a: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r>
              <a:rPr lang="en-US" sz="5400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LANGUAGE</a:t>
            </a: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218055" y="4201795"/>
            <a:ext cx="719518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endParaRPr lang="en-US" sz="36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Thi Hoa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From: Nam Hong Secondary school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1"/>
          <p:cNvGrpSpPr/>
          <p:nvPr/>
        </p:nvGrpSpPr>
        <p:grpSpPr>
          <a:xfrm flipH="1">
            <a:off x="-1" y="-1"/>
            <a:ext cx="12192001" cy="6858002"/>
            <a:chOff x="-1" y="-1"/>
            <a:chExt cx="12192001" cy="6858002"/>
          </a:xfrm>
        </p:grpSpPr>
        <p:grpSp>
          <p:nvGrpSpPr>
            <p:cNvPr id="18" name="组合 17"/>
            <p:cNvGrpSpPr/>
            <p:nvPr/>
          </p:nvGrpSpPr>
          <p:grpSpPr>
            <a:xfrm>
              <a:off x="-1" y="-1"/>
              <a:ext cx="12192001" cy="6858002"/>
              <a:chOff x="-1" y="-1"/>
              <a:chExt cx="12192001" cy="68580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-1" y="-1"/>
                <a:ext cx="12192001" cy="6858001"/>
              </a:xfrm>
              <a:prstGeom prst="rect">
                <a:avLst/>
              </a:prstGeom>
              <a:solidFill>
                <a:srgbClr val="FDF5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Roboto Black" panose="02000000000000000000" charset="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323850" y="309417"/>
                <a:ext cx="11544300" cy="6239164"/>
              </a:xfrm>
              <a:prstGeom prst="rect">
                <a:avLst/>
              </a:prstGeom>
              <a:solidFill>
                <a:srgbClr val="FEFAF8"/>
              </a:solidFill>
              <a:ln w="19050">
                <a:solidFill>
                  <a:srgbClr val="DEBA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cs typeface="Roboto Black" panose="02000000000000000000" charset="0"/>
                </a:endParaRPr>
              </a:p>
            </p:txBody>
          </p:sp>
          <p:pic>
            <p:nvPicPr>
              <p:cNvPr id="8" name="图片 4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1" t="257" b="62780"/>
              <a:stretch>
                <a:fillRect/>
              </a:stretch>
            </p:blipFill>
            <p:spPr>
              <a:xfrm rot="16200000" flipH="1">
                <a:off x="-131732" y="2230467"/>
                <a:ext cx="4759265" cy="4495803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1" t="257" b="62780"/>
              <a:stretch>
                <a:fillRect/>
              </a:stretch>
            </p:blipFill>
            <p:spPr>
              <a:xfrm rot="5400000" flipH="1" flipV="1">
                <a:off x="-68469" y="68471"/>
                <a:ext cx="2473743" cy="2336802"/>
              </a:xfrm>
              <a:prstGeom prst="rect">
                <a:avLst/>
              </a:prstGeom>
            </p:spPr>
          </p:pic>
        </p:grp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94"/>
            <a:stretch>
              <a:fillRect/>
            </a:stretch>
          </p:blipFill>
          <p:spPr>
            <a:xfrm rot="16200000" flipH="1">
              <a:off x="6571343" y="1237343"/>
              <a:ext cx="6858000" cy="438331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0" y="-7620"/>
            <a:ext cx="12199620" cy="996950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1365" cy="872490"/>
          </a:xfrm>
        </p:spPr>
        <p:txBody>
          <a:bodyPr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56685" y="1494155"/>
            <a:ext cx="61823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I. VOCABULARY</a:t>
            </a:r>
            <a:endParaRPr 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948430" y="2179320"/>
            <a:ext cx="50025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II. PRONUNCIATION</a:t>
            </a:r>
            <a:endParaRPr 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31920" y="2922270"/>
            <a:ext cx="357314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III. GRAMMAR</a:t>
            </a:r>
            <a:endParaRPr 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9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Table 20"/>
          <p:cNvGraphicFramePr/>
          <p:nvPr>
            <p:custDataLst>
              <p:tags r:id="rId2"/>
            </p:custDataLst>
          </p:nvPr>
        </p:nvGraphicFramePr>
        <p:xfrm>
          <a:off x="127000" y="2123440"/>
          <a:ext cx="12091035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020"/>
                <a:gridCol w="4114165"/>
                <a:gridCol w="3879850"/>
              </a:tblGrid>
              <a:tr h="9918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UNIT 1- 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UNIT 2: 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UNIT 3: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TEENAGERS</a:t>
                      </a:r>
                      <a:endParaRPr lang="en-US" sz="2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718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be interested 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in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leisure activities</a:t>
                      </a: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do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puzzles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be fond of ....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combine 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harvester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- unload rice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plough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a field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- catch fish ....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browse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the websites 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peer 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pressure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- bully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- teens’ use of </a:t>
                      </a:r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social media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 Box 21"/>
          <p:cNvSpPr txBox="1"/>
          <p:nvPr/>
        </p:nvSpPr>
        <p:spPr>
          <a:xfrm>
            <a:off x="1369695" y="2145030"/>
            <a:ext cx="3893820" cy="906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/>
              <a:t>LEISURE TIME</a:t>
            </a:r>
            <a:endParaRPr lang="en-US" sz="2800"/>
          </a:p>
        </p:txBody>
      </p:sp>
      <p:sp>
        <p:nvSpPr>
          <p:cNvPr id="23" name="Text Box 22"/>
          <p:cNvSpPr txBox="1"/>
          <p:nvPr/>
        </p:nvSpPr>
        <p:spPr>
          <a:xfrm>
            <a:off x="5346700" y="2128520"/>
            <a:ext cx="3002280" cy="906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rgbClr val="FF0000"/>
                </a:solidFill>
              </a:rPr>
              <a:t>LIFE </a:t>
            </a:r>
            <a:r>
              <a:rPr lang="en-US" sz="2800"/>
              <a:t>IN THE </a:t>
            </a:r>
            <a:endParaRPr lang="en-US" sz="2800"/>
          </a:p>
          <a:p>
            <a:r>
              <a:rPr lang="en-US" sz="2800"/>
              <a:t>COUNTRYSIDE</a:t>
            </a:r>
            <a:endParaRPr lang="en-US" sz="2800"/>
          </a:p>
        </p:txBody>
      </p:sp>
      <p:grpSp>
        <p:nvGrpSpPr>
          <p:cNvPr id="31" name="Group 30"/>
          <p:cNvGrpSpPr/>
          <p:nvPr/>
        </p:nvGrpSpPr>
        <p:grpSpPr>
          <a:xfrm>
            <a:off x="0" y="-7620"/>
            <a:ext cx="12199620" cy="850265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1365" cy="842645"/>
          </a:xfrm>
        </p:spPr>
        <p:txBody>
          <a:bodyPr/>
          <a:p>
            <a:pPr algn="ctr"/>
            <a:r>
              <a:rPr lang="en-US" sz="3200" b="1">
                <a:solidFill>
                  <a:schemeClr val="tx1"/>
                </a:solidFill>
              </a:rPr>
              <a:t>ENGLISH 8- PERIOD 23: REVIEW 1- LANGUAGE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8115" y="1221105"/>
            <a:ext cx="38582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  <a:endParaRPr 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8"/>
          <p:cNvSpPr/>
          <p:nvPr/>
        </p:nvSpPr>
        <p:spPr>
          <a:xfrm>
            <a:off x="8561890" y="3102959"/>
            <a:ext cx="3730127" cy="3730127"/>
          </a:xfrm>
          <a:prstGeom prst="ellipse">
            <a:avLst/>
          </a:prstGeom>
          <a:blipFill>
            <a:blip r:embed="rId1"/>
            <a:stretch>
              <a:fillRect l="-25107" r="-24937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en-US">
              <a:solidFill>
                <a:schemeClr val="tx1"/>
              </a:solidFill>
              <a:cs typeface="Roboto Black" panose="02000000000000000000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-7620"/>
            <a:ext cx="12199620" cy="850265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734403" y="2106180"/>
            <a:ext cx="11206266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Mi</a:t>
            </a:r>
            <a:r>
              <a:rPr lang="en-US" sz="2800" dirty="0"/>
              <a:t> is _____ gardening in her free time.</a:t>
            </a:r>
            <a:endParaRPr lang="en-US" sz="2800" dirty="0"/>
          </a:p>
          <a:p>
            <a:r>
              <a:rPr lang="en-US" sz="2800" dirty="0"/>
              <a:t>    A. in               	 B. into            	C. to</a:t>
            </a:r>
            <a:endParaRPr lang="en-US" sz="2800" dirty="0"/>
          </a:p>
          <a:p>
            <a:r>
              <a:rPr lang="en-US" sz="2800" dirty="0"/>
              <a:t>2. Mai is interested _____ building websites for her friends.</a:t>
            </a:r>
            <a:endParaRPr lang="en-US" sz="2800" dirty="0"/>
          </a:p>
          <a:p>
            <a:r>
              <a:rPr lang="en-US" sz="2800" dirty="0"/>
              <a:t>   A. of               	B. with           	C. in</a:t>
            </a:r>
            <a:endParaRPr lang="en-US" sz="2800" dirty="0"/>
          </a:p>
          <a:p>
            <a:r>
              <a:rPr lang="en-US" sz="2800" dirty="0"/>
              <a:t>3. Minh is not fond of _____ puzzles because he thinks it takes a lot of time.</a:t>
            </a:r>
            <a:endParaRPr lang="en-US" sz="2800" dirty="0"/>
          </a:p>
          <a:p>
            <a:r>
              <a:rPr lang="en-US" sz="2800" dirty="0"/>
              <a:t>   A. making      	B. doing         	C. building</a:t>
            </a:r>
            <a:endParaRPr lang="en-US" sz="2800" dirty="0"/>
          </a:p>
          <a:p>
            <a:r>
              <a:rPr lang="en-US" sz="2800" dirty="0"/>
              <a:t>4. I'm not keen on _____ our class photos to the forum.</a:t>
            </a:r>
            <a:endParaRPr lang="en-US" sz="2800" dirty="0"/>
          </a:p>
          <a:p>
            <a:r>
              <a:rPr lang="en-US" sz="2800" dirty="0"/>
              <a:t>   A. uploading     	B. surfing     		C. messaging</a:t>
            </a:r>
            <a:endParaRPr lang="en-US" sz="2800" dirty="0"/>
          </a:p>
          <a:p>
            <a:r>
              <a:rPr lang="en-US" sz="2800" dirty="0"/>
              <a:t>5. While l was _____ some websites, I saw an advertisement about a resort.</a:t>
            </a:r>
            <a:endParaRPr lang="en-US" sz="2800" dirty="0"/>
          </a:p>
          <a:p>
            <a:r>
              <a:rPr lang="en-US" sz="2800" dirty="0"/>
              <a:t>   A. creating     	B. browsing    	C. uploading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137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vi-VN" dirty="0"/>
          </a:p>
        </p:txBody>
      </p:sp>
      <p:sp>
        <p:nvSpPr>
          <p:cNvPr id="9" name="TextBox 11"/>
          <p:cNvSpPr txBox="1"/>
          <p:nvPr/>
        </p:nvSpPr>
        <p:spPr>
          <a:xfrm>
            <a:off x="644833" y="1273173"/>
            <a:ext cx="10716668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 (Ex2-p38): Work in pairs. Circle the correct answer A, B, or C.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365" cy="842645"/>
          </a:xfrm>
        </p:spPr>
        <p:txBody>
          <a:bodyPr/>
          <a:p>
            <a:pPr algn="ctr"/>
            <a:r>
              <a:rPr lang="en-US" sz="3200" b="1">
                <a:solidFill>
                  <a:schemeClr val="tx1"/>
                </a:solidFill>
              </a:rPr>
              <a:t>ENGLISH 8- PERIOD 23: REVIEW 1- LANGUAGE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2260" y="772160"/>
            <a:ext cx="4484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21269" y="261234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94619" y="342895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34909" y="430652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0789" y="5156793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34909" y="6000708"/>
            <a:ext cx="467072" cy="41342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1554480" y="2094865"/>
            <a:ext cx="579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is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2817495" y="2106930"/>
            <a:ext cx="1717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gardening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2019300" y="2958465"/>
            <a:ext cx="1852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interested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2807970" y="3807460"/>
            <a:ext cx="14865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fond of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4886325" y="3806190"/>
            <a:ext cx="1487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puzzles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5715000" y="4672330"/>
            <a:ext cx="1341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photos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7755890" y="4672965"/>
            <a:ext cx="1148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forum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190750" y="4671695"/>
            <a:ext cx="1428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keen on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659630" y="5522595"/>
            <a:ext cx="15728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dirty="0">
                <a:solidFill>
                  <a:srgbClr val="FF0000"/>
                </a:solidFill>
                <a:sym typeface="+mn-ea"/>
              </a:rPr>
              <a:t>websites</a:t>
            </a:r>
            <a:endParaRPr lang="en-US" sz="2800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13" grpId="0" animBg="1"/>
      <p:bldP spid="13" grpId="1" animBg="1"/>
      <p:bldP spid="21" grpId="0"/>
      <p:bldP spid="21" grpId="1"/>
      <p:bldP spid="14" grpId="0" animBg="1"/>
      <p:bldP spid="14" grpId="1" animBg="1"/>
      <p:bldP spid="22" grpId="0"/>
      <p:bldP spid="22" grpId="1"/>
      <p:bldP spid="23" grpId="0"/>
      <p:bldP spid="23" grpId="1"/>
      <p:bldP spid="15" grpId="0" animBg="1"/>
      <p:bldP spid="15" grpId="1" animBg="1"/>
      <p:bldP spid="26" grpId="0"/>
      <p:bldP spid="26" grpId="1"/>
      <p:bldP spid="24" grpId="0"/>
      <p:bldP spid="25" grpId="0"/>
      <p:bldP spid="24" grpId="1"/>
      <p:bldP spid="25" grpId="1"/>
      <p:bldP spid="16" grpId="0" animBg="1"/>
      <p:bldP spid="16" grpId="1" animBg="1"/>
      <p:bldP spid="27" grpId="0"/>
      <p:bldP spid="27" grpId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91397" y="1944912"/>
            <a:ext cx="115830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1. People in my village are very ______________ to all visitors.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2. Parents in our village don’t put much _________ on their children to do well at school.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3. In my school, we can _______ on study and play, and do not have to worry about bullies.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4. The best ________player in our chess club will not be able to join the competition.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5. If a boy uses his strength to frighten weaker peers, he is a ______.</a:t>
            </a:r>
            <a:endParaRPr lang="vi-VN" sz="2800" dirty="0"/>
          </a:p>
        </p:txBody>
      </p:sp>
      <p:sp>
        <p:nvSpPr>
          <p:cNvPr id="25" name="TextBox 11"/>
          <p:cNvSpPr txBox="1"/>
          <p:nvPr/>
        </p:nvSpPr>
        <p:spPr>
          <a:xfrm>
            <a:off x="668020" y="728345"/>
            <a:ext cx="1014857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2 ( Ex3-p38): Complete the sentences with the words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340" y="1186180"/>
            <a:ext cx="11483975" cy="6184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bully 		trained 		hospitable		pressure 		focus </a:t>
            </a:r>
            <a:endParaRPr lang="en-GB" sz="2800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255" y="40640"/>
            <a:ext cx="12199620" cy="812165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-7620"/>
            <a:ext cx="12199620" cy="850265"/>
            <a:chOff x="0" y="-3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83750" cy="996314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1165225" y="147955"/>
            <a:ext cx="978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ENGLISH 8- PERIOD 23: REVIEW 1- LANGUAGE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881*88"/>
  <p:tag name="TABLE_ENDDRAG_RECT" val="49*63*881*88"/>
</p:tagLst>
</file>

<file path=ppt/tags/tag2.xml><?xml version="1.0" encoding="utf-8"?>
<p:tagLst xmlns:p="http://schemas.openxmlformats.org/presentationml/2006/main">
  <p:tag name="TABLE_ENDDRAG_ORIGIN_RECT" val="842*173"/>
  <p:tag name="TABLE_ENDDRAG_RECT" val="51*233*842*173"/>
</p:tagLst>
</file>

<file path=ppt/tags/tag3.xml><?xml version="1.0" encoding="utf-8"?>
<p:tagLst xmlns:p="http://schemas.openxmlformats.org/presentationml/2006/main">
  <p:tag name="TABLE_ENDDRAG_ORIGIN_RECT" val="952*246"/>
  <p:tag name="TABLE_ENDDRAG_RECT" val="10*106*952*246"/>
</p:tagLst>
</file>

<file path=ppt/tags/tag4.xml><?xml version="1.0" encoding="utf-8"?>
<p:tagLst xmlns:p="http://schemas.openxmlformats.org/presentationml/2006/main">
  <p:tag name="TABLE_ENDDRAG_ORIGIN_RECT" val="952*343"/>
  <p:tag name="TABLE_ENDDRAG_RECT" val="10*167*952*343"/>
</p:tagLst>
</file>

<file path=ppt/tags/tag5.xml><?xml version="1.0" encoding="utf-8"?>
<p:tagLst xmlns:p="http://schemas.openxmlformats.org/presentationml/2006/main">
  <p:tag name="TABLE_ENDDRAG_ORIGIN_RECT" val="797*368"/>
  <p:tag name="TABLE_ENDDRAG_RECT" val="69*152*797*3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8357</Words>
  <Application>WPS Presentation</Application>
  <PresentationFormat>Widescreen</PresentationFormat>
  <Paragraphs>536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9" baseType="lpstr">
      <vt:lpstr>Arial</vt:lpstr>
      <vt:lpstr>SimSun</vt:lpstr>
      <vt:lpstr>Wingdings</vt:lpstr>
      <vt:lpstr>VNI-Ariston</vt:lpstr>
      <vt:lpstr>Segoe Print</vt:lpstr>
      <vt:lpstr>Arial Black</vt:lpstr>
      <vt:lpstr>Times New Roman</vt:lpstr>
      <vt:lpstr>Roboto Black</vt:lpstr>
      <vt:lpstr>Calibri</vt:lpstr>
      <vt:lpstr>等线</vt:lpstr>
      <vt:lpstr>Times New Roman</vt:lpstr>
      <vt:lpstr>Calibri Light</vt:lpstr>
      <vt:lpstr>Microsoft YaHei</vt:lpstr>
      <vt:lpstr>Arial Unicode MS</vt:lpstr>
      <vt:lpstr>Aharoni</vt:lpstr>
      <vt:lpstr>Cordia New</vt:lpstr>
      <vt:lpstr>Bookman Old Style</vt:lpstr>
      <vt:lpstr>Yu Gothic UI Semibold</vt:lpstr>
      <vt:lpstr>Mali SemiBold</vt:lpstr>
      <vt:lpstr>Punsukpukpik</vt:lpstr>
      <vt:lpstr>Arial</vt:lpstr>
      <vt:lpstr>Wide Latin</vt:lpstr>
      <vt:lpstr>Microsoft Sans Serif</vt:lpstr>
      <vt:lpstr>Office Theme</vt:lpstr>
      <vt:lpstr>PowerPoint 演示文稿</vt:lpstr>
      <vt:lpstr>PowerPoint 演示文稿</vt:lpstr>
      <vt:lpstr>PowerPoint 演示文稿</vt:lpstr>
      <vt:lpstr>PowerPoint 演示文稿</vt:lpstr>
      <vt:lpstr>Wednesday, October 30th 2024</vt:lpstr>
      <vt:lpstr>ENGLISH 8- PERIOD 23: REVIEW 1- LANGUAGE</vt:lpstr>
      <vt:lpstr>ENGLISH 8- PERIOD 23: REVIEW 1- LANGUAGE</vt:lpstr>
      <vt:lpstr>ENGLISH 8- PERIOD 23: REVIEW 1- LANGUAGE</vt:lpstr>
      <vt:lpstr>PowerPoint 演示文稿</vt:lpstr>
      <vt:lpstr>PowerPoint 演示文稿</vt:lpstr>
      <vt:lpstr>PowerPoint 演示文稿</vt:lpstr>
      <vt:lpstr>ENGLISH 8- PERIOD 23: REVIEW 1- LANGUAGE</vt:lpstr>
      <vt:lpstr>ENGLISH 8- PERIOD 23: REVIEW 1- LANGUAGE</vt:lpstr>
      <vt:lpstr>ENGLISH 8- PERIOD 23: REVIEW 1- LANGUAGE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ENGLISH 8- PERIOD 23: REVIEW 1- LANGUAGE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Hoa nguyen</cp:lastModifiedBy>
  <cp:revision>58</cp:revision>
  <dcterms:created xsi:type="dcterms:W3CDTF">2024-10-28T07:26:00Z</dcterms:created>
  <dcterms:modified xsi:type="dcterms:W3CDTF">2025-10-20T13:46:02Z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0F5F0B83FEAE4E279C5E386B8294D85C_11</vt:lpwstr>
  </property>
  <property fmtid="{D5CDD505-2E9C-101B-9397-08002B2CF9AE}" pid="3" name="KSOProductBuildVer">
    <vt:lpwstr>1033-12.2.0.22549</vt:lpwstr>
  </property>
</Properties>
</file>