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20"/>
  </p:notesMasterIdLst>
  <p:sldIdLst>
    <p:sldId id="345" r:id="rId2"/>
    <p:sldId id="346" r:id="rId3"/>
    <p:sldId id="347" r:id="rId4"/>
    <p:sldId id="314" r:id="rId5"/>
    <p:sldId id="315" r:id="rId6"/>
    <p:sldId id="317" r:id="rId7"/>
    <p:sldId id="316" r:id="rId8"/>
    <p:sldId id="319" r:id="rId9"/>
    <p:sldId id="312" r:id="rId10"/>
    <p:sldId id="260" r:id="rId11"/>
    <p:sldId id="323" r:id="rId12"/>
    <p:sldId id="322" r:id="rId13"/>
    <p:sldId id="320" r:id="rId14"/>
    <p:sldId id="321" r:id="rId15"/>
    <p:sldId id="324" r:id="rId16"/>
    <p:sldId id="325" r:id="rId17"/>
    <p:sldId id="348" r:id="rId18"/>
    <p:sldId id="344" r:id="rId19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1"/>
    </p:embeddedFont>
    <p:embeddedFont>
      <p:font typeface="Trebuchet MS" panose="020B0603020202020204" pitchFamily="34" charset="0"/>
      <p:regular r:id="rId22"/>
      <p:bold r:id="rId23"/>
      <p:italic r:id="rId24"/>
      <p:boldItalic r:id="rId25"/>
    </p:embeddedFont>
    <p:embeddedFont>
      <p:font typeface="Wingdings 3" panose="05040102010807070707" pitchFamily="18" charset="2"/>
      <p:regular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D71D"/>
    <a:srgbClr val="BDF32E"/>
    <a:srgbClr val="44DBF8"/>
    <a:srgbClr val="AC489E"/>
    <a:srgbClr val="CFC16D"/>
    <a:srgbClr val="E32B27"/>
    <a:srgbClr val="D2838C"/>
    <a:srgbClr val="E52928"/>
    <a:srgbClr val="32D8C0"/>
    <a:srgbClr val="B9B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4341A-4EE2-4885-B17D-4086B769AF5B}">
  <a:tblStyle styleId="{9064341A-4EE2-4885-B17D-4086B769AF5B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84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0051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166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273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088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16382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2236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0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388437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00732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540017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49540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72523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23172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51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81AEB-06DF-4650-A999-7FA2789839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6422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519975" y="2161800"/>
            <a:ext cx="6104099" cy="819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000" i="1"/>
            </a:lvl1pPr>
            <a:lvl2pPr lvl="1" algn="ctr" rtl="0">
              <a:spcBef>
                <a:spcPts val="0"/>
              </a:spcBef>
              <a:buSzPct val="100000"/>
              <a:defRPr sz="3000" i="1"/>
            </a:lvl2pPr>
            <a:lvl3pPr lvl="2" algn="ctr" rtl="0">
              <a:spcBef>
                <a:spcPts val="0"/>
              </a:spcBef>
              <a:buSzPct val="100000"/>
              <a:defRPr sz="3000" i="1"/>
            </a:lvl3pPr>
            <a:lvl4pPr lvl="3" algn="ctr" rtl="0">
              <a:spcBef>
                <a:spcPts val="0"/>
              </a:spcBef>
              <a:buSzPct val="100000"/>
              <a:defRPr sz="3000" i="1"/>
            </a:lvl4pPr>
            <a:lvl5pPr lvl="4" algn="ctr" rtl="0">
              <a:spcBef>
                <a:spcPts val="0"/>
              </a:spcBef>
              <a:buSzPct val="100000"/>
              <a:defRPr sz="3000" i="1"/>
            </a:lvl5pPr>
            <a:lvl6pPr lvl="5" algn="ctr" rtl="0">
              <a:spcBef>
                <a:spcPts val="0"/>
              </a:spcBef>
              <a:buSzPct val="100000"/>
              <a:defRPr sz="3000" i="1"/>
            </a:lvl6pPr>
            <a:lvl7pPr lvl="6" algn="ctr" rtl="0">
              <a:spcBef>
                <a:spcPts val="0"/>
              </a:spcBef>
              <a:buSzPct val="100000"/>
              <a:defRPr sz="3000" i="1"/>
            </a:lvl7pPr>
            <a:lvl8pPr lvl="7" algn="ctr" rtl="0">
              <a:spcBef>
                <a:spcPts val="0"/>
              </a:spcBef>
              <a:buSzPct val="100000"/>
              <a:defRPr sz="3000" i="1"/>
            </a:lvl8pPr>
            <a:lvl9pPr lvl="8" algn="ctr">
              <a:spcBef>
                <a:spcPts val="0"/>
              </a:spcBef>
              <a:buSzPct val="100000"/>
              <a:defRPr sz="3000" i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84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94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8706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12640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72074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94057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622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03631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65069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530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g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9" name="Kiểu 3D 20" descr="Triangular Prism">
            <a:extLst>
              <a:ext uri="{FF2B5EF4-FFF2-40B4-BE49-F238E27FC236}">
                <a16:creationId xmlns:a16="http://schemas.microsoft.com/office/drawing/2014/main" id="{FCE6261B-94E0-4E72-A119-3F7232529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34" y="1890713"/>
            <a:ext cx="2303859" cy="198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620" name="Kiểu 3D 28" descr="Drafting Compass">
            <a:extLst>
              <a:ext uri="{FF2B5EF4-FFF2-40B4-BE49-F238E27FC236}">
                <a16:creationId xmlns:a16="http://schemas.microsoft.com/office/drawing/2014/main" id="{59C28802-5BAD-4D6C-A76D-E1B3CBEA5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319" y="1618059"/>
            <a:ext cx="1298972" cy="258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628" name="Picture 62" descr="A close up of a flower&#10;&#10;Description automatically generated">
            <a:extLst>
              <a:ext uri="{FF2B5EF4-FFF2-40B4-BE49-F238E27FC236}">
                <a16:creationId xmlns:a16="http://schemas.microsoft.com/office/drawing/2014/main" id="{77813E2D-EF83-440A-B0FE-51D54B378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9" b="23943"/>
          <a:stretch>
            <a:fillRect/>
          </a:stretch>
        </p:blipFill>
        <p:spPr bwMode="auto">
          <a:xfrm>
            <a:off x="453199" y="175184"/>
            <a:ext cx="1067991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629" name="Picture 63" descr="A close up of a flower&#10;&#10;Description automatically generated">
            <a:extLst>
              <a:ext uri="{FF2B5EF4-FFF2-40B4-BE49-F238E27FC236}">
                <a16:creationId xmlns:a16="http://schemas.microsoft.com/office/drawing/2014/main" id="{FEC03D3A-7DF3-4171-8140-221B69C84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9" b="23943"/>
          <a:stretch>
            <a:fillRect/>
          </a:stretch>
        </p:blipFill>
        <p:spPr bwMode="auto">
          <a:xfrm>
            <a:off x="7671826" y="146961"/>
            <a:ext cx="1121569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631" name="PA_图片 4">
            <a:extLst>
              <a:ext uri="{FF2B5EF4-FFF2-40B4-BE49-F238E27FC236}">
                <a16:creationId xmlns:a16="http://schemas.microsoft.com/office/drawing/2014/main" id="{518B09E3-539D-46CE-8A1E-96BBE5B5F97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7" r="9528" b="37128"/>
          <a:stretch>
            <a:fillRect/>
          </a:stretch>
        </p:blipFill>
        <p:spPr bwMode="auto">
          <a:xfrm>
            <a:off x="4175522" y="3880247"/>
            <a:ext cx="38147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A_图片 31">
            <a:extLst>
              <a:ext uri="{FF2B5EF4-FFF2-40B4-BE49-F238E27FC236}">
                <a16:creationId xmlns:a16="http://schemas.microsoft.com/office/drawing/2014/main" id="{835879DE-94B5-4802-9188-C78B94F9EBC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87958" flipH="1">
            <a:off x="-446440" y="2571210"/>
            <a:ext cx="1997869" cy="142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A_图片 35">
            <a:extLst>
              <a:ext uri="{FF2B5EF4-FFF2-40B4-BE49-F238E27FC236}">
                <a16:creationId xmlns:a16="http://schemas.microsoft.com/office/drawing/2014/main" id="{DC0198A2-C1B0-415F-A6D8-0842C77DBB6B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805" y="257"/>
            <a:ext cx="1812131" cy="84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377CFE-E148-5840-6B9E-39B0BC5288EC}"/>
              </a:ext>
            </a:extLst>
          </p:cNvPr>
          <p:cNvSpPr/>
          <p:nvPr/>
        </p:nvSpPr>
        <p:spPr>
          <a:xfrm>
            <a:off x="898129" y="1002638"/>
            <a:ext cx="721086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TRƯỜNG THCS NAM HỒNG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A221EF-7394-F16D-4CCD-827DF42C6443}"/>
              </a:ext>
            </a:extLst>
          </p:cNvPr>
          <p:cNvSpPr txBox="1"/>
          <p:nvPr/>
        </p:nvSpPr>
        <p:spPr>
          <a:xfrm>
            <a:off x="636814" y="4206478"/>
            <a:ext cx="393518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GV: NGUYỄN THỊ MAI LIÊN</a:t>
            </a:r>
          </a:p>
        </p:txBody>
      </p:sp>
    </p:spTree>
    <p:extLst>
      <p:ext uri="{BB962C8B-B14F-4D97-AF65-F5344CB8AC3E}">
        <p14:creationId xmlns:p14="http://schemas.microsoft.com/office/powerpoint/2010/main" val="384318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91667E-6 2.22222E-6 L -2.91667E-6 -0.25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3.33333E-6 1.11111E-6 L -0.04045 0.006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" y="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5422" y="98474"/>
            <a:ext cx="6625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2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: Bỏ dấu ngoặc rồi tính các tổng sau: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4573" y="717452"/>
                <a:ext cx="7484012" cy="55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b)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6,5+[0,75−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8,25−1,75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73" y="717452"/>
                <a:ext cx="7484012" cy="552972"/>
              </a:xfrm>
              <a:prstGeom prst="rect">
                <a:avLst/>
              </a:prstGeom>
              <a:blipFill>
                <a:blip r:embed="rId3"/>
                <a:stretch>
                  <a:fillRect l="-896" b="-55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7878" y="1477108"/>
                <a:ext cx="2391508" cy="2329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=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=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29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78" y="1477108"/>
                <a:ext cx="2391508" cy="2329548"/>
              </a:xfrm>
              <a:prstGeom prst="rect">
                <a:avLst/>
              </a:prstGeom>
              <a:blipFill>
                <a:blip r:embed="rId4"/>
                <a:stretch>
                  <a:fillRect b="-7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74124" y="1357532"/>
                <a:ext cx="4044461" cy="1832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6,5+0,75−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8,25−1,75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=6,5+0,75−8,25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1,75=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6,5+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,75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,75−8,25</m:t>
                      </m:r>
                    </m:oMath>
                  </m:oMathPara>
                </a14:m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,25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−8,25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+0,75</m:t>
                    </m:r>
                  </m:oMath>
                </a14:m>
                <a:endParaRPr lang="en-US" sz="2000" b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= 0,75</a:t>
                </a:r>
              </a:p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124" y="1357532"/>
                <a:ext cx="4044461" cy="18324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66" y="3546066"/>
            <a:ext cx="1416097" cy="14160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05" y="3546066"/>
            <a:ext cx="1416097" cy="14160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23" y="3546065"/>
            <a:ext cx="1416097" cy="14160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126875" y="396075"/>
            <a:ext cx="1393045" cy="13930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8050" y="77372"/>
            <a:ext cx="83421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1:</a:t>
            </a:r>
            <a:r>
              <a:rPr lang="en-US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 tây là thức ăn chính của người châu Âu và là một món ăn ưa thích của người Việt Nam. Trong 100g khoai tây khô có 11g nước; 6,6g protein; 0,3g chất béo, 71,5g glucid và các chất khác. (Theo viện dinh dưỡng quốc gia).</a:t>
            </a:r>
          </a:p>
          <a:p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khối lượng các chất còn lại trong 100g khoai tây khô.</a:t>
            </a:r>
            <a:endParaRPr lang="en-US" sz="20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3132" y="1976511"/>
                <a:ext cx="710418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</a:t>
                </a:r>
              </a:p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Khối lượng các chất còn lại trong 100g khoai tây khô là: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100 −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11+6,6+0,3+75,1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=7(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32" y="1976511"/>
                <a:ext cx="7104185" cy="1323439"/>
              </a:xfrm>
              <a:prstGeom prst="rect">
                <a:avLst/>
              </a:prstGeom>
              <a:blipFill>
                <a:blip r:embed="rId4"/>
                <a:stretch>
                  <a:fillRect l="-944" t="-23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002" y="2531548"/>
            <a:ext cx="2803564" cy="166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66" y="3769586"/>
            <a:ext cx="1416097" cy="14160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05" y="3769586"/>
            <a:ext cx="1416097" cy="14160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23" y="3769585"/>
            <a:ext cx="1416097" cy="14160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086716" y="40335"/>
            <a:ext cx="1301440" cy="13014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8388" y="154745"/>
            <a:ext cx="5064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NHÂN VÀ CHIA SỐ HỮU TỈ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1692" y="661182"/>
                <a:ext cx="7891976" cy="1320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 nhân và chia hai số hữu tỉ</a:t>
                </a:r>
              </a:p>
              <a:p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HĐ3. Viết các hỗn số và số thập phân trong các phép tính sau dưới dạng phân số rồi thực hiện phép tính:</a:t>
                </a:r>
              </a:p>
              <a:p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0,36.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92" y="661182"/>
                <a:ext cx="7891976" cy="1320683"/>
              </a:xfrm>
              <a:prstGeom prst="rect">
                <a:avLst/>
              </a:prstGeom>
              <a:blipFill>
                <a:blip r:embed="rId4"/>
                <a:stretch>
                  <a:fillRect l="-696" t="-2304" r="-1159" b="-13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6344" y="2087794"/>
                <a:ext cx="2848957" cy="533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0,36.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44" y="2087794"/>
                <a:ext cx="2848957" cy="533929"/>
              </a:xfrm>
              <a:prstGeom prst="rect">
                <a:avLst/>
              </a:prstGeom>
              <a:blipFill>
                <a:blip r:embed="rId5"/>
                <a:stretch>
                  <a:fillRect l="-2137" b="-56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53703" y="1999581"/>
                <a:ext cx="3066757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−49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</m:oMath>
                  </m:oMathPara>
                </a14:m>
                <a:endParaRPr 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703" y="1999581"/>
                <a:ext cx="3066757" cy="6127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201591" y="3090963"/>
            <a:ext cx="6740818" cy="790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thể nhân, chia hai số hữu tỉ bằng cách viết chúng dưới dạng phân số rồi áp dụng quy tắc nhân, chia phân số.</a:t>
            </a:r>
          </a:p>
        </p:txBody>
      </p:sp>
    </p:spTree>
    <p:extLst>
      <p:ext uri="{BB962C8B-B14F-4D97-AF65-F5344CB8AC3E}">
        <p14:creationId xmlns:p14="http://schemas.microsoft.com/office/powerpoint/2010/main" val="305735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7625" y="211015"/>
                <a:ext cx="7920110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dụ 3</a:t>
                </a:r>
                <a:r>
                  <a:rPr lang="en-US" sz="2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Tính:     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.0,25                        </m:t>
                    </m:r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−2,4: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25" y="211015"/>
                <a:ext cx="7920110" cy="529504"/>
              </a:xfrm>
              <a:prstGeom prst="rect">
                <a:avLst/>
              </a:prstGeom>
              <a:blipFill>
                <a:blip r:embed="rId2"/>
                <a:stretch>
                  <a:fillRect l="-769" b="-814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5759" y="804521"/>
                <a:ext cx="8292904" cy="841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 </a:t>
                </a:r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.0,25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150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700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b)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−2,4: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59" y="804521"/>
                <a:ext cx="8292904" cy="841705"/>
              </a:xfrm>
              <a:prstGeom prst="rect">
                <a:avLst/>
              </a:prstGeom>
              <a:blipFill>
                <a:blip r:embed="rId3"/>
                <a:stretch>
                  <a:fillRect l="-735" t="-4348" b="-36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7624" y="1821766"/>
                <a:ext cx="8349175" cy="55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 tập 3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Tính    a)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b)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−0,7: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24" y="1821766"/>
                <a:ext cx="8349175" cy="552972"/>
              </a:xfrm>
              <a:prstGeom prst="rect">
                <a:avLst/>
              </a:prstGeom>
              <a:blipFill>
                <a:blip r:embed="rId4"/>
                <a:stretch>
                  <a:fillRect l="-730" b="-43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1268" y="2525151"/>
                <a:ext cx="7680960" cy="990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65</m:t>
                        </m:r>
                      </m:den>
                    </m:f>
                  </m:oMath>
                </a14:m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b)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−0,7: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68" y="2525151"/>
                <a:ext cx="7680960" cy="990143"/>
              </a:xfrm>
              <a:prstGeom prst="rect">
                <a:avLst/>
              </a:prstGeom>
              <a:blipFill>
                <a:blip r:embed="rId5"/>
                <a:stretch>
                  <a:fillRect l="-794" b="-30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459" y="2435176"/>
            <a:ext cx="3162300" cy="245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0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7286" y="182880"/>
                <a:ext cx="8081889" cy="528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 tập 4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Tính một cách hợp lí: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.3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.(−0,25)</m:t>
                    </m:r>
                  </m:oMath>
                </a14:m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86" y="182880"/>
                <a:ext cx="8081889" cy="528863"/>
              </a:xfrm>
              <a:prstGeom prst="rect">
                <a:avLst/>
              </a:prstGeom>
              <a:blipFill>
                <a:blip r:embed="rId2"/>
                <a:stretch>
                  <a:fillRect l="-1207" t="-6897" b="-149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2283" y="647114"/>
                <a:ext cx="6808763" cy="1475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</a:t>
                </a: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.3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−0,25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e>
                    </m:d>
                  </m:oMath>
                </a14:m>
                <a:endParaRPr lang="en-US" sz="240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83" y="647114"/>
                <a:ext cx="6808763" cy="1475340"/>
              </a:xfrm>
              <a:prstGeom prst="rect">
                <a:avLst/>
              </a:prstGeom>
              <a:blipFill>
                <a:blip r:embed="rId3"/>
                <a:stretch>
                  <a:fillRect l="-1432" t="-2066" b="-289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6" y="2281150"/>
            <a:ext cx="8920160" cy="166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2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354" y="3617186"/>
            <a:ext cx="1416097" cy="14160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325" y="3617186"/>
            <a:ext cx="1416097" cy="14160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435995" y="243675"/>
            <a:ext cx="1901045" cy="1901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6185" y="161778"/>
                <a:ext cx="7582486" cy="1764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dụ 4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Trở lại bài toán mở đầu, trong 50 giây đầu, khinh khí cầu bay lên cách mặt đất là: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0,8 . 50=40 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 27 giây, khinh khí cầu giảm độ cao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.27=15 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sau 27 giây, khinh khí cầu cách mặt đất là: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40 −15=25 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85" y="161778"/>
                <a:ext cx="7582486" cy="1764778"/>
              </a:xfrm>
              <a:prstGeom prst="rect">
                <a:avLst/>
              </a:prstGeom>
              <a:blipFill>
                <a:blip r:embed="rId4"/>
                <a:stretch>
                  <a:fillRect l="-804" t="-2076" b="-55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188655" y="2127738"/>
            <a:ext cx="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286" y="1926556"/>
            <a:ext cx="40936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2. </a:t>
            </a: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hai tấm ảnh kích thước 10 cm x 15 cm được in trên giấy ảnh kích thước 21,6 cm x 27,9 cm như hình 1.8. Nếu cắt ảnh theo đúng kích thước thì diện tích phần giấy ảnh còn lại bao nhiêu?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42" y="1814501"/>
            <a:ext cx="3106908" cy="345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5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354" y="3617186"/>
            <a:ext cx="1416097" cy="14160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325" y="3617186"/>
            <a:ext cx="1416097" cy="14160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43" y="3617185"/>
            <a:ext cx="1416097" cy="14160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435995" y="243675"/>
            <a:ext cx="1901045" cy="1901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1606" y="243675"/>
                <a:ext cx="5444198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</a:t>
                </a: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tích hai tấm ảnh là:  </a:t>
                </a: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2.10.15 = 300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tích giấy ảnh là:  </a:t>
                </a: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21,6 . 27,9 = 602,64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 khi cắt ảnh, diện tích phần giấy ảnh còn lại là:</a:t>
                </a: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602,64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−300=302,64    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06" y="243675"/>
                <a:ext cx="5444198" cy="3416320"/>
              </a:xfrm>
              <a:prstGeom prst="rect">
                <a:avLst/>
              </a:prstGeom>
              <a:blipFill>
                <a:blip r:embed="rId4"/>
                <a:stretch>
                  <a:fillRect l="-1792" t="-14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028" y="3836"/>
            <a:ext cx="3291972" cy="365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186" y="1322363"/>
            <a:ext cx="1844200" cy="28272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5083" y="1322363"/>
            <a:ext cx="5528603" cy="164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1.9/13 (SGK)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 hãy tìm cách “nối” các số ở những chiếc lá trong hình 1.9 bằng dấu các phép tính cộng, trừ, nhân, chia và dấu ngoặc để được một biểu thức có giá trị đúng bằng số ở bông hoa.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34" y="3138884"/>
            <a:ext cx="1416097" cy="14160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805" y="3138884"/>
            <a:ext cx="1416097" cy="14160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23" y="3138883"/>
            <a:ext cx="1416097" cy="141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8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0341" y="1214807"/>
            <a:ext cx="60596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</a:t>
            </a:r>
          </a:p>
          <a:p>
            <a:pPr marL="285750" indent="-285750">
              <a:buFontTx/>
              <a:buChar char="-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915" y="2268547"/>
            <a:ext cx="4309973" cy="295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/>
          <p:nvPr/>
        </p:nvSpPr>
        <p:spPr>
          <a:xfrm>
            <a:off x="1775915" y="-14303"/>
            <a:ext cx="4893945" cy="748665"/>
          </a:xfrm>
          <a:prstGeom prst="rect">
            <a:avLst/>
          </a:prstGeom>
          <a:solidFill>
            <a:srgbClr val="F4FDA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6197" tIns="38098" rIns="76197" bIns="3809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92"/>
          <p:cNvSpPr/>
          <p:nvPr/>
        </p:nvSpPr>
        <p:spPr>
          <a:xfrm>
            <a:off x="1524001" y="-253915"/>
            <a:ext cx="153943" cy="507832"/>
          </a:xfrm>
          <a:prstGeom prst="rect">
            <a:avLst/>
          </a:prstGeom>
          <a:noFill/>
          <a:ln w="9525">
            <a:noFill/>
          </a:ln>
        </p:spPr>
        <p:txBody>
          <a:bodyPr wrap="none" lIns="76197" tIns="38098" rIns="76197" bIns="38098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94"/>
          <p:cNvSpPr/>
          <p:nvPr/>
        </p:nvSpPr>
        <p:spPr>
          <a:xfrm>
            <a:off x="1524001" y="-253915"/>
            <a:ext cx="153943" cy="507832"/>
          </a:xfrm>
          <a:prstGeom prst="rect">
            <a:avLst/>
          </a:prstGeom>
          <a:noFill/>
          <a:ln w="9525">
            <a:noFill/>
          </a:ln>
        </p:spPr>
        <p:txBody>
          <a:bodyPr wrap="none" lIns="76197" tIns="38098" rIns="76197" bIns="38098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96"/>
          <p:cNvSpPr/>
          <p:nvPr/>
        </p:nvSpPr>
        <p:spPr>
          <a:xfrm>
            <a:off x="1524001" y="-253915"/>
            <a:ext cx="153943" cy="507832"/>
          </a:xfrm>
          <a:prstGeom prst="rect">
            <a:avLst/>
          </a:prstGeom>
          <a:noFill/>
          <a:ln w="9525">
            <a:noFill/>
          </a:ln>
        </p:spPr>
        <p:txBody>
          <a:bodyPr wrap="none" lIns="76197" tIns="38098" rIns="76197" bIns="38098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25"/>
          <p:cNvSpPr/>
          <p:nvPr/>
        </p:nvSpPr>
        <p:spPr>
          <a:xfrm>
            <a:off x="1847851" y="116205"/>
            <a:ext cx="4418965" cy="507832"/>
          </a:xfrm>
          <a:prstGeom prst="rect">
            <a:avLst/>
          </a:prstGeom>
          <a:noFill/>
          <a:ln w="9525">
            <a:noFill/>
          </a:ln>
        </p:spPr>
        <p:txBody>
          <a:bodyPr wrap="square" lIns="76197" tIns="38098" rIns="76197" bIns="3809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</p:spTree>
    <p:extLst>
      <p:ext uri="{BB962C8B-B14F-4D97-AF65-F5344CB8AC3E}">
        <p14:creationId xmlns:p14="http://schemas.microsoft.com/office/powerpoint/2010/main" val="348332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38458" cy="530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25814" y="1364065"/>
            <a:ext cx="6675236" cy="8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CỘNG, TRỪ, NHÂN, CHIA </a:t>
            </a:r>
          </a:p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HỮU TỈ (2 TIẾT)</a:t>
            </a:r>
          </a:p>
        </p:txBody>
      </p:sp>
    </p:spTree>
    <p:extLst>
      <p:ext uri="{BB962C8B-B14F-4D97-AF65-F5344CB8AC3E}">
        <p14:creationId xmlns:p14="http://schemas.microsoft.com/office/powerpoint/2010/main" val="2830250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72874" y="795673"/>
            <a:ext cx="365522" cy="36552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"/>
          <p:cNvSpPr txBox="1"/>
          <p:nvPr/>
        </p:nvSpPr>
        <p:spPr>
          <a:xfrm>
            <a:off x="1405700" y="4371431"/>
            <a:ext cx="626355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5" tIns="68565" rIns="68565" bIns="68565" anchor="t" anchorCtr="0">
            <a:spAutoFit/>
          </a:bodyPr>
          <a:lstStyle/>
          <a:p>
            <a:pPr defTabSz="914355"/>
            <a:endParaRPr>
              <a:solidFill>
                <a:prstClr val="black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454400" y="2114550"/>
            <a:ext cx="28575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914355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3" y="2303092"/>
            <a:ext cx="3833222" cy="281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174" y="4008177"/>
            <a:ext cx="3870414" cy="10804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0" y="641736"/>
            <a:ext cx="8272800" cy="19180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" y="223580"/>
            <a:ext cx="3545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 mở đầu</a:t>
            </a:r>
          </a:p>
        </p:txBody>
      </p:sp>
    </p:spTree>
    <p:extLst>
      <p:ext uri="{BB962C8B-B14F-4D97-AF65-F5344CB8AC3E}">
        <p14:creationId xmlns:p14="http://schemas.microsoft.com/office/powerpoint/2010/main" val="174235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242955" y="243675"/>
            <a:ext cx="1901045" cy="190104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54165" y="28231"/>
            <a:ext cx="8458200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457200">
              <a:defRPr/>
            </a:pPr>
            <a:r>
              <a:rPr kumimoji="0" lang="en-US" sz="2200" b="1" i="0" strike="noStrike" kern="1200" cap="none" spc="0" normalizeH="0" baseline="0" noProof="0">
                <a:ln/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CỘNG</a:t>
            </a:r>
            <a:r>
              <a:rPr kumimoji="0" lang="en-US" sz="2200" b="1" i="0" strike="noStrike" kern="1200" cap="none" spc="0" normalizeH="0" noProof="0">
                <a:ln/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VÀ TRỪ HAI SỐ HỮU TỈ</a:t>
            </a:r>
            <a:endParaRPr kumimoji="0" lang="en-US" sz="2200" b="1" i="0" u="sng" strike="noStrike" kern="1200" cap="none" spc="0" normalizeH="0" baseline="0" noProof="0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2800" y="463020"/>
                <a:ext cx="7264800" cy="1361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 cộng và trừ hai số hữu tỉ</a:t>
                </a:r>
              </a:p>
              <a:p>
                <a:r>
                  <a:rPr lang="en-US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HĐ1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Nhắc lại quy tắc cộng trừ hai phân số rồi thực hiện phép tính:</a:t>
                </a:r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00" y="463020"/>
                <a:ext cx="7264800" cy="1361078"/>
              </a:xfrm>
              <a:prstGeom prst="rect">
                <a:avLst/>
              </a:prstGeom>
              <a:blipFill>
                <a:blip r:embed="rId3"/>
                <a:stretch>
                  <a:fillRect l="-1258" t="-3587" b="-35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6523" y="2307102"/>
                <a:ext cx="8271803" cy="177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AC489E"/>
                          </a:solidFill>
                          <a:latin typeface="Cambria Math" panose="02040503050406030204" pitchFamily="18" charset="0"/>
                        </a:rPr>
                        <m:t>Gi</m:t>
                      </m:r>
                      <m:r>
                        <a:rPr lang="en-US" sz="2400" b="0" i="0" smtClean="0">
                          <a:solidFill>
                            <a:srgbClr val="AC489E"/>
                          </a:solidFill>
                          <a:latin typeface="Cambria Math" panose="02040503050406030204" pitchFamily="18" charset="0"/>
                        </a:rPr>
                        <m:t>ả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AC489E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2400" b="0" i="0" smtClean="0">
                          <a:solidFill>
                            <a:srgbClr val="AC489E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en-US" sz="2400" b="0">
                  <a:solidFill>
                    <a:srgbClr val="AC489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−7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.3+5.2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−5.3−8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23" y="2307102"/>
                <a:ext cx="8271803" cy="1779077"/>
              </a:xfrm>
              <a:prstGeom prst="rect">
                <a:avLst/>
              </a:prstGeom>
              <a:blipFill>
                <a:blip r:embed="rId4"/>
                <a:stretch>
                  <a:fillRect b="-34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630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66" y="3769586"/>
            <a:ext cx="1416097" cy="14160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05" y="3769586"/>
            <a:ext cx="1416097" cy="14160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23" y="3769585"/>
            <a:ext cx="1416097" cy="14160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435995" y="243675"/>
            <a:ext cx="1901045" cy="19010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182" y="0"/>
            <a:ext cx="41991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2000" b="1" kern="120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CỘNG VÀ TRỪ HAI SỐ HỮU TỈ</a:t>
            </a:r>
            <a:endParaRPr lang="en-US" sz="2000" b="1" u="sng" kern="1200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3600" y="400110"/>
                <a:ext cx="7264800" cy="1323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HĐ2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Viết các hỗn số và số thập phân trong phép tính sau dưới dạng phân số rồi thực hiện phép tính:</a:t>
                </a:r>
              </a:p>
              <a:p>
                <a:pPr marL="457200" indent="-457200">
                  <a:buAutoNum type="alphaLcParenR"/>
                </a:pPr>
                <a:r>
                  <a:rPr lang="en-US" sz="2400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0,25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+1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b) -1,4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00" y="400110"/>
                <a:ext cx="7264800" cy="1323311"/>
              </a:xfrm>
              <a:prstGeom prst="rect">
                <a:avLst/>
              </a:prstGeom>
              <a:blipFill>
                <a:blip r:embed="rId5"/>
                <a:stretch>
                  <a:fillRect l="-1091" t="-2765" r="-84" b="-13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103" y="2207485"/>
            <a:ext cx="3177540" cy="31242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1" y="2042603"/>
            <a:ext cx="6470533" cy="1130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thể cộng, trừ hai số hữu tỉ bằng cách viết chúng dưới dạng phân số rồi áp dụng quy tắc cộng, trừ phân số</a:t>
            </a:r>
          </a:p>
        </p:txBody>
      </p:sp>
    </p:spTree>
    <p:extLst>
      <p:ext uri="{BB962C8B-B14F-4D97-AF65-F5344CB8AC3E}">
        <p14:creationId xmlns:p14="http://schemas.microsoft.com/office/powerpoint/2010/main" val="355102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5983" y="1112397"/>
                <a:ext cx="8551717" cy="529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+2,5+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                  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)−0,5+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           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)(−9,15)+8,09</m:t>
                    </m:r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83" y="1112397"/>
                <a:ext cx="8551717" cy="529184"/>
              </a:xfrm>
              <a:prstGeom prst="rect">
                <a:avLst/>
              </a:prstGeom>
              <a:blipFill>
                <a:blip r:embed="rId2"/>
                <a:stretch>
                  <a:fillRect l="-784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119142" y="530980"/>
            <a:ext cx="488950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u="sng">
                <a:solidFill>
                  <a:srgbClr val="44DBF8"/>
                </a:solidFill>
                <a:latin typeface="Times New Roman" panose="02020603050405020304" pitchFamily="18" charset="0"/>
                <a:cs typeface="Times New Roman" pitchFamily="18" charset="0"/>
              </a:rPr>
              <a:t>Ví dụ 1</a:t>
            </a:r>
            <a:r>
              <a:rPr lang="en-US" altLang="en-US" sz="2100">
                <a:solidFill>
                  <a:srgbClr val="44DBF8"/>
                </a:solidFill>
                <a:latin typeface="Times New Roman" pitchFamily="18" charset="0"/>
                <a:cs typeface="Times New Roman" pitchFamily="18" charset="0"/>
              </a:rPr>
              <a:t>: Tính</a:t>
            </a:r>
            <a:endParaRPr lang="en-US" altLang="en-US" sz="2100" dirty="0">
              <a:solidFill>
                <a:srgbClr val="44DBF8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6968" y="1807500"/>
                <a:ext cx="8807031" cy="3141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</a:t>
                </a:r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+2,5+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+1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𝑉𝑖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ế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ố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ữ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ỉ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ướ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ạ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𝑛𝑔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𝑝h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â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ố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ó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ẫ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ươ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𝑛𝑔</m:t>
                    </m:r>
                  </m:oMath>
                </a14:m>
                <a:endParaRPr lang="en-US" sz="1800" b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Tính chất giao hoán</a:t>
                </a:r>
              </a:p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−2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Tính chất kết hợp</a:t>
                </a:r>
              </a:p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+4=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68" y="1807500"/>
                <a:ext cx="8807031" cy="3141822"/>
              </a:xfrm>
              <a:prstGeom prst="rect">
                <a:avLst/>
              </a:prstGeom>
              <a:blipFill>
                <a:blip r:embed="rId3"/>
                <a:stretch>
                  <a:fillRect l="-1038" t="-15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04" y="3096651"/>
            <a:ext cx="2182896" cy="221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5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2368" y="182880"/>
                <a:ext cx="8187398" cy="2905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)−0,5+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000" i="1" smtClean="0">
                          <a:solidFill>
                            <a:srgbClr val="AC489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000" b="0" i="0">
                          <a:solidFill>
                            <a:srgbClr val="AC489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Vi</m:t>
                      </m:r>
                      <m:r>
                        <a:rPr lang="en-US" sz="2000" b="0" i="0">
                          <a:solidFill>
                            <a:srgbClr val="AC489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ế</m:t>
                      </m:r>
                      <m:r>
                        <m:rPr>
                          <m:sty m:val="p"/>
                        </m:rPr>
                        <a:rPr lang="en-US" sz="2000" b="0" i="0">
                          <a:solidFill>
                            <a:srgbClr val="AC489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2000" b="0" i="0">
                          <a:solidFill>
                            <a:srgbClr val="AC489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>
                          <a:solidFill>
                            <a:srgbClr val="AC489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2000" b="0" i="0">
                          <a:solidFill>
                            <a:srgbClr val="AC489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ố </m:t>
                      </m:r>
                      <m:r>
                        <m:rPr>
                          <m:sty m:val="p"/>
                        </m:rPr>
                        <a:rPr lang="en-US" sz="2000" b="0" i="0">
                          <a:solidFill>
                            <a:srgbClr val="AC489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2000" b="0" i="0">
                          <a:solidFill>
                            <a:srgbClr val="AC489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ữ</m:t>
                      </m:r>
                      <m:r>
                        <m:rPr>
                          <m:sty m:val="p"/>
                        </m:rPr>
                        <a:rPr lang="en-US" sz="2000" b="0" i="0">
                          <a:solidFill>
                            <a:srgbClr val="AC489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u</m:t>
                      </m:r>
                      <m:r>
                        <a:rPr lang="en-US" sz="2000" b="0" i="0">
                          <a:solidFill>
                            <a:srgbClr val="AC489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>
                          <a:solidFill>
                            <a:srgbClr val="AC489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2000" b="0" i="0">
                          <a:solidFill>
                            <a:srgbClr val="AC489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ỉ </m:t>
                      </m:r>
                      <m:r>
                        <m:rPr>
                          <m:sty m:val="p"/>
                        </m:rPr>
                        <a:rPr lang="en-US" sz="2000" b="0" i="0">
                          <a:solidFill>
                            <a:srgbClr val="AC489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US" sz="2000" b="0" i="0">
                          <a:solidFill>
                            <a:srgbClr val="AC489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ướ</m:t>
                      </m:r>
                      <m:r>
                        <m:rPr>
                          <m:sty m:val="p"/>
                        </m:rPr>
                        <a:rPr lang="en-US" sz="2000" b="0" i="0">
                          <a:solidFill>
                            <a:srgbClr val="AC489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</m:t>
                      </m:r>
                      <m:r>
                        <a:rPr lang="en-US" sz="2000" b="0" i="0">
                          <a:solidFill>
                            <a:srgbClr val="AC489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>
                          <a:solidFill>
                            <a:srgbClr val="AC489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US" sz="2000" b="0" i="0">
                          <a:solidFill>
                            <a:srgbClr val="AC489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ạ</m:t>
                      </m:r>
                      <m:r>
                        <m:rPr>
                          <m:sty m:val="p"/>
                        </m:rPr>
                        <a:rPr lang="en-US" sz="2000" b="0" i="0">
                          <a:solidFill>
                            <a:srgbClr val="AC489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ng</m:t>
                      </m:r>
                      <m:r>
                        <a:rPr lang="en-US" sz="2000" b="0" i="0">
                          <a:solidFill>
                            <a:srgbClr val="AC489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>
                          <a:solidFill>
                            <a:srgbClr val="AC489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ph</m:t>
                      </m:r>
                      <m:r>
                        <a:rPr lang="en-US" sz="2000" b="0" i="0">
                          <a:solidFill>
                            <a:srgbClr val="AC489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sz="2000" b="0" i="0">
                          <a:solidFill>
                            <a:srgbClr val="AC489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US" sz="2000" b="0" i="0">
                          <a:solidFill>
                            <a:srgbClr val="AC489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>
                          <a:solidFill>
                            <a:srgbClr val="AC489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2000" b="0" i="0">
                          <a:solidFill>
                            <a:srgbClr val="AC489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ố </m:t>
                      </m:r>
                      <m:r>
                        <m:rPr>
                          <m:sty m:val="p"/>
                        </m:rPr>
                        <a:rPr lang="en-US" sz="2000" b="0" i="0">
                          <a:solidFill>
                            <a:srgbClr val="AC489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lang="en-US" sz="2000" b="0" i="0">
                          <a:solidFill>
                            <a:srgbClr val="AC489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ó </m:t>
                      </m:r>
                      <m:r>
                        <m:rPr>
                          <m:sty m:val="p"/>
                        </m:rPr>
                        <a:rPr lang="en-US" sz="2000" b="0" i="0">
                          <a:solidFill>
                            <a:srgbClr val="AC489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en-US" sz="2000" b="0" i="0">
                          <a:solidFill>
                            <a:srgbClr val="AC489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ẫ</m:t>
                      </m:r>
                      <m:r>
                        <m:rPr>
                          <m:sty m:val="p"/>
                        </m:rPr>
                        <a:rPr lang="en-US" sz="2000" b="0" i="0">
                          <a:solidFill>
                            <a:srgbClr val="AC489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u</m:t>
                      </m:r>
                      <m:r>
                        <a:rPr lang="en-US" sz="2000" b="0" i="0">
                          <a:solidFill>
                            <a:srgbClr val="AC489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>
                          <a:solidFill>
                            <a:srgbClr val="AC489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US" sz="2000" b="0" i="0">
                          <a:solidFill>
                            <a:srgbClr val="AC489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ươ</m:t>
                      </m:r>
                      <m:r>
                        <m:rPr>
                          <m:sty m:val="p"/>
                        </m:rPr>
                        <a:rPr lang="en-US" sz="2000" b="0" i="0">
                          <a:solidFill>
                            <a:srgbClr val="AC489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ng</m:t>
                      </m:r>
                    </m:oMath>
                  </m:oMathPara>
                </a14:m>
                <a:endParaRPr lang="en-US" sz="120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sz="120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smtClean="0">
                        <a:solidFill>
                          <a:srgbClr val="AC489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000">
                    <a:solidFill>
                      <a:srgbClr val="AC489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Tính chất giao hoán, kết hợp</a:t>
                </a:r>
              </a:p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AC489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AC489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sz="2000" b="0" i="0" smtClean="0">
                        <a:solidFill>
                          <a:srgbClr val="AC489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ộ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AC489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ng</m:t>
                    </m:r>
                    <m:r>
                      <a:rPr lang="en-US" sz="2000" b="0" i="0" smtClean="0">
                        <a:solidFill>
                          <a:srgbClr val="AC489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AC489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  <m:r>
                      <a:rPr lang="en-US" sz="2000" b="0" i="0" smtClean="0">
                        <a:solidFill>
                          <a:srgbClr val="AC489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ớ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AC489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en-US" sz="2000" b="0" i="0" smtClean="0">
                        <a:solidFill>
                          <a:srgbClr val="AC489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AC489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sz="2000" b="0" i="0" smtClean="0">
                        <a:solidFill>
                          <a:srgbClr val="AC489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ố 0.</m:t>
                    </m:r>
                  </m:oMath>
                </a14:m>
                <a:endParaRPr lang="en-US" sz="2000">
                  <a:solidFill>
                    <a:srgbClr val="AC489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68" y="182880"/>
                <a:ext cx="8187398" cy="2905219"/>
              </a:xfrm>
              <a:prstGeom prst="rect">
                <a:avLst/>
              </a:prstGeom>
              <a:blipFill>
                <a:blip r:embed="rId2"/>
                <a:stretch>
                  <a:fillRect l="-8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6012" y="2883877"/>
                <a:ext cx="60209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) 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−9,15</m:t>
                        </m:r>
                      </m:e>
                    </m:d>
                    <m:r>
                      <a:rPr lang="en-US" sz="2000" i="1" smtClean="0">
                        <a:latin typeface="Cambria Math" panose="02040503050406030204" pitchFamily="18" charset="0"/>
                      </a:rPr>
                      <m:t>+8,09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9,15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8,09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12" y="2883877"/>
                <a:ext cx="6020973" cy="400110"/>
              </a:xfrm>
              <a:prstGeom prst="rect">
                <a:avLst/>
              </a:prstGeom>
              <a:blipFill>
                <a:blip r:embed="rId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626011" y="3362177"/>
            <a:ext cx="7941213" cy="10522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 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hai số hữu tỉ đều được cho dưới dạng số thập phân thì ta áp dụng quy tắc cộng trừ đối với số thập phân.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577" y="1255175"/>
            <a:ext cx="2677262" cy="202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1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66" y="3769586"/>
            <a:ext cx="1416097" cy="14160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05" y="3769586"/>
            <a:ext cx="1416097" cy="14160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23" y="3769585"/>
            <a:ext cx="1416097" cy="14160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5084" y="189914"/>
                <a:ext cx="7969348" cy="1168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 tập 1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Tính</a:t>
                </a:r>
              </a:p>
              <a:p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−7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</a:t>
                </a:r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−21,25+13,3</m:t>
                    </m:r>
                  </m:oMath>
                </a14:m>
                <a:endParaRPr 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84" y="189914"/>
                <a:ext cx="7969348" cy="1168269"/>
              </a:xfrm>
              <a:prstGeom prst="rect">
                <a:avLst/>
              </a:prstGeom>
              <a:blipFill>
                <a:blip r:embed="rId3"/>
                <a:stretch>
                  <a:fillRect l="-842" t="-26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5084" y="1265850"/>
                <a:ext cx="2468880" cy="2235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−7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=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(7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=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7.8+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40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84" y="1265850"/>
                <a:ext cx="2468880" cy="22352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30725" y="1265850"/>
                <a:ext cx="288387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−21,25+13,3</m:t>
                    </m:r>
                  </m:oMath>
                </a14:m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21,25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13,3</m:t>
                        </m:r>
                      </m:e>
                    </m:d>
                  </m:oMath>
                </a14:m>
                <a:endParaRPr lang="en-US" sz="2400" b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7,95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725" y="1265850"/>
                <a:ext cx="2883877" cy="1200329"/>
              </a:xfrm>
              <a:prstGeom prst="rect">
                <a:avLst/>
              </a:prstGeom>
              <a:blipFill>
                <a:blip r:embed="rId5"/>
                <a:stretch>
                  <a:fillRect l="-3383" t="-4061" b="-10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376246" y="2753922"/>
                <a:ext cx="436098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>
                    <a:solidFill>
                      <a:srgbClr val="AC489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 xét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000">
                    <a:solidFill>
                      <a:srgbClr val="AC489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tập số hữu tỉ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AC489E"/>
                        </a:solidFill>
                        <a:latin typeface="Cambria Math" panose="02040503050406030204" pitchFamily="18" charset="0"/>
                      </a:rPr>
                      <m:t>ℚ</m:t>
                    </m:r>
                    <m:r>
                      <a:rPr lang="en-US" sz="2000" b="0" i="1" smtClean="0">
                        <a:solidFill>
                          <a:srgbClr val="AC489E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000">
                    <a:solidFill>
                      <a:srgbClr val="AC489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 tắc dấu </a:t>
                </a:r>
                <a:r>
                  <a:rPr lang="en-US" sz="2400">
                    <a:solidFill>
                      <a:srgbClr val="AC489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ngoặc</a:t>
                </a:r>
                <a:r>
                  <a:rPr lang="en-US" sz="2000">
                    <a:solidFill>
                      <a:srgbClr val="AC489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tương tự như trong tập số nguyên ℤ.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246" y="2753922"/>
                <a:ext cx="4360984" cy="1077218"/>
              </a:xfrm>
              <a:prstGeom prst="rect">
                <a:avLst/>
              </a:prstGeom>
              <a:blipFill>
                <a:blip r:embed="rId6"/>
                <a:stretch>
                  <a:fillRect l="-1538" t="-3409" r="-2378" b="-96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946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66" y="3769586"/>
            <a:ext cx="1416097" cy="14160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05" y="3769586"/>
            <a:ext cx="1416097" cy="14160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23" y="3769585"/>
            <a:ext cx="1416097" cy="14160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435995" y="243675"/>
            <a:ext cx="1901045" cy="1901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2369" y="168812"/>
                <a:ext cx="6013939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dụ 2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Tính: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−[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69" y="168812"/>
                <a:ext cx="6013939" cy="645048"/>
              </a:xfrm>
              <a:prstGeom prst="rect">
                <a:avLst/>
              </a:prstGeom>
              <a:blipFill>
                <a:blip r:embed="rId5"/>
                <a:stretch>
                  <a:fillRect l="-111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69741" y="893298"/>
                <a:ext cx="8117059" cy="2624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−[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Bỏ dấu ngoặc có dấu “-” đằng trước ngoặc vuông </a:t>
                </a:r>
              </a:p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Bỏ dấu ngoặc có dấu “+” đằng trước</a:t>
                </a:r>
              </a:p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dấu ngoặc có dấu “-” đằng trước </a:t>
                </a:r>
              </a:p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−1=−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41" y="893298"/>
                <a:ext cx="8117059" cy="2624308"/>
              </a:xfrm>
              <a:prstGeom prst="rect">
                <a:avLst/>
              </a:prstGeom>
              <a:blipFill>
                <a:blip r:embed="rId6"/>
                <a:stretch>
                  <a:fillRect l="-11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220302" y="3632656"/>
                <a:ext cx="6872067" cy="1069145"/>
              </a:xfrm>
              <a:prstGeom prst="rect">
                <a:avLst/>
              </a:prstGeom>
              <a:solidFill>
                <a:srgbClr val="BDF32E"/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 ý</a:t>
                </a:r>
                <a:r>
                  <a:rPr lang="en-US" sz="1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18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 với một tổng trong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ℚ</m:t>
                    </m:r>
                    <m:r>
                      <a:rPr lang="en-US" sz="1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8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cũng có thể đổi chỗ các số hạng, đặt dấu ngoặc để nhóm các số hạng một cách tùy ý như các tổng trong ℤ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302" y="3632656"/>
                <a:ext cx="6872067" cy="1069145"/>
              </a:xfrm>
              <a:prstGeom prst="rect">
                <a:avLst/>
              </a:prstGeom>
              <a:blipFill>
                <a:blip r:embed="rId7"/>
                <a:stretch>
                  <a:fillRect b="-22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75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2002</TotalTime>
  <Words>1235</Words>
  <Application>Microsoft Office PowerPoint</Application>
  <PresentationFormat>On-screen Show (16:9)</PresentationFormat>
  <Paragraphs>97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Times New Roman</vt:lpstr>
      <vt:lpstr>Arial</vt:lpstr>
      <vt:lpstr>Wingdings 3</vt:lpstr>
      <vt:lpstr>Trebuchet MS</vt:lpstr>
      <vt:lpstr>Cambria Math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POWERPOINT ĐẸP</dc:title>
  <dc:creator>Administrator</dc:creator>
  <cp:lastModifiedBy>HP</cp:lastModifiedBy>
  <cp:revision>114</cp:revision>
  <dcterms:modified xsi:type="dcterms:W3CDTF">2025-10-20T14:21:12Z</dcterms:modified>
</cp:coreProperties>
</file>