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C_3850AE7A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0" r:id="rId4"/>
    <p:sldId id="264" r:id="rId5"/>
    <p:sldId id="267" r:id="rId6"/>
    <p:sldId id="266" r:id="rId7"/>
    <p:sldId id="317" r:id="rId8"/>
    <p:sldId id="318" r:id="rId9"/>
    <p:sldId id="312" r:id="rId10"/>
    <p:sldId id="279" r:id="rId11"/>
    <p:sldId id="285" r:id="rId12"/>
    <p:sldId id="316" r:id="rId13"/>
    <p:sldId id="319" r:id="rId14"/>
    <p:sldId id="275" r:id="rId15"/>
    <p:sldId id="278" r:id="rId16"/>
    <p:sldId id="321" r:id="rId17"/>
    <p:sldId id="286" r:id="rId18"/>
    <p:sldId id="323" r:id="rId19"/>
    <p:sldId id="324" r:id="rId20"/>
    <p:sldId id="276" r:id="rId21"/>
    <p:sldId id="280" r:id="rId22"/>
    <p:sldId id="322" r:id="rId23"/>
    <p:sldId id="298" r:id="rId24"/>
    <p:sldId id="305" r:id="rId25"/>
    <p:sldId id="310" r:id="rId26"/>
    <p:sldId id="306" r:id="rId27"/>
    <p:sldId id="307" r:id="rId28"/>
    <p:sldId id="311" r:id="rId29"/>
    <p:sldId id="269" r:id="rId30"/>
    <p:sldId id="270" r:id="rId31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22" autoAdjust="0"/>
  </p:normalViewPr>
  <p:slideViewPr>
    <p:cSldViewPr>
      <p:cViewPr>
        <p:scale>
          <a:sx n="25" d="100"/>
          <a:sy n="25" d="100"/>
        </p:scale>
        <p:origin x="1860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comments/modernComment_13C_3850AE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F457CB-487C-467D-97F1-6FC5D12BE907}" authorId="{13F3A873-5E73-AF47-5168-60E826C34ABE}" created="2025-02-19T08:51:32.176">
    <pc:sldMkLst xmlns:pc="http://schemas.microsoft.com/office/powerpoint/2013/main/command">
      <pc:docMk/>
      <pc:sldMk cId="944811642" sldId="316"/>
    </pc:sldMkLst>
    <p188:txBody>
      <a:bodyPr/>
      <a:lstStyle/>
      <a:p>
        <a:r>
          <a:rPr lang="en-US"/>
          <a:t>Ta có CT: 4.9 = 6.x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8/10/relationships/comments" Target="../comments/modernComment_13C_3850AE7A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66.svg"/><Relationship Id="rId7" Type="http://schemas.openxmlformats.org/officeDocument/2006/relationships/image" Target="../media/image59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56.sv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5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6.svg"/><Relationship Id="rId7" Type="http://schemas.openxmlformats.org/officeDocument/2006/relationships/image" Target="../media/image7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4.jpg"/><Relationship Id="rId3" Type="http://schemas.openxmlformats.org/officeDocument/2006/relationships/image" Target="../media/image56.svg"/><Relationship Id="rId38" Type="http://schemas.openxmlformats.org/officeDocument/2006/relationships/image" Target="../media/image8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.svg"/><Relationship Id="rId7" Type="http://schemas.openxmlformats.org/officeDocument/2006/relationships/image" Target="../media/image4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svg"/><Relationship Id="rId7" Type="http://schemas.openxmlformats.org/officeDocument/2006/relationships/image" Target="../media/image95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9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5" Type="http://schemas.openxmlformats.org/officeDocument/2006/relationships/image" Target="../media/image32.png"/><Relationship Id="rId10" Type="http://schemas.openxmlformats.org/officeDocument/2006/relationships/image" Target="../media/image28.gif"/><Relationship Id="rId19" Type="http://schemas.openxmlformats.org/officeDocument/2006/relationships/oleObject" Target="../embeddings/oleObject1.bin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7" Type="http://schemas.openxmlformats.org/officeDocument/2006/relationships/image" Target="../media/image30.sv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5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0.sv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37.png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image" Target="../media/image38.png"/><Relationship Id="rId5" Type="http://schemas.openxmlformats.org/officeDocument/2006/relationships/image" Target="../media/image22.gif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0" Type="http://schemas.openxmlformats.org/officeDocument/2006/relationships/image" Target="../media/image41.png"/><Relationship Id="rId19" Type="http://schemas.openxmlformats.org/officeDocument/2006/relationships/audio" Target="../media/audio1.wav"/><Relationship Id="rId4" Type="http://schemas.openxmlformats.org/officeDocument/2006/relationships/image" Target="../media/image22.gif"/><Relationship Id="rId9" Type="http://schemas.openxmlformats.org/officeDocument/2006/relationships/image" Target="../media/image28.gif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99368" y="671659"/>
            <a:ext cx="2140185" cy="19564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1084" y="1333500"/>
            <a:ext cx="14605832" cy="9448800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381000" y="72833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4406960" y="21017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81213" y="495898"/>
            <a:ext cx="2045020" cy="202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0244" y="8030954"/>
            <a:ext cx="1802116" cy="1691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59610" y="7288282"/>
            <a:ext cx="2374612" cy="20807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2265564"/>
            <a:ext cx="16633465" cy="5914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VÀ CÁC EM HS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ĐẾN VỚI BUỔI HỌC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NGÀY HÔM NAY!</a:t>
            </a:r>
            <a:endParaRPr lang="en-US" sz="65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Google Shape;728;p44"/>
            <p:cNvSpPr txBox="1">
              <a:spLocks/>
            </p:cNvSpPr>
            <p:nvPr/>
          </p:nvSpPr>
          <p:spPr>
            <a:xfrm>
              <a:off x="8229599" y="1881300"/>
              <a:ext cx="1540500" cy="10524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" sz="65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cxnSp>
          <p:nvCxnSpPr>
            <p:cNvPr id="13" name="Google Shape;765;p44"/>
            <p:cNvCxnSpPr/>
            <p:nvPr/>
          </p:nvCxnSpPr>
          <p:spPr>
            <a:xfrm>
              <a:off x="8089121" y="3238500"/>
              <a:ext cx="1893079" cy="0"/>
            </a:xfrm>
            <a:prstGeom prst="straightConnector1">
              <a:avLst/>
            </a:prstGeom>
            <a:noFill/>
            <a:ln w="57150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Rectangle 14"/>
            <p:cNvSpPr/>
            <p:nvPr/>
          </p:nvSpPr>
          <p:spPr>
            <a:xfrm>
              <a:off x="3413170" y="3454916"/>
              <a:ext cx="11445829" cy="2907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5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SỐ BÀI TOÁN VỀ</a:t>
              </a:r>
              <a:endParaRPr lang="en-US" sz="65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65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ĐẠI LƯỢNG TỈ LỆ NGHỊCH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73400" y="301393"/>
            <a:ext cx="2142798" cy="13392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04800" y="8587014"/>
            <a:ext cx="1828800" cy="139746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829300" y="495300"/>
            <a:ext cx="6896100" cy="1420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62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– NGHE HIỂU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7401" y="2705100"/>
            <a:ext cx="16773198" cy="4038600"/>
            <a:chOff x="752802" y="2247900"/>
            <a:chExt cx="16773198" cy="4038600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752802" y="2247900"/>
              <a:ext cx="16773198" cy="4038600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64343" y="2354943"/>
              <a:ext cx="15621000" cy="2751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 giải toán về đại lượng tỉ lệ nghịch, ta cần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 biết các đại lượng tỉ lệ nghịch trong bài toán</a:t>
              </a:r>
              <a:r>
                <a:rPr lang="nl-NL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Từ đó ta có thể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các tỉ số bằng nhau </a:t>
              </a:r>
              <a:r>
                <a:rPr lang="nl-NL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dựa vào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dãy tỉ số bằng nhau </a:t>
              </a:r>
              <a:r>
                <a:rPr lang="nl-NL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 tìm các yếu tố chưa biết. </a:t>
              </a:r>
              <a:endPara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0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EA856-3AAB-FD4A-FC34-9D5877D2E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4DD04-BBDF-89D1-B4BB-805FE035497D}"/>
              </a:ext>
            </a:extLst>
          </p:cNvPr>
          <p:cNvGrpSpPr/>
          <p:nvPr/>
        </p:nvGrpSpPr>
        <p:grpSpPr>
          <a:xfrm>
            <a:off x="6221945" y="2400300"/>
            <a:ext cx="5562600" cy="1066800"/>
            <a:chOff x="381000" y="190500"/>
            <a:chExt cx="5562600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54CD31-42E7-CD78-9766-24EBACD202B6}"/>
                </a:ext>
              </a:extLst>
            </p:cNvPr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E3C942-71EE-C940-6CA2-61BBD77C0082}"/>
                </a:ext>
              </a:extLst>
            </p:cNvPr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17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A66A5FB-A2F0-4E94-3D11-4E44F099FA50}"/>
              </a:ext>
            </a:extLst>
          </p:cNvPr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02B331-C3ED-5C2B-047C-A85B3CEAB7F3}"/>
              </a:ext>
            </a:extLst>
          </p:cNvPr>
          <p:cNvSpPr/>
          <p:nvPr/>
        </p:nvSpPr>
        <p:spPr>
          <a:xfrm>
            <a:off x="176022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438D6-6C0E-795A-DA0A-D07D51018CC6}"/>
              </a:ext>
            </a:extLst>
          </p:cNvPr>
          <p:cNvSpPr/>
          <p:nvPr/>
        </p:nvSpPr>
        <p:spPr>
          <a:xfrm>
            <a:off x="1408624" y="3844185"/>
            <a:ext cx="6054863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giải bài toán mở đầu: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84418-714F-FA3B-1D81-D54E41F32ED7}"/>
              </a:ext>
            </a:extLst>
          </p:cNvPr>
          <p:cNvSpPr/>
          <p:nvPr/>
        </p:nvSpPr>
        <p:spPr>
          <a:xfrm>
            <a:off x="1283755" y="5162877"/>
            <a:ext cx="1543898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 người thợ cùng làm sẽ xây xong một bức tường trong 9 ngày. Hỏi 6 người thợ cùng làm sẽ xây xong bức tường đó trong bao nhiêu ngày (biết năng suất lao động của mỗi người thợ như nhau)?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6BFADBE-A5AF-2A51-D4D6-FC78C1349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93055" y="242865"/>
            <a:ext cx="1639790" cy="76026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A8F4022F-CC6E-B597-8B57-913D36353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400" y="9182100"/>
            <a:ext cx="1639790" cy="76026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3D4850-6BC8-8FBF-D3F0-D9E410CEAF7C}"/>
              </a:ext>
            </a:extLst>
          </p:cNvPr>
          <p:cNvCxnSpPr/>
          <p:nvPr/>
        </p:nvCxnSpPr>
        <p:spPr>
          <a:xfrm>
            <a:off x="1295400" y="5997075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8921D2-2303-300D-9786-A476201863A8}"/>
              </a:ext>
            </a:extLst>
          </p:cNvPr>
          <p:cNvCxnSpPr>
            <a:cxnSpLocks/>
          </p:cNvCxnSpPr>
          <p:nvPr/>
        </p:nvCxnSpPr>
        <p:spPr>
          <a:xfrm>
            <a:off x="14010015" y="5997075"/>
            <a:ext cx="18395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B6B95-3F22-4899-19B0-1175194F2BF7}"/>
              </a:ext>
            </a:extLst>
          </p:cNvPr>
          <p:cNvCxnSpPr>
            <a:cxnSpLocks/>
          </p:cNvCxnSpPr>
          <p:nvPr/>
        </p:nvCxnSpPr>
        <p:spPr>
          <a:xfrm>
            <a:off x="1295400" y="6911475"/>
            <a:ext cx="271566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41E699-42E5-0314-2AD5-ABB0AB1C244C}"/>
              </a:ext>
            </a:extLst>
          </p:cNvPr>
          <p:cNvCxnSpPr/>
          <p:nvPr/>
        </p:nvCxnSpPr>
        <p:spPr>
          <a:xfrm>
            <a:off x="13335000" y="6911475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red question mark on a black background&#10;&#10;Description automatically generated">
            <a:extLst>
              <a:ext uri="{FF2B5EF4-FFF2-40B4-BE49-F238E27FC236}">
                <a16:creationId xmlns:a16="http://schemas.microsoft.com/office/drawing/2014/main" id="{0EC1680C-3EB3-9CE6-9DF4-7CE87DA81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6919095"/>
            <a:ext cx="721078" cy="7210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AC5089-4E07-78A0-EDE7-7597E39075C4}"/>
              </a:ext>
            </a:extLst>
          </p:cNvPr>
          <p:cNvSpPr txBox="1"/>
          <p:nvPr/>
        </p:nvSpPr>
        <p:spPr>
          <a:xfrm>
            <a:off x="1283755" y="927050"/>
            <a:ext cx="15019342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8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75AF-19C8-964B-7317-710E577F5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C84AEB1-7AF5-393D-8D85-7B66F1C15669}"/>
              </a:ext>
            </a:extLst>
          </p:cNvPr>
          <p:cNvGrpSpPr/>
          <p:nvPr/>
        </p:nvGrpSpPr>
        <p:grpSpPr>
          <a:xfrm>
            <a:off x="609600" y="218627"/>
            <a:ext cx="17145000" cy="9372600"/>
            <a:chOff x="0" y="0"/>
            <a:chExt cx="2662746" cy="15113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E5F03F8-9E38-8C9A-6C93-F859590DD607}"/>
                </a:ext>
              </a:extLst>
            </p:cNvPr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11E79DF-6B93-4AFD-5F54-8637806480DB}"/>
              </a:ext>
            </a:extLst>
          </p:cNvPr>
          <p:cNvGrpSpPr/>
          <p:nvPr/>
        </p:nvGrpSpPr>
        <p:grpSpPr>
          <a:xfrm rot="5400000">
            <a:off x="16537213" y="7865239"/>
            <a:ext cx="914400" cy="347723"/>
            <a:chOff x="0" y="0"/>
            <a:chExt cx="8385740" cy="238726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870BEBE-6660-2D09-8D37-05835044DA27}"/>
                </a:ext>
              </a:extLst>
            </p:cNvPr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BB0EAE21-DCB3-DEE8-3FAB-D2D5A2F78092}"/>
              </a:ext>
            </a:extLst>
          </p:cNvPr>
          <p:cNvSpPr/>
          <p:nvPr/>
        </p:nvSpPr>
        <p:spPr>
          <a:xfrm>
            <a:off x="8305800" y="266700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09DECE-6170-63E7-44FE-60B8A9E393DD}"/>
                  </a:ext>
                </a:extLst>
              </p:cNvPr>
              <p:cNvSpPr/>
              <p:nvPr/>
            </p:nvSpPr>
            <p:spPr>
              <a:xfrm>
                <a:off x="990600" y="1257300"/>
                <a:ext cx="15468600" cy="7368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........................... để 6 người thợ cùng xây xong bức tường là ........ (ngày, 0&lt; ...... &lt;9)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năng suất lao động của mỗi người thợ là như nhau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Suy</m:t>
                    </m:r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ra</m:t>
                    </m:r>
                  </m:oMath>
                </a14:m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.................................. Và ....................... là hai đại lượng tỉ lệ nghịch. 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đó, ta có: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………………………….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………………………………………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……………………………………………………………………………..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...............................................................................................................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09DECE-6170-63E7-44FE-60B8A9E39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57300"/>
                <a:ext cx="15468600" cy="7368364"/>
              </a:xfrm>
              <a:prstGeom prst="rect">
                <a:avLst/>
              </a:prstGeom>
              <a:blipFill>
                <a:blip r:embed="rId2"/>
                <a:stretch>
                  <a:fillRect l="-1419" r="-1380" b="-2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86307B2-599C-3911-4E9C-CF40EB1D7A2D}"/>
              </a:ext>
            </a:extLst>
          </p:cNvPr>
          <p:cNvSpPr txBox="1"/>
          <p:nvPr/>
        </p:nvSpPr>
        <p:spPr>
          <a:xfrm>
            <a:off x="1905000" y="10756134"/>
            <a:ext cx="2514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3E9AF-D447-D0C3-0CA5-D6055DA5244A}"/>
              </a:ext>
            </a:extLst>
          </p:cNvPr>
          <p:cNvSpPr txBox="1"/>
          <p:nvPr/>
        </p:nvSpPr>
        <p:spPr>
          <a:xfrm>
            <a:off x="15003340" y="10848822"/>
            <a:ext cx="53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576E0-C92C-763D-9636-B1AEEF6A49C9}"/>
              </a:ext>
            </a:extLst>
          </p:cNvPr>
          <p:cNvSpPr txBox="1"/>
          <p:nvPr/>
        </p:nvSpPr>
        <p:spPr>
          <a:xfrm>
            <a:off x="1752600" y="11387683"/>
            <a:ext cx="335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người thợ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A57BB-0A4C-DBFD-20B3-678683FE4B87}"/>
              </a:ext>
            </a:extLst>
          </p:cNvPr>
          <p:cNvSpPr txBox="1"/>
          <p:nvPr/>
        </p:nvSpPr>
        <p:spPr>
          <a:xfrm>
            <a:off x="15020925" y="11649092"/>
            <a:ext cx="1143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60ACDB-D922-177C-E2AD-8B01EE106FC6}"/>
              </a:ext>
            </a:extLst>
          </p:cNvPr>
          <p:cNvSpPr txBox="1"/>
          <p:nvPr/>
        </p:nvSpPr>
        <p:spPr>
          <a:xfrm>
            <a:off x="7356231" y="10563774"/>
            <a:ext cx="2514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35CE7C-6755-1167-9AE2-4A9B0D445FA6}"/>
                  </a:ext>
                </a:extLst>
              </p:cNvPr>
              <p:cNvSpPr txBox="1"/>
              <p:nvPr/>
            </p:nvSpPr>
            <p:spPr>
              <a:xfrm>
                <a:off x="3733800" y="11140854"/>
                <a:ext cx="9144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4.9</m:t>
                      </m:r>
                      <m:r>
                        <a:rPr lang="nl-NL" sz="4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.6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35CE7C-6755-1167-9AE2-4A9B0D445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1140854"/>
                <a:ext cx="9144000" cy="1107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7A5D06-C7F9-3D7C-6B7C-ECE3D21764A2}"/>
                  </a:ext>
                </a:extLst>
              </p:cNvPr>
              <p:cNvSpPr txBox="1"/>
              <p:nvPr/>
            </p:nvSpPr>
            <p:spPr>
              <a:xfrm>
                <a:off x="5657850" y="11649092"/>
                <a:ext cx="6667500" cy="1414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: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4.9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(ngày) </a:t>
                </a:r>
                <a:endPara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7A5D06-C7F9-3D7C-6B7C-ECE3D2176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850" y="11649092"/>
                <a:ext cx="6667500" cy="1414746"/>
              </a:xfrm>
              <a:prstGeom prst="rect">
                <a:avLst/>
              </a:prstGeom>
              <a:blipFill>
                <a:blip r:embed="rId4"/>
                <a:stretch>
                  <a:fillRect l="-3656" b="-9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B5D25F7-8F0E-D13B-2921-CB47DB81E1DE}"/>
              </a:ext>
            </a:extLst>
          </p:cNvPr>
          <p:cNvSpPr txBox="1"/>
          <p:nvPr/>
        </p:nvSpPr>
        <p:spPr>
          <a:xfrm>
            <a:off x="4114800" y="13062365"/>
            <a:ext cx="14744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 để 6 người thợ cùng xây xong bức tường là 6 ngày.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17901 L 0.01875 -0.921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4.69136E-6 L 0.02917 -0.925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4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-0.24568 L -0.64843 -0.909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71" y="-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57 -0.22022 L 0.0625 -0.7109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91 -0.14013 L 0.05816 -0.626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2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1605E-6 L -0.10729 -0.540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6914E-7 L -0.11962 -0.515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1" y="-2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3457E-6 L -0.10582 -0.5182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" y="-25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8" grpId="0"/>
      <p:bldP spid="10" grpId="0"/>
      <p:bldP spid="14" grpId="0"/>
      <p:bldP spid="16" grpId="0"/>
      <p:bldP spid="18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02538" y="342900"/>
            <a:ext cx="4781349" cy="1207470"/>
            <a:chOff x="1162250" y="190500"/>
            <a:chExt cx="4781349" cy="1066800"/>
          </a:xfrm>
        </p:grpSpPr>
        <p:sp>
          <p:nvSpPr>
            <p:cNvPr id="15" name="Rectangle 14"/>
            <p:cNvSpPr/>
            <p:nvPr/>
          </p:nvSpPr>
          <p:spPr>
            <a:xfrm>
              <a:off x="1162250" y="190500"/>
              <a:ext cx="4781349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4537" y="190500"/>
              <a:ext cx="3925242" cy="999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7754112" y="9286656"/>
            <a:ext cx="1270976" cy="991361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308412">
            <a:off x="17303492" y="515584"/>
            <a:ext cx="1639790" cy="76026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1022595" y="9105900"/>
            <a:ext cx="2045188" cy="1992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8738" y="1562100"/>
            <a:ext cx="165710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280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thuê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06" y="5700265"/>
            <a:ext cx="3414461" cy="4320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1400" y="5437326"/>
            <a:ext cx="11328400" cy="469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thuê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33600" y="5246154"/>
            <a:ext cx="11506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FF6B02-3032-0A73-33CA-A995C034F75A}"/>
              </a:ext>
            </a:extLst>
          </p:cNvPr>
          <p:cNvCxnSpPr>
            <a:cxnSpLocks/>
          </p:cNvCxnSpPr>
          <p:nvPr/>
        </p:nvCxnSpPr>
        <p:spPr>
          <a:xfrm>
            <a:off x="2133600" y="3390900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DF363-091C-98C0-38EE-C32680CEDC40}"/>
              </a:ext>
            </a:extLst>
          </p:cNvPr>
          <p:cNvCxnSpPr/>
          <p:nvPr/>
        </p:nvCxnSpPr>
        <p:spPr>
          <a:xfrm>
            <a:off x="5583887" y="3387213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5B5963-2C2D-D7F5-EC2F-76FF0F413548}"/>
              </a:ext>
            </a:extLst>
          </p:cNvPr>
          <p:cNvCxnSpPr>
            <a:cxnSpLocks/>
          </p:cNvCxnSpPr>
          <p:nvPr/>
        </p:nvCxnSpPr>
        <p:spPr>
          <a:xfrm>
            <a:off x="4521200" y="4229100"/>
            <a:ext cx="226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09F503-9EB4-6925-68CF-DDE1B6E61351}"/>
              </a:ext>
            </a:extLst>
          </p:cNvPr>
          <p:cNvCxnSpPr>
            <a:cxnSpLocks/>
          </p:cNvCxnSpPr>
          <p:nvPr/>
        </p:nvCxnSpPr>
        <p:spPr>
          <a:xfrm>
            <a:off x="12496800" y="4229100"/>
            <a:ext cx="495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red question mark on a black background&#10;&#10;Description automatically generated">
            <a:extLst>
              <a:ext uri="{FF2B5EF4-FFF2-40B4-BE49-F238E27FC236}">
                <a16:creationId xmlns:a16="http://schemas.microsoft.com/office/drawing/2014/main" id="{E4FF5AD5-D4A1-7B26-19CF-F0885F173A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552" y="4310922"/>
            <a:ext cx="721078" cy="7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-424033" y="-3917"/>
            <a:ext cx="1639790" cy="76026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395534" y="9290879"/>
            <a:ext cx="2045188" cy="1992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2461" y="308562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68105" y="604478"/>
            <a:ext cx="1639790" cy="7602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409700"/>
            <a:ext cx="1661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x là số công nhân cần thiết để hoàn thành hợp đồng trong 10 tháng. (công nhân, x &gt; 280</a:t>
            </a: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số công nhân và thời gian để hoàn thành hợp đồng là hai đại lượng tỉ lệ nghịch nên ta có: 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447" y="5767614"/>
            <a:ext cx="12776553" cy="1932280"/>
            <a:chOff x="914400" y="5858328"/>
            <a:chExt cx="12776553" cy="1932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178002" y="5858328"/>
                  <a:ext cx="4553682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280.12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336</m:t>
                        </m:r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002" y="5858328"/>
                  <a:ext cx="4553682" cy="12488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914400" y="5962222"/>
              <a:ext cx="12776553" cy="1828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nl-NL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đây suy ra                                       </a:t>
              </a:r>
              <a:r>
                <a:rPr lang="nl-NL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(công nhân).</a:t>
              </a:r>
            </a:p>
            <a:p>
              <a:pPr lvl="0" algn="just">
                <a:lnSpc>
                  <a:spcPct val="150000"/>
                </a:lnSpc>
              </a:pPr>
              <a:r>
                <a:rPr lang="nl-NL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 Nhà thầu đó phải thuê 336 công nhân. 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927137" y="4530951"/>
                <a:ext cx="39032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280.12 = </m:t>
                      </m:r>
                      <m:r>
                        <a:rPr lang="nl-NL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.10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137" y="4530951"/>
                <a:ext cx="3903248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1EEF5-FF86-D9B6-3109-CAA82663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0F0766-57F6-DBBA-968C-CBB0EC4B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211773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DB16A89-F381-203D-412B-09AA9BCE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867980" y="-280793"/>
            <a:ext cx="3985795" cy="1639158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3A6D3FD5-3BDD-6927-D06B-7B91EFF08A37}"/>
              </a:ext>
            </a:extLst>
          </p:cNvPr>
          <p:cNvGrpSpPr/>
          <p:nvPr/>
        </p:nvGrpSpPr>
        <p:grpSpPr>
          <a:xfrm>
            <a:off x="645520" y="1485900"/>
            <a:ext cx="16996959" cy="8287012"/>
            <a:chOff x="14259" y="23213"/>
            <a:chExt cx="1918193" cy="209053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93A17AE-FA90-0CFB-120E-4646585ABBDC}"/>
                </a:ext>
              </a:extLst>
            </p:cNvPr>
            <p:cNvSpPr/>
            <p:nvPr/>
          </p:nvSpPr>
          <p:spPr>
            <a:xfrm>
              <a:off x="14259" y="23213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332AC51-E587-5FF0-EA47-FFB3512E10C6}"/>
              </a:ext>
            </a:extLst>
          </p:cNvPr>
          <p:cNvSpPr txBox="1"/>
          <p:nvPr/>
        </p:nvSpPr>
        <p:spPr>
          <a:xfrm>
            <a:off x="7124700" y="121137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D462B6-2CDF-D63D-420A-EA7465685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959" y="8904194"/>
            <a:ext cx="1197787" cy="11636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717092-4D5E-65EE-99F7-6DD9D7429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191" y="186249"/>
            <a:ext cx="1538250" cy="1494401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2000CEE-2719-1834-0557-20D9FF3B00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12734" y="6158660"/>
            <a:ext cx="2824358" cy="39068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083824-6B98-16FC-7940-190CBFF57808}"/>
              </a:ext>
            </a:extLst>
          </p:cNvPr>
          <p:cNvSpPr/>
          <p:nvPr/>
        </p:nvSpPr>
        <p:spPr>
          <a:xfrm>
            <a:off x="964828" y="1862893"/>
            <a:ext cx="16535400" cy="423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B2: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4751" y="1765052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tr17)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5800" y="887358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7453745" y="8743861"/>
            <a:ext cx="1573696" cy="1227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620385"/>
            <a:ext cx="18288000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3" y="5711166"/>
            <a:ext cx="4127500" cy="41275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4BA169-66A9-B39B-6C82-C56DFBE76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65361"/>
              </p:ext>
            </p:extLst>
          </p:nvPr>
        </p:nvGraphicFramePr>
        <p:xfrm>
          <a:off x="5358265" y="5711166"/>
          <a:ext cx="12192000" cy="378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671155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324416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598592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65151290"/>
                    </a:ext>
                  </a:extLst>
                </a:gridCol>
              </a:tblGrid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542885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5733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1384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A86829-9ABD-DED1-3402-AA4DAB4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709897"/>
              </p:ext>
            </p:extLst>
          </p:nvPr>
        </p:nvGraphicFramePr>
        <p:xfrm>
          <a:off x="5358265" y="5743134"/>
          <a:ext cx="12192000" cy="378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671155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324416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598592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65151290"/>
                    </a:ext>
                  </a:extLst>
                </a:gridCol>
              </a:tblGrid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542885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5733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1384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00989F-BC38-C505-ECCB-3E03227FC409}"/>
              </a:ext>
            </a:extLst>
          </p:cNvPr>
          <p:cNvCxnSpPr>
            <a:cxnSpLocks/>
          </p:cNvCxnSpPr>
          <p:nvPr/>
        </p:nvCxnSpPr>
        <p:spPr>
          <a:xfrm>
            <a:off x="3425707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1A62F9-25CD-7DEE-4E44-63323F1E5B86}"/>
              </a:ext>
            </a:extLst>
          </p:cNvPr>
          <p:cNvCxnSpPr>
            <a:cxnSpLocks/>
          </p:cNvCxnSpPr>
          <p:nvPr/>
        </p:nvCxnSpPr>
        <p:spPr>
          <a:xfrm>
            <a:off x="10325100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6525F3-9F7D-17B1-A157-D72E57C27FE6}"/>
              </a:ext>
            </a:extLst>
          </p:cNvPr>
          <p:cNvCxnSpPr>
            <a:cxnSpLocks/>
          </p:cNvCxnSpPr>
          <p:nvPr/>
        </p:nvCxnSpPr>
        <p:spPr>
          <a:xfrm>
            <a:off x="16010492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035D57-ED18-435F-30E2-614F47B5F949}"/>
              </a:ext>
            </a:extLst>
          </p:cNvPr>
          <p:cNvCxnSpPr>
            <a:cxnSpLocks/>
          </p:cNvCxnSpPr>
          <p:nvPr/>
        </p:nvCxnSpPr>
        <p:spPr>
          <a:xfrm>
            <a:off x="6073019" y="4372985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BE34EE-AFD1-17ED-0BA0-8BC73D1EF8AD}"/>
              </a:ext>
            </a:extLst>
          </p:cNvPr>
          <p:cNvCxnSpPr>
            <a:cxnSpLocks/>
          </p:cNvCxnSpPr>
          <p:nvPr/>
        </p:nvCxnSpPr>
        <p:spPr>
          <a:xfrm>
            <a:off x="13411200" y="4411085"/>
            <a:ext cx="48293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5DB09E-294E-E7B8-C518-F68F2EA592EB}"/>
              </a:ext>
            </a:extLst>
          </p:cNvPr>
          <p:cNvCxnSpPr>
            <a:cxnSpLocks/>
          </p:cNvCxnSpPr>
          <p:nvPr/>
        </p:nvCxnSpPr>
        <p:spPr>
          <a:xfrm>
            <a:off x="134095" y="5372100"/>
            <a:ext cx="37521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CFD43A-D9DE-F847-82F6-EE2090E6FD86}"/>
              </a:ext>
            </a:extLst>
          </p:cNvPr>
          <p:cNvCxnSpPr>
            <a:cxnSpLocks/>
          </p:cNvCxnSpPr>
          <p:nvPr/>
        </p:nvCxnSpPr>
        <p:spPr>
          <a:xfrm>
            <a:off x="5990439" y="5372100"/>
            <a:ext cx="114633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B706B93-17EB-2ADC-FCB2-586678B4E565}"/>
              </a:ext>
            </a:extLst>
          </p:cNvPr>
          <p:cNvSpPr txBox="1"/>
          <p:nvPr/>
        </p:nvSpPr>
        <p:spPr>
          <a:xfrm>
            <a:off x="0" y="-153119"/>
            <a:ext cx="18240593" cy="20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TLN, chia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C07F1-DDC0-AFB4-43A9-E9B107B54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BB91350-E318-74F4-1E88-97CD07C51642}"/>
              </a:ext>
            </a:extLst>
          </p:cNvPr>
          <p:cNvGrpSpPr/>
          <p:nvPr/>
        </p:nvGrpSpPr>
        <p:grpSpPr>
          <a:xfrm>
            <a:off x="174751" y="1765052"/>
            <a:ext cx="5562600" cy="1066800"/>
            <a:chOff x="381000" y="190500"/>
            <a:chExt cx="5562600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21FC4B-3838-C977-94F6-EBDA99D2BFB8}"/>
                </a:ext>
              </a:extLst>
            </p:cNvPr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D290F7-FB47-D31C-6257-A5E06B789343}"/>
                </a:ext>
              </a:extLst>
            </p:cNvPr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tr17)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>
            <a:extLst>
              <a:ext uri="{FF2B5EF4-FFF2-40B4-BE49-F238E27FC236}">
                <a16:creationId xmlns:a16="http://schemas.microsoft.com/office/drawing/2014/main" id="{7B176A5C-2CE0-ED29-05E0-7819CF32D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rot="10130791">
            <a:off x="16246863" y="616619"/>
            <a:ext cx="1755648" cy="66570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4FF71651-74B6-989D-BC44-5658EAF3A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873584"/>
            <a:ext cx="1639790" cy="760266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398D26B9-746A-2E15-F577-DBC26ADA2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7453745" y="8743861"/>
            <a:ext cx="1573696" cy="1227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6F2F99-923D-174E-EA51-99E03BCF457A}"/>
              </a:ext>
            </a:extLst>
          </p:cNvPr>
          <p:cNvSpPr/>
          <p:nvPr/>
        </p:nvSpPr>
        <p:spPr>
          <a:xfrm>
            <a:off x="0" y="2620385"/>
            <a:ext cx="18288000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12F65-BB8A-D3BA-26D3-AAED4AC67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3" y="5711166"/>
            <a:ext cx="4127500" cy="41275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4CF0B7-AF64-8ADA-60AB-7D5D35AC8847}"/>
              </a:ext>
            </a:extLst>
          </p:cNvPr>
          <p:cNvGraphicFramePr>
            <a:graphicFrameLocks noGrp="1"/>
          </p:cNvGraphicFramePr>
          <p:nvPr/>
        </p:nvGraphicFramePr>
        <p:xfrm>
          <a:off x="5358265" y="5711166"/>
          <a:ext cx="12192000" cy="378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671155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324416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598592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65151290"/>
                    </a:ext>
                  </a:extLst>
                </a:gridCol>
              </a:tblGrid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542885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5733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1384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0FEBE3-C262-68F2-AB1A-4FE8B9770C00}"/>
              </a:ext>
            </a:extLst>
          </p:cNvPr>
          <p:cNvGraphicFramePr>
            <a:graphicFrameLocks noGrp="1"/>
          </p:cNvGraphicFramePr>
          <p:nvPr/>
        </p:nvGraphicFramePr>
        <p:xfrm>
          <a:off x="5358265" y="5743134"/>
          <a:ext cx="12192000" cy="378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671155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324416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598592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65151290"/>
                    </a:ext>
                  </a:extLst>
                </a:gridCol>
              </a:tblGrid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542885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5733"/>
                  </a:ext>
                </a:extLst>
              </a:tr>
              <a:tr h="126188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1384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831694-A1A5-ABF9-6A13-A23F72E85816}"/>
              </a:ext>
            </a:extLst>
          </p:cNvPr>
          <p:cNvCxnSpPr>
            <a:cxnSpLocks/>
          </p:cNvCxnSpPr>
          <p:nvPr/>
        </p:nvCxnSpPr>
        <p:spPr>
          <a:xfrm>
            <a:off x="3425707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0771B3-E292-49FE-AF6F-AEB5B20C1999}"/>
              </a:ext>
            </a:extLst>
          </p:cNvPr>
          <p:cNvCxnSpPr>
            <a:cxnSpLocks/>
          </p:cNvCxnSpPr>
          <p:nvPr/>
        </p:nvCxnSpPr>
        <p:spPr>
          <a:xfrm>
            <a:off x="10325100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FBC9C2-77F8-2821-D2D4-E83AFC991816}"/>
              </a:ext>
            </a:extLst>
          </p:cNvPr>
          <p:cNvCxnSpPr>
            <a:cxnSpLocks/>
          </p:cNvCxnSpPr>
          <p:nvPr/>
        </p:nvCxnSpPr>
        <p:spPr>
          <a:xfrm>
            <a:off x="16010492" y="3534785"/>
            <a:ext cx="2564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BF955F-5B7B-66B1-D548-C51D67A4C4A2}"/>
              </a:ext>
            </a:extLst>
          </p:cNvPr>
          <p:cNvCxnSpPr>
            <a:cxnSpLocks/>
          </p:cNvCxnSpPr>
          <p:nvPr/>
        </p:nvCxnSpPr>
        <p:spPr>
          <a:xfrm>
            <a:off x="6073019" y="4372985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E4C155-516D-16FA-8CDA-E8E69C2EE7B2}"/>
              </a:ext>
            </a:extLst>
          </p:cNvPr>
          <p:cNvCxnSpPr>
            <a:cxnSpLocks/>
          </p:cNvCxnSpPr>
          <p:nvPr/>
        </p:nvCxnSpPr>
        <p:spPr>
          <a:xfrm>
            <a:off x="13411200" y="4411085"/>
            <a:ext cx="48293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089CF-117C-D92B-30F6-F925932D1BCD}"/>
              </a:ext>
            </a:extLst>
          </p:cNvPr>
          <p:cNvCxnSpPr>
            <a:cxnSpLocks/>
          </p:cNvCxnSpPr>
          <p:nvPr/>
        </p:nvCxnSpPr>
        <p:spPr>
          <a:xfrm>
            <a:off x="134095" y="5372100"/>
            <a:ext cx="37521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402FEC-ED71-A5CC-61DF-9D45F871FBD8}"/>
              </a:ext>
            </a:extLst>
          </p:cNvPr>
          <p:cNvCxnSpPr>
            <a:cxnSpLocks/>
          </p:cNvCxnSpPr>
          <p:nvPr/>
        </p:nvCxnSpPr>
        <p:spPr>
          <a:xfrm>
            <a:off x="5990439" y="5372100"/>
            <a:ext cx="114633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2E592D6-BB65-8487-69A3-FC2AD3D4A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6031" y="978159"/>
            <a:ext cx="1455720" cy="1661276"/>
          </a:xfrm>
          <a:prstGeom prst="rect">
            <a:avLst/>
          </a:prstGeom>
        </p:spPr>
      </p:pic>
      <p:sp>
        <p:nvSpPr>
          <p:cNvPr id="22" name="AutoShape 354">
            <a:extLst>
              <a:ext uri="{FF2B5EF4-FFF2-40B4-BE49-F238E27FC236}">
                <a16:creationId xmlns:a16="http://schemas.microsoft.com/office/drawing/2014/main" id="{11018F3C-973C-E8F3-B4F6-DECA440C6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0838" y="150239"/>
            <a:ext cx="10208618" cy="2438178"/>
          </a:xfrm>
          <a:prstGeom prst="wedgeEllipseCallout">
            <a:avLst>
              <a:gd name="adj1" fmla="val 56192"/>
              <a:gd name="adj2" fmla="val -24751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HĐ: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Hoàn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69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D2C4-B366-F934-0096-D88D4ACE8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1">
            <a:extLst>
              <a:ext uri="{FF2B5EF4-FFF2-40B4-BE49-F238E27FC236}">
                <a16:creationId xmlns:a16="http://schemas.microsoft.com/office/drawing/2014/main" id="{B40BDEBE-5FC7-BD20-644C-73C732197ACA}"/>
              </a:ext>
            </a:extLst>
          </p:cNvPr>
          <p:cNvGrpSpPr/>
          <p:nvPr/>
        </p:nvGrpSpPr>
        <p:grpSpPr>
          <a:xfrm>
            <a:off x="16535400" y="423397"/>
            <a:ext cx="1103754" cy="377766"/>
            <a:chOff x="0" y="0"/>
            <a:chExt cx="8385740" cy="2387260"/>
          </a:xfrm>
        </p:grpSpPr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D334DA47-F3F2-2BB2-6D37-5F5BE049D23A}"/>
                </a:ext>
              </a:extLst>
            </p:cNvPr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0E889F9-4E82-8ED6-2A26-7B6DC7349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2804" y="480297"/>
            <a:ext cx="1643529" cy="762000"/>
          </a:xfrm>
          <a:prstGeom prst="rect">
            <a:avLst/>
          </a:prstGeom>
        </p:spPr>
      </p:pic>
      <p:sp>
        <p:nvSpPr>
          <p:cNvPr id="56" name="Oval Callout 55">
            <a:extLst>
              <a:ext uri="{FF2B5EF4-FFF2-40B4-BE49-F238E27FC236}">
                <a16:creationId xmlns:a16="http://schemas.microsoft.com/office/drawing/2014/main" id="{B0734F31-9273-74CF-54CC-F55C15E5EB0C}"/>
              </a:ext>
            </a:extLst>
          </p:cNvPr>
          <p:cNvSpPr/>
          <p:nvPr/>
        </p:nvSpPr>
        <p:spPr>
          <a:xfrm>
            <a:off x="8438577" y="266700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1B99173-ADAE-BD1C-D1CF-E29F2B99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3071" y="7813482"/>
            <a:ext cx="1643529" cy="76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04A620B-8346-DC0B-7CD8-46E48A7FCDF0}"/>
                  </a:ext>
                </a:extLst>
              </p:cNvPr>
              <p:cNvSpPr/>
              <p:nvPr/>
            </p:nvSpPr>
            <p:spPr>
              <a:xfrm>
                <a:off x="813184" y="735372"/>
                <a:ext cx="16191354" cy="3777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……..………………………………………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……………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……………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4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40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4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&lt; 65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Theo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……………………………….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65 </m:t>
                    </m:r>
                  </m:oMath>
                </a14:m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trứng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……………….. TLN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………………………………..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04A620B-8346-DC0B-7CD8-46E48A7F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84" y="735372"/>
                <a:ext cx="16191354" cy="3777637"/>
              </a:xfrm>
              <a:prstGeom prst="rect">
                <a:avLst/>
              </a:prstGeom>
              <a:blipFill>
                <a:blip r:embed="rId4"/>
                <a:stretch>
                  <a:fillRect l="-1318" r="-1355" b="-6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226BA38-FC03-206A-A4D7-968A67E8CC4F}"/>
              </a:ext>
            </a:extLst>
          </p:cNvPr>
          <p:cNvSpPr/>
          <p:nvPr/>
        </p:nvSpPr>
        <p:spPr>
          <a:xfrm>
            <a:off x="813184" y="4562813"/>
            <a:ext cx="15793023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t/c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DTS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8F16CA-1D26-5D68-7335-73D7F2571428}"/>
                  </a:ext>
                </a:extLst>
              </p:cNvPr>
              <p:cNvSpPr/>
              <p:nvPr/>
            </p:nvSpPr>
            <p:spPr>
              <a:xfrm>
                <a:off x="8383984" y="4739601"/>
                <a:ext cx="519815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……………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 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8F16CA-1D26-5D68-7335-73D7F25714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984" y="4739601"/>
                <a:ext cx="5198154" cy="707886"/>
              </a:xfrm>
              <a:prstGeom prst="rect">
                <a:avLst/>
              </a:prstGeom>
              <a:blipFill>
                <a:blip r:embed="rId5"/>
                <a:stretch>
                  <a:fillRect t="-15385" r="-2931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EE702A-CB9E-B234-67D5-243883FBAD9F}"/>
                  </a:ext>
                </a:extLst>
              </p:cNvPr>
              <p:cNvSpPr/>
              <p:nvPr/>
            </p:nvSpPr>
            <p:spPr>
              <a:xfrm>
                <a:off x="13319083" y="4662033"/>
                <a:ext cx="494539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………………………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EE702A-CB9E-B234-67D5-243883FBA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9083" y="4662033"/>
                <a:ext cx="4945392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F4A1FFE-868A-7C8E-821B-40754EDF0E5D}"/>
              </a:ext>
            </a:extLst>
          </p:cNvPr>
          <p:cNvSpPr/>
          <p:nvPr/>
        </p:nvSpPr>
        <p:spPr>
          <a:xfrm>
            <a:off x="766575" y="8744118"/>
            <a:ext cx="17221200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………………………………..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AABB0A-5280-41CC-4B8C-BEABB85EC651}"/>
                  </a:ext>
                </a:extLst>
              </p:cNvPr>
              <p:cNvSpPr/>
              <p:nvPr/>
            </p:nvSpPr>
            <p:spPr>
              <a:xfrm>
                <a:off x="666711" y="5419723"/>
                <a:ext cx="16954577" cy="1930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……………………………………………………………………………………….</m:t>
                    </m:r>
                  </m:oMath>
                </a14:m>
                <a:endParaRPr lang="en-US" sz="4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……………………………………………………………………………………..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AABB0A-5280-41CC-4B8C-BEABB85EC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11" y="5419723"/>
                <a:ext cx="16954577" cy="1930978"/>
              </a:xfrm>
              <a:prstGeom prst="rect">
                <a:avLst/>
              </a:prstGeom>
              <a:blipFill>
                <a:blip r:embed="rId7"/>
                <a:stretch>
                  <a:fillRect l="-791" r="-395" b="-1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AAC57A-30C5-106A-EE4F-C7D046F11E3E}"/>
                  </a:ext>
                </a:extLst>
              </p:cNvPr>
              <p:cNvSpPr/>
              <p:nvPr/>
            </p:nvSpPr>
            <p:spPr>
              <a:xfrm>
                <a:off x="794749" y="7791835"/>
                <a:ext cx="167849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uy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…………………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 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…………………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……………………..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AAC57A-30C5-106A-EE4F-C7D046F11E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49" y="7791835"/>
                <a:ext cx="16784916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392ED0C-BB0D-6FEA-CCF7-C70BD2A8EAA5}"/>
              </a:ext>
            </a:extLst>
          </p:cNvPr>
          <p:cNvSpPr txBox="1"/>
          <p:nvPr/>
        </p:nvSpPr>
        <p:spPr>
          <a:xfrm>
            <a:off x="1088825" y="11163300"/>
            <a:ext cx="9563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7D3730-776C-4D24-F28A-FB615F576F2E}"/>
                  </a:ext>
                </a:extLst>
              </p:cNvPr>
              <p:cNvSpPr txBox="1"/>
              <p:nvPr/>
            </p:nvSpPr>
            <p:spPr>
              <a:xfrm>
                <a:off x="10191177" y="11163300"/>
                <a:ext cx="167697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7D3730-776C-4D24-F28A-FB615F576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177" y="11163300"/>
                <a:ext cx="1676973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CC9DF8-2E63-07F1-003B-7030CC48D1B6}"/>
                  </a:ext>
                </a:extLst>
              </p:cNvPr>
              <p:cNvSpPr txBox="1"/>
              <p:nvPr/>
            </p:nvSpPr>
            <p:spPr>
              <a:xfrm>
                <a:off x="12743652" y="11163300"/>
                <a:ext cx="167697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CC9DF8-2E63-07F1-003B-7030CC48D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652" y="11163300"/>
                <a:ext cx="167697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F67A78-877A-277D-8997-7B669E51A3D7}"/>
                  </a:ext>
                </a:extLst>
              </p:cNvPr>
              <p:cNvSpPr txBox="1"/>
              <p:nvPr/>
            </p:nvSpPr>
            <p:spPr>
              <a:xfrm>
                <a:off x="9418699" y="11871186"/>
                <a:ext cx="42174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F67A78-877A-277D-8997-7B669E51A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99" y="11871186"/>
                <a:ext cx="4217456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008B71D-51B9-B96B-B800-BE7F8E60BD7B}"/>
              </a:ext>
            </a:extLst>
          </p:cNvPr>
          <p:cNvSpPr txBox="1"/>
          <p:nvPr/>
        </p:nvSpPr>
        <p:spPr>
          <a:xfrm>
            <a:off x="1419961" y="12579072"/>
            <a:ext cx="4217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ED8F-F499-9FED-BEB8-5583CBA994AF}"/>
              </a:ext>
            </a:extLst>
          </p:cNvPr>
          <p:cNvSpPr txBox="1"/>
          <p:nvPr/>
        </p:nvSpPr>
        <p:spPr>
          <a:xfrm>
            <a:off x="5973721" y="12579071"/>
            <a:ext cx="436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CF8A9E-2829-A9E3-2C99-3CFD77CFC23C}"/>
                  </a:ext>
                </a:extLst>
              </p:cNvPr>
              <p:cNvSpPr/>
              <p:nvPr/>
            </p:nvSpPr>
            <p:spPr>
              <a:xfrm>
                <a:off x="10334997" y="12601226"/>
                <a:ext cx="388946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3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CF8A9E-2829-A9E3-2C99-3CFD77CFC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997" y="12601226"/>
                <a:ext cx="3889463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95473D-445B-781B-E532-0D0311323BE2}"/>
                  </a:ext>
                </a:extLst>
              </p:cNvPr>
              <p:cNvSpPr/>
              <p:nvPr/>
            </p:nvSpPr>
            <p:spPr>
              <a:xfrm>
                <a:off x="14659363" y="11028568"/>
                <a:ext cx="332841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95473D-445B-781B-E532-0D0311323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363" y="11028568"/>
                <a:ext cx="3328412" cy="1244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E5FC97-47A4-FABB-E1DB-BD24E5407976}"/>
                  </a:ext>
                </a:extLst>
              </p:cNvPr>
              <p:cNvSpPr txBox="1"/>
              <p:nvPr/>
            </p:nvSpPr>
            <p:spPr>
              <a:xfrm>
                <a:off x="13966145" y="12319354"/>
                <a:ext cx="8362950" cy="1271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65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4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E5FC97-47A4-FABB-E1DB-BD24E5407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6145" y="12319354"/>
                <a:ext cx="8362950" cy="12716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C2B37E-0F32-3F17-9B5C-0214DA2D6F0B}"/>
                  </a:ext>
                </a:extLst>
              </p:cNvPr>
              <p:cNvSpPr txBox="1"/>
              <p:nvPr/>
            </p:nvSpPr>
            <p:spPr>
              <a:xfrm>
                <a:off x="438471" y="13409122"/>
                <a:ext cx="432276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5.3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C2B37E-0F32-3F17-9B5C-0214DA2D6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71" y="13409122"/>
                <a:ext cx="4322767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19010A-23D0-5B9F-2896-751C5D61B7C1}"/>
                  </a:ext>
                </a:extLst>
              </p:cNvPr>
              <p:cNvSpPr txBox="1"/>
              <p:nvPr/>
            </p:nvSpPr>
            <p:spPr>
              <a:xfrm>
                <a:off x="4259507" y="13398949"/>
                <a:ext cx="342842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5.4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19010A-23D0-5B9F-2896-751C5D61B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07" y="13398949"/>
                <a:ext cx="3428427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E892B-1256-861F-94AC-817B821F89F9}"/>
                  </a:ext>
                </a:extLst>
              </p:cNvPr>
              <p:cNvSpPr txBox="1"/>
              <p:nvPr/>
            </p:nvSpPr>
            <p:spPr>
              <a:xfrm>
                <a:off x="7119933" y="13340448"/>
                <a:ext cx="33738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5.6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E892B-1256-861F-94AC-817B821F8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933" y="13340448"/>
                <a:ext cx="3373834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B3C4624-3C16-153C-B060-E0E25DA45E03}"/>
              </a:ext>
            </a:extLst>
          </p:cNvPr>
          <p:cNvSpPr txBox="1"/>
          <p:nvPr/>
        </p:nvSpPr>
        <p:spPr>
          <a:xfrm>
            <a:off x="10373097" y="13518913"/>
            <a:ext cx="564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15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 20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23457E-6 L 0.04679 -0.9987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" y="-4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5324 L 0.18716 -0.998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4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1 -0.06883 L -0.64427 -0.916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4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04 -0.06883 L -0.00304 -0.985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08642E-6 L -0.03871 -0.860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" y="-4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8642E-6 L 0.03447 -0.868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434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4.93827E-6 L -0.11059 -0.785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0" y="-393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0276 -0.631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3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60069 -0.6711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2.96296E-6 L 0.14167 -0.557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2.71605E-6 L 0.23637 -0.556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2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83951E-6 L 0.33932 -0.55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-2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1.11111E-6 L 0.02127 -0.4402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22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/>
      <p:bldP spid="5" grpId="0"/>
      <p:bldP spid="12" grpId="0"/>
      <p:bldP spid="13" grpId="0"/>
      <p:bldP spid="14" grpId="0"/>
      <p:bldP spid="15" grpId="0"/>
      <p:bldP spid="17" grpId="0"/>
      <p:bldP spid="6" grpId="0"/>
      <p:bldP spid="7" grpId="0"/>
      <p:bldP spid="8" grpId="0"/>
      <p:bldP spid="10" grpId="0"/>
      <p:bldP spid="16" grpId="0"/>
      <p:bldP spid="19" grpId="0"/>
      <p:bldP spid="20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01664" y="2536825"/>
            <a:ext cx="14084672" cy="521335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700000">
            <a:off x="801567" y="1564215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55181" flipH="1">
            <a:off x="15222080" y="1262303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00000">
            <a:off x="15694120" y="6706522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700000">
            <a:off x="1057599" y="6930280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18496" y="2817096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14782800" y="6703296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2106" y="2381249"/>
            <a:ext cx="12535229" cy="291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</a:t>
            </a:r>
            <a:r>
              <a:rPr lang="en-US" sz="65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sz="65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TỈ LỆ THỨC VÀ ĐẠI LƯỢNG TỈ LỆ</a:t>
            </a:r>
            <a:endParaRPr lang="en-US" sz="6500" b="1" kern="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2127" y="5300185"/>
            <a:ext cx="13043746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ĐẠI LƯỢNG TỈ LỆ NGHỊCH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568423" y="11724"/>
            <a:ext cx="4781349" cy="1225800"/>
            <a:chOff x="1162250" y="174305"/>
            <a:chExt cx="4781349" cy="1082995"/>
          </a:xfrm>
        </p:grpSpPr>
        <p:sp>
          <p:nvSpPr>
            <p:cNvPr id="15" name="Rectangle 14"/>
            <p:cNvSpPr/>
            <p:nvPr/>
          </p:nvSpPr>
          <p:spPr>
            <a:xfrm>
              <a:off x="1162250" y="190500"/>
              <a:ext cx="4781349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9825" y="174305"/>
              <a:ext cx="3925242" cy="999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-579083" y="606098"/>
            <a:ext cx="1639790" cy="76026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265406" y="9021091"/>
            <a:ext cx="2045188" cy="1992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-1022594" y="8929650"/>
            <a:ext cx="2045188" cy="1992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12" y="1096350"/>
            <a:ext cx="173613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34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240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3462" r="8654" b="10256"/>
          <a:stretch/>
        </p:blipFill>
        <p:spPr bwMode="auto">
          <a:xfrm>
            <a:off x="-133594" y="5041268"/>
            <a:ext cx="4343400" cy="3848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593140-B4AF-885A-BFF3-8BF1696FE1CF}"/>
              </a:ext>
            </a:extLst>
          </p:cNvPr>
          <p:cNvSpPr/>
          <p:nvPr/>
        </p:nvSpPr>
        <p:spPr>
          <a:xfrm>
            <a:off x="4310675" y="6151774"/>
            <a:ext cx="14078194" cy="193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6C4871-6470-FE2B-52C3-DA4A6AAE1045}"/>
              </a:ext>
            </a:extLst>
          </p:cNvPr>
          <p:cNvCxnSpPr>
            <a:cxnSpLocks/>
          </p:cNvCxnSpPr>
          <p:nvPr/>
        </p:nvCxnSpPr>
        <p:spPr>
          <a:xfrm>
            <a:off x="5171932" y="1948296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D286A3-3D26-0B4F-5C71-6CE29406665F}"/>
              </a:ext>
            </a:extLst>
          </p:cNvPr>
          <p:cNvCxnSpPr>
            <a:cxnSpLocks/>
          </p:cNvCxnSpPr>
          <p:nvPr/>
        </p:nvCxnSpPr>
        <p:spPr>
          <a:xfrm>
            <a:off x="10725849" y="1947067"/>
            <a:ext cx="61869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95BA4E-78C5-9725-8231-B080D0F90D77}"/>
              </a:ext>
            </a:extLst>
          </p:cNvPr>
          <p:cNvCxnSpPr>
            <a:cxnSpLocks/>
          </p:cNvCxnSpPr>
          <p:nvPr/>
        </p:nvCxnSpPr>
        <p:spPr>
          <a:xfrm>
            <a:off x="3127277" y="2862696"/>
            <a:ext cx="61869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7C214-D4DC-936A-8AA6-23B57BAA5456}"/>
              </a:ext>
            </a:extLst>
          </p:cNvPr>
          <p:cNvCxnSpPr>
            <a:cxnSpLocks/>
          </p:cNvCxnSpPr>
          <p:nvPr/>
        </p:nvCxnSpPr>
        <p:spPr>
          <a:xfrm>
            <a:off x="12982432" y="2862696"/>
            <a:ext cx="44835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95A199-A541-2BB8-9BF2-0DBDBBB89EC3}"/>
              </a:ext>
            </a:extLst>
          </p:cNvPr>
          <p:cNvCxnSpPr>
            <a:cxnSpLocks/>
          </p:cNvCxnSpPr>
          <p:nvPr/>
        </p:nvCxnSpPr>
        <p:spPr>
          <a:xfrm>
            <a:off x="6026237" y="3777096"/>
            <a:ext cx="77931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46CDA4-8A77-4C99-5577-4D20F215181C}"/>
              </a:ext>
            </a:extLst>
          </p:cNvPr>
          <p:cNvSpPr txBox="1"/>
          <p:nvPr/>
        </p:nvSpPr>
        <p:spPr>
          <a:xfrm>
            <a:off x="3686752" y="12763500"/>
            <a:ext cx="14078194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293 L -0.01684 0.67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" y="3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32099E-6 L 0.0118 -0.715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-3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383000" y="114300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-458456" y="9791700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8944428" y="42001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692" y="873760"/>
                <a:ext cx="17112343" cy="1828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120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200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240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x, y, z (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x, y, z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40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4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x, y, z &lt; 34)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92" y="873760"/>
                <a:ext cx="17112343" cy="1828386"/>
              </a:xfrm>
              <a:prstGeom prst="rect">
                <a:avLst/>
              </a:prstGeom>
              <a:blipFill>
                <a:blip r:embed="rId2"/>
                <a:stretch>
                  <a:fillRect l="-1247" r="-1283" b="-1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717" y="2360267"/>
            <a:ext cx="17297400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y + z =  34</a:t>
            </a:r>
          </a:p>
          <a:p>
            <a:pPr lvl="0"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25297" y="5143500"/>
                <a:ext cx="514621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97" y="5143500"/>
                <a:ext cx="5146217" cy="707886"/>
              </a:xfrm>
              <a:prstGeom prst="rect">
                <a:avLst/>
              </a:prstGeom>
              <a:blipFill>
                <a:blip r:embed="rId3"/>
                <a:stretch>
                  <a:fillRect t="-15517" r="-10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991187" y="4948289"/>
                <a:ext cx="4202625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180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18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180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180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187" y="4948289"/>
                <a:ext cx="4202625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78692" y="4811404"/>
            <a:ext cx="2706190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84BA93-C27D-831A-12BE-1A443CAE132F}"/>
              </a:ext>
            </a:extLst>
          </p:cNvPr>
          <p:cNvSpPr/>
          <p:nvPr/>
        </p:nvSpPr>
        <p:spPr>
          <a:xfrm>
            <a:off x="204092" y="5922956"/>
            <a:ext cx="14185905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1FB52F-B774-AAF6-C3BB-8C92BC9471A4}"/>
                  </a:ext>
                </a:extLst>
              </p:cNvPr>
              <p:cNvSpPr/>
              <p:nvPr/>
            </p:nvSpPr>
            <p:spPr>
              <a:xfrm>
                <a:off x="659103" y="6436847"/>
                <a:ext cx="9209444" cy="1842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34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34</m:t>
                          </m:r>
                        </m:den>
                      </m:f>
                      <m:r>
                        <a:rPr lang="en-US" sz="4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</m:t>
                      </m:r>
                      <m:r>
                        <a:rPr lang="en-US" sz="4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1FB52F-B774-AAF6-C3BB-8C92BC947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03" y="6436847"/>
                <a:ext cx="9209444" cy="18425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9611B0F-64F5-19C7-E629-BC662DCA8051}"/>
                  </a:ext>
                </a:extLst>
              </p:cNvPr>
              <p:cNvSpPr/>
              <p:nvPr/>
            </p:nvSpPr>
            <p:spPr>
              <a:xfrm>
                <a:off x="10092499" y="6929336"/>
                <a:ext cx="6815584" cy="905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=15; 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=10; 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9611B0F-64F5-19C7-E629-BC662DCA8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2499" y="6929336"/>
                <a:ext cx="6815584" cy="905056"/>
              </a:xfrm>
              <a:prstGeom prst="rect">
                <a:avLst/>
              </a:prstGeom>
              <a:blipFill>
                <a:blip r:embed="rId6"/>
                <a:stretch>
                  <a:fillRect l="-3220"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C22E944-573C-B4F7-7A11-B15AF51C20EF}"/>
              </a:ext>
            </a:extLst>
          </p:cNvPr>
          <p:cNvSpPr/>
          <p:nvPr/>
        </p:nvSpPr>
        <p:spPr>
          <a:xfrm>
            <a:off x="15240" y="8279403"/>
            <a:ext cx="18122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30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14" grpId="0"/>
      <p:bldP spid="21" grpId="0"/>
      <p:bldP spid="3" grpId="0"/>
      <p:bldP spid="2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FB231-C18F-A635-40FC-A81F7B5D5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8B78E7-A5D3-DEAE-EC04-0F41B758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211773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DFF5689-141B-E984-A626-BAB65F1F3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867980" y="-280793"/>
            <a:ext cx="3985795" cy="1639158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F43F93EE-4336-45AD-5E8F-CE626D4C9C63}"/>
              </a:ext>
            </a:extLst>
          </p:cNvPr>
          <p:cNvGrpSpPr/>
          <p:nvPr/>
        </p:nvGrpSpPr>
        <p:grpSpPr>
          <a:xfrm>
            <a:off x="609600" y="1457292"/>
            <a:ext cx="16996959" cy="8287012"/>
            <a:chOff x="14259" y="23213"/>
            <a:chExt cx="1918193" cy="209053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E160FB4-2D5E-774A-10B1-2E80EBAAAD61}"/>
                </a:ext>
              </a:extLst>
            </p:cNvPr>
            <p:cNvSpPr/>
            <p:nvPr/>
          </p:nvSpPr>
          <p:spPr>
            <a:xfrm>
              <a:off x="14259" y="23213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B4F98F-3831-BFD6-746B-F4D8C6CDF0A8}"/>
              </a:ext>
            </a:extLst>
          </p:cNvPr>
          <p:cNvSpPr txBox="1"/>
          <p:nvPr/>
        </p:nvSpPr>
        <p:spPr>
          <a:xfrm>
            <a:off x="7088779" y="418393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AC34B-CE68-28B9-0A65-8FC7BED6F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959" y="8904194"/>
            <a:ext cx="1197787" cy="11636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47CE3D-B9E5-E3B0-AC41-E63AF8787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191" y="186249"/>
            <a:ext cx="1538250" cy="1494401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61F2899-5CE4-69C4-A188-74499F04DC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12734" y="6158660"/>
            <a:ext cx="2824358" cy="39068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692A21-C64D-FBD1-FB27-1319413DAA22}"/>
              </a:ext>
            </a:extLst>
          </p:cNvPr>
          <p:cNvSpPr/>
          <p:nvPr/>
        </p:nvSpPr>
        <p:spPr>
          <a:xfrm>
            <a:off x="964828" y="1862893"/>
            <a:ext cx="16535400" cy="5356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TLN, chia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fr-FR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B2: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TLN.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B3: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Callout 45"/>
          <p:cNvSpPr/>
          <p:nvPr/>
        </p:nvSpPr>
        <p:spPr>
          <a:xfrm>
            <a:off x="8233658" y="3390900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3854" y="419100"/>
            <a:ext cx="75157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6.24: (SGK – tr.18)</a:t>
            </a:r>
          </a:p>
        </p:txBody>
      </p:sp>
      <p:sp>
        <p:nvSpPr>
          <p:cNvPr id="4" name="Rectangle 3"/>
          <p:cNvSpPr/>
          <p:nvPr/>
        </p:nvSpPr>
        <p:spPr>
          <a:xfrm>
            <a:off x="541517" y="1257300"/>
            <a:ext cx="17136883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x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9200" y="4225916"/>
                <a:ext cx="15707144" cy="2332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HSTL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x, b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HSTL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z (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a,b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# 0)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25916"/>
                <a:ext cx="15707144" cy="2332754"/>
              </a:xfrm>
              <a:prstGeom prst="rect">
                <a:avLst/>
              </a:prstGeom>
              <a:blipFill>
                <a:blip r:embed="rId2"/>
                <a:stretch>
                  <a:fillRect l="-1358" b="-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219200" y="8242637"/>
            <a:ext cx="9144000" cy="9050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8387" y="6515100"/>
            <a:ext cx="1452642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69566" y="6540022"/>
                <a:ext cx="2921634" cy="165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566" y="6540022"/>
                <a:ext cx="2921634" cy="16514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456344" y="8343900"/>
                <a:ext cx="610745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344" y="8343900"/>
                <a:ext cx="610745" cy="1146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D9ACAB-4453-50EA-691C-FA36BAF17F63}"/>
              </a:ext>
            </a:extLst>
          </p:cNvPr>
          <p:cNvCxnSpPr>
            <a:cxnSpLocks/>
          </p:cNvCxnSpPr>
          <p:nvPr/>
        </p:nvCxnSpPr>
        <p:spPr>
          <a:xfrm>
            <a:off x="2438400" y="2171700"/>
            <a:ext cx="72822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E52BEF-6AB8-C50D-DC3D-C4CCB43D87A4}"/>
              </a:ext>
            </a:extLst>
          </p:cNvPr>
          <p:cNvCxnSpPr>
            <a:cxnSpLocks/>
          </p:cNvCxnSpPr>
          <p:nvPr/>
        </p:nvCxnSpPr>
        <p:spPr>
          <a:xfrm>
            <a:off x="10067089" y="2171700"/>
            <a:ext cx="76113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71C919-1C5D-CFCF-E25C-6F542D590141}"/>
              </a:ext>
            </a:extLst>
          </p:cNvPr>
          <p:cNvCxnSpPr>
            <a:cxnSpLocks/>
          </p:cNvCxnSpPr>
          <p:nvPr/>
        </p:nvCxnSpPr>
        <p:spPr>
          <a:xfrm>
            <a:off x="1549929" y="3085686"/>
            <a:ext cx="126994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3" grpId="0"/>
      <p:bldP spid="4" grpId="0"/>
      <p:bldP spid="5" grpId="0"/>
      <p:bldP spid="7" grpId="0"/>
      <p:bldP spid="9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9903" y="419100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>
            <a:off x="12032" y="9791700"/>
            <a:ext cx="1364340" cy="495300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386137" y="3809798"/>
            <a:ext cx="1752600" cy="76873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52400" y="-263385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86137" y="-276458"/>
            <a:ext cx="75157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6.25: (SGK – tr.18)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034" y="665442"/>
            <a:ext cx="11079966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A4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A4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85%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-263385"/>
            <a:ext cx="4842352" cy="404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66800" y="4610100"/>
                <a:ext cx="16840200" cy="4644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4000" baseline="-25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x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40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=0,85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0,85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4000" baseline="-25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610100"/>
                <a:ext cx="16840200" cy="4644028"/>
              </a:xfrm>
              <a:prstGeom prst="rect">
                <a:avLst/>
              </a:prstGeom>
              <a:blipFill>
                <a:blip r:embed="rId7"/>
                <a:stretch>
                  <a:fillRect l="-1267" b="-4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56171" y="8929721"/>
            <a:ext cx="1067463" cy="11524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D1014D-52AE-97F1-A0CD-34271EDD444A}"/>
              </a:ext>
            </a:extLst>
          </p:cNvPr>
          <p:cNvCxnSpPr>
            <a:cxnSpLocks/>
          </p:cNvCxnSpPr>
          <p:nvPr/>
        </p:nvCxnSpPr>
        <p:spPr>
          <a:xfrm>
            <a:off x="6658429" y="1562100"/>
            <a:ext cx="457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CBD340-A5E9-CBC2-261C-A5646C1EE88B}"/>
              </a:ext>
            </a:extLst>
          </p:cNvPr>
          <p:cNvCxnSpPr>
            <a:cxnSpLocks/>
          </p:cNvCxnSpPr>
          <p:nvPr/>
        </p:nvCxnSpPr>
        <p:spPr>
          <a:xfrm>
            <a:off x="562429" y="2400300"/>
            <a:ext cx="94959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2C2C63-2E91-86F4-CBCC-67D4C9BB8E6C}"/>
              </a:ext>
            </a:extLst>
          </p:cNvPr>
          <p:cNvCxnSpPr>
            <a:cxnSpLocks/>
          </p:cNvCxnSpPr>
          <p:nvPr/>
        </p:nvCxnSpPr>
        <p:spPr>
          <a:xfrm>
            <a:off x="1752600" y="3467100"/>
            <a:ext cx="947782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A0884-138E-2A19-BEE5-0C14551CA8C3}"/>
              </a:ext>
            </a:extLst>
          </p:cNvPr>
          <p:cNvCxnSpPr>
            <a:cxnSpLocks/>
          </p:cNvCxnSpPr>
          <p:nvPr/>
        </p:nvCxnSpPr>
        <p:spPr>
          <a:xfrm>
            <a:off x="350034" y="4337025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1610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 flipH="1">
            <a:off x="16909140" y="9621297"/>
            <a:ext cx="1378860" cy="665703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658600" y="5264794"/>
            <a:ext cx="1752600" cy="9659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52400" y="-5715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59390" y="505258"/>
            <a:ext cx="75157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6.26: (SGK – tr.18)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348919"/>
            <a:ext cx="1676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10679" y="6510047"/>
                <a:ext cx="11172521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cày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x, y, z (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x, y, z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4000" baseline="30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*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y = 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679" y="6510047"/>
                <a:ext cx="11172521" cy="2748253"/>
              </a:xfrm>
              <a:prstGeom prst="rect">
                <a:avLst/>
              </a:prstGeom>
              <a:blipFill>
                <a:blip r:embed="rId38"/>
                <a:stretch>
                  <a:fillRect l="-1909" r="-1964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403635"/>
            <a:ext cx="5969963" cy="33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15138" y="811917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cày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nghịch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38" y="811917"/>
                <a:ext cx="16383000" cy="2862322"/>
              </a:xfrm>
              <a:prstGeom prst="rect">
                <a:avLst/>
              </a:prstGeom>
              <a:blipFill>
                <a:blip r:embed="rId2"/>
                <a:stretch>
                  <a:fillRect l="-1340" r="-130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38200" y="4165707"/>
            <a:ext cx="166878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315352" y="2527643"/>
                <a:ext cx="2503699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352" y="2527643"/>
                <a:ext cx="2503699" cy="11465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34424" y="7429500"/>
                <a:ext cx="16561856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=6; 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 </m:t>
                    </m:r>
                    <m:r>
                      <a:rPr lang="en-US" sz="40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24" y="7429500"/>
                <a:ext cx="16561856" cy="1824923"/>
              </a:xfrm>
              <a:prstGeom prst="rect">
                <a:avLst/>
              </a:prstGeom>
              <a:blipFill>
                <a:blip r:embed="rId4"/>
                <a:stretch>
                  <a:fillRect l="-132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3475262" y="5143500"/>
                <a:ext cx="6440161" cy="1827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262" y="5143500"/>
                <a:ext cx="6440161" cy="1827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60993" y="5753100"/>
            <a:ext cx="1660207" cy="24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198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nhớ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448416" y="3768629"/>
            <a:ext cx="521343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4000" kern="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"Luyện tập chung (tr19-20)"</a:t>
            </a:r>
            <a:r>
              <a:rPr lang="vi-VN" sz="4000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pt-BR" sz="4000" kern="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14702" y="1254035"/>
            <a:ext cx="11658594" cy="64519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795750" y="7340021"/>
            <a:ext cx="10696518" cy="96949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NHANH NHƯ CHỚP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2889" y="-12001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60632" y="2528328"/>
            <a:ext cx="13966737" cy="5230344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780777" cy="2752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428304" y="7050123"/>
            <a:ext cx="2830996" cy="22081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7337" y="548777"/>
            <a:ext cx="1600160" cy="15974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847" y="7853922"/>
            <a:ext cx="1794135" cy="1785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3607316"/>
            <a:ext cx="9144000" cy="29077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6500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679847" y="7197204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9"/>
          <p:cNvSpPr/>
          <p:nvPr/>
        </p:nvSpPr>
        <p:spPr>
          <a:xfrm>
            <a:off x="12932129" y="3086100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88" y="-693612"/>
            <a:ext cx="2912144" cy="27849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59923" y="2142122"/>
            <a:ext cx="14434457" cy="581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45" y="702301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45" y="702301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345" y="702301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915" y="7377053"/>
            <a:ext cx="2953769" cy="2615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28" y="6608889"/>
            <a:ext cx="3090941" cy="2075868"/>
          </a:xfrm>
          <a:prstGeom prst="rect">
            <a:avLst/>
          </a:prstGeom>
        </p:spPr>
      </p:pic>
      <p:sp>
        <p:nvSpPr>
          <p:cNvPr id="3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135484" y="5966142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656" y="5964347"/>
            <a:ext cx="742950" cy="65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413" y="5818843"/>
            <a:ext cx="1071563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8BC33C-B9D0-4A7A-7600-482260617E33}"/>
              </a:ext>
            </a:extLst>
          </p:cNvPr>
          <p:cNvSpPr txBox="1"/>
          <p:nvPr/>
        </p:nvSpPr>
        <p:spPr>
          <a:xfrm>
            <a:off x="1466848" y="2202410"/>
            <a:ext cx="12369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1:Nếu y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( a 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B23AC5-9BF0-2922-A198-A98A1F847B34}"/>
                  </a:ext>
                </a:extLst>
              </p:cNvPr>
              <p:cNvSpPr txBox="1"/>
              <p:nvPr/>
            </p:nvSpPr>
            <p:spPr>
              <a:xfrm>
                <a:off x="7677152" y="3895195"/>
                <a:ext cx="9144000" cy="393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y = </a:t>
                </a:r>
                <a:r>
                  <a:rPr lang="en-US" sz="4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a.x</a:t>
                </a:r>
                <a:endPara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y</a:t>
                </a:r>
                <a14:m>
                  <m:oMath xmlns:m="http://schemas.openxmlformats.org/officeDocument/2006/math">
                    <m:r>
                      <a:rPr lang="en-US" sz="4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nl-NL" sz="4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y </a:t>
                </a:r>
                <a14:m>
                  <m:oMath xmlns:m="http://schemas.openxmlformats.org/officeDocument/2006/math">
                    <m:r>
                      <a:rPr lang="nl-NL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nl-NL" sz="4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x = </a:t>
                </a:r>
                <a:r>
                  <a:rPr lang="en-US" sz="4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a.y</a:t>
                </a:r>
                <a:endPara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B23AC5-9BF0-2922-A198-A98A1F84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152" y="3895195"/>
                <a:ext cx="9144000" cy="3931076"/>
              </a:xfrm>
              <a:prstGeom prst="rect">
                <a:avLst/>
              </a:prstGeom>
              <a:blipFill>
                <a:blip r:embed="rId15"/>
                <a:stretch>
                  <a:fillRect l="-67" t="-3411" b="-7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D2879A4D-CD8F-16B0-93BE-4869FA7CAE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7619" y="4770723"/>
            <a:ext cx="876918" cy="8769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01795" y="1270286"/>
            <a:ext cx="2869263" cy="2701491"/>
          </a:xfrm>
          <a:prstGeom prst="rect">
            <a:avLst/>
          </a:prstGeom>
        </p:spPr>
      </p:pic>
      <p:sp>
        <p:nvSpPr>
          <p:cNvPr id="26" name="AutoShape 354"/>
          <p:cNvSpPr>
            <a:spLocks noChangeArrowheads="1"/>
          </p:cNvSpPr>
          <p:nvPr/>
        </p:nvSpPr>
        <p:spPr bwMode="auto">
          <a:xfrm>
            <a:off x="13904915" y="-169643"/>
            <a:ext cx="2579450" cy="1119051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7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HĐ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882AF1-D47D-913B-9653-2AF820FC8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604608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14400" imgH="198720" progId="Equation.DSMT4">
                  <p:embed/>
                </p:oleObj>
              </mc:Choice>
              <mc:Fallback>
                <p:oleObj name="Equation" r:id="rId1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8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11" y="-738831"/>
            <a:ext cx="2912144" cy="27849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06181" y="1554644"/>
            <a:ext cx="14434457" cy="71771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9397888"/>
            <a:ext cx="1428750" cy="1528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8566071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114" y="7569085"/>
            <a:ext cx="2953769" cy="26154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526" y="6800921"/>
            <a:ext cx="3090941" cy="2075868"/>
          </a:xfrm>
          <a:prstGeom prst="rect">
            <a:avLst/>
          </a:prstGeom>
        </p:spPr>
      </p:pic>
      <p:sp>
        <p:nvSpPr>
          <p:cNvPr id="3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964683" y="6158174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854" y="6156378"/>
            <a:ext cx="742950" cy="65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611" y="6010874"/>
            <a:ext cx="1071563" cy="178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239A39-50E2-F082-5A54-2252B0193A40}"/>
                  </a:ext>
                </a:extLst>
              </p:cNvPr>
              <p:cNvSpPr txBox="1"/>
              <p:nvPr/>
            </p:nvSpPr>
            <p:spPr>
              <a:xfrm>
                <a:off x="2058609" y="2505359"/>
                <a:ext cx="11591685" cy="4827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itchFamily="18" charset="0"/>
                  </a:rPr>
                  <a:t>2a</a:t>
                </a:r>
                <a:r>
                  <a:rPr lang="vi-VN" sz="3600" b="1" dirty="0">
                    <a:latin typeface="Times New Roman" panose="02020603050405020304" pitchFamily="18" charset="0"/>
                    <a:cs typeface="Times New Roman" pitchFamily="18" charset="0"/>
                  </a:rPr>
                  <a:t>.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vi-VN" sz="3600" b="1" dirty="0">
                    <a:latin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36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C. a</a:t>
                </a:r>
                <a:r>
                  <a:rPr lang="vi-VN" sz="3600" b="1" dirty="0">
                    <a:latin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3600" b="1" dirty="0"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239A39-50E2-F082-5A54-2252B0193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609" y="2505359"/>
                <a:ext cx="11591685" cy="4827860"/>
              </a:xfrm>
              <a:prstGeom prst="rect">
                <a:avLst/>
              </a:prstGeom>
              <a:blipFill>
                <a:blip r:embed="rId15"/>
                <a:stretch>
                  <a:fillRect l="-1631" t="-2146" r="-1578" b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E7723350-7BEB-218C-F906-CC584E4E11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74223" y="5494159"/>
            <a:ext cx="876918" cy="8769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01795" y="1270286"/>
            <a:ext cx="2869263" cy="2701491"/>
          </a:xfrm>
          <a:prstGeom prst="rect">
            <a:avLst/>
          </a:prstGeom>
        </p:spPr>
      </p:pic>
      <p:sp>
        <p:nvSpPr>
          <p:cNvPr id="21" name="AutoShape 354"/>
          <p:cNvSpPr>
            <a:spLocks noChangeArrowheads="1"/>
          </p:cNvSpPr>
          <p:nvPr/>
        </p:nvSpPr>
        <p:spPr bwMode="auto">
          <a:xfrm>
            <a:off x="13904915" y="-169643"/>
            <a:ext cx="2579450" cy="1119051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7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HĐ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17089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12182" y="2584045"/>
            <a:ext cx="14434457" cy="66924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66" y="7516601"/>
            <a:ext cx="2953769" cy="2615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79" y="6748437"/>
            <a:ext cx="3090941" cy="2075868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5223819" y="5821166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endParaRPr lang="en-US" sz="27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007" y="6103895"/>
            <a:ext cx="742950" cy="657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764" y="5958391"/>
            <a:ext cx="1071563" cy="178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AF7E9D-F18E-E690-635F-B44EA6B69E05}"/>
                  </a:ext>
                </a:extLst>
              </p:cNvPr>
              <p:cNvSpPr txBox="1"/>
              <p:nvPr/>
            </p:nvSpPr>
            <p:spPr>
              <a:xfrm>
                <a:off x="1047017" y="2324844"/>
                <a:ext cx="13852077" cy="5257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510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3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Cho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nghịch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với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x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theo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a = 2.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trị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x =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	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	A. 1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	B. -1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	C. - 4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        D. </a:t>
                </a:r>
                <a14:m>
                  <m:oMath xmlns:m="http://schemas.openxmlformats.org/officeDocument/2006/math">
                    <m:r>
                      <a:rPr lang="en-US" sz="4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AF7E9D-F18E-E690-635F-B44EA6B69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17" y="2324844"/>
                <a:ext cx="13852077" cy="5257208"/>
              </a:xfrm>
              <a:prstGeom prst="rect">
                <a:avLst/>
              </a:prstGeom>
              <a:blipFill>
                <a:blip r:embed="rId11"/>
                <a:stretch>
                  <a:fillRect l="-1364" t="-1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EA8C7F8D-5D6E-828D-F1B4-23DDDAE502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8058" y="5646180"/>
            <a:ext cx="876918" cy="8769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01795" y="1270286"/>
            <a:ext cx="2869263" cy="2701491"/>
          </a:xfrm>
          <a:prstGeom prst="rect">
            <a:avLst/>
          </a:prstGeom>
        </p:spPr>
      </p:pic>
      <p:sp>
        <p:nvSpPr>
          <p:cNvPr id="26" name="AutoShape 354"/>
          <p:cNvSpPr>
            <a:spLocks noChangeArrowheads="1"/>
          </p:cNvSpPr>
          <p:nvPr/>
        </p:nvSpPr>
        <p:spPr bwMode="auto">
          <a:xfrm>
            <a:off x="13904915" y="-169643"/>
            <a:ext cx="2579450" cy="1119051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27838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77E0-972E-81F3-2038-83BF0201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0A8CF31-5610-F2A9-E30E-7C054C281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D5A63177-454E-8435-9EB8-080E2CE1AAFF}"/>
              </a:ext>
            </a:extLst>
          </p:cNvPr>
          <p:cNvSpPr/>
          <p:nvPr/>
        </p:nvSpPr>
        <p:spPr>
          <a:xfrm>
            <a:off x="842538" y="2131884"/>
            <a:ext cx="14434457" cy="66924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6B4290-E144-6009-9912-01ED71767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5177E4-099A-3C37-00ED-62EC594BE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714E09-A3E8-E2A1-340C-46890030C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4CE6D-2810-A728-99CB-C116FA915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66" y="7516601"/>
            <a:ext cx="2953769" cy="2615411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id="{E3B7CCC5-F8C8-64D9-1802-554F9031A39E}"/>
              </a:ext>
            </a:extLst>
          </p:cNvPr>
          <p:cNvSpPr/>
          <p:nvPr/>
        </p:nvSpPr>
        <p:spPr>
          <a:xfrm>
            <a:off x="15364612" y="6896099"/>
            <a:ext cx="2205990" cy="161977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endParaRPr lang="en-US" sz="27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143D0F-B0F4-A9B8-1C08-766412CF3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007" y="6103895"/>
            <a:ext cx="742950" cy="657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FA41E9-A09B-44E9-47B1-898F9B9BA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764" y="5958391"/>
            <a:ext cx="1071563" cy="178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B89296-0AD0-5810-6B2A-1561F076CF44}"/>
                  </a:ext>
                </a:extLst>
              </p:cNvPr>
              <p:cNvSpPr txBox="1"/>
              <p:nvPr/>
            </p:nvSpPr>
            <p:spPr>
              <a:xfrm>
                <a:off x="939499" y="2201113"/>
                <a:ext cx="13068673" cy="5393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510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4: Cho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(a # 0).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A.x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B. 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C. 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D. 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=x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.y</a:t>
                </a:r>
                <a:r>
                  <a:rPr lang="en-US" sz="3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-a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B89296-0AD0-5810-6B2A-1561F076C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99" y="2201113"/>
                <a:ext cx="13068673" cy="5393849"/>
              </a:xfrm>
              <a:prstGeom prst="rect">
                <a:avLst/>
              </a:prstGeom>
              <a:blipFill>
                <a:blip r:embed="rId11"/>
                <a:stretch>
                  <a:fillRect l="-1399" t="-1808" b="-3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ADF988EB-51E4-60CA-5049-8B88C6510E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6022" y="5312045"/>
            <a:ext cx="876918" cy="8769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1A4EA-6CDE-6710-95C6-D66963443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01795" y="1270286"/>
            <a:ext cx="2869263" cy="2701491"/>
          </a:xfrm>
          <a:prstGeom prst="rect">
            <a:avLst/>
          </a:prstGeom>
        </p:spPr>
      </p:pic>
      <p:sp>
        <p:nvSpPr>
          <p:cNvPr id="26" name="AutoShape 354">
            <a:extLst>
              <a:ext uri="{FF2B5EF4-FFF2-40B4-BE49-F238E27FC236}">
                <a16:creationId xmlns:a16="http://schemas.microsoft.com/office/drawing/2014/main" id="{89E41B44-EA0E-1207-AA1E-DC78DC6E9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4915" y="-169643"/>
            <a:ext cx="2579450" cy="1119051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pic>
        <p:nvPicPr>
          <p:cNvPr id="3" name="Picture 2" descr="A pink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70E77C5C-F38F-E836-9BDD-CD4915F21C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57" y="7017834"/>
            <a:ext cx="3090416" cy="20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9.87654E-7 L 0.00278 -0.1814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174A-0DF6-FD78-2978-80DA1027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241FEB2-C660-6C2D-9A6B-4DACFDF41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48992B-4657-5CCF-D279-92E31D14B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EDD06A-6D07-FD04-7F43-11CEBD1DC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57C9D6F-18BC-FA2C-EF5D-E8FF498C8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68868-18F8-34C4-14EF-18A4F4980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66" y="7516601"/>
            <a:ext cx="2953769" cy="2615411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id="{8E1287C8-7C78-1C90-1694-28DB0727AEE4}"/>
              </a:ext>
            </a:extLst>
          </p:cNvPr>
          <p:cNvSpPr/>
          <p:nvPr/>
        </p:nvSpPr>
        <p:spPr>
          <a:xfrm>
            <a:off x="15492212" y="6761120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10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EAC43C-0DBE-14E0-C0C1-C54DE1A30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007" y="6103895"/>
            <a:ext cx="742950" cy="657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801C21-4406-5C1C-EE1F-32B41D6581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764" y="5958391"/>
            <a:ext cx="1071563" cy="178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79E989-F296-0E20-F710-92B4132927DD}"/>
                  </a:ext>
                </a:extLst>
              </p:cNvPr>
              <p:cNvSpPr txBox="1"/>
              <p:nvPr/>
            </p:nvSpPr>
            <p:spPr>
              <a:xfrm>
                <a:off x="1442658" y="2275901"/>
                <a:ext cx="13253720" cy="5954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510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5: Cho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 Sai”.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</a:t>
                </a: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		A.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		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70510" algn="just"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="0" i="0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3600" baseline="-250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79E989-F296-0E20-F710-92B413292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58" y="2275901"/>
                <a:ext cx="13253720" cy="5954451"/>
              </a:xfrm>
              <a:prstGeom prst="rect">
                <a:avLst/>
              </a:prstGeom>
              <a:blipFill>
                <a:blip r:embed="rId10"/>
                <a:stretch>
                  <a:fillRect l="-1426" t="-1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1808C740-01DE-E925-3F98-895BDF2DEF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63200" y="4266582"/>
            <a:ext cx="876918" cy="8769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8174E6-A518-E1EA-896A-A09B724F8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01795" y="1270286"/>
            <a:ext cx="2869263" cy="2701491"/>
          </a:xfrm>
          <a:prstGeom prst="rect">
            <a:avLst/>
          </a:prstGeom>
        </p:spPr>
      </p:pic>
      <p:sp>
        <p:nvSpPr>
          <p:cNvPr id="26" name="AutoShape 354">
            <a:extLst>
              <a:ext uri="{FF2B5EF4-FFF2-40B4-BE49-F238E27FC236}">
                <a16:creationId xmlns:a16="http://schemas.microsoft.com/office/drawing/2014/main" id="{6C3A0917-EC01-B31E-D853-2E7B83D48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4915" y="-169643"/>
            <a:ext cx="2579450" cy="1119051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7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HĐ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pic>
        <p:nvPicPr>
          <p:cNvPr id="2" name="Picture 1" descr="A pink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70AC40DF-4F5D-509C-B947-1821324EF2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66" y="6938150"/>
            <a:ext cx="3090416" cy="20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0.02084 L 0.02032 -0.275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211773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867980" y="-280793"/>
            <a:ext cx="3985795" cy="16391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84806" y="933907"/>
            <a:ext cx="16996959" cy="9381033"/>
            <a:chOff x="14259" y="23213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14259" y="23213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24700" y="121137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959" y="8904194"/>
            <a:ext cx="1197787" cy="11636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191" y="186249"/>
            <a:ext cx="1538250" cy="1494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0148" y="3747626"/>
            <a:ext cx="15879465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TC: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5784" y="5527670"/>
            <a:ext cx="19812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hay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698069" y="5737555"/>
                <a:ext cx="798007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000" b="1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=…=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en-US" sz="4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069" y="5737555"/>
                <a:ext cx="798007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433679" y="5518702"/>
                <a:ext cx="5389745" cy="1755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4000" b="1" i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40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4000" b="1" i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=...=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679" y="5518702"/>
                <a:ext cx="5389745" cy="17556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12734" y="6158660"/>
            <a:ext cx="2824358" cy="39068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7AF541-0220-513B-2A41-942C31378234}"/>
              </a:ext>
            </a:extLst>
          </p:cNvPr>
          <p:cNvSpPr/>
          <p:nvPr/>
        </p:nvSpPr>
        <p:spPr>
          <a:xfrm>
            <a:off x="609600" y="7140921"/>
            <a:ext cx="1587946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kia: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1AF0ED2-C418-629E-4538-9C918C09B688}"/>
                  </a:ext>
                </a:extLst>
              </p:cNvPr>
              <p:cNvSpPr/>
              <p:nvPr/>
            </p:nvSpPr>
            <p:spPr>
              <a:xfrm>
                <a:off x="5185013" y="8848806"/>
                <a:ext cx="6450099" cy="12608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1" i="1">
                          <a:latin typeface="Cambria Math" panose="02040503050406030204" pitchFamily="18" charset="0"/>
                        </a:rPr>
                        <m:t>  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1AF0ED2-C418-629E-4538-9C918C09B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013" y="8848806"/>
                <a:ext cx="6450099" cy="12608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89DC1D3-FD8F-19CE-BF8A-7ACDD04D38BE}"/>
              </a:ext>
            </a:extLst>
          </p:cNvPr>
          <p:cNvSpPr/>
          <p:nvPr/>
        </p:nvSpPr>
        <p:spPr>
          <a:xfrm>
            <a:off x="609600" y="832479"/>
            <a:ext cx="16535400" cy="285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x.y</a:t>
            </a:r>
            <a:r>
              <a:rPr lang="fr-FR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hay             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0)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x </a:t>
            </a:r>
            <a:r>
              <a:rPr lang="fr-FR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y là </a:t>
            </a:r>
            <a:r>
              <a:rPr lang="fr-FR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hai</a:t>
            </a:r>
            <a:r>
              <a:rPr lang="fr-FR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nghịch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281B559-05DD-27D0-8F52-AD37B3BEA734}"/>
                  </a:ext>
                </a:extLst>
              </p:cNvPr>
              <p:cNvSpPr/>
              <p:nvPr/>
            </p:nvSpPr>
            <p:spPr>
              <a:xfrm>
                <a:off x="2226934" y="1800939"/>
                <a:ext cx="1593320" cy="1155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fr-FR" sz="4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281B559-05DD-27D0-8F52-AD37B3BEA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934" y="1800939"/>
                <a:ext cx="1593320" cy="11553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2449BB-A83D-81D1-D353-5DA9F7642065}"/>
                  </a:ext>
                </a:extLst>
              </p:cNvPr>
              <p:cNvSpPr/>
              <p:nvPr/>
            </p:nvSpPr>
            <p:spPr>
              <a:xfrm>
                <a:off x="4853764" y="1756109"/>
                <a:ext cx="1583703" cy="12608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fr-FR" sz="4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fr-FR" sz="40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2449BB-A83D-81D1-D353-5DA9F7642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764" y="1756109"/>
                <a:ext cx="1583703" cy="12608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0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  <p:bldP spid="8" grpId="0"/>
      <p:bldP spid="13" grpId="0"/>
      <p:bldP spid="10" grpId="0"/>
      <p:bldP spid="14" grpId="0"/>
      <p:bldP spid="16" grpId="0"/>
      <p:bldP spid="1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1957</TotalTime>
  <Words>2468</Words>
  <Application>Microsoft Office PowerPoint</Application>
  <PresentationFormat>Custom</PresentationFormat>
  <Paragraphs>234</Paragraphs>
  <Slides>30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Cambria Math</vt:lpstr>
      <vt:lpstr>Arial</vt:lpstr>
      <vt:lpstr>Calibri</vt:lpstr>
      <vt:lpstr>Times New Roman</vt:lpstr>
      <vt:lpstr>Tahoma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Let's Learn Mathematics Presentation</dc:title>
  <dc:creator>Mr CHU HONG VINH</dc:creator>
  <cp:lastModifiedBy>Administrator</cp:lastModifiedBy>
  <cp:revision>243</cp:revision>
  <dcterms:created xsi:type="dcterms:W3CDTF">2006-08-16T00:00:00Z</dcterms:created>
  <dcterms:modified xsi:type="dcterms:W3CDTF">2025-02-28T11:24:16Z</dcterms:modified>
  <dc:identifier>DAFNsc4mcvs</dc:identifier>
</cp:coreProperties>
</file>