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2"/>
  </p:notesMasterIdLst>
  <p:handoutMasterIdLst>
    <p:handoutMasterId r:id="rId23"/>
  </p:handoutMasterIdLst>
  <p:sldIdLst>
    <p:sldId id="278" r:id="rId3"/>
    <p:sldId id="3417" r:id="rId4"/>
    <p:sldId id="3357" r:id="rId5"/>
    <p:sldId id="3418" r:id="rId6"/>
    <p:sldId id="295" r:id="rId7"/>
    <p:sldId id="3081" r:id="rId8"/>
    <p:sldId id="3392" r:id="rId9"/>
    <p:sldId id="3408" r:id="rId10"/>
    <p:sldId id="3419" r:id="rId11"/>
    <p:sldId id="3328" r:id="rId12"/>
    <p:sldId id="3410" r:id="rId13"/>
    <p:sldId id="3411" r:id="rId14"/>
    <p:sldId id="3406" r:id="rId15"/>
    <p:sldId id="3420" r:id="rId16"/>
    <p:sldId id="3414" r:id="rId17"/>
    <p:sldId id="3416" r:id="rId18"/>
    <p:sldId id="3421" r:id="rId19"/>
    <p:sldId id="3083" r:id="rId20"/>
    <p:sldId id="3351" r:id="rId21"/>
  </p:sldIdLst>
  <p:sldSz cx="12192000" cy="6858000"/>
  <p:notesSz cx="6858000" cy="9144000"/>
  <p:embeddedFontLst>
    <p:embeddedFont>
      <p:font typeface="Bahnschrift Condensed" panose="020B0502040204020203" pitchFamily="34" charset="0"/>
      <p:regular r:id="rId24"/>
      <p:bold r:id="rId25"/>
    </p:embeddedFont>
    <p:embeddedFont>
      <p:font typeface="Bahnschrift SemiBold SemiConden" panose="020B0502040204020203" pitchFamily="34" charset="0"/>
      <p:bold r:id="rId26"/>
    </p:embeddedFon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71" d="100"/>
          <a:sy n="71" d="100"/>
        </p:scale>
        <p:origin x="594" y="7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12/19/2024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12/19/2024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292421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 id="214748369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audio" Target="../media/media2.m4a"/><Relationship Id="rId18" Type="http://schemas.openxmlformats.org/officeDocument/2006/relationships/image" Target="../media/image3.gif"/><Relationship Id="rId3" Type="http://schemas.openxmlformats.org/officeDocument/2006/relationships/tags" Target="../tags/tag3.xml"/><Relationship Id="rId21" Type="http://schemas.openxmlformats.org/officeDocument/2006/relationships/image" Target="../media/image6.png"/><Relationship Id="rId7" Type="http://schemas.openxmlformats.org/officeDocument/2006/relationships/tags" Target="../tags/tag7.xml"/><Relationship Id="rId12" Type="http://schemas.microsoft.com/office/2007/relationships/media" Target="../media/media2.m4a"/><Relationship Id="rId17" Type="http://schemas.openxmlformats.org/officeDocument/2006/relationships/image" Target="../media/image2.gif"/><Relationship Id="rId2" Type="http://schemas.openxmlformats.org/officeDocument/2006/relationships/tags" Target="../tags/tag2.xml"/><Relationship Id="rId16" Type="http://schemas.openxmlformats.org/officeDocument/2006/relationships/image" Target="../media/image1.gif"/><Relationship Id="rId20" Type="http://schemas.openxmlformats.org/officeDocument/2006/relationships/image" Target="../media/image5.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media1.wav"/><Relationship Id="rId5" Type="http://schemas.openxmlformats.org/officeDocument/2006/relationships/tags" Target="../tags/tag5.xml"/><Relationship Id="rId15" Type="http://schemas.openxmlformats.org/officeDocument/2006/relationships/notesSlide" Target="../notesSlides/notesSlide1.xml"/><Relationship Id="rId10" Type="http://schemas.microsoft.com/office/2007/relationships/media" Target="../media/media1.wav"/><Relationship Id="rId19" Type="http://schemas.openxmlformats.org/officeDocument/2006/relationships/image" Target="../media/image4.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12" descr="Picture1df"/>
          <p:cNvPicPr>
            <a:picLocks noChangeAspect="1" noChangeArrowheads="1" noCrop="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a:off x="4300080" y="12194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2"/>
            </p:custDataLst>
          </p:nvPr>
        </p:nvGrpSpPr>
        <p:grpSpPr bwMode="auto">
          <a:xfrm rot="5400000">
            <a:off x="5673898" y="-550200"/>
            <a:ext cx="581025" cy="1638300"/>
            <a:chOff x="0" y="0"/>
            <a:chExt cx="366" cy="1032"/>
          </a:xfrm>
        </p:grpSpPr>
        <p:pic>
          <p:nvPicPr>
            <p:cNvPr id="14495" name="Picture 14" descr="42"/>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4" name="AutoShape 24" descr="VIETNAMC"/>
          <p:cNvSpPr>
            <a:spLocks noChangeArrowheads="1"/>
          </p:cNvSpPr>
          <p:nvPr>
            <p:custDataLst>
              <p:tags r:id="rId3"/>
            </p:custDataLst>
          </p:nvPr>
        </p:nvSpPr>
        <p:spPr bwMode="auto">
          <a:xfrm>
            <a:off x="1609570" y="1052736"/>
            <a:ext cx="576262"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3" name="AutoShape 81" descr="VIETNAMC"/>
          <p:cNvSpPr>
            <a:spLocks noChangeArrowheads="1"/>
          </p:cNvSpPr>
          <p:nvPr>
            <p:custDataLst>
              <p:tags r:id="rId4"/>
            </p:custDataLst>
          </p:nvPr>
        </p:nvSpPr>
        <p:spPr bwMode="auto">
          <a:xfrm>
            <a:off x="9696401" y="1496219"/>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5"/>
            </p:custDataLst>
          </p:nvPr>
        </p:nvSpPr>
        <p:spPr bwMode="auto">
          <a:xfrm>
            <a:off x="1609570" y="1923726"/>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6"/>
            </p:custDataLst>
          </p:nvPr>
        </p:nvSpPr>
        <p:spPr bwMode="auto">
          <a:xfrm>
            <a:off x="9696401" y="2564904"/>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3" name="AutoShape 82" descr="VIETNAMC">
            <a:extLst>
              <a:ext uri="{FF2B5EF4-FFF2-40B4-BE49-F238E27FC236}">
                <a16:creationId xmlns:a16="http://schemas.microsoft.com/office/drawing/2014/main" id="{1AF2765B-DF4B-F215-930A-518BD786087C}"/>
              </a:ext>
            </a:extLst>
          </p:cNvPr>
          <p:cNvSpPr>
            <a:spLocks noChangeArrowheads="1"/>
          </p:cNvSpPr>
          <p:nvPr>
            <p:custDataLst>
              <p:tags r:id="rId7"/>
            </p:custDataLst>
          </p:nvPr>
        </p:nvSpPr>
        <p:spPr bwMode="auto">
          <a:xfrm>
            <a:off x="9696401" y="3581401"/>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4" name="AutoShape 24" descr="VIETNAMC">
            <a:extLst>
              <a:ext uri="{FF2B5EF4-FFF2-40B4-BE49-F238E27FC236}">
                <a16:creationId xmlns:a16="http://schemas.microsoft.com/office/drawing/2014/main" id="{48E20374-FDA3-2D62-2DFE-3EE33B14B120}"/>
              </a:ext>
            </a:extLst>
          </p:cNvPr>
          <p:cNvSpPr>
            <a:spLocks noChangeArrowheads="1"/>
          </p:cNvSpPr>
          <p:nvPr>
            <p:custDataLst>
              <p:tags r:id="rId8"/>
            </p:custDataLst>
          </p:nvPr>
        </p:nvSpPr>
        <p:spPr bwMode="auto">
          <a:xfrm>
            <a:off x="1610642" y="260648"/>
            <a:ext cx="576262"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pic>
        <p:nvPicPr>
          <p:cNvPr id="5" name="Picture 12" descr="Picture1df">
            <a:extLst>
              <a:ext uri="{FF2B5EF4-FFF2-40B4-BE49-F238E27FC236}">
                <a16:creationId xmlns:a16="http://schemas.microsoft.com/office/drawing/2014/main" id="{69CD610E-E106-5233-9EA5-A306816027A5}"/>
              </a:ext>
            </a:extLst>
          </p:cNvPr>
          <p:cNvPicPr>
            <a:picLocks noChangeAspect="1" noChangeArrowheads="1" noCrop="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7509678" y="168177"/>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ieng vo tay">
            <a:hlinkClick r:id="" action="ppaction://media"/>
            <a:extLst>
              <a:ext uri="{FF2B5EF4-FFF2-40B4-BE49-F238E27FC236}">
                <a16:creationId xmlns:a16="http://schemas.microsoft.com/office/drawing/2014/main" id="{279C8FB7-87C8-7592-95B7-937DFB762C79}"/>
              </a:ext>
            </a:extLst>
          </p:cNvPr>
          <p:cNvPicPr>
            <a:picLocks noChangeAspect="1"/>
          </p:cNvPicPr>
          <p:nvPr>
            <a:audioFile r:link="rId11"/>
            <p:extLst>
              <p:ext uri="{DAA4B4D4-6D71-4841-9C94-3DE7FCFB9230}">
                <p14:media xmlns:p14="http://schemas.microsoft.com/office/powerpoint/2010/main" r:embed="rId10"/>
              </p:ext>
            </p:extLst>
          </p:nvPr>
        </p:nvPicPr>
        <p:blipFill>
          <a:blip r:embed="rId21"/>
          <a:stretch>
            <a:fillRect/>
          </a:stretch>
        </p:blipFill>
        <p:spPr>
          <a:xfrm>
            <a:off x="7562850" y="-676309"/>
            <a:ext cx="609600" cy="609600"/>
          </a:xfrm>
          <a:prstGeom prst="rect">
            <a:avLst/>
          </a:prstGeom>
        </p:spPr>
      </p:pic>
      <p:sp>
        <p:nvSpPr>
          <p:cNvPr id="7" name="TextBox 8">
            <a:extLst>
              <a:ext uri="{FF2B5EF4-FFF2-40B4-BE49-F238E27FC236}">
                <a16:creationId xmlns:a16="http://schemas.microsoft.com/office/drawing/2014/main" id="{D95C0A95-4873-7225-EDEE-500A7C3196D4}"/>
              </a:ext>
            </a:extLst>
          </p:cNvPr>
          <p:cNvSpPr txBox="1"/>
          <p:nvPr/>
        </p:nvSpPr>
        <p:spPr>
          <a:xfrm>
            <a:off x="2063552" y="313830"/>
            <a:ext cx="7870608" cy="1603003"/>
          </a:xfrm>
          <a:prstGeom prst="rect">
            <a:avLst/>
          </a:prstGeom>
        </p:spPr>
        <p:txBody>
          <a:bodyPr wrap="square" lIns="0" tIns="0" rIns="0" bIns="0" rtlCol="0" anchor="t">
            <a:spAutoFit/>
          </a:bodyPr>
          <a:lstStyle/>
          <a:p>
            <a:pPr algn="ctr">
              <a:lnSpc>
                <a:spcPts val="6480"/>
              </a:lnSpc>
            </a:pPr>
            <a:r>
              <a:rPr lang="en-US" sz="4800" b="1" dirty="0">
                <a:solidFill>
                  <a:srgbClr val="AE3742"/>
                </a:solidFill>
                <a:latin typeface="Times New Roman" panose="02020603050405020304" pitchFamily="18" charset="0"/>
                <a:ea typeface="Faustina"/>
                <a:cs typeface="Times New Roman" panose="02020603050405020304" pitchFamily="18" charset="0"/>
                <a:sym typeface="Faustina"/>
              </a:rPr>
              <a:t>NHIỆT LIỆT CHÀO MỪNG </a:t>
            </a:r>
          </a:p>
          <a:p>
            <a:pPr algn="ctr">
              <a:lnSpc>
                <a:spcPts val="6480"/>
              </a:lnSpc>
            </a:pPr>
            <a:r>
              <a:rPr lang="en-US" sz="4800" b="1" dirty="0">
                <a:solidFill>
                  <a:srgbClr val="AE3742"/>
                </a:solidFill>
                <a:latin typeface="Times New Roman" panose="02020603050405020304" pitchFamily="18" charset="0"/>
                <a:ea typeface="Faustina"/>
                <a:cs typeface="Times New Roman" panose="02020603050405020304" pitchFamily="18" charset="0"/>
                <a:sym typeface="Faustina"/>
              </a:rPr>
              <a:t>QUÝ THẦY CÔ GIÁO</a:t>
            </a:r>
          </a:p>
        </p:txBody>
      </p:sp>
      <p:sp>
        <p:nvSpPr>
          <p:cNvPr id="8" name="TextBox 8">
            <a:extLst>
              <a:ext uri="{FF2B5EF4-FFF2-40B4-BE49-F238E27FC236}">
                <a16:creationId xmlns:a16="http://schemas.microsoft.com/office/drawing/2014/main" id="{DD245264-2862-84A7-BAAE-CE418FD48FC8}"/>
              </a:ext>
            </a:extLst>
          </p:cNvPr>
          <p:cNvSpPr txBox="1"/>
          <p:nvPr/>
        </p:nvSpPr>
        <p:spPr>
          <a:xfrm>
            <a:off x="2933553" y="4633793"/>
            <a:ext cx="6725291" cy="715324"/>
          </a:xfrm>
          <a:prstGeom prst="rect">
            <a:avLst/>
          </a:prstGeom>
        </p:spPr>
        <p:txBody>
          <a:bodyPr wrap="square" lIns="0" tIns="0" rIns="0" bIns="0" rtlCol="0" anchor="t">
            <a:spAutoFit/>
          </a:bodyPr>
          <a:lstStyle/>
          <a:p>
            <a:pPr algn="ctr">
              <a:lnSpc>
                <a:spcPts val="6480"/>
              </a:lnSpc>
            </a:pPr>
            <a:r>
              <a:rPr lang="en-US" sz="30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ĐẾN DỰ GIỜ THĂM LỚP</a:t>
            </a:r>
          </a:p>
        </p:txBody>
      </p:sp>
      <p:sp>
        <p:nvSpPr>
          <p:cNvPr id="9" name="TextBox 8">
            <a:extLst>
              <a:ext uri="{FF2B5EF4-FFF2-40B4-BE49-F238E27FC236}">
                <a16:creationId xmlns:a16="http://schemas.microsoft.com/office/drawing/2014/main" id="{4F916934-72CF-C15B-1F9F-14F3A355E336}"/>
              </a:ext>
            </a:extLst>
          </p:cNvPr>
          <p:cNvSpPr txBox="1"/>
          <p:nvPr/>
        </p:nvSpPr>
        <p:spPr>
          <a:xfrm>
            <a:off x="2792119" y="5589241"/>
            <a:ext cx="7008157" cy="709297"/>
          </a:xfrm>
          <a:prstGeom prst="rect">
            <a:avLst/>
          </a:prstGeom>
        </p:spPr>
        <p:txBody>
          <a:bodyPr wrap="square" lIns="0" tIns="0" rIns="0" bIns="0" rtlCol="0" anchor="t">
            <a:spAutoFit/>
          </a:bodyPr>
          <a:lstStyle/>
          <a:p>
            <a:pPr algn="ctr">
              <a:lnSpc>
                <a:spcPts val="6480"/>
              </a:lnSpc>
            </a:pPr>
            <a:r>
              <a:rPr lang="en-US" sz="28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Giáo viên thực hiện: </a:t>
            </a:r>
            <a:r>
              <a:rPr lang="en-US" sz="2800" b="1" dirty="0" err="1">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Nguyễn</a:t>
            </a:r>
            <a:r>
              <a:rPr lang="en-US" sz="28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 Đức Việt</a:t>
            </a:r>
          </a:p>
        </p:txBody>
      </p:sp>
      <p:pic>
        <p:nvPicPr>
          <p:cNvPr id="14" name="Recorded Sound">
            <a:hlinkClick r:id="" action="ppaction://media"/>
            <a:extLst>
              <a:ext uri="{FF2B5EF4-FFF2-40B4-BE49-F238E27FC236}">
                <a16:creationId xmlns:a16="http://schemas.microsoft.com/office/drawing/2014/main" id="{FDCC6E1B-7326-1C70-8F67-5A37C3C8A2AA}"/>
              </a:ext>
            </a:extLst>
          </p:cNvPr>
          <p:cNvPicPr>
            <a:picLocks noChangeAspect="1"/>
          </p:cNvPicPr>
          <p:nvPr>
            <a:audioFile r:link="rId13"/>
            <p:extLst>
              <p:ext uri="{DAA4B4D4-6D71-4841-9C94-3DE7FCFB9230}">
                <p14:media xmlns:p14="http://schemas.microsoft.com/office/powerpoint/2010/main" r:embed="rId12"/>
              </p:ext>
            </p:extLst>
          </p:nvPr>
        </p:nvPicPr>
        <p:blipFill>
          <a:blip r:embed="rId21"/>
          <a:stretch>
            <a:fillRect/>
          </a:stretch>
        </p:blipFill>
        <p:spPr>
          <a:xfrm>
            <a:off x="1973909" y="-479943"/>
            <a:ext cx="487363" cy="487363"/>
          </a:xfrm>
          <a:prstGeom prst="rect">
            <a:avLst/>
          </a:prstGeom>
        </p:spPr>
      </p:pic>
      <p:pic>
        <p:nvPicPr>
          <p:cNvPr id="15" name="tieng vo tay">
            <a:hlinkClick r:id="" action="ppaction://media"/>
            <a:extLst>
              <a:ext uri="{FF2B5EF4-FFF2-40B4-BE49-F238E27FC236}">
                <a16:creationId xmlns:a16="http://schemas.microsoft.com/office/drawing/2014/main" id="{C79333EE-F0DF-6950-E371-87FE80E07735}"/>
              </a:ext>
            </a:extLst>
          </p:cNvPr>
          <p:cNvPicPr>
            <a:picLocks noChangeAspect="1"/>
          </p:cNvPicPr>
          <p:nvPr>
            <a:audioFile r:link="rId11"/>
            <p:extLst>
              <p:ext uri="{DAA4B4D4-6D71-4841-9C94-3DE7FCFB9230}">
                <p14:media xmlns:p14="http://schemas.microsoft.com/office/powerpoint/2010/main" r:embed="rId10"/>
              </p:ext>
            </p:extLst>
          </p:nvPr>
        </p:nvPicPr>
        <p:blipFill>
          <a:blip r:embed="rId21"/>
          <a:stretch>
            <a:fillRect/>
          </a:stretch>
        </p:blipFill>
        <p:spPr>
          <a:xfrm>
            <a:off x="2933552" y="-696515"/>
            <a:ext cx="609600" cy="609600"/>
          </a:xfrm>
          <a:prstGeom prst="rect">
            <a:avLst/>
          </a:prstGeom>
        </p:spPr>
      </p:pic>
    </p:spTree>
  </p:cSld>
  <p:clrMapOvr>
    <a:masterClrMapping/>
  </p:clrMapOvr>
  <p:transition spd="slow" advTm="6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8" fill="hold"/>
                                        <p:tgtEl>
                                          <p:spTgt spid="6"/>
                                        </p:tgtEl>
                                      </p:cBhvr>
                                    </p:cmd>
                                  </p:childTnLst>
                                </p:cTn>
                              </p:par>
                            </p:childTnLst>
                          </p:cTn>
                        </p:par>
                        <p:par>
                          <p:cTn id="7" fill="hold">
                            <p:stCondLst>
                              <p:cond delay="3818"/>
                            </p:stCondLst>
                            <p:childTnLst>
                              <p:par>
                                <p:cTn id="8" presetID="1" presetClass="mediacall" presetSubtype="0" fill="hold" nodeType="afterEffect">
                                  <p:stCondLst>
                                    <p:cond delay="0"/>
                                  </p:stCondLst>
                                  <p:childTnLst>
                                    <p:cmd type="call" cmd="playFrom(0.0)">
                                      <p:cBhvr>
                                        <p:cTn id="9" dur="14865" fill="hold"/>
                                        <p:tgtEl>
                                          <p:spTgt spid="14"/>
                                        </p:tgtEl>
                                      </p:cBhvr>
                                    </p:cmd>
                                  </p:childTnLst>
                                </p:cTn>
                              </p:par>
                            </p:childTnLst>
                          </p:cTn>
                        </p:par>
                        <p:par>
                          <p:cTn id="10" fill="hold">
                            <p:stCondLst>
                              <p:cond delay="18683"/>
                            </p:stCondLst>
                            <p:childTnLst>
                              <p:par>
                                <p:cTn id="11" presetID="1" presetClass="mediacall" presetSubtype="0" fill="hold" nodeType="afterEffect">
                                  <p:stCondLst>
                                    <p:cond delay="0"/>
                                  </p:stCondLst>
                                  <p:childTnLst>
                                    <p:cmd type="call" cmd="playFrom(0.0)">
                                      <p:cBhvr>
                                        <p:cTn id="12" dur="381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audio>
              <p:cMediaNode vol="80000">
                <p:cTn id="14" fill="hold" display="0">
                  <p:stCondLst>
                    <p:cond delay="indefinite"/>
                  </p:stCondLst>
                  <p:endCondLst>
                    <p:cond evt="onStopAudio" delay="0">
                      <p:tgtEl>
                        <p:sldTgt/>
                      </p:tgtEl>
                    </p:cond>
                  </p:endCondLst>
                </p:cTn>
                <p:tgtEl>
                  <p:spTgt spid="14"/>
                </p:tgtEl>
              </p:cMediaNode>
            </p:audio>
            <p:audio>
              <p:cMediaNode vol="80000">
                <p:cTn id="15"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892960" y="1538973"/>
            <a:ext cx="6019708" cy="2018694"/>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TIN HỌC VÀ THẾ GIỚI NGHỀ NGHIỆP</a:t>
            </a:r>
            <a:endParaRPr lang="en-US" sz="44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việc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420212"/>
            <a:ext cx="6393292" cy="4196020"/>
          </a:xfrm>
          <a:prstGeom prst="rect">
            <a:avLst/>
          </a:prstGeom>
          <a:noFill/>
        </p:spPr>
        <p:txBody>
          <a:bodyPr wrap="square">
            <a:spAutoFit/>
          </a:bodyPr>
          <a:lstStyle/>
          <a:p>
            <a:pPr>
              <a:lnSpc>
                <a:spcPct val="150000"/>
              </a:lnSpc>
            </a:pPr>
            <a:r>
              <a:rPr lang="vi-VN" sz="1800" dirty="0">
                <a:solidFill>
                  <a:schemeClr val="accent6">
                    <a:lumMod val="50000"/>
                  </a:schemeClr>
                </a:solidFill>
                <a:effectLst/>
                <a:latin typeface="Arial" panose="020B0604020202020204" pitchFamily="34" charset="0"/>
              </a:rPr>
              <a:t>Em hãy sử dụng những công cụ trên Internet như máy tìm kiếm, hội thoại thông minh, website của tổ chức, doanh nghiệp,… để tìm hiểu công việc ở một số doanh nghiệp và thực hiện các yêu cầu sau: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Nêu tên một doanh nghiệp hoạt động trong lĩnh vực tin học. Những công việc tin học nào phù hợp nhất với doanh nghiệp đó?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Nêu tên một doanh nghiệp sử dụng lao động tin học nhưng hoạt động trong lĩnh vực khác. Những công việc tin học được sử dụng trong doanh nghiệp đó là gì?</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94414" y="620962"/>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Tin học xuất hiện trong nhiều cơ quan, tổ chức, doanh nghiệp,… bao gồm </a:t>
            </a:r>
            <a:r>
              <a:rPr lang="en-US" dirty="0"/>
              <a:t>c</a:t>
            </a:r>
            <a:r>
              <a:rPr lang="vi-VN" sz="1800" dirty="0">
                <a:solidFill>
                  <a:srgbClr val="231F20"/>
                </a:solidFill>
                <a:effectLst/>
                <a:latin typeface="Arial" panose="020B0604020202020204" pitchFamily="34" charset="0"/>
              </a:rPr>
              <a:t>ả những doanh nghiệp hoạt động trong lĩnh vực tin học và những doanh nghiệp hoạt động trong lĩnh vực khác. </a:t>
            </a:r>
            <a:endParaRPr lang="en-US" sz="1800" dirty="0">
              <a:solidFill>
                <a:srgbClr val="231F2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Khoa học máy tính</a:t>
            </a:r>
            <a:r>
              <a:rPr lang="vi-VN" sz="1800" dirty="0">
                <a:solidFill>
                  <a:srgbClr val="231F20"/>
                </a:solidFill>
                <a:effectLst/>
                <a:latin typeface="Arial" panose="020B0604020202020204" pitchFamily="34" charset="0"/>
              </a:rPr>
              <a:t> tập trung nhiều hơn ở các doanh nghiệp, công ti hoạt động trong lĩnh vực tin học, với các công việc như: phân tích, thiết kế hệ thống thông tin; xây dựng giải pháp kĩ thuật và công nghệ xử lí thông tin; phát triển các ứng dụng trí tuệ nhân tạo; nghiên cứu an ninh mạng và bảo mật thông tin;… </a:t>
            </a:r>
            <a:endParaRPr lang="vi-VN" dirty="0"/>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Tin học ứng dụng</a:t>
            </a:r>
            <a:r>
              <a:rPr lang="vi-VN" sz="1800" dirty="0">
                <a:solidFill>
                  <a:srgbClr val="231F20"/>
                </a:solidFill>
                <a:effectLst/>
                <a:latin typeface="Arial" panose="020B0604020202020204" pitchFamily="34" charset="0"/>
              </a:rPr>
              <a:t> xuất hiện ở hầu hết các cơ quan, tổ chức, doanh nghiệp với mức độ khác nhau, nhưng tập trung cao hơn ở những doanh nghiệp khai thác công nghệ thông tin, tạo ra giá trị mới trong kinh doanh như: quản lí thông tin và giao dịch khách hàng; thương mại điện </a:t>
            </a:r>
            <a:r>
              <a:rPr lang="en-US" dirty="0"/>
              <a:t>t</a:t>
            </a:r>
            <a:r>
              <a:rPr lang="vi-VN" sz="1800" dirty="0">
                <a:solidFill>
                  <a:srgbClr val="231F20"/>
                </a:solidFill>
                <a:effectLst/>
                <a:latin typeface="Arial" panose="020B0604020202020204" pitchFamily="34" charset="0"/>
              </a:rPr>
              <a:t>ử; cung cấp dịch vụ phát thanh, truyền hình và báo điện tử; cung ứng dịch vụ đa phương tiện phục vụ quảng cáo, giải trí, </a:t>
            </a:r>
            <a:r>
              <a:rPr lang="en-US" dirty="0"/>
              <a:t>t</a:t>
            </a:r>
            <a:r>
              <a:rPr lang="vi-VN" sz="1800" dirty="0">
                <a:solidFill>
                  <a:srgbClr val="231F20"/>
                </a:solidFill>
                <a:effectLst/>
                <a:latin typeface="Arial" panose="020B0604020202020204" pitchFamily="34" charset="0"/>
              </a:rPr>
              <a:t>ruyền thông;…</a:t>
            </a:r>
            <a:endParaRPr lang="en-US" dirty="0">
              <a:solidFill>
                <a:schemeClr val="accent6">
                  <a:lumMod val="50000"/>
                </a:schemeClr>
              </a:solidFill>
            </a:endParaRPr>
          </a:p>
        </p:txBody>
      </p:sp>
    </p:spTree>
    <p:extLst>
      <p:ext uri="{BB962C8B-B14F-4D97-AF65-F5344CB8AC3E}">
        <p14:creationId xmlns:p14="http://schemas.microsoft.com/office/powerpoint/2010/main" val="407410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3"/>
            <a:ext cx="9844814" cy="3543077"/>
            <a:chOff x="1117200" y="3528268"/>
            <a:chExt cx="10337399" cy="52271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2712"/>
              <a:chOff x="1493120" y="3891280"/>
              <a:chExt cx="10337399" cy="52271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891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Nữ giới và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938692"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Bạn An đặt câu hỏi: “Những nghề liên quan đến tin học có phù hợp với nữ giới không?”. Em hãy giúp bạn An trả lời câu hỏi đó.</a:t>
            </a:r>
            <a:endParaRPr lang="en-US" dirty="0">
              <a:solidFill>
                <a:schemeClr val="accent6">
                  <a:lumMod val="50000"/>
                </a:schemeClr>
              </a:solidFill>
            </a:endParaRPr>
          </a:p>
        </p:txBody>
      </p:sp>
      <p:pic>
        <p:nvPicPr>
          <p:cNvPr id="1026" name="Picture 2" descr="Nữ học CNTT có được không?">
            <a:extLst>
              <a:ext uri="{FF2B5EF4-FFF2-40B4-BE49-F238E27FC236}">
                <a16:creationId xmlns:a16="http://schemas.microsoft.com/office/drawing/2014/main" id="{13A6CAC7-93D1-4D01-903C-1B957D521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53" y="2059876"/>
            <a:ext cx="4431490" cy="23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24745" y="588475"/>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Có những định kiến cho rằng nữ giới gặp nhiều khó khăn khi làm việc trong lĩnh vực tin học do bị kì thị giới tính, không nhận được những lợi ích tương xứng với công sức. Ngoài ra, họ còn phải đối mặt với áp lực gia đình và xã hội khi làm việc trong một ngành nghề đầy cạnh tranh và thay đổi. </a:t>
            </a:r>
            <a:endParaRPr lang="en-US" sz="1800" dirty="0">
              <a:solidFill>
                <a:schemeClr val="accent6">
                  <a:lumMod val="50000"/>
                </a:schemeClr>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Tuy nhiên, trên thực tế, nữ giới đóng vai trò quan trọng trong phát triển công nghệ. Đó là do họ có những ưu thế như khả năng ghi nhớ tốt, cẩn thận, chu đáo, giao tiếp tốt và chịu được áp lực lớn. Nữ giới cũng giúp gia tăng tính đa dạng và sáng kiến cho công việc. </a:t>
            </a:r>
            <a:endParaRPr lang="vi-VN" dirty="0">
              <a:solidFill>
                <a:schemeClr val="accent6">
                  <a:lumMod val="50000"/>
                </a:schemeClr>
              </a:solidFill>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Ở Việt Nam, nữ giới làm việc trong lĩnh vực tin học cũng có cơ hội phát triển bản </a:t>
            </a:r>
            <a:r>
              <a:rPr lang="en-US" dirty="0">
                <a:solidFill>
                  <a:schemeClr val="accent6">
                    <a:lumMod val="50000"/>
                  </a:schemeClr>
                </a:solidFill>
              </a:rPr>
              <a:t>t</a:t>
            </a:r>
            <a:r>
              <a:rPr lang="vi-VN" sz="1800" dirty="0">
                <a:solidFill>
                  <a:schemeClr val="accent6">
                    <a:lumMod val="50000"/>
                  </a:schemeClr>
                </a:solidFill>
                <a:effectLst/>
                <a:latin typeface="Arial" panose="020B0604020202020204" pitchFamily="34" charset="0"/>
              </a:rPr>
              <a:t>han</a:t>
            </a:r>
            <a:r>
              <a:rPr lang="en-US" sz="1800" dirty="0">
                <a:solidFill>
                  <a:schemeClr val="accent6">
                    <a:lumMod val="50000"/>
                  </a:schemeClr>
                </a:solidFill>
                <a:effectLst/>
                <a:latin typeface="Arial" panose="020B0604020202020204" pitchFamily="34" charset="0"/>
              </a:rPr>
              <a:t> </a:t>
            </a:r>
            <a:r>
              <a:rPr lang="vi-VN" sz="1800" dirty="0">
                <a:solidFill>
                  <a:schemeClr val="accent6">
                    <a:lumMod val="50000"/>
                  </a:schemeClr>
                </a:solidFill>
                <a:effectLst/>
                <a:latin typeface="Arial" panose="020B0604020202020204" pitchFamily="34" charset="0"/>
              </a:rPr>
              <a:t>nhanh chóng và có mức lương cao, được tôn trọng và khuyến khích phát huy năng lực như nam giới. Những công việc tin học phù hợp với nữ giới có thể kể đến là: thiết kế đồ hoạ, truyền thông đa phương tiện, quản trị web, kiểm thử phần mềm, phân tích dữ liệu,…</a:t>
            </a:r>
            <a:endParaRPr lang="en-US" dirty="0">
              <a:solidFill>
                <a:schemeClr val="accent6">
                  <a:lumMod val="50000"/>
                </a:schemeClr>
              </a:solidFill>
            </a:endParaRPr>
          </a:p>
        </p:txBody>
      </p:sp>
    </p:spTree>
    <p:extLst>
      <p:ext uri="{BB962C8B-B14F-4D97-AF65-F5344CB8AC3E}">
        <p14:creationId xmlns:p14="http://schemas.microsoft.com/office/powerpoint/2010/main" val="417230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81175" y="585529"/>
            <a:ext cx="4815122" cy="5327591"/>
            <a:chOff x="1379367" y="801190"/>
            <a:chExt cx="10347001" cy="5327591"/>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10347001" cy="5327591"/>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9715354" cy="4751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Không chỉ những doanh nghiệp tin học mà nhiều doanh nghiệp khác cũng cần </a:t>
              </a:r>
              <a:r>
                <a:rPr lang="en-US" sz="2400" dirty="0"/>
                <a:t>l</a:t>
              </a:r>
              <a:r>
                <a:rPr lang="vi-VN" sz="2000" dirty="0">
                  <a:solidFill>
                    <a:srgbClr val="231F20"/>
                  </a:solidFill>
                  <a:effectLst/>
                  <a:latin typeface="Arial" panose="020B0604020202020204" pitchFamily="34" charset="0"/>
                </a:rPr>
                <a:t>ao động tin học, theo cả hai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400" dirty="0"/>
            </a:p>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Mọi người, không phân biệt giới tính đều có cơ hội tiếp cận các nghề nghiệp trong lĩnh vực tin học theo sở thích, năng lực và nhu cầu của mình.</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2050" name="Picture 2" descr="5 hiểu lầm về ngành tin học và kỹ thuật máy tính | Báo Dân trí">
            <a:extLst>
              <a:ext uri="{FF2B5EF4-FFF2-40B4-BE49-F238E27FC236}">
                <a16:creationId xmlns:a16="http://schemas.microsoft.com/office/drawing/2014/main" id="{279004DA-5CC4-481E-A3D0-07EF2C979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41" y="1812598"/>
            <a:ext cx="4138717" cy="287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5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2992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571720" y="4380411"/>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2528321"/>
          </a:xfrm>
          <a:prstGeom prst="rect">
            <a:avLst/>
          </a:prstGeom>
          <a:noFill/>
        </p:spPr>
        <p:txBody>
          <a:bodyPr wrap="square">
            <a:spAutoFit/>
          </a:bodyPr>
          <a:lstStyle/>
          <a:p>
            <a:pPr>
              <a:lnSpc>
                <a:spcPct val="150000"/>
              </a:lnSpc>
            </a:pPr>
            <a:r>
              <a:rPr lang="en-US" sz="2000" b="1" dirty="0">
                <a:solidFill>
                  <a:srgbClr val="231F20"/>
                </a:solidFill>
                <a:effectLst/>
                <a:latin typeface="Arial" panose="020B0604020202020204" pitchFamily="34" charset="0"/>
              </a:rPr>
              <a:t>1</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Hãy kể tên hai công việc liên quan đến nghề nghiệp tin học trong lĩnh vực khác như y tế, giáo dục, nông nghiệp, xây dựng, giao thông,… </a:t>
            </a:r>
            <a:endParaRPr lang="en-US" sz="2000" dirty="0">
              <a:solidFill>
                <a:srgbClr val="231F20"/>
              </a:solidFill>
              <a:effectLst/>
              <a:latin typeface="Arial" panose="020B0604020202020204" pitchFamily="34" charset="0"/>
            </a:endParaRPr>
          </a:p>
          <a:p>
            <a:pPr>
              <a:lnSpc>
                <a:spcPct val="150000"/>
              </a:lnSpc>
            </a:pPr>
            <a:endParaRPr lang="vi-VN" sz="24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nêu ví dụ về một nghề tin học mà theo em, lao động nữ có ưu thế. Giải thích cho câu trả lời của mình.</a:t>
            </a:r>
            <a:endParaRPr lang="en-US" sz="24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861EEEA-0386-4859-BB73-BFD1730C8C46}"/>
              </a:ext>
            </a:extLst>
          </p:cNvPr>
          <p:cNvSpPr txBox="1"/>
          <p:nvPr/>
        </p:nvSpPr>
        <p:spPr>
          <a:xfrm>
            <a:off x="1001486" y="1387754"/>
            <a:ext cx="9701348"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Hãy kể về một nghề tin học mà em quan tâm. Nghề nghiệp đó theo định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hay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cần bổ sung những kiến thức hay kĩ năng nào để có thể trở thành người lao động trong nghề nghiệp mà em quan tâm ở câu 1?</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6</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523220"/>
          </a:xfrm>
          <a:prstGeom prst="rect">
            <a:avLst/>
          </a:prstGeom>
          <a:noFill/>
        </p:spPr>
        <p:txBody>
          <a:bodyPr wrap="square" rtlCol="0">
            <a:spAutoFit/>
          </a:bodyPr>
          <a:lstStyle/>
          <a:p>
            <a:pPr algn="ctr"/>
            <a:r>
              <a:rPr lang="vi-VN" sz="2800" dirty="0">
                <a:solidFill>
                  <a:schemeClr val="accent5">
                    <a:lumMod val="75000"/>
                  </a:schemeClr>
                </a:solidFill>
                <a:latin typeface="+mj-lt"/>
              </a:rPr>
              <a:t>TIN HỌC VÀ ĐỊNH HƯỚNG NGHỀ NGHIỆP</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399663" y="2542738"/>
            <a:ext cx="6996886"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1</a:t>
            </a:r>
            <a:r>
              <a:rPr lang="en-US" sz="6000" b="1" dirty="0">
                <a:ln w="19050">
                  <a:solidFill>
                    <a:schemeClr val="bg1"/>
                  </a:solidFill>
                </a:ln>
                <a:solidFill>
                  <a:srgbClr val="002060"/>
                </a:solidFill>
                <a:latin typeface="Bahnschrift Condensed" panose="020B0502040204020203" pitchFamily="34" charset="0"/>
              </a:rPr>
              <a:t>7: TIN HỌC VÀ THẾ GIỚI NGHỀ NGHIỆP</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1009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859619" y="4757133"/>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987632" y="2656114"/>
            <a:ext cx="2922517" cy="1784558"/>
          </a:xfrm>
          <a:prstGeom prst="wedgeRoundRectCallout">
            <a:avLst>
              <a:gd name="adj1" fmla="val -14849"/>
              <a:gd name="adj2" fmla="val 74587"/>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231F20"/>
                </a:solidFill>
                <a:latin typeface="Arial" panose="020B0604020202020204" pitchFamily="34" charset="0"/>
              </a:rPr>
              <a:t>Tớ sẽ phác thảo một kịch bản để các bạn góp ý và chuyển kịch bản đó thành một phần mềm trò chơi trên máy tính.</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5765075" y="4550766"/>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4179135" y="2821577"/>
            <a:ext cx="2273916" cy="1582280"/>
          </a:xfrm>
          <a:prstGeom prst="wedgeRoundRectCallout">
            <a:avLst>
              <a:gd name="adj1" fmla="val 34212"/>
              <a:gd name="adj2" fmla="val 7169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Làm thế nào để tạo nhân vật, trang phục, phong cảnh cho trò chơi? </a:t>
            </a:r>
            <a:endParaRPr lang="en-US" sz="2000" dirty="0">
              <a:effectLst/>
            </a:endParaRPr>
          </a:p>
        </p:txBody>
      </p:sp>
      <p:pic>
        <p:nvPicPr>
          <p:cNvPr id="5" name="Picture 4">
            <a:extLst>
              <a:ext uri="{FF2B5EF4-FFF2-40B4-BE49-F238E27FC236}">
                <a16:creationId xmlns:a16="http://schemas.microsoft.com/office/drawing/2014/main" id="{DD7C51E9-0724-46DF-A992-C1BF88A2601E}"/>
              </a:ext>
            </a:extLst>
          </p:cNvPr>
          <p:cNvPicPr>
            <a:picLocks noChangeAspect="1"/>
          </p:cNvPicPr>
          <p:nvPr/>
        </p:nvPicPr>
        <p:blipFill>
          <a:blip r:embed="rId4"/>
          <a:stretch>
            <a:fillRect/>
          </a:stretch>
        </p:blipFill>
        <p:spPr>
          <a:xfrm>
            <a:off x="987632" y="259967"/>
            <a:ext cx="745374" cy="745374"/>
          </a:xfrm>
          <a:prstGeom prst="rect">
            <a:avLst/>
          </a:prstGeom>
        </p:spPr>
      </p:pic>
      <p:sp>
        <p:nvSpPr>
          <p:cNvPr id="9" name="TextBox 8">
            <a:extLst>
              <a:ext uri="{FF2B5EF4-FFF2-40B4-BE49-F238E27FC236}">
                <a16:creationId xmlns:a16="http://schemas.microsoft.com/office/drawing/2014/main" id="{FEF4845E-6C93-4EF3-87A6-245FE748483A}"/>
              </a:ext>
            </a:extLst>
          </p:cNvPr>
          <p:cNvSpPr txBox="1"/>
          <p:nvPr/>
        </p:nvSpPr>
        <p:spPr>
          <a:xfrm>
            <a:off x="1807589" y="361436"/>
            <a:ext cx="8576821" cy="496996"/>
          </a:xfrm>
          <a:prstGeom prst="rect">
            <a:avLst/>
          </a:prstGeom>
          <a:noFill/>
        </p:spPr>
        <p:txBody>
          <a:bodyPr wrap="square">
            <a:spAutoFit/>
          </a:bodyPr>
          <a:lstStyle/>
          <a:p>
            <a:pPr>
              <a:lnSpc>
                <a:spcPct val="150000"/>
              </a:lnSpc>
            </a:pPr>
            <a:r>
              <a:rPr lang="en-US" sz="2000" dirty="0">
                <a:solidFill>
                  <a:srgbClr val="231F20"/>
                </a:solidFill>
                <a:effectLst/>
                <a:latin typeface="Arial" panose="020B0604020202020204" pitchFamily="34" charset="0"/>
              </a:rPr>
              <a:t>An, Minh </a:t>
            </a:r>
            <a:r>
              <a:rPr lang="en-US" sz="2000" dirty="0" err="1">
                <a:solidFill>
                  <a:srgbClr val="231F20"/>
                </a:solidFill>
                <a:effectLst/>
                <a:latin typeface="Arial" panose="020B0604020202020204" pitchFamily="34" charset="0"/>
              </a:rPr>
              <a:t>và</a:t>
            </a:r>
            <a:r>
              <a:rPr lang="en-US" sz="2000" dirty="0">
                <a:solidFill>
                  <a:srgbClr val="231F20"/>
                </a:solidFill>
                <a:effectLst/>
                <a:latin typeface="Arial" panose="020B0604020202020204" pitchFamily="34" charset="0"/>
              </a:rPr>
              <a:t> Khoa </a:t>
            </a:r>
            <a:r>
              <a:rPr lang="en-US" sz="2000" dirty="0" err="1">
                <a:solidFill>
                  <a:srgbClr val="231F20"/>
                </a:solidFill>
                <a:effectLst/>
                <a:latin typeface="Arial" panose="020B0604020202020204" pitchFamily="34" charset="0"/>
              </a:rPr>
              <a:t>trao</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đổi</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về</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một</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mà</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các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bạn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định</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thực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hiện</a:t>
            </a:r>
            <a:r>
              <a:rPr lang="en-US" sz="2000" dirty="0">
                <a:solidFill>
                  <a:srgbClr val="231F20"/>
                </a:solidFill>
                <a:effectLst/>
                <a:latin typeface="Arial" panose="020B0604020202020204" pitchFamily="34" charset="0"/>
              </a:rPr>
              <a:t>.</a:t>
            </a:r>
            <a:endParaRPr lang="en-US" sz="2000" dirty="0"/>
          </a:p>
        </p:txBody>
      </p:sp>
      <p:pic>
        <p:nvPicPr>
          <p:cNvPr id="8" name="Picture 7">
            <a:extLst>
              <a:ext uri="{FF2B5EF4-FFF2-40B4-BE49-F238E27FC236}">
                <a16:creationId xmlns:a16="http://schemas.microsoft.com/office/drawing/2014/main" id="{C8916962-DFF7-469A-A025-CD38A7938198}"/>
              </a:ext>
            </a:extLst>
          </p:cNvPr>
          <p:cNvPicPr>
            <a:picLocks noChangeAspect="1"/>
          </p:cNvPicPr>
          <p:nvPr/>
        </p:nvPicPr>
        <p:blipFill>
          <a:blip r:embed="rId5"/>
          <a:stretch>
            <a:fillRect/>
          </a:stretch>
        </p:blipFill>
        <p:spPr>
          <a:xfrm>
            <a:off x="9826711" y="4259897"/>
            <a:ext cx="1456154" cy="2098308"/>
          </a:xfrm>
          <a:prstGeom prst="rect">
            <a:avLst/>
          </a:prstGeom>
        </p:spPr>
      </p:pic>
      <p:sp>
        <p:nvSpPr>
          <p:cNvPr id="13" name="Speech Bubble: Rectangle with Corners Rounded 12">
            <a:extLst>
              <a:ext uri="{FF2B5EF4-FFF2-40B4-BE49-F238E27FC236}">
                <a16:creationId xmlns:a16="http://schemas.microsoft.com/office/drawing/2014/main" id="{49CAB16F-4A91-4B3A-8779-AA2806E3E6F2}"/>
              </a:ext>
            </a:extLst>
          </p:cNvPr>
          <p:cNvSpPr/>
          <p:nvPr/>
        </p:nvSpPr>
        <p:spPr>
          <a:xfrm>
            <a:off x="5846079" y="1083719"/>
            <a:ext cx="2984411" cy="1880659"/>
          </a:xfrm>
          <a:prstGeom prst="wedgeRoundRectCallout">
            <a:avLst>
              <a:gd name="adj1" fmla="val -31127"/>
              <a:gd name="adj2" fmla="val 83268"/>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Thật là tuyệt. Tớ sẽ đưa trò chơi lên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Internet, duy trì sự hoạt động của nó và tập hợp các ý kiến phản hồi để cải tiến. </a:t>
            </a:r>
            <a:endParaRPr lang="en-US" sz="2000" dirty="0">
              <a:effectLst/>
            </a:endParaRPr>
          </a:p>
        </p:txBody>
      </p:sp>
      <p:sp>
        <p:nvSpPr>
          <p:cNvPr id="14" name="Speech Bubble: Rectangle with Corners Rounded 13">
            <a:extLst>
              <a:ext uri="{FF2B5EF4-FFF2-40B4-BE49-F238E27FC236}">
                <a16:creationId xmlns:a16="http://schemas.microsoft.com/office/drawing/2014/main" id="{B7798EBE-2047-450F-AA12-A5C95B87989C}"/>
              </a:ext>
            </a:extLst>
          </p:cNvPr>
          <p:cNvSpPr/>
          <p:nvPr/>
        </p:nvSpPr>
        <p:spPr>
          <a:xfrm>
            <a:off x="7964249" y="2821577"/>
            <a:ext cx="3318616" cy="1552350"/>
          </a:xfrm>
          <a:prstGeom prst="wedgeRoundRectCallout">
            <a:avLst>
              <a:gd name="adj1" fmla="val 20855"/>
              <a:gd name="adj2" fmla="val 76011"/>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231F20"/>
                </a:solidFill>
                <a:effectLst/>
                <a:latin typeface="Arial" panose="020B0604020202020204" pitchFamily="34" charset="0"/>
              </a:rPr>
              <a:t>Bạn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vật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phục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việc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tạo</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thì</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tâm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tớ</a:t>
            </a:r>
            <a:r>
              <a:rPr lang="en-US" sz="1800" dirty="0">
                <a:solidFill>
                  <a:srgbClr val="231F20"/>
                </a:solidFill>
                <a:effectLst/>
                <a:latin typeface="Arial" panose="020B0604020202020204" pitchFamily="34" charset="0"/>
              </a:rPr>
              <a:t>.</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14F9-5BE9-4069-A676-04BB9CAC05D0}"/>
              </a:ext>
            </a:extLst>
          </p:cNvPr>
          <p:cNvPicPr>
            <a:picLocks noChangeAspect="1"/>
          </p:cNvPicPr>
          <p:nvPr/>
        </p:nvPicPr>
        <p:blipFill>
          <a:blip r:embed="rId2"/>
          <a:stretch>
            <a:fillRect/>
          </a:stretch>
        </p:blipFill>
        <p:spPr>
          <a:xfrm>
            <a:off x="6372963" y="2533209"/>
            <a:ext cx="4355996" cy="3746514"/>
          </a:xfrm>
          <a:prstGeom prst="rect">
            <a:avLst/>
          </a:prstGeom>
        </p:spPr>
      </p:pic>
      <p:sp>
        <p:nvSpPr>
          <p:cNvPr id="4" name="Thought Bubble: Cloud 3">
            <a:extLst>
              <a:ext uri="{FF2B5EF4-FFF2-40B4-BE49-F238E27FC236}">
                <a16:creationId xmlns:a16="http://schemas.microsoft.com/office/drawing/2014/main" id="{82682770-92C5-4DD2-A7FB-64C7F200A086}"/>
              </a:ext>
            </a:extLst>
          </p:cNvPr>
          <p:cNvSpPr/>
          <p:nvPr/>
        </p:nvSpPr>
        <p:spPr>
          <a:xfrm>
            <a:off x="1898468" y="775063"/>
            <a:ext cx="5199017" cy="2978332"/>
          </a:xfrm>
          <a:prstGeom prst="cloudCallout">
            <a:avLst>
              <a:gd name="adj1" fmla="val 54734"/>
              <a:gd name="adj2" fmla="val 7184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B3099E-39B8-4137-A273-0DC953480EA5}"/>
              </a:ext>
            </a:extLst>
          </p:cNvPr>
          <p:cNvSpPr txBox="1"/>
          <p:nvPr/>
        </p:nvSpPr>
        <p:spPr>
          <a:xfrm>
            <a:off x="2532482" y="1341957"/>
            <a:ext cx="3728981" cy="1703030"/>
          </a:xfrm>
          <a:prstGeom prst="rect">
            <a:avLst/>
          </a:prstGeom>
          <a:solidFill>
            <a:schemeClr val="bg1"/>
          </a:solidFill>
        </p:spPr>
        <p:txBody>
          <a:bodyPr wrap="square">
            <a:spAutoFit/>
          </a:bodyPr>
          <a:lstStyle/>
          <a:p>
            <a:pPr>
              <a:lnSpc>
                <a:spcPct val="150000"/>
              </a:lnSpc>
            </a:pPr>
            <a:r>
              <a:rPr lang="vi-VN" sz="1800" dirty="0">
                <a:solidFill>
                  <a:srgbClr val="231F20"/>
                </a:solidFill>
                <a:effectLst/>
                <a:latin typeface="Arial" panose="020B0604020202020204" pitchFamily="34" charset="0"/>
              </a:rPr>
              <a:t>Chúng ta hãy cùng tìm hiểu xem sở trường của mỗi bạn có thể phát triển để trở thành một nghề trong tương lai được hay không nhé.</a:t>
            </a:r>
            <a:endParaRPr lang="en-US" dirty="0"/>
          </a:p>
        </p:txBody>
      </p:sp>
    </p:spTree>
    <p:extLst>
      <p:ext uri="{BB962C8B-B14F-4D97-AF65-F5344CB8AC3E}">
        <p14:creationId xmlns:p14="http://schemas.microsoft.com/office/powerpoint/2010/main" val="83017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6684" y="1129416"/>
            <a:ext cx="9285549" cy="341827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20" y="1745248"/>
            <a:ext cx="7569534" cy="2416367"/>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NGHỀ NGHIỆP TRONG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Công việc đặc thù của người làm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414478" y="1677275"/>
            <a:ext cx="9171580"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Đoạn hội thoại ở hoạt động Khởi động cho biết ba bạn An, Minh, Khoa đang dự định cùng nhau làm một trò chơi trên máy tính. Mỗi bạn đều có sở thích và khả năng riêng. </a:t>
            </a:r>
            <a:r>
              <a:rPr lang="vi-VN" sz="1800" b="1" dirty="0">
                <a:solidFill>
                  <a:schemeClr val="accent6">
                    <a:lumMod val="50000"/>
                  </a:schemeClr>
                </a:solidFill>
                <a:effectLst/>
                <a:latin typeface="Arial" panose="020B0604020202020204" pitchFamily="34" charset="0"/>
              </a:rPr>
              <a:t>Em hãy trả lời các câu hỏi sau:</a:t>
            </a:r>
          </a:p>
          <a:p>
            <a:pPr algn="just">
              <a:lnSpc>
                <a:spcPct val="200000"/>
              </a:lnSpc>
            </a:pPr>
            <a:r>
              <a:rPr lang="vi-VN" sz="1800" dirty="0">
                <a:solidFill>
                  <a:schemeClr val="accent6">
                    <a:lumMod val="50000"/>
                  </a:schemeClr>
                </a:solidFill>
                <a:effectLst/>
                <a:latin typeface="Arial" panose="020B0604020202020204" pitchFamily="34" charset="0"/>
              </a:rPr>
              <a:t>1. Ba người bạn của chúng ta, sau này có thể làm những nghề nghiệp gì trong lĩnh vực tin học? </a:t>
            </a:r>
          </a:p>
          <a:p>
            <a:pPr algn="just">
              <a:lnSpc>
                <a:spcPct val="200000"/>
              </a:lnSpc>
            </a:pPr>
            <a:r>
              <a:rPr lang="vi-VN" sz="1800" dirty="0">
                <a:solidFill>
                  <a:schemeClr val="accent6">
                    <a:lumMod val="50000"/>
                  </a:schemeClr>
                </a:solidFill>
                <a:effectLst/>
                <a:latin typeface="Arial" panose="020B0604020202020204" pitchFamily="34" charset="0"/>
              </a:rPr>
              <a:t>2. Đặc thù công việc và sản phẩm chính của những nghề nghiệp đó là gì?</a:t>
            </a:r>
            <a:endParaRPr lang="en-US" sz="2000" dirty="0">
              <a:solidFill>
                <a:schemeClr val="accent6">
                  <a:lumMod val="50000"/>
                </a:schemeClr>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3028" y="41432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94116" y="414325"/>
            <a:ext cx="9505404" cy="2534027"/>
          </a:xfrm>
          <a:prstGeom prst="rect">
            <a:avLst/>
          </a:prstGeom>
          <a:noFill/>
          <a:ln>
            <a:solidFill>
              <a:srgbClr val="C00000"/>
            </a:solidFill>
          </a:ln>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dự án làm phần mềm trò chơi, ba bạn An, Minh và Khoa, mỗi bạn nhận một việc. Khoa tạo ra kịch bản và chuyển kịch bản đó thành phần mềm trò chơi trên máy tính. Hình ảnh các nhân vật và phong cảnh trong trò chơi được An tạo ra bằng phần mềm đồ hoạ. Minh sẽ đưa trò chơi lên Internet, theo dõi và thống kê ý kiến của người chơi. Khả năng và sở thích của các bạn An, Minh, Khoa đều có thể phát triển để được xã hội chấp nhận, tạo ra thu nhập cho mỗi bạn, trở thành nghề nghiệp.</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Đọc</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ví</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dụ</a:t>
            </a:r>
            <a:r>
              <a:rPr lang="en-US" sz="1800" dirty="0">
                <a:solidFill>
                  <a:schemeClr val="accent6">
                    <a:lumMod val="75000"/>
                  </a:schemeClr>
                </a:solidFill>
                <a:effectLst/>
                <a:latin typeface="Arial" panose="020B0604020202020204" pitchFamily="34" charset="0"/>
              </a:rPr>
              <a:t> SGK Trang 88)</a:t>
            </a:r>
            <a:endParaRPr lang="en-US" dirty="0">
              <a:solidFill>
                <a:schemeClr val="accent6">
                  <a:lumMod val="75000"/>
                </a:schemeClr>
              </a:solidFill>
            </a:endParaRPr>
          </a:p>
        </p:txBody>
      </p:sp>
      <p:pic>
        <p:nvPicPr>
          <p:cNvPr id="5" name="Picture 4">
            <a:extLst>
              <a:ext uri="{FF2B5EF4-FFF2-40B4-BE49-F238E27FC236}">
                <a16:creationId xmlns:a16="http://schemas.microsoft.com/office/drawing/2014/main" id="{DA08B95B-C59D-42C8-8E1A-8E7261BF2595}"/>
              </a:ext>
            </a:extLst>
          </p:cNvPr>
          <p:cNvPicPr>
            <a:picLocks noChangeAspect="1"/>
          </p:cNvPicPr>
          <p:nvPr/>
        </p:nvPicPr>
        <p:blipFill>
          <a:blip r:embed="rId3"/>
          <a:stretch>
            <a:fillRect/>
          </a:stretch>
        </p:blipFill>
        <p:spPr>
          <a:xfrm>
            <a:off x="1979310" y="3001266"/>
            <a:ext cx="8305513" cy="3375394"/>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3916802"/>
            <a:chOff x="1379367" y="801190"/>
            <a:chExt cx="9299048" cy="3916802"/>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391680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33666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có đặc điểm chung là nghiên </a:t>
              </a:r>
              <a:r>
                <a:rPr lang="en-US" sz="2400" dirty="0"/>
                <a:t>c</a:t>
              </a:r>
              <a:r>
                <a:rPr lang="vi-VN" sz="2000" dirty="0">
                  <a:solidFill>
                    <a:srgbClr val="231F20"/>
                  </a:solidFill>
                  <a:effectLst/>
                  <a:latin typeface="Arial" panose="020B0604020202020204" pitchFamily="34" charset="0"/>
                </a:rPr>
                <a:t>ứu lí thuyết về thông tin và thuật toán, tạo ra những cách mới để biểu diễn, xử lí và trao đổi thông tin trong môi trường số. </a:t>
              </a:r>
              <a:endParaRPr lang="vi-VN" sz="2400" dirty="0"/>
            </a:p>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không đòi hỏi nghiên cứu chuyên sâu về lí thuyết khoa học máy tính mà chủ yếu là sử dụng phương tiện và công cụ công nghệ thông tin để giải quyết các vấn đề thực tế trong các lĩnh vực khác</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8074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F12446-32C8-4A91-903B-8AC9B279B55F}"/>
              </a:ext>
            </a:extLst>
          </p:cNvPr>
          <p:cNvGrpSpPr/>
          <p:nvPr/>
        </p:nvGrpSpPr>
        <p:grpSpPr>
          <a:xfrm>
            <a:off x="668064" y="679412"/>
            <a:ext cx="10501714" cy="1985411"/>
            <a:chOff x="601971" y="415703"/>
            <a:chExt cx="10501714" cy="1985411"/>
          </a:xfrm>
        </p:grpSpPr>
        <p:grpSp>
          <p:nvGrpSpPr>
            <p:cNvPr id="3" name="Group 2">
              <a:extLst>
                <a:ext uri="{FF2B5EF4-FFF2-40B4-BE49-F238E27FC236}">
                  <a16:creationId xmlns:a16="http://schemas.microsoft.com/office/drawing/2014/main" id="{CF3CDE6B-0B9E-4F16-A064-3989E45FF0F9}"/>
                </a:ext>
              </a:extLst>
            </p:cNvPr>
            <p:cNvGrpSpPr/>
            <p:nvPr/>
          </p:nvGrpSpPr>
          <p:grpSpPr>
            <a:xfrm>
              <a:off x="1181131" y="817923"/>
              <a:ext cx="9922554" cy="1583191"/>
              <a:chOff x="1189763" y="4644162"/>
              <a:chExt cx="9922554" cy="1583191"/>
            </a:xfrm>
          </p:grpSpPr>
          <p:sp>
            <p:nvSpPr>
              <p:cNvPr id="5" name="Rectangle: Rounded Corners 4">
                <a:extLst>
                  <a:ext uri="{FF2B5EF4-FFF2-40B4-BE49-F238E27FC236}">
                    <a16:creationId xmlns:a16="http://schemas.microsoft.com/office/drawing/2014/main" id="{8C8DDE4A-83FE-4675-8E93-0F502B45D3AB}"/>
                  </a:ext>
                </a:extLst>
              </p:cNvPr>
              <p:cNvSpPr/>
              <p:nvPr/>
            </p:nvSpPr>
            <p:spPr>
              <a:xfrm>
                <a:off x="1189763" y="4644162"/>
                <a:ext cx="9598058" cy="158319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6ED94E-009D-4547-B52D-07398B5DF45F}"/>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987FA895-3D3B-4C36-BAC1-AAE45F9F25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7" name="TextBox 6">
            <a:extLst>
              <a:ext uri="{FF2B5EF4-FFF2-40B4-BE49-F238E27FC236}">
                <a16:creationId xmlns:a16="http://schemas.microsoft.com/office/drawing/2014/main" id="{CA44BBB9-190D-4C2F-AF9B-ED6531253253}"/>
              </a:ext>
            </a:extLst>
          </p:cNvPr>
          <p:cNvSpPr txBox="1"/>
          <p:nvPr/>
        </p:nvSpPr>
        <p:spPr>
          <a:xfrm>
            <a:off x="1635034" y="1364365"/>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Sau khi tìm hiểu về nghề nghiệp trong lĩnh vực Tin học, em nhận thấy ý thích và khả năng của mình phù hợp với nhóm nghề nào? Tại sao?</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pic>
        <p:nvPicPr>
          <p:cNvPr id="1026" name="Picture 2" descr="Triển vọng tuyệt vời của ngành CNTT trong những năm tới">
            <a:extLst>
              <a:ext uri="{FF2B5EF4-FFF2-40B4-BE49-F238E27FC236}">
                <a16:creationId xmlns:a16="http://schemas.microsoft.com/office/drawing/2014/main" id="{A0A5C621-026F-46A4-B8A0-7BF0DBA9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947" y="2947555"/>
            <a:ext cx="5793377" cy="32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18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1620</Words>
  <Application>Microsoft Office PowerPoint</Application>
  <PresentationFormat>Widescreen</PresentationFormat>
  <Paragraphs>58</Paragraphs>
  <Slides>19</Slides>
  <Notes>1</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Segoe Print</vt:lpstr>
      <vt:lpstr>Arial</vt:lpstr>
      <vt:lpstr>Bahnschrift SemiBold SemiConden</vt:lpstr>
      <vt:lpstr>Times New Roman</vt:lpstr>
      <vt:lpstr>Calibri</vt:lpstr>
      <vt:lpstr>Arial-BoldMT</vt:lpstr>
      <vt:lpstr>UTM Cookies</vt:lpstr>
      <vt:lpstr>UTM Avo</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cp:lastModifiedBy>
  <cp:revision>387</cp:revision>
  <dcterms:created xsi:type="dcterms:W3CDTF">2021-06-02T01:34:28Z</dcterms:created>
  <dcterms:modified xsi:type="dcterms:W3CDTF">2024-12-19T13:35:06Z</dcterms:modified>
</cp:coreProperties>
</file>