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91" r:id="rId1"/>
    <p:sldMasterId id="2147483694" r:id="rId2"/>
  </p:sldMasterIdLst>
  <p:notesMasterIdLst>
    <p:notesMasterId r:id="rId26"/>
  </p:notesMasterIdLst>
  <p:handoutMasterIdLst>
    <p:handoutMasterId r:id="rId27"/>
  </p:handoutMasterIdLst>
  <p:sldIdLst>
    <p:sldId id="278" r:id="rId3"/>
    <p:sldId id="3380" r:id="rId4"/>
    <p:sldId id="3378" r:id="rId5"/>
    <p:sldId id="3381" r:id="rId6"/>
    <p:sldId id="256" r:id="rId7"/>
    <p:sldId id="279" r:id="rId8"/>
    <p:sldId id="3372" r:id="rId9"/>
    <p:sldId id="3081" r:id="rId10"/>
    <p:sldId id="3357" r:id="rId11"/>
    <p:sldId id="3366" r:id="rId12"/>
    <p:sldId id="3369" r:id="rId13"/>
    <p:sldId id="3374" r:id="rId14"/>
    <p:sldId id="3375" r:id="rId15"/>
    <p:sldId id="3386" r:id="rId16"/>
    <p:sldId id="3388" r:id="rId17"/>
    <p:sldId id="3373" r:id="rId18"/>
    <p:sldId id="3361" r:id="rId19"/>
    <p:sldId id="3367" r:id="rId20"/>
    <p:sldId id="3371" r:id="rId21"/>
    <p:sldId id="3370" r:id="rId22"/>
    <p:sldId id="3377" r:id="rId23"/>
    <p:sldId id="3387" r:id="rId24"/>
    <p:sldId id="3389" r:id="rId25"/>
  </p:sldIdLst>
  <p:sldSz cx="12192000" cy="6858000"/>
  <p:notesSz cx="6858000" cy="9144000"/>
  <p:embeddedFontLst>
    <p:embeddedFont>
      <p:font typeface=".VnCentury SchoolbookH" panose="020B720000000000000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Segoe Print" panose="02000600000000000000" pitchFamily="2" charset="0"/>
      <p:regular r:id="rId38"/>
      <p:bold r:id="rId3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CD6"/>
    <a:srgbClr val="1B0DCD"/>
    <a:srgbClr val="FFFFFF"/>
    <a:srgbClr val="FF6600"/>
    <a:srgbClr val="FDDEEB"/>
    <a:srgbClr val="CCFF99"/>
    <a:srgbClr val="FFCCFF"/>
    <a:srgbClr val="002060"/>
    <a:srgbClr val="35B6B4"/>
    <a:srgbClr val="84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94660"/>
  </p:normalViewPr>
  <p:slideViewPr>
    <p:cSldViewPr snapToGrid="0">
      <p:cViewPr varScale="1">
        <p:scale>
          <a:sx n="71" d="100"/>
          <a:sy n="71" d="100"/>
        </p:scale>
        <p:origin x="594" y="72"/>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12/19/2024</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68474D7-B1A6-47AB-958E-76129FE27128}" type="slidenum">
              <a:rPr lang="en-US" smtClean="0">
                <a:solidFill>
                  <a:srgbClr val="000000"/>
                </a:solidFill>
              </a:rPr>
              <a:pPr eaLnBrk="1" hangingPunct="1"/>
              <a:t>1</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5A64-E5A7-492A-BC52-B38F6383D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EB7432-87A3-4F8F-A148-9BB57BC3C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276F6-4FA3-4456-99FB-5AF1555C8DE7}"/>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5" name="Footer Placeholder 4">
            <a:extLst>
              <a:ext uri="{FF2B5EF4-FFF2-40B4-BE49-F238E27FC236}">
                <a16:creationId xmlns:a16="http://schemas.microsoft.com/office/drawing/2014/main" id="{D65DA2D4-4C30-41C3-BEBD-ED107E874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16332-3D7F-4DD1-B5FD-E69B41DC600D}"/>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7195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4047-ACA9-4CB4-AD7C-8C267EA77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199E0B-DFFE-41D5-BBDC-26845B213E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DB4E9-C9E9-4CAA-9745-5B70C8F6DD35}"/>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5" name="Footer Placeholder 4">
            <a:extLst>
              <a:ext uri="{FF2B5EF4-FFF2-40B4-BE49-F238E27FC236}">
                <a16:creationId xmlns:a16="http://schemas.microsoft.com/office/drawing/2014/main" id="{87D8849E-3376-4B76-8B6C-54B103652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676A7-1BE8-4F9A-AD84-E9CF1371C3ED}"/>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03380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3E68B-E9B8-4168-91AB-D9261A873F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EAF340-9F04-49D8-8BD5-65B6B5CE2A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CCBCC-C695-42BE-8FAA-A32425F77BB0}"/>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5" name="Footer Placeholder 4">
            <a:extLst>
              <a:ext uri="{FF2B5EF4-FFF2-40B4-BE49-F238E27FC236}">
                <a16:creationId xmlns:a16="http://schemas.microsoft.com/office/drawing/2014/main" id="{3163B9F4-C74D-4D55-AD9E-A2685C76F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A0009-CD86-4A62-BFD8-F52154305165}"/>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68357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253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55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CABB-FBF4-44AB-881E-CBB0B3A90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FD24-9152-446C-896C-9C786DC9B9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0E81A-4E09-41CC-8FD9-C31F6C7A48A2}"/>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5" name="Footer Placeholder 4">
            <a:extLst>
              <a:ext uri="{FF2B5EF4-FFF2-40B4-BE49-F238E27FC236}">
                <a16:creationId xmlns:a16="http://schemas.microsoft.com/office/drawing/2014/main" id="{BF7AE142-F9D3-4DA9-A112-155D275AF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54598-C2F6-4C00-9ECD-FABC89A24562}"/>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37067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D46-6413-40FC-8FF0-024E2F0FD1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B8530-A9ED-48C1-9688-53F3DFB02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48A0C0-4D46-4F3D-AA64-89945EE40C14}"/>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5" name="Footer Placeholder 4">
            <a:extLst>
              <a:ext uri="{FF2B5EF4-FFF2-40B4-BE49-F238E27FC236}">
                <a16:creationId xmlns:a16="http://schemas.microsoft.com/office/drawing/2014/main" id="{E92CB7B6-44D7-4A5E-8316-9BEFBFA0D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F41DA-0504-4BBD-8A97-F0A198C07684}"/>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242153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3CCD-96B3-4AE8-B79F-A81E9868A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56656-DC5A-466D-83E4-F29F120B0F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2A0DD-4FBD-4274-A719-06713D9172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B743A-01EA-414F-99D1-1C0CA6C44915}"/>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6" name="Footer Placeholder 5">
            <a:extLst>
              <a:ext uri="{FF2B5EF4-FFF2-40B4-BE49-F238E27FC236}">
                <a16:creationId xmlns:a16="http://schemas.microsoft.com/office/drawing/2014/main" id="{744D2A97-3860-4D26-B902-27BD0E58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66600-B7B6-494A-888A-51319A90D74C}"/>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44249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D664-0681-453D-A8D1-F7F62DC124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A3CDF0-7429-403B-99E8-8E06804E7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8C7D23-5F19-4B1C-9A78-059826F91A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61E3B-5056-4493-BFD1-E2F1CCA60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66DD88-C61A-4EC9-AAB5-2ABE7529D2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68BE9-70E6-470B-90D3-18463FFA46A1}"/>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8" name="Footer Placeholder 7">
            <a:extLst>
              <a:ext uri="{FF2B5EF4-FFF2-40B4-BE49-F238E27FC236}">
                <a16:creationId xmlns:a16="http://schemas.microsoft.com/office/drawing/2014/main" id="{6EA9F406-C601-4B2E-AE25-E4791D2D79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F4772-97CA-4B92-89FE-39BAD87CD5BF}"/>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381103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9EE2-32DB-4D1A-AB38-5D74C12C10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C1A02-4A3D-4657-9412-A1E6A1B7BC5A}"/>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4" name="Footer Placeholder 3">
            <a:extLst>
              <a:ext uri="{FF2B5EF4-FFF2-40B4-BE49-F238E27FC236}">
                <a16:creationId xmlns:a16="http://schemas.microsoft.com/office/drawing/2014/main" id="{2EDFD4A1-0D1D-491E-89BD-011E66CE4B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9FA61-B34F-4263-9E9E-02E903A9E187}"/>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321744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3983B-50CD-4795-9C7B-8DC4ED334A50}"/>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6DDC2F-5184-44FA-8315-FB8B4F59F43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789316A-3987-403B-A247-AE2B0A91167C}"/>
              </a:ext>
            </a:extLst>
          </p:cNvPr>
          <p:cNvSpPr>
            <a:spLocks noGrp="1"/>
          </p:cNvSpPr>
          <p:nvPr>
            <p:ph type="sldNum" sz="quarter" idx="12"/>
          </p:nvPr>
        </p:nvSpPr>
        <p:spPr/>
        <p:txBody>
          <a:bodyPr/>
          <a:lstStyle/>
          <a:p>
            <a:fld id="{CBB64696-AC12-46E8-8D09-AF10F050DBB8}" type="slidenum">
              <a:rPr lang="en-US" altLang="en-US" smtClean="0"/>
              <a:pPr/>
              <a:t>‹#›</a:t>
            </a:fld>
            <a:endParaRPr lang="en-US" altLang="en-US"/>
          </a:p>
        </p:txBody>
      </p:sp>
    </p:spTree>
    <p:extLst>
      <p:ext uri="{BB962C8B-B14F-4D97-AF65-F5344CB8AC3E}">
        <p14:creationId xmlns:p14="http://schemas.microsoft.com/office/powerpoint/2010/main" val="336379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CC01-1463-4552-BE83-0E8D0DA84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7F6814-AA63-4E8C-AB87-2D0E2BEA64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AD078-E326-4099-ADB6-10EF94431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0A4241-EC9B-471A-8EEF-FD863D1DAA3D}"/>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6" name="Footer Placeholder 5">
            <a:extLst>
              <a:ext uri="{FF2B5EF4-FFF2-40B4-BE49-F238E27FC236}">
                <a16:creationId xmlns:a16="http://schemas.microsoft.com/office/drawing/2014/main" id="{993BB37B-EE84-4594-A683-5DD72D41E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5DA5E-7FF2-4BEA-B0D8-461DD979E1C7}"/>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89693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3E71-3FBB-44EC-A94B-F8F81A230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A097CD-F0D2-4441-A95C-76648B5E7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59BFD3-DE38-4128-A3F6-8B533BC18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21602C-5845-4048-AB36-D01EA4074F27}"/>
              </a:ext>
            </a:extLst>
          </p:cNvPr>
          <p:cNvSpPr>
            <a:spLocks noGrp="1"/>
          </p:cNvSpPr>
          <p:nvPr>
            <p:ph type="dt" sz="half" idx="10"/>
          </p:nvPr>
        </p:nvSpPr>
        <p:spPr/>
        <p:txBody>
          <a:bodyPr/>
          <a:lstStyle/>
          <a:p>
            <a:fld id="{F5DCAE87-8627-43CA-AFCB-F8CF15C69A53}" type="datetimeFigureOut">
              <a:rPr lang="en-US" smtClean="0"/>
              <a:t>12/19/2024</a:t>
            </a:fld>
            <a:endParaRPr lang="en-US"/>
          </a:p>
        </p:txBody>
      </p:sp>
      <p:sp>
        <p:nvSpPr>
          <p:cNvPr id="6" name="Footer Placeholder 5">
            <a:extLst>
              <a:ext uri="{FF2B5EF4-FFF2-40B4-BE49-F238E27FC236}">
                <a16:creationId xmlns:a16="http://schemas.microsoft.com/office/drawing/2014/main" id="{76A53CD6-2387-43E8-B85B-C836DD4E3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C99E7-766B-4FFD-B089-84B7BF2A14C6}"/>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51747667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19843-5A46-4A1C-8410-46106E1C8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CBDEA7-F06F-4215-9182-681E42662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F4F8D-A03E-4B9B-ADBA-AE9A86C48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CAE87-8627-43CA-AFCB-F8CF15C69A53}" type="datetimeFigureOut">
              <a:rPr lang="en-US" smtClean="0"/>
              <a:t>12/19/2024</a:t>
            </a:fld>
            <a:endParaRPr lang="en-US"/>
          </a:p>
        </p:txBody>
      </p:sp>
      <p:sp>
        <p:nvSpPr>
          <p:cNvPr id="5" name="Footer Placeholder 4">
            <a:extLst>
              <a:ext uri="{FF2B5EF4-FFF2-40B4-BE49-F238E27FC236}">
                <a16:creationId xmlns:a16="http://schemas.microsoft.com/office/drawing/2014/main" id="{C556C04B-3545-4DD9-A547-87CB46578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A2ACD-AA1C-4F10-92BC-FA3F0C695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EFEDC-F359-468D-BEFB-DBF18B8E4BC2}" type="slidenum">
              <a:rPr lang="en-US" smtClean="0"/>
              <a:t>‹#›</a:t>
            </a:fld>
            <a:endParaRPr lang="en-US"/>
          </a:p>
        </p:txBody>
      </p:sp>
    </p:spTree>
    <p:extLst>
      <p:ext uri="{BB962C8B-B14F-4D97-AF65-F5344CB8AC3E}">
        <p14:creationId xmlns:p14="http://schemas.microsoft.com/office/powerpoint/2010/main" val="48689781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681" r:id="rId14"/>
    <p:sldLayoutId id="2147483692" r:id="rId15"/>
    <p:sldLayoutId id="2147483682" r:id="rId16"/>
    <p:sldLayoutId id="2147483683" r:id="rId17"/>
    <p:sldLayoutId id="2147483684" r:id="rId18"/>
    <p:sldLayoutId id="2147483685" r:id="rId19"/>
    <p:sldLayoutId id="2147483650" r:id="rId20"/>
    <p:sldLayoutId id="2147483660" r:id="rId21"/>
    <p:sldLayoutId id="2147483661" r:id="rId22"/>
    <p:sldLayoutId id="2147483662" r:id="rId23"/>
    <p:sldLayoutId id="2147483663" r:id="rId24"/>
    <p:sldLayoutId id="2147483664" r:id="rId25"/>
    <p:sldLayoutId id="2147483665" r:id="rId26"/>
    <p:sldLayoutId id="2147483675" r:id="rId27"/>
    <p:sldLayoutId id="2147483676" r:id="rId28"/>
    <p:sldLayoutId id="2147483677" r:id="rId29"/>
    <p:sldLayoutId id="2147483678" r:id="rId30"/>
    <p:sldLayoutId id="2147483679" r:id="rId31"/>
    <p:sldLayoutId id="2147483680" r:id="rId32"/>
    <p:sldLayoutId id="2147483686" r:id="rId33"/>
    <p:sldLayoutId id="2147483687" r:id="rId34"/>
    <p:sldLayoutId id="2147483688" r:id="rId35"/>
    <p:sldLayoutId id="2147483689" r:id="rId36"/>
    <p:sldLayoutId id="2147483690"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audio" Target="../media/media2.m4a"/><Relationship Id="rId18" Type="http://schemas.openxmlformats.org/officeDocument/2006/relationships/image" Target="../media/image3.gif"/><Relationship Id="rId3" Type="http://schemas.openxmlformats.org/officeDocument/2006/relationships/tags" Target="../tags/tag3.xml"/><Relationship Id="rId21" Type="http://schemas.openxmlformats.org/officeDocument/2006/relationships/image" Target="../media/image6.png"/><Relationship Id="rId7" Type="http://schemas.openxmlformats.org/officeDocument/2006/relationships/tags" Target="../tags/tag7.xml"/><Relationship Id="rId12" Type="http://schemas.microsoft.com/office/2007/relationships/media" Target="../media/media2.m4a"/><Relationship Id="rId17" Type="http://schemas.openxmlformats.org/officeDocument/2006/relationships/image" Target="../media/image2.gif"/><Relationship Id="rId2" Type="http://schemas.openxmlformats.org/officeDocument/2006/relationships/tags" Target="../tags/tag2.xml"/><Relationship Id="rId16" Type="http://schemas.openxmlformats.org/officeDocument/2006/relationships/image" Target="../media/image1.gif"/><Relationship Id="rId20" Type="http://schemas.openxmlformats.org/officeDocument/2006/relationships/image" Target="../media/image5.gi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audio" Target="../media/media1.wav"/><Relationship Id="rId5" Type="http://schemas.openxmlformats.org/officeDocument/2006/relationships/tags" Target="../tags/tag5.xml"/><Relationship Id="rId15" Type="http://schemas.openxmlformats.org/officeDocument/2006/relationships/notesSlide" Target="../notesSlides/notesSlide1.xml"/><Relationship Id="rId10" Type="http://schemas.microsoft.com/office/2007/relationships/media" Target="../media/media1.wav"/><Relationship Id="rId19" Type="http://schemas.openxmlformats.org/officeDocument/2006/relationships/image" Target="../media/image4.gi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jpe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5" name="Picture 12" descr="Picture1df"/>
          <p:cNvPicPr>
            <a:picLocks noChangeAspect="1" noChangeArrowheads="1" noCrop="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4300080" y="121941"/>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6" name="Group 13"/>
          <p:cNvGrpSpPr>
            <a:grpSpLocks/>
          </p:cNvGrpSpPr>
          <p:nvPr>
            <p:custDataLst>
              <p:tags r:id="rId2"/>
            </p:custDataLst>
          </p:nvPr>
        </p:nvGrpSpPr>
        <p:grpSpPr bwMode="auto">
          <a:xfrm rot="5400000">
            <a:off x="5673898" y="-550200"/>
            <a:ext cx="581025" cy="1638300"/>
            <a:chOff x="0" y="0"/>
            <a:chExt cx="366" cy="1032"/>
          </a:xfrm>
        </p:grpSpPr>
        <p:pic>
          <p:nvPicPr>
            <p:cNvPr id="14495" name="Picture 14" descr="42"/>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Picture 15" descr="40"/>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Picture 16" descr="4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4" name="AutoShape 24" descr="VIETNAMC"/>
          <p:cNvSpPr>
            <a:spLocks noChangeArrowheads="1"/>
          </p:cNvSpPr>
          <p:nvPr>
            <p:custDataLst>
              <p:tags r:id="rId3"/>
            </p:custDataLst>
          </p:nvPr>
        </p:nvSpPr>
        <p:spPr bwMode="auto">
          <a:xfrm>
            <a:off x="1609570" y="1052736"/>
            <a:ext cx="576262"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3" name="AutoShape 81" descr="VIETNAMC"/>
          <p:cNvSpPr>
            <a:spLocks noChangeArrowheads="1"/>
          </p:cNvSpPr>
          <p:nvPr>
            <p:custDataLst>
              <p:tags r:id="rId4"/>
            </p:custDataLst>
          </p:nvPr>
        </p:nvSpPr>
        <p:spPr bwMode="auto">
          <a:xfrm>
            <a:off x="9696401" y="1496219"/>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4" name="AutoShape 82" descr="VIETNAMC"/>
          <p:cNvSpPr>
            <a:spLocks noChangeArrowheads="1"/>
          </p:cNvSpPr>
          <p:nvPr>
            <p:custDataLst>
              <p:tags r:id="rId5"/>
            </p:custDataLst>
          </p:nvPr>
        </p:nvSpPr>
        <p:spPr bwMode="auto">
          <a:xfrm>
            <a:off x="1609570" y="1923726"/>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5" name="AutoShape 83" descr="VIETNAMC"/>
          <p:cNvSpPr>
            <a:spLocks noChangeArrowheads="1"/>
          </p:cNvSpPr>
          <p:nvPr>
            <p:custDataLst>
              <p:tags r:id="rId6"/>
            </p:custDataLst>
          </p:nvPr>
        </p:nvSpPr>
        <p:spPr bwMode="auto">
          <a:xfrm>
            <a:off x="9696401" y="2564904"/>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3" name="AutoShape 82" descr="VIETNAMC">
            <a:extLst>
              <a:ext uri="{FF2B5EF4-FFF2-40B4-BE49-F238E27FC236}">
                <a16:creationId xmlns:a16="http://schemas.microsoft.com/office/drawing/2014/main" id="{1AF2765B-DF4B-F215-930A-518BD786087C}"/>
              </a:ext>
            </a:extLst>
          </p:cNvPr>
          <p:cNvSpPr>
            <a:spLocks noChangeArrowheads="1"/>
          </p:cNvSpPr>
          <p:nvPr>
            <p:custDataLst>
              <p:tags r:id="rId7"/>
            </p:custDataLst>
          </p:nvPr>
        </p:nvSpPr>
        <p:spPr bwMode="auto">
          <a:xfrm>
            <a:off x="9696401" y="3581401"/>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4" name="AutoShape 24" descr="VIETNAMC">
            <a:extLst>
              <a:ext uri="{FF2B5EF4-FFF2-40B4-BE49-F238E27FC236}">
                <a16:creationId xmlns:a16="http://schemas.microsoft.com/office/drawing/2014/main" id="{48E20374-FDA3-2D62-2DFE-3EE33B14B120}"/>
              </a:ext>
            </a:extLst>
          </p:cNvPr>
          <p:cNvSpPr>
            <a:spLocks noChangeArrowheads="1"/>
          </p:cNvSpPr>
          <p:nvPr>
            <p:custDataLst>
              <p:tags r:id="rId8"/>
            </p:custDataLst>
          </p:nvPr>
        </p:nvSpPr>
        <p:spPr bwMode="auto">
          <a:xfrm>
            <a:off x="1610642" y="260648"/>
            <a:ext cx="576262"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pic>
        <p:nvPicPr>
          <p:cNvPr id="5" name="Picture 12" descr="Picture1df">
            <a:extLst>
              <a:ext uri="{FF2B5EF4-FFF2-40B4-BE49-F238E27FC236}">
                <a16:creationId xmlns:a16="http://schemas.microsoft.com/office/drawing/2014/main" id="{69CD610E-E106-5233-9EA5-A306816027A5}"/>
              </a:ext>
            </a:extLst>
          </p:cNvPr>
          <p:cNvPicPr>
            <a:picLocks noChangeAspect="1" noChangeArrowheads="1" noCrop="1"/>
          </p:cNvPicPr>
          <p:nvPr>
            <p:custDataLst>
              <p:tags r:id="rId9"/>
            </p:custDataLst>
          </p:nvPr>
        </p:nvPicPr>
        <p:blipFill>
          <a:blip r:embed="rId16">
            <a:extLst>
              <a:ext uri="{28A0092B-C50C-407E-A947-70E740481C1C}">
                <a14:useLocalDpi xmlns:a14="http://schemas.microsoft.com/office/drawing/2010/main" val="0"/>
              </a:ext>
            </a:extLst>
          </a:blip>
          <a:srcRect/>
          <a:stretch>
            <a:fillRect/>
          </a:stretch>
        </p:blipFill>
        <p:spPr bwMode="auto">
          <a:xfrm>
            <a:off x="7509678" y="168177"/>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ieng vo tay">
            <a:hlinkClick r:id="" action="ppaction://media"/>
            <a:extLst>
              <a:ext uri="{FF2B5EF4-FFF2-40B4-BE49-F238E27FC236}">
                <a16:creationId xmlns:a16="http://schemas.microsoft.com/office/drawing/2014/main" id="{279C8FB7-87C8-7592-95B7-937DFB762C79}"/>
              </a:ext>
            </a:extLst>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7562850" y="-676309"/>
            <a:ext cx="609600" cy="609600"/>
          </a:xfrm>
          <a:prstGeom prst="rect">
            <a:avLst/>
          </a:prstGeom>
        </p:spPr>
      </p:pic>
      <p:sp>
        <p:nvSpPr>
          <p:cNvPr id="7" name="TextBox 8">
            <a:extLst>
              <a:ext uri="{FF2B5EF4-FFF2-40B4-BE49-F238E27FC236}">
                <a16:creationId xmlns:a16="http://schemas.microsoft.com/office/drawing/2014/main" id="{D95C0A95-4873-7225-EDEE-500A7C3196D4}"/>
              </a:ext>
            </a:extLst>
          </p:cNvPr>
          <p:cNvSpPr txBox="1"/>
          <p:nvPr/>
        </p:nvSpPr>
        <p:spPr>
          <a:xfrm>
            <a:off x="2063552" y="313830"/>
            <a:ext cx="7870608" cy="1603003"/>
          </a:xfrm>
          <a:prstGeom prst="rect">
            <a:avLst/>
          </a:prstGeom>
        </p:spPr>
        <p:txBody>
          <a:bodyPr wrap="square" lIns="0" tIns="0" rIns="0" bIns="0" rtlCol="0" anchor="t">
            <a:spAutoFit/>
          </a:bodyPr>
          <a:lstStyle/>
          <a:p>
            <a:pPr algn="ctr">
              <a:lnSpc>
                <a:spcPts val="6480"/>
              </a:lnSpc>
            </a:pPr>
            <a:r>
              <a:rPr lang="en-US" sz="4800" b="1" dirty="0">
                <a:solidFill>
                  <a:srgbClr val="AE3742"/>
                </a:solidFill>
                <a:latin typeface="Times New Roman" panose="02020603050405020304" pitchFamily="18" charset="0"/>
                <a:ea typeface="Faustina"/>
                <a:cs typeface="Times New Roman" panose="02020603050405020304" pitchFamily="18" charset="0"/>
                <a:sym typeface="Faustina"/>
              </a:rPr>
              <a:t>NHIỆT LIỆT CHÀO MỪNG </a:t>
            </a:r>
          </a:p>
          <a:p>
            <a:pPr algn="ctr">
              <a:lnSpc>
                <a:spcPts val="6480"/>
              </a:lnSpc>
            </a:pPr>
            <a:r>
              <a:rPr lang="en-US" sz="4800" b="1" dirty="0">
                <a:solidFill>
                  <a:srgbClr val="AE3742"/>
                </a:solidFill>
                <a:latin typeface="Times New Roman" panose="02020603050405020304" pitchFamily="18" charset="0"/>
                <a:ea typeface="Faustina"/>
                <a:cs typeface="Times New Roman" panose="02020603050405020304" pitchFamily="18" charset="0"/>
                <a:sym typeface="Faustina"/>
              </a:rPr>
              <a:t>QUÝ THẦY CÔ GIÁO</a:t>
            </a:r>
          </a:p>
        </p:txBody>
      </p:sp>
      <p:sp>
        <p:nvSpPr>
          <p:cNvPr id="8" name="TextBox 8">
            <a:extLst>
              <a:ext uri="{FF2B5EF4-FFF2-40B4-BE49-F238E27FC236}">
                <a16:creationId xmlns:a16="http://schemas.microsoft.com/office/drawing/2014/main" id="{DD245264-2862-84A7-BAAE-CE418FD48FC8}"/>
              </a:ext>
            </a:extLst>
          </p:cNvPr>
          <p:cNvSpPr txBox="1"/>
          <p:nvPr/>
        </p:nvSpPr>
        <p:spPr>
          <a:xfrm>
            <a:off x="2933553" y="4633793"/>
            <a:ext cx="6725291" cy="715324"/>
          </a:xfrm>
          <a:prstGeom prst="rect">
            <a:avLst/>
          </a:prstGeom>
        </p:spPr>
        <p:txBody>
          <a:bodyPr wrap="square" lIns="0" tIns="0" rIns="0" bIns="0" rtlCol="0" anchor="t">
            <a:spAutoFit/>
          </a:bodyPr>
          <a:lstStyle/>
          <a:p>
            <a:pPr algn="ctr">
              <a:lnSpc>
                <a:spcPts val="6480"/>
              </a:lnSpc>
            </a:pPr>
            <a:r>
              <a:rPr lang="en-US" sz="3000" b="1" dirty="0">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ĐẾN DỰ GIỜ THĂM LỚP</a:t>
            </a:r>
          </a:p>
        </p:txBody>
      </p:sp>
      <p:sp>
        <p:nvSpPr>
          <p:cNvPr id="9" name="TextBox 8">
            <a:extLst>
              <a:ext uri="{FF2B5EF4-FFF2-40B4-BE49-F238E27FC236}">
                <a16:creationId xmlns:a16="http://schemas.microsoft.com/office/drawing/2014/main" id="{4F916934-72CF-C15B-1F9F-14F3A355E336}"/>
              </a:ext>
            </a:extLst>
          </p:cNvPr>
          <p:cNvSpPr txBox="1"/>
          <p:nvPr/>
        </p:nvSpPr>
        <p:spPr>
          <a:xfrm>
            <a:off x="2792119" y="5589241"/>
            <a:ext cx="7008157" cy="709297"/>
          </a:xfrm>
          <a:prstGeom prst="rect">
            <a:avLst/>
          </a:prstGeom>
        </p:spPr>
        <p:txBody>
          <a:bodyPr wrap="square" lIns="0" tIns="0" rIns="0" bIns="0" rtlCol="0" anchor="t">
            <a:spAutoFit/>
          </a:bodyPr>
          <a:lstStyle/>
          <a:p>
            <a:pPr algn="ctr">
              <a:lnSpc>
                <a:spcPts val="6480"/>
              </a:lnSpc>
            </a:pPr>
            <a:r>
              <a:rPr lang="en-US" sz="2800" b="1" dirty="0">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Giáo viên thực hiện: </a:t>
            </a:r>
            <a:r>
              <a:rPr lang="en-US" sz="2800" b="1" dirty="0" err="1">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Nguyễn</a:t>
            </a:r>
            <a:r>
              <a:rPr lang="en-US" sz="2800" b="1" dirty="0">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 Đức Việt</a:t>
            </a:r>
          </a:p>
        </p:txBody>
      </p:sp>
      <p:pic>
        <p:nvPicPr>
          <p:cNvPr id="14" name="Recorded Sound">
            <a:hlinkClick r:id="" action="ppaction://media"/>
            <a:extLst>
              <a:ext uri="{FF2B5EF4-FFF2-40B4-BE49-F238E27FC236}">
                <a16:creationId xmlns:a16="http://schemas.microsoft.com/office/drawing/2014/main" id="{FDCC6E1B-7326-1C70-8F67-5A37C3C8A2AA}"/>
              </a:ext>
            </a:extLst>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973909" y="-479943"/>
            <a:ext cx="487363" cy="487363"/>
          </a:xfrm>
          <a:prstGeom prst="rect">
            <a:avLst/>
          </a:prstGeom>
        </p:spPr>
      </p:pic>
      <p:pic>
        <p:nvPicPr>
          <p:cNvPr id="15" name="tieng vo tay">
            <a:hlinkClick r:id="" action="ppaction://media"/>
            <a:extLst>
              <a:ext uri="{FF2B5EF4-FFF2-40B4-BE49-F238E27FC236}">
                <a16:creationId xmlns:a16="http://schemas.microsoft.com/office/drawing/2014/main" id="{C79333EE-F0DF-6950-E371-87FE80E07735}"/>
              </a:ext>
            </a:extLst>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2933552" y="-696515"/>
            <a:ext cx="609600" cy="609600"/>
          </a:xfrm>
          <a:prstGeom prst="rect">
            <a:avLst/>
          </a:prstGeom>
        </p:spPr>
      </p:pic>
    </p:spTree>
  </p:cSld>
  <p:clrMapOvr>
    <a:masterClrMapping/>
  </p:clrMapOvr>
  <p:transition spd="slow" advTm="64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 fill="hold"/>
                                        <p:tgtEl>
                                          <p:spTgt spid="6"/>
                                        </p:tgtEl>
                                      </p:cBhvr>
                                    </p:cmd>
                                  </p:childTnLst>
                                </p:cTn>
                              </p:par>
                            </p:childTnLst>
                          </p:cTn>
                        </p:par>
                        <p:par>
                          <p:cTn id="7" fill="hold">
                            <p:stCondLst>
                              <p:cond delay="3818"/>
                            </p:stCondLst>
                            <p:childTnLst>
                              <p:par>
                                <p:cTn id="8" presetID="1" presetClass="mediacall" presetSubtype="0" fill="hold" nodeType="afterEffect">
                                  <p:stCondLst>
                                    <p:cond delay="0"/>
                                  </p:stCondLst>
                                  <p:childTnLst>
                                    <p:cmd type="call" cmd="playFrom(0.0)">
                                      <p:cBhvr>
                                        <p:cTn id="9" dur="14865" fill="hold"/>
                                        <p:tgtEl>
                                          <p:spTgt spid="14"/>
                                        </p:tgtEl>
                                      </p:cBhvr>
                                    </p:cmd>
                                  </p:childTnLst>
                                </p:cTn>
                              </p:par>
                            </p:childTnLst>
                          </p:cTn>
                        </p:par>
                        <p:par>
                          <p:cTn id="10" fill="hold">
                            <p:stCondLst>
                              <p:cond delay="18683"/>
                            </p:stCondLst>
                            <p:childTnLst>
                              <p:par>
                                <p:cTn id="11" presetID="1" presetClass="mediacall" presetSubtype="0" fill="hold" nodeType="afterEffect">
                                  <p:stCondLst>
                                    <p:cond delay="0"/>
                                  </p:stCondLst>
                                  <p:childTnLst>
                                    <p:cmd type="call" cmd="playFrom(0.0)">
                                      <p:cBhvr>
                                        <p:cTn id="12" dur="38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14"/>
                </p:tgtEl>
              </p:cMediaNode>
            </p:audio>
            <p:audio>
              <p:cMediaNode vol="80000">
                <p:cTn id="15"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ới thiệu về tác động tiêu cực của công nghệ kts">
            <a:hlinkClick r:id="" action="ppaction://media"/>
            <a:extLst>
              <a:ext uri="{FF2B5EF4-FFF2-40B4-BE49-F238E27FC236}">
                <a16:creationId xmlns:a16="http://schemas.microsoft.com/office/drawing/2014/main" id="{DAE6CED0-21AF-4ED9-821C-EE94568EF3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266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3073397" y="752946"/>
            <a:ext cx="8018673" cy="1235748"/>
          </a:xfrm>
          <a:prstGeom prst="wedgeRoundRectCallout">
            <a:avLst>
              <a:gd name="adj1" fmla="val -13350"/>
              <a:gd name="adj2" fmla="val 136278"/>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rgbClr val="231F20"/>
                </a:solidFill>
                <a:latin typeface="Times New Roman" panose="02020603050405020304" pitchFamily="18" charset="0"/>
                <a:cs typeface="Times New Roman" panose="02020603050405020304" pitchFamily="18" charset="0"/>
              </a:rPr>
              <a:t>Em hãy thảo luận </a:t>
            </a:r>
            <a:r>
              <a:rPr lang="en-US" sz="2400" u="sng">
                <a:solidFill>
                  <a:srgbClr val="231F20"/>
                </a:solidFill>
                <a:latin typeface="Times New Roman" panose="02020603050405020304" pitchFamily="18" charset="0"/>
                <a:cs typeface="Times New Roman" panose="02020603050405020304" pitchFamily="18" charset="0"/>
              </a:rPr>
              <a:t>nhóm đôi</a:t>
            </a:r>
            <a:r>
              <a:rPr lang="en-US" sz="2400">
                <a:solidFill>
                  <a:srgbClr val="231F2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Nhóm em hãy </a:t>
            </a:r>
            <a:r>
              <a:rPr lang="vi-VN" sz="2400">
                <a:solidFill>
                  <a:srgbClr val="FF0000"/>
                </a:solidFill>
                <a:latin typeface="Times New Roman" panose="02020603050405020304" pitchFamily="18" charset="0"/>
                <a:cs typeface="Times New Roman" panose="02020603050405020304" pitchFamily="18" charset="0"/>
              </a:rPr>
              <a:t>kể thêm một vài tác động tiêu cực của công nghệ kĩ thuật số</a:t>
            </a:r>
            <a:r>
              <a:rPr lang="en-US" sz="2400">
                <a:solidFill>
                  <a:srgbClr val="FF0000"/>
                </a:solidFill>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773436" y="-10523"/>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sp>
        <p:nvSpPr>
          <p:cNvPr id="2" name="Oval 1">
            <a:extLst>
              <a:ext uri="{FF2B5EF4-FFF2-40B4-BE49-F238E27FC236}">
                <a16:creationId xmlns:a16="http://schemas.microsoft.com/office/drawing/2014/main" id="{B04BC7BB-7655-4C38-B06F-7387353C9482}"/>
              </a:ext>
            </a:extLst>
          </p:cNvPr>
          <p:cNvSpPr/>
          <p:nvPr/>
        </p:nvSpPr>
        <p:spPr>
          <a:xfrm>
            <a:off x="-67367" y="378662"/>
            <a:ext cx="2637182" cy="255766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BA3D20-52E6-4CBE-B83A-B4CAE2C67C3D}"/>
              </a:ext>
            </a:extLst>
          </p:cNvPr>
          <p:cNvPicPr>
            <a:picLocks noChangeAspect="1"/>
          </p:cNvPicPr>
          <p:nvPr/>
        </p:nvPicPr>
        <p:blipFill rotWithShape="1">
          <a:blip r:embed="rId4"/>
          <a:srcRect l="9485" t="24693" r="34706" b="21359"/>
          <a:stretch/>
        </p:blipFill>
        <p:spPr>
          <a:xfrm>
            <a:off x="2935171" y="3028123"/>
            <a:ext cx="6321657" cy="3435685"/>
          </a:xfrm>
          <a:prstGeom prst="rect">
            <a:avLst/>
          </a:prstGeom>
        </p:spPr>
      </p:pic>
      <p:sp>
        <p:nvSpPr>
          <p:cNvPr id="8" name="Oval 7">
            <a:extLst>
              <a:ext uri="{FF2B5EF4-FFF2-40B4-BE49-F238E27FC236}">
                <a16:creationId xmlns:a16="http://schemas.microsoft.com/office/drawing/2014/main" id="{3E93F391-1A90-4026-B8CC-132C61AD86BB}"/>
              </a:ext>
            </a:extLst>
          </p:cNvPr>
          <p:cNvSpPr/>
          <p:nvPr/>
        </p:nvSpPr>
        <p:spPr>
          <a:xfrm>
            <a:off x="-84243" y="378661"/>
            <a:ext cx="2637182" cy="255766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B751D214-7057-429C-8A90-836B9EE4DFA2}"/>
              </a:ext>
            </a:extLst>
          </p:cNvPr>
          <p:cNvSpPr/>
          <p:nvPr/>
        </p:nvSpPr>
        <p:spPr>
          <a:xfrm>
            <a:off x="0" y="378659"/>
            <a:ext cx="2536062" cy="22963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Hết giờ</a:t>
            </a:r>
          </a:p>
        </p:txBody>
      </p:sp>
    </p:spTree>
    <p:extLst>
      <p:ext uri="{BB962C8B-B14F-4D97-AF65-F5344CB8AC3E}">
        <p14:creationId xmlns:p14="http://schemas.microsoft.com/office/powerpoint/2010/main" val="405382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80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par>
                          <p:cTn id="15" fill="hold">
                            <p:stCondLst>
                              <p:cond delay="180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805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576153" y="146502"/>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sp>
        <p:nvSpPr>
          <p:cNvPr id="3" name="Rectangle 2">
            <a:extLst>
              <a:ext uri="{FF2B5EF4-FFF2-40B4-BE49-F238E27FC236}">
                <a16:creationId xmlns:a16="http://schemas.microsoft.com/office/drawing/2014/main" id="{29DAA73B-D659-473F-A98F-1ADD9223881E}"/>
              </a:ext>
            </a:extLst>
          </p:cNvPr>
          <p:cNvSpPr/>
          <p:nvPr/>
        </p:nvSpPr>
        <p:spPr>
          <a:xfrm>
            <a:off x="740229" y="608167"/>
            <a:ext cx="10549812" cy="6251968"/>
          </a:xfrm>
          <a:prstGeom prst="rect">
            <a:avLst/>
          </a:prstGeom>
        </p:spPr>
        <p:txBody>
          <a:bodyPr wrap="square">
            <a:spAutoFit/>
          </a:bodyPr>
          <a:lstStyle/>
          <a:p>
            <a:pPr algn="just">
              <a:lnSpc>
                <a:spcPct val="120000"/>
              </a:lnSpc>
            </a:pPr>
            <a:r>
              <a:rPr lang="en-US" sz="2800">
                <a:latin typeface="Times New Roman" panose="02020603050405020304" pitchFamily="18" charset="0"/>
                <a:cs typeface="Times New Roman" panose="02020603050405020304" pitchFamily="18" charset="0"/>
              </a:rPr>
              <a:t>a. Những tác động đ</a:t>
            </a:r>
            <a:r>
              <a:rPr lang="vi-VN" sz="2800">
                <a:latin typeface="Times New Roman" panose="02020603050405020304" pitchFamily="18" charset="0"/>
                <a:cs typeface="Times New Roman" panose="02020603050405020304" pitchFamily="18" charset="0"/>
              </a:rPr>
              <a:t>ối với con người</a:t>
            </a:r>
            <a:r>
              <a:rPr lang="en-US" sz="2800">
                <a:latin typeface="Times New Roman" panose="02020603050405020304" pitchFamily="18" charset="0"/>
                <a:cs typeface="Times New Roman" panose="02020603050405020304" pitchFamily="18" charset="0"/>
              </a:rPr>
              <a:t>:</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C</a:t>
            </a:r>
            <a:r>
              <a:rPr lang="vi-VN" sz="2800">
                <a:latin typeface="Times New Roman" panose="02020603050405020304" pitchFamily="18" charset="0"/>
                <a:cs typeface="Times New Roman" panose="02020603050405020304" pitchFamily="18" charset="0"/>
              </a:rPr>
              <a:t>ông nghệ kĩ thuật số tác động tiêu cực đến sức khoẻ thể chất và tinh thần như: gây nghiện Internet, ít giao tiếp, mất ngủ,</a:t>
            </a:r>
            <a:r>
              <a:rPr lang="en-US" sz="2800">
                <a:latin typeface="Times New Roman" panose="02020603050405020304" pitchFamily="18" charset="0"/>
                <a:cs typeface="Times New Roman" panose="02020603050405020304" pitchFamily="18" charset="0"/>
              </a:rPr>
              <a:t> giảm thị lực,…</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ác động tiêu cực đến quyền riêng tư như: thông tin cá nhân có thể bị rò rỉ và sử dụng bất hợp pháp vì dữ liệu số bị đánh cắp dễ dàng hơn, quy mô lớn hơn</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Bị lệ thuộc vào công nghệ số, học thụ động, giảm sáng tạo,…</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Lãng phí thời gian, xao nhãng học lập,…</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Bạo lực ngôn ngữ (chửi rủa, chê bai, sỉ nhục),…</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Nảy sinh tình cảm nam nữ dẫn đến hậu quả nghiêm trọng,..</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So sánh bản thân với “cuộc sống ảo” của ng</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ời khác, gây trầm cảm,…</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80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576153" y="146502"/>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sp>
        <p:nvSpPr>
          <p:cNvPr id="3" name="Rectangle 2">
            <a:extLst>
              <a:ext uri="{FF2B5EF4-FFF2-40B4-BE49-F238E27FC236}">
                <a16:creationId xmlns:a16="http://schemas.microsoft.com/office/drawing/2014/main" id="{29DAA73B-D659-473F-A98F-1ADD9223881E}"/>
              </a:ext>
            </a:extLst>
          </p:cNvPr>
          <p:cNvSpPr/>
          <p:nvPr/>
        </p:nvSpPr>
        <p:spPr>
          <a:xfrm>
            <a:off x="808383" y="608167"/>
            <a:ext cx="10363200" cy="4517647"/>
          </a:xfrm>
          <a:prstGeom prst="rect">
            <a:avLst/>
          </a:prstGeom>
        </p:spPr>
        <p:txBody>
          <a:bodyPr wrap="square">
            <a:spAutoFit/>
          </a:bodyPr>
          <a:lstStyle/>
          <a:p>
            <a:pPr algn="just">
              <a:lnSpc>
                <a:spcPct val="130000"/>
              </a:lnSpc>
            </a:pPr>
            <a:r>
              <a:rPr lang="en-US" sz="2800">
                <a:latin typeface="Times New Roman" panose="02020603050405020304" pitchFamily="18" charset="0"/>
                <a:cs typeface="Times New Roman" panose="02020603050405020304" pitchFamily="18" charset="0"/>
              </a:rPr>
              <a:t>b. Những tác động đ</a:t>
            </a:r>
            <a:r>
              <a:rPr lang="vi-VN" sz="2800">
                <a:latin typeface="Times New Roman" panose="02020603050405020304" pitchFamily="18" charset="0"/>
                <a:cs typeface="Times New Roman" panose="02020603050405020304" pitchFamily="18" charset="0"/>
              </a:rPr>
              <a:t>ối với </a:t>
            </a:r>
            <a:r>
              <a:rPr lang="en-US" sz="2800">
                <a:latin typeface="Times New Roman" panose="02020603050405020304" pitchFamily="18" charset="0"/>
                <a:cs typeface="Times New Roman" panose="02020603050405020304" pitchFamily="18" charset="0"/>
              </a:rPr>
              <a:t>xã hội:</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Tệ nạn lừa đảo, gian lận trong thi cử, tổ chức đánh bạc trực tuyến,…</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Nguy cơ thất nghiệp gia tăng,…</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Vi phạm bản quyền số, văn hoá, đạo đức, pháp luật,…</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Người dân yếu thế như: người già, người tàn tật, người dân ở những vùng khó khăn ngày càng tụt hậu,…</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Tạo ra rác thải điện tử nguy hại đến môi trường.</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a:t>
            </a:r>
          </a:p>
        </p:txBody>
      </p:sp>
      <p:sp>
        <p:nvSpPr>
          <p:cNvPr id="4" name="Rectangle 3">
            <a:hlinkClick r:id="rId2" action="ppaction://hlinksldjump"/>
            <a:extLst>
              <a:ext uri="{FF2B5EF4-FFF2-40B4-BE49-F238E27FC236}">
                <a16:creationId xmlns:a16="http://schemas.microsoft.com/office/drawing/2014/main" id="{C9909D8C-BD5C-4AAC-A7C1-4D3D84B514FA}"/>
              </a:ext>
            </a:extLst>
          </p:cNvPr>
          <p:cNvSpPr/>
          <p:nvPr/>
        </p:nvSpPr>
        <p:spPr>
          <a:xfrm>
            <a:off x="9533965" y="5957047"/>
            <a:ext cx="1777712" cy="484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VỀ TRANG CHỌN</a:t>
            </a:r>
          </a:p>
        </p:txBody>
      </p:sp>
    </p:spTree>
    <p:extLst>
      <p:ext uri="{BB962C8B-B14F-4D97-AF65-F5344CB8AC3E}">
        <p14:creationId xmlns:p14="http://schemas.microsoft.com/office/powerpoint/2010/main" val="17870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D1D5ED-8B85-B316-F8E0-CA55CC47BAFC}"/>
              </a:ext>
            </a:extLst>
          </p:cNvPr>
          <p:cNvGrpSpPr/>
          <p:nvPr/>
        </p:nvGrpSpPr>
        <p:grpSpPr>
          <a:xfrm>
            <a:off x="822055" y="455141"/>
            <a:ext cx="10304931" cy="2219838"/>
            <a:chOff x="1190602" y="4470024"/>
            <a:chExt cx="9921715" cy="1943802"/>
          </a:xfrm>
        </p:grpSpPr>
        <p:sp>
          <p:nvSpPr>
            <p:cNvPr id="9" name="Rectangle: Rounded Corners 8">
              <a:extLst>
                <a:ext uri="{FF2B5EF4-FFF2-40B4-BE49-F238E27FC236}">
                  <a16:creationId xmlns:a16="http://schemas.microsoft.com/office/drawing/2014/main" id="{955C7DFE-50FA-433A-16C4-77A6FABBD6F2}"/>
                </a:ext>
              </a:extLst>
            </p:cNvPr>
            <p:cNvSpPr/>
            <p:nvPr/>
          </p:nvSpPr>
          <p:spPr>
            <a:xfrm>
              <a:off x="1190602" y="4542476"/>
              <a:ext cx="9900932" cy="183553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8446D6-CC5F-F5C4-46A0-AD6D97CC163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AAE867D-8A11-0600-BADF-295217A7D0CD}"/>
                </a:ext>
              </a:extLst>
            </p:cNvPr>
            <p:cNvSpPr/>
            <p:nvPr/>
          </p:nvSpPr>
          <p:spPr>
            <a:xfrm>
              <a:off x="1503867" y="4470024"/>
              <a:ext cx="9598058" cy="1943802"/>
            </a:xfrm>
            <a:prstGeom prst="rect">
              <a:avLst/>
            </a:prstGeom>
          </p:spPr>
          <p:txBody>
            <a:bodyPr wrap="square">
              <a:spAutoFit/>
            </a:bodyPr>
            <a:lstStyle/>
            <a:p>
              <a:pPr algn="just">
                <a:lnSpc>
                  <a:spcPct val="150000"/>
                </a:lnSpc>
              </a:pPr>
              <a:r>
                <a:rPr lang="en-US" sz="3200">
                  <a:solidFill>
                    <a:srgbClr val="002060"/>
                  </a:solidFill>
                  <a:effectLst/>
                  <a:latin typeface="Times New Roman" panose="02020603050405020304" pitchFamily="18" charset="0"/>
                  <a:cs typeface="Times New Roman" panose="02020603050405020304" pitchFamily="18" charset="0"/>
                </a:rPr>
                <a:t>Qua tiết học ngày hôm nay, em thấy công nghệ kĩ thuật số có nh</a:t>
              </a:r>
              <a:r>
                <a:rPr lang="en-US" sz="3200">
                  <a:solidFill>
                    <a:srgbClr val="002060"/>
                  </a:solidFill>
                  <a:latin typeface="Times New Roman" panose="02020603050405020304" pitchFamily="18" charset="0"/>
                  <a:cs typeface="Times New Roman" panose="02020603050405020304" pitchFamily="18" charset="0"/>
                </a:rPr>
                <a:t>ững tác động nh</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 thế nào lên đời sống con ng</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ời và xã hội?</a:t>
              </a:r>
              <a:endParaRPr lang="vi-VN" sz="3200">
                <a:solidFill>
                  <a:srgbClr val="002060"/>
                </a:solidFill>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4F81686C-814A-4877-B19F-9BBAAF074B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1851" y="793153"/>
            <a:ext cx="861175" cy="752210"/>
          </a:xfrm>
          <a:prstGeom prst="rect">
            <a:avLst/>
          </a:prstGeom>
        </p:spPr>
      </p:pic>
    </p:spTree>
    <p:extLst>
      <p:ext uri="{BB962C8B-B14F-4D97-AF65-F5344CB8AC3E}">
        <p14:creationId xmlns:p14="http://schemas.microsoft.com/office/powerpoint/2010/main" val="313513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140">
            <a:extLst>
              <a:ext uri="{FF2B5EF4-FFF2-40B4-BE49-F238E27FC236}">
                <a16:creationId xmlns:a16="http://schemas.microsoft.com/office/drawing/2014/main" id="{09324A6B-1E1B-4299-9BDC-69C538794E66}"/>
              </a:ext>
            </a:extLst>
          </p:cNvPr>
          <p:cNvGrpSpPr/>
          <p:nvPr/>
        </p:nvGrpSpPr>
        <p:grpSpPr>
          <a:xfrm>
            <a:off x="753414" y="407777"/>
            <a:ext cx="9793201" cy="6196136"/>
            <a:chOff x="753414" y="0"/>
            <a:chExt cx="9793201" cy="6196136"/>
          </a:xfrm>
        </p:grpSpPr>
        <p:pic>
          <p:nvPicPr>
            <p:cNvPr id="3" name="Image">
              <a:extLst>
                <a:ext uri="{FF2B5EF4-FFF2-40B4-BE49-F238E27FC236}">
                  <a16:creationId xmlns:a16="http://schemas.microsoft.com/office/drawing/2014/main" id="{50F3E85A-0C91-4686-BAEE-82DF0CF1B462}"/>
                </a:ext>
              </a:extLst>
            </p:cNvPr>
            <p:cNvPicPr>
              <a:picLocks noChangeAspect="1"/>
            </p:cNvPicPr>
            <p:nvPr/>
          </p:nvPicPr>
          <p:blipFill>
            <a:blip r:embed="rId2"/>
            <a:stretch>
              <a:fillRect/>
            </a:stretch>
          </p:blipFill>
          <p:spPr>
            <a:xfrm>
              <a:off x="753414" y="1591843"/>
              <a:ext cx="1862000" cy="1238800"/>
            </a:xfrm>
            <a:prstGeom prst="rect">
              <a:avLst/>
            </a:prstGeom>
          </p:spPr>
        </p:pic>
        <p:sp>
          <p:nvSpPr>
            <p:cNvPr id="4" name="MMConnector">
              <a:extLst>
                <a:ext uri="{FF2B5EF4-FFF2-40B4-BE49-F238E27FC236}">
                  <a16:creationId xmlns:a16="http://schemas.microsoft.com/office/drawing/2014/main" id="{C8870E67-F47F-44D1-80CB-3F7146EBF739}"/>
                </a:ext>
              </a:extLst>
            </p:cNvPr>
            <p:cNvSpPr/>
            <p:nvPr/>
          </p:nvSpPr>
          <p:spPr>
            <a:xfrm>
              <a:off x="2392440" y="2864334"/>
              <a:ext cx="819680" cy="748125"/>
            </a:xfrm>
            <a:custGeom>
              <a:avLst/>
              <a:gdLst/>
              <a:ahLst/>
              <a:cxnLst/>
              <a:rect l="0" t="0" r="0" b="0"/>
              <a:pathLst>
                <a:path w="819680" h="748125">
                  <a:moveTo>
                    <a:pt x="-125457" y="210438"/>
                  </a:moveTo>
                  <a:cubicBezTo>
                    <a:pt x="-106754" y="158533"/>
                    <a:pt x="-79309" y="110584"/>
                    <a:pt x="-50299" y="65233"/>
                  </a:cubicBezTo>
                  <a:cubicBezTo>
                    <a:pt x="-21289" y="19883"/>
                    <a:pt x="9286" y="-22868"/>
                    <a:pt x="46408" y="-65352"/>
                  </a:cubicBezTo>
                  <a:cubicBezTo>
                    <a:pt x="83530" y="-107837"/>
                    <a:pt x="127199" y="-150055"/>
                    <a:pt x="161247" y="-179867"/>
                  </a:cubicBezTo>
                  <a:cubicBezTo>
                    <a:pt x="195295" y="-209679"/>
                    <a:pt x="219723" y="-227084"/>
                    <a:pt x="247253" y="-245381"/>
                  </a:cubicBezTo>
                  <a:cubicBezTo>
                    <a:pt x="274783" y="-263677"/>
                    <a:pt x="305416" y="-282865"/>
                    <a:pt x="340361" y="-300267"/>
                  </a:cubicBezTo>
                  <a:cubicBezTo>
                    <a:pt x="375307" y="-317668"/>
                    <a:pt x="414565" y="-333282"/>
                    <a:pt x="439782" y="-342493"/>
                  </a:cubicBezTo>
                  <a:cubicBezTo>
                    <a:pt x="464999" y="-351703"/>
                    <a:pt x="476176" y="-354508"/>
                    <a:pt x="491444" y="-358215"/>
                  </a:cubicBezTo>
                  <a:cubicBezTo>
                    <a:pt x="506713" y="-361922"/>
                    <a:pt x="526074" y="-366531"/>
                    <a:pt x="544094" y="-370047"/>
                  </a:cubicBezTo>
                  <a:cubicBezTo>
                    <a:pt x="562113" y="-373563"/>
                    <a:pt x="578791" y="-375987"/>
                    <a:pt x="597442" y="-377825"/>
                  </a:cubicBezTo>
                  <a:cubicBezTo>
                    <a:pt x="616092" y="-379664"/>
                    <a:pt x="636715" y="-380917"/>
                    <a:pt x="651170" y="-381459"/>
                  </a:cubicBezTo>
                  <a:cubicBezTo>
                    <a:pt x="665625" y="-382001"/>
                    <a:pt x="673912" y="-381832"/>
                    <a:pt x="682199" y="-381662"/>
                  </a:cubicBezTo>
                  <a:cubicBezTo>
                    <a:pt x="687670" y="-381551"/>
                    <a:pt x="691319" y="-378242"/>
                    <a:pt x="691319" y="-374062"/>
                  </a:cubicBezTo>
                  <a:cubicBezTo>
                    <a:pt x="691319" y="-369882"/>
                    <a:pt x="687671" y="-366524"/>
                    <a:pt x="682199" y="-366462"/>
                  </a:cubicBezTo>
                  <a:cubicBezTo>
                    <a:pt x="674090" y="-366371"/>
                    <a:pt x="665981" y="-366280"/>
                    <a:pt x="651889" y="-365304"/>
                  </a:cubicBezTo>
                  <a:cubicBezTo>
                    <a:pt x="637797" y="-364329"/>
                    <a:pt x="617723" y="-362470"/>
                    <a:pt x="599612" y="-360104"/>
                  </a:cubicBezTo>
                  <a:cubicBezTo>
                    <a:pt x="581500" y="-357738"/>
                    <a:pt x="565352" y="-354865"/>
                    <a:pt x="547951" y="-350894"/>
                  </a:cubicBezTo>
                  <a:cubicBezTo>
                    <a:pt x="530550" y="-346924"/>
                    <a:pt x="511896" y="-341856"/>
                    <a:pt x="497190" y="-337788"/>
                  </a:cubicBezTo>
                  <a:cubicBezTo>
                    <a:pt x="482484" y="-333720"/>
                    <a:pt x="471727" y="-330653"/>
                    <a:pt x="447579" y="-320957"/>
                  </a:cubicBezTo>
                  <a:cubicBezTo>
                    <a:pt x="423432" y="-311262"/>
                    <a:pt x="385893" y="-294937"/>
                    <a:pt x="352606" y="-277025"/>
                  </a:cubicBezTo>
                  <a:cubicBezTo>
                    <a:pt x="319318" y="-259113"/>
                    <a:pt x="290281" y="-239613"/>
                    <a:pt x="264215" y="-221079"/>
                  </a:cubicBezTo>
                  <a:cubicBezTo>
                    <a:pt x="238150" y="-202545"/>
                    <a:pt x="215056" y="-184978"/>
                    <a:pt x="183055" y="-155097"/>
                  </a:cubicBezTo>
                  <a:cubicBezTo>
                    <a:pt x="151053" y="-125215"/>
                    <a:pt x="110142" y="-83020"/>
                    <a:pt x="75613" y="-40959"/>
                  </a:cubicBezTo>
                  <a:cubicBezTo>
                    <a:pt x="41083" y="1102"/>
                    <a:pt x="12933" y="43029"/>
                    <a:pt x="-13483" y="87644"/>
                  </a:cubicBezTo>
                  <a:cubicBezTo>
                    <a:pt x="-39899" y="132259"/>
                    <a:pt x="-64581" y="179562"/>
                    <a:pt x="-80525" y="227747"/>
                  </a:cubicBezTo>
                  <a:cubicBezTo>
                    <a:pt x="-96469" y="275931"/>
                    <a:pt x="-103675" y="324997"/>
                    <a:pt x="-110881" y="374063"/>
                  </a:cubicBezTo>
                  <a:cubicBezTo>
                    <a:pt x="-113664" y="393011"/>
                    <a:pt x="-122851" y="405983"/>
                    <a:pt x="-137481" y="405983"/>
                  </a:cubicBezTo>
                  <a:cubicBezTo>
                    <a:pt x="-152111" y="405983"/>
                    <a:pt x="-167444" y="392917"/>
                    <a:pt x="-164081" y="374063"/>
                  </a:cubicBezTo>
                  <a:cubicBezTo>
                    <a:pt x="-154121" y="318203"/>
                    <a:pt x="-144160" y="262343"/>
                    <a:pt x="-125457" y="210438"/>
                  </a:cubicBezTo>
                  <a:close/>
                </a:path>
              </a:pathLst>
            </a:custGeom>
            <a:solidFill>
              <a:srgbClr val="00B050"/>
            </a:solidFill>
            <a:ln w="7600" cap="rnd">
              <a:solidFill>
                <a:srgbClr val="00B050"/>
              </a:solidFill>
              <a:round/>
            </a:ln>
          </p:spPr>
        </p:sp>
        <p:sp>
          <p:nvSpPr>
            <p:cNvPr id="5" name="MMConnector">
              <a:extLst>
                <a:ext uri="{FF2B5EF4-FFF2-40B4-BE49-F238E27FC236}">
                  <a16:creationId xmlns:a16="http://schemas.microsoft.com/office/drawing/2014/main" id="{E8CCCDAE-4709-4A52-8E07-E309C5B969DF}"/>
                </a:ext>
              </a:extLst>
            </p:cNvPr>
            <p:cNvSpPr/>
            <p:nvPr/>
          </p:nvSpPr>
          <p:spPr>
            <a:xfrm>
              <a:off x="2392440" y="3587745"/>
              <a:ext cx="819680" cy="748125"/>
            </a:xfrm>
            <a:custGeom>
              <a:avLst/>
              <a:gdLst/>
              <a:ahLst/>
              <a:cxnLst/>
              <a:rect l="0" t="0" r="0" b="0"/>
              <a:pathLst>
                <a:path w="819680" h="748125">
                  <a:moveTo>
                    <a:pt x="-80525" y="-227747"/>
                  </a:moveTo>
                  <a:cubicBezTo>
                    <a:pt x="-64581" y="-179562"/>
                    <a:pt x="-39899" y="-132259"/>
                    <a:pt x="-13483" y="-87644"/>
                  </a:cubicBezTo>
                  <a:cubicBezTo>
                    <a:pt x="12933" y="-43029"/>
                    <a:pt x="41083" y="-1102"/>
                    <a:pt x="75613" y="40959"/>
                  </a:cubicBezTo>
                  <a:cubicBezTo>
                    <a:pt x="110142" y="83020"/>
                    <a:pt x="151053" y="125215"/>
                    <a:pt x="183055" y="155097"/>
                  </a:cubicBezTo>
                  <a:cubicBezTo>
                    <a:pt x="215056" y="184978"/>
                    <a:pt x="238150" y="202545"/>
                    <a:pt x="264215" y="221079"/>
                  </a:cubicBezTo>
                  <a:cubicBezTo>
                    <a:pt x="290281" y="239613"/>
                    <a:pt x="319318" y="259113"/>
                    <a:pt x="352606" y="277025"/>
                  </a:cubicBezTo>
                  <a:cubicBezTo>
                    <a:pt x="385893" y="294937"/>
                    <a:pt x="423432" y="311262"/>
                    <a:pt x="447579" y="320957"/>
                  </a:cubicBezTo>
                  <a:cubicBezTo>
                    <a:pt x="471727" y="330653"/>
                    <a:pt x="482484" y="333720"/>
                    <a:pt x="497190" y="337788"/>
                  </a:cubicBezTo>
                  <a:cubicBezTo>
                    <a:pt x="511896" y="341856"/>
                    <a:pt x="530550" y="346924"/>
                    <a:pt x="547951" y="350894"/>
                  </a:cubicBezTo>
                  <a:cubicBezTo>
                    <a:pt x="565352" y="354865"/>
                    <a:pt x="581500" y="357738"/>
                    <a:pt x="599612" y="360104"/>
                  </a:cubicBezTo>
                  <a:cubicBezTo>
                    <a:pt x="617723" y="362470"/>
                    <a:pt x="637797" y="364329"/>
                    <a:pt x="651889" y="365304"/>
                  </a:cubicBezTo>
                  <a:cubicBezTo>
                    <a:pt x="665981" y="366280"/>
                    <a:pt x="674090" y="366371"/>
                    <a:pt x="682199" y="366463"/>
                  </a:cubicBezTo>
                  <a:cubicBezTo>
                    <a:pt x="687671" y="366524"/>
                    <a:pt x="691319" y="369883"/>
                    <a:pt x="691319" y="374063"/>
                  </a:cubicBezTo>
                  <a:cubicBezTo>
                    <a:pt x="691319" y="378243"/>
                    <a:pt x="687670" y="381551"/>
                    <a:pt x="682199" y="381663"/>
                  </a:cubicBezTo>
                  <a:cubicBezTo>
                    <a:pt x="673912" y="381832"/>
                    <a:pt x="665625" y="382001"/>
                    <a:pt x="651170" y="381459"/>
                  </a:cubicBezTo>
                  <a:cubicBezTo>
                    <a:pt x="636715" y="380917"/>
                    <a:pt x="616092" y="379664"/>
                    <a:pt x="597442" y="377825"/>
                  </a:cubicBezTo>
                  <a:cubicBezTo>
                    <a:pt x="578791" y="375987"/>
                    <a:pt x="562113" y="373563"/>
                    <a:pt x="544094" y="370047"/>
                  </a:cubicBezTo>
                  <a:cubicBezTo>
                    <a:pt x="526074" y="366531"/>
                    <a:pt x="506713" y="361922"/>
                    <a:pt x="491444" y="358215"/>
                  </a:cubicBezTo>
                  <a:cubicBezTo>
                    <a:pt x="476176" y="354508"/>
                    <a:pt x="464999" y="351703"/>
                    <a:pt x="439782" y="342493"/>
                  </a:cubicBezTo>
                  <a:cubicBezTo>
                    <a:pt x="414565" y="333282"/>
                    <a:pt x="375307" y="317668"/>
                    <a:pt x="340361" y="300267"/>
                  </a:cubicBezTo>
                  <a:cubicBezTo>
                    <a:pt x="305416" y="282865"/>
                    <a:pt x="274783" y="263677"/>
                    <a:pt x="247253" y="245381"/>
                  </a:cubicBezTo>
                  <a:cubicBezTo>
                    <a:pt x="219723" y="227084"/>
                    <a:pt x="195295" y="209679"/>
                    <a:pt x="161247" y="179867"/>
                  </a:cubicBezTo>
                  <a:cubicBezTo>
                    <a:pt x="127199" y="150055"/>
                    <a:pt x="83530" y="107837"/>
                    <a:pt x="46408" y="65352"/>
                  </a:cubicBezTo>
                  <a:cubicBezTo>
                    <a:pt x="9286" y="22868"/>
                    <a:pt x="-21289" y="-19883"/>
                    <a:pt x="-50299" y="-65233"/>
                  </a:cubicBezTo>
                  <a:cubicBezTo>
                    <a:pt x="-79309" y="-110584"/>
                    <a:pt x="-106754" y="-158533"/>
                    <a:pt x="-125457" y="-210438"/>
                  </a:cubicBezTo>
                  <a:cubicBezTo>
                    <a:pt x="-144160" y="-262343"/>
                    <a:pt x="-154121" y="-318203"/>
                    <a:pt x="-164081" y="-374062"/>
                  </a:cubicBezTo>
                  <a:cubicBezTo>
                    <a:pt x="-167444" y="-392917"/>
                    <a:pt x="-152111" y="-405982"/>
                    <a:pt x="-137481" y="-405982"/>
                  </a:cubicBezTo>
                  <a:cubicBezTo>
                    <a:pt x="-122851" y="-405982"/>
                    <a:pt x="-113664" y="-393011"/>
                    <a:pt x="-110881" y="-374062"/>
                  </a:cubicBezTo>
                  <a:cubicBezTo>
                    <a:pt x="-103675" y="-324997"/>
                    <a:pt x="-96469" y="-275931"/>
                    <a:pt x="-80525" y="-227747"/>
                  </a:cubicBezTo>
                  <a:close/>
                </a:path>
              </a:pathLst>
            </a:custGeom>
            <a:solidFill>
              <a:srgbClr val="C00000"/>
            </a:solidFill>
            <a:ln w="7600" cap="rnd">
              <a:solidFill>
                <a:srgbClr val="FF0000"/>
              </a:solidFill>
              <a:round/>
            </a:ln>
          </p:spPr>
        </p:sp>
        <p:sp>
          <p:nvSpPr>
            <p:cNvPr id="6" name="MMConnector">
              <a:extLst>
                <a:ext uri="{FF2B5EF4-FFF2-40B4-BE49-F238E27FC236}">
                  <a16:creationId xmlns:a16="http://schemas.microsoft.com/office/drawing/2014/main" id="{CEE0FFFB-E07D-4D66-B571-58B901918345}"/>
                </a:ext>
              </a:extLst>
            </p:cNvPr>
            <p:cNvSpPr/>
            <p:nvPr/>
          </p:nvSpPr>
          <p:spPr>
            <a:xfrm>
              <a:off x="4971979" y="3666832"/>
              <a:ext cx="471960" cy="589950"/>
            </a:xfrm>
            <a:custGeom>
              <a:avLst/>
              <a:gdLst/>
              <a:ahLst/>
              <a:cxnLst/>
              <a:rect l="0" t="0" r="0" b="0"/>
              <a:pathLst>
                <a:path w="471960" h="589950" fill="none">
                  <a:moveTo>
                    <a:pt x="-235980" y="294975"/>
                  </a:moveTo>
                  <a:lnTo>
                    <a:pt x="-152380" y="294975"/>
                  </a:lnTo>
                  <a:cubicBezTo>
                    <a:pt x="68416" y="294975"/>
                    <a:pt x="-33250" y="-294975"/>
                    <a:pt x="235980" y="-294975"/>
                  </a:cubicBezTo>
                </a:path>
              </a:pathLst>
            </a:custGeom>
            <a:noFill/>
            <a:ln w="7600" cap="rnd">
              <a:solidFill>
                <a:srgbClr val="F7B426"/>
              </a:solidFill>
              <a:round/>
            </a:ln>
          </p:spPr>
        </p:sp>
        <p:sp>
          <p:nvSpPr>
            <p:cNvPr id="7" name="MMConnector">
              <a:extLst>
                <a:ext uri="{FF2B5EF4-FFF2-40B4-BE49-F238E27FC236}">
                  <a16:creationId xmlns:a16="http://schemas.microsoft.com/office/drawing/2014/main" id="{AEFE99E9-58BF-4029-9362-F2577669893C}"/>
                </a:ext>
              </a:extLst>
            </p:cNvPr>
            <p:cNvSpPr/>
            <p:nvPr/>
          </p:nvSpPr>
          <p:spPr>
            <a:xfrm>
              <a:off x="4971979" y="4256782"/>
              <a:ext cx="471960" cy="589950"/>
            </a:xfrm>
            <a:custGeom>
              <a:avLst/>
              <a:gdLst/>
              <a:ahLst/>
              <a:cxnLst/>
              <a:rect l="0" t="0" r="0" b="0"/>
              <a:pathLst>
                <a:path w="471960" h="589950" fill="none">
                  <a:moveTo>
                    <a:pt x="-235980" y="-294975"/>
                  </a:moveTo>
                  <a:lnTo>
                    <a:pt x="-152380" y="-294975"/>
                  </a:lnTo>
                  <a:cubicBezTo>
                    <a:pt x="68416" y="-294975"/>
                    <a:pt x="-33250" y="294975"/>
                    <a:pt x="235980" y="294975"/>
                  </a:cubicBezTo>
                </a:path>
              </a:pathLst>
            </a:custGeom>
            <a:noFill/>
            <a:ln w="7600" cap="rnd">
              <a:solidFill>
                <a:srgbClr val="F7B426"/>
              </a:solidFill>
              <a:round/>
            </a:ln>
          </p:spPr>
        </p:sp>
        <p:sp>
          <p:nvSpPr>
            <p:cNvPr id="8" name="MMConnector">
              <a:extLst>
                <a:ext uri="{FF2B5EF4-FFF2-40B4-BE49-F238E27FC236}">
                  <a16:creationId xmlns:a16="http://schemas.microsoft.com/office/drawing/2014/main" id="{1DE2599A-5B94-41A2-B98A-7F8CF2DDEFA7}"/>
                </a:ext>
              </a:extLst>
            </p:cNvPr>
            <p:cNvSpPr/>
            <p:nvPr/>
          </p:nvSpPr>
          <p:spPr>
            <a:xfrm>
              <a:off x="6501288" y="2841828"/>
              <a:ext cx="479180" cy="1022330"/>
            </a:xfrm>
            <a:custGeom>
              <a:avLst/>
              <a:gdLst/>
              <a:ahLst/>
              <a:cxnLst/>
              <a:rect l="0" t="0" r="0" b="0"/>
              <a:pathLst>
                <a:path w="471960" h="393300" fill="none">
                  <a:moveTo>
                    <a:pt x="-235980" y="196650"/>
                  </a:moveTo>
                  <a:lnTo>
                    <a:pt x="-152380" y="196650"/>
                  </a:lnTo>
                  <a:cubicBezTo>
                    <a:pt x="48087" y="196650"/>
                    <a:pt x="14186" y="-196650"/>
                    <a:pt x="235980" y="-196650"/>
                  </a:cubicBezTo>
                </a:path>
              </a:pathLst>
            </a:custGeom>
            <a:noFill/>
            <a:ln w="7600" cap="rnd">
              <a:solidFill>
                <a:srgbClr val="F7B426"/>
              </a:solidFill>
              <a:round/>
            </a:ln>
          </p:spPr>
        </p:sp>
        <p:sp>
          <p:nvSpPr>
            <p:cNvPr id="9" name="MMConnector">
              <a:extLst>
                <a:ext uri="{FF2B5EF4-FFF2-40B4-BE49-F238E27FC236}">
                  <a16:creationId xmlns:a16="http://schemas.microsoft.com/office/drawing/2014/main" id="{B12A2DA4-A06C-487F-9D2A-696229612ECE}"/>
                </a:ext>
              </a:extLst>
            </p:cNvPr>
            <p:cNvSpPr/>
            <p:nvPr/>
          </p:nvSpPr>
          <p:spPr>
            <a:xfrm>
              <a:off x="6459707" y="3093935"/>
              <a:ext cx="437141" cy="515420"/>
            </a:xfrm>
            <a:custGeom>
              <a:avLst/>
              <a:gdLst/>
              <a:ahLst/>
              <a:cxnLst/>
              <a:rect l="0" t="0" r="0" b="0"/>
              <a:pathLst>
                <a:path w="471960" h="131100" fill="none">
                  <a:moveTo>
                    <a:pt x="-235980" y="65550"/>
                  </a:moveTo>
                  <a:lnTo>
                    <a:pt x="-152380" y="65550"/>
                  </a:lnTo>
                  <a:cubicBezTo>
                    <a:pt x="18364" y="65550"/>
                    <a:pt x="83539" y="-65550"/>
                    <a:pt x="235980" y="-65550"/>
                  </a:cubicBezTo>
                </a:path>
              </a:pathLst>
            </a:custGeom>
            <a:noFill/>
            <a:ln w="7600" cap="rnd">
              <a:solidFill>
                <a:srgbClr val="F7B426"/>
              </a:solidFill>
              <a:round/>
            </a:ln>
          </p:spPr>
        </p:sp>
        <p:sp>
          <p:nvSpPr>
            <p:cNvPr id="10" name="MMConnector">
              <a:extLst>
                <a:ext uri="{FF2B5EF4-FFF2-40B4-BE49-F238E27FC236}">
                  <a16:creationId xmlns:a16="http://schemas.microsoft.com/office/drawing/2014/main" id="{2EDBA4C1-F124-4955-8582-D9C3A2496EDE}"/>
                </a:ext>
              </a:extLst>
            </p:cNvPr>
            <p:cNvSpPr/>
            <p:nvPr/>
          </p:nvSpPr>
          <p:spPr>
            <a:xfrm rot="18520037">
              <a:off x="6513400" y="3139133"/>
              <a:ext cx="417424" cy="285781"/>
            </a:xfrm>
            <a:custGeom>
              <a:avLst/>
              <a:gdLst/>
              <a:ahLst/>
              <a:cxnLst/>
              <a:rect l="0" t="0" r="0" b="0"/>
              <a:pathLst>
                <a:path w="471960" h="131100" fill="none">
                  <a:moveTo>
                    <a:pt x="-235980" y="-65550"/>
                  </a:moveTo>
                  <a:lnTo>
                    <a:pt x="-152380" y="-65550"/>
                  </a:lnTo>
                  <a:cubicBezTo>
                    <a:pt x="18364" y="-65550"/>
                    <a:pt x="83539" y="65550"/>
                    <a:pt x="235980" y="65550"/>
                  </a:cubicBezTo>
                </a:path>
              </a:pathLst>
            </a:custGeom>
            <a:noFill/>
            <a:ln w="7600" cap="rnd">
              <a:solidFill>
                <a:srgbClr val="F7B426"/>
              </a:solidFill>
              <a:round/>
            </a:ln>
          </p:spPr>
        </p:sp>
        <p:sp>
          <p:nvSpPr>
            <p:cNvPr id="11" name="MMConnector">
              <a:extLst>
                <a:ext uri="{FF2B5EF4-FFF2-40B4-BE49-F238E27FC236}">
                  <a16:creationId xmlns:a16="http://schemas.microsoft.com/office/drawing/2014/main" id="{0ADB9DF3-71A9-4B85-8526-E8CE58F25618}"/>
                </a:ext>
              </a:extLst>
            </p:cNvPr>
            <p:cNvSpPr/>
            <p:nvPr/>
          </p:nvSpPr>
          <p:spPr>
            <a:xfrm>
              <a:off x="6410325" y="3486150"/>
              <a:ext cx="599348" cy="351565"/>
            </a:xfrm>
            <a:custGeom>
              <a:avLst/>
              <a:gdLst/>
              <a:ahLst/>
              <a:cxnLst/>
              <a:rect l="0" t="0" r="0" b="0"/>
              <a:pathLst>
                <a:path w="471960" h="393300" fill="none">
                  <a:moveTo>
                    <a:pt x="-235980" y="-196650"/>
                  </a:moveTo>
                  <a:lnTo>
                    <a:pt x="-152380" y="-196650"/>
                  </a:lnTo>
                  <a:cubicBezTo>
                    <a:pt x="48087" y="-196650"/>
                    <a:pt x="14186" y="196650"/>
                    <a:pt x="235980" y="196650"/>
                  </a:cubicBezTo>
                </a:path>
              </a:pathLst>
            </a:custGeom>
            <a:noFill/>
            <a:ln w="7600" cap="rnd">
              <a:solidFill>
                <a:srgbClr val="F7B426"/>
              </a:solidFill>
              <a:round/>
            </a:ln>
          </p:spPr>
        </p:sp>
        <p:sp>
          <p:nvSpPr>
            <p:cNvPr id="12" name="MMConnector">
              <a:extLst>
                <a:ext uri="{FF2B5EF4-FFF2-40B4-BE49-F238E27FC236}">
                  <a16:creationId xmlns:a16="http://schemas.microsoft.com/office/drawing/2014/main" id="{EB330874-430F-42BB-964A-060D55D7BC9C}"/>
                </a:ext>
              </a:extLst>
            </p:cNvPr>
            <p:cNvSpPr/>
            <p:nvPr/>
          </p:nvSpPr>
          <p:spPr>
            <a:xfrm>
              <a:off x="6317939" y="4289557"/>
              <a:ext cx="471960" cy="524400"/>
            </a:xfrm>
            <a:custGeom>
              <a:avLst/>
              <a:gdLst/>
              <a:ahLst/>
              <a:cxnLst/>
              <a:rect l="0" t="0" r="0" b="0"/>
              <a:pathLst>
                <a:path w="471960" h="524400" fill="none">
                  <a:moveTo>
                    <a:pt x="-235980" y="262200"/>
                  </a:moveTo>
                  <a:lnTo>
                    <a:pt x="-152380" y="262200"/>
                  </a:lnTo>
                  <a:cubicBezTo>
                    <a:pt x="61889" y="262200"/>
                    <a:pt x="-18019" y="-262200"/>
                    <a:pt x="235980" y="-262200"/>
                  </a:cubicBezTo>
                </a:path>
              </a:pathLst>
            </a:custGeom>
            <a:noFill/>
            <a:ln w="7600" cap="rnd">
              <a:solidFill>
                <a:srgbClr val="F7B426"/>
              </a:solidFill>
              <a:round/>
            </a:ln>
          </p:spPr>
        </p:sp>
        <p:sp>
          <p:nvSpPr>
            <p:cNvPr id="13" name="MMConnector">
              <a:extLst>
                <a:ext uri="{FF2B5EF4-FFF2-40B4-BE49-F238E27FC236}">
                  <a16:creationId xmlns:a16="http://schemas.microsoft.com/office/drawing/2014/main" id="{EBC0C973-2739-49C2-88CD-E22588A3ABB1}"/>
                </a:ext>
              </a:extLst>
            </p:cNvPr>
            <p:cNvSpPr/>
            <p:nvPr/>
          </p:nvSpPr>
          <p:spPr>
            <a:xfrm>
              <a:off x="6317939" y="4420657"/>
              <a:ext cx="471960" cy="262200"/>
            </a:xfrm>
            <a:custGeom>
              <a:avLst/>
              <a:gdLst/>
              <a:ahLst/>
              <a:cxnLst/>
              <a:rect l="0" t="0" r="0" b="0"/>
              <a:pathLst>
                <a:path w="471960" h="262200" fill="none">
                  <a:moveTo>
                    <a:pt x="-235980" y="131100"/>
                  </a:moveTo>
                  <a:lnTo>
                    <a:pt x="-152380" y="131100"/>
                  </a:lnTo>
                  <a:cubicBezTo>
                    <a:pt x="33493" y="131100"/>
                    <a:pt x="48238" y="-131100"/>
                    <a:pt x="235980" y="-131100"/>
                  </a:cubicBezTo>
                </a:path>
              </a:pathLst>
            </a:custGeom>
            <a:noFill/>
            <a:ln w="7600" cap="rnd">
              <a:solidFill>
                <a:srgbClr val="F7B426"/>
              </a:solidFill>
              <a:round/>
            </a:ln>
          </p:spPr>
        </p:sp>
        <p:sp>
          <p:nvSpPr>
            <p:cNvPr id="14" name="MMConnector">
              <a:extLst>
                <a:ext uri="{FF2B5EF4-FFF2-40B4-BE49-F238E27FC236}">
                  <a16:creationId xmlns:a16="http://schemas.microsoft.com/office/drawing/2014/main" id="{4C939119-4615-4777-A6B1-1EC06A072815}"/>
                </a:ext>
              </a:extLst>
            </p:cNvPr>
            <p:cNvSpPr/>
            <p:nvPr/>
          </p:nvSpPr>
          <p:spPr>
            <a:xfrm>
              <a:off x="6317939" y="4551757"/>
              <a:ext cx="471960" cy="7600"/>
            </a:xfrm>
            <a:custGeom>
              <a:avLst/>
              <a:gdLst/>
              <a:ahLst/>
              <a:cxnLst/>
              <a:rect l="0" t="0" r="0" b="0"/>
              <a:pathLst>
                <a:path w="471960" h="7600" fill="none">
                  <a:moveTo>
                    <a:pt x="-235980" y="0"/>
                  </a:moveTo>
                  <a:lnTo>
                    <a:pt x="-152380" y="0"/>
                  </a:lnTo>
                  <a:cubicBezTo>
                    <a:pt x="2964" y="0"/>
                    <a:pt x="119472" y="0"/>
                    <a:pt x="235980" y="0"/>
                  </a:cubicBezTo>
                </a:path>
              </a:pathLst>
            </a:custGeom>
            <a:noFill/>
            <a:ln w="7600" cap="rnd">
              <a:solidFill>
                <a:srgbClr val="F7B426"/>
              </a:solidFill>
              <a:round/>
            </a:ln>
          </p:spPr>
        </p:sp>
        <p:sp>
          <p:nvSpPr>
            <p:cNvPr id="15" name="MMConnector">
              <a:extLst>
                <a:ext uri="{FF2B5EF4-FFF2-40B4-BE49-F238E27FC236}">
                  <a16:creationId xmlns:a16="http://schemas.microsoft.com/office/drawing/2014/main" id="{B333CFF0-54D4-4864-B602-562528AF91F3}"/>
                </a:ext>
              </a:extLst>
            </p:cNvPr>
            <p:cNvSpPr/>
            <p:nvPr/>
          </p:nvSpPr>
          <p:spPr>
            <a:xfrm>
              <a:off x="6317939" y="4682857"/>
              <a:ext cx="471960" cy="262200"/>
            </a:xfrm>
            <a:custGeom>
              <a:avLst/>
              <a:gdLst/>
              <a:ahLst/>
              <a:cxnLst/>
              <a:rect l="0" t="0" r="0" b="0"/>
              <a:pathLst>
                <a:path w="471960" h="262200" fill="none">
                  <a:moveTo>
                    <a:pt x="-235980" y="-131100"/>
                  </a:moveTo>
                  <a:lnTo>
                    <a:pt x="-152380" y="-131100"/>
                  </a:lnTo>
                  <a:cubicBezTo>
                    <a:pt x="33493" y="-131100"/>
                    <a:pt x="48238" y="131100"/>
                    <a:pt x="235980" y="131100"/>
                  </a:cubicBezTo>
                </a:path>
              </a:pathLst>
            </a:custGeom>
            <a:noFill/>
            <a:ln w="7600" cap="rnd">
              <a:solidFill>
                <a:srgbClr val="F7B426"/>
              </a:solidFill>
              <a:round/>
            </a:ln>
          </p:spPr>
        </p:sp>
        <p:sp>
          <p:nvSpPr>
            <p:cNvPr id="16" name="MMConnector">
              <a:extLst>
                <a:ext uri="{FF2B5EF4-FFF2-40B4-BE49-F238E27FC236}">
                  <a16:creationId xmlns:a16="http://schemas.microsoft.com/office/drawing/2014/main" id="{55F0D69A-7268-4553-9DC5-D7D0DC448442}"/>
                </a:ext>
              </a:extLst>
            </p:cNvPr>
            <p:cNvSpPr/>
            <p:nvPr/>
          </p:nvSpPr>
          <p:spPr>
            <a:xfrm>
              <a:off x="6317939" y="4813957"/>
              <a:ext cx="471960" cy="524400"/>
            </a:xfrm>
            <a:custGeom>
              <a:avLst/>
              <a:gdLst/>
              <a:ahLst/>
              <a:cxnLst/>
              <a:rect l="0" t="0" r="0" b="0"/>
              <a:pathLst>
                <a:path w="471960" h="524400" fill="none">
                  <a:moveTo>
                    <a:pt x="-235980" y="-262200"/>
                  </a:moveTo>
                  <a:lnTo>
                    <a:pt x="-152380" y="-262200"/>
                  </a:lnTo>
                  <a:cubicBezTo>
                    <a:pt x="61889" y="-262200"/>
                    <a:pt x="-18019" y="262200"/>
                    <a:pt x="235980" y="262200"/>
                  </a:cubicBezTo>
                </a:path>
              </a:pathLst>
            </a:custGeom>
            <a:noFill/>
            <a:ln w="7600" cap="rnd">
              <a:solidFill>
                <a:srgbClr val="F7B426"/>
              </a:solidFill>
              <a:round/>
            </a:ln>
          </p:spPr>
        </p:sp>
        <p:sp>
          <p:nvSpPr>
            <p:cNvPr id="17" name="MainIdea">
              <a:extLst>
                <a:ext uri="{FF2B5EF4-FFF2-40B4-BE49-F238E27FC236}">
                  <a16:creationId xmlns:a16="http://schemas.microsoft.com/office/drawing/2014/main" id="{6B7805E9-E4F5-459E-AC42-8D5C53C9DBF1}"/>
                </a:ext>
              </a:extLst>
            </p:cNvPr>
            <p:cNvSpPr/>
            <p:nvPr/>
          </p:nvSpPr>
          <p:spPr>
            <a:xfrm>
              <a:off x="824644" y="2894482"/>
              <a:ext cx="1771195" cy="638400"/>
            </a:xfrm>
            <a:custGeom>
              <a:avLst/>
              <a:gdLst>
                <a:gd name="rtl" fmla="*/ 246450 w 1771195"/>
                <a:gd name="rtt" fmla="*/ 117800 h 638400"/>
                <a:gd name="rtr" fmla="*/ 1529306 w 1771195"/>
                <a:gd name="rtb" fmla="*/ 528200 h 638400"/>
              </a:gdLst>
              <a:ahLst/>
              <a:cxnLst/>
              <a:rect l="rtl" t="rtt" r="rtr" b="rtb"/>
              <a:pathLst>
                <a:path w="1771195" h="638400">
                  <a:moveTo>
                    <a:pt x="319200" y="0"/>
                  </a:moveTo>
                  <a:lnTo>
                    <a:pt x="1451995" y="0"/>
                  </a:lnTo>
                  <a:cubicBezTo>
                    <a:pt x="1628290" y="0"/>
                    <a:pt x="1771195" y="142906"/>
                    <a:pt x="1771195" y="319200"/>
                  </a:cubicBezTo>
                  <a:cubicBezTo>
                    <a:pt x="1771195" y="495494"/>
                    <a:pt x="1628290" y="638400"/>
                    <a:pt x="1451995" y="638400"/>
                  </a:cubicBezTo>
                  <a:lnTo>
                    <a:pt x="319200" y="638400"/>
                  </a:lnTo>
                  <a:cubicBezTo>
                    <a:pt x="142906" y="638400"/>
                    <a:pt x="0" y="495494"/>
                    <a:pt x="0" y="319200"/>
                  </a:cubicBezTo>
                  <a:cubicBezTo>
                    <a:pt x="0" y="142906"/>
                    <a:pt x="142906" y="0"/>
                    <a:pt x="319200" y="0"/>
                  </a:cubicBezTo>
                  <a:close/>
                </a:path>
              </a:pathLst>
            </a:custGeom>
            <a:solidFill>
              <a:srgbClr val="ACD5B2"/>
            </a:solidFill>
            <a:ln w="7600" cap="rnd">
              <a:solidFill>
                <a:srgbClr val="F7B426"/>
              </a:solidFill>
              <a:round/>
            </a:ln>
          </p:spPr>
          <p:txBody>
            <a:bodyPr wrap="square" lIns="0" tIns="0" rIns="0" bIns="11000" rtlCol="0" anchor="ctr"/>
            <a:lstStyle/>
            <a:p>
              <a:pPr algn="ctr">
                <a:lnSpc>
                  <a:spcPct val="100000"/>
                </a:lnSpc>
              </a:pPr>
              <a:r>
                <a:rPr sz="1386" b="1">
                  <a:solidFill>
                    <a:srgbClr val="454545"/>
                  </a:solidFill>
                  <a:latin typeface="Times New Roman"/>
                </a:rPr>
                <a:t>CÔNG NGHỆ KĨ THUẬT SỐ</a:t>
              </a:r>
            </a:p>
          </p:txBody>
        </p:sp>
        <p:sp>
          <p:nvSpPr>
            <p:cNvPr id="18" name="MainTopic">
              <a:extLst>
                <a:ext uri="{FF2B5EF4-FFF2-40B4-BE49-F238E27FC236}">
                  <a16:creationId xmlns:a16="http://schemas.microsoft.com/office/drawing/2014/main" id="{307DF6AF-44D7-464F-8533-DDF4A988F7F8}"/>
                </a:ext>
              </a:extLst>
            </p:cNvPr>
            <p:cNvSpPr/>
            <p:nvPr/>
          </p:nvSpPr>
          <p:spPr>
            <a:xfrm>
              <a:off x="3074639" y="2309757"/>
              <a:ext cx="1897340" cy="440064"/>
            </a:xfrm>
            <a:custGeom>
              <a:avLst/>
              <a:gdLst>
                <a:gd name="rtl" fmla="*/ 139080 w 1580800"/>
                <a:gd name="rtt" fmla="*/ 70680 h 311600"/>
                <a:gd name="rtr" fmla="*/ 1446280 w 1580800"/>
                <a:gd name="rtb" fmla="*/ 245480 h 311600"/>
              </a:gdLst>
              <a:ahLst/>
              <a:cxnLst/>
              <a:rect l="rtl" t="rtt" r="rtr" b="rtb"/>
              <a:pathLst>
                <a:path w="1580800" h="311600">
                  <a:moveTo>
                    <a:pt x="30400" y="0"/>
                  </a:moveTo>
                  <a:lnTo>
                    <a:pt x="1550400" y="0"/>
                  </a:lnTo>
                  <a:cubicBezTo>
                    <a:pt x="1570829" y="0"/>
                    <a:pt x="1580800" y="9971"/>
                    <a:pt x="1580800" y="30400"/>
                  </a:cubicBezTo>
                  <a:lnTo>
                    <a:pt x="1580800" y="281200"/>
                  </a:lnTo>
                  <a:cubicBezTo>
                    <a:pt x="1580800" y="301629"/>
                    <a:pt x="1570829" y="311600"/>
                    <a:pt x="1550400" y="311600"/>
                  </a:cubicBezTo>
                  <a:lnTo>
                    <a:pt x="30400" y="311600"/>
                  </a:lnTo>
                  <a:cubicBezTo>
                    <a:pt x="9971" y="311600"/>
                    <a:pt x="0" y="301629"/>
                    <a:pt x="0" y="281200"/>
                  </a:cubicBezTo>
                  <a:lnTo>
                    <a:pt x="0" y="30400"/>
                  </a:lnTo>
                  <a:cubicBezTo>
                    <a:pt x="0" y="9971"/>
                    <a:pt x="9971" y="0"/>
                    <a:pt x="30400" y="0"/>
                  </a:cubicBezTo>
                  <a:close/>
                </a:path>
              </a:pathLst>
            </a:custGeom>
            <a:solidFill>
              <a:srgbClr val="00B050"/>
            </a:solidFill>
            <a:ln w="22800" cap="rnd">
              <a:noFill/>
              <a:round/>
            </a:ln>
          </p:spPr>
          <p:txBody>
            <a:bodyPr wrap="none" lIns="0" tIns="0" rIns="0" bIns="11000" rtlCol="0" anchor="ctr"/>
            <a:lstStyle/>
            <a:p>
              <a:pPr algn="ctr">
                <a:lnSpc>
                  <a:spcPct val="100000"/>
                </a:lnSpc>
              </a:pPr>
              <a:r>
                <a:rPr sz="1600" b="1">
                  <a:solidFill>
                    <a:srgbClr val="FFFFFF"/>
                  </a:solidFill>
                  <a:latin typeface="Arial"/>
                </a:rPr>
                <a:t>Tác động tích cực</a:t>
              </a:r>
            </a:p>
          </p:txBody>
        </p:sp>
        <p:sp>
          <p:nvSpPr>
            <p:cNvPr id="19" name="MainTopic">
              <a:extLst>
                <a:ext uri="{FF2B5EF4-FFF2-40B4-BE49-F238E27FC236}">
                  <a16:creationId xmlns:a16="http://schemas.microsoft.com/office/drawing/2014/main" id="{9AF8C4B2-489F-42A0-B61F-0798E0F47569}"/>
                </a:ext>
              </a:extLst>
            </p:cNvPr>
            <p:cNvSpPr/>
            <p:nvPr/>
          </p:nvSpPr>
          <p:spPr>
            <a:xfrm>
              <a:off x="3074639" y="3806006"/>
              <a:ext cx="1789448" cy="440063"/>
            </a:xfrm>
            <a:custGeom>
              <a:avLst/>
              <a:gdLst>
                <a:gd name="rtl" fmla="*/ 139080 w 1661360"/>
                <a:gd name="rtt" fmla="*/ 70680 h 311600"/>
                <a:gd name="rtr" fmla="*/ 1461480 w 1661360"/>
                <a:gd name="rtb" fmla="*/ 245480 h 311600"/>
              </a:gdLst>
              <a:ahLst/>
              <a:cxnLst/>
              <a:rect l="rtl" t="rtt" r="rtr" b="rtb"/>
              <a:pathLst>
                <a:path w="1661360" h="311600">
                  <a:moveTo>
                    <a:pt x="30400" y="0"/>
                  </a:moveTo>
                  <a:lnTo>
                    <a:pt x="1630960" y="0"/>
                  </a:lnTo>
                  <a:cubicBezTo>
                    <a:pt x="1651389" y="0"/>
                    <a:pt x="1661360" y="9971"/>
                    <a:pt x="1661360" y="30400"/>
                  </a:cubicBezTo>
                  <a:lnTo>
                    <a:pt x="1661360" y="281200"/>
                  </a:lnTo>
                  <a:cubicBezTo>
                    <a:pt x="1661360" y="301629"/>
                    <a:pt x="1651389" y="311600"/>
                    <a:pt x="1630960" y="311600"/>
                  </a:cubicBezTo>
                  <a:lnTo>
                    <a:pt x="30400" y="311600"/>
                  </a:lnTo>
                  <a:cubicBezTo>
                    <a:pt x="9971" y="311600"/>
                    <a:pt x="0" y="301629"/>
                    <a:pt x="0" y="281200"/>
                  </a:cubicBezTo>
                  <a:lnTo>
                    <a:pt x="0" y="30400"/>
                  </a:lnTo>
                  <a:cubicBezTo>
                    <a:pt x="0" y="9971"/>
                    <a:pt x="9971" y="0"/>
                    <a:pt x="30400" y="0"/>
                  </a:cubicBezTo>
                  <a:close/>
                </a:path>
              </a:pathLst>
            </a:custGeom>
            <a:solidFill>
              <a:srgbClr val="FF0000"/>
            </a:solidFill>
            <a:ln w="22800" cap="rnd">
              <a:solidFill>
                <a:srgbClr val="000000"/>
              </a:solidFill>
              <a:round/>
            </a:ln>
          </p:spPr>
          <p:txBody>
            <a:bodyPr wrap="none" lIns="0" tIns="0" rIns="0" bIns="11000" rtlCol="0" anchor="ctr"/>
            <a:lstStyle/>
            <a:p>
              <a:pPr algn="ctr">
                <a:lnSpc>
                  <a:spcPct val="100000"/>
                </a:lnSpc>
              </a:pPr>
              <a:r>
                <a:rPr sz="1600" b="1">
                  <a:solidFill>
                    <a:srgbClr val="FFFFFF"/>
                  </a:solidFill>
                  <a:latin typeface="Arial"/>
                </a:rPr>
                <a:t>Tác Động tiêu cực</a:t>
              </a:r>
            </a:p>
          </p:txBody>
        </p:sp>
        <p:sp>
          <p:nvSpPr>
            <p:cNvPr id="20" name="SubTopic">
              <a:extLst>
                <a:ext uri="{FF2B5EF4-FFF2-40B4-BE49-F238E27FC236}">
                  <a16:creationId xmlns:a16="http://schemas.microsoft.com/office/drawing/2014/main" id="{2C6AA265-16CA-45EE-B2E0-C8F182A11263}"/>
                </a:ext>
              </a:extLst>
            </p:cNvPr>
            <p:cNvSpPr/>
            <p:nvPr/>
          </p:nvSpPr>
          <p:spPr>
            <a:xfrm>
              <a:off x="5207959" y="3265457"/>
              <a:ext cx="1102000" cy="212800"/>
            </a:xfrm>
            <a:custGeom>
              <a:avLst/>
              <a:gdLst>
                <a:gd name="rtl" fmla="*/ 66880 w 836000"/>
                <a:gd name="rtt" fmla="*/ 28880 h 212800"/>
                <a:gd name="rtr" fmla="*/ 781280 w 836000"/>
                <a:gd name="rtb" fmla="*/ 203680 h 212800"/>
              </a:gdLst>
              <a:ahLst/>
              <a:cxnLst/>
              <a:rect l="rtl" t="rtt" r="rtr" b="rtb"/>
              <a:pathLst>
                <a:path w="836000" h="212800" stroke="0">
                  <a:moveTo>
                    <a:pt x="0" y="0"/>
                  </a:moveTo>
                  <a:lnTo>
                    <a:pt x="836000" y="0"/>
                  </a:lnTo>
                  <a:lnTo>
                    <a:pt x="8360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600">
                  <a:solidFill>
                    <a:srgbClr val="454545"/>
                  </a:solidFill>
                  <a:latin typeface="Arial"/>
                </a:rPr>
                <a:t>Con người</a:t>
              </a:r>
            </a:p>
          </p:txBody>
        </p:sp>
        <p:sp>
          <p:nvSpPr>
            <p:cNvPr id="21" name="SubTopic">
              <a:extLst>
                <a:ext uri="{FF2B5EF4-FFF2-40B4-BE49-F238E27FC236}">
                  <a16:creationId xmlns:a16="http://schemas.microsoft.com/office/drawing/2014/main" id="{EA57BBC1-B6DD-46D1-9DC2-A219D389BF3F}"/>
                </a:ext>
              </a:extLst>
            </p:cNvPr>
            <p:cNvSpPr/>
            <p:nvPr/>
          </p:nvSpPr>
          <p:spPr>
            <a:xfrm>
              <a:off x="5207959" y="4445357"/>
              <a:ext cx="874000" cy="212800"/>
            </a:xfrm>
            <a:custGeom>
              <a:avLst/>
              <a:gdLst>
                <a:gd name="rtl" fmla="*/ 66880 w 874000"/>
                <a:gd name="rtt" fmla="*/ 28880 h 212800"/>
                <a:gd name="rtr" fmla="*/ 500080 w 874000"/>
                <a:gd name="rtb" fmla="*/ 203680 h 212800"/>
              </a:gdLst>
              <a:ahLst/>
              <a:cxnLst/>
              <a:rect l="rtl" t="rtt" r="rtr" b="rtb"/>
              <a:pathLst>
                <a:path w="874000" h="212800" stroke="0">
                  <a:moveTo>
                    <a:pt x="0" y="0"/>
                  </a:moveTo>
                  <a:lnTo>
                    <a:pt x="874000" y="0"/>
                  </a:lnTo>
                  <a:lnTo>
                    <a:pt x="8740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just">
                <a:lnSpc>
                  <a:spcPct val="100000"/>
                </a:lnSpc>
              </a:pPr>
              <a:r>
                <a:rPr lang="en-US" sz="1600">
                  <a:solidFill>
                    <a:srgbClr val="454545"/>
                  </a:solidFill>
                  <a:latin typeface="Arial"/>
                </a:rPr>
                <a:t>  </a:t>
              </a:r>
              <a:r>
                <a:rPr sz="1600">
                  <a:solidFill>
                    <a:srgbClr val="454545"/>
                  </a:solidFill>
                  <a:latin typeface="Arial"/>
                </a:rPr>
                <a:t>Xã hội</a:t>
              </a:r>
            </a:p>
          </p:txBody>
        </p:sp>
        <p:sp>
          <p:nvSpPr>
            <p:cNvPr id="22" name="SubTopic">
              <a:extLst>
                <a:ext uri="{FF2B5EF4-FFF2-40B4-BE49-F238E27FC236}">
                  <a16:creationId xmlns:a16="http://schemas.microsoft.com/office/drawing/2014/main" id="{91ACC93C-5B1C-47E6-83B8-AFEEC023863B}"/>
                </a:ext>
              </a:extLst>
            </p:cNvPr>
            <p:cNvSpPr/>
            <p:nvPr/>
          </p:nvSpPr>
          <p:spPr>
            <a:xfrm>
              <a:off x="6744488" y="2146798"/>
              <a:ext cx="1643840" cy="393300"/>
            </a:xfrm>
            <a:custGeom>
              <a:avLst/>
              <a:gdLst>
                <a:gd name="rtl" fmla="*/ 66880 w 1451600"/>
                <a:gd name="rtt" fmla="*/ 28880 h 212800"/>
                <a:gd name="rtr" fmla="*/ 1396880 w 1451600"/>
                <a:gd name="rtb" fmla="*/ 203680 h 212800"/>
              </a:gdLst>
              <a:ahLst/>
              <a:cxnLst/>
              <a:rect l="rtl" t="rtt" r="rtr" b="rtb"/>
              <a:pathLst>
                <a:path w="1451600" h="212800" stroke="0">
                  <a:moveTo>
                    <a:pt x="0" y="0"/>
                  </a:moveTo>
                  <a:lnTo>
                    <a:pt x="1451600" y="0"/>
                  </a:lnTo>
                  <a:lnTo>
                    <a:pt x="14516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Thể chất và tinh thần</a:t>
              </a:r>
            </a:p>
          </p:txBody>
        </p:sp>
        <p:sp>
          <p:nvSpPr>
            <p:cNvPr id="23" name="SubTopic">
              <a:extLst>
                <a:ext uri="{FF2B5EF4-FFF2-40B4-BE49-F238E27FC236}">
                  <a16:creationId xmlns:a16="http://schemas.microsoft.com/office/drawing/2014/main" id="{208BEE8C-180E-4674-9A6E-E8851A11BF6B}"/>
                </a:ext>
              </a:extLst>
            </p:cNvPr>
            <p:cNvSpPr/>
            <p:nvPr/>
          </p:nvSpPr>
          <p:spPr>
            <a:xfrm>
              <a:off x="6744488" y="2668405"/>
              <a:ext cx="1586808" cy="251518"/>
            </a:xfrm>
            <a:custGeom>
              <a:avLst/>
              <a:gdLst>
                <a:gd name="rtl" fmla="*/ 66880 w 1102000"/>
                <a:gd name="rtt" fmla="*/ 28880 h 212800"/>
                <a:gd name="rtr" fmla="*/ 1047280 w 1102000"/>
                <a:gd name="rtb" fmla="*/ 203680 h 212800"/>
              </a:gdLst>
              <a:ahLst/>
              <a:cxnLst/>
              <a:rect l="rtl" t="rtt" r="rtr" b="rtb"/>
              <a:pathLst>
                <a:path w="1102000" h="212800" stroke="0">
                  <a:moveTo>
                    <a:pt x="0" y="0"/>
                  </a:moveTo>
                  <a:lnTo>
                    <a:pt x="1102000" y="0"/>
                  </a:lnTo>
                  <a:lnTo>
                    <a:pt x="11020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Quyền riêng tư</a:t>
              </a:r>
            </a:p>
          </p:txBody>
        </p:sp>
        <p:sp>
          <p:nvSpPr>
            <p:cNvPr id="24" name="SubTopic">
              <a:extLst>
                <a:ext uri="{FF2B5EF4-FFF2-40B4-BE49-F238E27FC236}">
                  <a16:creationId xmlns:a16="http://schemas.microsoft.com/office/drawing/2014/main" id="{E69920D7-9826-4CAA-A6A0-2D5C13F7D7EF}"/>
                </a:ext>
              </a:extLst>
            </p:cNvPr>
            <p:cNvSpPr/>
            <p:nvPr/>
          </p:nvSpPr>
          <p:spPr>
            <a:xfrm>
              <a:off x="6602694" y="3063177"/>
              <a:ext cx="2034326" cy="324829"/>
            </a:xfrm>
            <a:custGeom>
              <a:avLst/>
              <a:gdLst>
                <a:gd name="rtl" fmla="*/ 66880 w 1801200"/>
                <a:gd name="rtt" fmla="*/ 28880 h 212800"/>
                <a:gd name="rtr" fmla="*/ 1746480 w 1801200"/>
                <a:gd name="rtb" fmla="*/ 203680 h 212800"/>
              </a:gdLst>
              <a:ahLst/>
              <a:cxnLst/>
              <a:rect l="rtl" t="rtt" r="rtr" b="rtb"/>
              <a:pathLst>
                <a:path w="1801200" h="212800" stroke="0">
                  <a:moveTo>
                    <a:pt x="0" y="0"/>
                  </a:moveTo>
                  <a:lnTo>
                    <a:pt x="1801200" y="0"/>
                  </a:lnTo>
                  <a:lnTo>
                    <a:pt x="18012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Bị lệ thuộc vào công nghệ</a:t>
              </a:r>
            </a:p>
          </p:txBody>
        </p:sp>
        <p:sp>
          <p:nvSpPr>
            <p:cNvPr id="25" name="SubTopic">
              <a:extLst>
                <a:ext uri="{FF2B5EF4-FFF2-40B4-BE49-F238E27FC236}">
                  <a16:creationId xmlns:a16="http://schemas.microsoft.com/office/drawing/2014/main" id="{570E5CF9-5FC4-47DF-8ABE-E91A13530A07}"/>
                </a:ext>
              </a:extLst>
            </p:cNvPr>
            <p:cNvSpPr/>
            <p:nvPr/>
          </p:nvSpPr>
          <p:spPr>
            <a:xfrm>
              <a:off x="6686918" y="3553677"/>
              <a:ext cx="642141" cy="185238"/>
            </a:xfrm>
            <a:custGeom>
              <a:avLst/>
              <a:gdLst>
                <a:gd name="rtl" fmla="*/ 66880 w 266000"/>
                <a:gd name="rtt" fmla="*/ 28880 h 212800"/>
                <a:gd name="rtr" fmla="*/ 211280 w 266000"/>
                <a:gd name="rtb" fmla="*/ 203680 h 212800"/>
              </a:gdLst>
              <a:ahLst/>
              <a:cxnLst/>
              <a:rect l="rtl" t="rtt" r="rtr" b="rtb"/>
              <a:pathLst>
                <a:path w="266000" h="212800" stroke="0">
                  <a:moveTo>
                    <a:pt x="0" y="0"/>
                  </a:moveTo>
                  <a:lnTo>
                    <a:pt x="266000" y="0"/>
                  </a:lnTo>
                  <a:lnTo>
                    <a:pt x="2660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a:t>
              </a:r>
            </a:p>
          </p:txBody>
        </p:sp>
        <p:sp>
          <p:nvSpPr>
            <p:cNvPr id="26" name="SubTopic">
              <a:extLst>
                <a:ext uri="{FF2B5EF4-FFF2-40B4-BE49-F238E27FC236}">
                  <a16:creationId xmlns:a16="http://schemas.microsoft.com/office/drawing/2014/main" id="{932B2D45-D185-49DE-8162-B32AF81920DA}"/>
                </a:ext>
              </a:extLst>
            </p:cNvPr>
            <p:cNvSpPr/>
            <p:nvPr/>
          </p:nvSpPr>
          <p:spPr>
            <a:xfrm>
              <a:off x="6553918" y="3935337"/>
              <a:ext cx="864927" cy="198419"/>
            </a:xfrm>
            <a:custGeom>
              <a:avLst/>
              <a:gdLst>
                <a:gd name="rtl" fmla="*/ 66880 w 691600"/>
                <a:gd name="rtt" fmla="*/ 28880 h 212800"/>
                <a:gd name="rtr" fmla="*/ 636880 w 691600"/>
                <a:gd name="rtb" fmla="*/ 203680 h 212800"/>
              </a:gdLst>
              <a:ahLst/>
              <a:cxnLst/>
              <a:rect l="rtl" t="rtt" r="rtr" b="rtb"/>
              <a:pathLst>
                <a:path w="691600" h="212800" stroke="0">
                  <a:moveTo>
                    <a:pt x="0" y="0"/>
                  </a:moveTo>
                  <a:lnTo>
                    <a:pt x="691600" y="0"/>
                  </a:lnTo>
                  <a:lnTo>
                    <a:pt x="6916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Lừa đảo</a:t>
              </a:r>
            </a:p>
          </p:txBody>
        </p:sp>
        <p:sp>
          <p:nvSpPr>
            <p:cNvPr id="27" name="SubTopic">
              <a:extLst>
                <a:ext uri="{FF2B5EF4-FFF2-40B4-BE49-F238E27FC236}">
                  <a16:creationId xmlns:a16="http://schemas.microsoft.com/office/drawing/2014/main" id="{C56450D2-3AB1-4D09-9AE0-6FE3F9B05179}"/>
                </a:ext>
              </a:extLst>
            </p:cNvPr>
            <p:cNvSpPr/>
            <p:nvPr/>
          </p:nvSpPr>
          <p:spPr>
            <a:xfrm>
              <a:off x="6553918" y="4197537"/>
              <a:ext cx="1777377" cy="198419"/>
            </a:xfrm>
            <a:custGeom>
              <a:avLst/>
              <a:gdLst>
                <a:gd name="rtl" fmla="*/ 66880 w 1421200"/>
                <a:gd name="rtt" fmla="*/ 28880 h 212800"/>
                <a:gd name="rtr" fmla="*/ 1366480 w 1421200"/>
                <a:gd name="rtb" fmla="*/ 203680 h 212800"/>
              </a:gdLst>
              <a:ahLst/>
              <a:cxnLst/>
              <a:rect l="rtl" t="rtt" r="rtr" b="rtb"/>
              <a:pathLst>
                <a:path w="1421200" h="212800" stroke="0">
                  <a:moveTo>
                    <a:pt x="0" y="0"/>
                  </a:moveTo>
                  <a:lnTo>
                    <a:pt x="1421200" y="0"/>
                  </a:lnTo>
                  <a:lnTo>
                    <a:pt x="14212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Nguy cơ thất nghiệp</a:t>
              </a:r>
            </a:p>
          </p:txBody>
        </p:sp>
        <p:sp>
          <p:nvSpPr>
            <p:cNvPr id="28" name="SubTopic">
              <a:extLst>
                <a:ext uri="{FF2B5EF4-FFF2-40B4-BE49-F238E27FC236}">
                  <a16:creationId xmlns:a16="http://schemas.microsoft.com/office/drawing/2014/main" id="{D18D49AD-872C-47AC-8A7C-CBB706F6D43B}"/>
                </a:ext>
              </a:extLst>
            </p:cNvPr>
            <p:cNvSpPr/>
            <p:nvPr/>
          </p:nvSpPr>
          <p:spPr>
            <a:xfrm>
              <a:off x="6553919" y="4459737"/>
              <a:ext cx="1321152" cy="198419"/>
            </a:xfrm>
            <a:custGeom>
              <a:avLst/>
              <a:gdLst>
                <a:gd name="rtl" fmla="*/ 66880 w 1056400"/>
                <a:gd name="rtt" fmla="*/ 28880 h 212800"/>
                <a:gd name="rtr" fmla="*/ 1001680 w 1056400"/>
                <a:gd name="rtb" fmla="*/ 203680 h 212800"/>
              </a:gdLst>
              <a:ahLst/>
              <a:cxnLst/>
              <a:rect l="rtl" t="rtt" r="rtr" b="rtb"/>
              <a:pathLst>
                <a:path w="1056400" h="212800" stroke="0">
                  <a:moveTo>
                    <a:pt x="0" y="0"/>
                  </a:moveTo>
                  <a:lnTo>
                    <a:pt x="1056400" y="0"/>
                  </a:lnTo>
                  <a:lnTo>
                    <a:pt x="10564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Người yếu thế</a:t>
              </a:r>
            </a:p>
          </p:txBody>
        </p:sp>
        <p:sp>
          <p:nvSpPr>
            <p:cNvPr id="29" name="SubTopic">
              <a:extLst>
                <a:ext uri="{FF2B5EF4-FFF2-40B4-BE49-F238E27FC236}">
                  <a16:creationId xmlns:a16="http://schemas.microsoft.com/office/drawing/2014/main" id="{98CF0FCA-1D10-433A-B461-D55BC3891DFB}"/>
                </a:ext>
              </a:extLst>
            </p:cNvPr>
            <p:cNvSpPr/>
            <p:nvPr/>
          </p:nvSpPr>
          <p:spPr>
            <a:xfrm>
              <a:off x="6553919" y="4721937"/>
              <a:ext cx="1929452" cy="198419"/>
            </a:xfrm>
            <a:custGeom>
              <a:avLst/>
              <a:gdLst>
                <a:gd name="rtl" fmla="*/ 66880 w 1542800"/>
                <a:gd name="rtt" fmla="*/ 28880 h 212800"/>
                <a:gd name="rtr" fmla="*/ 1488080 w 1542800"/>
                <a:gd name="rtb" fmla="*/ 203680 h 212800"/>
              </a:gdLst>
              <a:ahLst/>
              <a:cxnLst/>
              <a:rect l="rtl" t="rtt" r="rtr" b="rtb"/>
              <a:pathLst>
                <a:path w="1542800" h="212800" stroke="0">
                  <a:moveTo>
                    <a:pt x="0" y="0"/>
                  </a:moveTo>
                  <a:lnTo>
                    <a:pt x="1542800" y="0"/>
                  </a:lnTo>
                  <a:lnTo>
                    <a:pt x="15428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Tạo ra rác thải điện tử</a:t>
              </a:r>
            </a:p>
          </p:txBody>
        </p:sp>
        <p:sp>
          <p:nvSpPr>
            <p:cNvPr id="30" name="SubTopic">
              <a:extLst>
                <a:ext uri="{FF2B5EF4-FFF2-40B4-BE49-F238E27FC236}">
                  <a16:creationId xmlns:a16="http://schemas.microsoft.com/office/drawing/2014/main" id="{F13AC872-B7B2-4094-82BE-DD1F3D198CD8}"/>
                </a:ext>
              </a:extLst>
            </p:cNvPr>
            <p:cNvSpPr/>
            <p:nvPr/>
          </p:nvSpPr>
          <p:spPr>
            <a:xfrm>
              <a:off x="6553919" y="4969757"/>
              <a:ext cx="266000" cy="212800"/>
            </a:xfrm>
            <a:custGeom>
              <a:avLst/>
              <a:gdLst>
                <a:gd name="rtl" fmla="*/ 66880 w 266000"/>
                <a:gd name="rtt" fmla="*/ 28880 h 212800"/>
                <a:gd name="rtr" fmla="*/ 211280 w 266000"/>
                <a:gd name="rtb" fmla="*/ 203680 h 212800"/>
              </a:gdLst>
              <a:ahLst/>
              <a:cxnLst/>
              <a:rect l="rtl" t="rtt" r="rtr" b="rtb"/>
              <a:pathLst>
                <a:path w="266000" h="212800" stroke="0">
                  <a:moveTo>
                    <a:pt x="0" y="0"/>
                  </a:moveTo>
                  <a:lnTo>
                    <a:pt x="266000" y="0"/>
                  </a:lnTo>
                  <a:lnTo>
                    <a:pt x="2660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078">
                  <a:solidFill>
                    <a:srgbClr val="454545"/>
                  </a:solidFill>
                  <a:latin typeface="Arial"/>
                </a:rPr>
                <a:t>...</a:t>
              </a:r>
            </a:p>
          </p:txBody>
        </p:sp>
        <p:sp>
          <p:nvSpPr>
            <p:cNvPr id="31" name="shape141">
              <a:extLst>
                <a:ext uri="{FF2B5EF4-FFF2-40B4-BE49-F238E27FC236}">
                  <a16:creationId xmlns:a16="http://schemas.microsoft.com/office/drawing/2014/main" id="{9E172691-212A-4E4E-BFC7-37C1215871CF}"/>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32" name="shape142">
              <a:extLst>
                <a:ext uri="{FF2B5EF4-FFF2-40B4-BE49-F238E27FC236}">
                  <a16:creationId xmlns:a16="http://schemas.microsoft.com/office/drawing/2014/main" id="{B78F428E-8BAD-4033-BB73-D2ABA3DFA2DF}"/>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33" name="shape143">
              <a:extLst>
                <a:ext uri="{FF2B5EF4-FFF2-40B4-BE49-F238E27FC236}">
                  <a16:creationId xmlns:a16="http://schemas.microsoft.com/office/drawing/2014/main" id="{6E0AD5C4-64AE-46DB-85EF-A456A0700B69}"/>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34" name="shape144">
              <a:extLst>
                <a:ext uri="{FF2B5EF4-FFF2-40B4-BE49-F238E27FC236}">
                  <a16:creationId xmlns:a16="http://schemas.microsoft.com/office/drawing/2014/main" id="{2CEEB209-F638-4360-824E-E749EA457680}"/>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35" name="shape145">
              <a:extLst>
                <a:ext uri="{FF2B5EF4-FFF2-40B4-BE49-F238E27FC236}">
                  <a16:creationId xmlns:a16="http://schemas.microsoft.com/office/drawing/2014/main" id="{4C7978F7-5E60-494C-AF18-01B12A0752B1}"/>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36" name="shape146">
              <a:extLst>
                <a:ext uri="{FF2B5EF4-FFF2-40B4-BE49-F238E27FC236}">
                  <a16:creationId xmlns:a16="http://schemas.microsoft.com/office/drawing/2014/main" id="{B899E979-9506-4921-9F4F-61FBE898711F}"/>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37" name="shape147">
              <a:extLst>
                <a:ext uri="{FF2B5EF4-FFF2-40B4-BE49-F238E27FC236}">
                  <a16:creationId xmlns:a16="http://schemas.microsoft.com/office/drawing/2014/main" id="{2F9D70F3-55E1-488B-BFD7-BA0F485C1157}"/>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38" name="shape148">
              <a:extLst>
                <a:ext uri="{FF2B5EF4-FFF2-40B4-BE49-F238E27FC236}">
                  <a16:creationId xmlns:a16="http://schemas.microsoft.com/office/drawing/2014/main" id="{A8A7BFE2-F62C-4CD9-A6ED-BBD22C50BF11}"/>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39" name="shape149">
              <a:extLst>
                <a:ext uri="{FF2B5EF4-FFF2-40B4-BE49-F238E27FC236}">
                  <a16:creationId xmlns:a16="http://schemas.microsoft.com/office/drawing/2014/main" id="{68487DAF-CF85-4F3F-94A2-4C18AD5E0692}"/>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40" name="shape150">
              <a:extLst>
                <a:ext uri="{FF2B5EF4-FFF2-40B4-BE49-F238E27FC236}">
                  <a16:creationId xmlns:a16="http://schemas.microsoft.com/office/drawing/2014/main" id="{051B516F-87CD-4B31-A3E5-708492DFE035}"/>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41" name="shape151">
              <a:extLst>
                <a:ext uri="{FF2B5EF4-FFF2-40B4-BE49-F238E27FC236}">
                  <a16:creationId xmlns:a16="http://schemas.microsoft.com/office/drawing/2014/main" id="{F5D616F9-49F9-431D-BFC5-2FA4F1AC523F}"/>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sp>
          <p:nvSpPr>
            <p:cNvPr id="42" name="shape152">
              <a:extLst>
                <a:ext uri="{FF2B5EF4-FFF2-40B4-BE49-F238E27FC236}">
                  <a16:creationId xmlns:a16="http://schemas.microsoft.com/office/drawing/2014/main" id="{BAC9F468-75CD-4C20-88F5-6197B5A78CE7}"/>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43" name="shape153">
              <a:extLst>
                <a:ext uri="{FF2B5EF4-FFF2-40B4-BE49-F238E27FC236}">
                  <a16:creationId xmlns:a16="http://schemas.microsoft.com/office/drawing/2014/main" id="{3ABE1927-B6D6-4AB6-B300-6CBA4D8011FA}"/>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44" name="shape154">
              <a:extLst>
                <a:ext uri="{FF2B5EF4-FFF2-40B4-BE49-F238E27FC236}">
                  <a16:creationId xmlns:a16="http://schemas.microsoft.com/office/drawing/2014/main" id="{2F09C244-8B1D-410F-B0D3-49790085BD41}"/>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45" name="shape155">
              <a:extLst>
                <a:ext uri="{FF2B5EF4-FFF2-40B4-BE49-F238E27FC236}">
                  <a16:creationId xmlns:a16="http://schemas.microsoft.com/office/drawing/2014/main" id="{993218A2-1E04-45F1-8BA2-87DAE0191553}"/>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46" name="shape156">
              <a:extLst>
                <a:ext uri="{FF2B5EF4-FFF2-40B4-BE49-F238E27FC236}">
                  <a16:creationId xmlns:a16="http://schemas.microsoft.com/office/drawing/2014/main" id="{AEA94BFB-6867-487C-8D6A-C234B105711A}"/>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47" name="shape157">
              <a:extLst>
                <a:ext uri="{FF2B5EF4-FFF2-40B4-BE49-F238E27FC236}">
                  <a16:creationId xmlns:a16="http://schemas.microsoft.com/office/drawing/2014/main" id="{09EE4C8E-A5E5-4F72-A4C4-CE91BB2D12DA}"/>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48" name="shape158">
              <a:extLst>
                <a:ext uri="{FF2B5EF4-FFF2-40B4-BE49-F238E27FC236}">
                  <a16:creationId xmlns:a16="http://schemas.microsoft.com/office/drawing/2014/main" id="{3CE8DFE3-02F9-4F62-A710-A381C472528B}"/>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49" name="shape159">
              <a:extLst>
                <a:ext uri="{FF2B5EF4-FFF2-40B4-BE49-F238E27FC236}">
                  <a16:creationId xmlns:a16="http://schemas.microsoft.com/office/drawing/2014/main" id="{F2791B09-A612-40DF-A5F7-F9D78E6FEF48}"/>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50" name="shape160">
              <a:extLst>
                <a:ext uri="{FF2B5EF4-FFF2-40B4-BE49-F238E27FC236}">
                  <a16:creationId xmlns:a16="http://schemas.microsoft.com/office/drawing/2014/main" id="{6CFC603F-4160-48CB-B0A7-EA063EF6D756}"/>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51" name="shape161">
              <a:extLst>
                <a:ext uri="{FF2B5EF4-FFF2-40B4-BE49-F238E27FC236}">
                  <a16:creationId xmlns:a16="http://schemas.microsoft.com/office/drawing/2014/main" id="{9BD6D1C0-8BD7-4994-A653-0B6B5F376417}"/>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52" name="shape162">
              <a:extLst>
                <a:ext uri="{FF2B5EF4-FFF2-40B4-BE49-F238E27FC236}">
                  <a16:creationId xmlns:a16="http://schemas.microsoft.com/office/drawing/2014/main" id="{F9B89FB4-80CF-4EF6-B343-61919C721162}"/>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sp>
          <p:nvSpPr>
            <p:cNvPr id="53" name="shape163">
              <a:extLst>
                <a:ext uri="{FF2B5EF4-FFF2-40B4-BE49-F238E27FC236}">
                  <a16:creationId xmlns:a16="http://schemas.microsoft.com/office/drawing/2014/main" id="{99B9B94A-F887-4982-A190-84ECDA891B0C}"/>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54" name="shape164">
              <a:extLst>
                <a:ext uri="{FF2B5EF4-FFF2-40B4-BE49-F238E27FC236}">
                  <a16:creationId xmlns:a16="http://schemas.microsoft.com/office/drawing/2014/main" id="{9B1DCFE3-7F51-4077-AA1F-95B9A327FB1C}"/>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55" name="shape165">
              <a:extLst>
                <a:ext uri="{FF2B5EF4-FFF2-40B4-BE49-F238E27FC236}">
                  <a16:creationId xmlns:a16="http://schemas.microsoft.com/office/drawing/2014/main" id="{8C61BEF7-62FE-4884-B287-04FCA900A136}"/>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56" name="shape166">
              <a:extLst>
                <a:ext uri="{FF2B5EF4-FFF2-40B4-BE49-F238E27FC236}">
                  <a16:creationId xmlns:a16="http://schemas.microsoft.com/office/drawing/2014/main" id="{4A74383C-EAAF-4E33-94F2-AF3CD39EBA1D}"/>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57" name="shape167">
              <a:extLst>
                <a:ext uri="{FF2B5EF4-FFF2-40B4-BE49-F238E27FC236}">
                  <a16:creationId xmlns:a16="http://schemas.microsoft.com/office/drawing/2014/main" id="{C7B6878A-C79D-4DBC-9301-07F782131CD6}"/>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58" name="shape168">
              <a:extLst>
                <a:ext uri="{FF2B5EF4-FFF2-40B4-BE49-F238E27FC236}">
                  <a16:creationId xmlns:a16="http://schemas.microsoft.com/office/drawing/2014/main" id="{388F8F62-490D-453E-A40C-DBC926E434AC}"/>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59" name="shape169">
              <a:extLst>
                <a:ext uri="{FF2B5EF4-FFF2-40B4-BE49-F238E27FC236}">
                  <a16:creationId xmlns:a16="http://schemas.microsoft.com/office/drawing/2014/main" id="{A5B7466D-95ED-4857-8A7C-E2C2BEF5828A}"/>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60" name="shape170">
              <a:extLst>
                <a:ext uri="{FF2B5EF4-FFF2-40B4-BE49-F238E27FC236}">
                  <a16:creationId xmlns:a16="http://schemas.microsoft.com/office/drawing/2014/main" id="{E4DEE8C0-5241-4315-92F4-8A54589E8CCA}"/>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61" name="shape171">
              <a:extLst>
                <a:ext uri="{FF2B5EF4-FFF2-40B4-BE49-F238E27FC236}">
                  <a16:creationId xmlns:a16="http://schemas.microsoft.com/office/drawing/2014/main" id="{7622DCE6-2649-48DF-8DF4-A24A1CAFF101}"/>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62" name="shape172">
              <a:extLst>
                <a:ext uri="{FF2B5EF4-FFF2-40B4-BE49-F238E27FC236}">
                  <a16:creationId xmlns:a16="http://schemas.microsoft.com/office/drawing/2014/main" id="{5CE22251-28A2-48E4-8CEB-C1B37F508C22}"/>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63" name="shape173">
              <a:extLst>
                <a:ext uri="{FF2B5EF4-FFF2-40B4-BE49-F238E27FC236}">
                  <a16:creationId xmlns:a16="http://schemas.microsoft.com/office/drawing/2014/main" id="{F61F46B9-5AC1-42A9-8749-2AEABA75248A}"/>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sp>
          <p:nvSpPr>
            <p:cNvPr id="64" name="shape174">
              <a:extLst>
                <a:ext uri="{FF2B5EF4-FFF2-40B4-BE49-F238E27FC236}">
                  <a16:creationId xmlns:a16="http://schemas.microsoft.com/office/drawing/2014/main" id="{88808B8F-E2E6-40B2-8C94-CD2052908557}"/>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65" name="shape175">
              <a:extLst>
                <a:ext uri="{FF2B5EF4-FFF2-40B4-BE49-F238E27FC236}">
                  <a16:creationId xmlns:a16="http://schemas.microsoft.com/office/drawing/2014/main" id="{A5900C58-5E5C-474F-B548-175B01FA8C53}"/>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66" name="shape176">
              <a:extLst>
                <a:ext uri="{FF2B5EF4-FFF2-40B4-BE49-F238E27FC236}">
                  <a16:creationId xmlns:a16="http://schemas.microsoft.com/office/drawing/2014/main" id="{A06091CD-EE17-49A4-87EA-999C27C05511}"/>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67" name="shape177">
              <a:extLst>
                <a:ext uri="{FF2B5EF4-FFF2-40B4-BE49-F238E27FC236}">
                  <a16:creationId xmlns:a16="http://schemas.microsoft.com/office/drawing/2014/main" id="{C4BED922-3584-4E91-AF97-22542A3EB6DF}"/>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68" name="shape178">
              <a:extLst>
                <a:ext uri="{FF2B5EF4-FFF2-40B4-BE49-F238E27FC236}">
                  <a16:creationId xmlns:a16="http://schemas.microsoft.com/office/drawing/2014/main" id="{D449BDCD-A592-4B0B-BCE6-152E4EB7A3A9}"/>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69" name="shape179">
              <a:extLst>
                <a:ext uri="{FF2B5EF4-FFF2-40B4-BE49-F238E27FC236}">
                  <a16:creationId xmlns:a16="http://schemas.microsoft.com/office/drawing/2014/main" id="{74612ED2-FAF4-48A6-BCD0-E3765C2EF9CF}"/>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70" name="shape180">
              <a:extLst>
                <a:ext uri="{FF2B5EF4-FFF2-40B4-BE49-F238E27FC236}">
                  <a16:creationId xmlns:a16="http://schemas.microsoft.com/office/drawing/2014/main" id="{F53C4DD8-98C0-487B-AB77-E4DC248227C5}"/>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71" name="shape181">
              <a:extLst>
                <a:ext uri="{FF2B5EF4-FFF2-40B4-BE49-F238E27FC236}">
                  <a16:creationId xmlns:a16="http://schemas.microsoft.com/office/drawing/2014/main" id="{A65D7A35-D0F5-48AF-96DB-995CABB6F8C0}"/>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72" name="shape182">
              <a:extLst>
                <a:ext uri="{FF2B5EF4-FFF2-40B4-BE49-F238E27FC236}">
                  <a16:creationId xmlns:a16="http://schemas.microsoft.com/office/drawing/2014/main" id="{FD3685C7-8475-4DAA-8718-A4858F573544}"/>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73" name="shape183">
              <a:extLst>
                <a:ext uri="{FF2B5EF4-FFF2-40B4-BE49-F238E27FC236}">
                  <a16:creationId xmlns:a16="http://schemas.microsoft.com/office/drawing/2014/main" id="{07F8FCC0-0E98-4BE6-9665-9A4351665878}"/>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74" name="shape184">
              <a:extLst>
                <a:ext uri="{FF2B5EF4-FFF2-40B4-BE49-F238E27FC236}">
                  <a16:creationId xmlns:a16="http://schemas.microsoft.com/office/drawing/2014/main" id="{8A1C0E28-5624-43C7-B314-FA60F99A916A}"/>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grpSp>
      <p:sp>
        <p:nvSpPr>
          <p:cNvPr id="76" name="Rectangle 75">
            <a:extLst>
              <a:ext uri="{FF2B5EF4-FFF2-40B4-BE49-F238E27FC236}">
                <a16:creationId xmlns:a16="http://schemas.microsoft.com/office/drawing/2014/main" id="{F8DF2871-843C-4ABA-BDE2-27449E89128A}"/>
              </a:ext>
            </a:extLst>
          </p:cNvPr>
          <p:cNvSpPr/>
          <p:nvPr/>
        </p:nvSpPr>
        <p:spPr>
          <a:xfrm>
            <a:off x="1060501" y="227046"/>
            <a:ext cx="9968773" cy="1481175"/>
          </a:xfrm>
          <a:prstGeom prst="rect">
            <a:avLst/>
          </a:prstGeom>
          <a:solidFill>
            <a:schemeClr val="accent2">
              <a:lumMod val="40000"/>
              <a:lumOff val="60000"/>
            </a:schemeClr>
          </a:solidFill>
        </p:spPr>
        <p:txBody>
          <a:bodyPr wrap="square">
            <a:spAutoFit/>
          </a:bodyPr>
          <a:lstStyle/>
          <a:p>
            <a:pPr algn="just">
              <a:lnSpc>
                <a:spcPct val="150000"/>
              </a:lnSpc>
            </a:pPr>
            <a:r>
              <a:rPr lang="en-US" sz="3200" err="1">
                <a:solidFill>
                  <a:srgbClr val="002060"/>
                </a:solidFill>
                <a:effectLst/>
                <a:latin typeface="Times New Roman" panose="02020603050405020304" pitchFamily="18" charset="0"/>
                <a:cs typeface="Times New Roman" panose="02020603050405020304" pitchFamily="18" charset="0"/>
              </a:rPr>
              <a:t>Ngoài</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các</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tác</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động</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1B0DCD"/>
                </a:solidFill>
                <a:effectLst/>
                <a:latin typeface="Times New Roman" panose="02020603050405020304" pitchFamily="18" charset="0"/>
                <a:cs typeface="Times New Roman" panose="02020603050405020304" pitchFamily="18" charset="0"/>
              </a:rPr>
              <a:t>tích</a:t>
            </a:r>
            <a:r>
              <a:rPr lang="en-US" sz="3200">
                <a:solidFill>
                  <a:srgbClr val="1B0DCD"/>
                </a:solidFill>
                <a:effectLst/>
                <a:latin typeface="Times New Roman" panose="02020603050405020304" pitchFamily="18" charset="0"/>
                <a:cs typeface="Times New Roman" panose="02020603050405020304" pitchFamily="18" charset="0"/>
              </a:rPr>
              <a:t> </a:t>
            </a:r>
            <a:r>
              <a:rPr lang="en-US" sz="3200" err="1">
                <a:solidFill>
                  <a:srgbClr val="1B0DCD"/>
                </a:solidFill>
                <a:effectLst/>
                <a:latin typeface="Times New Roman" panose="02020603050405020304" pitchFamily="18" charset="0"/>
                <a:cs typeface="Times New Roman" panose="02020603050405020304" pitchFamily="18" charset="0"/>
              </a:rPr>
              <a:t>c</a:t>
            </a:r>
            <a:r>
              <a:rPr lang="en-US" sz="3200" err="1">
                <a:solidFill>
                  <a:srgbClr val="1B0DCD"/>
                </a:solidFill>
                <a:latin typeface="Times New Roman" panose="02020603050405020304" pitchFamily="18" charset="0"/>
                <a:cs typeface="Times New Roman" panose="02020603050405020304" pitchFamily="18" charset="0"/>
              </a:rPr>
              <a:t>ực</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công</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nghệ</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kĩ</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thuật</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số</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còn</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có</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một</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số</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tác</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động</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FF0000"/>
                </a:solidFill>
                <a:effectLst/>
                <a:latin typeface="Times New Roman" panose="02020603050405020304" pitchFamily="18" charset="0"/>
                <a:cs typeface="Times New Roman" panose="02020603050405020304" pitchFamily="18" charset="0"/>
              </a:rPr>
              <a:t>tiêu</a:t>
            </a:r>
            <a:r>
              <a:rPr lang="en-US" sz="3200">
                <a:solidFill>
                  <a:srgbClr val="FF0000"/>
                </a:solidFill>
                <a:effectLst/>
                <a:latin typeface="Times New Roman" panose="02020603050405020304" pitchFamily="18" charset="0"/>
                <a:cs typeface="Times New Roman" panose="02020603050405020304" pitchFamily="18" charset="0"/>
              </a:rPr>
              <a:t> </a:t>
            </a:r>
            <a:r>
              <a:rPr lang="en-US" sz="3200" err="1">
                <a:solidFill>
                  <a:srgbClr val="FF0000"/>
                </a:solidFill>
                <a:effectLst/>
                <a:latin typeface="Times New Roman" panose="02020603050405020304" pitchFamily="18" charset="0"/>
                <a:cs typeface="Times New Roman" panose="02020603050405020304" pitchFamily="18" charset="0"/>
              </a:rPr>
              <a:t>c</a:t>
            </a:r>
            <a:r>
              <a:rPr lang="en-US" sz="3200" err="1">
                <a:solidFill>
                  <a:srgbClr val="FF0000"/>
                </a:solidFill>
                <a:latin typeface="Times New Roman" panose="02020603050405020304" pitchFamily="18" charset="0"/>
                <a:cs typeface="Times New Roman" panose="02020603050405020304" pitchFamily="18" charset="0"/>
              </a:rPr>
              <a:t>ực</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lên</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đời</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sống</a:t>
            </a:r>
            <a:r>
              <a:rPr lang="en-US" sz="3200">
                <a:solidFill>
                  <a:srgbClr val="002060"/>
                </a:solidFill>
                <a:latin typeface="Times New Roman" panose="02020603050405020304" pitchFamily="18" charset="0"/>
                <a:cs typeface="Times New Roman" panose="02020603050405020304" pitchFamily="18" charset="0"/>
              </a:rPr>
              <a:t> </a:t>
            </a:r>
            <a:r>
              <a:rPr lang="en-US" sz="3200">
                <a:solidFill>
                  <a:srgbClr val="D34CD6"/>
                </a:solidFill>
                <a:latin typeface="Times New Roman" panose="02020603050405020304" pitchFamily="18" charset="0"/>
                <a:cs typeface="Times New Roman" panose="02020603050405020304" pitchFamily="18" charset="0"/>
              </a:rPr>
              <a:t>con ng</a:t>
            </a:r>
            <a:r>
              <a:rPr lang="vi-VN" sz="3200">
                <a:solidFill>
                  <a:srgbClr val="D34CD6"/>
                </a:solidFill>
                <a:latin typeface="Times New Roman" panose="02020603050405020304" pitchFamily="18" charset="0"/>
                <a:cs typeface="Times New Roman" panose="02020603050405020304" pitchFamily="18" charset="0"/>
              </a:rPr>
              <a:t>ư</a:t>
            </a:r>
            <a:r>
              <a:rPr lang="en-US" sz="3200" err="1">
                <a:solidFill>
                  <a:srgbClr val="D34CD6"/>
                </a:solidFill>
                <a:latin typeface="Times New Roman" panose="02020603050405020304" pitchFamily="18" charset="0"/>
                <a:cs typeface="Times New Roman" panose="02020603050405020304" pitchFamily="18" charset="0"/>
              </a:rPr>
              <a:t>ời</a:t>
            </a:r>
            <a:r>
              <a:rPr lang="en-US" sz="3200">
                <a:solidFill>
                  <a:srgbClr val="D34CD6"/>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và</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D34CD6"/>
                </a:solidFill>
                <a:latin typeface="Times New Roman" panose="02020603050405020304" pitchFamily="18" charset="0"/>
                <a:cs typeface="Times New Roman" panose="02020603050405020304" pitchFamily="18" charset="0"/>
              </a:rPr>
              <a:t>xã</a:t>
            </a:r>
            <a:r>
              <a:rPr lang="en-US" sz="3200">
                <a:solidFill>
                  <a:srgbClr val="D34CD6"/>
                </a:solidFill>
                <a:latin typeface="Times New Roman" panose="02020603050405020304" pitchFamily="18" charset="0"/>
                <a:cs typeface="Times New Roman" panose="02020603050405020304" pitchFamily="18" charset="0"/>
              </a:rPr>
              <a:t> </a:t>
            </a:r>
            <a:r>
              <a:rPr lang="en-US" sz="3200" err="1">
                <a:solidFill>
                  <a:srgbClr val="D34CD6"/>
                </a:solidFill>
                <a:latin typeface="Times New Roman" panose="02020603050405020304" pitchFamily="18" charset="0"/>
                <a:cs typeface="Times New Roman" panose="02020603050405020304" pitchFamily="18" charset="0"/>
              </a:rPr>
              <a:t>hội</a:t>
            </a:r>
            <a:r>
              <a:rPr lang="vi-VN" sz="3200">
                <a:solidFill>
                  <a:srgbClr val="002060"/>
                </a:solidFill>
                <a:effectLst/>
                <a:latin typeface="Times New Roman" panose="02020603050405020304" pitchFamily="18" charset="0"/>
                <a:cs typeface="Times New Roman" panose="02020603050405020304" pitchFamily="18" charset="0"/>
              </a:rPr>
              <a:t>.</a:t>
            </a:r>
            <a:endParaRPr lang="vi-VN" sz="3200">
              <a:solidFill>
                <a:srgbClr val="002060"/>
              </a:solidFill>
              <a:latin typeface="Times New Roman" panose="02020603050405020304" pitchFamily="18" charset="0"/>
              <a:cs typeface="Times New Roman" panose="02020603050405020304" pitchFamily="18" charset="0"/>
            </a:endParaRPr>
          </a:p>
        </p:txBody>
      </p:sp>
      <p:pic>
        <p:nvPicPr>
          <p:cNvPr id="75" name="Picture 74">
            <a:extLst>
              <a:ext uri="{FF2B5EF4-FFF2-40B4-BE49-F238E27FC236}">
                <a16:creationId xmlns:a16="http://schemas.microsoft.com/office/drawing/2014/main" id="{FBC1A728-6BCC-4F89-88FD-42669A901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9796" y="-64353"/>
            <a:ext cx="967235" cy="813584"/>
          </a:xfrm>
          <a:prstGeom prst="rect">
            <a:avLst/>
          </a:prstGeom>
        </p:spPr>
      </p:pic>
    </p:spTree>
    <p:extLst>
      <p:ext uri="{BB962C8B-B14F-4D97-AF65-F5344CB8AC3E}">
        <p14:creationId xmlns:p14="http://schemas.microsoft.com/office/powerpoint/2010/main" val="23270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92"/>
            <a:ext cx="10649995" cy="5694086"/>
            <a:chOff x="1117200" y="3528268"/>
            <a:chExt cx="10337399" cy="779243"/>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err="1">
                  <a:solidFill>
                    <a:srgbClr val="002060"/>
                  </a:solidFill>
                  <a:latin typeface="UTM Avo" panose="02040603050506020204" pitchFamily="18" charset="0"/>
                  <a:cs typeface="Times New Roman" panose="02020603050405020304" pitchFamily="18" charset="0"/>
                </a:rPr>
                <a:t>Mặt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trái</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của</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công</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nghệ</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kĩ</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thuật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số</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D9F9823B-E28B-57CA-53DF-9735D5CBDADD}"/>
              </a:ext>
            </a:extLst>
          </p:cNvPr>
          <p:cNvSpPr txBox="1"/>
          <p:nvPr/>
        </p:nvSpPr>
        <p:spPr>
          <a:xfrm>
            <a:off x="1497168" y="1389641"/>
            <a:ext cx="8884024" cy="2805320"/>
          </a:xfrm>
          <a:prstGeom prst="rect">
            <a:avLst/>
          </a:prstGeom>
          <a:noFill/>
        </p:spPr>
        <p:txBody>
          <a:bodyPr wrap="square">
            <a:spAutoFit/>
          </a:bodyPr>
          <a:lstStyle/>
          <a:p>
            <a:pPr>
              <a:lnSpc>
                <a:spcPct val="150000"/>
              </a:lnSpc>
            </a:pPr>
            <a:r>
              <a:rPr lang="vi-VN" sz="2000" b="1">
                <a:effectLst/>
                <a:latin typeface="Arial-BoldMT"/>
              </a:rPr>
              <a:t>1.</a:t>
            </a:r>
            <a:r>
              <a:rPr lang="vi-VN" sz="2000">
                <a:effectLst/>
                <a:latin typeface="Arial" panose="020B0604020202020204" pitchFamily="34" charset="0"/>
              </a:rPr>
              <a:t> Chọn những phương án nói về tác động tiêu cực của công nghệ kĩ thuật số tới đời sống con người và xã hội. </a:t>
            </a:r>
            <a:endParaRPr lang="vi-VN" sz="2000"/>
          </a:p>
          <a:p>
            <a:pPr>
              <a:lnSpc>
                <a:spcPct val="150000"/>
              </a:lnSpc>
            </a:pPr>
            <a:r>
              <a:rPr lang="vi-VN" sz="2000">
                <a:effectLst/>
                <a:latin typeface="Arial" panose="020B0604020202020204" pitchFamily="34" charset="0"/>
              </a:rPr>
              <a:t>A. Quyền riêng tư dễ bị ảnh hưởng. </a:t>
            </a:r>
            <a:endParaRPr lang="vi-VN" sz="2000"/>
          </a:p>
          <a:p>
            <a:pPr>
              <a:lnSpc>
                <a:spcPct val="150000"/>
              </a:lnSpc>
            </a:pPr>
            <a:r>
              <a:rPr lang="vi-VN" sz="2000">
                <a:effectLst/>
                <a:latin typeface="Arial" panose="020B0604020202020204" pitchFamily="34" charset="0"/>
              </a:rPr>
              <a:t>B. Dữ liệu tài khoản ngân hàng bị đánh cắp. </a:t>
            </a:r>
            <a:endParaRPr lang="vi-VN" sz="2000"/>
          </a:p>
          <a:p>
            <a:pPr>
              <a:lnSpc>
                <a:spcPct val="150000"/>
              </a:lnSpc>
            </a:pPr>
            <a:r>
              <a:rPr lang="vi-VN" sz="2000">
                <a:effectLst/>
                <a:latin typeface="Arial" panose="020B0604020202020204" pitchFamily="34" charset="0"/>
              </a:rPr>
              <a:t>C. Giao dịch trong thương mại tăng nhanh nhờ ứng dụng ngân hàng số. </a:t>
            </a:r>
            <a:endParaRPr lang="vi-VN" sz="2000"/>
          </a:p>
          <a:p>
            <a:pPr>
              <a:lnSpc>
                <a:spcPct val="150000"/>
              </a:lnSpc>
            </a:pPr>
            <a:r>
              <a:rPr lang="vi-VN" sz="2000">
                <a:effectLst/>
                <a:latin typeface="Arial" panose="020B0604020202020204" pitchFamily="34" charset="0"/>
              </a:rPr>
              <a:t>D. Ô nhiễm do rác thải từ những thiết bị công nghệ số lỗi thời. </a:t>
            </a:r>
            <a:endParaRPr lang="vi-VN" sz="2000"/>
          </a:p>
        </p:txBody>
      </p:sp>
      <p:sp>
        <p:nvSpPr>
          <p:cNvPr id="11" name="Oval 10">
            <a:extLst>
              <a:ext uri="{FF2B5EF4-FFF2-40B4-BE49-F238E27FC236}">
                <a16:creationId xmlns:a16="http://schemas.microsoft.com/office/drawing/2014/main" id="{323A9D88-B0CB-4CBA-90E7-A959F7F1693C}"/>
              </a:ext>
            </a:extLst>
          </p:cNvPr>
          <p:cNvSpPr/>
          <p:nvPr/>
        </p:nvSpPr>
        <p:spPr>
          <a:xfrm>
            <a:off x="1473430" y="3805262"/>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FACFDD-E8B6-4D2A-98E1-BE15A5E641A9}"/>
              </a:ext>
            </a:extLst>
          </p:cNvPr>
          <p:cNvSpPr/>
          <p:nvPr/>
        </p:nvSpPr>
        <p:spPr>
          <a:xfrm>
            <a:off x="1470137" y="2886131"/>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C37DBD-FFA6-4AF3-A376-7106EE42EBF3}"/>
              </a:ext>
            </a:extLst>
          </p:cNvPr>
          <p:cNvSpPr/>
          <p:nvPr/>
        </p:nvSpPr>
        <p:spPr>
          <a:xfrm>
            <a:off x="1454769" y="2426063"/>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48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C55A10-A1D7-D84D-01D6-2F175AD80189}"/>
              </a:ext>
            </a:extLst>
          </p:cNvPr>
          <p:cNvGrpSpPr/>
          <p:nvPr/>
        </p:nvGrpSpPr>
        <p:grpSpPr>
          <a:xfrm>
            <a:off x="559837" y="348014"/>
            <a:ext cx="10879494" cy="5858013"/>
            <a:chOff x="604396" y="708555"/>
            <a:chExt cx="10499289" cy="6335969"/>
          </a:xfrm>
        </p:grpSpPr>
        <p:grpSp>
          <p:nvGrpSpPr>
            <p:cNvPr id="12" name="Group 11">
              <a:extLst>
                <a:ext uri="{FF2B5EF4-FFF2-40B4-BE49-F238E27FC236}">
                  <a16:creationId xmlns:a16="http://schemas.microsoft.com/office/drawing/2014/main" id="{FB54EB3C-7287-F5F1-7265-E62FF82B59EE}"/>
                </a:ext>
              </a:extLst>
            </p:cNvPr>
            <p:cNvGrpSpPr/>
            <p:nvPr/>
          </p:nvGrpSpPr>
          <p:grpSpPr>
            <a:xfrm>
              <a:off x="1053799" y="708555"/>
              <a:ext cx="10049886" cy="6335969"/>
              <a:chOff x="1062431" y="4534794"/>
              <a:chExt cx="10049886" cy="6335969"/>
            </a:xfrm>
          </p:grpSpPr>
          <p:sp>
            <p:nvSpPr>
              <p:cNvPr id="15" name="Rectangle: Rounded Corners 14">
                <a:extLst>
                  <a:ext uri="{FF2B5EF4-FFF2-40B4-BE49-F238E27FC236}">
                    <a16:creationId xmlns:a16="http://schemas.microsoft.com/office/drawing/2014/main" id="{417C7E8C-D2C6-BA70-D879-F7B1DC946BF2}"/>
                  </a:ext>
                </a:extLst>
              </p:cNvPr>
              <p:cNvSpPr/>
              <p:nvPr/>
            </p:nvSpPr>
            <p:spPr>
              <a:xfrm>
                <a:off x="1062431" y="4644163"/>
                <a:ext cx="9967265" cy="6226600"/>
              </a:xfrm>
              <a:prstGeom prst="roundRect">
                <a:avLst>
                  <a:gd name="adj" fmla="val 518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C1F37D-7FC0-74A1-B36E-3CED7CA73FB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C6C7040-E87C-7849-DC5E-EF4701AB974E}"/>
                  </a:ext>
                </a:extLst>
              </p:cNvPr>
              <p:cNvSpPr/>
              <p:nvPr/>
            </p:nvSpPr>
            <p:spPr>
              <a:xfrm>
                <a:off x="1132582" y="4534794"/>
                <a:ext cx="9967265" cy="6032002"/>
              </a:xfrm>
              <a:prstGeom prst="rect">
                <a:avLst/>
              </a:prstGeom>
            </p:spPr>
            <p:txBody>
              <a:bodyPr wrap="square">
                <a:spAutoFit/>
              </a:bodyPr>
              <a:lstStyle/>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1. Phương án nào sau đây không phải là tác động tiêu cực của công nghệ kĩ thuật </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số đến đời sống con người?</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Nhờ trí tuệ nhân tạo làm bài tập về nhà.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Truy cập mạng xã hội trong nhiều giờ.</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Thường xuyên sử dụng phần mềm soạn thảo văn bản để làm báo cáo.</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Vừa ăn vừa xem video trên trang YouTube.</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2. Những phương án nào sau đây là tác động tiêu cực của công nghệ kĩ thuật số đến xã hội?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Thông tin cá nhân của con người được số hoá.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Sử dụng thiết bị số liên tục trong thời gian dài ảnh hưởng đến sức khoẻ thể chất và tinh thần của lớp trẻ.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Gia tăng ô nhiễm môi trường.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Làm gia tăng tỉ lệ thất nghiệp.</a:t>
                </a:r>
              </a:p>
            </p:txBody>
          </p:sp>
        </p:grpSp>
        <p:pic>
          <p:nvPicPr>
            <p:cNvPr id="14" name="Picture 13">
              <a:extLst>
                <a:ext uri="{FF2B5EF4-FFF2-40B4-BE49-F238E27FC236}">
                  <a16:creationId xmlns:a16="http://schemas.microsoft.com/office/drawing/2014/main" id="{F04303A4-EF31-F03F-F655-A5B60FD8C0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396" y="708555"/>
              <a:ext cx="831080" cy="813583"/>
            </a:xfrm>
            <a:prstGeom prst="rect">
              <a:avLst/>
            </a:prstGeom>
          </p:spPr>
        </p:pic>
      </p:grpSp>
    </p:spTree>
    <p:extLst>
      <p:ext uri="{BB962C8B-B14F-4D97-AF65-F5344CB8AC3E}">
        <p14:creationId xmlns:p14="http://schemas.microsoft.com/office/powerpoint/2010/main" val="271381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C55A10-A1D7-D84D-01D6-2F175AD80189}"/>
              </a:ext>
            </a:extLst>
          </p:cNvPr>
          <p:cNvGrpSpPr/>
          <p:nvPr/>
        </p:nvGrpSpPr>
        <p:grpSpPr>
          <a:xfrm>
            <a:off x="559837" y="348014"/>
            <a:ext cx="10879494" cy="5858013"/>
            <a:chOff x="604396" y="708555"/>
            <a:chExt cx="10499289" cy="6335969"/>
          </a:xfrm>
        </p:grpSpPr>
        <p:grpSp>
          <p:nvGrpSpPr>
            <p:cNvPr id="12" name="Group 11">
              <a:extLst>
                <a:ext uri="{FF2B5EF4-FFF2-40B4-BE49-F238E27FC236}">
                  <a16:creationId xmlns:a16="http://schemas.microsoft.com/office/drawing/2014/main" id="{FB54EB3C-7287-F5F1-7265-E62FF82B59EE}"/>
                </a:ext>
              </a:extLst>
            </p:cNvPr>
            <p:cNvGrpSpPr/>
            <p:nvPr/>
          </p:nvGrpSpPr>
          <p:grpSpPr>
            <a:xfrm>
              <a:off x="1053799" y="708555"/>
              <a:ext cx="10049886" cy="6335969"/>
              <a:chOff x="1062431" y="4534794"/>
              <a:chExt cx="10049886" cy="6335969"/>
            </a:xfrm>
          </p:grpSpPr>
          <p:sp>
            <p:nvSpPr>
              <p:cNvPr id="15" name="Rectangle: Rounded Corners 14">
                <a:extLst>
                  <a:ext uri="{FF2B5EF4-FFF2-40B4-BE49-F238E27FC236}">
                    <a16:creationId xmlns:a16="http://schemas.microsoft.com/office/drawing/2014/main" id="{417C7E8C-D2C6-BA70-D879-F7B1DC946BF2}"/>
                  </a:ext>
                </a:extLst>
              </p:cNvPr>
              <p:cNvSpPr/>
              <p:nvPr/>
            </p:nvSpPr>
            <p:spPr>
              <a:xfrm>
                <a:off x="1062431" y="4644163"/>
                <a:ext cx="9967265" cy="6226600"/>
              </a:xfrm>
              <a:prstGeom prst="roundRect">
                <a:avLst>
                  <a:gd name="adj" fmla="val 518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C1F37D-7FC0-74A1-B36E-3CED7CA73FB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C6C7040-E87C-7849-DC5E-EF4701AB974E}"/>
                  </a:ext>
                </a:extLst>
              </p:cNvPr>
              <p:cNvSpPr/>
              <p:nvPr/>
            </p:nvSpPr>
            <p:spPr>
              <a:xfrm>
                <a:off x="1132582" y="4534794"/>
                <a:ext cx="9967265" cy="6032002"/>
              </a:xfrm>
              <a:prstGeom prst="rect">
                <a:avLst/>
              </a:prstGeom>
            </p:spPr>
            <p:txBody>
              <a:bodyPr wrap="square">
                <a:spAutoFit/>
              </a:bodyPr>
              <a:lstStyle/>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1. Phương án nào sau đây không phải là tác động tiêu cực của công nghệ kĩ thuật </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số đến đời sống con người?</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Nhờ trí tuệ nhân tạo làm bài tập về nhà.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Truy cập mạng xã hội trong nhiều giờ.</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Thường xuyên sử dụng phần mềm soạn thảo văn bản để làm báo cáo.</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Vừa ăn vừa xem video trên trang YouTube.</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2. Những phương án nào sau đây là tác động tiêu cực của công nghệ kĩ thuật số đến xã hội?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Thông tin cá nhân của con người được số hoá.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Sử dụng thiết bị số liên tục trong thời gian dài ảnh hưởng đến sức khoẻ thể chất và tinh thần của lớp trẻ.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Gia tăng ô nhiễm môi trường.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Làm gia tăng tỉ lệ thất nghiệp.</a:t>
                </a:r>
              </a:p>
            </p:txBody>
          </p:sp>
        </p:grpSp>
        <p:pic>
          <p:nvPicPr>
            <p:cNvPr id="14" name="Picture 13">
              <a:extLst>
                <a:ext uri="{FF2B5EF4-FFF2-40B4-BE49-F238E27FC236}">
                  <a16:creationId xmlns:a16="http://schemas.microsoft.com/office/drawing/2014/main" id="{F04303A4-EF31-F03F-F655-A5B60FD8C0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396" y="708555"/>
              <a:ext cx="831080" cy="813583"/>
            </a:xfrm>
            <a:prstGeom prst="rect">
              <a:avLst/>
            </a:prstGeom>
          </p:spPr>
        </p:pic>
      </p:grpSp>
      <p:sp>
        <p:nvSpPr>
          <p:cNvPr id="8" name="Oval 7">
            <a:extLst>
              <a:ext uri="{FF2B5EF4-FFF2-40B4-BE49-F238E27FC236}">
                <a16:creationId xmlns:a16="http://schemas.microsoft.com/office/drawing/2014/main" id="{595BCDE2-1D3A-4713-9527-39AD8F89DC90}"/>
              </a:ext>
            </a:extLst>
          </p:cNvPr>
          <p:cNvSpPr/>
          <p:nvPr/>
        </p:nvSpPr>
        <p:spPr>
          <a:xfrm>
            <a:off x="1091561" y="2222330"/>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AEC6EF-3995-429C-BCE8-7BD8CDF0D555}"/>
              </a:ext>
            </a:extLst>
          </p:cNvPr>
          <p:cNvSpPr/>
          <p:nvPr/>
        </p:nvSpPr>
        <p:spPr>
          <a:xfrm>
            <a:off x="1083467" y="5486137"/>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3D4050-E61F-4C7F-B245-3D023EFBFA50}"/>
              </a:ext>
            </a:extLst>
          </p:cNvPr>
          <p:cNvSpPr/>
          <p:nvPr/>
        </p:nvSpPr>
        <p:spPr>
          <a:xfrm>
            <a:off x="1109719" y="4999563"/>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8BF9B9-B7D5-4462-8F04-D4D12E076B41}"/>
              </a:ext>
            </a:extLst>
          </p:cNvPr>
          <p:cNvSpPr/>
          <p:nvPr/>
        </p:nvSpPr>
        <p:spPr>
          <a:xfrm>
            <a:off x="1064806" y="4106938"/>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44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5061539" y="686755"/>
            <a:ext cx="5005057" cy="2106705"/>
          </a:xfrm>
          <a:prstGeom prst="wedgeRoundRectCallout">
            <a:avLst>
              <a:gd name="adj1" fmla="val -72299"/>
              <a:gd name="adj2" fmla="val -995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b="1">
                <a:solidFill>
                  <a:srgbClr val="0000FF"/>
                </a:solidFill>
                <a:latin typeface="Times New Roman" panose="02020603050405020304" pitchFamily="18" charset="0"/>
                <a:cs typeface="Times New Roman" panose="02020603050405020304" pitchFamily="18" charset="0"/>
              </a:rPr>
              <a:t>Để sử dụng mạng xã hội được an toàn và hiệu quả, là học sinh em cần làm như thế nào?</a:t>
            </a:r>
          </a:p>
        </p:txBody>
      </p:sp>
      <p:pic>
        <p:nvPicPr>
          <p:cNvPr id="7" name="Picture 6">
            <a:extLst>
              <a:ext uri="{FF2B5EF4-FFF2-40B4-BE49-F238E27FC236}">
                <a16:creationId xmlns:a16="http://schemas.microsoft.com/office/drawing/2014/main" id="{2E1B4723-563E-48E4-AE2F-58EFEB32C0D3}"/>
              </a:ext>
            </a:extLst>
          </p:cNvPr>
          <p:cNvPicPr>
            <a:picLocks noChangeAspect="1"/>
          </p:cNvPicPr>
          <p:nvPr/>
        </p:nvPicPr>
        <p:blipFill rotWithShape="1">
          <a:blip r:embed="rId2"/>
          <a:srcRect l="32631" t="18010" r="45828" b="48425"/>
          <a:stretch/>
        </p:blipFill>
        <p:spPr>
          <a:xfrm>
            <a:off x="1101028" y="3628810"/>
            <a:ext cx="2048751" cy="1889267"/>
          </a:xfrm>
          <a:prstGeom prst="ellipse">
            <a:avLst/>
          </a:prstGeom>
        </p:spPr>
      </p:pic>
      <p:sp>
        <p:nvSpPr>
          <p:cNvPr id="5" name="Speech Bubble: Rectangle with Corners Rounded 4">
            <a:extLst>
              <a:ext uri="{FF2B5EF4-FFF2-40B4-BE49-F238E27FC236}">
                <a16:creationId xmlns:a16="http://schemas.microsoft.com/office/drawing/2014/main" id="{367E7C70-C148-428F-A106-F96AECF6CC10}"/>
              </a:ext>
            </a:extLst>
          </p:cNvPr>
          <p:cNvSpPr/>
          <p:nvPr/>
        </p:nvSpPr>
        <p:spPr>
          <a:xfrm>
            <a:off x="5267727" y="3628811"/>
            <a:ext cx="5334370" cy="1795806"/>
          </a:xfrm>
          <a:prstGeom prst="wedgeRoundRectCallout">
            <a:avLst>
              <a:gd name="adj1" fmla="val -88551"/>
              <a:gd name="adj2" fmla="val -2403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b="1">
                <a:solidFill>
                  <a:srgbClr val="0000FF"/>
                </a:solidFill>
                <a:latin typeface="Times New Roman" panose="02020603050405020304" pitchFamily="18" charset="0"/>
                <a:cs typeface="Times New Roman" panose="02020603050405020304" pitchFamily="18" charset="0"/>
              </a:rPr>
              <a:t>Để sử dụng mạng xã hội an toàn chúng ta cần thực hiện một số lời khuyên sau đây nhé!!!</a:t>
            </a:r>
          </a:p>
        </p:txBody>
      </p:sp>
      <p:pic>
        <p:nvPicPr>
          <p:cNvPr id="2" name="Picture 1">
            <a:extLst>
              <a:ext uri="{FF2B5EF4-FFF2-40B4-BE49-F238E27FC236}">
                <a16:creationId xmlns:a16="http://schemas.microsoft.com/office/drawing/2014/main" id="{752B0D1E-7419-44FA-A0ED-1391FE99ED82}"/>
              </a:ext>
            </a:extLst>
          </p:cNvPr>
          <p:cNvPicPr>
            <a:picLocks noChangeAspect="1"/>
          </p:cNvPicPr>
          <p:nvPr/>
        </p:nvPicPr>
        <p:blipFill rotWithShape="1">
          <a:blip r:embed="rId3"/>
          <a:srcRect l="63022" t="28049" r="12127" b="33524"/>
          <a:stretch/>
        </p:blipFill>
        <p:spPr>
          <a:xfrm>
            <a:off x="816690" y="423098"/>
            <a:ext cx="3029803" cy="2634018"/>
          </a:xfrm>
          <a:prstGeom prst="rect">
            <a:avLst/>
          </a:prstGeom>
        </p:spPr>
      </p:pic>
    </p:spTree>
    <p:extLst>
      <p:ext uri="{BB962C8B-B14F-4D97-AF65-F5344CB8AC3E}">
        <p14:creationId xmlns:p14="http://schemas.microsoft.com/office/powerpoint/2010/main" val="37163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6337438" y="2174963"/>
            <a:ext cx="4658942" cy="760439"/>
          </a:xfrm>
          <a:prstGeom prst="wedgeRoundRectCallout">
            <a:avLst>
              <a:gd name="adj1" fmla="val -69659"/>
              <a:gd name="adj2" fmla="val 1279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chemeClr val="tx1"/>
                </a:solidFill>
                <a:latin typeface="Times New Roman" panose="02020603050405020304" pitchFamily="18" charset="0"/>
                <a:cs typeface="Times New Roman" panose="02020603050405020304" pitchFamily="18" charset="0"/>
              </a:rPr>
              <a:t>C</a:t>
            </a:r>
            <a:r>
              <a:rPr lang="vi-VN" sz="2800">
                <a:solidFill>
                  <a:schemeClr val="tx1"/>
                </a:solidFill>
                <a:latin typeface="Times New Roman" panose="02020603050405020304" pitchFamily="18" charset="0"/>
                <a:cs typeface="Times New Roman" panose="02020603050405020304" pitchFamily="18" charset="0"/>
              </a:rPr>
              <a:t>ông nghệ kỹ thuật số</a:t>
            </a:r>
            <a:r>
              <a:rPr lang="en-US" sz="2800">
                <a:solidFill>
                  <a:schemeClr val="tx1"/>
                </a:solidFill>
                <a:latin typeface="Times New Roman" panose="02020603050405020304" pitchFamily="18" charset="0"/>
                <a:cs typeface="Times New Roman" panose="02020603050405020304" pitchFamily="18" charset="0"/>
              </a:rPr>
              <a:t> là gì?</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6C7F7CD3-2C60-4C9C-BDE4-DFD05CF07FCC}"/>
              </a:ext>
            </a:extLst>
          </p:cNvPr>
          <p:cNvSpPr/>
          <p:nvPr/>
        </p:nvSpPr>
        <p:spPr>
          <a:xfrm>
            <a:off x="6861874" y="3409996"/>
            <a:ext cx="3610071" cy="760439"/>
          </a:xfrm>
          <a:prstGeom prst="wedgeRoundRectCallout">
            <a:avLst>
              <a:gd name="adj1" fmla="val -85180"/>
              <a:gd name="adj2" fmla="val 21431"/>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a:solidFill>
                  <a:schemeClr val="tx1"/>
                </a:solidFill>
                <a:latin typeface="Times New Roman" panose="02020603050405020304" pitchFamily="18" charset="0"/>
                <a:cs typeface="Times New Roman" panose="02020603050405020304" pitchFamily="18" charset="0"/>
              </a:rPr>
              <a:t>Môi trường số</a:t>
            </a:r>
            <a:r>
              <a:rPr lang="en-US" sz="2800">
                <a:solidFill>
                  <a:schemeClr val="tx1"/>
                </a:solidFill>
                <a:latin typeface="Times New Roman" panose="02020603050405020304" pitchFamily="18" charset="0"/>
                <a:cs typeface="Times New Roman" panose="02020603050405020304" pitchFamily="18" charset="0"/>
              </a:rPr>
              <a:t> là gì?</a:t>
            </a:r>
            <a:r>
              <a:rPr lang="vi-VN" sz="2800">
                <a:solidFill>
                  <a:srgbClr val="FF0000"/>
                </a:solidFill>
                <a:latin typeface="Times New Roman" panose="02020603050405020304" pitchFamily="18" charset="0"/>
                <a:cs typeface="Times New Roman" panose="02020603050405020304" pitchFamily="18" charset="0"/>
              </a:rPr>
              <a:t> </a:t>
            </a:r>
            <a:endParaRPr lang="en-US" sz="280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DBCF7DBE-A692-4CC5-A96F-151C6BBA1A8E}"/>
              </a:ext>
            </a:extLst>
          </p:cNvPr>
          <p:cNvGrpSpPr/>
          <p:nvPr/>
        </p:nvGrpSpPr>
        <p:grpSpPr>
          <a:xfrm>
            <a:off x="1173708" y="302538"/>
            <a:ext cx="2404517" cy="980661"/>
            <a:chOff x="1523998" y="0"/>
            <a:chExt cx="2190751" cy="980661"/>
          </a:xfrm>
          <a:gradFill>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gradFill>
        </p:grpSpPr>
        <p:grpSp>
          <p:nvGrpSpPr>
            <p:cNvPr id="8" name="Group 7">
              <a:extLst>
                <a:ext uri="{FF2B5EF4-FFF2-40B4-BE49-F238E27FC236}">
                  <a16:creationId xmlns:a16="http://schemas.microsoft.com/office/drawing/2014/main" id="{755E97C6-3ED3-45B3-AFC8-38CF790C101F}"/>
                </a:ext>
              </a:extLst>
            </p:cNvPr>
            <p:cNvGrpSpPr/>
            <p:nvPr/>
          </p:nvGrpSpPr>
          <p:grpSpPr>
            <a:xfrm>
              <a:off x="1523998" y="0"/>
              <a:ext cx="2190751" cy="980661"/>
              <a:chOff x="1523999" y="0"/>
              <a:chExt cx="1285462" cy="1828800"/>
            </a:xfrm>
            <a:grpFill/>
          </p:grpSpPr>
          <p:sp>
            <p:nvSpPr>
              <p:cNvPr id="10" name="Rectangle: Top Corners Rounded 9">
                <a:extLst>
                  <a:ext uri="{FF2B5EF4-FFF2-40B4-BE49-F238E27FC236}">
                    <a16:creationId xmlns:a16="http://schemas.microsoft.com/office/drawing/2014/main" id="{29A9162B-0A9A-41C6-85EE-139DE5341AA2}"/>
                  </a:ext>
                </a:extLst>
              </p:cNvPr>
              <p:cNvSpPr/>
              <p:nvPr/>
            </p:nvSpPr>
            <p:spPr>
              <a:xfrm rot="10800000">
                <a:off x="1523999" y="0"/>
                <a:ext cx="1285462" cy="1828800"/>
              </a:xfrm>
              <a:prstGeom prst="round2SameRect">
                <a:avLst/>
              </a:prstGeom>
              <a:grp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1" name="Rectangle: Top Corners Rounded 10">
                <a:extLst>
                  <a:ext uri="{FF2B5EF4-FFF2-40B4-BE49-F238E27FC236}">
                    <a16:creationId xmlns:a16="http://schemas.microsoft.com/office/drawing/2014/main" id="{52EFF5E7-9F69-4861-B659-13EBF2200EDB}"/>
                  </a:ext>
                </a:extLst>
              </p:cNvPr>
              <p:cNvSpPr/>
              <p:nvPr/>
            </p:nvSpPr>
            <p:spPr>
              <a:xfrm rot="10800000">
                <a:off x="1566862" y="76199"/>
                <a:ext cx="1204497" cy="1709738"/>
              </a:xfrm>
              <a:prstGeom prst="round2SameRect">
                <a:avLst/>
              </a:prstGeom>
              <a:grp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186F34B5-871C-4A85-BA73-F2D8B139A174}"/>
                </a:ext>
              </a:extLst>
            </p:cNvPr>
            <p:cNvSpPr txBox="1"/>
            <p:nvPr/>
          </p:nvSpPr>
          <p:spPr>
            <a:xfrm>
              <a:off x="1677724" y="206880"/>
              <a:ext cx="1972089" cy="584775"/>
            </a:xfrm>
            <a:prstGeom prst="rect">
              <a:avLst/>
            </a:prstGeom>
            <a:grp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CH</a:t>
              </a:r>
              <a:r>
                <a:rPr lang="en-US" sz="3200" b="1">
                  <a:latin typeface="Times New Roman" panose="02020603050405020304" pitchFamily="18" charset="0"/>
                  <a:cs typeface="Times New Roman" panose="02020603050405020304" pitchFamily="18" charset="0"/>
                </a:rPr>
                <a:t>Ủ</a:t>
              </a:r>
              <a:r>
                <a:rPr lang="vi-VN" sz="3200" b="1">
                  <a:latin typeface="Times New Roman" panose="02020603050405020304" pitchFamily="18" charset="0"/>
                  <a:cs typeface="Times New Roman" panose="02020603050405020304" pitchFamily="18" charset="0"/>
                </a:rPr>
                <a:t> ĐỀ 3</a:t>
              </a:r>
            </a:p>
          </p:txBody>
        </p:sp>
      </p:grpSp>
      <p:sp>
        <p:nvSpPr>
          <p:cNvPr id="12" name="TextBox 11">
            <a:extLst>
              <a:ext uri="{FF2B5EF4-FFF2-40B4-BE49-F238E27FC236}">
                <a16:creationId xmlns:a16="http://schemas.microsoft.com/office/drawing/2014/main" id="{9BEDDA7C-A8AE-4072-84F6-4B109C7C7B1B}"/>
              </a:ext>
            </a:extLst>
          </p:cNvPr>
          <p:cNvSpPr txBox="1"/>
          <p:nvPr/>
        </p:nvSpPr>
        <p:spPr>
          <a:xfrm>
            <a:off x="3894082" y="302538"/>
            <a:ext cx="7377953" cy="954107"/>
          </a:xfrm>
          <a:prstGeom prst="rect">
            <a:avLst/>
          </a:prstGeom>
          <a:gradFill flip="none" rotWithShape="1">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ĐẠO ĐỨC, PHÁP LUẬT </a:t>
            </a:r>
          </a:p>
          <a:p>
            <a:pPr algn="ctr"/>
            <a:r>
              <a:rPr lang="vi-VN" sz="2800" b="1">
                <a:latin typeface="Times New Roman" panose="02020603050405020304" pitchFamily="18" charset="0"/>
                <a:cs typeface="Times New Roman" panose="02020603050405020304" pitchFamily="18" charset="0"/>
              </a:rPr>
              <a:t>VÀ VĂN HOÁ TRONG MÔI TRƯỜNG SỐ</a:t>
            </a:r>
            <a:endParaRPr lang="en-US" sz="2800"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77FD3AE-335B-48F1-A8D4-99641B8A1C34}"/>
              </a:ext>
            </a:extLst>
          </p:cNvPr>
          <p:cNvPicPr>
            <a:picLocks noChangeAspect="1"/>
          </p:cNvPicPr>
          <p:nvPr/>
        </p:nvPicPr>
        <p:blipFill rotWithShape="1">
          <a:blip r:embed="rId2">
            <a:extLst>
              <a:ext uri="{28A0092B-C50C-407E-A947-70E740481C1C}">
                <a14:useLocalDpi xmlns:a14="http://schemas.microsoft.com/office/drawing/2010/main" val="0"/>
              </a:ext>
            </a:extLst>
          </a:blip>
          <a:srcRect b="13391"/>
          <a:stretch/>
        </p:blipFill>
        <p:spPr>
          <a:xfrm>
            <a:off x="885580" y="2174963"/>
            <a:ext cx="4429700" cy="2557670"/>
          </a:xfrm>
          <a:prstGeom prst="rect">
            <a:avLst/>
          </a:prstGeom>
        </p:spPr>
      </p:pic>
    </p:spTree>
    <p:extLst>
      <p:ext uri="{BB962C8B-B14F-4D97-AF65-F5344CB8AC3E}">
        <p14:creationId xmlns:p14="http://schemas.microsoft.com/office/powerpoint/2010/main" val="15987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ỢI ÍCH - TÁC HẠI - SỬ DỤNG MẠNG XÃ HỘI AN TOÀN VÀ HIỆU QUẢ">
            <a:hlinkClick r:id="" action="ppaction://media"/>
            <a:extLst>
              <a:ext uri="{FF2B5EF4-FFF2-40B4-BE49-F238E27FC236}">
                <a16:creationId xmlns:a16="http://schemas.microsoft.com/office/drawing/2014/main" id="{9038DACB-0A25-464D-AFB5-5E6E0DA66C1E}"/>
              </a:ext>
            </a:extLst>
          </p:cNvPr>
          <p:cNvPicPr>
            <a:picLocks noChangeAspect="1"/>
          </p:cNvPicPr>
          <p:nvPr>
            <a:videoFile r:link="rId1"/>
            <p:extLst>
              <p:ext uri="{DAA4B4D4-6D71-4841-9C94-3DE7FCFB9230}">
                <p14:media xmlns:p14="http://schemas.microsoft.com/office/powerpoint/2010/main" r:embed="rId2">
                  <p14:trim st="186348" end="26954.28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586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3525078" y="93515"/>
            <a:ext cx="7646505" cy="1138937"/>
          </a:xfrm>
          <a:prstGeom prst="wedgeRoundRectCallout">
            <a:avLst>
              <a:gd name="adj1" fmla="val -60394"/>
              <a:gd name="adj2" fmla="val 2084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a:solidFill>
                  <a:srgbClr val="002060"/>
                </a:solidFill>
                <a:latin typeface="Times New Roman" panose="02020603050405020304" pitchFamily="18" charset="0"/>
                <a:cs typeface="Times New Roman" panose="02020603050405020304" pitchFamily="18" charset="0"/>
              </a:rPr>
              <a:t>Khi chúng ta không thực hiện theo những lời khuyên trên thì có thể sẽ xảy ra những hậu quả gì?</a:t>
            </a:r>
          </a:p>
        </p:txBody>
      </p:sp>
      <p:pic>
        <p:nvPicPr>
          <p:cNvPr id="7" name="Picture 6">
            <a:extLst>
              <a:ext uri="{FF2B5EF4-FFF2-40B4-BE49-F238E27FC236}">
                <a16:creationId xmlns:a16="http://schemas.microsoft.com/office/drawing/2014/main" id="{2E1B4723-563E-48E4-AE2F-58EFEB32C0D3}"/>
              </a:ext>
            </a:extLst>
          </p:cNvPr>
          <p:cNvPicPr>
            <a:picLocks noChangeAspect="1"/>
          </p:cNvPicPr>
          <p:nvPr/>
        </p:nvPicPr>
        <p:blipFill rotWithShape="1">
          <a:blip r:embed="rId2"/>
          <a:srcRect l="32631" t="18010" r="45828" b="48425"/>
          <a:stretch/>
        </p:blipFill>
        <p:spPr>
          <a:xfrm>
            <a:off x="1300321" y="550180"/>
            <a:ext cx="1403122" cy="1293897"/>
          </a:xfrm>
          <a:prstGeom prst="ellipse">
            <a:avLst/>
          </a:prstGeom>
        </p:spPr>
      </p:pic>
      <p:sp>
        <p:nvSpPr>
          <p:cNvPr id="5" name="Speech Bubble: Rectangle with Corners Rounded 4">
            <a:extLst>
              <a:ext uri="{FF2B5EF4-FFF2-40B4-BE49-F238E27FC236}">
                <a16:creationId xmlns:a16="http://schemas.microsoft.com/office/drawing/2014/main" id="{CB8004A2-4ECB-492F-9A93-E72D264DA7D0}"/>
              </a:ext>
            </a:extLst>
          </p:cNvPr>
          <p:cNvSpPr/>
          <p:nvPr/>
        </p:nvSpPr>
        <p:spPr>
          <a:xfrm>
            <a:off x="6096000" y="2200220"/>
            <a:ext cx="4943061" cy="3585470"/>
          </a:xfrm>
          <a:prstGeom prst="wedgeRoundRectCallout">
            <a:avLst>
              <a:gd name="adj1" fmla="val -63665"/>
              <a:gd name="adj2" fmla="val 1710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a:solidFill>
                  <a:srgbClr val="002060"/>
                </a:solidFill>
                <a:latin typeface="Times New Roman" panose="02020603050405020304" pitchFamily="18" charset="0"/>
                <a:cs typeface="Times New Roman" panose="02020603050405020304" pitchFamily="18" charset="0"/>
              </a:rPr>
              <a:t>Ngoài những hậu quả như đã nói ở trên: </a:t>
            </a:r>
            <a:r>
              <a:rPr lang="en-US" altLang="en-US" sz="2800">
                <a:solidFill>
                  <a:schemeClr val="accent2">
                    <a:lumMod val="75000"/>
                  </a:schemeClr>
                </a:solidFill>
                <a:latin typeface="Times New Roman" panose="02020603050405020304" pitchFamily="18" charset="0"/>
                <a:cs typeface="Times New Roman" panose="02020603050405020304" pitchFamily="18" charset="0"/>
              </a:rPr>
              <a:t>mất thông tin, bị lừa đảo, bị bắt nạt, xao nhãng học tập,… </a:t>
            </a:r>
            <a:r>
              <a:rPr lang="en-US" altLang="en-US" sz="2800">
                <a:solidFill>
                  <a:srgbClr val="002060"/>
                </a:solidFill>
                <a:latin typeface="Times New Roman" panose="02020603050405020304" pitchFamily="18" charset="0"/>
                <a:cs typeface="Times New Roman" panose="02020603050405020304" pitchFamily="18" charset="0"/>
              </a:rPr>
              <a:t>chúng ta còn có thể đối mặt với nguy cơ </a:t>
            </a:r>
            <a:r>
              <a:rPr lang="en-US" altLang="en-US" sz="2800" b="1">
                <a:solidFill>
                  <a:srgbClr val="C00000"/>
                </a:solidFill>
                <a:latin typeface="Times New Roman" panose="02020603050405020304" pitchFamily="18" charset="0"/>
                <a:cs typeface="Times New Roman" panose="02020603050405020304" pitchFamily="18" charset="0"/>
              </a:rPr>
              <a:t>vi phạm pháp luật, trái đạo đức, thiếu văn hoá?</a:t>
            </a:r>
          </a:p>
        </p:txBody>
      </p:sp>
      <p:pic>
        <p:nvPicPr>
          <p:cNvPr id="2" name="Picture 1">
            <a:extLst>
              <a:ext uri="{FF2B5EF4-FFF2-40B4-BE49-F238E27FC236}">
                <a16:creationId xmlns:a16="http://schemas.microsoft.com/office/drawing/2014/main" id="{2EB93A52-BD4F-466F-9FDA-140372DEB305}"/>
              </a:ext>
            </a:extLst>
          </p:cNvPr>
          <p:cNvPicPr>
            <a:picLocks noChangeAspect="1"/>
          </p:cNvPicPr>
          <p:nvPr/>
        </p:nvPicPr>
        <p:blipFill rotWithShape="1">
          <a:blip r:embed="rId3"/>
          <a:srcRect l="16087" t="26462" r="39565" b="28685"/>
          <a:stretch/>
        </p:blipFill>
        <p:spPr>
          <a:xfrm>
            <a:off x="0" y="2455703"/>
            <a:ext cx="5406887" cy="3074504"/>
          </a:xfrm>
          <a:prstGeom prst="rect">
            <a:avLst/>
          </a:prstGeom>
        </p:spPr>
      </p:pic>
    </p:spTree>
    <p:extLst>
      <p:ext uri="{BB962C8B-B14F-4D97-AF65-F5344CB8AC3E}">
        <p14:creationId xmlns:p14="http://schemas.microsoft.com/office/powerpoint/2010/main" val="3349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6C2CBCD-AA3D-4858-933B-AABCD1971BBB}"/>
              </a:ext>
            </a:extLst>
          </p:cNvPr>
          <p:cNvSpPr>
            <a:spLocks noChangeArrowheads="1"/>
          </p:cNvSpPr>
          <p:nvPr/>
        </p:nvSpPr>
        <p:spPr bwMode="auto">
          <a:xfrm>
            <a:off x="1524000" y="1538288"/>
            <a:ext cx="9144000" cy="5334000"/>
          </a:xfrm>
          <a:prstGeom prst="rect">
            <a:avLst/>
          </a:prstGeom>
          <a:gradFill rotWithShape="1">
            <a:gsLst>
              <a:gs pos="0">
                <a:schemeClr val="bg1">
                  <a:alpha val="1999"/>
                </a:schemeClr>
              </a:gs>
              <a:gs pos="100000">
                <a:srgbClr val="B4EAD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u="sng">
              <a:cs typeface="Arial" panose="020B0604020202020204" pitchFamily="34" charset="0"/>
            </a:endParaRPr>
          </a:p>
        </p:txBody>
      </p:sp>
      <p:sp>
        <p:nvSpPr>
          <p:cNvPr id="3075" name="Rectangle 3">
            <a:extLst>
              <a:ext uri="{FF2B5EF4-FFF2-40B4-BE49-F238E27FC236}">
                <a16:creationId xmlns:a16="http://schemas.microsoft.com/office/drawing/2014/main" id="{02C52C2F-9000-47F2-BCC2-2250D6BB3BD1}"/>
              </a:ext>
            </a:extLst>
          </p:cNvPr>
          <p:cNvSpPr>
            <a:spLocks noChangeArrowheads="1"/>
          </p:cNvSpPr>
          <p:nvPr/>
        </p:nvSpPr>
        <p:spPr bwMode="auto">
          <a:xfrm>
            <a:off x="0" y="1"/>
            <a:ext cx="12192000" cy="1528763"/>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5000"/>
              </a:lnSpc>
            </a:pPr>
            <a:r>
              <a:rPr lang="en-US" altLang="en-US" sz="2800" b="1">
                <a:solidFill>
                  <a:srgbClr val="FF99FF"/>
                </a:solidFill>
                <a:latin typeface="Times New Roman" panose="02020603050405020304" pitchFamily="18" charset="0"/>
                <a:cs typeface="Times New Roman" panose="02020603050405020304" pitchFamily="18" charset="0"/>
              </a:rPr>
              <a:t>UBND THỊ XÃ QUẾ VÕ</a:t>
            </a:r>
            <a:br>
              <a:rPr lang="en-US" altLang="en-US" sz="2800" b="1">
                <a:solidFill>
                  <a:srgbClr val="FF99FF"/>
                </a:solidFill>
                <a:latin typeface="Times New Roman" panose="02020603050405020304" pitchFamily="18" charset="0"/>
                <a:cs typeface="Times New Roman" panose="02020603050405020304" pitchFamily="18" charset="0"/>
              </a:rPr>
            </a:br>
            <a:r>
              <a:rPr lang="en-US" altLang="en-US" sz="2800" b="1" u="sng">
                <a:solidFill>
                  <a:srgbClr val="FF6600"/>
                </a:solidFill>
                <a:latin typeface="Times New Roman" panose="02020603050405020304" pitchFamily="18" charset="0"/>
                <a:cs typeface="Times New Roman" panose="02020603050405020304" pitchFamily="18" charset="0"/>
              </a:rPr>
              <a:t>TRƯỜNG THCS YÊN GIẢ</a:t>
            </a:r>
          </a:p>
        </p:txBody>
      </p:sp>
      <p:sp>
        <p:nvSpPr>
          <p:cNvPr id="3076" name="WordArt 4">
            <a:extLst>
              <a:ext uri="{FF2B5EF4-FFF2-40B4-BE49-F238E27FC236}">
                <a16:creationId xmlns:a16="http://schemas.microsoft.com/office/drawing/2014/main" id="{5B5BDA45-49DC-4B40-98E7-F06665A569F3}"/>
              </a:ext>
            </a:extLst>
          </p:cNvPr>
          <p:cNvSpPr>
            <a:spLocks noChangeArrowheads="1" noChangeShapeType="1" noTextEdit="1"/>
          </p:cNvSpPr>
          <p:nvPr/>
        </p:nvSpPr>
        <p:spPr bwMode="auto">
          <a:xfrm>
            <a:off x="3048000" y="3581401"/>
            <a:ext cx="6172200" cy="644525"/>
          </a:xfrm>
          <a:prstGeom prst="rect">
            <a:avLst/>
          </a:prstGeom>
        </p:spPr>
        <p:txBody>
          <a:bodyPr wrap="none" fromWordArt="1">
            <a:prstTxWarp prst="textPlain">
              <a:avLst>
                <a:gd name="adj" fmla="val 50000"/>
              </a:avLst>
            </a:prstTxWarp>
          </a:bodyPr>
          <a:lstStyle/>
          <a:p>
            <a:pPr algn="ctr"/>
            <a:r>
              <a:rPr lang="en-US" sz="3600" b="1" kern="1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líp 9A</a:t>
            </a:r>
          </a:p>
        </p:txBody>
      </p:sp>
      <p:sp>
        <p:nvSpPr>
          <p:cNvPr id="300037" name="WordArt 5">
            <a:extLst>
              <a:ext uri="{FF2B5EF4-FFF2-40B4-BE49-F238E27FC236}">
                <a16:creationId xmlns:a16="http://schemas.microsoft.com/office/drawing/2014/main" id="{3F881C36-5060-43B0-A262-B8FCF2F96453}"/>
              </a:ext>
            </a:extLst>
          </p:cNvPr>
          <p:cNvSpPr>
            <a:spLocks noChangeArrowheads="1" noChangeShapeType="1" noTextEdit="1"/>
          </p:cNvSpPr>
          <p:nvPr/>
        </p:nvSpPr>
        <p:spPr bwMode="auto">
          <a:xfrm>
            <a:off x="1905000" y="1905000"/>
            <a:ext cx="8496300" cy="47244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FF3300"/>
                  </a:solidFill>
                  <a:round/>
                  <a:headEnd/>
                  <a:tailEnd/>
                </a:ln>
                <a:gradFill rotWithShape="1">
                  <a:gsLst>
                    <a:gs pos="0">
                      <a:srgbClr val="FF99FF"/>
                    </a:gs>
                    <a:gs pos="100000">
                      <a:srgbClr val="FFCC00"/>
                    </a:gs>
                  </a:gsLst>
                  <a:lin ang="5400000" scaled="1"/>
                </a:gradFill>
                <a:latin typeface="Times New Roman" panose="02020603050405020304" pitchFamily="18" charset="0"/>
                <a:cs typeface="Times New Roman" panose="02020603050405020304" pitchFamily="18" charset="0"/>
              </a:rPr>
              <a:t>CHÂN THÀNH CẢM ƠN QUÝ THẦY CÔ VỀ DỰ GIỜ!</a:t>
            </a:r>
          </a:p>
        </p:txBody>
      </p:sp>
      <p:pic>
        <p:nvPicPr>
          <p:cNvPr id="3078" name="Picture 6" descr="sao">
            <a:extLst>
              <a:ext uri="{FF2B5EF4-FFF2-40B4-BE49-F238E27FC236}">
                <a16:creationId xmlns:a16="http://schemas.microsoft.com/office/drawing/2014/main" id="{84F08E1E-55B3-4FDE-AAF9-328BF09509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sao">
            <a:extLst>
              <a:ext uri="{FF2B5EF4-FFF2-40B4-BE49-F238E27FC236}">
                <a16:creationId xmlns:a16="http://schemas.microsoft.com/office/drawing/2014/main" id="{F2B8AF10-79B4-476C-9C2D-5376F30A2E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314166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sao">
            <a:extLst>
              <a:ext uri="{FF2B5EF4-FFF2-40B4-BE49-F238E27FC236}">
                <a16:creationId xmlns:a16="http://schemas.microsoft.com/office/drawing/2014/main" id="{0A15036B-BBCF-436C-9D3F-1A4E99B42C5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sao">
            <a:extLst>
              <a:ext uri="{FF2B5EF4-FFF2-40B4-BE49-F238E27FC236}">
                <a16:creationId xmlns:a16="http://schemas.microsoft.com/office/drawing/2014/main" id="{8F3FDBB8-4A05-4E0E-87F8-4713794B8E5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01050" y="306863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sao">
            <a:extLst>
              <a:ext uri="{FF2B5EF4-FFF2-40B4-BE49-F238E27FC236}">
                <a16:creationId xmlns:a16="http://schemas.microsoft.com/office/drawing/2014/main" id="{BFF73D7F-D66F-4ED8-A294-2C4BC96E07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8356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sao">
            <a:extLst>
              <a:ext uri="{FF2B5EF4-FFF2-40B4-BE49-F238E27FC236}">
                <a16:creationId xmlns:a16="http://schemas.microsoft.com/office/drawing/2014/main" id="{FDBABC28-4875-481B-8AC1-E1C5F3ED61E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472440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sao">
            <a:extLst>
              <a:ext uri="{FF2B5EF4-FFF2-40B4-BE49-F238E27FC236}">
                <a16:creationId xmlns:a16="http://schemas.microsoft.com/office/drawing/2014/main" id="{76598AAE-79EA-4A44-BCC9-4C17164678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5146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descr="sao">
            <a:extLst>
              <a:ext uri="{FF2B5EF4-FFF2-40B4-BE49-F238E27FC236}">
                <a16:creationId xmlns:a16="http://schemas.microsoft.com/office/drawing/2014/main" id="{BFDBDC42-D5B6-4774-8B8B-839F46A18B6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49418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4" descr="sao">
            <a:extLst>
              <a:ext uri="{FF2B5EF4-FFF2-40B4-BE49-F238E27FC236}">
                <a16:creationId xmlns:a16="http://schemas.microsoft.com/office/drawing/2014/main" id="{53889B48-9A9A-4C96-9D67-54C5CDEF63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405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5" descr="sao">
            <a:extLst>
              <a:ext uri="{FF2B5EF4-FFF2-40B4-BE49-F238E27FC236}">
                <a16:creationId xmlns:a16="http://schemas.microsoft.com/office/drawing/2014/main" id="{691BB09F-61A1-4BC6-B8BD-6E8C0F50911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268" y="-172275"/>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6" descr="sao">
            <a:extLst>
              <a:ext uri="{FF2B5EF4-FFF2-40B4-BE49-F238E27FC236}">
                <a16:creationId xmlns:a16="http://schemas.microsoft.com/office/drawing/2014/main" id="{3B1E82DF-C0F9-4DE8-8D86-E55B8073C0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4" descr="Fireworks-09">
            <a:extLst>
              <a:ext uri="{FF2B5EF4-FFF2-40B4-BE49-F238E27FC236}">
                <a16:creationId xmlns:a16="http://schemas.microsoft.com/office/drawing/2014/main" id="{E62FDEA7-311E-411C-94ED-38CC236A06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2362200"/>
            <a:ext cx="496887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Text Box 18">
            <a:extLst>
              <a:ext uri="{FF2B5EF4-FFF2-40B4-BE49-F238E27FC236}">
                <a16:creationId xmlns:a16="http://schemas.microsoft.com/office/drawing/2014/main" id="{95076B70-E80E-4168-90EC-F37674377FD0}"/>
              </a:ext>
            </a:extLst>
          </p:cNvPr>
          <p:cNvSpPr txBox="1">
            <a:spLocks noChangeArrowheads="1"/>
          </p:cNvSpPr>
          <p:nvPr/>
        </p:nvSpPr>
        <p:spPr bwMode="auto">
          <a:xfrm>
            <a:off x="3071814" y="6092825"/>
            <a:ext cx="6410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i="1">
                <a:solidFill>
                  <a:srgbClr val="39858B"/>
                </a:solidFill>
                <a:latin typeface="Times New Roman" panose="02020603050405020304" pitchFamily="18" charset="0"/>
                <a:cs typeface="Times New Roman" panose="02020603050405020304" pitchFamily="18" charset="0"/>
              </a:rPr>
              <a:t>Yên Giả, ngày 16 tháng 10 năm 2024</a:t>
            </a:r>
          </a:p>
        </p:txBody>
      </p:sp>
      <p:sp>
        <p:nvSpPr>
          <p:cNvPr id="3091" name="WordArt 19">
            <a:extLst>
              <a:ext uri="{FF2B5EF4-FFF2-40B4-BE49-F238E27FC236}">
                <a16:creationId xmlns:a16="http://schemas.microsoft.com/office/drawing/2014/main" id="{0C8BD130-7AD4-4E4F-BD48-27B9772D636D}"/>
              </a:ext>
            </a:extLst>
          </p:cNvPr>
          <p:cNvSpPr>
            <a:spLocks noChangeArrowheads="1" noChangeShapeType="1" noTextEdit="1"/>
          </p:cNvSpPr>
          <p:nvPr/>
        </p:nvSpPr>
        <p:spPr bwMode="auto">
          <a:xfrm>
            <a:off x="3930650" y="5013326"/>
            <a:ext cx="4686300" cy="606425"/>
          </a:xfrm>
          <a:prstGeom prst="rect">
            <a:avLst/>
          </a:prstGeom>
        </p:spPr>
        <p:txBody>
          <a:bodyPr wrap="none" fromWordArt="1">
            <a:prstTxWarp prst="textPlain">
              <a:avLst>
                <a:gd name="adj" fmla="val 50000"/>
              </a:avLst>
            </a:prstTxWarp>
          </a:bodyPr>
          <a:lstStyle/>
          <a:p>
            <a:pPr algn="ctr"/>
            <a:r>
              <a:rPr lang="en-US" sz="3600" b="1" kern="1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gv: NguyÔn kh¾c ®Þnh</a:t>
            </a:r>
          </a:p>
        </p:txBody>
      </p:sp>
      <p:pic>
        <p:nvPicPr>
          <p:cNvPr id="3092" name="Picture 4" descr="Fireworks-09">
            <a:extLst>
              <a:ext uri="{FF2B5EF4-FFF2-40B4-BE49-F238E27FC236}">
                <a16:creationId xmlns:a16="http://schemas.microsoft.com/office/drawing/2014/main" id="{E39C0855-E3D4-47E7-8FD0-4EFBA975FC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2636839"/>
            <a:ext cx="496887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Oval 41">
            <a:extLst>
              <a:ext uri="{FF2B5EF4-FFF2-40B4-BE49-F238E27FC236}">
                <a16:creationId xmlns:a16="http://schemas.microsoft.com/office/drawing/2014/main" id="{F7AB39FD-7B23-4FA4-9215-288198FC50A9}"/>
              </a:ext>
            </a:extLst>
          </p:cNvPr>
          <p:cNvSpPr>
            <a:spLocks noChangeArrowheads="1"/>
          </p:cNvSpPr>
          <p:nvPr/>
        </p:nvSpPr>
        <p:spPr bwMode="auto">
          <a:xfrm>
            <a:off x="33132" y="-19875"/>
            <a:ext cx="1728788" cy="1628775"/>
          </a:xfrm>
          <a:prstGeom prst="ellipse">
            <a:avLst/>
          </a:prstGeom>
          <a:solidFill>
            <a:srgbClr val="66FF6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cs typeface="Arial" panose="020B0604020202020204" pitchFamily="34" charset="0"/>
            </a:endParaRPr>
          </a:p>
        </p:txBody>
      </p:sp>
      <p:sp>
        <p:nvSpPr>
          <p:cNvPr id="3094" name="Oval 42">
            <a:extLst>
              <a:ext uri="{FF2B5EF4-FFF2-40B4-BE49-F238E27FC236}">
                <a16:creationId xmlns:a16="http://schemas.microsoft.com/office/drawing/2014/main" id="{BE99D806-D390-4FA4-9671-065B0CEEACD7}"/>
              </a:ext>
            </a:extLst>
          </p:cNvPr>
          <p:cNvSpPr>
            <a:spLocks noChangeArrowheads="1"/>
          </p:cNvSpPr>
          <p:nvPr/>
        </p:nvSpPr>
        <p:spPr bwMode="auto">
          <a:xfrm>
            <a:off x="322058" y="240474"/>
            <a:ext cx="1152525" cy="1081088"/>
          </a:xfrm>
          <a:prstGeom prst="ellipse">
            <a:avLst/>
          </a:prstGeom>
          <a:solidFill>
            <a:srgbClr val="0000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cs typeface="Arial" panose="020B0604020202020204" pitchFamily="34" charset="0"/>
            </a:endParaRPr>
          </a:p>
        </p:txBody>
      </p:sp>
      <p:sp>
        <p:nvSpPr>
          <p:cNvPr id="6187" name="WordArt 43">
            <a:extLst>
              <a:ext uri="{FF2B5EF4-FFF2-40B4-BE49-F238E27FC236}">
                <a16:creationId xmlns:a16="http://schemas.microsoft.com/office/drawing/2014/main" id="{0C214C4E-406B-40E2-94C0-BE7FA0138F99}"/>
              </a:ext>
            </a:extLst>
          </p:cNvPr>
          <p:cNvSpPr>
            <a:spLocks noChangeArrowheads="1" noChangeShapeType="1" noTextEdit="1"/>
          </p:cNvSpPr>
          <p:nvPr/>
        </p:nvSpPr>
        <p:spPr bwMode="auto">
          <a:xfrm>
            <a:off x="187121" y="91249"/>
            <a:ext cx="1430337" cy="1373188"/>
          </a:xfrm>
          <a:prstGeom prst="rect">
            <a:avLst/>
          </a:prstGeom>
        </p:spPr>
        <p:txBody>
          <a:bodyPr spcFirstLastPara="1" wrap="none" fromWordArt="1">
            <a:prstTxWarp prst="textCircle">
              <a:avLst>
                <a:gd name="adj" fmla="val 10857604"/>
              </a:avLst>
            </a:prstTxWarp>
          </a:bodyPr>
          <a:lstStyle/>
          <a:p>
            <a:pPr algn="ctr"/>
            <a:r>
              <a:rPr lang="vi-VN" sz="3600" b="1" kern="10">
                <a:ln w="9525">
                  <a:solidFill>
                    <a:srgbClr val="CC0000"/>
                  </a:solidFill>
                  <a:round/>
                  <a:headEnd/>
                  <a:tailEnd/>
                </a:ln>
                <a:solidFill>
                  <a:srgbClr val="CC0000"/>
                </a:solidFill>
                <a:latin typeface="Times New Roman" panose="02020603050405020304" pitchFamily="18" charset="0"/>
                <a:cs typeface="Times New Roman" panose="02020603050405020304" pitchFamily="18" charset="0"/>
              </a:rPr>
              <a:t>* TRƯỜNG THCS YÊN GIẢ - </a:t>
            </a:r>
            <a:r>
              <a:rPr lang="en-US" sz="3600" b="1" kern="10">
                <a:ln w="9525">
                  <a:solidFill>
                    <a:srgbClr val="CC0000"/>
                  </a:solidFill>
                  <a:round/>
                  <a:headEnd/>
                  <a:tailEnd/>
                </a:ln>
                <a:solidFill>
                  <a:srgbClr val="CC0000"/>
                </a:solidFill>
                <a:latin typeface="Times New Roman" panose="02020603050405020304" pitchFamily="18" charset="0"/>
                <a:cs typeface="Times New Roman" panose="02020603050405020304" pitchFamily="18" charset="0"/>
              </a:rPr>
              <a:t>T.X </a:t>
            </a:r>
            <a:r>
              <a:rPr lang="vi-VN" sz="3600" b="1" kern="10">
                <a:ln w="9525">
                  <a:solidFill>
                    <a:srgbClr val="CC0000"/>
                  </a:solidFill>
                  <a:round/>
                  <a:headEnd/>
                  <a:tailEnd/>
                </a:ln>
                <a:solidFill>
                  <a:srgbClr val="CC0000"/>
                </a:solidFill>
                <a:latin typeface="Times New Roman" panose="02020603050405020304" pitchFamily="18" charset="0"/>
                <a:cs typeface="Times New Roman" panose="02020603050405020304" pitchFamily="18" charset="0"/>
              </a:rPr>
              <a:t>QUẾ VÕ - T.BẮC NINH</a:t>
            </a:r>
            <a:endParaRPr lang="en-US" sz="3600" b="1" kern="10">
              <a:ln w="9525">
                <a:solidFill>
                  <a:srgbClr val="CC0000"/>
                </a:solidFill>
                <a:round/>
                <a:headEnd/>
                <a:tailEnd/>
              </a:ln>
              <a:solidFill>
                <a:srgbClr val="CC0000"/>
              </a:solidFill>
              <a:latin typeface="Times New Roman" panose="02020603050405020304" pitchFamily="18" charset="0"/>
              <a:cs typeface="Times New Roman" panose="02020603050405020304" pitchFamily="18" charset="0"/>
            </a:endParaRPr>
          </a:p>
        </p:txBody>
      </p:sp>
      <p:grpSp>
        <p:nvGrpSpPr>
          <p:cNvPr id="3096" name="Group 44">
            <a:extLst>
              <a:ext uri="{FF2B5EF4-FFF2-40B4-BE49-F238E27FC236}">
                <a16:creationId xmlns:a16="http://schemas.microsoft.com/office/drawing/2014/main" id="{E7C3C890-B286-4FF7-8913-2CE8562DFA96}"/>
              </a:ext>
            </a:extLst>
          </p:cNvPr>
          <p:cNvGrpSpPr>
            <a:grpSpLocks/>
          </p:cNvGrpSpPr>
          <p:nvPr/>
        </p:nvGrpSpPr>
        <p:grpSpPr bwMode="auto">
          <a:xfrm>
            <a:off x="322057" y="240475"/>
            <a:ext cx="1042988" cy="1008063"/>
            <a:chOff x="144" y="2132"/>
            <a:chExt cx="1089" cy="1537"/>
          </a:xfrm>
        </p:grpSpPr>
        <p:pic>
          <p:nvPicPr>
            <p:cNvPr id="3102" name="Picture 45" descr="hoa van trang tri">
              <a:extLst>
                <a:ext uri="{FF2B5EF4-FFF2-40B4-BE49-F238E27FC236}">
                  <a16:creationId xmlns:a16="http://schemas.microsoft.com/office/drawing/2014/main" id="{9206F130-A0DE-4E1C-A004-E335F0AD7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3387"/>
              <a:ext cx="1089"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46" descr="Logo-BG&amp;DDT">
              <a:extLst>
                <a:ext uri="{FF2B5EF4-FFF2-40B4-BE49-F238E27FC236}">
                  <a16:creationId xmlns:a16="http://schemas.microsoft.com/office/drawing/2014/main" id="{C826D18D-3CD5-4225-AE15-E192BDFDB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 y="3004"/>
              <a:ext cx="499"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47" descr="feu2">
              <a:extLst>
                <a:ext uri="{FF2B5EF4-FFF2-40B4-BE49-F238E27FC236}">
                  <a16:creationId xmlns:a16="http://schemas.microsoft.com/office/drawing/2014/main" id="{76308175-E5EB-4432-81C0-DC2B07DC973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2" y="2132"/>
              <a:ext cx="353"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97" name="Picture 28" descr="chỉ mục1">
            <a:extLst>
              <a:ext uri="{FF2B5EF4-FFF2-40B4-BE49-F238E27FC236}">
                <a16:creationId xmlns:a16="http://schemas.microsoft.com/office/drawing/2014/main" id="{D13BFC11-0624-408E-8950-1D398CD2A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2794" y="0"/>
            <a:ext cx="18859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9" descr="sao">
            <a:extLst>
              <a:ext uri="{FF2B5EF4-FFF2-40B4-BE49-F238E27FC236}">
                <a16:creationId xmlns:a16="http://schemas.microsoft.com/office/drawing/2014/main" id="{33E5CC9E-9DFF-4DE6-AABA-AC7EDC1378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97544" y="14620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30" descr="sao">
            <a:extLst>
              <a:ext uri="{FF2B5EF4-FFF2-40B4-BE49-F238E27FC236}">
                <a16:creationId xmlns:a16="http://schemas.microsoft.com/office/drawing/2014/main" id="{1E50B1DC-DEB5-4CBF-B994-D5D0D8F9DC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73932" y="1476376"/>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31" descr="sao">
            <a:extLst>
              <a:ext uri="{FF2B5EF4-FFF2-40B4-BE49-F238E27FC236}">
                <a16:creationId xmlns:a16="http://schemas.microsoft.com/office/drawing/2014/main" id="{3FB0D4C6-BC22-4B8D-B97D-47FFA77269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92982" y="-95250"/>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32" descr="sao">
            <a:extLst>
              <a:ext uri="{FF2B5EF4-FFF2-40B4-BE49-F238E27FC236}">
                <a16:creationId xmlns:a16="http://schemas.microsoft.com/office/drawing/2014/main" id="{4154436D-B43D-4651-B924-F451BBEEF4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213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97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nodeType="afterEffect">
                                  <p:stCondLst>
                                    <p:cond delay="0"/>
                                  </p:stCondLst>
                                  <p:endCondLst>
                                    <p:cond evt="onNext" delay="0">
                                      <p:tgtEl>
                                        <p:sldTgt/>
                                      </p:tgtEl>
                                    </p:cond>
                                  </p:endCondLst>
                                  <p:childTnLst>
                                    <p:animClr clrSpc="hsl" dir="cw">
                                      <p:cBhvr override="childStyle">
                                        <p:cTn id="6" dur="500" fill="hold"/>
                                        <p:tgtEl>
                                          <p:spTgt spid="300037"/>
                                        </p:tgtEl>
                                        <p:attrNameLst>
                                          <p:attrName>style.color</p:attrName>
                                        </p:attrNameLst>
                                      </p:cBhvr>
                                      <p:by>
                                        <p:hsl h="10842353" s="0" l="0"/>
                                      </p:by>
                                    </p:animClr>
                                    <p:animClr clrSpc="hsl" dir="cw">
                                      <p:cBhvr>
                                        <p:cTn id="7" dur="500" fill="hold"/>
                                        <p:tgtEl>
                                          <p:spTgt spid="300037"/>
                                        </p:tgtEl>
                                        <p:attrNameLst>
                                          <p:attrName>fillcolor</p:attrName>
                                        </p:attrNameLst>
                                      </p:cBhvr>
                                      <p:by>
                                        <p:hsl h="10842353" s="0" l="0"/>
                                      </p:by>
                                    </p:animClr>
                                    <p:animClr clrSpc="hsl" dir="cw">
                                      <p:cBhvr>
                                        <p:cTn id="8" dur="500" fill="hold"/>
                                        <p:tgtEl>
                                          <p:spTgt spid="300037"/>
                                        </p:tgtEl>
                                        <p:attrNameLst>
                                          <p:attrName>stroke.color</p:attrName>
                                        </p:attrNameLst>
                                      </p:cBhvr>
                                      <p:by>
                                        <p:hsl h="10842353" s="0" l="0"/>
                                      </p:by>
                                    </p:animClr>
                                    <p:set>
                                      <p:cBhvr>
                                        <p:cTn id="9" dur="500" fill="hold"/>
                                        <p:tgtEl>
                                          <p:spTgt spid="300037"/>
                                        </p:tgtEl>
                                        <p:attrNameLst>
                                          <p:attrName>fill.type</p:attrName>
                                        </p:attrNameLst>
                                      </p:cBhvr>
                                      <p:to>
                                        <p:strVal val="solid"/>
                                      </p:to>
                                    </p:set>
                                  </p:childTnLst>
                                </p:cTn>
                              </p:par>
                              <p:par>
                                <p:cTn id="10" presetID="8" presetClass="emph" presetSubtype="0" repeatCount="indefinite" fill="hold" nodeType="withEffect">
                                  <p:stCondLst>
                                    <p:cond delay="0"/>
                                  </p:stCondLst>
                                  <p:childTnLst>
                                    <p:animRot by="21600000">
                                      <p:cBhvr>
                                        <p:cTn id="11" dur="5000" fill="hold"/>
                                        <p:tgtEl>
                                          <p:spTgt spid="61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189AE7C-C229-4C0D-8F45-F70824212188}"/>
              </a:ext>
            </a:extLst>
          </p:cNvPr>
          <p:cNvSpPr/>
          <p:nvPr/>
        </p:nvSpPr>
        <p:spPr>
          <a:xfrm>
            <a:off x="614044" y="1979953"/>
            <a:ext cx="10575609" cy="3494090"/>
          </a:xfrm>
          <a:prstGeom prst="wedgeRoundRectCallout">
            <a:avLst>
              <a:gd name="adj1" fmla="val -18500"/>
              <a:gd name="adj2" fmla="val -4848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rgbClr val="FF0000"/>
                </a:solidFill>
                <a:latin typeface="Times New Roman" panose="02020603050405020304" pitchFamily="18" charset="0"/>
                <a:cs typeface="Times New Roman" panose="02020603050405020304" pitchFamily="18" charset="0"/>
              </a:rPr>
              <a:t>Trong bài dạy này  tôi có sử dụng một số tư liệu của các đồng nghiệp, có sử dụng nguồn thông tin trên mạng, sử dụng công cụ AL,…</a:t>
            </a:r>
          </a:p>
          <a:p>
            <a:pPr algn="just">
              <a:lnSpc>
                <a:spcPct val="150000"/>
              </a:lnSpc>
            </a:pPr>
            <a:r>
              <a:rPr lang="en-US" sz="2800">
                <a:solidFill>
                  <a:srgbClr val="FF0000"/>
                </a:solidFill>
                <a:latin typeface="Times New Roman" panose="02020603050405020304" pitchFamily="18" charset="0"/>
                <a:cs typeface="Times New Roman" panose="02020603050405020304" pitchFamily="18" charset="0"/>
              </a:rPr>
              <a:t>Rất mong nhận được những ý kiến đóng góp xây dựng của các đồng nghiệp.</a:t>
            </a:r>
          </a:p>
          <a:p>
            <a:pPr algn="ctr">
              <a:lnSpc>
                <a:spcPct val="150000"/>
              </a:lnSpc>
            </a:pPr>
            <a:r>
              <a:rPr lang="en-US" sz="2800">
                <a:solidFill>
                  <a:srgbClr val="FF0000"/>
                </a:solidFill>
                <a:latin typeface="Times New Roman" panose="02020603050405020304" pitchFamily="18" charset="0"/>
                <a:cs typeface="Times New Roman" panose="02020603050405020304" pitchFamily="18" charset="0"/>
              </a:rPr>
              <a:t>Trân trọng cảm ơn!</a:t>
            </a: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20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614044" y="1979953"/>
            <a:ext cx="10575609" cy="2557669"/>
          </a:xfrm>
          <a:prstGeom prst="wedgeRoundRectCallout">
            <a:avLst>
              <a:gd name="adj1" fmla="val -18500"/>
              <a:gd name="adj2" fmla="val -4848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rgbClr val="FF0000"/>
                </a:solidFill>
                <a:latin typeface="+mj-lt"/>
              </a:rPr>
              <a:t>C</a:t>
            </a:r>
            <a:r>
              <a:rPr lang="vi-VN" sz="2800">
                <a:solidFill>
                  <a:srgbClr val="FF0000"/>
                </a:solidFill>
                <a:latin typeface="+mj-lt"/>
              </a:rPr>
              <a:t>ông nghệ kỹ thuật số </a:t>
            </a:r>
            <a:r>
              <a:rPr lang="vi-VN" sz="2800">
                <a:solidFill>
                  <a:schemeClr val="tx1"/>
                </a:solidFill>
                <a:latin typeface="+mj-lt"/>
              </a:rPr>
              <a:t>(Digital Technology) bao gồm tất cả các công cụ, thiết bị điện tử,</a:t>
            </a:r>
            <a:r>
              <a:rPr lang="en-US" sz="2800">
                <a:solidFill>
                  <a:schemeClr val="tx1"/>
                </a:solidFill>
                <a:latin typeface="+mj-lt"/>
              </a:rPr>
              <a:t> </a:t>
            </a:r>
            <a:r>
              <a:rPr lang="vi-VN" sz="2800">
                <a:solidFill>
                  <a:schemeClr val="tx1"/>
                </a:solidFill>
                <a:latin typeface="+mj-lt"/>
              </a:rPr>
              <a:t>thiết bị công nghệ</a:t>
            </a:r>
            <a:r>
              <a:rPr lang="en-US" sz="2800">
                <a:solidFill>
                  <a:schemeClr val="tx1"/>
                </a:solidFill>
                <a:latin typeface="+mj-lt"/>
              </a:rPr>
              <a:t>,</a:t>
            </a:r>
            <a:r>
              <a:rPr lang="vi-VN" sz="2800">
                <a:solidFill>
                  <a:schemeClr val="tx1"/>
                </a:solidFill>
                <a:latin typeface="+mj-lt"/>
              </a:rPr>
              <a:t> hệ thống tự động</a:t>
            </a:r>
            <a:r>
              <a:rPr lang="en-US" sz="2800">
                <a:solidFill>
                  <a:schemeClr val="tx1"/>
                </a:solidFill>
                <a:latin typeface="+mj-lt"/>
              </a:rPr>
              <a:t> </a:t>
            </a:r>
            <a:r>
              <a:rPr lang="vi-VN" sz="2800">
                <a:solidFill>
                  <a:schemeClr val="tx1"/>
                </a:solidFill>
                <a:latin typeface="+mj-lt"/>
              </a:rPr>
              <a:t>và tài nguyên tạo ra, xử lý hoặc lưu trữ thông tin trong các lĩnh vực khác nhau</a:t>
            </a:r>
            <a:r>
              <a:rPr lang="en-US" sz="2800">
                <a:solidFill>
                  <a:schemeClr val="tx1"/>
                </a:solidFill>
                <a:latin typeface="+mj-lt"/>
              </a:rPr>
              <a:t> </a:t>
            </a:r>
            <a:r>
              <a:rPr lang="en-US" sz="2800">
                <a:solidFill>
                  <a:schemeClr val="tx1"/>
                </a:solidFill>
                <a:latin typeface="Times New Roman" panose="02020603050405020304" pitchFamily="18" charset="0"/>
                <a:cs typeface="Times New Roman" panose="02020603050405020304" pitchFamily="18" charset="0"/>
              </a:rPr>
              <a:t>(trong đó có </a:t>
            </a:r>
            <a:r>
              <a:rPr lang="en-US" sz="2800" b="1">
                <a:solidFill>
                  <a:schemeClr val="tx1"/>
                </a:solidFill>
                <a:latin typeface="Times New Roman" panose="02020603050405020304" pitchFamily="18" charset="0"/>
                <a:cs typeface="Times New Roman" panose="02020603050405020304" pitchFamily="18" charset="0"/>
              </a:rPr>
              <a:t>giáo dục</a:t>
            </a:r>
            <a:r>
              <a:rPr lang="en-US" sz="2800">
                <a:solidFill>
                  <a:schemeClr val="tx1"/>
                </a:solidFill>
                <a:latin typeface="Times New Roman" panose="02020603050405020304" pitchFamily="18" charset="0"/>
                <a:cs typeface="Times New Roman" panose="02020603050405020304" pitchFamily="18" charset="0"/>
              </a:rPr>
              <a:t>).</a:t>
            </a:r>
          </a:p>
        </p:txBody>
      </p:sp>
      <p:sp>
        <p:nvSpPr>
          <p:cNvPr id="5" name="Speech Bubble: Rectangle with Corners Rounded 4">
            <a:extLst>
              <a:ext uri="{FF2B5EF4-FFF2-40B4-BE49-F238E27FC236}">
                <a16:creationId xmlns:a16="http://schemas.microsoft.com/office/drawing/2014/main" id="{6C7F7CD3-2C60-4C9C-BDE4-DFD05CF07FCC}"/>
              </a:ext>
            </a:extLst>
          </p:cNvPr>
          <p:cNvSpPr/>
          <p:nvPr/>
        </p:nvSpPr>
        <p:spPr>
          <a:xfrm>
            <a:off x="973139" y="4599878"/>
            <a:ext cx="10216514" cy="1790795"/>
          </a:xfrm>
          <a:prstGeom prst="wedgeRoundRectCallout">
            <a:avLst>
              <a:gd name="adj1" fmla="val -11224"/>
              <a:gd name="adj2" fmla="val 48356"/>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a:solidFill>
                  <a:srgbClr val="FF0000"/>
                </a:solidFill>
                <a:latin typeface="+mj-lt"/>
              </a:rPr>
              <a:t>Môi trường số</a:t>
            </a:r>
            <a:r>
              <a:rPr lang="en-US" sz="2800">
                <a:solidFill>
                  <a:schemeClr val="tx1"/>
                </a:solidFill>
                <a:latin typeface="+mj-lt"/>
              </a:rPr>
              <a:t> (</a:t>
            </a:r>
            <a:r>
              <a:rPr lang="vi-VN" sz="2800">
                <a:solidFill>
                  <a:schemeClr val="tx1"/>
                </a:solidFill>
                <a:latin typeface="+mj-lt"/>
              </a:rPr>
              <a:t>môi trường kỹ thuật số</a:t>
            </a:r>
            <a:r>
              <a:rPr lang="en-US" sz="2800">
                <a:solidFill>
                  <a:schemeClr val="tx1"/>
                </a:solidFill>
                <a:latin typeface="+mj-lt"/>
              </a:rPr>
              <a:t>)</a:t>
            </a:r>
            <a:r>
              <a:rPr lang="vi-VN" sz="2800">
                <a:solidFill>
                  <a:schemeClr val="tx1"/>
                </a:solidFill>
                <a:latin typeface="+mj-lt"/>
              </a:rPr>
              <a:t> là môi trường truyền thông tích hợp, nơi các thiết bị kỹ thuật số giao tiếp, quản lý nội dung và hoạt động. </a:t>
            </a:r>
            <a:endParaRPr lang="en-US" sz="2800">
              <a:solidFill>
                <a:schemeClr val="tx1"/>
              </a:solidFill>
              <a:latin typeface="+mj-lt"/>
            </a:endParaRPr>
          </a:p>
        </p:txBody>
      </p:sp>
      <p:pic>
        <p:nvPicPr>
          <p:cNvPr id="6" name="Picture 5">
            <a:extLst>
              <a:ext uri="{FF2B5EF4-FFF2-40B4-BE49-F238E27FC236}">
                <a16:creationId xmlns:a16="http://schemas.microsoft.com/office/drawing/2014/main" id="{8AA2A5B6-D786-4537-BC73-E74D29D5FA90}"/>
              </a:ext>
            </a:extLst>
          </p:cNvPr>
          <p:cNvPicPr>
            <a:picLocks noChangeAspect="1"/>
          </p:cNvPicPr>
          <p:nvPr/>
        </p:nvPicPr>
        <p:blipFill rotWithShape="1">
          <a:blip r:embed="rId2">
            <a:extLst>
              <a:ext uri="{28A0092B-C50C-407E-A947-70E740481C1C}">
                <a14:useLocalDpi xmlns:a14="http://schemas.microsoft.com/office/drawing/2010/main" val="0"/>
              </a:ext>
            </a:extLst>
          </a:blip>
          <a:srcRect b="13391"/>
          <a:stretch/>
        </p:blipFill>
        <p:spPr>
          <a:xfrm>
            <a:off x="4124313" y="94129"/>
            <a:ext cx="4429700" cy="1800162"/>
          </a:xfrm>
          <a:prstGeom prst="rect">
            <a:avLst/>
          </a:prstGeom>
        </p:spPr>
      </p:pic>
    </p:spTree>
    <p:extLst>
      <p:ext uri="{BB962C8B-B14F-4D97-AF65-F5344CB8AC3E}">
        <p14:creationId xmlns:p14="http://schemas.microsoft.com/office/powerpoint/2010/main" val="28161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C7F7CD3-2C60-4C9C-BDE4-DFD05CF07FCC}"/>
              </a:ext>
            </a:extLst>
          </p:cNvPr>
          <p:cNvSpPr/>
          <p:nvPr/>
        </p:nvSpPr>
        <p:spPr>
          <a:xfrm>
            <a:off x="4230806" y="140513"/>
            <a:ext cx="7051074" cy="4789833"/>
          </a:xfrm>
          <a:prstGeom prst="wedgeRoundRectCallout">
            <a:avLst>
              <a:gd name="adj1" fmla="val -77587"/>
              <a:gd name="adj2" fmla="val -7985"/>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a:solidFill>
                <a:srgbClr val="FF0000"/>
              </a:solidFill>
              <a:latin typeface="Times New Roman" panose="02020603050405020304" pitchFamily="18" charset="0"/>
              <a:cs typeface="Times New Roman" panose="02020603050405020304" pitchFamily="18" charset="0"/>
            </a:endParaRPr>
          </a:p>
          <a:p>
            <a:pPr algn="just">
              <a:lnSpc>
                <a:spcPct val="130000"/>
              </a:lnSpc>
            </a:pPr>
            <a:r>
              <a:rPr lang="en-US" sz="2400">
                <a:solidFill>
                  <a:srgbClr val="FF0000"/>
                </a:solidFill>
                <a:latin typeface="Times New Roman" panose="02020603050405020304" pitchFamily="18" charset="0"/>
                <a:cs typeface="Times New Roman" panose="02020603050405020304" pitchFamily="18" charset="0"/>
              </a:rPr>
              <a:t>Lợi ích của công nghệ kĩ thuật số đối với học sinh:</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Truyền thông, cập nhật tin tức về đời sống, xã hội, kiến thức phục vụ cho học tập,…</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Kết nối bạn bè ở khắp mọi nơi, mọi lúc,…</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Giới thiệu bản thân, bày tỏ quan điểm cá nhân, chia sẻ và lưu giữ kỉ niệm (khoảnh khắc),…</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Vui chơi, giải trí, kinh doanh,…</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1F613B2-C258-4288-A678-0EA578512598}"/>
              </a:ext>
            </a:extLst>
          </p:cNvPr>
          <p:cNvPicPr>
            <a:picLocks noChangeAspect="1"/>
          </p:cNvPicPr>
          <p:nvPr/>
        </p:nvPicPr>
        <p:blipFill rotWithShape="1">
          <a:blip r:embed="rId2"/>
          <a:srcRect l="13321" t="28647" r="39328" b="8437"/>
          <a:stretch/>
        </p:blipFill>
        <p:spPr>
          <a:xfrm>
            <a:off x="-1" y="2756848"/>
            <a:ext cx="4152983" cy="2988859"/>
          </a:xfrm>
          <a:prstGeom prst="rect">
            <a:avLst/>
          </a:prstGeom>
        </p:spPr>
      </p:pic>
      <p:sp>
        <p:nvSpPr>
          <p:cNvPr id="6" name="Speech Bubble: Rectangle with Corners Rounded 5">
            <a:extLst>
              <a:ext uri="{FF2B5EF4-FFF2-40B4-BE49-F238E27FC236}">
                <a16:creationId xmlns:a16="http://schemas.microsoft.com/office/drawing/2014/main" id="{8A85B5A1-36F7-401F-9CA5-760FA59CC997}"/>
              </a:ext>
            </a:extLst>
          </p:cNvPr>
          <p:cNvSpPr/>
          <p:nvPr/>
        </p:nvSpPr>
        <p:spPr>
          <a:xfrm>
            <a:off x="3630706" y="557438"/>
            <a:ext cx="7527446" cy="957663"/>
          </a:xfrm>
          <a:prstGeom prst="wedgeRoundRectCallout">
            <a:avLst>
              <a:gd name="adj1" fmla="val -43342"/>
              <a:gd name="adj2" fmla="val 166046"/>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2400">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en-US" sz="2400">
                <a:solidFill>
                  <a:srgbClr val="FF0000"/>
                </a:solidFill>
                <a:latin typeface="Times New Roman" panose="02020603050405020304" pitchFamily="18" charset="0"/>
                <a:cs typeface="Times New Roman" panose="02020603050405020304" pitchFamily="18" charset="0"/>
              </a:rPr>
              <a:t>Công nghệ kĩ thuật số đem đến những lợi ích gì đối với mỗi học sinh chúng ta?</a:t>
            </a:r>
          </a:p>
          <a:p>
            <a:pPr marL="457200" indent="-457200" algn="just">
              <a:lnSpc>
                <a:spcPct val="120000"/>
              </a:lnSpc>
              <a:buFontTx/>
              <a:buChar char="-"/>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8995EEC3-2377-4B22-8DBB-396EB9A263B0}"/>
              </a:ext>
            </a:extLst>
          </p:cNvPr>
          <p:cNvSpPr/>
          <p:nvPr/>
        </p:nvSpPr>
        <p:spPr>
          <a:xfrm>
            <a:off x="224360" y="6006422"/>
            <a:ext cx="4294842" cy="592939"/>
          </a:xfrm>
          <a:prstGeom prst="wedgeRoundRectCallout">
            <a:avLst>
              <a:gd name="adj1" fmla="val -15453"/>
              <a:gd name="adj2" fmla="val -92368"/>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2400">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en-US" sz="2400">
                <a:solidFill>
                  <a:srgbClr val="FF0000"/>
                </a:solidFill>
                <a:latin typeface="Times New Roman" panose="02020603050405020304" pitchFamily="18" charset="0"/>
                <a:cs typeface="Times New Roman" panose="02020603050405020304" pitchFamily="18" charset="0"/>
              </a:rPr>
              <a:t>THẾ GIỚI TRONG TẦM TAY</a:t>
            </a:r>
          </a:p>
          <a:p>
            <a:pPr marL="457200" indent="-457200" algn="just">
              <a:lnSpc>
                <a:spcPct val="120000"/>
              </a:lnSpc>
              <a:buFontTx/>
              <a:buChar char="-"/>
            </a:pPr>
            <a:endParaRPr lang="en-US" sz="2400">
              <a:solidFill>
                <a:schemeClr val="tx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BAB60F4D-80B8-425A-97AC-96C84C9ABC46}"/>
              </a:ext>
            </a:extLst>
          </p:cNvPr>
          <p:cNvGrpSpPr/>
          <p:nvPr/>
        </p:nvGrpSpPr>
        <p:grpSpPr>
          <a:xfrm>
            <a:off x="822055" y="455136"/>
            <a:ext cx="2699621" cy="1233272"/>
            <a:chOff x="1190602" y="4470024"/>
            <a:chExt cx="9921715" cy="722634"/>
          </a:xfrm>
        </p:grpSpPr>
        <p:sp>
          <p:nvSpPr>
            <p:cNvPr id="9" name="Rectangle: Rounded Corners 8">
              <a:extLst>
                <a:ext uri="{FF2B5EF4-FFF2-40B4-BE49-F238E27FC236}">
                  <a16:creationId xmlns:a16="http://schemas.microsoft.com/office/drawing/2014/main" id="{6FBDA6D3-291C-4A08-8279-6C836B00DD72}"/>
                </a:ext>
              </a:extLst>
            </p:cNvPr>
            <p:cNvSpPr/>
            <p:nvPr/>
          </p:nvSpPr>
          <p:spPr>
            <a:xfrm>
              <a:off x="1190602" y="4542477"/>
              <a:ext cx="9900932" cy="65018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FCE2427-F4D7-4752-BE4E-203A5A61A620}"/>
                </a:ext>
              </a:extLst>
            </p:cNvPr>
            <p:cNvSpPr/>
            <p:nvPr/>
          </p:nvSpPr>
          <p:spPr>
            <a:xfrm>
              <a:off x="1514260" y="4644163"/>
              <a:ext cx="9598057" cy="479438"/>
            </a:xfrm>
            <a:prstGeom prst="rect">
              <a:avLst/>
            </a:prstGeom>
          </p:spPr>
          <p:txBody>
            <a:bodyPr wrap="square">
              <a:spAutoFit/>
            </a:bodyPr>
            <a:lstStyle/>
            <a:p>
              <a:pPr algn="just" defTabSz="342900">
                <a:lnSpc>
                  <a:spcPct val="135000"/>
                </a:lnSpc>
              </a:pP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429CE36-7EE8-4E96-9F10-021AABF6BEDE}"/>
                </a:ext>
              </a:extLst>
            </p:cNvPr>
            <p:cNvSpPr/>
            <p:nvPr/>
          </p:nvSpPr>
          <p:spPr>
            <a:xfrm>
              <a:off x="1503867" y="4470024"/>
              <a:ext cx="9598056" cy="703331"/>
            </a:xfrm>
            <a:prstGeom prst="rect">
              <a:avLst/>
            </a:prstGeom>
          </p:spPr>
          <p:txBody>
            <a:bodyPr wrap="square">
              <a:spAutoFit/>
            </a:bodyPr>
            <a:lstStyle/>
            <a:p>
              <a:pPr algn="just"/>
              <a:r>
                <a:rPr lang="en-US" sz="2400">
                  <a:solidFill>
                    <a:srgbClr val="002060"/>
                  </a:solidFill>
                  <a:latin typeface="Times New Roman" panose="02020603050405020304" pitchFamily="18" charset="0"/>
                  <a:cs typeface="Times New Roman" panose="02020603050405020304" pitchFamily="18" charset="0"/>
                </a:rPr>
                <a:t>Hãy nói một câu đại diện cho bức ảnh này.</a:t>
              </a:r>
              <a:endParaRPr lang="vi-VN" sz="2400">
                <a:solidFill>
                  <a:srgbClr val="00206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8DEBA5B3-F68A-4A90-98AE-075C4ABCCF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51" y="79034"/>
            <a:ext cx="893908" cy="752210"/>
          </a:xfrm>
          <a:prstGeom prst="rect">
            <a:avLst/>
          </a:prstGeom>
        </p:spPr>
      </p:pic>
    </p:spTree>
    <p:extLst>
      <p:ext uri="{BB962C8B-B14F-4D97-AF65-F5344CB8AC3E}">
        <p14:creationId xmlns:p14="http://schemas.microsoft.com/office/powerpoint/2010/main" val="423657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1" nodeType="clickEffect">
                                  <p:stCondLst>
                                    <p:cond delay="0"/>
                                  </p:stCondLst>
                                  <p:childTnLst>
                                    <p:animEffect transition="out" filter="wipe(down)">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360"/>
                                          </p:val>
                                        </p:tav>
                                        <p:tav tm="100000">
                                          <p:val>
                                            <p:fltVal val="0"/>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5E2FA4-701D-4C92-898E-7EE4AF07FEBA}"/>
              </a:ext>
            </a:extLst>
          </p:cNvPr>
          <p:cNvSpPr txBox="1"/>
          <p:nvPr/>
        </p:nvSpPr>
        <p:spPr>
          <a:xfrm>
            <a:off x="1675183" y="1969566"/>
            <a:ext cx="8623269" cy="1296509"/>
          </a:xfrm>
          <a:prstGeom prst="rect">
            <a:avLst/>
          </a:prstGeom>
          <a:noFill/>
          <a:ln>
            <a:noFill/>
          </a:ln>
        </p:spPr>
        <p:txBody>
          <a:bodyPr wrap="square" rtlCol="0">
            <a:spAutoFit/>
          </a:bodyPr>
          <a:lstStyle/>
          <a:p>
            <a:pPr algn="ctr">
              <a:lnSpc>
                <a:spcPct val="120000"/>
              </a:lnSpc>
            </a:pPr>
            <a:r>
              <a:rPr lang="en-US" altLang="en-US" sz="3600" b="1">
                <a:solidFill>
                  <a:srgbClr val="FF0000"/>
                </a:solidFill>
                <a:latin typeface="Times New Roman" panose="02020603050405020304" pitchFamily="18" charset="0"/>
                <a:cs typeface="Times New Roman" panose="02020603050405020304" pitchFamily="18" charset="0"/>
              </a:rPr>
              <a:t>Tiết 6 - Bài 4. </a:t>
            </a:r>
            <a:r>
              <a:rPr lang="en-US" sz="3200" b="1">
                <a:solidFill>
                  <a:srgbClr val="FF0000"/>
                </a:solidFill>
                <a:latin typeface="Times New Roman" panose="02020603050405020304" pitchFamily="18" charset="0"/>
                <a:cs typeface="Times New Roman" panose="02020603050405020304" pitchFamily="18" charset="0"/>
              </a:rPr>
              <a:t>MỘT SỐ VẤN ĐỀ PHÁP LÍ </a:t>
            </a:r>
          </a:p>
          <a:p>
            <a:pPr algn="ctr">
              <a:lnSpc>
                <a:spcPct val="120000"/>
              </a:lnSpc>
            </a:pPr>
            <a:r>
              <a:rPr lang="en-US" sz="3200" b="1">
                <a:solidFill>
                  <a:srgbClr val="FF0000"/>
                </a:solidFill>
                <a:latin typeface="Times New Roman" panose="02020603050405020304" pitchFamily="18" charset="0"/>
                <a:cs typeface="Times New Roman" panose="02020603050405020304" pitchFamily="18" charset="0"/>
              </a:rPr>
              <a:t>VỀ SỬ DỤNG DỊCH VỤ INTERNET</a:t>
            </a:r>
            <a:endParaRPr lang="vi-VN" sz="3200" b="1">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9442EFDD-32DD-4D30-89DA-E53EEC0CF9D2}"/>
              </a:ext>
            </a:extLst>
          </p:cNvPr>
          <p:cNvGrpSpPr/>
          <p:nvPr/>
        </p:nvGrpSpPr>
        <p:grpSpPr>
          <a:xfrm>
            <a:off x="1173708" y="302538"/>
            <a:ext cx="2404517" cy="980661"/>
            <a:chOff x="1523998" y="0"/>
            <a:chExt cx="2190751" cy="980661"/>
          </a:xfrm>
          <a:gradFill>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gradFill>
        </p:grpSpPr>
        <p:grpSp>
          <p:nvGrpSpPr>
            <p:cNvPr id="10" name="Group 9">
              <a:extLst>
                <a:ext uri="{FF2B5EF4-FFF2-40B4-BE49-F238E27FC236}">
                  <a16:creationId xmlns:a16="http://schemas.microsoft.com/office/drawing/2014/main" id="{D05A4C7C-4948-48EE-8233-A52A61739C7F}"/>
                </a:ext>
              </a:extLst>
            </p:cNvPr>
            <p:cNvGrpSpPr/>
            <p:nvPr/>
          </p:nvGrpSpPr>
          <p:grpSpPr>
            <a:xfrm>
              <a:off x="1523998" y="0"/>
              <a:ext cx="2190751" cy="980661"/>
              <a:chOff x="1523999" y="0"/>
              <a:chExt cx="1285462" cy="1828800"/>
            </a:xfrm>
            <a:grpFill/>
          </p:grpSpPr>
          <p:sp>
            <p:nvSpPr>
              <p:cNvPr id="12" name="Rectangle: Top Corners Rounded 11">
                <a:extLst>
                  <a:ext uri="{FF2B5EF4-FFF2-40B4-BE49-F238E27FC236}">
                    <a16:creationId xmlns:a16="http://schemas.microsoft.com/office/drawing/2014/main" id="{B6C8A65E-7912-4639-A05F-E0523607D30B}"/>
                  </a:ext>
                </a:extLst>
              </p:cNvPr>
              <p:cNvSpPr/>
              <p:nvPr/>
            </p:nvSpPr>
            <p:spPr>
              <a:xfrm rot="10800000">
                <a:off x="1523999" y="0"/>
                <a:ext cx="1285462" cy="1828800"/>
              </a:xfrm>
              <a:prstGeom prst="round2SameRect">
                <a:avLst/>
              </a:prstGeom>
              <a:grp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3" name="Rectangle: Top Corners Rounded 12">
                <a:extLst>
                  <a:ext uri="{FF2B5EF4-FFF2-40B4-BE49-F238E27FC236}">
                    <a16:creationId xmlns:a16="http://schemas.microsoft.com/office/drawing/2014/main" id="{BB4C8F9B-C723-4256-B411-8CFE77626453}"/>
                  </a:ext>
                </a:extLst>
              </p:cNvPr>
              <p:cNvSpPr/>
              <p:nvPr/>
            </p:nvSpPr>
            <p:spPr>
              <a:xfrm rot="10800000">
                <a:off x="1566862" y="76199"/>
                <a:ext cx="1204497" cy="1709738"/>
              </a:xfrm>
              <a:prstGeom prst="round2SameRect">
                <a:avLst/>
              </a:prstGeom>
              <a:grp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B26BE278-BA83-44B2-BA75-F717673DB2F3}"/>
                </a:ext>
              </a:extLst>
            </p:cNvPr>
            <p:cNvSpPr txBox="1"/>
            <p:nvPr/>
          </p:nvSpPr>
          <p:spPr>
            <a:xfrm>
              <a:off x="1677724" y="206880"/>
              <a:ext cx="1972089" cy="584775"/>
            </a:xfrm>
            <a:prstGeom prst="rect">
              <a:avLst/>
            </a:prstGeom>
            <a:grp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CH</a:t>
              </a:r>
              <a:r>
                <a:rPr lang="en-US" sz="3200" b="1">
                  <a:latin typeface="Times New Roman" panose="02020603050405020304" pitchFamily="18" charset="0"/>
                  <a:cs typeface="Times New Roman" panose="02020603050405020304" pitchFamily="18" charset="0"/>
                </a:rPr>
                <a:t>Ủ</a:t>
              </a:r>
              <a:r>
                <a:rPr lang="vi-VN" sz="3200" b="1">
                  <a:latin typeface="Times New Roman" panose="02020603050405020304" pitchFamily="18" charset="0"/>
                  <a:cs typeface="Times New Roman" panose="02020603050405020304" pitchFamily="18" charset="0"/>
                </a:rPr>
                <a:t> ĐỀ 3</a:t>
              </a:r>
            </a:p>
          </p:txBody>
        </p:sp>
      </p:grpSp>
      <p:sp>
        <p:nvSpPr>
          <p:cNvPr id="14" name="TextBox 13">
            <a:extLst>
              <a:ext uri="{FF2B5EF4-FFF2-40B4-BE49-F238E27FC236}">
                <a16:creationId xmlns:a16="http://schemas.microsoft.com/office/drawing/2014/main" id="{47AC9376-AA98-4F12-BECA-1D01490AF0F9}"/>
              </a:ext>
            </a:extLst>
          </p:cNvPr>
          <p:cNvSpPr txBox="1"/>
          <p:nvPr/>
        </p:nvSpPr>
        <p:spPr>
          <a:xfrm>
            <a:off x="3894082" y="302538"/>
            <a:ext cx="7377953" cy="954107"/>
          </a:xfrm>
          <a:prstGeom prst="rect">
            <a:avLst/>
          </a:prstGeom>
          <a:gradFill flip="none" rotWithShape="1">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ĐẠO ĐỨC, PHÁP LUẬT </a:t>
            </a:r>
          </a:p>
          <a:p>
            <a:pPr algn="ctr"/>
            <a:r>
              <a:rPr lang="vi-VN" sz="2800" b="1">
                <a:latin typeface="Times New Roman" panose="02020603050405020304" pitchFamily="18" charset="0"/>
                <a:cs typeface="Times New Roman" panose="02020603050405020304" pitchFamily="18" charset="0"/>
              </a:rPr>
              <a:t>VÀ VĂN HOÁ TRONG MÔI TRƯỜNG SỐ</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CB98396-9150-40FB-B012-02A91096A293}"/>
              </a:ext>
            </a:extLst>
          </p:cNvPr>
          <p:cNvSpPr>
            <a:spLocks noChangeArrowheads="1"/>
          </p:cNvSpPr>
          <p:nvPr/>
        </p:nvSpPr>
        <p:spPr bwMode="auto">
          <a:xfrm>
            <a:off x="1524000" y="-73716"/>
            <a:ext cx="9144000" cy="6858000"/>
          </a:xfrm>
          <a:prstGeom prst="rect">
            <a:avLst/>
          </a:prstGeom>
          <a:gradFill rotWithShape="1">
            <a:gsLst>
              <a:gs pos="0">
                <a:schemeClr val="bg1">
                  <a:alpha val="79999"/>
                </a:schemeClr>
              </a:gs>
              <a:gs pos="100000">
                <a:srgbClr val="B4EAD0"/>
              </a:gs>
            </a:gsLst>
            <a:lin ang="5400000" scaled="1"/>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5" name="Rectangle 4">
            <a:extLst>
              <a:ext uri="{FF2B5EF4-FFF2-40B4-BE49-F238E27FC236}">
                <a16:creationId xmlns:a16="http://schemas.microsoft.com/office/drawing/2014/main" id="{5FDDFFFE-2687-452B-9894-0DD2F47ACD69}"/>
              </a:ext>
            </a:extLst>
          </p:cNvPr>
          <p:cNvSpPr>
            <a:spLocks noChangeArrowheads="1"/>
          </p:cNvSpPr>
          <p:nvPr/>
        </p:nvSpPr>
        <p:spPr bwMode="auto">
          <a:xfrm>
            <a:off x="1524000" y="1125538"/>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endParaRPr lang="en-US" altLang="en-US" sz="3200" b="1">
              <a:solidFill>
                <a:srgbClr val="0000FF"/>
              </a:solidFill>
            </a:endParaRPr>
          </a:p>
        </p:txBody>
      </p:sp>
      <p:grpSp>
        <p:nvGrpSpPr>
          <p:cNvPr id="2" name="Group 5">
            <a:extLst>
              <a:ext uri="{FF2B5EF4-FFF2-40B4-BE49-F238E27FC236}">
                <a16:creationId xmlns:a16="http://schemas.microsoft.com/office/drawing/2014/main" id="{FC1E6604-33A5-4959-BE66-35509A04C350}"/>
              </a:ext>
            </a:extLst>
          </p:cNvPr>
          <p:cNvGrpSpPr>
            <a:grpSpLocks/>
          </p:cNvGrpSpPr>
          <p:nvPr/>
        </p:nvGrpSpPr>
        <p:grpSpPr bwMode="auto">
          <a:xfrm>
            <a:off x="1830388" y="-17463"/>
            <a:ext cx="7524750" cy="1511301"/>
            <a:chOff x="156" y="192"/>
            <a:chExt cx="5460" cy="528"/>
          </a:xfrm>
        </p:grpSpPr>
        <p:sp>
          <p:nvSpPr>
            <p:cNvPr id="52230" name="AutoShape 6" descr="Blue tissue paper">
              <a:extLst>
                <a:ext uri="{FF2B5EF4-FFF2-40B4-BE49-F238E27FC236}">
                  <a16:creationId xmlns:a16="http://schemas.microsoft.com/office/drawing/2014/main" id="{3B8B68D9-E5F3-4B57-BF4A-3D4CC5638343}"/>
                </a:ext>
              </a:extLst>
            </p:cNvPr>
            <p:cNvSpPr>
              <a:spLocks noChangeArrowheads="1"/>
            </p:cNvSpPr>
            <p:nvPr/>
          </p:nvSpPr>
          <p:spPr bwMode="gray">
            <a:xfrm>
              <a:off x="156" y="192"/>
              <a:ext cx="5460" cy="480"/>
            </a:xfrm>
            <a:prstGeom prst="roundRect">
              <a:avLst>
                <a:gd name="adj" fmla="val 50000"/>
              </a:avLst>
            </a:prstGeom>
            <a:blipFill dpi="0" rotWithShape="1">
              <a:blip r:embed="rId2"/>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endParaRPr lang="en-US" sz="3200" b="1">
                <a:solidFill>
                  <a:srgbClr val="0000FF"/>
                </a:solidFill>
                <a:latin typeface="Arial" charset="0"/>
              </a:endParaRPr>
            </a:p>
          </p:txBody>
        </p:sp>
        <p:grpSp>
          <p:nvGrpSpPr>
            <p:cNvPr id="8271" name="Group 7">
              <a:extLst>
                <a:ext uri="{FF2B5EF4-FFF2-40B4-BE49-F238E27FC236}">
                  <a16:creationId xmlns:a16="http://schemas.microsoft.com/office/drawing/2014/main" id="{C0B058F1-4F33-4EA3-AEC9-744898F6B077}"/>
                </a:ext>
              </a:extLst>
            </p:cNvPr>
            <p:cNvGrpSpPr>
              <a:grpSpLocks/>
            </p:cNvGrpSpPr>
            <p:nvPr/>
          </p:nvGrpSpPr>
          <p:grpSpPr bwMode="auto">
            <a:xfrm rot="5400000">
              <a:off x="216" y="408"/>
              <a:ext cx="528" cy="96"/>
              <a:chOff x="0" y="1896"/>
              <a:chExt cx="5760" cy="120"/>
            </a:xfrm>
          </p:grpSpPr>
          <p:sp>
            <p:nvSpPr>
              <p:cNvPr id="8272" name="Rectangle 8">
                <a:extLst>
                  <a:ext uri="{FF2B5EF4-FFF2-40B4-BE49-F238E27FC236}">
                    <a16:creationId xmlns:a16="http://schemas.microsoft.com/office/drawing/2014/main" id="{A211CB22-4A59-43FA-AB0D-C1199C1F221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73" name="Rectangle 9">
                <a:extLst>
                  <a:ext uri="{FF2B5EF4-FFF2-40B4-BE49-F238E27FC236}">
                    <a16:creationId xmlns:a16="http://schemas.microsoft.com/office/drawing/2014/main" id="{4C51C610-01D6-46FA-862E-1BFAC5DB8FF1}"/>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4" name="Group 45">
            <a:extLst>
              <a:ext uri="{FF2B5EF4-FFF2-40B4-BE49-F238E27FC236}">
                <a16:creationId xmlns:a16="http://schemas.microsoft.com/office/drawing/2014/main" id="{0F503680-0709-4785-99C7-1F0AE922B083}"/>
              </a:ext>
            </a:extLst>
          </p:cNvPr>
          <p:cNvGrpSpPr>
            <a:grpSpLocks/>
          </p:cNvGrpSpPr>
          <p:nvPr/>
        </p:nvGrpSpPr>
        <p:grpSpPr bwMode="auto">
          <a:xfrm rot="5400000">
            <a:off x="1741488" y="2922588"/>
            <a:ext cx="1085850" cy="152400"/>
            <a:chOff x="0" y="1896"/>
            <a:chExt cx="5760" cy="120"/>
          </a:xfrm>
        </p:grpSpPr>
        <p:sp>
          <p:nvSpPr>
            <p:cNvPr id="8268" name="Rectangle 46">
              <a:extLst>
                <a:ext uri="{FF2B5EF4-FFF2-40B4-BE49-F238E27FC236}">
                  <a16:creationId xmlns:a16="http://schemas.microsoft.com/office/drawing/2014/main" id="{E3BB710F-6D85-46E8-BFEA-A7D298E01E26}"/>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69" name="Rectangle 47">
              <a:extLst>
                <a:ext uri="{FF2B5EF4-FFF2-40B4-BE49-F238E27FC236}">
                  <a16:creationId xmlns:a16="http://schemas.microsoft.com/office/drawing/2014/main" id="{5B30C00E-53B1-416F-A9CC-D62462A8B29D}"/>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5" name="Group 69">
            <a:extLst>
              <a:ext uri="{FF2B5EF4-FFF2-40B4-BE49-F238E27FC236}">
                <a16:creationId xmlns:a16="http://schemas.microsoft.com/office/drawing/2014/main" id="{1741F4F9-E237-4270-8834-606CA168B051}"/>
              </a:ext>
            </a:extLst>
          </p:cNvPr>
          <p:cNvGrpSpPr>
            <a:grpSpLocks/>
          </p:cNvGrpSpPr>
          <p:nvPr/>
        </p:nvGrpSpPr>
        <p:grpSpPr bwMode="auto">
          <a:xfrm>
            <a:off x="2436812" y="1851026"/>
            <a:ext cx="7605073" cy="957481"/>
            <a:chOff x="504" y="1008"/>
            <a:chExt cx="4416" cy="765"/>
          </a:xfrm>
        </p:grpSpPr>
        <p:sp>
          <p:nvSpPr>
            <p:cNvPr id="52294" name="AutoShape 70">
              <a:extLst>
                <a:ext uri="{FF2B5EF4-FFF2-40B4-BE49-F238E27FC236}">
                  <a16:creationId xmlns:a16="http://schemas.microsoft.com/office/drawing/2014/main" id="{4B50F3D8-2732-4BFF-8CF7-0C85A2DFA651}"/>
                </a:ext>
              </a:extLst>
            </p:cNvPr>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267" name="Text Box 71">
              <a:extLst>
                <a:ext uri="{FF2B5EF4-FFF2-40B4-BE49-F238E27FC236}">
                  <a16:creationId xmlns:a16="http://schemas.microsoft.com/office/drawing/2014/main" id="{4708702D-4D7B-4D11-92FE-C906B98736BD}"/>
                </a:ext>
              </a:extLst>
            </p:cNvPr>
            <p:cNvSpPr txBox="1">
              <a:spLocks noChangeArrowheads="1"/>
            </p:cNvSpPr>
            <p:nvPr/>
          </p:nvSpPr>
          <p:spPr bwMode="gray">
            <a:xfrm>
              <a:off x="801" y="1012"/>
              <a:ext cx="3976"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MỘT SỐ TÁC ĐỘNG TIÊU CỰC CỦA </a:t>
              </a:r>
            </a:p>
            <a:p>
              <a:pPr algn="just"/>
              <a:r>
                <a:rPr lang="en-US" altLang="en-US" sz="2400" b="1">
                  <a:solidFill>
                    <a:srgbClr val="0000FF"/>
                  </a:solidFill>
                  <a:latin typeface="Times New Roman" panose="02020603050405020304" pitchFamily="18" charset="0"/>
                  <a:cs typeface="Times New Roman" panose="02020603050405020304" pitchFamily="18" charset="0"/>
                </a:rPr>
                <a:t>CÔNG NGHỆ KĨ THUẬT SỐ</a:t>
              </a:r>
            </a:p>
          </p:txBody>
        </p:sp>
      </p:grpSp>
      <p:grpSp>
        <p:nvGrpSpPr>
          <p:cNvPr id="6" name="Group 72">
            <a:extLst>
              <a:ext uri="{FF2B5EF4-FFF2-40B4-BE49-F238E27FC236}">
                <a16:creationId xmlns:a16="http://schemas.microsoft.com/office/drawing/2014/main" id="{F41A11E7-07ED-4CAC-8C23-1B09EB7B6D87}"/>
              </a:ext>
            </a:extLst>
          </p:cNvPr>
          <p:cNvGrpSpPr>
            <a:grpSpLocks/>
          </p:cNvGrpSpPr>
          <p:nvPr/>
        </p:nvGrpSpPr>
        <p:grpSpPr bwMode="auto">
          <a:xfrm rot="5400000">
            <a:off x="1741488" y="1914525"/>
            <a:ext cx="1085850" cy="152400"/>
            <a:chOff x="0" y="1896"/>
            <a:chExt cx="5760" cy="120"/>
          </a:xfrm>
        </p:grpSpPr>
        <p:sp>
          <p:nvSpPr>
            <p:cNvPr id="8264" name="Rectangle 73">
              <a:extLst>
                <a:ext uri="{FF2B5EF4-FFF2-40B4-BE49-F238E27FC236}">
                  <a16:creationId xmlns:a16="http://schemas.microsoft.com/office/drawing/2014/main" id="{47D6523F-E4FE-4E55-A9B8-4CEF7109CFC0}"/>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65" name="Rectangle 74">
              <a:extLst>
                <a:ext uri="{FF2B5EF4-FFF2-40B4-BE49-F238E27FC236}">
                  <a16:creationId xmlns:a16="http://schemas.microsoft.com/office/drawing/2014/main" id="{C1BF8992-DA6E-48F6-AB1A-CC1539A9340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7" name="Group 75">
            <a:extLst>
              <a:ext uri="{FF2B5EF4-FFF2-40B4-BE49-F238E27FC236}">
                <a16:creationId xmlns:a16="http://schemas.microsoft.com/office/drawing/2014/main" id="{BC3583F9-B6D5-4B22-A291-8E62A4F175BE}"/>
              </a:ext>
            </a:extLst>
          </p:cNvPr>
          <p:cNvGrpSpPr>
            <a:grpSpLocks/>
          </p:cNvGrpSpPr>
          <p:nvPr/>
        </p:nvGrpSpPr>
        <p:grpSpPr bwMode="auto">
          <a:xfrm>
            <a:off x="1784366" y="1914869"/>
            <a:ext cx="922322" cy="976313"/>
            <a:chOff x="150" y="1175"/>
            <a:chExt cx="580" cy="615"/>
          </a:xfrm>
        </p:grpSpPr>
        <p:grpSp>
          <p:nvGrpSpPr>
            <p:cNvPr id="8253" name="Group 76">
              <a:extLst>
                <a:ext uri="{FF2B5EF4-FFF2-40B4-BE49-F238E27FC236}">
                  <a16:creationId xmlns:a16="http://schemas.microsoft.com/office/drawing/2014/main" id="{AAAB7595-2FB8-4A32-804F-6AE165E45F1C}"/>
                </a:ext>
              </a:extLst>
            </p:cNvPr>
            <p:cNvGrpSpPr>
              <a:grpSpLocks/>
            </p:cNvGrpSpPr>
            <p:nvPr/>
          </p:nvGrpSpPr>
          <p:grpSpPr bwMode="auto">
            <a:xfrm rot="5400000">
              <a:off x="132" y="1193"/>
              <a:ext cx="615" cy="580"/>
              <a:chOff x="1868" y="1824"/>
              <a:chExt cx="1981" cy="1801"/>
            </a:xfrm>
          </p:grpSpPr>
          <p:sp>
            <p:nvSpPr>
              <p:cNvPr id="52301" name="AutoShape 77">
                <a:extLst>
                  <a:ext uri="{FF2B5EF4-FFF2-40B4-BE49-F238E27FC236}">
                    <a16:creationId xmlns:a16="http://schemas.microsoft.com/office/drawing/2014/main" id="{61F59003-F980-457A-8B22-B55C117D3F9D}"/>
                  </a:ext>
                </a:extLst>
              </p:cNvPr>
              <p:cNvSpPr>
                <a:spLocks noChangeArrowheads="1"/>
              </p:cNvSpPr>
              <p:nvPr/>
            </p:nvSpPr>
            <p:spPr bwMode="gray">
              <a:xfrm rot="16200000" flipH="1">
                <a:off x="1817" y="2366"/>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02" name="AutoShape 78">
                <a:extLst>
                  <a:ext uri="{FF2B5EF4-FFF2-40B4-BE49-F238E27FC236}">
                    <a16:creationId xmlns:a16="http://schemas.microsoft.com/office/drawing/2014/main" id="{65F31D4D-7D96-4ACE-A335-4B3F623C1B93}"/>
                  </a:ext>
                </a:extLst>
              </p:cNvPr>
              <p:cNvSpPr>
                <a:spLocks noChangeArrowheads="1"/>
              </p:cNvSpPr>
              <p:nvPr/>
            </p:nvSpPr>
            <p:spPr bwMode="gray">
              <a:xfrm rot="5400000" flipH="1">
                <a:off x="3594" y="2464"/>
                <a:ext cx="307"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03" name="AutoShape 79">
                <a:extLst>
                  <a:ext uri="{FF2B5EF4-FFF2-40B4-BE49-F238E27FC236}">
                    <a16:creationId xmlns:a16="http://schemas.microsoft.com/office/drawing/2014/main" id="{6F81F764-81AB-4554-A917-FEE3F81286D2}"/>
                  </a:ext>
                </a:extLst>
              </p:cNvPr>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8258" name="Oval 80">
                <a:extLst>
                  <a:ext uri="{FF2B5EF4-FFF2-40B4-BE49-F238E27FC236}">
                    <a16:creationId xmlns:a16="http://schemas.microsoft.com/office/drawing/2014/main" id="{38BEB6D3-70D3-4A59-A7A4-1961E010769C}"/>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59" name="Oval 81">
                <a:extLst>
                  <a:ext uri="{FF2B5EF4-FFF2-40B4-BE49-F238E27FC236}">
                    <a16:creationId xmlns:a16="http://schemas.microsoft.com/office/drawing/2014/main" id="{78131ED1-884A-4DA8-8FAA-3A6A2B9EAD7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06" name="Oval 82">
                <a:extLst>
                  <a:ext uri="{FF2B5EF4-FFF2-40B4-BE49-F238E27FC236}">
                    <a16:creationId xmlns:a16="http://schemas.microsoft.com/office/drawing/2014/main" id="{896E03EA-FF39-40E0-A902-9363548BC9B1}"/>
                  </a:ext>
                </a:extLst>
              </p:cNvPr>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latin typeface="Arial" charset="0"/>
                </a:endParaRPr>
              </a:p>
            </p:txBody>
          </p:sp>
          <p:sp>
            <p:nvSpPr>
              <p:cNvPr id="8261" name="Oval 83">
                <a:extLst>
                  <a:ext uri="{FF2B5EF4-FFF2-40B4-BE49-F238E27FC236}">
                    <a16:creationId xmlns:a16="http://schemas.microsoft.com/office/drawing/2014/main" id="{3BD143B1-5ACB-4022-8C14-599031C3A750}"/>
                  </a:ext>
                </a:extLst>
              </p:cNvPr>
              <p:cNvSpPr>
                <a:spLocks noChangeArrowheads="1"/>
              </p:cNvSpPr>
              <p:nvPr/>
            </p:nvSpPr>
            <p:spPr bwMode="gray">
              <a:xfrm>
                <a:off x="2621"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08" name="Oval 84">
                <a:extLst>
                  <a:ext uri="{FF2B5EF4-FFF2-40B4-BE49-F238E27FC236}">
                    <a16:creationId xmlns:a16="http://schemas.microsoft.com/office/drawing/2014/main" id="{CA1811A3-32E7-487A-9F45-3CAF13C2D774}"/>
                  </a:ext>
                </a:extLst>
              </p:cNvPr>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latin typeface="Arial" charset="0"/>
                </a:endParaRPr>
              </a:p>
            </p:txBody>
          </p:sp>
          <p:sp>
            <p:nvSpPr>
              <p:cNvPr id="8263" name="Oval 85">
                <a:extLst>
                  <a:ext uri="{FF2B5EF4-FFF2-40B4-BE49-F238E27FC236}">
                    <a16:creationId xmlns:a16="http://schemas.microsoft.com/office/drawing/2014/main" id="{5B7076EF-F054-49C8-BABD-DA8DC1725178}"/>
                  </a:ext>
                </a:extLst>
              </p:cNvPr>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2310" name="Text Box 86">
              <a:extLst>
                <a:ext uri="{FF2B5EF4-FFF2-40B4-BE49-F238E27FC236}">
                  <a16:creationId xmlns:a16="http://schemas.microsoft.com/office/drawing/2014/main" id="{2FB68EEA-6E8C-43C0-80A2-3754CBE238A0}"/>
                </a:ext>
              </a:extLst>
            </p:cNvPr>
            <p:cNvSpPr txBox="1">
              <a:spLocks noChangeArrowheads="1"/>
            </p:cNvSpPr>
            <p:nvPr/>
          </p:nvSpPr>
          <p:spPr bwMode="gray">
            <a:xfrm>
              <a:off x="380" y="1296"/>
              <a:ext cx="242"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2800" b="1">
                  <a:solidFill>
                    <a:srgbClr val="FF0000"/>
                  </a:solidFill>
                  <a:effectLst>
                    <a:outerShdw blurRad="38100" dist="38100" dir="2700000" algn="tl">
                      <a:srgbClr val="C0C0C0"/>
                    </a:outerShdw>
                  </a:effectLst>
                  <a:latin typeface="Arial" charset="0"/>
                </a:rPr>
                <a:t>1</a:t>
              </a:r>
            </a:p>
          </p:txBody>
        </p:sp>
      </p:grpSp>
      <p:grpSp>
        <p:nvGrpSpPr>
          <p:cNvPr id="9" name="Group 87">
            <a:extLst>
              <a:ext uri="{FF2B5EF4-FFF2-40B4-BE49-F238E27FC236}">
                <a16:creationId xmlns:a16="http://schemas.microsoft.com/office/drawing/2014/main" id="{7E04D721-B2AD-4716-8ECB-D842822D816B}"/>
              </a:ext>
            </a:extLst>
          </p:cNvPr>
          <p:cNvGrpSpPr>
            <a:grpSpLocks/>
          </p:cNvGrpSpPr>
          <p:nvPr/>
        </p:nvGrpSpPr>
        <p:grpSpPr bwMode="auto">
          <a:xfrm rot="5400000">
            <a:off x="1741488" y="4003675"/>
            <a:ext cx="1085850" cy="152400"/>
            <a:chOff x="0" y="1896"/>
            <a:chExt cx="5760" cy="120"/>
          </a:xfrm>
        </p:grpSpPr>
        <p:sp>
          <p:nvSpPr>
            <p:cNvPr id="8251" name="Rectangle 88">
              <a:extLst>
                <a:ext uri="{FF2B5EF4-FFF2-40B4-BE49-F238E27FC236}">
                  <a16:creationId xmlns:a16="http://schemas.microsoft.com/office/drawing/2014/main" id="{EFE66344-48D2-423D-B00E-FBE61DC81965}"/>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52" name="Rectangle 89">
              <a:extLst>
                <a:ext uri="{FF2B5EF4-FFF2-40B4-BE49-F238E27FC236}">
                  <a16:creationId xmlns:a16="http://schemas.microsoft.com/office/drawing/2014/main" id="{D011A09A-366B-415C-A89D-EB2E060A256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0" name="Group 90">
            <a:extLst>
              <a:ext uri="{FF2B5EF4-FFF2-40B4-BE49-F238E27FC236}">
                <a16:creationId xmlns:a16="http://schemas.microsoft.com/office/drawing/2014/main" id="{1093C572-DA2A-4F0D-8E9E-C0311F53565C}"/>
              </a:ext>
            </a:extLst>
          </p:cNvPr>
          <p:cNvGrpSpPr>
            <a:grpSpLocks/>
          </p:cNvGrpSpPr>
          <p:nvPr/>
        </p:nvGrpSpPr>
        <p:grpSpPr bwMode="auto">
          <a:xfrm>
            <a:off x="2453323" y="3758326"/>
            <a:ext cx="7508875" cy="849358"/>
            <a:chOff x="504" y="1008"/>
            <a:chExt cx="4416" cy="765"/>
          </a:xfrm>
        </p:grpSpPr>
        <p:sp>
          <p:nvSpPr>
            <p:cNvPr id="52315" name="AutoShape 91">
              <a:extLst>
                <a:ext uri="{FF2B5EF4-FFF2-40B4-BE49-F238E27FC236}">
                  <a16:creationId xmlns:a16="http://schemas.microsoft.com/office/drawing/2014/main" id="{55CD85F6-9FD5-4CF4-BE75-A35E5BBED8D3}"/>
                </a:ext>
              </a:extLst>
            </p:cNvPr>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250" name="Text Box 92">
              <a:extLst>
                <a:ext uri="{FF2B5EF4-FFF2-40B4-BE49-F238E27FC236}">
                  <a16:creationId xmlns:a16="http://schemas.microsoft.com/office/drawing/2014/main" id="{63DFECE1-5809-4983-8FCF-52D62E4676E9}"/>
                </a:ext>
              </a:extLst>
            </p:cNvPr>
            <p:cNvSpPr txBox="1">
              <a:spLocks noChangeArrowheads="1"/>
            </p:cNvSpPr>
            <p:nvPr/>
          </p:nvSpPr>
          <p:spPr bwMode="gray">
            <a:xfrm>
              <a:off x="801" y="1204"/>
              <a:ext cx="3976"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FF"/>
                  </a:solidFill>
                  <a:latin typeface="Times New Roman" panose="02020603050405020304" pitchFamily="18" charset="0"/>
                  <a:cs typeface="Times New Roman" panose="02020603050405020304" pitchFamily="18" charset="0"/>
                </a:rPr>
                <a:t>SỬ DỤNG DỊCH VỤ INTERNET ĐÚNG LUẬT</a:t>
              </a:r>
            </a:p>
          </p:txBody>
        </p:sp>
      </p:grpSp>
      <p:grpSp>
        <p:nvGrpSpPr>
          <p:cNvPr id="11" name="Group 93">
            <a:extLst>
              <a:ext uri="{FF2B5EF4-FFF2-40B4-BE49-F238E27FC236}">
                <a16:creationId xmlns:a16="http://schemas.microsoft.com/office/drawing/2014/main" id="{24B178C6-7CC1-4536-8794-C44D3E37A8F4}"/>
              </a:ext>
            </a:extLst>
          </p:cNvPr>
          <p:cNvGrpSpPr>
            <a:grpSpLocks/>
          </p:cNvGrpSpPr>
          <p:nvPr/>
        </p:nvGrpSpPr>
        <p:grpSpPr bwMode="auto">
          <a:xfrm>
            <a:off x="1744680" y="3732214"/>
            <a:ext cx="922321" cy="976313"/>
            <a:chOff x="150" y="1175"/>
            <a:chExt cx="580" cy="615"/>
          </a:xfrm>
        </p:grpSpPr>
        <p:grpSp>
          <p:nvGrpSpPr>
            <p:cNvPr id="8238" name="Group 94">
              <a:extLst>
                <a:ext uri="{FF2B5EF4-FFF2-40B4-BE49-F238E27FC236}">
                  <a16:creationId xmlns:a16="http://schemas.microsoft.com/office/drawing/2014/main" id="{BD2E9D8B-03D4-44F1-8982-C84F59CCAE35}"/>
                </a:ext>
              </a:extLst>
            </p:cNvPr>
            <p:cNvGrpSpPr>
              <a:grpSpLocks/>
            </p:cNvGrpSpPr>
            <p:nvPr/>
          </p:nvGrpSpPr>
          <p:grpSpPr bwMode="auto">
            <a:xfrm rot="5400000">
              <a:off x="132" y="1193"/>
              <a:ext cx="615" cy="580"/>
              <a:chOff x="1868" y="1824"/>
              <a:chExt cx="1981" cy="1801"/>
            </a:xfrm>
          </p:grpSpPr>
          <p:sp>
            <p:nvSpPr>
              <p:cNvPr id="52319" name="AutoShape 95">
                <a:extLst>
                  <a:ext uri="{FF2B5EF4-FFF2-40B4-BE49-F238E27FC236}">
                    <a16:creationId xmlns:a16="http://schemas.microsoft.com/office/drawing/2014/main" id="{F320F216-F290-4B1B-B773-2A3557665335}"/>
                  </a:ext>
                </a:extLst>
              </p:cNvPr>
              <p:cNvSpPr>
                <a:spLocks noChangeArrowheads="1"/>
              </p:cNvSpPr>
              <p:nvPr/>
            </p:nvSpPr>
            <p:spPr bwMode="gray">
              <a:xfrm rot="16200000" flipH="1">
                <a:off x="1817" y="2366"/>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20" name="AutoShape 96">
                <a:extLst>
                  <a:ext uri="{FF2B5EF4-FFF2-40B4-BE49-F238E27FC236}">
                    <a16:creationId xmlns:a16="http://schemas.microsoft.com/office/drawing/2014/main" id="{6DF92172-A229-44E4-8CE4-141509F81ABF}"/>
                  </a:ext>
                </a:extLst>
              </p:cNvPr>
              <p:cNvSpPr>
                <a:spLocks noChangeArrowheads="1"/>
              </p:cNvSpPr>
              <p:nvPr/>
            </p:nvSpPr>
            <p:spPr bwMode="gray">
              <a:xfrm rot="5400000" flipH="1">
                <a:off x="3594" y="2464"/>
                <a:ext cx="307"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21" name="AutoShape 97">
                <a:extLst>
                  <a:ext uri="{FF2B5EF4-FFF2-40B4-BE49-F238E27FC236}">
                    <a16:creationId xmlns:a16="http://schemas.microsoft.com/office/drawing/2014/main" id="{04C4B595-2F87-413A-A167-AA96C480F3B3}"/>
                  </a:ext>
                </a:extLst>
              </p:cNvPr>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8243" name="Oval 98">
                <a:extLst>
                  <a:ext uri="{FF2B5EF4-FFF2-40B4-BE49-F238E27FC236}">
                    <a16:creationId xmlns:a16="http://schemas.microsoft.com/office/drawing/2014/main" id="{68FF88CA-FB65-4DE7-87BC-1F09B1E10E0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44" name="Oval 99">
                <a:extLst>
                  <a:ext uri="{FF2B5EF4-FFF2-40B4-BE49-F238E27FC236}">
                    <a16:creationId xmlns:a16="http://schemas.microsoft.com/office/drawing/2014/main" id="{F644C7E5-8DFA-4040-A664-EF1B5BC699B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24" name="Oval 100">
                <a:extLst>
                  <a:ext uri="{FF2B5EF4-FFF2-40B4-BE49-F238E27FC236}">
                    <a16:creationId xmlns:a16="http://schemas.microsoft.com/office/drawing/2014/main" id="{E480E275-6C20-46D9-A9C9-3E6325C40FCA}"/>
                  </a:ext>
                </a:extLst>
              </p:cNvPr>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latin typeface="Arial" charset="0"/>
                </a:endParaRPr>
              </a:p>
            </p:txBody>
          </p:sp>
          <p:sp>
            <p:nvSpPr>
              <p:cNvPr id="8246" name="Oval 101">
                <a:extLst>
                  <a:ext uri="{FF2B5EF4-FFF2-40B4-BE49-F238E27FC236}">
                    <a16:creationId xmlns:a16="http://schemas.microsoft.com/office/drawing/2014/main" id="{A3BBA20C-D0D4-4E2A-ACBA-126B6BA0DED1}"/>
                  </a:ext>
                </a:extLst>
              </p:cNvPr>
              <p:cNvSpPr>
                <a:spLocks noChangeArrowheads="1"/>
              </p:cNvSpPr>
              <p:nvPr/>
            </p:nvSpPr>
            <p:spPr bwMode="gray">
              <a:xfrm>
                <a:off x="2621"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26" name="Oval 102">
                <a:extLst>
                  <a:ext uri="{FF2B5EF4-FFF2-40B4-BE49-F238E27FC236}">
                    <a16:creationId xmlns:a16="http://schemas.microsoft.com/office/drawing/2014/main" id="{C976CBA0-15AC-44E5-95AF-8DC15FB9761C}"/>
                  </a:ext>
                </a:extLst>
              </p:cNvPr>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latin typeface="Arial" charset="0"/>
                </a:endParaRPr>
              </a:p>
            </p:txBody>
          </p:sp>
          <p:sp>
            <p:nvSpPr>
              <p:cNvPr id="8248" name="Oval 103">
                <a:extLst>
                  <a:ext uri="{FF2B5EF4-FFF2-40B4-BE49-F238E27FC236}">
                    <a16:creationId xmlns:a16="http://schemas.microsoft.com/office/drawing/2014/main" id="{E404C9F3-E420-42FB-B871-0649ED6102B5}"/>
                  </a:ext>
                </a:extLst>
              </p:cNvPr>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2328" name="Text Box 104">
              <a:extLst>
                <a:ext uri="{FF2B5EF4-FFF2-40B4-BE49-F238E27FC236}">
                  <a16:creationId xmlns:a16="http://schemas.microsoft.com/office/drawing/2014/main" id="{9C939C89-D747-4D8D-9287-DEDA584301E6}"/>
                </a:ext>
              </a:extLst>
            </p:cNvPr>
            <p:cNvSpPr txBox="1">
              <a:spLocks noChangeArrowheads="1"/>
            </p:cNvSpPr>
            <p:nvPr/>
          </p:nvSpPr>
          <p:spPr bwMode="gray">
            <a:xfrm>
              <a:off x="379" y="1296"/>
              <a:ext cx="242"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2800" b="1">
                  <a:solidFill>
                    <a:srgbClr val="FF0000"/>
                  </a:solidFill>
                  <a:effectLst>
                    <a:outerShdw blurRad="38100" dist="38100" dir="2700000" algn="tl">
                      <a:srgbClr val="C0C0C0"/>
                    </a:outerShdw>
                  </a:effectLst>
                  <a:latin typeface="Arial" charset="0"/>
                </a:rPr>
                <a:t>2</a:t>
              </a:r>
              <a:endParaRPr lang="en-US" sz="2800" b="1" dirty="0">
                <a:solidFill>
                  <a:srgbClr val="FF0000"/>
                </a:solidFill>
                <a:effectLst>
                  <a:outerShdw blurRad="38100" dist="38100" dir="2700000" algn="tl">
                    <a:srgbClr val="C0C0C0"/>
                  </a:outerShdw>
                </a:effectLst>
                <a:latin typeface="Arial" charset="0"/>
              </a:endParaRPr>
            </a:p>
          </p:txBody>
        </p:sp>
      </p:grpSp>
      <p:sp>
        <p:nvSpPr>
          <p:cNvPr id="52344" name="Text Box 26">
            <a:extLst>
              <a:ext uri="{FF2B5EF4-FFF2-40B4-BE49-F238E27FC236}">
                <a16:creationId xmlns:a16="http://schemas.microsoft.com/office/drawing/2014/main" id="{440E0D1E-66C8-471F-A038-30B05E42252A}"/>
              </a:ext>
            </a:extLst>
          </p:cNvPr>
          <p:cNvSpPr txBox="1">
            <a:spLocks noChangeArrowheads="1"/>
          </p:cNvSpPr>
          <p:nvPr/>
        </p:nvSpPr>
        <p:spPr bwMode="gray">
          <a:xfrm>
            <a:off x="1739027" y="102811"/>
            <a:ext cx="7771440" cy="1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pPr>
            <a:r>
              <a:rPr lang="en-US" altLang="en-US" sz="2800" b="1">
                <a:solidFill>
                  <a:srgbClr val="0033CC"/>
                </a:solidFill>
                <a:latin typeface="Times New Roman" panose="02020603050405020304" pitchFamily="18" charset="0"/>
                <a:cs typeface="Times New Roman" panose="02020603050405020304" pitchFamily="18" charset="0"/>
              </a:rPr>
              <a:t>BÀI 4. </a:t>
            </a:r>
            <a:r>
              <a:rPr lang="en-US" sz="2800" b="1">
                <a:solidFill>
                  <a:srgbClr val="0000FF"/>
                </a:solidFill>
                <a:latin typeface="Times New Roman" panose="02020603050405020304" pitchFamily="18" charset="0"/>
                <a:cs typeface="Times New Roman" panose="02020603050405020304" pitchFamily="18" charset="0"/>
              </a:rPr>
              <a:t>MỘT SỐ VẤN ĐỀ PHÁP LÍ </a:t>
            </a:r>
          </a:p>
          <a:p>
            <a:pPr algn="ctr">
              <a:lnSpc>
                <a:spcPct val="120000"/>
              </a:lnSpc>
            </a:pPr>
            <a:r>
              <a:rPr lang="en-US" sz="2800" b="1">
                <a:solidFill>
                  <a:srgbClr val="0000FF"/>
                </a:solidFill>
                <a:latin typeface="Times New Roman" panose="02020603050405020304" pitchFamily="18" charset="0"/>
                <a:cs typeface="Times New Roman" panose="02020603050405020304" pitchFamily="18" charset="0"/>
              </a:rPr>
              <a:t>VỀ SỬ DỤNG DỊCH VỤ INTERNET</a:t>
            </a:r>
            <a:endParaRPr lang="vi-VN" sz="2800" b="1">
              <a:solidFill>
                <a:srgbClr val="0000FF"/>
              </a:solidFill>
              <a:latin typeface="Times New Roman" panose="02020603050405020304" pitchFamily="18" charset="0"/>
              <a:cs typeface="Times New Roman" panose="02020603050405020304" pitchFamily="18" charset="0"/>
            </a:endParaRPr>
          </a:p>
          <a:p>
            <a:pPr algn="ctr"/>
            <a:endParaRPr lang="en-US" altLang="en-US" sz="2800" b="1">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52344"/>
                                        </p:tgtEl>
                                        <p:attrNameLst>
                                          <p:attrName>style.visibility</p:attrName>
                                        </p:attrNameLst>
                                      </p:cBhvr>
                                      <p:to>
                                        <p:strVal val="visible"/>
                                      </p:to>
                                    </p:set>
                                    <p:animEffect transition="in" filter="blinds(horizontal)">
                                      <p:cBhvr>
                                        <p:cTn id="12" dur="500"/>
                                        <p:tgtEl>
                                          <p:spTgt spid="52344"/>
                                        </p:tgtEl>
                                      </p:cBhvr>
                                    </p:animEffect>
                                  </p:childTnLst>
                                </p:cTn>
                              </p:par>
                              <p:par>
                                <p:cTn id="13" presetID="1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Top)">
                                      <p:cBhvr>
                                        <p:cTn id="15" dur="500"/>
                                        <p:tgtEl>
                                          <p:spTgt spid="6"/>
                                        </p:tgtEl>
                                      </p:cBhvr>
                                    </p:animEffect>
                                  </p:childTnLst>
                                </p:cTn>
                              </p:par>
                            </p:childTnLst>
                          </p:cTn>
                        </p:par>
                        <p:par>
                          <p:cTn id="16" fill="hold" nodeType="afterGroup">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par>
                          <p:cTn id="23" fill="hold" nodeType="afterGroup">
                            <p:stCondLst>
                              <p:cond delay="1500"/>
                            </p:stCondLst>
                            <p:childTnLst>
                              <p:par>
                                <p:cTn id="24" presetID="17"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ppt_w/2"/>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childTnLst>
                                </p:cTn>
                              </p:par>
                            </p:childTnLst>
                          </p:cTn>
                        </p:par>
                        <p:par>
                          <p:cTn id="30" fill="hold" nodeType="afterGroup">
                            <p:stCondLst>
                              <p:cond delay="2000"/>
                            </p:stCondLst>
                            <p:childTnLst>
                              <p:par>
                                <p:cTn id="31" presetID="12" presetClass="entr" presetSubtype="1"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lide(fromTop)">
                                      <p:cBhvr>
                                        <p:cTn id="33" dur="500"/>
                                        <p:tgtEl>
                                          <p:spTgt spid="4"/>
                                        </p:tgtEl>
                                      </p:cBhvr>
                                    </p:animEffect>
                                  </p:childTnLst>
                                </p:cTn>
                              </p:par>
                            </p:childTnLst>
                          </p:cTn>
                        </p:par>
                        <p:par>
                          <p:cTn id="34" fill="hold" nodeType="afterGroup">
                            <p:stCondLst>
                              <p:cond delay="2500"/>
                            </p:stCondLst>
                            <p:childTnLst>
                              <p:par>
                                <p:cTn id="35" presetID="1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lide(fromTop)">
                                      <p:cBhvr>
                                        <p:cTn id="37" dur="500"/>
                                        <p:tgtEl>
                                          <p:spTgt spid="9"/>
                                        </p:tgtEl>
                                      </p:cBhvr>
                                    </p:animEffect>
                                  </p:childTnLst>
                                </p:cTn>
                              </p:par>
                            </p:childTnLst>
                          </p:cTn>
                        </p:par>
                        <p:par>
                          <p:cTn id="38" fill="hold" nodeType="afterGroup">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par>
                          <p:cTn id="45" fill="hold" nodeType="afterGroup">
                            <p:stCondLst>
                              <p:cond delay="3500"/>
                            </p:stCondLst>
                            <p:childTnLst>
                              <p:par>
                                <p:cTn id="46" presetID="17" presetClass="entr" presetSubtype="8"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ppt_w/2"/>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4" presetClass="exit" presetSubtype="16" fill="hold" nodeType="withEffect">
                                  <p:stCondLst>
                                    <p:cond delay="0"/>
                                  </p:stCondLst>
                                  <p:childTnLst>
                                    <p:animEffect transition="out" filter="box(in)">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4" presetClass="exit" presetSubtype="16" fill="hold" nodeType="withEffect">
                                  <p:stCondLst>
                                    <p:cond delay="0"/>
                                  </p:stCondLst>
                                  <p:childTnLst>
                                    <p:animEffect transition="out" filter="box(in)">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4" presetClass="exit" presetSubtype="16" fill="hold" nodeType="withEffect">
                                  <p:stCondLst>
                                    <p:cond delay="0"/>
                                  </p:stCondLst>
                                  <p:childTnLst>
                                    <p:animEffect transition="out" filter="box(in)">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2688609" y="726142"/>
            <a:ext cx="8434315" cy="2877670"/>
          </a:xfrm>
          <a:prstGeom prst="wedgeRoundRectCallout">
            <a:avLst>
              <a:gd name="adj1" fmla="val -56887"/>
              <a:gd name="adj2" fmla="val 30648"/>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rgbClr val="231F20"/>
                </a:solidFill>
                <a:effectLst/>
                <a:latin typeface="Times New Roman" panose="02020603050405020304" pitchFamily="18" charset="0"/>
                <a:cs typeface="Times New Roman" panose="02020603050405020304" pitchFamily="18" charset="0"/>
              </a:rPr>
              <a:t>Bên cạnh những tác động tích cực </a:t>
            </a:r>
            <a:r>
              <a:rPr lang="en-US" sz="2400">
                <a:solidFill>
                  <a:srgbClr val="231F20"/>
                </a:solidFill>
                <a:effectLst/>
                <a:latin typeface="Times New Roman" panose="02020603050405020304" pitchFamily="18" charset="0"/>
                <a:cs typeface="Times New Roman" panose="02020603050405020304" pitchFamily="18" charset="0"/>
              </a:rPr>
              <a:t>của công nghệ kĩ thuật số thầy trò mình đã nêu ở trên </a:t>
            </a:r>
            <a:r>
              <a:rPr lang="vi-VN" sz="2400">
                <a:solidFill>
                  <a:srgbClr val="231F20"/>
                </a:solidFill>
                <a:effectLst/>
                <a:latin typeface="Times New Roman" panose="02020603050405020304" pitchFamily="18" charset="0"/>
                <a:cs typeface="Times New Roman" panose="02020603050405020304" pitchFamily="18" charset="0"/>
              </a:rPr>
              <a:t>đó, công nghệ kĩ thuật số cũng có những tác động tiêu cực đến con người. Em hãy thảo luận với bạn và kể ra một vài tác động tiêu cực đó. </a:t>
            </a:r>
            <a:endParaRPr lang="en-US" sz="2400">
              <a:latin typeface="Times New Roman" panose="02020603050405020304" pitchFamily="18" charset="0"/>
              <a:cs typeface="Times New Roman" panose="02020603050405020304" pitchFamily="18" charset="0"/>
            </a:endParaRPr>
          </a:p>
        </p:txBody>
      </p:sp>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681198" y="137501"/>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pic>
        <p:nvPicPr>
          <p:cNvPr id="7" name="Picture 6">
            <a:extLst>
              <a:ext uri="{FF2B5EF4-FFF2-40B4-BE49-F238E27FC236}">
                <a16:creationId xmlns:a16="http://schemas.microsoft.com/office/drawing/2014/main" id="{0A180E07-923A-480D-BF7D-1B677BEF8EEC}"/>
              </a:ext>
            </a:extLst>
          </p:cNvPr>
          <p:cNvPicPr>
            <a:picLocks noChangeAspect="1"/>
          </p:cNvPicPr>
          <p:nvPr/>
        </p:nvPicPr>
        <p:blipFill rotWithShape="1">
          <a:blip r:embed="rId2"/>
          <a:srcRect l="32631" t="18010" r="45828" b="48425"/>
          <a:stretch/>
        </p:blipFill>
        <p:spPr>
          <a:xfrm>
            <a:off x="681198" y="3018184"/>
            <a:ext cx="1785580" cy="1646582"/>
          </a:xfrm>
          <a:prstGeom prst="ellipse">
            <a:avLst/>
          </a:prstGeom>
        </p:spPr>
      </p:pic>
    </p:spTree>
    <p:extLst>
      <p:ext uri="{BB962C8B-B14F-4D97-AF65-F5344CB8AC3E}">
        <p14:creationId xmlns:p14="http://schemas.microsoft.com/office/powerpoint/2010/main" val="21006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92"/>
            <a:ext cx="10649995" cy="5694086"/>
            <a:chOff x="1117200" y="3528268"/>
            <a:chExt cx="10337399" cy="779243"/>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err="1">
                  <a:solidFill>
                    <a:srgbClr val="002060"/>
                  </a:solidFill>
                  <a:latin typeface="UTM Avo" panose="02040603050506020204" pitchFamily="18" charset="0"/>
                  <a:cs typeface="Times New Roman" panose="02020603050405020304" pitchFamily="18" charset="0"/>
                </a:rPr>
                <a:t>Mặt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trái</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của</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công</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nghệ</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kĩ</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thuật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số</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D9F9823B-E28B-57CA-53DF-9735D5CBDADD}"/>
              </a:ext>
            </a:extLst>
          </p:cNvPr>
          <p:cNvSpPr txBox="1"/>
          <p:nvPr/>
        </p:nvSpPr>
        <p:spPr>
          <a:xfrm>
            <a:off x="1497168" y="1389641"/>
            <a:ext cx="8884024" cy="3728649"/>
          </a:xfrm>
          <a:prstGeom prst="rect">
            <a:avLst/>
          </a:prstGeom>
          <a:noFill/>
        </p:spPr>
        <p:txBody>
          <a:bodyPr wrap="square">
            <a:spAutoFit/>
          </a:bodyPr>
          <a:lstStyle/>
          <a:p>
            <a:pPr>
              <a:lnSpc>
                <a:spcPct val="150000"/>
              </a:lnSpc>
            </a:pPr>
            <a:r>
              <a:rPr lang="vi-VN" sz="2000" b="1">
                <a:effectLst/>
                <a:latin typeface="Arial-BoldMT"/>
              </a:rPr>
              <a:t>1.</a:t>
            </a:r>
            <a:r>
              <a:rPr lang="vi-VN" sz="2000">
                <a:effectLst/>
                <a:latin typeface="Arial" panose="020B0604020202020204" pitchFamily="34" charset="0"/>
              </a:rPr>
              <a:t> Chọn những phương án nói về tác động tiêu cực của công nghệ kĩ thuật số tới đời sống con người và xã hội. </a:t>
            </a:r>
            <a:endParaRPr lang="vi-VN" sz="2000"/>
          </a:p>
          <a:p>
            <a:pPr>
              <a:lnSpc>
                <a:spcPct val="150000"/>
              </a:lnSpc>
            </a:pPr>
            <a:r>
              <a:rPr lang="vi-VN" sz="2000">
                <a:effectLst/>
                <a:latin typeface="Arial" panose="020B0604020202020204" pitchFamily="34" charset="0"/>
              </a:rPr>
              <a:t>A. Quyền riêng tư dễ bị ảnh hưởng. </a:t>
            </a:r>
            <a:endParaRPr lang="vi-VN" sz="2000"/>
          </a:p>
          <a:p>
            <a:pPr>
              <a:lnSpc>
                <a:spcPct val="150000"/>
              </a:lnSpc>
            </a:pPr>
            <a:r>
              <a:rPr lang="vi-VN" sz="2000">
                <a:effectLst/>
                <a:latin typeface="Arial" panose="020B0604020202020204" pitchFamily="34" charset="0"/>
              </a:rPr>
              <a:t>B. Dữ liệu tài khoản ngân hàng bị đánh cắp. </a:t>
            </a:r>
            <a:endParaRPr lang="vi-VN" sz="2000"/>
          </a:p>
          <a:p>
            <a:pPr>
              <a:lnSpc>
                <a:spcPct val="150000"/>
              </a:lnSpc>
            </a:pPr>
            <a:r>
              <a:rPr lang="vi-VN" sz="2000">
                <a:effectLst/>
                <a:latin typeface="Arial" panose="020B0604020202020204" pitchFamily="34" charset="0"/>
              </a:rPr>
              <a:t>C. Giao dịch trong thương mại tăng nhanh nhờ ứng dụng ngân hàng số. </a:t>
            </a:r>
            <a:endParaRPr lang="vi-VN" sz="2000"/>
          </a:p>
          <a:p>
            <a:pPr>
              <a:lnSpc>
                <a:spcPct val="150000"/>
              </a:lnSpc>
            </a:pPr>
            <a:r>
              <a:rPr lang="vi-VN" sz="2000">
                <a:effectLst/>
                <a:latin typeface="Arial" panose="020B0604020202020204" pitchFamily="34" charset="0"/>
              </a:rPr>
              <a:t>D. Ô nhiễm do rác thải từ những thiết bị công nghệ số lỗi thời. </a:t>
            </a:r>
            <a:endParaRPr lang="vi-VN" sz="2000"/>
          </a:p>
          <a:p>
            <a:pPr>
              <a:lnSpc>
                <a:spcPct val="150000"/>
              </a:lnSpc>
            </a:pPr>
            <a:r>
              <a:rPr lang="vi-VN" sz="2000" b="1">
                <a:effectLst/>
                <a:latin typeface="Arial-BoldMT"/>
              </a:rPr>
              <a:t>2.</a:t>
            </a:r>
            <a:r>
              <a:rPr lang="vi-VN" sz="2000">
                <a:effectLst/>
                <a:latin typeface="Arial" panose="020B0604020202020204" pitchFamily="34" charset="0"/>
              </a:rPr>
              <a:t> Em hãy kể thêm một vài tác động tiêu cực của công nghệ kĩ thuật số đối với xã hội.</a:t>
            </a:r>
            <a:endParaRPr lang="en-US" sz="2000"/>
          </a:p>
        </p:txBody>
      </p:sp>
    </p:spTree>
    <p:extLst>
      <p:ext uri="{BB962C8B-B14F-4D97-AF65-F5344CB8AC3E}">
        <p14:creationId xmlns:p14="http://schemas.microsoft.com/office/powerpoint/2010/main" val="46785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28BAA32-C5B0-4A0B-BC2E-E97376A02599}"/>
              </a:ext>
            </a:extLst>
          </p:cNvPr>
          <p:cNvSpPr/>
          <p:nvPr/>
        </p:nvSpPr>
        <p:spPr>
          <a:xfrm>
            <a:off x="4682181" y="4308563"/>
            <a:ext cx="6378048" cy="1485023"/>
          </a:xfrm>
          <a:prstGeom prst="wedgeRoundRectCallout">
            <a:avLst>
              <a:gd name="adj1" fmla="val -74887"/>
              <a:gd name="adj2" fmla="val -26382"/>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err="1">
                <a:solidFill>
                  <a:srgbClr val="231F20"/>
                </a:solidFill>
                <a:latin typeface="Times New Roman" panose="02020603050405020304" pitchFamily="18" charset="0"/>
                <a:cs typeface="Times New Roman" panose="02020603050405020304" pitchFamily="18" charset="0"/>
              </a:rPr>
              <a:t>Chúng</a:t>
            </a:r>
            <a:r>
              <a:rPr lang="en-US" sz="2400">
                <a:solidFill>
                  <a:srgbClr val="231F20"/>
                </a:solidFill>
                <a:latin typeface="Times New Roman" panose="02020603050405020304" pitchFamily="18" charset="0"/>
                <a:cs typeface="Times New Roman" panose="02020603050405020304" pitchFamily="18" charset="0"/>
              </a:rPr>
              <a:t> ta </a:t>
            </a:r>
            <a:r>
              <a:rPr lang="en-US" sz="2400" err="1">
                <a:solidFill>
                  <a:srgbClr val="231F20"/>
                </a:solidFill>
                <a:latin typeface="Times New Roman" panose="02020603050405020304" pitchFamily="18" charset="0"/>
                <a:cs typeface="Times New Roman" panose="02020603050405020304" pitchFamily="18" charset="0"/>
              </a:rPr>
              <a:t>cùng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xem</a:t>
            </a:r>
            <a:r>
              <a:rPr lang="en-US" sz="2400">
                <a:solidFill>
                  <a:srgbClr val="231F20"/>
                </a:solidFill>
                <a:latin typeface="Times New Roman" panose="02020603050405020304" pitchFamily="18" charset="0"/>
                <a:cs typeface="Times New Roman" panose="02020603050405020304" pitchFamily="18" charset="0"/>
              </a:rPr>
              <a:t> video minh hoạ nói </a:t>
            </a:r>
            <a:r>
              <a:rPr lang="en-US" sz="2400" err="1">
                <a:solidFill>
                  <a:srgbClr val="231F20"/>
                </a:solidFill>
                <a:latin typeface="Times New Roman" panose="02020603050405020304" pitchFamily="18" charset="0"/>
                <a:cs typeface="Times New Roman" panose="02020603050405020304" pitchFamily="18" charset="0"/>
              </a:rPr>
              <a:t>về</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những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tác</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động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tiêu</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cực</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của</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công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nghệ</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kĩ</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thuật</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số</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nhé</a:t>
            </a:r>
            <a:r>
              <a:rPr lang="en-US" sz="2400">
                <a:solidFill>
                  <a:srgbClr val="231F20"/>
                </a:solidFill>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576153" y="146502"/>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pic>
        <p:nvPicPr>
          <p:cNvPr id="7" name="Picture 6">
            <a:extLst>
              <a:ext uri="{FF2B5EF4-FFF2-40B4-BE49-F238E27FC236}">
                <a16:creationId xmlns:a16="http://schemas.microsoft.com/office/drawing/2014/main" id="{0A180E07-923A-480D-BF7D-1B677BEF8EEC}"/>
              </a:ext>
            </a:extLst>
          </p:cNvPr>
          <p:cNvPicPr>
            <a:picLocks noChangeAspect="1"/>
          </p:cNvPicPr>
          <p:nvPr/>
        </p:nvPicPr>
        <p:blipFill rotWithShape="1">
          <a:blip r:embed="rId2"/>
          <a:srcRect l="32631" t="18010" r="45828" b="48425"/>
          <a:stretch/>
        </p:blipFill>
        <p:spPr>
          <a:xfrm>
            <a:off x="1131771" y="4061818"/>
            <a:ext cx="1785580" cy="1646582"/>
          </a:xfrm>
          <a:prstGeom prst="ellipse">
            <a:avLst/>
          </a:prstGeom>
        </p:spPr>
      </p:pic>
      <p:sp>
        <p:nvSpPr>
          <p:cNvPr id="2" name="Rectangle 1">
            <a:extLst>
              <a:ext uri="{FF2B5EF4-FFF2-40B4-BE49-F238E27FC236}">
                <a16:creationId xmlns:a16="http://schemas.microsoft.com/office/drawing/2014/main" id="{4C69AEAA-B9D4-4903-9912-8FEA9A14572C}"/>
              </a:ext>
            </a:extLst>
          </p:cNvPr>
          <p:cNvSpPr/>
          <p:nvPr/>
        </p:nvSpPr>
        <p:spPr>
          <a:xfrm>
            <a:off x="3048000" y="3105835"/>
            <a:ext cx="6096000" cy="369332"/>
          </a:xfrm>
          <a:prstGeom prst="rect">
            <a:avLst/>
          </a:prstGeom>
        </p:spPr>
        <p:txBody>
          <a:bodyPr>
            <a:spAutoFit/>
          </a:bodyPr>
          <a:lstStyle/>
          <a:p>
            <a:endParaRPr lang="en-US"/>
          </a:p>
        </p:txBody>
      </p:sp>
      <p:sp>
        <p:nvSpPr>
          <p:cNvPr id="9" name="Speech Bubble: Rectangle with Corners Rounded 8">
            <a:extLst>
              <a:ext uri="{FF2B5EF4-FFF2-40B4-BE49-F238E27FC236}">
                <a16:creationId xmlns:a16="http://schemas.microsoft.com/office/drawing/2014/main" id="{01DAB000-B2FB-41C3-BB3E-ED47AF274722}"/>
              </a:ext>
            </a:extLst>
          </p:cNvPr>
          <p:cNvSpPr/>
          <p:nvPr/>
        </p:nvSpPr>
        <p:spPr>
          <a:xfrm>
            <a:off x="5966740" y="877790"/>
            <a:ext cx="5093489" cy="3184028"/>
          </a:xfrm>
          <a:prstGeom prst="wedgeRoundRectCallout">
            <a:avLst>
              <a:gd name="adj1" fmla="val -56940"/>
              <a:gd name="adj2" fmla="val -1306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rgbClr val="231F20"/>
                </a:solidFill>
                <a:effectLst/>
                <a:latin typeface="Times New Roman" panose="02020603050405020304" pitchFamily="18" charset="0"/>
                <a:cs typeface="Times New Roman" panose="02020603050405020304" pitchFamily="18" charset="0"/>
              </a:rPr>
              <a:t>Em hãy thảo luận </a:t>
            </a:r>
            <a:r>
              <a:rPr lang="en-US" sz="2400" u="sng">
                <a:solidFill>
                  <a:srgbClr val="231F20"/>
                </a:solidFill>
                <a:effectLst/>
                <a:latin typeface="Times New Roman" panose="02020603050405020304" pitchFamily="18" charset="0"/>
                <a:cs typeface="Times New Roman" panose="02020603050405020304" pitchFamily="18" charset="0"/>
              </a:rPr>
              <a:t>nhóm đôi</a:t>
            </a:r>
            <a:r>
              <a:rPr lang="en-US" sz="2400">
                <a:solidFill>
                  <a:srgbClr val="231F20"/>
                </a:solidFill>
                <a:effectLst/>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Nhóm em hãy </a:t>
            </a:r>
            <a:r>
              <a:rPr lang="vi-VN" sz="2400">
                <a:solidFill>
                  <a:srgbClr val="FF0000"/>
                </a:solidFill>
                <a:latin typeface="Times New Roman" panose="02020603050405020304" pitchFamily="18" charset="0"/>
                <a:cs typeface="Times New Roman" panose="02020603050405020304" pitchFamily="18" charset="0"/>
              </a:rPr>
              <a:t>kể thêm một vài tác động tiêu cực của công nghệ kĩ thuật số</a:t>
            </a:r>
            <a:r>
              <a:rPr lang="en-US" sz="2400">
                <a:solidFill>
                  <a:srgbClr val="231F20"/>
                </a:solidFill>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165219B-96DD-47D7-AC0E-8616F14799F2}"/>
              </a:ext>
            </a:extLst>
          </p:cNvPr>
          <p:cNvPicPr>
            <a:picLocks noChangeAspect="1"/>
          </p:cNvPicPr>
          <p:nvPr/>
        </p:nvPicPr>
        <p:blipFill rotWithShape="1">
          <a:blip r:embed="rId3"/>
          <a:srcRect l="9485" t="24693" r="34706" b="21359"/>
          <a:stretch/>
        </p:blipFill>
        <p:spPr>
          <a:xfrm>
            <a:off x="575270" y="991117"/>
            <a:ext cx="4945459" cy="2687751"/>
          </a:xfrm>
          <a:prstGeom prst="rect">
            <a:avLst/>
          </a:prstGeom>
        </p:spPr>
      </p:pic>
    </p:spTree>
    <p:extLst>
      <p:ext uri="{BB962C8B-B14F-4D97-AF65-F5344CB8AC3E}">
        <p14:creationId xmlns:p14="http://schemas.microsoft.com/office/powerpoint/2010/main" val="3324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AUTOSHAPE_INFO" val="&lt;ThreeDShapeInfo&gt;&lt;uuid val=&quot;{4EC21D51-214B-453B-9C04-4736FA8EC9AE}&quot;/&gt;&lt;isInvalidForFieldText val=&quot;0&quot;/&gt;&lt;Image&gt;&lt;filename val=&quot;C:\Users\ASUS\Desktop\btc\data\asimages\{4EC21D51-214B-453B-9C04-4736FA8EC9AE}.png&quot;/&gt;&lt;left val=&quot;411&quot;/&gt;&lt;top val=&quot;299&quot;/&gt;&lt;width val=&quot;19&quot;/&gt;&lt;height val=&quot;1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HTML_AUTOSHAPE_INFO" val="&lt;ThreeDShapeInfo&gt;&lt;uuid val=&quot;{766C9A97-34C3-4749-B622-6D2BEE89F9B4}&quot;/&gt;&lt;isInvalidForFieldText val=&quot;0&quot;/&gt;&lt;Image&gt;&lt;filename val=&quot;C:\Users\ASUS\Desktop\btc\data\asimages\{766C9A97-34C3-4749-B622-6D2BEE89F9B4}.png&quot;/&gt;&lt;left val=&quot;287&quot;/&gt;&lt;top val=&quot;353&quot;/&gt;&lt;width val=&quot;129&quot;/&gt;&lt;height val=&quot;4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HTML_AUTOSHAPE_INFO" val="&lt;ThreeDShapeInfo&gt;&lt;uuid val=&quot;{8FCC9680-0C34-47AC-A122-6A43830D3EC7}&quot;/&gt;&lt;isInvalidForFieldText val=&quot;0&quot;/&gt;&lt;Image&gt;&lt;filename val=&quot;C:\Users\ASUS\Desktop\btc\data\asimages\{8FCC9680-0C34-47AC-A122-6A43830D3EC7}.png&quot;/&gt;&lt;left val=&quot;36&quot;/&gt;&lt;top val=&quot;22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80628E-AB8F-445E-BF05-C3652852A3C3}&quot;/&gt;&lt;isInvalidForFieldText val=&quot;0&quot;/&gt;&lt;Image&gt;&lt;filename val=&quot;C:\Users\ASUS\Desktop\btc\data\asimages\{D580628E-AB8F-445E-BF05-C3652852A3C3}.png&quot;/&gt;&lt;left val=&quot;523&quot;/&gt;&lt;top val=&quot;463&quot;/&gt;&lt;width val=&quot;49&quot;/&gt;&lt;height val=&quot;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AUTOSHAPE_INFO" val="&lt;ThreeDShapeInfo&gt;&lt;uuid val=&quot;{6ED90583-3A5A-4B0E-BADD-5B90287B6D4C}&quot;/&gt;&lt;isInvalidForFieldText val=&quot;0&quot;/&gt;&lt;Image&gt;&lt;filename val=&quot;C:\Users\ASUS\Desktop\btc\data\asimages\{6ED90583-3A5A-4B0E-BADD-5B90287B6D4C}.png&quot;/&gt;&lt;left val=&quot;51&quot;/&gt;&lt;top val=&quot;25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CC6D88-D57D-4BC5-A916-B0BB4F745437}&quot;/&gt;&lt;isInvalidForFieldText val=&quot;0&quot;/&gt;&lt;Image&gt;&lt;filename val=&quot;C:\Users\ASUS\Desktop\btc\data\asimages\{8BCC6D88-D57D-4BC5-A916-B0BB4F745437}.png&quot;/&gt;&lt;left val=&quot;495&quot;/&gt;&lt;top val=&quot;452&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6ED90583-3A5A-4B0E-BADD-5B90287B6D4C}&quot;/&gt;&lt;isInvalidForFieldText val=&quot;0&quot;/&gt;&lt;Image&gt;&lt;filename val=&quot;C:\Users\ASUS\Desktop\btc\data\asimages\{6ED90583-3A5A-4B0E-BADD-5B90287B6D4C}.png&quot;/&gt;&lt;left val=&quot;51&quot;/&gt;&lt;top val=&quot;25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FCC9680-0C34-47AC-A122-6A43830D3EC7}&quot;/&gt;&lt;isInvalidForFieldText val=&quot;0&quot;/&gt;&lt;Image&gt;&lt;filename val=&quot;C:\Users\ASUS\Desktop\btc\data\asimages\{8FCC9680-0C34-47AC-A122-6A43830D3EC7}.png&quot;/&gt;&lt;left val=&quot;36&quot;/&gt;&lt;top val=&quot;22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4EC21D51-214B-453B-9C04-4736FA8EC9AE}&quot;/&gt;&lt;isInvalidForFieldText val=&quot;0&quot;/&gt;&lt;Image&gt;&lt;filename val=&quot;C:\Users\ASUS\Desktop\btc\data\asimages\{4EC21D51-214B-453B-9C04-4736FA8EC9AE}.png&quot;/&gt;&lt;left val=&quot;411&quot;/&gt;&lt;top val=&quot;299&quot;/&gt;&lt;width val=&quot;19&quot;/&gt;&lt;height val=&quot;19&quot;/&gt;&lt;hasText val=&quot;1&quot;/&gt;&lt;/Image&gt;&lt;/ThreeDShapeInfo&gt;"/>
</p:tagLst>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4253</TotalTime>
  <Words>1650</Words>
  <Application>Microsoft Office PowerPoint</Application>
  <PresentationFormat>Widescreen</PresentationFormat>
  <Paragraphs>129</Paragraphs>
  <Slides>23</Slides>
  <Notes>1</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Segoe Print</vt:lpstr>
      <vt:lpstr>UTM Cookies</vt:lpstr>
      <vt:lpstr>Arial</vt:lpstr>
      <vt:lpstr>Times New Roman</vt:lpstr>
      <vt:lpstr>Calibri</vt:lpstr>
      <vt:lpstr>Calibri Light</vt:lpstr>
      <vt:lpstr>Arial-BoldMT</vt:lpstr>
      <vt:lpstr>UTM Avo</vt:lpstr>
      <vt:lpstr>.VnCentury SchoolbookH</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Nguyen</cp:lastModifiedBy>
  <cp:revision>516</cp:revision>
  <dcterms:created xsi:type="dcterms:W3CDTF">2021-06-02T01:34:28Z</dcterms:created>
  <dcterms:modified xsi:type="dcterms:W3CDTF">2024-12-19T13:34:39Z</dcterms:modified>
</cp:coreProperties>
</file>