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2"/>
  </p:notesMasterIdLst>
  <p:sldIdLst>
    <p:sldId id="293" r:id="rId2"/>
    <p:sldId id="258" r:id="rId3"/>
    <p:sldId id="257" r:id="rId4"/>
    <p:sldId id="259" r:id="rId5"/>
    <p:sldId id="261" r:id="rId6"/>
    <p:sldId id="265" r:id="rId7"/>
    <p:sldId id="289" r:id="rId8"/>
    <p:sldId id="267" r:id="rId9"/>
    <p:sldId id="263" r:id="rId10"/>
    <p:sldId id="268" r:id="rId11"/>
    <p:sldId id="269" r:id="rId12"/>
    <p:sldId id="270" r:id="rId13"/>
    <p:sldId id="271" r:id="rId14"/>
    <p:sldId id="273" r:id="rId15"/>
    <p:sldId id="274" r:id="rId16"/>
    <p:sldId id="275" r:id="rId17"/>
    <p:sldId id="276" r:id="rId18"/>
    <p:sldId id="277" r:id="rId19"/>
    <p:sldId id="285" r:id="rId20"/>
    <p:sldId id="278" r:id="rId21"/>
    <p:sldId id="279" r:id="rId22"/>
    <p:sldId id="280" r:id="rId23"/>
    <p:sldId id="282" r:id="rId24"/>
    <p:sldId id="281" r:id="rId25"/>
    <p:sldId id="283" r:id="rId26"/>
    <p:sldId id="286" r:id="rId27"/>
    <p:sldId id="290" r:id="rId28"/>
    <p:sldId id="287" r:id="rId29"/>
    <p:sldId id="291" r:id="rId30"/>
    <p:sldId id="29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pt>
    <dgm:pt modelId="{25192298-984D-4753-B791-B57526632F03}" type="pres">
      <dgm:prSet presAssocID="{BC28FE4F-DAB4-4FC9-816E-934AACFB3D6B}" presName="node" presStyleLbl="node1" presStyleIdx="0" presStyleCnt="1" custScaleX="774291">
        <dgm:presLayoutVars>
          <dgm:bulletEnabled val="1"/>
        </dgm:presLayoutVars>
      </dgm:prSet>
      <dgm:spPr/>
    </dgm:pt>
  </dgm:ptLst>
  <dgm:cxnLst>
    <dgm:cxn modelId="{3E9943C4-14E4-4E86-B353-151646E2A378}" srcId="{034C8CCC-1C1A-42E0-8104-2CEAC8B35DA0}" destId="{BC28FE4F-DAB4-4FC9-816E-934AACFB3D6B}" srcOrd="0" destOrd="0" parTransId="{EAD6F36F-A3BC-4209-A247-220015E93B5B}" sibTransId="{B856ED60-3AB3-4E9F-87F5-D423821F8D41}"/>
    <dgm:cxn modelId="{A1CFE0D2-97E7-4E10-B5C1-2664697D9DDD}" type="presOf" srcId="{034C8CCC-1C1A-42E0-8104-2CEAC8B35DA0}" destId="{74B07693-635E-4C50-9A6F-8298377DF7DA}" srcOrd="0" destOrd="0" presId="urn:microsoft.com/office/officeart/2005/8/layout/cycle2"/>
    <dgm:cxn modelId="{6F888BFC-86DC-450C-9DED-C012BE495091}" type="presOf" srcId="{BC28FE4F-DAB4-4FC9-816E-934AACFB3D6B}" destId="{25192298-984D-4753-B791-B57526632F03}" srcOrd="0" destOrd="0" presId="urn:microsoft.com/office/officeart/2005/8/layout/cycle2"/>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b="1" i="1" kern="120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12/19/2024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12/19/2024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8576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12/19/2024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102937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12/19/2024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34107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12/19/2024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3462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12/19/2024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735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12/19/2024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18740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12/19/2024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88838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12/19/2024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40803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12/19/2024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8694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12/19/2024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6188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12/19/2024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1538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12/19/2024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81049991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audio" Target="../media/media2.m4a"/><Relationship Id="rId18" Type="http://schemas.openxmlformats.org/officeDocument/2006/relationships/image" Target="../media/image4.gif"/><Relationship Id="rId3" Type="http://schemas.openxmlformats.org/officeDocument/2006/relationships/tags" Target="../tags/tag3.xml"/><Relationship Id="rId21" Type="http://schemas.openxmlformats.org/officeDocument/2006/relationships/image" Target="../media/image7.png"/><Relationship Id="rId7" Type="http://schemas.openxmlformats.org/officeDocument/2006/relationships/tags" Target="../tags/tag7.xml"/><Relationship Id="rId12" Type="http://schemas.microsoft.com/office/2007/relationships/media" Target="../media/media2.m4a"/><Relationship Id="rId17" Type="http://schemas.openxmlformats.org/officeDocument/2006/relationships/image" Target="../media/image3.gif"/><Relationship Id="rId2" Type="http://schemas.openxmlformats.org/officeDocument/2006/relationships/tags" Target="../tags/tag2.xml"/><Relationship Id="rId16" Type="http://schemas.openxmlformats.org/officeDocument/2006/relationships/image" Target="../media/image2.gif"/><Relationship Id="rId20" Type="http://schemas.openxmlformats.org/officeDocument/2006/relationships/image" Target="../media/image6.gi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audio" Target="../media/media1.wav"/><Relationship Id="rId5" Type="http://schemas.openxmlformats.org/officeDocument/2006/relationships/tags" Target="../tags/tag5.xml"/><Relationship Id="rId15" Type="http://schemas.openxmlformats.org/officeDocument/2006/relationships/notesSlide" Target="../notesSlides/notesSlide1.xml"/><Relationship Id="rId10" Type="http://schemas.microsoft.com/office/2007/relationships/media" Target="../media/media1.wav"/><Relationship Id="rId19" Type="http://schemas.openxmlformats.org/officeDocument/2006/relationships/image" Target="../media/image5.gi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1.xml"/><Relationship Id="rId7" Type="http://schemas.openxmlformats.org/officeDocument/2006/relationships/slide" Target="slide25.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25.gif"/><Relationship Id="rId5" Type="http://schemas.openxmlformats.org/officeDocument/2006/relationships/slide" Target="slide23.xml"/><Relationship Id="rId10" Type="http://schemas.openxmlformats.org/officeDocument/2006/relationships/slide" Target="slide27.xml"/><Relationship Id="rId4" Type="http://schemas.openxmlformats.org/officeDocument/2006/relationships/slide" Target="slide22.xml"/><Relationship Id="rId9"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wmf"/><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5" name="Picture 12" descr="Picture1df"/>
          <p:cNvPicPr>
            <a:picLocks noChangeAspect="1" noChangeArrowheads="1" noCrop="1"/>
          </p:cNvPicPr>
          <p:nvPr>
            <p:custDataLst>
              <p:tags r:id="rId1"/>
            </p:custDataLst>
          </p:nvPr>
        </p:nvPicPr>
        <p:blipFill>
          <a:blip r:embed="rId16">
            <a:extLst>
              <a:ext uri="{28A0092B-C50C-407E-A947-70E740481C1C}">
                <a14:useLocalDpi xmlns:a14="http://schemas.microsoft.com/office/drawing/2010/main" val="0"/>
              </a:ext>
            </a:extLst>
          </a:blip>
          <a:srcRect/>
          <a:stretch>
            <a:fillRect/>
          </a:stretch>
        </p:blipFill>
        <p:spPr bwMode="auto">
          <a:xfrm>
            <a:off x="2776079" y="12194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2"/>
            </p:custDataLst>
          </p:nvPr>
        </p:nvGrpSpPr>
        <p:grpSpPr bwMode="auto">
          <a:xfrm rot="5400000">
            <a:off x="4149897" y="-550200"/>
            <a:ext cx="581025" cy="1638300"/>
            <a:chOff x="0" y="0"/>
            <a:chExt cx="366" cy="1032"/>
          </a:xfrm>
        </p:grpSpPr>
        <p:pic>
          <p:nvPicPr>
            <p:cNvPr id="14495" name="Picture 14" descr="42"/>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4" name="AutoShape 24" descr="VIETNAMC"/>
          <p:cNvSpPr>
            <a:spLocks noChangeArrowheads="1"/>
          </p:cNvSpPr>
          <p:nvPr>
            <p:custDataLst>
              <p:tags r:id="rId3"/>
            </p:custDataLst>
          </p:nvPr>
        </p:nvSpPr>
        <p:spPr bwMode="auto">
          <a:xfrm>
            <a:off x="85570" y="1052736"/>
            <a:ext cx="576262" cy="647700"/>
          </a:xfrm>
          <a:prstGeom prst="star4">
            <a:avLst>
              <a:gd name="adj" fmla="val 12500"/>
            </a:avLst>
          </a:prstGeom>
          <a:blipFill dpi="0" rotWithShape="1">
            <a:blip r:embed="rId20"/>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3" name="AutoShape 81" descr="VIETNAMC"/>
          <p:cNvSpPr>
            <a:spLocks noChangeArrowheads="1"/>
          </p:cNvSpPr>
          <p:nvPr>
            <p:custDataLst>
              <p:tags r:id="rId4"/>
            </p:custDataLst>
          </p:nvPr>
        </p:nvSpPr>
        <p:spPr bwMode="auto">
          <a:xfrm>
            <a:off x="8172400" y="1496219"/>
            <a:ext cx="576263" cy="647700"/>
          </a:xfrm>
          <a:prstGeom prst="star4">
            <a:avLst>
              <a:gd name="adj" fmla="val 12500"/>
            </a:avLst>
          </a:prstGeom>
          <a:blipFill dpi="0" rotWithShape="1">
            <a:blip r:embed="rId20"/>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5"/>
            </p:custDataLst>
          </p:nvPr>
        </p:nvSpPr>
        <p:spPr bwMode="auto">
          <a:xfrm>
            <a:off x="85569" y="1923726"/>
            <a:ext cx="576263" cy="647700"/>
          </a:xfrm>
          <a:prstGeom prst="star4">
            <a:avLst>
              <a:gd name="adj" fmla="val 12500"/>
            </a:avLst>
          </a:prstGeom>
          <a:blipFill dpi="0" rotWithShape="1">
            <a:blip r:embed="rId20"/>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6"/>
            </p:custDataLst>
          </p:nvPr>
        </p:nvSpPr>
        <p:spPr bwMode="auto">
          <a:xfrm>
            <a:off x="8172400" y="2564904"/>
            <a:ext cx="576263" cy="647700"/>
          </a:xfrm>
          <a:prstGeom prst="star4">
            <a:avLst>
              <a:gd name="adj" fmla="val 12500"/>
            </a:avLst>
          </a:prstGeom>
          <a:blipFill dpi="0" rotWithShape="1">
            <a:blip r:embed="rId20"/>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3" name="AutoShape 82" descr="VIETNAMC">
            <a:extLst>
              <a:ext uri="{FF2B5EF4-FFF2-40B4-BE49-F238E27FC236}">
                <a16:creationId xmlns:a16="http://schemas.microsoft.com/office/drawing/2014/main" id="{1AF2765B-DF4B-F215-930A-518BD786087C}"/>
              </a:ext>
            </a:extLst>
          </p:cNvPr>
          <p:cNvSpPr>
            <a:spLocks noChangeArrowheads="1"/>
          </p:cNvSpPr>
          <p:nvPr>
            <p:custDataLst>
              <p:tags r:id="rId7"/>
            </p:custDataLst>
          </p:nvPr>
        </p:nvSpPr>
        <p:spPr bwMode="auto">
          <a:xfrm>
            <a:off x="8172400" y="3581401"/>
            <a:ext cx="576263" cy="647700"/>
          </a:xfrm>
          <a:prstGeom prst="star4">
            <a:avLst>
              <a:gd name="adj" fmla="val 12500"/>
            </a:avLst>
          </a:prstGeom>
          <a:blipFill dpi="0" rotWithShape="1">
            <a:blip r:embed="rId20"/>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4" name="AutoShape 24" descr="VIETNAMC">
            <a:extLst>
              <a:ext uri="{FF2B5EF4-FFF2-40B4-BE49-F238E27FC236}">
                <a16:creationId xmlns:a16="http://schemas.microsoft.com/office/drawing/2014/main" id="{48E20374-FDA3-2D62-2DFE-3EE33B14B120}"/>
              </a:ext>
            </a:extLst>
          </p:cNvPr>
          <p:cNvSpPr>
            <a:spLocks noChangeArrowheads="1"/>
          </p:cNvSpPr>
          <p:nvPr>
            <p:custDataLst>
              <p:tags r:id="rId8"/>
            </p:custDataLst>
          </p:nvPr>
        </p:nvSpPr>
        <p:spPr bwMode="auto">
          <a:xfrm>
            <a:off x="86642" y="260648"/>
            <a:ext cx="576262" cy="647700"/>
          </a:xfrm>
          <a:prstGeom prst="star4">
            <a:avLst>
              <a:gd name="adj" fmla="val 12500"/>
            </a:avLst>
          </a:prstGeom>
          <a:blipFill dpi="0" rotWithShape="1">
            <a:blip r:embed="rId20"/>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pic>
        <p:nvPicPr>
          <p:cNvPr id="5" name="Picture 12" descr="Picture1df">
            <a:extLst>
              <a:ext uri="{FF2B5EF4-FFF2-40B4-BE49-F238E27FC236}">
                <a16:creationId xmlns:a16="http://schemas.microsoft.com/office/drawing/2014/main" id="{69CD610E-E106-5233-9EA5-A306816027A5}"/>
              </a:ext>
            </a:extLst>
          </p:cNvPr>
          <p:cNvPicPr>
            <a:picLocks noChangeAspect="1" noChangeArrowheads="1" noCrop="1"/>
          </p:cNvPicPr>
          <p:nvPr>
            <p:custDataLst>
              <p:tags r:id="rId9"/>
            </p:custDataLst>
          </p:nvPr>
        </p:nvPicPr>
        <p:blipFill>
          <a:blip r:embed="rId16">
            <a:extLst>
              <a:ext uri="{28A0092B-C50C-407E-A947-70E740481C1C}">
                <a14:useLocalDpi xmlns:a14="http://schemas.microsoft.com/office/drawing/2010/main" val="0"/>
              </a:ext>
            </a:extLst>
          </a:blip>
          <a:srcRect/>
          <a:stretch>
            <a:fillRect/>
          </a:stretch>
        </p:blipFill>
        <p:spPr bwMode="auto">
          <a:xfrm>
            <a:off x="5985677" y="168176"/>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tieng vo tay">
            <a:hlinkClick r:id="" action="ppaction://media"/>
            <a:extLst>
              <a:ext uri="{FF2B5EF4-FFF2-40B4-BE49-F238E27FC236}">
                <a16:creationId xmlns:a16="http://schemas.microsoft.com/office/drawing/2014/main" id="{279C8FB7-87C8-7592-95B7-937DFB762C79}"/>
              </a:ext>
            </a:extLst>
          </p:cNvPr>
          <p:cNvPicPr>
            <a:picLocks noChangeAspect="1"/>
          </p:cNvPicPr>
          <p:nvPr>
            <a:audioFile r:link="rId11"/>
            <p:extLst>
              <p:ext uri="{DAA4B4D4-6D71-4841-9C94-3DE7FCFB9230}">
                <p14:media xmlns:p14="http://schemas.microsoft.com/office/powerpoint/2010/main" r:embed="rId10"/>
              </p:ext>
            </p:extLst>
          </p:nvPr>
        </p:nvPicPr>
        <p:blipFill>
          <a:blip r:embed="rId21"/>
          <a:stretch>
            <a:fillRect/>
          </a:stretch>
        </p:blipFill>
        <p:spPr>
          <a:xfrm>
            <a:off x="6038850" y="-676309"/>
            <a:ext cx="609600" cy="609600"/>
          </a:xfrm>
          <a:prstGeom prst="rect">
            <a:avLst/>
          </a:prstGeom>
        </p:spPr>
      </p:pic>
      <p:sp>
        <p:nvSpPr>
          <p:cNvPr id="7" name="TextBox 8">
            <a:extLst>
              <a:ext uri="{FF2B5EF4-FFF2-40B4-BE49-F238E27FC236}">
                <a16:creationId xmlns:a16="http://schemas.microsoft.com/office/drawing/2014/main" id="{D95C0A95-4873-7225-EDEE-500A7C3196D4}"/>
              </a:ext>
            </a:extLst>
          </p:cNvPr>
          <p:cNvSpPr txBox="1"/>
          <p:nvPr/>
        </p:nvSpPr>
        <p:spPr>
          <a:xfrm>
            <a:off x="539552" y="313829"/>
            <a:ext cx="7870608" cy="1603003"/>
          </a:xfrm>
          <a:prstGeom prst="rect">
            <a:avLst/>
          </a:prstGeom>
        </p:spPr>
        <p:txBody>
          <a:bodyPr wrap="square" lIns="0" tIns="0" rIns="0" bIns="0" rtlCol="0" anchor="t">
            <a:spAutoFit/>
          </a:bodyPr>
          <a:lstStyle/>
          <a:p>
            <a:pPr algn="ctr">
              <a:lnSpc>
                <a:spcPts val="6480"/>
              </a:lnSpc>
            </a:pPr>
            <a:r>
              <a:rPr lang="en-US" sz="4800" b="1" dirty="0">
                <a:solidFill>
                  <a:srgbClr val="AE3742"/>
                </a:solidFill>
                <a:latin typeface="Times New Roman" panose="02020603050405020304" pitchFamily="18" charset="0"/>
                <a:ea typeface="Faustina"/>
                <a:cs typeface="Times New Roman" panose="02020603050405020304" pitchFamily="18" charset="0"/>
                <a:sym typeface="Faustina"/>
              </a:rPr>
              <a:t>NHIỆT LIỆT CHÀO MỪNG </a:t>
            </a:r>
          </a:p>
          <a:p>
            <a:pPr algn="ctr">
              <a:lnSpc>
                <a:spcPts val="6480"/>
              </a:lnSpc>
            </a:pPr>
            <a:r>
              <a:rPr lang="en-US" sz="4800" b="1" dirty="0">
                <a:solidFill>
                  <a:srgbClr val="AE3742"/>
                </a:solidFill>
                <a:latin typeface="Times New Roman" panose="02020603050405020304" pitchFamily="18" charset="0"/>
                <a:ea typeface="Faustina"/>
                <a:cs typeface="Times New Roman" panose="02020603050405020304" pitchFamily="18" charset="0"/>
                <a:sym typeface="Faustina"/>
              </a:rPr>
              <a:t>QUÝ THẦY CÔ GIÁO</a:t>
            </a:r>
          </a:p>
        </p:txBody>
      </p:sp>
      <p:sp>
        <p:nvSpPr>
          <p:cNvPr id="8" name="TextBox 8">
            <a:extLst>
              <a:ext uri="{FF2B5EF4-FFF2-40B4-BE49-F238E27FC236}">
                <a16:creationId xmlns:a16="http://schemas.microsoft.com/office/drawing/2014/main" id="{DD245264-2862-84A7-BAAE-CE418FD48FC8}"/>
              </a:ext>
            </a:extLst>
          </p:cNvPr>
          <p:cNvSpPr txBox="1"/>
          <p:nvPr/>
        </p:nvSpPr>
        <p:spPr>
          <a:xfrm>
            <a:off x="1409552" y="4633793"/>
            <a:ext cx="6725291" cy="715324"/>
          </a:xfrm>
          <a:prstGeom prst="rect">
            <a:avLst/>
          </a:prstGeom>
        </p:spPr>
        <p:txBody>
          <a:bodyPr wrap="square" lIns="0" tIns="0" rIns="0" bIns="0" rtlCol="0" anchor="t">
            <a:spAutoFit/>
          </a:bodyPr>
          <a:lstStyle/>
          <a:p>
            <a:pPr algn="ctr">
              <a:lnSpc>
                <a:spcPts val="6480"/>
              </a:lnSpc>
            </a:pPr>
            <a:r>
              <a:rPr lang="en-US" sz="3000" b="1" dirty="0">
                <a:solidFill>
                  <a:schemeClr val="accent5">
                    <a:lumMod val="75000"/>
                  </a:schemeClr>
                </a:solidFill>
                <a:latin typeface="Times New Roman" panose="02020603050405020304" pitchFamily="18" charset="0"/>
                <a:ea typeface="Faustina"/>
                <a:cs typeface="Times New Roman" panose="02020603050405020304" pitchFamily="18" charset="0"/>
                <a:sym typeface="Faustina"/>
              </a:rPr>
              <a:t>ĐẾN DỰ GIỜ THĂM LỚP</a:t>
            </a:r>
          </a:p>
        </p:txBody>
      </p:sp>
      <p:sp>
        <p:nvSpPr>
          <p:cNvPr id="9" name="TextBox 8">
            <a:extLst>
              <a:ext uri="{FF2B5EF4-FFF2-40B4-BE49-F238E27FC236}">
                <a16:creationId xmlns:a16="http://schemas.microsoft.com/office/drawing/2014/main" id="{4F916934-72CF-C15B-1F9F-14F3A355E336}"/>
              </a:ext>
            </a:extLst>
          </p:cNvPr>
          <p:cNvSpPr txBox="1"/>
          <p:nvPr/>
        </p:nvSpPr>
        <p:spPr>
          <a:xfrm>
            <a:off x="1268118" y="5589240"/>
            <a:ext cx="7008157" cy="709297"/>
          </a:xfrm>
          <a:prstGeom prst="rect">
            <a:avLst/>
          </a:prstGeom>
        </p:spPr>
        <p:txBody>
          <a:bodyPr wrap="square" lIns="0" tIns="0" rIns="0" bIns="0" rtlCol="0" anchor="t">
            <a:spAutoFit/>
          </a:bodyPr>
          <a:lstStyle/>
          <a:p>
            <a:pPr algn="ctr">
              <a:lnSpc>
                <a:spcPts val="6480"/>
              </a:lnSpc>
            </a:pPr>
            <a:r>
              <a:rPr lang="en-US" sz="2800" b="1" dirty="0">
                <a:solidFill>
                  <a:schemeClr val="accent5">
                    <a:lumMod val="75000"/>
                  </a:schemeClr>
                </a:solidFill>
                <a:latin typeface="Times New Roman" panose="02020603050405020304" pitchFamily="18" charset="0"/>
                <a:ea typeface="Faustina"/>
                <a:cs typeface="Times New Roman" panose="02020603050405020304" pitchFamily="18" charset="0"/>
                <a:sym typeface="Faustina"/>
              </a:rPr>
              <a:t>Giáo viên thực hiện: </a:t>
            </a:r>
            <a:r>
              <a:rPr lang="en-US" sz="2800" b="1" dirty="0" err="1">
                <a:solidFill>
                  <a:schemeClr val="accent5">
                    <a:lumMod val="75000"/>
                  </a:schemeClr>
                </a:solidFill>
                <a:latin typeface="Times New Roman" panose="02020603050405020304" pitchFamily="18" charset="0"/>
                <a:ea typeface="Faustina"/>
                <a:cs typeface="Times New Roman" panose="02020603050405020304" pitchFamily="18" charset="0"/>
                <a:sym typeface="Faustina"/>
              </a:rPr>
              <a:t>Nguyễn</a:t>
            </a:r>
            <a:r>
              <a:rPr lang="en-US" sz="2800" b="1" dirty="0">
                <a:solidFill>
                  <a:schemeClr val="accent5">
                    <a:lumMod val="75000"/>
                  </a:schemeClr>
                </a:solidFill>
                <a:latin typeface="Times New Roman" panose="02020603050405020304" pitchFamily="18" charset="0"/>
                <a:ea typeface="Faustina"/>
                <a:cs typeface="Times New Roman" panose="02020603050405020304" pitchFamily="18" charset="0"/>
                <a:sym typeface="Faustina"/>
              </a:rPr>
              <a:t> Đức Việt</a:t>
            </a:r>
          </a:p>
        </p:txBody>
      </p:sp>
      <p:pic>
        <p:nvPicPr>
          <p:cNvPr id="14" name="Recorded Sound">
            <a:hlinkClick r:id="" action="ppaction://media"/>
            <a:extLst>
              <a:ext uri="{FF2B5EF4-FFF2-40B4-BE49-F238E27FC236}">
                <a16:creationId xmlns:a16="http://schemas.microsoft.com/office/drawing/2014/main" id="{FDCC6E1B-7326-1C70-8F67-5A37C3C8A2AA}"/>
              </a:ext>
            </a:extLst>
          </p:cNvPr>
          <p:cNvPicPr>
            <a:picLocks noChangeAspect="1"/>
          </p:cNvPicPr>
          <p:nvPr>
            <a:audioFile r:link="rId13"/>
            <p:extLst>
              <p:ext uri="{DAA4B4D4-6D71-4841-9C94-3DE7FCFB9230}">
                <p14:media xmlns:p14="http://schemas.microsoft.com/office/powerpoint/2010/main" r:embed="rId12"/>
              </p:ext>
            </p:extLst>
          </p:nvPr>
        </p:nvPicPr>
        <p:blipFill>
          <a:blip r:embed="rId21"/>
          <a:stretch>
            <a:fillRect/>
          </a:stretch>
        </p:blipFill>
        <p:spPr>
          <a:xfrm>
            <a:off x="449908" y="-479943"/>
            <a:ext cx="487363" cy="487363"/>
          </a:xfrm>
          <a:prstGeom prst="rect">
            <a:avLst/>
          </a:prstGeom>
        </p:spPr>
      </p:pic>
      <p:pic>
        <p:nvPicPr>
          <p:cNvPr id="15" name="tieng vo tay">
            <a:hlinkClick r:id="" action="ppaction://media"/>
            <a:extLst>
              <a:ext uri="{FF2B5EF4-FFF2-40B4-BE49-F238E27FC236}">
                <a16:creationId xmlns:a16="http://schemas.microsoft.com/office/drawing/2014/main" id="{C79333EE-F0DF-6950-E371-87FE80E07735}"/>
              </a:ext>
            </a:extLst>
          </p:cNvPr>
          <p:cNvPicPr>
            <a:picLocks noChangeAspect="1"/>
          </p:cNvPicPr>
          <p:nvPr>
            <a:audioFile r:link="rId11"/>
            <p:extLst>
              <p:ext uri="{DAA4B4D4-6D71-4841-9C94-3DE7FCFB9230}">
                <p14:media xmlns:p14="http://schemas.microsoft.com/office/powerpoint/2010/main" r:embed="rId10"/>
              </p:ext>
            </p:extLst>
          </p:nvPr>
        </p:nvPicPr>
        <p:blipFill>
          <a:blip r:embed="rId21"/>
          <a:stretch>
            <a:fillRect/>
          </a:stretch>
        </p:blipFill>
        <p:spPr>
          <a:xfrm>
            <a:off x="1409552" y="-696515"/>
            <a:ext cx="609600" cy="609600"/>
          </a:xfrm>
          <a:prstGeom prst="rect">
            <a:avLst/>
          </a:prstGeom>
        </p:spPr>
      </p:pic>
    </p:spTree>
  </p:cSld>
  <p:clrMapOvr>
    <a:masterClrMapping/>
  </p:clrMapOvr>
  <p:transition spd="slow" advTm="64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8" fill="hold"/>
                                        <p:tgtEl>
                                          <p:spTgt spid="6"/>
                                        </p:tgtEl>
                                      </p:cBhvr>
                                    </p:cmd>
                                  </p:childTnLst>
                                </p:cTn>
                              </p:par>
                            </p:childTnLst>
                          </p:cTn>
                        </p:par>
                        <p:par>
                          <p:cTn id="7" fill="hold">
                            <p:stCondLst>
                              <p:cond delay="3818"/>
                            </p:stCondLst>
                            <p:childTnLst>
                              <p:par>
                                <p:cTn id="8" presetID="1" presetClass="mediacall" presetSubtype="0" fill="hold" nodeType="afterEffect">
                                  <p:stCondLst>
                                    <p:cond delay="0"/>
                                  </p:stCondLst>
                                  <p:childTnLst>
                                    <p:cmd type="call" cmd="playFrom(0.0)">
                                      <p:cBhvr>
                                        <p:cTn id="9" dur="14865" fill="hold"/>
                                        <p:tgtEl>
                                          <p:spTgt spid="14"/>
                                        </p:tgtEl>
                                      </p:cBhvr>
                                    </p:cmd>
                                  </p:childTnLst>
                                </p:cTn>
                              </p:par>
                            </p:childTnLst>
                          </p:cTn>
                        </p:par>
                        <p:par>
                          <p:cTn id="10" fill="hold">
                            <p:stCondLst>
                              <p:cond delay="18683"/>
                            </p:stCondLst>
                            <p:childTnLst>
                              <p:par>
                                <p:cTn id="11" presetID="1" presetClass="mediacall" presetSubtype="0" fill="hold" nodeType="afterEffect">
                                  <p:stCondLst>
                                    <p:cond delay="0"/>
                                  </p:stCondLst>
                                  <p:childTnLst>
                                    <p:cmd type="call" cmd="playFrom(0.0)">
                                      <p:cBhvr>
                                        <p:cTn id="12" dur="3818"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6"/>
                </p:tgtEl>
              </p:cMediaNode>
            </p:audio>
            <p:audio>
              <p:cMediaNode vol="80000">
                <p:cTn id="14" fill="hold" display="0">
                  <p:stCondLst>
                    <p:cond delay="indefinite"/>
                  </p:stCondLst>
                  <p:endCondLst>
                    <p:cond evt="onStopAudio" delay="0">
                      <p:tgtEl>
                        <p:sldTgt/>
                      </p:tgtEl>
                    </p:cond>
                  </p:endCondLst>
                </p:cTn>
                <p:tgtEl>
                  <p:spTgt spid="14"/>
                </p:tgtEl>
              </p:cMediaNode>
            </p:audio>
            <p:audio>
              <p:cMediaNode vol="80000">
                <p:cTn id="15" fill="hold" display="0">
                  <p:stCondLst>
                    <p:cond delay="indefinite"/>
                  </p:stCondLst>
                  <p:endCondLst>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7413"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8" name="Lưu đồ: Đầu kết nối 2"/>
          <p:cNvSpPr/>
          <p:nvPr/>
        </p:nvSpPr>
        <p:spPr>
          <a:xfrm>
            <a:off x="555974" y="3398004"/>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785786" y="5072074"/>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617537" y="4811713"/>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285750" y="3984625"/>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285750" y="5707063"/>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2000250" y="3429000"/>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1982788" y="5065713"/>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3313113" y="3797300"/>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3429000" y="5478463"/>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57188" y="85725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1: Thuật toán là gì?</a:t>
            </a:r>
          </a:p>
          <a:p>
            <a:pPr eaLnBrk="1" hangingPunct="1"/>
            <a:r>
              <a:rPr lang="en-US" sz="2400">
                <a:latin typeface="Times New Roman" pitchFamily="18" charset="0"/>
                <a:cs typeface="Times New Roman" pitchFamily="18" charset="0"/>
              </a:rPr>
              <a:t>A. Một dãy các cách giải quyết một nhiệm vụ.</a:t>
            </a:r>
          </a:p>
          <a:p>
            <a:pPr eaLnBrk="1" hangingPunct="1"/>
            <a:r>
              <a:rPr lang="en-US" sz="2400">
                <a:latin typeface="Times New Roman" pitchFamily="18" charset="0"/>
                <a:cs typeface="Times New Roman" pitchFamily="18" charset="0"/>
              </a:rPr>
              <a:t>B. Một dãy các kết quả  nhận được khi giải quyết một nhiệm vụ</a:t>
            </a:r>
          </a:p>
          <a:p>
            <a:pPr eaLnBrk="1" hangingPunct="1"/>
            <a:r>
              <a:rPr lang="en-US" sz="2400">
                <a:latin typeface="Times New Roman" pitchFamily="18" charset="0"/>
                <a:cs typeface="Times New Roman" pitchFamily="18" charset="0"/>
              </a:rPr>
              <a:t>C. Một dãy các chỉ dẫn rõ ràng, có trình tự sao cho khi thực hiện những chỉ dẫn này người ta giải quyết được vấn đề hoặc nhiệm vụ đã cho.</a:t>
            </a:r>
          </a:p>
          <a:p>
            <a:pPr eaLnBrk="1" hangingPunct="1"/>
            <a:r>
              <a:rPr lang="en-US" sz="2400">
                <a:latin typeface="Times New Roman" pitchFamily="18" charset="0"/>
                <a:cs typeface="Times New Roman" pitchFamily="18" charset="0"/>
              </a:rPr>
              <a:t>D. Một dãy các dữ liệu đầu vào để giải quyết một nhiệm vụ.</a:t>
            </a:r>
          </a:p>
        </p:txBody>
      </p:sp>
      <p:sp>
        <p:nvSpPr>
          <p:cNvPr id="6" name="Rectangle 5"/>
          <p:cNvSpPr/>
          <p:nvPr/>
        </p:nvSpPr>
        <p:spPr>
          <a:xfrm>
            <a:off x="1142976" y="214290"/>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285750" y="2000250"/>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85750" y="3571875"/>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214313" y="4000500"/>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14313" y="4714875"/>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9461"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3189288"/>
            <a:ext cx="528637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II. Mô tả thuật toán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1643063" y="571500"/>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285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1643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1643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857375"/>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286000"/>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786063"/>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1643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1643063" y="2714625"/>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1643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714375" y="6215063"/>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214313" y="4787900"/>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928662" y="4002463"/>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nhóm</a:t>
            </a:r>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a:ln w="11430"/>
                <a:effectLst>
                  <a:outerShdw blurRad="50800" dist="39000" dir="5460000" algn="tl">
                    <a:srgbClr val="000000">
                      <a:alpha val="38000"/>
                    </a:srgbClr>
                  </a:outerShdw>
                </a:effectLst>
                <a:latin typeface="Times New Roman" pitchFamily="18" charset="0"/>
                <a:cs typeface="Times New Roman" pitchFamily="18" charset="0"/>
              </a:rPr>
              <a:t>( thời gian: 10 phút)</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51450" y="1631950"/>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4500563" y="2143125"/>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4214813"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hai đường chéo của hình vuông để tạo nếp gấp, mở tờ giấy ra.</a:t>
            </a:r>
          </a:p>
        </p:txBody>
      </p:sp>
      <p:sp>
        <p:nvSpPr>
          <p:cNvPr id="29" name="Rectangle 28"/>
          <p:cNvSpPr/>
          <p:nvPr/>
        </p:nvSpPr>
        <p:spPr>
          <a:xfrm>
            <a:off x="4233863" y="3579813"/>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bốn gốc của tờ giấy vào tâm.</a:t>
            </a:r>
          </a:p>
        </p:txBody>
      </p:sp>
      <p:sp>
        <p:nvSpPr>
          <p:cNvPr id="30" name="Rectangle 29"/>
          <p:cNvSpPr/>
          <p:nvPr/>
        </p:nvSpPr>
        <p:spPr>
          <a:xfrm>
            <a:off x="4214813"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4214813" y="4722813"/>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solidFill>
                <a:latin typeface="Times New Roman" pitchFamily="18" charset="0"/>
                <a:cs typeface="Times New Roman" pitchFamily="18" charset="0"/>
              </a:rPr>
              <a:t>Đặt tờ giấy đã gấp nằm ngang, luồn ngón cái và ngón trỏ của hai tay vào bốn góc ở mặt dưới.</a:t>
            </a:r>
          </a:p>
        </p:txBody>
      </p:sp>
      <p:cxnSp>
        <p:nvCxnSpPr>
          <p:cNvPr id="35" name="Straight Arrow Connector 34"/>
          <p:cNvCxnSpPr/>
          <p:nvPr/>
        </p:nvCxnSpPr>
        <p:spPr>
          <a:xfrm rot="5400000">
            <a:off x="6504781" y="639683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19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5108575" y="6500813"/>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sp>
        <p:nvSpPr>
          <p:cNvPr id="18" name="Parallelogram 17"/>
          <p:cNvSpPr/>
          <p:nvPr/>
        </p:nvSpPr>
        <p:spPr>
          <a:xfrm>
            <a:off x="4357688" y="5945188"/>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Hình trò chơi Đông – Tây – Nam – Bắc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42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6504781" y="581898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3194" y="53252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03194" y="46108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503194" y="40901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503194" y="346154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503194" y="26328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539706" y="1993107"/>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42875" y="7938"/>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nodeType="afterGroup">
                            <p:stCondLst>
                              <p:cond delay="1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nodeType="afterGroup">
                            <p:stCondLst>
                              <p:cond delay="2500"/>
                            </p:stCondLst>
                            <p:childTnLst>
                              <p:par>
                                <p:cTn id="54" presetID="2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nodeType="afterGroup">
                            <p:stCondLst>
                              <p:cond delay="35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nodeType="afterGroup">
                            <p:stCondLst>
                              <p:cond delay="4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14313"/>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857250" y="5429250"/>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8302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 Thuật toán</a:t>
            </a:r>
          </a:p>
          <a:p>
            <a:pPr marL="457200" indent="-457200">
              <a:defRPr/>
            </a:pPr>
            <a:r>
              <a:rPr lang="en-US" sz="24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23557" name="TextBox 6"/>
          <p:cNvSpPr txBox="1">
            <a:spLocks noChangeArrowheads="1"/>
          </p:cNvSpPr>
          <p:nvPr/>
        </p:nvSpPr>
        <p:spPr bwMode="auto">
          <a:xfrm>
            <a:off x="71438" y="1143000"/>
            <a:ext cx="8858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357438"/>
            <a:ext cx="6715125" cy="4619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2714625"/>
            <a:ext cx="5286375" cy="461963"/>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II. Mô tả thuật toán </a:t>
            </a:r>
          </a:p>
        </p:txBody>
      </p:sp>
      <p:sp>
        <p:nvSpPr>
          <p:cNvPr id="9" name="TextBox 8"/>
          <p:cNvSpPr txBox="1">
            <a:spLocks noChangeArrowheads="1"/>
          </p:cNvSpPr>
          <p:nvPr/>
        </p:nvSpPr>
        <p:spPr bwMode="auto">
          <a:xfrm>
            <a:off x="142875" y="3143250"/>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a:latin typeface="Times New Roman" pitchFamily="18" charset="0"/>
                <a:cs typeface="Times New Roman" pitchFamily="18" charset="0"/>
              </a:rPr>
              <a:t>- Có hai cách để mô tả thuật toán là liệt kê các bước bằng ngôn ngữ tự nhiên và sử dụng sơ đồ khối. </a:t>
            </a:r>
          </a:p>
          <a:p>
            <a:pPr algn="just">
              <a:buFontTx/>
              <a:buChar char="-"/>
            </a:pPr>
            <a:r>
              <a:rPr lang="en-US" sz="2400">
                <a:latin typeface="Times New Roman" pitchFamily="18" charset="0"/>
                <a:cs typeface="Times New Roman" pitchFamily="18" charset="0"/>
              </a:rPr>
              <a:t> Sơ đồ khối của thuật toán là một sơ đồ gồm các hình mô tả các bước và đường có mũi tên để chỉ hướng thực hiện</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110163"/>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00438" y="471487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cs typeface="Times New Roman" pitchFamily="18" charset="0"/>
              </a:rPr>
              <a:t>Quy ước</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5253038"/>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214313"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
        <p:nvSpPr>
          <p:cNvPr id="7" name="Rectangle 6"/>
          <p:cNvSpPr/>
          <p:nvPr/>
        </p:nvSpPr>
        <p:spPr>
          <a:xfrm>
            <a:off x="2214546" y="214290"/>
            <a:ext cx="3786214" cy="1077218"/>
          </a:xfrm>
          <a:prstGeom prst="rect">
            <a:avLst/>
          </a:prstGeom>
          <a:noFill/>
        </p:spPr>
        <p:txBody>
          <a:bodyPr>
            <a:spAutoFit/>
          </a:bodyPr>
          <a:lstStyle/>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Hoạt động nhóm</a:t>
            </a:r>
          </a:p>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thời gian 10 phút)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85750"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2884488"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3875087"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1690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1541463" y="2533650"/>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1541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3875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875087"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875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41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1541463" y="413861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Trộn đều hỗn hợp.</a:t>
            </a:r>
          </a:p>
        </p:txBody>
      </p:sp>
      <p:sp>
        <p:nvSpPr>
          <p:cNvPr id="18" name="Rectangle 17"/>
          <p:cNvSpPr/>
          <p:nvPr/>
        </p:nvSpPr>
        <p:spPr>
          <a:xfrm>
            <a:off x="1541463" y="465296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1541463" y="5172075"/>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1704975"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2884488"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3875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875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875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875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875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285750" y="720725"/>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4850" y="285729"/>
            <a:ext cx="7734300" cy="1754326"/>
          </a:xfrm>
          <a:prstGeom prst="rect">
            <a:avLst/>
          </a:prstGeom>
          <a:noFill/>
        </p:spPr>
        <p:txBody>
          <a:bodyPr>
            <a:spAutoFit/>
          </a:bodyPr>
          <a:lstStyle/>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14" name="TextBox 3"/>
          <p:cNvSpPr txBox="1">
            <a:spLocks noChangeArrowheads="1"/>
          </p:cNvSpPr>
          <p:nvPr/>
        </p:nvSpPr>
        <p:spPr bwMode="auto">
          <a:xfrm>
            <a:off x="357188" y="3071813"/>
            <a:ext cx="8429625"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Có 6 mảnh ghép mỗi mảnh ghép tương ứng với 1 câu hỏi. Nếu em trả lời đúng 1 câu hỏi 1 mảnh ghép bí ẩn mở ra và đội chơi của em được 10 điểm. Nếu em trả lời sai mảnh ghép không được mở. Em có thể trả lời bức tranh bí ẩn đằng sau các mảnh ghép khi ít nhất 4 mảnh ghép được mở ra nếu đội chơi trả lời đúng sẽ được 100 điểm. Nếu em trả lời sai nội bức tranh bí ẩn đằng sau mảnh ghép sẽ mất lượt chơi. </a:t>
            </a:r>
          </a:p>
          <a:p>
            <a:pPr algn="just" eaLnBrk="1" hangingPunct="1"/>
            <a:r>
              <a:rPr lang="en-US" sz="2400">
                <a:latin typeface="Times New Roman" pitchFamily="18" charset="0"/>
                <a:cs typeface="Times New Roman" pitchFamily="18" charset="0"/>
              </a:rPr>
              <a:t>- Mỗi câu hỏi sẽ có thời gian để các đội chơi trả lời ( </a:t>
            </a:r>
            <a:r>
              <a:rPr lang="en-US" sz="2400" i="1">
                <a:latin typeface="Times New Roman" pitchFamily="18" charset="0"/>
                <a:cs typeface="Times New Roman" pitchFamily="18" charset="0"/>
              </a:rPr>
              <a:t>tuỳ thuộc vào từng câu hỏi</a:t>
            </a:r>
            <a:r>
              <a:rPr lang="en-US" sz="2400">
                <a:latin typeface="Times New Roman" pitchFamily="18" charset="0"/>
                <a:cs typeface="Times New Roman" pitchFamily="18" charset="0"/>
              </a:rPr>
              <a:t>)</a:t>
            </a:r>
          </a:p>
          <a:p>
            <a:pPr eaLnBrk="1" hangingPunct="1"/>
            <a:endParaRPr lang="en-US" sz="2400">
              <a:latin typeface="Times New Roman" pitchFamily="18" charset="0"/>
              <a:cs typeface="Times New Roman" pitchFamily="18" charset="0"/>
            </a:endParaRPr>
          </a:p>
        </p:txBody>
      </p:sp>
      <p:sp>
        <p:nvSpPr>
          <p:cNvPr id="6" name="TextBox 5">
            <a:hlinkClick r:id="rId3" action="ppaction://hlinksldjump"/>
          </p:cNvPr>
          <p:cNvSpPr txBox="1"/>
          <p:nvPr/>
        </p:nvSpPr>
        <p:spPr>
          <a:xfrm>
            <a:off x="5715000" y="6027738"/>
            <a:ext cx="2647950" cy="830262"/>
          </a:xfrm>
          <a:prstGeom prst="rect">
            <a:avLst/>
          </a:prstGeom>
          <a:noFill/>
        </p:spPr>
        <p:txBody>
          <a:bodyPr>
            <a:spAutoFit/>
          </a:bodyPr>
          <a:lstStyle/>
          <a:p>
            <a:pPr>
              <a:defRPr/>
            </a:pPr>
            <a:r>
              <a:rPr lang="en-US" sz="4800" b="1" i="1">
                <a:solidFill>
                  <a:schemeClr val="accent6">
                    <a:lumMod val="75000"/>
                  </a:schemeClr>
                </a:solidFill>
                <a:latin typeface="Times New Roman" pitchFamily="18" charset="0"/>
                <a:cs typeface="Times New Roman" pitchFamily="18" charset="0"/>
                <a:hlinkClick r:id="rId3" action="ppaction://hlinksldjump"/>
              </a:rPr>
              <a:t>Bắt đầu</a:t>
            </a:r>
            <a:endParaRPr lang="en-US" sz="4800" b="1" i="1" dirty="0">
              <a:solidFill>
                <a:schemeClr val="accent6">
                  <a:lumMod val="75000"/>
                </a:schemeClr>
              </a:solidFill>
              <a:latin typeface="Times New Roman" pitchFamily="18" charset="0"/>
              <a:cs typeface="Times New Roman" pitchFamily="18" charset="0"/>
            </a:endParaRPr>
          </a:p>
        </p:txBody>
      </p:sp>
      <p:sp>
        <p:nvSpPr>
          <p:cNvPr id="15" name="Rectangle 14"/>
          <p:cNvSpPr/>
          <p:nvPr/>
        </p:nvSpPr>
        <p:spPr>
          <a:xfrm>
            <a:off x="2857488" y="2354041"/>
            <a:ext cx="3254417" cy="6463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36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0" y="0"/>
            <a:ext cx="4572000" cy="68580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rot="10800000">
            <a:off x="4572000" y="0"/>
            <a:ext cx="4572000" cy="68580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908425" y="3074988"/>
            <a:ext cx="1295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xit" presetSubtype="32" fill="hold" grpId="0"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2.77778E-6 -1.96532E-6 L -0.51493 -1.96532E-6 " pathEditMode="relative" rAng="0" ptsTypes="AA">
                                      <p:cBhvr>
                                        <p:cTn id="28" dur="2000" fill="hold"/>
                                        <p:tgtEl>
                                          <p:spTgt spid="2"/>
                                        </p:tgtEl>
                                        <p:attrNameLst>
                                          <p:attrName>ppt_x</p:attrName>
                                          <p:attrName>ppt_y</p:attrName>
                                        </p:attrNameLst>
                                      </p:cBhvr>
                                      <p:rCtr x="-2574700" y="0"/>
                                    </p:animMotion>
                                  </p:childTnLst>
                                </p:cTn>
                              </p:par>
                              <p:par>
                                <p:cTn id="29" presetID="63" presetClass="path" presetSubtype="0" accel="50000" decel="50000" fill="hold" nodeType="withEffect">
                                  <p:stCondLst>
                                    <p:cond delay="0"/>
                                  </p:stCondLst>
                                  <p:childTnLst>
                                    <p:animMotion origin="layout" path="M -3.88889E-6 -1.96532E-6 L 0.50174 -1.96532E-6 " pathEditMode="relative" rAng="0" ptsTypes="AA">
                                      <p:cBhvr>
                                        <p:cTn id="30" dur="2000" fill="hold"/>
                                        <p:tgtEl>
                                          <p:spTgt spid="3"/>
                                        </p:tgtEl>
                                        <p:attrNameLst>
                                          <p:attrName>ppt_x</p:attrName>
                                          <p:attrName>ppt_y</p:attrName>
                                        </p:attrNameLst>
                                      </p:cBhvr>
                                      <p:rCtr x="2508700" y="0"/>
                                    </p:animMotion>
                                  </p:childTnLst>
                                </p:cTn>
                              </p:par>
                            </p:childTnLst>
                          </p:cTn>
                        </p:par>
                        <p:par>
                          <p:cTn id="31" fill="hold" nodeType="afterGroup">
                            <p:stCondLst>
                              <p:cond delay="20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6"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285750"/>
            <a:ext cx="8929688" cy="1428750"/>
          </a:xfrm>
        </p:spPr>
        <p:txBody>
          <a:bodyPr/>
          <a:lstStyle/>
          <a:p>
            <a:pPr algn="ctr" eaLnBrk="1" hangingPunct="1">
              <a:buFont typeface="Wingdings" pitchFamily="2" charset="2"/>
              <a:buNone/>
            </a:pPr>
            <a:r>
              <a:rPr lang="en-US"/>
              <a:t>Video hướng dẫn cách gấp trò chơi Đông – Tây – Nam – Bắc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214438"/>
            <a:ext cx="7429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571875" y="121443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000125"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071563" y="121443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00438" y="378618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000750" y="1238250"/>
            <a:ext cx="2500313" cy="25638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6000750"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14414" y="18887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4" name="Rectangle 3">
            <a:hlinkClick r:id="rId3" action="ppaction://hlinksldjump"/>
          </p:cNvPr>
          <p:cNvSpPr/>
          <p:nvPr/>
        </p:nvSpPr>
        <p:spPr>
          <a:xfrm>
            <a:off x="1000125" y="1214438"/>
            <a:ext cx="2500313"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1</a:t>
            </a:r>
            <a:endParaRPr lang="en-US" sz="1100"/>
          </a:p>
        </p:txBody>
      </p:sp>
      <p:sp>
        <p:nvSpPr>
          <p:cNvPr id="6" name="Rectangle 5">
            <a:hlinkClick r:id="rId4" action="ppaction://hlinksldjump"/>
          </p:cNvPr>
          <p:cNvSpPr/>
          <p:nvPr/>
        </p:nvSpPr>
        <p:spPr>
          <a:xfrm>
            <a:off x="3500438" y="1214438"/>
            <a:ext cx="2500312" cy="25638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2</a:t>
            </a:r>
          </a:p>
        </p:txBody>
      </p:sp>
      <p:sp>
        <p:nvSpPr>
          <p:cNvPr id="8" name="Rectangle 7">
            <a:hlinkClick r:id="rId5" action="ppaction://hlinksldjump"/>
          </p:cNvPr>
          <p:cNvSpPr/>
          <p:nvPr/>
        </p:nvSpPr>
        <p:spPr>
          <a:xfrm>
            <a:off x="6000750" y="1254125"/>
            <a:ext cx="2500313" cy="25717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3</a:t>
            </a:r>
            <a:endParaRPr lang="en-US"/>
          </a:p>
        </p:txBody>
      </p:sp>
      <p:sp>
        <p:nvSpPr>
          <p:cNvPr id="10" name="Rectangle 9">
            <a:hlinkClick r:id="rId6" action="ppaction://hlinksldjump"/>
          </p:cNvPr>
          <p:cNvSpPr/>
          <p:nvPr/>
        </p:nvSpPr>
        <p:spPr>
          <a:xfrm>
            <a:off x="6040438" y="3786188"/>
            <a:ext cx="2500312"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6</a:t>
            </a:r>
            <a:endParaRPr lang="en-US"/>
          </a:p>
        </p:txBody>
      </p:sp>
      <p:sp>
        <p:nvSpPr>
          <p:cNvPr id="11" name="Rectangle 10">
            <a:hlinkClick r:id="rId7" action="ppaction://hlinksldjump"/>
          </p:cNvPr>
          <p:cNvSpPr/>
          <p:nvPr/>
        </p:nvSpPr>
        <p:spPr>
          <a:xfrm>
            <a:off x="3500438" y="3786188"/>
            <a:ext cx="2500312" cy="25717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5</a:t>
            </a:r>
            <a:endParaRPr lang="en-US"/>
          </a:p>
        </p:txBody>
      </p:sp>
      <p:sp>
        <p:nvSpPr>
          <p:cNvPr id="12" name="Rectangle 11">
            <a:hlinkClick r:id="rId8" action="ppaction://hlinksldjump"/>
          </p:cNvPr>
          <p:cNvSpPr/>
          <p:nvPr/>
        </p:nvSpPr>
        <p:spPr>
          <a:xfrm>
            <a:off x="1000125" y="3786188"/>
            <a:ext cx="2500313" cy="2571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4</a:t>
            </a:r>
            <a:endParaRPr lang="en-US"/>
          </a:p>
        </p:txBody>
      </p:sp>
      <p:pic>
        <p:nvPicPr>
          <p:cNvPr id="27664" name="Picture 4" descr="Picture1bupbe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85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Câu nào sau đây sai khi nói về vai trò của mũi tên trong sơ đồ khối của thuật toán?</a:t>
            </a:r>
          </a:p>
        </p:txBody>
      </p:sp>
      <p:sp>
        <p:nvSpPr>
          <p:cNvPr id="28675" name="TextBox 4"/>
          <p:cNvSpPr txBox="1">
            <a:spLocks noChangeArrowheads="1"/>
          </p:cNvSpPr>
          <p:nvPr/>
        </p:nvSpPr>
        <p:spPr bwMode="auto">
          <a:xfrm>
            <a:off x="285750" y="1643063"/>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a:latin typeface="Times New Roman" pitchFamily="18" charset="0"/>
                <a:cs typeface="Times New Roman" pitchFamily="18" charset="0"/>
              </a:rPr>
              <a:t>A. Hướng mũi tên cho thấy hướng đi trong sơ đồ khối.</a:t>
            </a:r>
          </a:p>
          <a:p>
            <a:pPr algn="just" eaLnBrk="1" hangingPunct="1">
              <a:spcBef>
                <a:spcPts val="600"/>
              </a:spcBef>
              <a:spcAft>
                <a:spcPts val="600"/>
              </a:spcAft>
            </a:pPr>
            <a:r>
              <a:rPr lang="en-US" sz="2800">
                <a:latin typeface="Times New Roman" pitchFamily="18" charset="0"/>
                <a:cs typeface="Times New Roman" pitchFamily="18" charset="0"/>
              </a:rPr>
              <a:t>B. Mũi tên được sử dụng để chỉ hướng thực hiện tiếp theo.</a:t>
            </a:r>
          </a:p>
          <a:p>
            <a:pPr algn="just" eaLnBrk="1" hangingPunct="1">
              <a:spcBef>
                <a:spcPts val="600"/>
              </a:spcBef>
              <a:spcAft>
                <a:spcPts val="600"/>
              </a:spcAft>
            </a:pPr>
            <a:r>
              <a:rPr lang="en-US" sz="2800">
                <a:latin typeface="Times New Roman" pitchFamily="18" charset="0"/>
                <a:cs typeface="Times New Roman" pitchFamily="18" charset="0"/>
              </a:rPr>
              <a:t>C. Mũi tên được sử dụng chỉ để kết nối các hình khối trong sơ đồ</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7443788" y="6261100"/>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5750"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857250" y="1500188"/>
          <a:ext cx="7286625" cy="3246438"/>
        </p:xfrm>
        <a:graphic>
          <a:graphicData uri="http://schemas.openxmlformats.org/drawingml/2006/table">
            <a:tbl>
              <a:tblPr firstRow="1" bandRow="1">
                <a:tableStyleId>{D7AC3CCA-C797-4891-BE02-D94E43425B78}</a:tableStyleId>
              </a:tblPr>
              <a:tblGrid>
                <a:gridCol w="2428875">
                  <a:extLst>
                    <a:ext uri="{9D8B030D-6E8A-4147-A177-3AD203B41FA5}">
                      <a16:colId xmlns:a16="http://schemas.microsoft.com/office/drawing/2014/main" val="20000"/>
                    </a:ext>
                  </a:extLst>
                </a:gridCol>
                <a:gridCol w="4857750">
                  <a:extLst>
                    <a:ext uri="{9D8B030D-6E8A-4147-A177-3AD203B41FA5}">
                      <a16:colId xmlns:a16="http://schemas.microsoft.com/office/drawing/2014/main" val="20001"/>
                    </a:ext>
                  </a:extLst>
                </a:gridCol>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extLst>
                  <a:ext uri="{0D108BD9-81ED-4DB2-BD59-A6C34878D82A}">
                    <a16:rowId xmlns:a16="http://schemas.microsoft.com/office/drawing/2014/main" val="10000"/>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1"/>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2"/>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3"/>
                  </a:ext>
                </a:extLst>
              </a:tr>
              <a:tr h="635000">
                <a:tc>
                  <a:txBody>
                    <a:bodyPr/>
                    <a:lstStyle/>
                    <a:p>
                      <a:pPr algn="ctr"/>
                      <a:endParaRPr lang="en-US" sz="1800"/>
                    </a:p>
                  </a:txBody>
                  <a:tcPr marL="91439" marR="91439">
                    <a:noFill/>
                  </a:tcPr>
                </a:tc>
                <a:tc>
                  <a:txBody>
                    <a:bodyPr/>
                    <a:lstStyle/>
                    <a:p>
                      <a:pPr algn="ctr"/>
                      <a:endParaRPr lang="en-US" sz="1800"/>
                    </a:p>
                  </a:txBody>
                  <a:tcPr marL="91439" marR="91439">
                    <a:noFill/>
                  </a:tcPr>
                </a:tc>
                <a:extLst>
                  <a:ext uri="{0D108BD9-81ED-4DB2-BD59-A6C34878D82A}">
                    <a16:rowId xmlns:a16="http://schemas.microsoft.com/office/drawing/2014/main" val="10004"/>
                  </a:ext>
                </a:extLst>
              </a:tr>
            </a:tbl>
          </a:graphicData>
        </a:graphic>
      </p:graphicFrame>
      <p:sp>
        <p:nvSpPr>
          <p:cNvPr id="29718"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2: Em hãy ghép mỗi mục ở cột phải với một mục phù hợp ở cột trái khi nói về sơ đồ khối của thuật toán.</a:t>
            </a:r>
          </a:p>
        </p:txBody>
      </p:sp>
      <p:sp>
        <p:nvSpPr>
          <p:cNvPr id="8" name="Parallelogram 7"/>
          <p:cNvSpPr/>
          <p:nvPr/>
        </p:nvSpPr>
        <p:spPr>
          <a:xfrm>
            <a:off x="1571625" y="2992438"/>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1500188" y="3643313"/>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1508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1965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3286125" y="23574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a) Bắt đầu hoặc Kết thúc</a:t>
            </a:r>
          </a:p>
        </p:txBody>
      </p:sp>
      <p:sp>
        <p:nvSpPr>
          <p:cNvPr id="29724" name="TextBox 16"/>
          <p:cNvSpPr txBox="1">
            <a:spLocks noChangeArrowheads="1"/>
          </p:cNvSpPr>
          <p:nvPr/>
        </p:nvSpPr>
        <p:spPr bwMode="auto">
          <a:xfrm>
            <a:off x="3286125" y="2863850"/>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3286125" y="357187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3286125" y="4181475"/>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4581525" y="1643063"/>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1214438" y="1643063"/>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1500188" y="5572125"/>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1 - a ; 2 - b ; 3 - d ; 4 - b </a:t>
            </a:r>
          </a:p>
        </p:txBody>
      </p:sp>
      <p:sp>
        <p:nvSpPr>
          <p:cNvPr id="29730" name="TextBox 24"/>
          <p:cNvSpPr txBox="1">
            <a:spLocks noChangeArrowheads="1"/>
          </p:cNvSpPr>
          <p:nvPr/>
        </p:nvSpPr>
        <p:spPr bwMode="auto">
          <a:xfrm>
            <a:off x="857250" y="2287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857250" y="29289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857250" y="35385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857250" y="4181475"/>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3580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643188" y="4857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3: Em hãy tìm đầu vào, đầu ra của thuật toán tìm ước chung lớn nhất của 2 số tự nhiên a và b.</a:t>
            </a:r>
          </a:p>
        </p:txBody>
      </p:sp>
      <p:sp>
        <p:nvSpPr>
          <p:cNvPr id="32771" name="TextBox 4"/>
          <p:cNvSpPr txBox="1">
            <a:spLocks noChangeArrowheads="1"/>
          </p:cNvSpPr>
          <p:nvPr/>
        </p:nvSpPr>
        <p:spPr bwMode="auto">
          <a:xfrm>
            <a:off x="357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Đầu vào: hai số tự nhiên a và b.</a:t>
            </a:r>
          </a:p>
          <a:p>
            <a:pPr eaLnBrk="1" hangingPunct="1">
              <a:buFontTx/>
              <a:buChar char="-"/>
            </a:pPr>
            <a:r>
              <a:rPr lang="en-US" sz="2800">
                <a:latin typeface="Times New Roman" pitchFamily="18" charset="0"/>
                <a:cs typeface="Times New Roman" pitchFamily="18" charset="0"/>
              </a:rPr>
              <a:t> Đầu ra: ước chung lớn nhất của hai số tự nhiên a và b.</a:t>
            </a:r>
          </a:p>
        </p:txBody>
      </p:sp>
      <p:sp>
        <p:nvSpPr>
          <p:cNvPr id="32772" name="TextBox 5"/>
          <p:cNvSpPr txBox="1">
            <a:spLocks noChangeArrowheads="1"/>
          </p:cNvSpPr>
          <p:nvPr/>
        </p:nvSpPr>
        <p:spPr bwMode="auto">
          <a:xfrm>
            <a:off x="3090863" y="1681163"/>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57188" y="1428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500063" y="4514850"/>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357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3714750" y="4410075"/>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3714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7" name="Group 41"/>
          <p:cNvGrpSpPr>
            <a:grpSpLocks/>
          </p:cNvGrpSpPr>
          <p:nvPr/>
        </p:nvGrpSpPr>
        <p:grpSpPr bwMode="auto">
          <a:xfrm>
            <a:off x="6215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8" name="Group 42"/>
          <p:cNvGrpSpPr>
            <a:grpSpLocks/>
          </p:cNvGrpSpPr>
          <p:nvPr/>
        </p:nvGrpSpPr>
        <p:grpSpPr bwMode="auto">
          <a:xfrm>
            <a:off x="6000750" y="5781675"/>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652463" y="1390650"/>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509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3867150" y="1285875"/>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3867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6367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6153150" y="2657475"/>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967 -0.39051 " pathEditMode="relative" rAng="0" ptsTypes="AA">
                                      <p:cBhvr>
                                        <p:cTn id="56" dur="2000" fill="hold"/>
                                        <p:tgtEl>
                                          <p:spTgt spid="3"/>
                                        </p:tgtEl>
                                        <p:attrNameLst>
                                          <p:attrName>ppt_x</p:attrName>
                                          <p:attrName>ppt_y</p:attrName>
                                        </p:attrNameLst>
                                      </p:cBhvr>
                                      <p:rCtr x="11806" y="-16667"/>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4.44444E-6 -4.44444E-6 L -0.28524 -0.2956 " pathEditMode="relative" rAng="0" ptsTypes="AA">
                                      <p:cBhvr>
                                        <p:cTn id="60" dur="2000" fill="hold"/>
                                        <p:tgtEl>
                                          <p:spTgt spid="8"/>
                                        </p:tgtEl>
                                        <p:attrNameLst>
                                          <p:attrName>ppt_x</p:attrName>
                                          <p:attrName>ppt_y</p:attrName>
                                        </p:attrNameLst>
                                      </p:cBhvr>
                                      <p:rCtr x="-14271" y="-14792"/>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3.05556E-6 0 L -0.00382 -0.18796 " pathEditMode="relative" rAng="0" ptsTypes="AA">
                                      <p:cBhvr>
                                        <p:cTn id="64" dur="2000" fill="hold"/>
                                        <p:tgtEl>
                                          <p:spTgt spid="5"/>
                                        </p:tgtEl>
                                        <p:attrNameLst>
                                          <p:attrName>ppt_x</p:attrName>
                                          <p:attrName>ppt_y</p:attrName>
                                        </p:attrNameLst>
                                      </p:cBhvr>
                                      <p:rCtr x="-191" y="-9398"/>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571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857375"/>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285750"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 Sơ đồ khối mô tả thuật toán tính tổng hai số a và b </a:t>
            </a:r>
          </a:p>
          <a:p>
            <a:pPr eaLnBrk="1" hangingPunct="1"/>
            <a:r>
              <a:rPr lang="en-US" sz="2800">
                <a:latin typeface="Times New Roman" pitchFamily="18" charset="0"/>
                <a:cs typeface="Times New Roman" pitchFamily="18" charset="0"/>
              </a:rPr>
              <a:t>+ Đầu vào: </a:t>
            </a:r>
            <a:r>
              <a:rPr lang="vi-VN" sz="2800">
                <a:latin typeface="Times New Roman" pitchFamily="18" charset="0"/>
                <a:cs typeface="Times New Roman" pitchFamily="18" charset="0"/>
              </a:rPr>
              <a:t>cho hai số a, b</a:t>
            </a:r>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 Đầu ra: tính tổng hai số a và b </a:t>
            </a:r>
          </a:p>
        </p:txBody>
      </p:sp>
      <p:sp>
        <p:nvSpPr>
          <p:cNvPr id="34821" name="TextBox 7"/>
          <p:cNvSpPr txBox="1">
            <a:spLocks noChangeArrowheads="1"/>
          </p:cNvSpPr>
          <p:nvPr/>
        </p:nvSpPr>
        <p:spPr bwMode="auto">
          <a:xfrm>
            <a:off x="1581150" y="1976438"/>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85750" y="474663"/>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6: Lợi thế của việc sử dụng sơ đồ khối so với ngôn ngữ tự nhiên để mô tả thuật toán là gì? </a:t>
            </a:r>
          </a:p>
        </p:txBody>
      </p:sp>
      <p:sp>
        <p:nvSpPr>
          <p:cNvPr id="33795" name="TextBox 6"/>
          <p:cNvSpPr txBox="1">
            <a:spLocks noChangeArrowheads="1"/>
          </p:cNvSpPr>
          <p:nvPr/>
        </p:nvSpPr>
        <p:spPr bwMode="auto">
          <a:xfrm>
            <a:off x="214313" y="1857375"/>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A. Sơ đồ khối tuân theo một tiêu chuẩn quốc tế nên con người dù ở bất kể quốc gia nào cũng có thể hiểu.</a:t>
            </a:r>
          </a:p>
          <a:p>
            <a:pPr algn="just" eaLnBrk="1" hangingPunct="1"/>
            <a:r>
              <a:rPr lang="en-US" sz="2800">
                <a:latin typeface="Times New Roman" pitchFamily="18" charset="0"/>
                <a:cs typeface="Times New Roman" pitchFamily="18" charset="0"/>
              </a:rPr>
              <a:t>B. Sơ đồ khối dễ vẽ.</a:t>
            </a:r>
          </a:p>
          <a:p>
            <a:pPr algn="just" eaLnBrk="1" hangingPunct="1"/>
            <a:r>
              <a:rPr lang="en-US" sz="2800">
                <a:latin typeface="Times New Roman" pitchFamily="18" charset="0"/>
                <a:cs typeface="Times New Roman" pitchFamily="18" charset="0"/>
              </a:rPr>
              <a:t>C. Sơ đồ khối dễ thay đổi.</a:t>
            </a:r>
          </a:p>
          <a:p>
            <a:pPr algn="just" eaLnBrk="1" hangingPunct="1"/>
            <a:r>
              <a:rPr lang="en-US" sz="2800">
                <a:latin typeface="Times New Roman" pitchFamily="18" charset="0"/>
                <a:cs typeface="Times New Roman" pitchFamily="18" charset="0"/>
              </a:rPr>
              <a:t>D. Vẽ sơ đồ khối không ton thời gian.</a:t>
            </a:r>
          </a:p>
        </p:txBody>
      </p:sp>
      <p:sp>
        <p:nvSpPr>
          <p:cNvPr id="6" name="Oval 5"/>
          <p:cNvSpPr/>
          <p:nvPr/>
        </p:nvSpPr>
        <p:spPr>
          <a:xfrm>
            <a:off x="214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14438"/>
            <a:ext cx="6072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4414" y="-2543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pic>
        <p:nvPicPr>
          <p:cNvPr id="34820" name="Picture 4" descr="Picture1bupbe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icture1bupbe8">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9"/>
          <p:cNvSpPr txBox="1">
            <a:spLocks noChangeArrowheads="1"/>
          </p:cNvSpPr>
          <p:nvPr/>
        </p:nvSpPr>
        <p:spPr bwMode="auto">
          <a:xfrm>
            <a:off x="2357438" y="568166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Alan Mathison Turing</a:t>
            </a:r>
            <a:r>
              <a:rPr lang="en-US" sz="2400">
                <a:latin typeface="Times New Roman" pitchFamily="18" charset="0"/>
                <a:cs typeface="Times New Roman" pitchFamily="18" charset="0"/>
              </a:rPr>
              <a:t> OBE FRS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214438"/>
            <a:ext cx="3200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5643563" y="5715000"/>
            <a:ext cx="329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cs typeface="Times New Roman" pitchFamily="18" charset="0"/>
              </a:rPr>
              <a:t>Alan Mathison Turing</a:t>
            </a:r>
            <a:endParaRPr lang="en-US" sz="2000">
              <a:latin typeface="Times New Roman" pitchFamily="18" charset="0"/>
              <a:cs typeface="Times New Roman" pitchFamily="18" charset="0"/>
            </a:endParaRPr>
          </a:p>
        </p:txBody>
      </p:sp>
      <p:sp>
        <p:nvSpPr>
          <p:cNvPr id="6" name="TextBox 5"/>
          <p:cNvSpPr txBox="1"/>
          <p:nvPr/>
        </p:nvSpPr>
        <p:spPr>
          <a:xfrm>
            <a:off x="214313" y="976313"/>
            <a:ext cx="5286375" cy="4524375"/>
          </a:xfrm>
          <a:prstGeom prst="rect">
            <a:avLst/>
          </a:prstGeom>
          <a:noFill/>
        </p:spPr>
        <p:txBody>
          <a:bodyPr>
            <a:spAutoFit/>
          </a:bodyPr>
          <a:lstStyle/>
          <a:p>
            <a:pPr algn="just">
              <a:defRPr/>
            </a:pPr>
            <a:r>
              <a:rPr lang="vi-VN" sz="2400" b="1">
                <a:latin typeface="+mj-lt"/>
              </a:rPr>
              <a:t>Alan Mathison Turing</a:t>
            </a:r>
            <a:r>
              <a:rPr lang="vi-VN" sz="2400">
                <a:latin typeface="+mj-lt"/>
              </a:rPr>
              <a:t> </a:t>
            </a:r>
            <a:r>
              <a:rPr lang="en-US" sz="2400">
                <a:latin typeface="+mj-lt"/>
              </a:rPr>
              <a:t>( 23/6/1912 – 7/6/1954) là một nhà toán học, logic học và mật mã học người Anh, được coi là cha đẻ của ngành khoa học máy tính</a:t>
            </a:r>
            <a:r>
              <a:rPr lang="vi-VN" sz="2400">
                <a:latin typeface="+mj-lt"/>
              </a:rPr>
              <a:t>. Ông đã hình thức hóa khái niệm</a:t>
            </a:r>
            <a:r>
              <a:rPr lang="en-US" sz="2400">
                <a:latin typeface="+mj-lt"/>
              </a:rPr>
              <a:t> thuật toán</a:t>
            </a:r>
            <a:r>
              <a:rPr lang="vi-VN" sz="2400">
                <a:latin typeface="+mj-lt"/>
              </a:rPr>
              <a:t> và tính toán với</a:t>
            </a:r>
            <a:r>
              <a:rPr lang="en-US" sz="2400">
                <a:latin typeface="+mj-lt"/>
              </a:rPr>
              <a:t> máy Turing</a:t>
            </a:r>
            <a:r>
              <a:rPr lang="vi-VN" sz="2400">
                <a:latin typeface="+mj-lt"/>
              </a:rPr>
              <a:t>, đồng thời đưa ra phiên bản của "Turing", mà ngày nay được đông đảo công chúng chấp nhận, về</a:t>
            </a:r>
            <a:r>
              <a:rPr lang="en-US" sz="2400">
                <a:latin typeface="+mj-lt"/>
              </a:rPr>
              <a:t> luận đề Church – Turing</a:t>
            </a:r>
            <a:r>
              <a:rPr lang="vi-VN" sz="2400">
                <a:latin typeface="+mj-lt"/>
              </a:rPr>
              <a:t>, một luận đề nói rằng tất cả những gì tính được bằng thuật toán đều có thể tính được bằng</a:t>
            </a:r>
            <a:r>
              <a:rPr lang="en-US" sz="2400">
                <a:latin typeface="+mj-lt"/>
              </a:rPr>
              <a:t> máy Turing.</a:t>
            </a:r>
            <a:endParaRPr lang="en-US" sz="2400">
              <a:latin typeface="+mj-lt"/>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214438" y="500063"/>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357188" y="190500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7467600" cy="868362"/>
          </a:xfrm>
        </p:spPr>
        <p:txBody>
          <a:bodyPr>
            <a:normAutofit fontScale="90000"/>
          </a:bodyPr>
          <a:lstStyle/>
          <a:p>
            <a:pPr algn="ctr" eaLnBrk="1" fontAlgn="auto" hangingPunct="1">
              <a:spcAft>
                <a:spcPts val="0"/>
              </a:spcAft>
              <a:defRPr/>
            </a:pPr>
            <a:r>
              <a:rPr lang="en-US" b="1">
                <a:solidFill>
                  <a:srgbClr val="FF0000"/>
                </a:solidFill>
                <a:latin typeface="Times New Roman" pitchFamily="18" charset="0"/>
                <a:cs typeface="Times New Roman" pitchFamily="18" charset="0"/>
              </a:rPr>
              <a:t>TRÒ CHƠI </a:t>
            </a:r>
            <a:br>
              <a:rPr lang="en-US" b="1">
                <a:solidFill>
                  <a:srgbClr val="FF0000"/>
                </a:solidFill>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ĐÔNG – TÂY – NAM – BẮC</a:t>
            </a:r>
          </a:p>
        </p:txBody>
      </p:sp>
      <p:sp>
        <p:nvSpPr>
          <p:cNvPr id="10243" name="TextBox 4"/>
          <p:cNvSpPr txBox="1">
            <a:spLocks noChangeArrowheads="1"/>
          </p:cNvSpPr>
          <p:nvPr/>
        </p:nvSpPr>
        <p:spPr bwMode="auto">
          <a:xfrm>
            <a:off x="214313" y="2428875"/>
            <a:ext cx="8572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Em hãy gấp hình trò chơi Đông – Tây – Nam – Bắc. Sau khi hoàn thành sản phẩm thống nhất cách làm sau đó ghi ra giấy hoạt động nhóm. Nhóm nào nhanh nhất sẽ lên trình bày còn các nhóm khác sẽ nhận xét bổ sung cho nhóm bạn.</a:t>
            </a:r>
          </a:p>
          <a:p>
            <a:pPr algn="ctr" eaLnBrk="1" hangingPunct="1"/>
            <a:r>
              <a:rPr lang="en-US" sz="2800">
                <a:latin typeface="Times New Roman" pitchFamily="18" charset="0"/>
                <a:cs typeface="Times New Roman" pitchFamily="18" charset="0"/>
              </a:rPr>
              <a:t>Thời gian hoạt động nhóm là 5 phút.</a:t>
            </a:r>
          </a:p>
        </p:txBody>
      </p:sp>
      <p:sp>
        <p:nvSpPr>
          <p:cNvPr id="10244" name="TextBox 6"/>
          <p:cNvSpPr txBox="1">
            <a:spLocks noChangeArrowheads="1"/>
          </p:cNvSpPr>
          <p:nvPr/>
        </p:nvSpPr>
        <p:spPr bwMode="auto">
          <a:xfrm>
            <a:off x="571500" y="104775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Chia lớp thành 4 nhóm mỗi nhóm tương ứng với 1 tổ</a:t>
            </a:r>
          </a:p>
        </p:txBody>
      </p:sp>
      <p:sp>
        <p:nvSpPr>
          <p:cNvPr id="8" name="Rectangle 7"/>
          <p:cNvSpPr/>
          <p:nvPr/>
        </p:nvSpPr>
        <p:spPr>
          <a:xfrm>
            <a:off x="1571604" y="1643050"/>
            <a:ext cx="5572164" cy="584775"/>
          </a:xfrm>
          <a:prstGeom prst="rect">
            <a:avLst/>
          </a:prstGeom>
          <a:noFill/>
        </p:spPr>
        <p:txBody>
          <a:bodyPr>
            <a:spAutoFit/>
          </a:bodyPr>
          <a:lstStyle/>
          <a:p>
            <a:pPr algn="ctr" fontAlgn="auto">
              <a:spcBef>
                <a:spcPts val="0"/>
              </a:spcBef>
              <a:spcAft>
                <a:spcPts val="0"/>
              </a:spcAft>
              <a:defRPr/>
            </a:pPr>
            <a:r>
              <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 tắc trò chơi như sau</a:t>
            </a:r>
            <a:endPar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p:cNvSpPr txBox="1">
            <a:spLocks noChangeArrowheads="1"/>
          </p:cNvSpPr>
          <p:nvPr/>
        </p:nvSpPr>
        <p:spPr bwMode="auto">
          <a:xfrm rot="-799994">
            <a:off x="1676400" y="1590675"/>
            <a:ext cx="5638800" cy="1755775"/>
          </a:xfrm>
          <a:prstGeom prst="rect">
            <a:avLst/>
          </a:prstGeom>
          <a:solidFill>
            <a:srgbClr val="FFCCFF"/>
          </a:solidFill>
          <a:ln w="9525">
            <a:noFill/>
            <a:miter lim="800000"/>
            <a:headEnd/>
            <a:tailEnd/>
          </a:ln>
          <a:effectLst>
            <a:outerShdw dist="107763" dir="2700000" algn="ctr" rotWithShape="0">
              <a:srgbClr val="FF66FF"/>
            </a:outerShdw>
          </a:effectLst>
        </p:spPr>
        <p:txBody>
          <a:bodyPr>
            <a:spAutoFit/>
          </a:bodyPr>
          <a:lstStyle/>
          <a:p>
            <a:pPr algn="ctr">
              <a:spcBef>
                <a:spcPct val="50000"/>
              </a:spcBef>
              <a:defRPr/>
            </a:pPr>
            <a:r>
              <a:rPr lang="en-US" sz="36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Tiết học đến đây</a:t>
            </a:r>
            <a:r>
              <a:rPr lang="en-US" sz="54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là kết thúc</a:t>
            </a:r>
            <a:r>
              <a:rPr lang="en-US" sz="3600" b="1">
                <a:latin typeface="Times New Roman" pitchFamily="18" charset="0"/>
              </a:rPr>
              <a:t> </a:t>
            </a:r>
          </a:p>
        </p:txBody>
      </p:sp>
      <p:pic>
        <p:nvPicPr>
          <p:cNvPr id="37893" name="Picture 5"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0" y="40386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0600" y="39624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rot="-791616">
            <a:off x="2590800" y="3886200"/>
            <a:ext cx="533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i="1">
                <a:solidFill>
                  <a:srgbClr val="9900CC"/>
                </a:solidFill>
                <a:latin typeface="Times New Roman" pitchFamily="18" charset="0"/>
                <a:ea typeface="Tahoma" pitchFamily="34" charset="0"/>
                <a:cs typeface="Times New Roman" pitchFamily="18" charset="0"/>
              </a:rPr>
              <a:t>Chúc  các em học sinh chăm ngoan, học giỏi.</a:t>
            </a:r>
          </a:p>
        </p:txBody>
      </p:sp>
      <p:pic>
        <p:nvPicPr>
          <p:cNvPr id="37896" name="Picture 8"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92500" y="3141663"/>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2571750"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643042"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2500313" y="1752600"/>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71625"/>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2500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71750"/>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572000"/>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572125"/>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2500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2500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11278" name="TextBox 18"/>
          <p:cNvSpPr txBox="1">
            <a:spLocks noChangeArrowheads="1"/>
          </p:cNvSpPr>
          <p:nvPr/>
        </p:nvSpPr>
        <p:spPr bwMode="auto">
          <a:xfrm>
            <a:off x="2500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1000100" y="2357430"/>
            <a:ext cx="7830452" cy="584775"/>
          </a:xfrm>
          <a:prstGeom prst="rect">
            <a:avLst/>
          </a:prstGeom>
          <a:noFill/>
        </p:spPr>
        <p:txBody>
          <a:bodyPr>
            <a:spAutoFit/>
          </a:bodyPr>
          <a:lstStyle/>
          <a:p>
            <a:pPr algn="ctr" fontAlgn="auto">
              <a:spcBef>
                <a:spcPts val="0"/>
              </a:spcBef>
              <a:spcAft>
                <a:spcPts val="0"/>
              </a:spcAft>
              <a:defRPr/>
            </a:pPr>
            <a:r>
              <a:rPr lang="en-US" sz="3200" b="1">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 15: THUẬT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642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285750" y="725488"/>
            <a:ext cx="8643938" cy="600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Câu 1: Nếu đảo thứ tự của bước 3 và bước 4 trong hướng dẫn trên thì em có gấp được hình trò chơi Đông - Tây - Nam - Bắc không? Tại sao?</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endParaRPr lang="en-US" sz="2400">
              <a:latin typeface="Times New Roman" pitchFamily="18" charset="0"/>
              <a:cs typeface="Times New Roman" pitchFamily="18" charset="0"/>
            </a:endParaRPr>
          </a:p>
          <a:p>
            <a:pPr algn="just" eaLnBrk="1" hangingPunct="1"/>
            <a:r>
              <a:rPr lang="en-US" sz="2400">
                <a:latin typeface="Times New Roman" pitchFamily="18" charset="0"/>
                <a:cs typeface="Times New Roman" pitchFamily="18" charset="0"/>
              </a:rPr>
              <a:t>Câu 2: Trước khi thực hiện theo hướng dẫn trên, em cần có gì? Sau khi thực hiện lần lượt sáu bước theo hướng dẫn, em nhận được kết quả gì? </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p:txBody>
      </p:sp>
      <p:sp>
        <p:nvSpPr>
          <p:cNvPr id="14340" name="TextBox 7"/>
          <p:cNvSpPr txBox="1">
            <a:spLocks noChangeArrowheads="1"/>
          </p:cNvSpPr>
          <p:nvPr/>
        </p:nvSpPr>
        <p:spPr bwMode="auto">
          <a:xfrm>
            <a:off x="1785938" y="142875"/>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FF0000"/>
                </a:solidFill>
                <a:latin typeface="Times New Roman" pitchFamily="18" charset="0"/>
                <a:cs typeface="Times New Roman" pitchFamily="18" charset="0"/>
              </a:rPr>
              <a:t>PHIẾU HỌC TẬP ( hoạt động nhóm)</a:t>
            </a:r>
          </a:p>
        </p:txBody>
      </p:sp>
      <p:sp>
        <p:nvSpPr>
          <p:cNvPr id="8" name="TextBox 15"/>
          <p:cNvSpPr txBox="1">
            <a:spLocks noChangeArrowheads="1"/>
          </p:cNvSpPr>
          <p:nvPr/>
        </p:nvSpPr>
        <p:spPr bwMode="auto">
          <a:xfrm>
            <a:off x="214313" y="5216525"/>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Trước khi thực hiện theo hướng dẫn trên em cần có tờ giấy hình vuông. Sau khi thực hiện lần lượt theo 6 bước như hướng dẫn của phần khởi động, em sẽ có kết quả là hình gấp trò chơi Đông – Tây – Nam – Bắc.</a:t>
            </a:r>
          </a:p>
        </p:txBody>
      </p:sp>
      <p:sp>
        <p:nvSpPr>
          <p:cNvPr id="10" name="TextBox 15"/>
          <p:cNvSpPr txBox="1">
            <a:spLocks noChangeArrowheads="1"/>
          </p:cNvSpPr>
          <p:nvPr/>
        </p:nvSpPr>
        <p:spPr bwMode="auto">
          <a:xfrm>
            <a:off x="214313" y="1990725"/>
            <a:ext cx="8643937"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t>
            </a:r>
            <a:r>
              <a:rPr lang="en-US" sz="2400" i="1">
                <a:solidFill>
                  <a:srgbClr val="FF0000"/>
                </a:solidFill>
                <a:latin typeface="Times New Roman" pitchFamily="18" charset="0"/>
                <a:cs typeface="Times New Roman" pitchFamily="18" charset="0"/>
              </a:rPr>
              <a:t>( Trả lời theo ý hiểu của từng hs)</a:t>
            </a:r>
          </a:p>
          <a:p>
            <a:pPr algn="just" eaLnBrk="1" hangingPunct="1">
              <a:buFontTx/>
              <a:buChar char="-"/>
            </a:pPr>
            <a:r>
              <a:rPr lang="en-US" sz="2400">
                <a:latin typeface="Times New Roman" pitchFamily="18" charset="0"/>
                <a:cs typeface="Times New Roman" pitchFamily="18" charset="0"/>
              </a:rPr>
              <a:t> Không. Khi đảo thứ tự của bước 3 và bước 4 trong hướng dẫn thì em sẽ không thể gấp được hình vì kết quả của bước trước đều ảnh hưởng đến bước sau.</a:t>
            </a:r>
          </a:p>
          <a:p>
            <a:pPr algn="just" eaLnBrk="1" hangingPunct="1">
              <a:buFontTx/>
              <a:buChar char="-"/>
            </a:pP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5" name="Oval 4"/>
          <p:cNvSpPr/>
          <p:nvPr/>
        </p:nvSpPr>
        <p:spPr>
          <a:xfrm>
            <a:off x="2786063" y="1357313"/>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42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463550"/>
            <a:ext cx="85725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2800">
                <a:latin typeface="Times New Roman" pitchFamily="18" charset="0"/>
                <a:cs typeface="Times New Roman" pitchFamily="18" charset="0"/>
              </a:rPr>
              <a:t>	</a:t>
            </a:r>
            <a:r>
              <a:rPr lang="en-US" sz="2800" b="1" u="sng">
                <a:latin typeface="Times New Roman" pitchFamily="18" charset="0"/>
                <a:cs typeface="Times New Roman" pitchFamily="18" charset="0"/>
              </a:rPr>
              <a:t>Hoạt động cặp đôi</a:t>
            </a:r>
            <a:r>
              <a:rPr lang="en-US" sz="2800" b="1">
                <a:latin typeface="Times New Roman" pitchFamily="18" charset="0"/>
                <a:cs typeface="Times New Roman" pitchFamily="18" charset="0"/>
              </a:rPr>
              <a:t> ( thời gian 2 phút)</a:t>
            </a:r>
          </a:p>
          <a:p>
            <a:pPr algn="just">
              <a:spcBef>
                <a:spcPts val="600"/>
              </a:spcBef>
              <a:spcAft>
                <a:spcPts val="600"/>
              </a:spcAft>
            </a:pPr>
            <a:r>
              <a:rPr lang="en-US" sz="2800">
                <a:latin typeface="Times New Roman" pitchFamily="18" charset="0"/>
                <a:cs typeface="Times New Roman" pitchFamily="18" charset="0"/>
              </a:rPr>
              <a:t>Câu 1: Trong thuật toán gấp hình trò chơi Đông – Tây – Nam – Bắc theo em tờ giấy hình vuông được gọi là dữ liệu gì? Hình gấp trò chơi Đông – Tây – Nam – Bắc được gọi là dữ liệu gì? </a:t>
            </a:r>
          </a:p>
          <a:p>
            <a:pPr algn="just">
              <a:spcBef>
                <a:spcPts val="600"/>
              </a:spcBef>
              <a:spcAft>
                <a:spcPts val="600"/>
              </a:spcAft>
            </a:pPr>
            <a:r>
              <a:rPr lang="en-US" sz="2800">
                <a:latin typeface="Times New Roman" pitchFamily="18" charset="0"/>
                <a:cs typeface="Times New Roman" pitchFamily="18" charset="0"/>
              </a:rPr>
              <a:t>Câu 2: Từ đó em hãy cho biết các thành phần cơ bản của  thuật toán?</a:t>
            </a:r>
          </a:p>
        </p:txBody>
      </p:sp>
      <p:sp>
        <p:nvSpPr>
          <p:cNvPr id="13" name="TextBox 12"/>
          <p:cNvSpPr txBox="1">
            <a:spLocks noChangeArrowheads="1"/>
          </p:cNvSpPr>
          <p:nvPr/>
        </p:nvSpPr>
        <p:spPr bwMode="auto">
          <a:xfrm>
            <a:off x="0" y="1103313"/>
            <a:ext cx="87868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Câu 1: Trong thuật toán trò chơi Đông – Tây – Nam – Bắc </a:t>
            </a:r>
          </a:p>
          <a:p>
            <a:pPr algn="just" eaLnBrk="1" hangingPunct="1">
              <a:buFontTx/>
              <a:buChar char="-"/>
            </a:pPr>
            <a:r>
              <a:rPr lang="en-US" sz="2800">
                <a:latin typeface="Times New Roman" pitchFamily="18" charset="0"/>
                <a:cs typeface="Times New Roman" pitchFamily="18" charset="0"/>
              </a:rPr>
              <a:t>Tờ giấy hình vuông được gọi là dữ liệu đầu vào ( Input)</a:t>
            </a:r>
          </a:p>
          <a:p>
            <a:pPr algn="just" eaLnBrk="1" hangingPunct="1">
              <a:buFontTx/>
              <a:buChar char="-"/>
            </a:pPr>
            <a:r>
              <a:rPr lang="en-US" sz="2800">
                <a:latin typeface="Times New Roman" pitchFamily="18" charset="0"/>
                <a:cs typeface="Times New Roman" pitchFamily="18" charset="0"/>
              </a:rPr>
              <a:t> Hình gấp trò chơi Đông – Tây – Nam – Bắc được gọi là dữ liệu đầu ra ( Output).</a:t>
            </a:r>
          </a:p>
          <a:p>
            <a:pPr algn="just" eaLnBrk="1" hangingPunct="1"/>
            <a:r>
              <a:rPr lang="en-US" sz="2800">
                <a:latin typeface="Times New Roman" pitchFamily="18" charset="0"/>
                <a:cs typeface="Times New Roman" pitchFamily="18" charset="0"/>
              </a:rPr>
              <a:t>Câu 2: Các thành phần cơ bản của 1 thuật toán là:</a:t>
            </a:r>
          </a:p>
          <a:p>
            <a:pPr algn="just" eaLnBrk="1" hangingPunct="1"/>
            <a:r>
              <a:rPr lang="en-US" sz="2800">
                <a:latin typeface="Times New Roman" pitchFamily="18" charset="0"/>
                <a:cs typeface="Times New Roman" pitchFamily="18" charset="0"/>
              </a:rPr>
              <a:t>- Các thuật toán gồm 2 thành phần chính: Các thông tin đầu vào(Input) và các thông tin đầu ra (Output)</a:t>
            </a:r>
          </a:p>
          <a:p>
            <a:pPr algn="just" eaLnBrk="1" hangingPunct="1"/>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2497</Words>
  <Application>Microsoft Office PowerPoint</Application>
  <PresentationFormat>On-screen Show (4:3)</PresentationFormat>
  <Paragraphs>219</Paragraphs>
  <Slides>30</Slides>
  <Notes>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Office Theme</vt:lpstr>
      <vt:lpstr>PowerPoint Presentation</vt:lpstr>
      <vt:lpstr>PowerPoint Presentation</vt:lpstr>
      <vt:lpstr>TRÒ CHƠI  ĐÔNG – TÂY – NAM – BẮC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Nguyen</cp:lastModifiedBy>
  <cp:revision>98</cp:revision>
  <dcterms:created xsi:type="dcterms:W3CDTF">2021-07-15T14:58:57Z</dcterms:created>
  <dcterms:modified xsi:type="dcterms:W3CDTF">2024-12-19T13:31:25Z</dcterms:modified>
</cp:coreProperties>
</file>