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26" r:id="rId3"/>
  </p:sldMasterIdLst>
  <p:notesMasterIdLst>
    <p:notesMasterId r:id="rId17"/>
  </p:notesMasterIdLst>
  <p:sldIdLst>
    <p:sldId id="278" r:id="rId4"/>
    <p:sldId id="256" r:id="rId5"/>
    <p:sldId id="257" r:id="rId6"/>
    <p:sldId id="258" r:id="rId7"/>
    <p:sldId id="259" r:id="rId8"/>
    <p:sldId id="260" r:id="rId9"/>
    <p:sldId id="264" r:id="rId10"/>
    <p:sldId id="262" r:id="rId11"/>
    <p:sldId id="263" r:id="rId12"/>
    <p:sldId id="261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331A-D51A-41C9-A464-4198EF2A514C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81A4-5B5B-4673-B2B6-CFD5F6F7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8474D7-B1A6-47AB-958E-76129FE27128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AEA2E-E38E-46E4-955C-036CF8820C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C9B531-2B10-4E6D-A63F-E8D29D1D5DC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media2.m4a"/><Relationship Id="rId18" Type="http://schemas.openxmlformats.org/officeDocument/2006/relationships/image" Target="../media/image6.gif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microsoft.com/office/2007/relationships/media" Target="../media/media2.m4a"/><Relationship Id="rId17" Type="http://schemas.openxmlformats.org/officeDocument/2006/relationships/image" Target="../media/image5.gif"/><Relationship Id="rId2" Type="http://schemas.openxmlformats.org/officeDocument/2006/relationships/tags" Target="../tags/tag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media1.wav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10" Type="http://schemas.microsoft.com/office/2007/relationships/media" Target="../media/media1.wav"/><Relationship Id="rId19" Type="http://schemas.openxmlformats.org/officeDocument/2006/relationships/image" Target="../media/image7.gi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12" descr="Picture1df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79" y="12194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1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4149897" y="-550200"/>
            <a:ext cx="581025" cy="1638300"/>
            <a:chOff x="0" y="0"/>
            <a:chExt cx="366" cy="1032"/>
          </a:xfrm>
        </p:grpSpPr>
        <p:pic>
          <p:nvPicPr>
            <p:cNvPr id="14495" name="Picture 14" descr="42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6" name="Picture 15" descr="40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7" name="Picture 16" descr="41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4" name="AutoShape 24" descr="VIETNAM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570" y="1052736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3" name="AutoShape 81" descr="VIETNAMC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72400" y="1496219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AutoShape 82" descr="VIETNAMC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569" y="1923726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AutoShape 83" descr="VIETNAMC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72400" y="2564904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82" descr="VIETNAMC">
            <a:extLst>
              <a:ext uri="{FF2B5EF4-FFF2-40B4-BE49-F238E27FC236}">
                <a16:creationId xmlns:a16="http://schemas.microsoft.com/office/drawing/2014/main" id="{1AF2765B-DF4B-F215-930A-518BD786087C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72400" y="3581401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24" descr="VIETNAMC">
            <a:extLst>
              <a:ext uri="{FF2B5EF4-FFF2-40B4-BE49-F238E27FC236}">
                <a16:creationId xmlns:a16="http://schemas.microsoft.com/office/drawing/2014/main" id="{48E20374-FDA3-2D62-2DFE-3EE33B14B12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642" y="260648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2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2" descr="Picture1df">
            <a:extLst>
              <a:ext uri="{FF2B5EF4-FFF2-40B4-BE49-F238E27FC236}">
                <a16:creationId xmlns:a16="http://schemas.microsoft.com/office/drawing/2014/main" id="{69CD610E-E106-5233-9EA5-A306816027A5}"/>
              </a:ext>
            </a:extLst>
          </p:cNvPr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77" y="168176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eng vo tay">
            <a:hlinkClick r:id="" action="ppaction://media"/>
            <a:extLst>
              <a:ext uri="{FF2B5EF4-FFF2-40B4-BE49-F238E27FC236}">
                <a16:creationId xmlns:a16="http://schemas.microsoft.com/office/drawing/2014/main" id="{279C8FB7-87C8-7592-95B7-937DFB762C79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38850" y="-676309"/>
            <a:ext cx="609600" cy="6096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D95C0A95-4873-7225-EDEE-500A7C3196D4}"/>
              </a:ext>
            </a:extLst>
          </p:cNvPr>
          <p:cNvSpPr txBox="1"/>
          <p:nvPr/>
        </p:nvSpPr>
        <p:spPr>
          <a:xfrm>
            <a:off x="539552" y="313829"/>
            <a:ext cx="7870608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4800" b="1" dirty="0">
                <a:solidFill>
                  <a:srgbClr val="AE3742"/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NHIỆT LIỆT CHÀO MỪNG </a:t>
            </a:r>
          </a:p>
          <a:p>
            <a:pPr algn="ctr">
              <a:lnSpc>
                <a:spcPts val="6480"/>
              </a:lnSpc>
            </a:pPr>
            <a:r>
              <a:rPr lang="en-US" sz="4800" b="1" dirty="0">
                <a:solidFill>
                  <a:srgbClr val="AE3742"/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QUÝ THẦY CÔ GIÁO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D245264-2862-84A7-BAAE-CE418FD48FC8}"/>
              </a:ext>
            </a:extLst>
          </p:cNvPr>
          <p:cNvSpPr txBox="1"/>
          <p:nvPr/>
        </p:nvSpPr>
        <p:spPr>
          <a:xfrm>
            <a:off x="1409552" y="4633793"/>
            <a:ext cx="6725291" cy="71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ĐẾN DỰ GIỜ THĂM LỚP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16934-72CF-C15B-1F9F-14F3A355E336}"/>
              </a:ext>
            </a:extLst>
          </p:cNvPr>
          <p:cNvSpPr txBox="1"/>
          <p:nvPr/>
        </p:nvSpPr>
        <p:spPr>
          <a:xfrm>
            <a:off x="1268118" y="5589240"/>
            <a:ext cx="7008157" cy="709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Giáo viên thực hiện: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Nguyễn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Faustina"/>
                <a:cs typeface="Times New Roman" panose="02020603050405020304" pitchFamily="18" charset="0"/>
                <a:sym typeface="Faustina"/>
              </a:rPr>
              <a:t> Đức Việt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CC6E1B-7326-1C70-8F67-5A37C3C8A2A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9908" y="-479943"/>
            <a:ext cx="487363" cy="487363"/>
          </a:xfrm>
          <a:prstGeom prst="rect">
            <a:avLst/>
          </a:prstGeom>
        </p:spPr>
      </p:pic>
      <p:pic>
        <p:nvPicPr>
          <p:cNvPr id="15" name="tieng vo tay">
            <a:hlinkClick r:id="" action="ppaction://media"/>
            <a:extLst>
              <a:ext uri="{FF2B5EF4-FFF2-40B4-BE49-F238E27FC236}">
                <a16:creationId xmlns:a16="http://schemas.microsoft.com/office/drawing/2014/main" id="{C79333EE-F0DF-6950-E371-87FE80E07735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9552" y="-69651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68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Hướng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dẫn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vi-VN" sz="3200" b="1" i="1" dirty="0">
                <a:solidFill>
                  <a:srgbClr val="FF0000"/>
                </a:solidFill>
                <a:latin typeface="Times New Roman"/>
              </a:rPr>
              <a:t>Vẽ hình lục giác đều có độ dài cạnh 100 đơn vị.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5900"/>
            <a:ext cx="3200400" cy="472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229600" y="6050973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1600" y="2431474"/>
            <a:ext cx="2286000" cy="2274332"/>
            <a:chOff x="1371600" y="2431474"/>
            <a:chExt cx="2286000" cy="22743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431474"/>
              <a:ext cx="2047875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71600" y="433647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lục</a:t>
              </a:r>
              <a:r>
                <a:rPr lang="en-US" dirty="0"/>
                <a:t> </a:t>
              </a:r>
              <a:r>
                <a:rPr lang="en-US" dirty="0" err="1"/>
                <a:t>giác</a:t>
              </a:r>
              <a:r>
                <a:rPr lang="en-US" dirty="0"/>
                <a:t> </a:t>
              </a:r>
              <a:r>
                <a:rPr lang="en-US" dirty="0" err="1"/>
                <a:t>đều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3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382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Hướng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dẫn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4. </a:t>
            </a:r>
            <a:r>
              <a:rPr lang="vi-VN" sz="2400" b="1" dirty="0">
                <a:solidFill>
                  <a:srgbClr val="FF0000"/>
                </a:solidFill>
              </a:rPr>
              <a:t>Vẽ hình tròn: Hình tròn được ghép từ 360 cạnh, mỗi cạnh có độ dài 1 đơn vị.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229600" y="6050973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9207"/>
            <a:ext cx="3144982" cy="44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71600" y="2971800"/>
            <a:ext cx="1981200" cy="2211845"/>
            <a:chOff x="1371600" y="2971800"/>
            <a:chExt cx="1981200" cy="221184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971800"/>
              <a:ext cx="1981200" cy="1859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28800" y="4814313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tròn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1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Hướng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dẫn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5. </a:t>
            </a:r>
            <a:r>
              <a:rPr lang="vi-VN" sz="2400" b="1" dirty="0">
                <a:solidFill>
                  <a:srgbClr val="FF0000"/>
                </a:solidFill>
              </a:rPr>
              <a:t>Vẽ hình ngôi sao có độ dài cạnh 150 đơn vị.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229600" y="6050973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209799"/>
            <a:ext cx="2133600" cy="2198133"/>
            <a:chOff x="1295400" y="2209799"/>
            <a:chExt cx="2133600" cy="219813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209799"/>
              <a:ext cx="2057400" cy="1962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95400" y="4038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ngôi</a:t>
              </a:r>
              <a:r>
                <a:rPr lang="en-US" dirty="0"/>
                <a:t> </a:t>
              </a:r>
              <a:r>
                <a:rPr lang="en-US" dirty="0" err="1"/>
                <a:t>sao</a:t>
              </a:r>
              <a:endParaRPr lang="en-US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143000"/>
            <a:ext cx="2547937" cy="50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6.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chuyển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3b SGK </a:t>
            </a:r>
            <a:r>
              <a:rPr lang="en-US" dirty="0" err="1">
                <a:solidFill>
                  <a:srgbClr val="FF0000"/>
                </a:solidFill>
              </a:rPr>
              <a:t>trang</a:t>
            </a:r>
            <a:r>
              <a:rPr lang="en-US" dirty="0">
                <a:solidFill>
                  <a:srgbClr val="FF0000"/>
                </a:solidFill>
              </a:rPr>
              <a:t> 75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467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9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vi-VN" b="1" dirty="0">
                <a:solidFill>
                  <a:srgbClr val="FF0000"/>
                </a:solidFill>
              </a:rPr>
              <a:t>BÀI 12. TỪ THUẬT TOÁN ĐẾN CHƯƠNG TRÌNH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rtl="0"/>
            <a:r>
              <a:rPr lang="vi-VN" b="1" i="0" u="none" strike="noStrike" baseline="0" dirty="0">
                <a:solidFill>
                  <a:srgbClr val="4F81BD"/>
                </a:solidFill>
                <a:latin typeface="Times New Roman"/>
              </a:rPr>
              <a:t>Yêu cầu cần đạt:</a:t>
            </a:r>
          </a:p>
          <a:p>
            <a:pPr marL="301943" marR="0" lvl="1" indent="0" algn="just" rtl="0">
              <a:buNone/>
            </a:pPr>
            <a:r>
              <a:rPr lang="en-US" b="0" i="0" u="none" strike="noStrike" baseline="0" dirty="0">
                <a:solidFill>
                  <a:srgbClr val="4F81BD"/>
                </a:solidFill>
                <a:latin typeface="Times New Roman"/>
              </a:rPr>
              <a:t>- </a:t>
            </a:r>
            <a:r>
              <a:rPr lang="vi-VN" b="0" i="0" u="none" strike="noStrike" baseline="0" dirty="0">
                <a:solidFill>
                  <a:srgbClr val="4F81BD"/>
                </a:solidFill>
                <a:latin typeface="Times New Roman"/>
              </a:rPr>
              <a:t>Mô tả được kịch bản đơn giản dưới dạng thuật toán và tạo được một chương trình đơn giản.</a:t>
            </a:r>
          </a:p>
          <a:p>
            <a:pPr marL="301943" marR="0" lvl="1" indent="0" algn="just" rtl="0">
              <a:buNone/>
            </a:pPr>
            <a:r>
              <a:rPr lang="en-US" b="0" i="0" u="none" strike="noStrike" baseline="0" dirty="0">
                <a:solidFill>
                  <a:srgbClr val="4F81BD"/>
                </a:solidFill>
                <a:latin typeface="Times New Roman"/>
              </a:rPr>
              <a:t>- </a:t>
            </a:r>
            <a:r>
              <a:rPr lang="vi-VN" b="0" i="0" u="none" strike="noStrike" baseline="0" dirty="0">
                <a:solidFill>
                  <a:srgbClr val="4F81BD"/>
                </a:solidFill>
                <a:latin typeface="Times New Roman"/>
              </a:rPr>
              <a:t>Hiểu được chương trình là dãy các lệnh điều khiển máy tính thực hiện một thuật toán.</a:t>
            </a:r>
          </a:p>
        </p:txBody>
      </p:sp>
    </p:spTree>
    <p:extLst>
      <p:ext uri="{BB962C8B-B14F-4D97-AF65-F5344CB8AC3E}">
        <p14:creationId xmlns:p14="http://schemas.microsoft.com/office/powerpoint/2010/main" val="42132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l" rtl="0"/>
            <a:r>
              <a:rPr lang="vi-VN" sz="3000" b="1" i="0" u="none" strike="noStrike" baseline="0" dirty="0">
                <a:solidFill>
                  <a:srgbClr val="FF0000"/>
                </a:solidFill>
                <a:latin typeface="Times New Roman"/>
              </a:rPr>
              <a:t>1. Từ thuật toán đến chương trình.</a:t>
            </a:r>
            <a:endParaRPr lang="vi-VN" sz="3000" b="0" i="0" u="none" strike="noStrike" baseline="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R="0" lvl="0" rtl="0"/>
            <a:r>
              <a:rPr lang="vi-VN" sz="3200" b="1" i="0" u="none" strike="noStrike" baseline="0" dirty="0">
                <a:solidFill>
                  <a:srgbClr val="FF0000"/>
                </a:solidFill>
                <a:latin typeface="Times New Roman"/>
              </a:rPr>
              <a:t>Bài 1. </a:t>
            </a:r>
            <a:r>
              <a:rPr lang="vi-VN" sz="3200" b="0" i="0" u="none" strike="noStrike" baseline="0" dirty="0">
                <a:solidFill>
                  <a:srgbClr val="FF0000"/>
                </a:solidFill>
                <a:latin typeface="Times New Roman"/>
              </a:rPr>
              <a:t>Vẽ hình tam giác đều có độ dài cạnh là 60 đơn vị</a:t>
            </a:r>
            <a:r>
              <a:rPr lang="vi-VN" sz="3200" b="1" i="0" u="none" strike="noStrike" baseline="0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411480" marR="0" lvl="1" indent="0" rtl="0">
              <a:buNone/>
            </a:pPr>
            <a:r>
              <a:rPr lang="en-US" sz="2800" b="0" i="0" u="none" strike="noStrike" baseline="0" dirty="0">
                <a:solidFill>
                  <a:srgbClr val="0070C0"/>
                </a:solidFill>
                <a:latin typeface="Times New Roman"/>
              </a:rPr>
              <a:t>a) </a:t>
            </a:r>
            <a:r>
              <a:rPr lang="en-US" sz="2800" b="0" i="0" u="none" strike="noStrike" baseline="0" dirty="0" err="1">
                <a:solidFill>
                  <a:srgbClr val="0070C0"/>
                </a:solidFill>
                <a:latin typeface="Times New Roman"/>
              </a:rPr>
              <a:t>Vẽ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b="0" i="0" u="none" strike="noStrike" baseline="0" dirty="0" err="1">
                <a:solidFill>
                  <a:srgbClr val="0070C0"/>
                </a:solidFill>
                <a:latin typeface="Times New Roman"/>
              </a:rPr>
              <a:t>trên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800" b="0" i="0" u="none" strike="noStrike" baseline="0" dirty="0" err="1">
                <a:solidFill>
                  <a:srgbClr val="0070C0"/>
                </a:solidFill>
                <a:latin typeface="Times New Roman"/>
              </a:rPr>
              <a:t>bảng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411480" marR="0" lvl="1" indent="0" rtl="0">
              <a:buNone/>
            </a:pPr>
            <a:r>
              <a:rPr lang="vi-VN" sz="2800" b="0" i="0" u="none" strike="noStrike" baseline="0" dirty="0">
                <a:solidFill>
                  <a:srgbClr val="0070C0"/>
                </a:solidFill>
                <a:latin typeface="Times New Roman"/>
              </a:rPr>
              <a:t>b) Dùng phần mềm Scratch để vẽ hình tam giác đều có độ dài cạnh 60 đơn vị.</a:t>
            </a:r>
          </a:p>
          <a:p>
            <a:pPr marL="411480" marR="0" lvl="1" indent="0" rtl="0">
              <a:buNone/>
            </a:pPr>
            <a:r>
              <a:rPr lang="vi-VN" sz="2800" dirty="0">
                <a:solidFill>
                  <a:srgbClr val="0070C0"/>
                </a:solidFill>
                <a:latin typeface="Times New Roman"/>
              </a:rPr>
              <a:t>c) Mô tả thuật toán bằng cách liệt kê các bước</a:t>
            </a:r>
            <a:r>
              <a:rPr lang="en-US" sz="28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411480" marR="0" lvl="1" indent="0" rtl="0">
              <a:buNone/>
            </a:pPr>
            <a:r>
              <a:rPr lang="vi-VN" sz="2800" b="0" i="0" u="none" strike="noStrike" baseline="0" dirty="0">
                <a:solidFill>
                  <a:srgbClr val="0070C0"/>
                </a:solidFill>
                <a:latin typeface="Times New Roman"/>
              </a:rPr>
              <a:t>d) Mô tả thuật toán bằng cách sử dụng sơ đồ khối.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61553" y="4471553"/>
            <a:ext cx="1905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61553" y="4970318"/>
            <a:ext cx="190502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680604" y="3522518"/>
            <a:ext cx="157596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animBg="1"/>
      <p:bldP spid="5" grpId="0" animBg="1"/>
      <p:bldP spid="6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vi-VN" b="1" i="0" u="none" strike="noStrike" baseline="0" dirty="0">
                <a:solidFill>
                  <a:srgbClr val="FF0000"/>
                </a:solidFill>
                <a:latin typeface="Times New Roman"/>
              </a:rPr>
              <a:t>Chương trình là gì?</a:t>
            </a:r>
            <a:endParaRPr lang="vi-VN" b="0" i="0" u="none" strike="noStrike" baseline="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rtl="0">
              <a:buNone/>
            </a:pPr>
            <a:r>
              <a:rPr lang="vi-VN" b="0" i="0" u="none" strike="noStrike" baseline="0" dirty="0">
                <a:solidFill>
                  <a:srgbClr val="4F81BD"/>
                </a:solidFill>
                <a:latin typeface="Times New Roman"/>
                <a:sym typeface="Wingdings 2"/>
              </a:rPr>
              <a:t> Chương trình là dãy các lệnh điều khiển máy tính thực hiện một thuật toán.</a:t>
            </a:r>
          </a:p>
        </p:txBody>
      </p:sp>
    </p:spTree>
    <p:extLst>
      <p:ext uri="{BB962C8B-B14F-4D97-AF65-F5344CB8AC3E}">
        <p14:creationId xmlns:p14="http://schemas.microsoft.com/office/powerpoint/2010/main" val="20462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vi-VN" b="1" i="0" u="none" strike="noStrike" baseline="0" dirty="0">
                <a:solidFill>
                  <a:srgbClr val="FF0000"/>
                </a:solidFill>
                <a:latin typeface="Times New Roman"/>
              </a:rPr>
              <a:t>1. Từ thuật toán đến chương trình.</a:t>
            </a:r>
            <a:endParaRPr lang="vi-VN" b="0" i="0" u="none" strike="noStrike" baseline="0" dirty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algn="just" rtl="0"/>
            <a:r>
              <a:rPr lang="vi-VN" sz="3600" b="1" i="0" u="none" strike="noStrike" baseline="0" dirty="0">
                <a:solidFill>
                  <a:srgbClr val="4F81BD"/>
                </a:solidFill>
                <a:latin typeface="Times New Roman"/>
              </a:rPr>
              <a:t>Bài 2. </a:t>
            </a:r>
            <a:r>
              <a:rPr lang="vi-VN" sz="3600" b="0" i="0" u="none" strike="noStrike" baseline="0" dirty="0">
                <a:solidFill>
                  <a:srgbClr val="4F81BD"/>
                </a:solidFill>
                <a:latin typeface="Times New Roman"/>
              </a:rPr>
              <a:t>Hãy mô tả thuật toán bằng sơ đồ khối để vẽ hình vuông có độ dài cạnh là 60 đơn vị. Sau mỗi khi vẽ mỗi cạnh có lệnh đợi 1 giây.</a:t>
            </a:r>
          </a:p>
        </p:txBody>
      </p:sp>
    </p:spTree>
    <p:extLst>
      <p:ext uri="{BB962C8B-B14F-4D97-AF65-F5344CB8AC3E}">
        <p14:creationId xmlns:p14="http://schemas.microsoft.com/office/powerpoint/2010/main" val="19999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pPr marR="0" rtl="0"/>
            <a:r>
              <a:rPr lang="vi-VN" sz="3600" b="1" i="0" u="none" strike="noStrike" baseline="0" dirty="0">
                <a:solidFill>
                  <a:srgbClr val="FF0000"/>
                </a:solidFill>
                <a:latin typeface="Times New Roman"/>
              </a:rPr>
              <a:t>2. Thực hành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3600" b="1" i="0" u="none" strike="noStrike" baseline="0" dirty="0" err="1">
                <a:solidFill>
                  <a:srgbClr val="FF0000"/>
                </a:solidFill>
                <a:latin typeface="Times New Roman"/>
              </a:rPr>
              <a:t>luyện</a:t>
            </a:r>
            <a:r>
              <a:rPr lang="en-US" sz="3600" b="1" i="0" u="none" strike="noStrike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latin typeface="Times New Roman"/>
              </a:rPr>
              <a:t>tập</a:t>
            </a:r>
            <a:r>
              <a:rPr lang="en-US" sz="3600" b="1" i="0" u="none" strike="noStrike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3600" b="1" i="0" u="none" strike="noStrike" dirty="0" err="1">
                <a:solidFill>
                  <a:srgbClr val="FF0000"/>
                </a:solidFill>
                <a:latin typeface="Times New Roman"/>
              </a:rPr>
              <a:t>vận</a:t>
            </a:r>
            <a:r>
              <a:rPr lang="en-US" sz="3600" b="1" i="0" u="none" strike="noStrike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latin typeface="Times New Roman"/>
              </a:rPr>
              <a:t>dụng</a:t>
            </a:r>
            <a:r>
              <a:rPr lang="vi-VN" sz="3600" b="1" i="0" u="none" strike="noStrike" baseline="0" dirty="0">
                <a:solidFill>
                  <a:srgbClr val="FF0000"/>
                </a:solidFill>
                <a:latin typeface="Times New Roman"/>
              </a:rPr>
              <a:t>:</a:t>
            </a:r>
            <a:r>
              <a:rPr lang="vi-VN" sz="3600" b="1" i="0" u="none" strike="noStrike" baseline="0" dirty="0">
                <a:solidFill>
                  <a:srgbClr val="365F91"/>
                </a:solidFill>
                <a:latin typeface="Times New Roman"/>
              </a:rPr>
              <a:t>  </a:t>
            </a:r>
            <a:br>
              <a:rPr lang="en-US" sz="3600" b="1" i="0" u="none" strike="noStrike" baseline="0" dirty="0">
                <a:solidFill>
                  <a:srgbClr val="365F91"/>
                </a:solidFill>
                <a:latin typeface="Times New Roman"/>
              </a:rPr>
            </a:br>
            <a:r>
              <a:rPr lang="vi-VN" sz="3600" b="1" i="0" u="none" strike="noStrike" baseline="0" dirty="0">
                <a:solidFill>
                  <a:srgbClr val="FF0000"/>
                </a:solidFill>
                <a:latin typeface="Times New Roman"/>
              </a:rPr>
              <a:t>Dùng phần mềm Scratch để lập trình giải các bài toán sau:</a:t>
            </a:r>
            <a:endParaRPr lang="vi-VN" sz="3600" b="0" i="0" u="none" strike="noStrike" baseline="0" dirty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90800"/>
            <a:ext cx="8915400" cy="3276599"/>
          </a:xfrm>
        </p:spPr>
        <p:txBody>
          <a:bodyPr>
            <a:noAutofit/>
          </a:bodyPr>
          <a:lstStyle/>
          <a:p>
            <a:pPr marL="627063" marR="0" lvl="2" indent="0" rtl="0">
              <a:spcAft>
                <a:spcPts val="600"/>
              </a:spcAft>
              <a:buNone/>
            </a:pP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2" action="ppaction://hlinksldjump"/>
              </a:rPr>
              <a:t>Bài </a:t>
            </a:r>
            <a:r>
              <a:rPr lang="en-US" sz="2600" b="1" u="none" strike="noStrike" baseline="0" dirty="0">
                <a:solidFill>
                  <a:srgbClr val="4F81BD"/>
                </a:solidFill>
                <a:latin typeface="Times New Roman"/>
                <a:hlinkClick r:id="rId2" action="ppaction://hlinksldjump"/>
              </a:rPr>
              <a:t>3</a:t>
            </a: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2" action="ppaction://hlinksldjump"/>
              </a:rPr>
              <a:t>.</a:t>
            </a:r>
            <a:r>
              <a:rPr lang="vi-VN" sz="2600" b="0" u="none" strike="noStrike" baseline="0" dirty="0">
                <a:solidFill>
                  <a:srgbClr val="4F81BD"/>
                </a:solidFill>
                <a:latin typeface="Times New Roman"/>
                <a:hlinkClick r:id="rId2" action="ppaction://hlinksldjump"/>
              </a:rPr>
              <a:t> </a:t>
            </a:r>
            <a:r>
              <a:rPr lang="vi-VN" sz="2600" b="0" i="1" u="none" strike="noStrike" baseline="0" dirty="0">
                <a:solidFill>
                  <a:srgbClr val="4F81BD"/>
                </a:solidFill>
                <a:latin typeface="Times New Roman"/>
              </a:rPr>
              <a:t>Vẽ hình lục giác đều có độ dài cạnh 100 đơn vị.</a:t>
            </a:r>
          </a:p>
          <a:p>
            <a:pPr marL="627063" marR="0" lvl="2" indent="0" rtl="0">
              <a:spcAft>
                <a:spcPts val="600"/>
              </a:spcAft>
              <a:buNone/>
            </a:pP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3" action="ppaction://hlinksldjump"/>
              </a:rPr>
              <a:t>Bài </a:t>
            </a:r>
            <a:r>
              <a:rPr lang="en-US" sz="2600" b="1" u="none" strike="noStrike" baseline="0" dirty="0">
                <a:solidFill>
                  <a:srgbClr val="4F81BD"/>
                </a:solidFill>
                <a:latin typeface="Times New Roman"/>
                <a:hlinkClick r:id="rId3" action="ppaction://hlinksldjump"/>
              </a:rPr>
              <a:t>4</a:t>
            </a: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3" action="ppaction://hlinksldjump"/>
              </a:rPr>
              <a:t>.</a:t>
            </a:r>
            <a:r>
              <a:rPr lang="vi-VN" sz="2600" b="0" u="none" strike="noStrike" baseline="0" dirty="0">
                <a:solidFill>
                  <a:srgbClr val="4F81BD"/>
                </a:solidFill>
                <a:latin typeface="Times New Roman"/>
                <a:hlinkClick r:id="rId3" action="ppaction://hlinksldjump"/>
              </a:rPr>
              <a:t> </a:t>
            </a:r>
            <a:r>
              <a:rPr lang="vi-VN" sz="2600" b="0" i="1" u="none" strike="noStrike" baseline="0" dirty="0">
                <a:solidFill>
                  <a:srgbClr val="4F81BD"/>
                </a:solidFill>
                <a:latin typeface="Times New Roman"/>
              </a:rPr>
              <a:t>Vẽ hình tròn: Hình tròn được ghép từ 360 cạnh, mỗi cạnh có độ dài 1 đơn vị.</a:t>
            </a:r>
          </a:p>
          <a:p>
            <a:pPr marL="627063" marR="0" lvl="2" indent="0" rtl="0">
              <a:spcAft>
                <a:spcPts val="600"/>
              </a:spcAft>
              <a:buNone/>
            </a:pP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4" action="ppaction://hlinksldjump"/>
              </a:rPr>
              <a:t>Bài </a:t>
            </a:r>
            <a:r>
              <a:rPr lang="en-US" sz="2600" b="1" u="none" strike="noStrike" baseline="0" dirty="0">
                <a:solidFill>
                  <a:srgbClr val="4F81BD"/>
                </a:solidFill>
                <a:latin typeface="Times New Roman"/>
                <a:hlinkClick r:id="rId4" action="ppaction://hlinksldjump"/>
              </a:rPr>
              <a:t>5</a:t>
            </a:r>
            <a:r>
              <a:rPr lang="vi-VN" sz="2600" b="1" u="none" strike="noStrike" baseline="0" dirty="0">
                <a:solidFill>
                  <a:srgbClr val="4F81BD"/>
                </a:solidFill>
                <a:latin typeface="Times New Roman"/>
                <a:hlinkClick r:id="rId4" action="ppaction://hlinksldjump"/>
              </a:rPr>
              <a:t>.</a:t>
            </a:r>
            <a:r>
              <a:rPr lang="vi-VN" sz="2600" b="0" u="none" strike="noStrike" baseline="0" dirty="0">
                <a:solidFill>
                  <a:srgbClr val="4F81BD"/>
                </a:solidFill>
                <a:latin typeface="Times New Roman"/>
                <a:hlinkClick r:id="rId4" action="ppaction://hlinksldjump"/>
              </a:rPr>
              <a:t> </a:t>
            </a:r>
            <a:r>
              <a:rPr lang="vi-VN" sz="2600" b="0" i="1" u="none" strike="noStrike" baseline="0" dirty="0">
                <a:solidFill>
                  <a:srgbClr val="4F81BD"/>
                </a:solidFill>
                <a:latin typeface="Times New Roman"/>
              </a:rPr>
              <a:t>Vẽ hình ngôi sao có độ dài cạnh 150 đơn vị.</a:t>
            </a:r>
            <a:endParaRPr lang="en-US" sz="2600" b="0" i="1" u="none" strike="noStrike" baseline="0" dirty="0">
              <a:solidFill>
                <a:srgbClr val="4F81BD"/>
              </a:solidFill>
              <a:latin typeface="Times New Roman"/>
            </a:endParaRPr>
          </a:p>
          <a:p>
            <a:pPr marL="627063" lvl="2" indent="0">
              <a:spcAft>
                <a:spcPts val="600"/>
              </a:spcAft>
              <a:buNone/>
            </a:pPr>
            <a:r>
              <a:rPr lang="vi-VN" sz="2600" b="1" dirty="0">
                <a:solidFill>
                  <a:srgbClr val="4F81BD"/>
                </a:solidFill>
                <a:latin typeface="Times New Roman"/>
                <a:hlinkClick r:id="rId5" action="ppaction://hlinksldjump"/>
              </a:rPr>
              <a:t>Bài </a:t>
            </a:r>
            <a:r>
              <a:rPr lang="en-US" sz="2600" b="1" dirty="0">
                <a:solidFill>
                  <a:srgbClr val="4F81BD"/>
                </a:solidFill>
                <a:latin typeface="Times New Roman"/>
                <a:hlinkClick r:id="rId5" action="ppaction://hlinksldjump"/>
              </a:rPr>
              <a:t>6</a:t>
            </a:r>
            <a:r>
              <a:rPr lang="vi-VN" sz="2600" b="1" dirty="0">
                <a:solidFill>
                  <a:srgbClr val="4F81BD"/>
                </a:solidFill>
                <a:latin typeface="Times New Roman"/>
                <a:hlinkClick r:id="rId5" action="ppaction://hlinksldjump"/>
              </a:rPr>
              <a:t>.</a:t>
            </a:r>
            <a:r>
              <a:rPr lang="vi-VN" sz="2600" dirty="0">
                <a:solidFill>
                  <a:srgbClr val="4F81BD"/>
                </a:solidFill>
                <a:latin typeface="Times New Roman"/>
                <a:hlinkClick r:id="rId5" action="ppaction://hlinksldjump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Lập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trình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cho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xe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di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chuyển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của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bài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3b SGK </a:t>
            </a:r>
            <a:r>
              <a:rPr lang="en-US" sz="2600" i="1" dirty="0" err="1">
                <a:solidFill>
                  <a:srgbClr val="4F81BD"/>
                </a:solidFill>
                <a:latin typeface="Times New Roman"/>
              </a:rPr>
              <a:t>trang</a:t>
            </a:r>
            <a:r>
              <a:rPr lang="en-US" sz="2600" i="1" dirty="0">
                <a:solidFill>
                  <a:srgbClr val="4F81BD"/>
                </a:solidFill>
                <a:latin typeface="Times New Roman"/>
              </a:rPr>
              <a:t> 75.</a:t>
            </a:r>
            <a:endParaRPr lang="vi-VN" sz="2600" b="0" i="1" u="none" strike="noStrike" baseline="0" dirty="0">
              <a:solidFill>
                <a:srgbClr val="4F81BD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0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Bài</a:t>
            </a:r>
            <a:r>
              <a:rPr lang="en-US" dirty="0"/>
              <a:t> 1b. </a:t>
            </a:r>
            <a:r>
              <a:rPr lang="en-US" dirty="0" err="1"/>
              <a:t>Dùng</a:t>
            </a:r>
            <a:r>
              <a:rPr lang="en-US" dirty="0"/>
              <a:t> PM</a:t>
            </a:r>
            <a:r>
              <a:rPr lang="vi-VN" dirty="0">
                <a:latin typeface="Times New Roman"/>
              </a:rPr>
              <a:t> Scratch để vẽ hình tam giác đều có độ dài cạnh 60 đơn vị</a:t>
            </a:r>
            <a:endParaRPr lang="en-US" dirty="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305800" y="61722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20597"/>
              </p:ext>
            </p:extLst>
          </p:nvPr>
        </p:nvGraphicFramePr>
        <p:xfrm>
          <a:off x="2590800" y="2031023"/>
          <a:ext cx="3505200" cy="433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4" imgW="1362265" imgH="1685714" progId="Paint.Picture">
                  <p:embed/>
                </p:oleObj>
              </mc:Choice>
              <mc:Fallback>
                <p:oleObj name="Bitmap Image" r:id="rId4" imgW="1362265" imgH="16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31023"/>
                        <a:ext cx="3505200" cy="4338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9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Bài</a:t>
            </a:r>
            <a:r>
              <a:rPr lang="en-US" dirty="0"/>
              <a:t> 1c. </a:t>
            </a:r>
            <a:r>
              <a:rPr lang="vi-VN" dirty="0">
                <a:latin typeface="Times New Roman"/>
              </a:rPr>
              <a:t>Mô tả thuật toán bằng cách liệt kê các bước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413338"/>
            <a:ext cx="701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B1. LL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LL&gt;3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B3.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LL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LL + 1.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05800" y="61722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Bài</a:t>
            </a:r>
            <a:r>
              <a:rPr lang="en-US" dirty="0"/>
              <a:t> 1d. </a:t>
            </a:r>
            <a:r>
              <a:rPr lang="vi-VN" dirty="0">
                <a:latin typeface="Times New Roman"/>
              </a:rPr>
              <a:t>Mô tả thuật toán bằng cách </a:t>
            </a:r>
            <a:r>
              <a:rPr lang="en-US" dirty="0" err="1">
                <a:latin typeface="Times New Roman"/>
              </a:rPr>
              <a:t>sử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dụng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sơ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đồ</a:t>
            </a:r>
            <a:r>
              <a:rPr lang="en-US" dirty="0">
                <a:latin typeface="Times New Roman"/>
              </a:rPr>
              <a:t> </a:t>
            </a:r>
            <a:r>
              <a:rPr lang="en-US" dirty="0" err="1">
                <a:latin typeface="Times New Roman"/>
              </a:rPr>
              <a:t>khối</a:t>
            </a:r>
            <a:endParaRPr lang="en-US" dirty="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305800" y="6172200"/>
            <a:ext cx="533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71399"/>
              </p:ext>
            </p:extLst>
          </p:nvPr>
        </p:nvGraphicFramePr>
        <p:xfrm>
          <a:off x="2298578" y="2258291"/>
          <a:ext cx="4026022" cy="437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7780952" imgH="8466667" progId="Paint.Picture">
                  <p:embed/>
                </p:oleObj>
              </mc:Choice>
              <mc:Fallback>
                <p:oleObj name="Bitmap Image" r:id="rId4" imgW="7780952" imgH="84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578" y="2258291"/>
                        <a:ext cx="4026022" cy="4371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8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504</Words>
  <Application>Microsoft Office PowerPoint</Application>
  <PresentationFormat>On-screen Show (4:3)</PresentationFormat>
  <Paragraphs>41</Paragraphs>
  <Slides>13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Book Antiqua</vt:lpstr>
      <vt:lpstr>Calibri</vt:lpstr>
      <vt:lpstr>Candara</vt:lpstr>
      <vt:lpstr>Century Gothic</vt:lpstr>
      <vt:lpstr>Constantia</vt:lpstr>
      <vt:lpstr>Symbol</vt:lpstr>
      <vt:lpstr>Tahoma</vt:lpstr>
      <vt:lpstr>Times New Roman</vt:lpstr>
      <vt:lpstr>Wingdings 2</vt:lpstr>
      <vt:lpstr>Waveform</vt:lpstr>
      <vt:lpstr>Apothecary</vt:lpstr>
      <vt:lpstr>Flow</vt:lpstr>
      <vt:lpstr>Bitmap Image</vt:lpstr>
      <vt:lpstr>PowerPoint Presentation</vt:lpstr>
      <vt:lpstr>BÀI 12. TỪ THUẬT TOÁN ĐẾN CHƯƠNG TRÌNH</vt:lpstr>
      <vt:lpstr>1. Từ thuật toán đến chương trình.</vt:lpstr>
      <vt:lpstr>Chương trình là gì?</vt:lpstr>
      <vt:lpstr>1. Từ thuật toán đến chương trình.</vt:lpstr>
      <vt:lpstr>2. Thực hành, luyện tập, vận dụng:   Dùng phần mềm Scratch để lập trình giải các bài toán sau:</vt:lpstr>
      <vt:lpstr>Bài 1b. Dùng PM Scratch để vẽ hình tam giác đều có độ dài cạnh 60 đơn vị</vt:lpstr>
      <vt:lpstr>Bài 1c. Mô tả thuật toán bằng cách liệt kê các bước </vt:lpstr>
      <vt:lpstr>Bài 1d. Mô tả thuật toán bằng cách sử dụng sơ đồ khối</vt:lpstr>
      <vt:lpstr>Hướng dẫn bài 3. Vẽ hình lục giác đều có độ dài cạnh 100 đơn vị.</vt:lpstr>
      <vt:lpstr>Hướng dẫn bài 4. Vẽ hình tròn: Hình tròn được ghép từ 360 cạnh, mỗi cạnh có độ dài 1 đơn vị.</vt:lpstr>
      <vt:lpstr>Hướng dẫn bài 5. Vẽ hình ngôi sao có độ dài cạnh 150 đơn vị. </vt:lpstr>
      <vt:lpstr>Hướng dẫn bài 6. Lập trình cho xe di chuyển của bài 3b SGK trang 75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12. TỪ THUẬT TOÁN ĐẾN CHƯƠNG TRÌNH</dc:title>
  <dc:creator>Ngocdung2</dc:creator>
  <cp:lastModifiedBy>Nguyen</cp:lastModifiedBy>
  <cp:revision>15</cp:revision>
  <dcterms:created xsi:type="dcterms:W3CDTF">2023-09-03T03:38:53Z</dcterms:created>
  <dcterms:modified xsi:type="dcterms:W3CDTF">2024-12-19T13:32:59Z</dcterms:modified>
</cp:coreProperties>
</file>