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60" r:id="rId2"/>
    <p:sldMasterId id="2147483772" r:id="rId3"/>
    <p:sldMasterId id="2147483784" r:id="rId4"/>
  </p:sldMasterIdLst>
  <p:notesMasterIdLst>
    <p:notesMasterId r:id="rId32"/>
  </p:notesMasterIdLst>
  <p:sldIdLst>
    <p:sldId id="278" r:id="rId5"/>
    <p:sldId id="3337" r:id="rId6"/>
    <p:sldId id="3320" r:id="rId7"/>
    <p:sldId id="3325" r:id="rId8"/>
    <p:sldId id="3324" r:id="rId9"/>
    <p:sldId id="3314" r:id="rId10"/>
    <p:sldId id="3241" r:id="rId11"/>
    <p:sldId id="3317" r:id="rId12"/>
    <p:sldId id="3242" r:id="rId13"/>
    <p:sldId id="3318" r:id="rId14"/>
    <p:sldId id="3326" r:id="rId15"/>
    <p:sldId id="3329" r:id="rId16"/>
    <p:sldId id="3330" r:id="rId17"/>
    <p:sldId id="3244" r:id="rId18"/>
    <p:sldId id="3245" r:id="rId19"/>
    <p:sldId id="3333" r:id="rId20"/>
    <p:sldId id="3334" r:id="rId21"/>
    <p:sldId id="3246" r:id="rId22"/>
    <p:sldId id="3346" r:id="rId23"/>
    <p:sldId id="3338" r:id="rId24"/>
    <p:sldId id="3340" r:id="rId25"/>
    <p:sldId id="3341" r:id="rId26"/>
    <p:sldId id="3343" r:id="rId27"/>
    <p:sldId id="3339" r:id="rId28"/>
    <p:sldId id="3342" r:id="rId29"/>
    <p:sldId id="280" r:id="rId30"/>
    <p:sldId id="334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F"/>
    <a:srgbClr val="00918A"/>
    <a:srgbClr val="FF3399"/>
    <a:srgbClr val="8FCC75"/>
    <a:srgbClr val="86C46D"/>
    <a:srgbClr val="D4FCF8"/>
    <a:srgbClr val="FF0066"/>
    <a:srgbClr val="3399FF"/>
    <a:srgbClr val="F06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68474D7-B1A6-47AB-958E-76129FE27128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546A-DAC9-42ED-8422-5C11C616B369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56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0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28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06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21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62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72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02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00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85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80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6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4" y="2040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57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5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487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990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387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116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899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34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63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9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6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11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27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35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17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37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45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09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68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40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2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6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5" y="5288975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6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8" y="4174916"/>
            <a:ext cx="2524991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200"/>
            <a:ext cx="11894187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9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9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0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72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81DC-B433-414D-B046-CC77025E3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4986-EDD1-4933-BB90-3AB0D50B90F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8" r:id="rId2"/>
    <p:sldLayoutId id="2147483759" r:id="rId3"/>
    <p:sldLayoutId id="2147483754" r:id="rId4"/>
    <p:sldLayoutId id="2147483757" r:id="rId5"/>
    <p:sldLayoutId id="214748375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E81DC-B433-414D-B046-CC77025E3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C4986-EDD1-4933-BB90-3AB0D50B90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2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B483-C37A-4691-9795-2D4B380E5D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A02AA-E620-4C88-AEFF-A702C267E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28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8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audio" Target="../media/media2.m4a"/><Relationship Id="rId18" Type="http://schemas.openxmlformats.org/officeDocument/2006/relationships/image" Target="../media/image11.gif"/><Relationship Id="rId3" Type="http://schemas.openxmlformats.org/officeDocument/2006/relationships/tags" Target="../tags/tag3.xml"/><Relationship Id="rId21" Type="http://schemas.openxmlformats.org/officeDocument/2006/relationships/image" Target="../media/image14.png"/><Relationship Id="rId7" Type="http://schemas.openxmlformats.org/officeDocument/2006/relationships/tags" Target="../tags/tag7.xml"/><Relationship Id="rId12" Type="http://schemas.microsoft.com/office/2007/relationships/media" Target="../media/media2.m4a"/><Relationship Id="rId17" Type="http://schemas.openxmlformats.org/officeDocument/2006/relationships/image" Target="../media/image10.gif"/><Relationship Id="rId2" Type="http://schemas.openxmlformats.org/officeDocument/2006/relationships/tags" Target="../tags/tag2.xml"/><Relationship Id="rId16" Type="http://schemas.openxmlformats.org/officeDocument/2006/relationships/image" Target="../media/image9.gif"/><Relationship Id="rId20" Type="http://schemas.openxmlformats.org/officeDocument/2006/relationships/image" Target="../media/image13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media1.wav"/><Relationship Id="rId5" Type="http://schemas.openxmlformats.org/officeDocument/2006/relationships/tags" Target="../tags/tag5.xml"/><Relationship Id="rId15" Type="http://schemas.openxmlformats.org/officeDocument/2006/relationships/notesSlide" Target="../notesSlides/notesSlide1.xml"/><Relationship Id="rId10" Type="http://schemas.microsoft.com/office/2007/relationships/media" Target="../media/media1.wav"/><Relationship Id="rId19" Type="http://schemas.openxmlformats.org/officeDocument/2006/relationships/image" Target="../media/image12.gi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@nguyenngocduong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b&#224;i%20t&#7853;p%20nhom/hoa-bi-ngan.pptx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12" descr="Picture1df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080" y="121941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6" name="Group 1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 rot="5400000">
            <a:off x="5673898" y="-550200"/>
            <a:ext cx="581025" cy="1638300"/>
            <a:chOff x="0" y="0"/>
            <a:chExt cx="366" cy="1032"/>
          </a:xfrm>
        </p:grpSpPr>
        <p:pic>
          <p:nvPicPr>
            <p:cNvPr id="14495" name="Picture 14" descr="42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6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6" name="Picture 15" descr="40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7" name="Picture 16" descr="41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54" name="AutoShape 24" descr="VIETNAMC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9570" y="1052736"/>
            <a:ext cx="576262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3" name="AutoShape 81" descr="VIETNAMC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696401" y="1496219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4" name="AutoShape 82" descr="VIETNAMC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9570" y="1923726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5" name="AutoShape 83" descr="VIETNAMC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696401" y="2564904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82" descr="VIETNAMC">
            <a:extLst>
              <a:ext uri="{FF2B5EF4-FFF2-40B4-BE49-F238E27FC236}">
                <a16:creationId xmlns:a16="http://schemas.microsoft.com/office/drawing/2014/main" id="{1AF2765B-DF4B-F215-930A-518BD786087C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696401" y="3581401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AutoShape 24" descr="VIETNAMC">
            <a:extLst>
              <a:ext uri="{FF2B5EF4-FFF2-40B4-BE49-F238E27FC236}">
                <a16:creationId xmlns:a16="http://schemas.microsoft.com/office/drawing/2014/main" id="{48E20374-FDA3-2D62-2DFE-3EE33B14B120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10642" y="260648"/>
            <a:ext cx="576262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12" descr="Picture1df">
            <a:extLst>
              <a:ext uri="{FF2B5EF4-FFF2-40B4-BE49-F238E27FC236}">
                <a16:creationId xmlns:a16="http://schemas.microsoft.com/office/drawing/2014/main" id="{69CD610E-E106-5233-9EA5-A306816027A5}"/>
              </a:ext>
            </a:extLst>
          </p:cNvPr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678" y="168177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eng vo tay">
            <a:hlinkClick r:id="" action="ppaction://media"/>
            <a:extLst>
              <a:ext uri="{FF2B5EF4-FFF2-40B4-BE49-F238E27FC236}">
                <a16:creationId xmlns:a16="http://schemas.microsoft.com/office/drawing/2014/main" id="{279C8FB7-87C8-7592-95B7-937DFB762C79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62850" y="-676309"/>
            <a:ext cx="609600" cy="6096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D95C0A95-4873-7225-EDEE-500A7C3196D4}"/>
              </a:ext>
            </a:extLst>
          </p:cNvPr>
          <p:cNvSpPr txBox="1"/>
          <p:nvPr/>
        </p:nvSpPr>
        <p:spPr>
          <a:xfrm>
            <a:off x="2063552" y="313830"/>
            <a:ext cx="787060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4800" b="1" dirty="0">
                <a:solidFill>
                  <a:srgbClr val="AE3742"/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NHIỆT LIỆT CHÀO MỪNG </a:t>
            </a:r>
          </a:p>
          <a:p>
            <a:pPr algn="ctr">
              <a:lnSpc>
                <a:spcPts val="6480"/>
              </a:lnSpc>
            </a:pPr>
            <a:r>
              <a:rPr lang="en-US" sz="4800" b="1" dirty="0">
                <a:solidFill>
                  <a:srgbClr val="AE3742"/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QUÝ THẦY CÔ GIÁO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D245264-2862-84A7-BAAE-CE418FD48FC8}"/>
              </a:ext>
            </a:extLst>
          </p:cNvPr>
          <p:cNvSpPr txBox="1"/>
          <p:nvPr/>
        </p:nvSpPr>
        <p:spPr>
          <a:xfrm>
            <a:off x="2933553" y="4633793"/>
            <a:ext cx="6725291" cy="715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ĐẾN DỰ GIỜ THĂM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916934-72CF-C15B-1F9F-14F3A355E336}"/>
              </a:ext>
            </a:extLst>
          </p:cNvPr>
          <p:cNvSpPr txBox="1"/>
          <p:nvPr/>
        </p:nvSpPr>
        <p:spPr>
          <a:xfrm>
            <a:off x="2792119" y="5589241"/>
            <a:ext cx="7008157" cy="709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Giáo viên thực hiện: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Nguyễn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 Đức Việt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CC6E1B-7326-1C70-8F67-5A37C3C8A2A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73909" y="-479943"/>
            <a:ext cx="487363" cy="487363"/>
          </a:xfrm>
          <a:prstGeom prst="rect">
            <a:avLst/>
          </a:prstGeom>
        </p:spPr>
      </p:pic>
      <p:pic>
        <p:nvPicPr>
          <p:cNvPr id="15" name="tieng vo tay">
            <a:hlinkClick r:id="" action="ppaction://media"/>
            <a:extLst>
              <a:ext uri="{FF2B5EF4-FFF2-40B4-BE49-F238E27FC236}">
                <a16:creationId xmlns:a16="http://schemas.microsoft.com/office/drawing/2014/main" id="{C79333EE-F0DF-6950-E371-87FE80E07735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933552" y="-69651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68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ECEDB-5918-4424-97BA-428365C9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03" y="1091688"/>
            <a:ext cx="11129996" cy="21151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24D150-BA0F-412A-91AA-289EB458A222}"/>
              </a:ext>
            </a:extLst>
          </p:cNvPr>
          <p:cNvSpPr/>
          <p:nvPr/>
        </p:nvSpPr>
        <p:spPr>
          <a:xfrm>
            <a:off x="493045" y="283213"/>
            <a:ext cx="1075461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TIÊU ĐỀ CỦA BÀI TRÌNH CHIẾU</a:t>
            </a:r>
            <a:endParaRPr lang="en-US" sz="2800" b="1" dirty="0">
              <a:solidFill>
                <a:srgbClr val="0000FF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251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99" y="3253512"/>
            <a:ext cx="4288072" cy="235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098" y="772520"/>
            <a:ext cx="4288072" cy="2368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098" y="3275516"/>
            <a:ext cx="4288072" cy="2368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24D150-BA0F-412A-91AA-289EB458A222}"/>
              </a:ext>
            </a:extLst>
          </p:cNvPr>
          <p:cNvSpPr/>
          <p:nvPr/>
        </p:nvSpPr>
        <p:spPr>
          <a:xfrm>
            <a:off x="107283" y="0"/>
            <a:ext cx="1075461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TIÊU ĐỀ CỦA BÀI TRÌNH CHIẾU</a:t>
            </a:r>
            <a:endParaRPr lang="en-US" sz="2800" b="1" dirty="0">
              <a:solidFill>
                <a:srgbClr val="0000FF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400" y="773341"/>
            <a:ext cx="4288072" cy="2368037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11072812" y="900114"/>
            <a:ext cx="957263" cy="1646344"/>
          </a:xfrm>
          <a:prstGeom prst="borderCallout1">
            <a:avLst>
              <a:gd name="adj1" fmla="val 18750"/>
              <a:gd name="adj2" fmla="val -8333"/>
              <a:gd name="adj3" fmla="val 18376"/>
              <a:gd name="adj4" fmla="val -69226"/>
            </a:avLst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11" name="Line Callout 1 10"/>
          <p:cNvSpPr/>
          <p:nvPr/>
        </p:nvSpPr>
        <p:spPr>
          <a:xfrm flipH="1">
            <a:off x="286289" y="661207"/>
            <a:ext cx="1009469" cy="1453343"/>
          </a:xfrm>
          <a:prstGeom prst="borderCallout1">
            <a:avLst>
              <a:gd name="adj1" fmla="val 41266"/>
              <a:gd name="adj2" fmla="val -5502"/>
              <a:gd name="adj3" fmla="val 41706"/>
              <a:gd name="adj4" fmla="val -67579"/>
            </a:avLst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4720728" y="2728913"/>
            <a:ext cx="2757487" cy="4129087"/>
            <a:chOff x="4720728" y="2728913"/>
            <a:chExt cx="2757487" cy="4129087"/>
          </a:xfrm>
        </p:grpSpPr>
        <p:sp>
          <p:nvSpPr>
            <p:cNvPr id="13" name="Rectangle 12"/>
            <p:cNvSpPr/>
            <p:nvPr/>
          </p:nvSpPr>
          <p:spPr>
            <a:xfrm>
              <a:off x="4720728" y="6000750"/>
              <a:ext cx="2757487" cy="857250"/>
            </a:xfrm>
            <a:prstGeom prst="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</a:rPr>
                <a:t>Trang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nội</a:t>
              </a:r>
              <a:r>
                <a:rPr lang="en-US" sz="3200" dirty="0">
                  <a:solidFill>
                    <a:schemeClr val="bg1"/>
                  </a:solidFill>
                </a:rPr>
                <a:t> dung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6269098" y="2728913"/>
              <a:ext cx="1209117" cy="3243263"/>
            </a:xfrm>
            <a:prstGeom prst="straightConnector1">
              <a:avLst/>
            </a:prstGeom>
            <a:ln w="7620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3" idx="0"/>
            </p:cNvCxnSpPr>
            <p:nvPr/>
          </p:nvCxnSpPr>
          <p:spPr>
            <a:xfrm flipH="1" flipV="1">
              <a:off x="5924413" y="4857750"/>
              <a:ext cx="175059" cy="1143000"/>
            </a:xfrm>
            <a:prstGeom prst="straightConnector1">
              <a:avLst/>
            </a:prstGeom>
            <a:ln w="7620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Line Callout 1 15"/>
          <p:cNvSpPr/>
          <p:nvPr/>
        </p:nvSpPr>
        <p:spPr>
          <a:xfrm flipH="1">
            <a:off x="212383" y="2997201"/>
            <a:ext cx="1019516" cy="1308099"/>
          </a:xfrm>
          <a:prstGeom prst="borderCallout1">
            <a:avLst>
              <a:gd name="adj1" fmla="val 41266"/>
              <a:gd name="adj2" fmla="val -5502"/>
              <a:gd name="adj3" fmla="val 41706"/>
              <a:gd name="adj4" fmla="val -67579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</a:rPr>
              <a:t>T</a:t>
            </a:r>
            <a:r>
              <a:rPr lang="en-US" sz="2400">
                <a:solidFill>
                  <a:schemeClr val="tx1"/>
                </a:solidFill>
              </a:rPr>
              <a:t>iêu đề</a:t>
            </a:r>
            <a:r>
              <a:rPr lang="vi-VN" sz="2400">
                <a:solidFill>
                  <a:schemeClr val="tx1"/>
                </a:solidFill>
              </a:rPr>
              <a:t> 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Line Callout 1 17"/>
          <p:cNvSpPr/>
          <p:nvPr/>
        </p:nvSpPr>
        <p:spPr>
          <a:xfrm flipH="1">
            <a:off x="276242" y="4459534"/>
            <a:ext cx="1019516" cy="1308099"/>
          </a:xfrm>
          <a:prstGeom prst="borderCallout1">
            <a:avLst>
              <a:gd name="adj1" fmla="val 41266"/>
              <a:gd name="adj2" fmla="val -5502"/>
              <a:gd name="adj3" fmla="val 19376"/>
              <a:gd name="adj4" fmla="val -101213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</a:rPr>
              <a:t>Nội dung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8751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192" y="1024851"/>
            <a:ext cx="5138501" cy="4610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25" y="1041400"/>
            <a:ext cx="5101034" cy="45935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24D150-BA0F-412A-91AA-289EB458A222}"/>
              </a:ext>
            </a:extLst>
          </p:cNvPr>
          <p:cNvSpPr/>
          <p:nvPr/>
        </p:nvSpPr>
        <p:spPr>
          <a:xfrm>
            <a:off x="107283" y="0"/>
            <a:ext cx="1075461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cs typeface="Times New Roman" panose="02020603050405020304" pitchFamily="18" charset="0"/>
              </a:rPr>
              <a:t>2. TIÊU ĐỀ CỦA BÀI TRÌNH CHIẾU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1 10"/>
          <p:cNvSpPr/>
          <p:nvPr/>
        </p:nvSpPr>
        <p:spPr>
          <a:xfrm flipH="1">
            <a:off x="1978285" y="5783774"/>
            <a:ext cx="2171683" cy="752622"/>
          </a:xfrm>
          <a:prstGeom prst="borderCallout1">
            <a:avLst>
              <a:gd name="adj1" fmla="val 2014"/>
              <a:gd name="adj2" fmla="val 55389"/>
              <a:gd name="adj3" fmla="val -42439"/>
              <a:gd name="adj4" fmla="val 51819"/>
            </a:avLst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vi-VN" sz="2800" dirty="0"/>
              <a:t>số 1</a:t>
            </a: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175717" y="661207"/>
            <a:ext cx="56271" cy="58001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Line Callout 1 8"/>
          <p:cNvSpPr/>
          <p:nvPr/>
        </p:nvSpPr>
        <p:spPr>
          <a:xfrm flipH="1">
            <a:off x="8046719" y="5769706"/>
            <a:ext cx="2171683" cy="752622"/>
          </a:xfrm>
          <a:prstGeom prst="borderCallout1">
            <a:avLst>
              <a:gd name="adj1" fmla="val 2014"/>
              <a:gd name="adj2" fmla="val 55389"/>
              <a:gd name="adj3" fmla="val -42439"/>
              <a:gd name="adj4" fmla="val 51819"/>
            </a:avLst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vi-VN" sz="2800" dirty="0"/>
              <a:t>số 2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660400" y="1257300"/>
            <a:ext cx="4521200" cy="927100"/>
          </a:xfrm>
          <a:prstGeom prst="rect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12800" y="2333259"/>
            <a:ext cx="4368800" cy="3051540"/>
          </a:xfrm>
          <a:prstGeom prst="rect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0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u bo tr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366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24D150-BA0F-412A-91AA-289EB458A222}"/>
              </a:ext>
            </a:extLst>
          </p:cNvPr>
          <p:cNvSpPr/>
          <p:nvPr/>
        </p:nvSpPr>
        <p:spPr>
          <a:xfrm>
            <a:off x="107283" y="0"/>
            <a:ext cx="1075461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TIÊU ĐỀ CỦA BÀI TRÌNH CHIẾU</a:t>
            </a:r>
            <a:endParaRPr lang="en-US" sz="2800" b="1" dirty="0">
              <a:solidFill>
                <a:srgbClr val="0000FF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18815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spc="300"/>
              <a:t>* </a:t>
            </a:r>
            <a:r>
              <a:rPr lang="en-US" sz="2800" b="1" spc="300"/>
              <a:t> Video hướng dẫn về </a:t>
            </a:r>
            <a:r>
              <a:rPr lang="vi-VN" sz="2800" b="1" spc="300"/>
              <a:t>Mẫu bố trí</a:t>
            </a:r>
            <a:endParaRPr lang="en-US" sz="2800" b="1" spc="300"/>
          </a:p>
        </p:txBody>
      </p:sp>
    </p:spTree>
    <p:extLst>
      <p:ext uri="{BB962C8B-B14F-4D97-AF65-F5344CB8AC3E}">
        <p14:creationId xmlns:p14="http://schemas.microsoft.com/office/powerpoint/2010/main" val="144963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A3326-4166-4CF6-9EB4-1AE99AA56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88" y="498715"/>
            <a:ext cx="10620397" cy="2520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DCC3A-1955-45E0-92B7-60993D7B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8" y="3205719"/>
            <a:ext cx="10620397" cy="242590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92651" y="5028807"/>
            <a:ext cx="452486" cy="443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68305-449B-4B25-89FF-B2F411738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45" y="1000463"/>
            <a:ext cx="7904507" cy="44507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1FDE2C-BFCE-4F1B-813D-0BB3343CDD54}"/>
              </a:ext>
            </a:extLst>
          </p:cNvPr>
          <p:cNvSpPr/>
          <p:nvPr/>
        </p:nvSpPr>
        <p:spPr>
          <a:xfrm>
            <a:off x="493045" y="240183"/>
            <a:ext cx="1075461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pt-BR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cs typeface="Times New Roman" panose="02020603050405020304" pitchFamily="18" charset="0"/>
              </a:rPr>
              <a:t>3. CẤU TRÚC PH</a:t>
            </a:r>
            <a:r>
              <a:rPr lang="vi-VN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cs typeface="Times New Roman" panose="02020603050405020304" pitchFamily="18" charset="0"/>
              </a:rPr>
              <a:t>Â</a:t>
            </a:r>
            <a:r>
              <a:rPr lang="pt-BR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cs typeface="Times New Roman" panose="02020603050405020304" pitchFamily="18" charset="0"/>
              </a:rPr>
              <a:t>N CẤP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FF07A-4246-4AF6-AEB8-097721160425}"/>
              </a:ext>
            </a:extLst>
          </p:cNvPr>
          <p:cNvSpPr/>
          <p:nvPr/>
        </p:nvSpPr>
        <p:spPr>
          <a:xfrm>
            <a:off x="4478695" y="1955040"/>
            <a:ext cx="3415004" cy="334035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83369E-A9DC-44F1-A300-C2DEA851B839}"/>
              </a:ext>
            </a:extLst>
          </p:cNvPr>
          <p:cNvSpPr/>
          <p:nvPr/>
        </p:nvSpPr>
        <p:spPr>
          <a:xfrm>
            <a:off x="8298924" y="2010460"/>
            <a:ext cx="3515336" cy="1055608"/>
          </a:xfrm>
          <a:prstGeom prst="wedgeRoundRectCallout">
            <a:avLst>
              <a:gd name="adj1" fmla="val -56331"/>
              <a:gd name="adj2" fmla="val 4199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342900">
              <a:lnSpc>
                <a:spcPct val="14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hình thức trình bày theo </a:t>
            </a:r>
            <a:r>
              <a:rPr lang="vi-VN" sz="2000" b="1">
                <a:latin typeface="UTM Avo" panose="02040603050506020204" pitchFamily="18" charset="0"/>
                <a:cs typeface="Times New Roman" panose="02020603050405020304" pitchFamily="18" charset="0"/>
              </a:rPr>
              <a:t>cấu trúc phân cấp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CD0069-1F92-4E87-8C3E-480A77310C47}"/>
              </a:ext>
            </a:extLst>
          </p:cNvPr>
          <p:cNvSpPr/>
          <p:nvPr/>
        </p:nvSpPr>
        <p:spPr>
          <a:xfrm>
            <a:off x="8504728" y="3039421"/>
            <a:ext cx="3194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40000"/>
              </a:lnSpc>
            </a:pP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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à một cấu trúc gồm danh sách nhiều cấp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6FABA1-C02D-4B6B-9BB0-2DFEF23F455B}"/>
              </a:ext>
            </a:extLst>
          </p:cNvPr>
          <p:cNvSpPr/>
          <p:nvPr/>
        </p:nvSpPr>
        <p:spPr>
          <a:xfrm>
            <a:off x="8504727" y="3968047"/>
            <a:ext cx="31942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40000"/>
              </a:lnSpc>
            </a:pP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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G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iúp truyền tải thông tin một cách mạch lạc, dễ hiểu và dễ quản lí. </a:t>
            </a:r>
          </a:p>
        </p:txBody>
      </p:sp>
    </p:spTree>
    <p:extLst>
      <p:ext uri="{BB962C8B-B14F-4D97-AF65-F5344CB8AC3E}">
        <p14:creationId xmlns:p14="http://schemas.microsoft.com/office/powerpoint/2010/main" val="25971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  <p:bldP spid="2" grpId="1" animBg="1"/>
      <p:bldP spid="5" grpId="0" animBg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5"/>
            <a:ext cx="10869283" cy="1325563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TRÌNH BÀY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184900" cy="48339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Tx/>
              <a:buChar char="-"/>
            </a:pP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Tx/>
              <a:buChar char="-"/>
            </a:pP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869282" y="371684"/>
            <a:ext cx="1322718" cy="13255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715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5"/>
            <a:ext cx="10869283" cy="1325563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vi-VN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 ý bài văn tả đồ dùng học tập</a:t>
            </a:r>
            <a:endParaRPr lang="en-US" b="1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869282" y="371684"/>
            <a:ext cx="1322718" cy="13255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340" y="2006391"/>
            <a:ext cx="5359400" cy="397031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chemeClr val="bg1"/>
                </a:solidFill>
                <a:latin typeface="+mj-lt"/>
              </a:rPr>
              <a:t>- </a:t>
            </a:r>
            <a:r>
              <a:rPr lang="en-US" altLang="en-US" sz="2400" b="1">
                <a:solidFill>
                  <a:schemeClr val="bg1"/>
                </a:solidFill>
                <a:latin typeface="+mj-lt"/>
              </a:rPr>
              <a:t>Mở bài</a:t>
            </a:r>
            <a:endParaRPr lang="vi-VN" altLang="en-US" sz="2400" b="1">
              <a:solidFill>
                <a:schemeClr val="bg1"/>
              </a:solidFill>
              <a:latin typeface="+mj-lt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chemeClr val="bg1"/>
                </a:solidFill>
                <a:latin typeface="+mj-lt"/>
              </a:rPr>
              <a:t>- </a:t>
            </a: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Thân bài:</a:t>
            </a:r>
            <a:endParaRPr lang="vi-VN" altLang="en-US" sz="2400" b="1">
              <a:solidFill>
                <a:schemeClr val="bg1"/>
              </a:solidFill>
              <a:latin typeface="+mj-lt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chemeClr val="bg1"/>
                </a:solidFill>
                <a:latin typeface="+mj-lt"/>
              </a:rPr>
              <a:t>- </a:t>
            </a: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Tả bao quát.</a:t>
            </a:r>
            <a:endParaRPr lang="vi-VN" altLang="en-US" sz="2400" b="1">
              <a:solidFill>
                <a:schemeClr val="bg1"/>
              </a:solidFill>
              <a:latin typeface="+mj-lt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chemeClr val="bg1"/>
                </a:solidFill>
                <a:latin typeface="+mj-lt"/>
              </a:rPr>
              <a:t>- </a:t>
            </a: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Tả chi tiết: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chemeClr val="bg1"/>
                </a:solidFill>
                <a:latin typeface="+mj-lt"/>
              </a:rPr>
              <a:t>-</a:t>
            </a:r>
            <a:r>
              <a:rPr lang="vi-VN" altLang="en-US" sz="24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+mj-lt"/>
              </a:rPr>
              <a:t>Cách sắp xếp bố cục, trang trí cuốn vở: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chemeClr val="bg1"/>
                </a:solidFill>
                <a:latin typeface="+mj-lt"/>
              </a:rPr>
              <a:t>-</a:t>
            </a:r>
            <a:r>
              <a:rPr lang="vi-VN" altLang="en-US" sz="24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Tác dụng của cuốn vở.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chemeClr val="bg1"/>
                </a:solidFill>
                <a:latin typeface="+mj-lt"/>
              </a:rPr>
              <a:t>- </a:t>
            </a:r>
            <a:r>
              <a:rPr lang="en-US" altLang="en-US" sz="2400" b="1">
                <a:solidFill>
                  <a:schemeClr val="bg1"/>
                </a:solidFill>
                <a:latin typeface="+mj-lt"/>
              </a:rPr>
              <a:t>Kết bài</a:t>
            </a:r>
          </a:p>
        </p:txBody>
      </p:sp>
      <p:sp>
        <p:nvSpPr>
          <p:cNvPr id="8" name="Rectangle 7"/>
          <p:cNvSpPr/>
          <p:nvPr/>
        </p:nvSpPr>
        <p:spPr>
          <a:xfrm>
            <a:off x="5981700" y="2006391"/>
            <a:ext cx="5994400" cy="397031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400" b="1">
                <a:solidFill>
                  <a:srgbClr val="FFFF00"/>
                </a:solidFill>
                <a:latin typeface="+mj-lt"/>
              </a:rPr>
              <a:t>Mở bài</a:t>
            </a:r>
            <a:endParaRPr lang="vi-VN" altLang="en-US" sz="2400" b="1">
              <a:solidFill>
                <a:srgbClr val="FFFF00"/>
              </a:solidFill>
              <a:latin typeface="+mj-lt"/>
            </a:endParaRP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400" b="1">
                <a:solidFill>
                  <a:srgbClr val="FFFF00"/>
                </a:solidFill>
                <a:latin typeface="+mj-lt"/>
              </a:rPr>
              <a:t>Thân bài:</a:t>
            </a:r>
            <a:endParaRPr lang="vi-VN" altLang="en-US" sz="2400" b="1">
              <a:solidFill>
                <a:srgbClr val="FFFF00"/>
              </a:solidFill>
              <a:latin typeface="+mj-lt"/>
            </a:endParaRP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Tả bao quát</a:t>
            </a:r>
            <a:endParaRPr lang="vi-VN" altLang="en-US" sz="2400" b="1">
              <a:solidFill>
                <a:schemeClr val="bg1"/>
              </a:solidFill>
              <a:latin typeface="+mj-lt"/>
            </a:endParaRP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Tả chi tiết:</a:t>
            </a:r>
          </a:p>
          <a:p>
            <a:pPr lvl="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chemeClr val="bg1"/>
                </a:solidFill>
                <a:latin typeface="+mj-lt"/>
              </a:rPr>
              <a:t>- </a:t>
            </a:r>
            <a:r>
              <a:rPr lang="en-US" altLang="en-US" sz="2400" b="1">
                <a:solidFill>
                  <a:schemeClr val="bg1"/>
                </a:solidFill>
                <a:latin typeface="+mj-lt"/>
              </a:rPr>
              <a:t>Cách sắp xếp bố cục, trang trí cuốn vở</a:t>
            </a:r>
          </a:p>
          <a:p>
            <a:pPr lvl="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chemeClr val="bg1"/>
                </a:solidFill>
                <a:latin typeface="+mj-lt"/>
              </a:rPr>
              <a:t>- </a:t>
            </a: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Tác dụng của cuốn vở</a:t>
            </a:r>
            <a:endParaRPr lang="vi-VN" altLang="en-US" sz="2400" b="1">
              <a:solidFill>
                <a:schemeClr val="bg1"/>
              </a:solidFill>
              <a:latin typeface="+mj-lt"/>
            </a:endParaRP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400" b="1">
                <a:solidFill>
                  <a:srgbClr val="FFFF00"/>
                </a:solidFill>
                <a:latin typeface="+mj-lt"/>
              </a:rPr>
              <a:t>Kết bài</a:t>
            </a:r>
          </a:p>
        </p:txBody>
      </p:sp>
      <p:sp>
        <p:nvSpPr>
          <p:cNvPr id="6" name="Rectangle 5"/>
          <p:cNvSpPr/>
          <p:nvPr/>
        </p:nvSpPr>
        <p:spPr>
          <a:xfrm>
            <a:off x="3022600" y="1993690"/>
            <a:ext cx="6591300" cy="397031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400" b="1">
                <a:solidFill>
                  <a:srgbClr val="FFFF00"/>
                </a:solidFill>
                <a:latin typeface="+mj-lt"/>
              </a:rPr>
              <a:t>Mở bài</a:t>
            </a:r>
            <a:endParaRPr lang="vi-VN" altLang="en-US" sz="2400" b="1">
              <a:solidFill>
                <a:srgbClr val="FFFF00"/>
              </a:solidFill>
              <a:latin typeface="+mj-lt"/>
            </a:endParaRP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400" b="1">
                <a:solidFill>
                  <a:srgbClr val="FFFF00"/>
                </a:solidFill>
                <a:latin typeface="+mj-lt"/>
              </a:rPr>
              <a:t>Thân bài:</a:t>
            </a:r>
            <a:endParaRPr lang="vi-VN" altLang="en-US" sz="2400" b="1">
              <a:solidFill>
                <a:srgbClr val="FFFF00"/>
              </a:solidFill>
              <a:latin typeface="+mj-lt"/>
            </a:endParaRPr>
          </a:p>
          <a:p>
            <a:pPr marL="800100" lvl="1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Tả bao quát</a:t>
            </a:r>
            <a:endParaRPr lang="vi-VN" altLang="en-US" sz="2400" b="1">
              <a:solidFill>
                <a:schemeClr val="bg1"/>
              </a:solidFill>
              <a:latin typeface="+mj-lt"/>
            </a:endParaRPr>
          </a:p>
          <a:p>
            <a:pPr marL="800100" lvl="1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Tả chi tiết:</a:t>
            </a:r>
          </a:p>
          <a:p>
            <a:pPr marL="1257300" lvl="2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vi-VN" altLang="en-US" sz="2400" b="1">
                <a:solidFill>
                  <a:schemeClr val="bg1"/>
                </a:solidFill>
                <a:latin typeface="+mj-lt"/>
              </a:rPr>
              <a:t>- </a:t>
            </a:r>
            <a:r>
              <a:rPr lang="en-US" altLang="en-US" sz="2400" b="1">
                <a:solidFill>
                  <a:schemeClr val="bg1"/>
                </a:solidFill>
                <a:latin typeface="+mj-lt"/>
              </a:rPr>
              <a:t>Cách sắp xếp bố cục, trang trí cuốn vở</a:t>
            </a:r>
          </a:p>
          <a:p>
            <a:pPr marL="1257300" lvl="2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vi-VN" altLang="en-US" sz="2400" b="1">
                <a:solidFill>
                  <a:schemeClr val="bg1"/>
                </a:solidFill>
                <a:latin typeface="+mj-lt"/>
              </a:rPr>
              <a:t>- </a:t>
            </a: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Tác dụng của cuốn vở</a:t>
            </a:r>
            <a:endParaRPr lang="vi-VN" altLang="en-US" sz="2400" b="1">
              <a:solidFill>
                <a:schemeClr val="bg1"/>
              </a:solidFill>
              <a:latin typeface="+mj-lt"/>
            </a:endParaRP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400" b="1">
                <a:solidFill>
                  <a:srgbClr val="FFFF00"/>
                </a:solidFill>
                <a:latin typeface="+mj-lt"/>
              </a:rPr>
              <a:t>Kết bài</a:t>
            </a:r>
          </a:p>
        </p:txBody>
      </p:sp>
      <p:sp>
        <p:nvSpPr>
          <p:cNvPr id="9" name="Rectangle 8"/>
          <p:cNvSpPr/>
          <p:nvPr/>
        </p:nvSpPr>
        <p:spPr>
          <a:xfrm>
            <a:off x="3022600" y="2022318"/>
            <a:ext cx="5994400" cy="397031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rgbClr val="FFFF00"/>
                </a:solidFill>
                <a:latin typeface="+mj-lt"/>
              </a:rPr>
              <a:t>Mở bài</a:t>
            </a:r>
            <a:endParaRPr lang="vi-VN" altLang="en-US" sz="2400" b="1">
              <a:solidFill>
                <a:srgbClr val="FFFF00"/>
              </a:solidFill>
              <a:latin typeface="+mj-lt"/>
            </a:endParaRP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rgbClr val="FFFF00"/>
                </a:solidFill>
                <a:latin typeface="+mj-lt"/>
              </a:rPr>
              <a:t>Thân bài:</a:t>
            </a:r>
            <a:endParaRPr lang="vi-VN" altLang="en-US" sz="2400" b="1">
              <a:solidFill>
                <a:srgbClr val="FFFF00"/>
              </a:solidFill>
              <a:latin typeface="+mj-lt"/>
            </a:endParaRPr>
          </a:p>
          <a:p>
            <a:pPr marL="800100" lvl="1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Tả bao quát</a:t>
            </a:r>
            <a:endParaRPr lang="vi-VN" altLang="en-US" sz="2400" b="1">
              <a:solidFill>
                <a:schemeClr val="bg1"/>
              </a:solidFill>
              <a:latin typeface="+mj-lt"/>
            </a:endParaRPr>
          </a:p>
          <a:p>
            <a:pPr marL="800100" lvl="1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Tả chi tiết:</a:t>
            </a:r>
          </a:p>
          <a:p>
            <a:pPr marL="1257300" lvl="2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+mj-lt"/>
              </a:rPr>
              <a:t>Cách sắp xếp bố cục, trang trí cuốn vở</a:t>
            </a:r>
          </a:p>
          <a:p>
            <a:pPr marL="1257300" lvl="2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+mj-lt"/>
              </a:rPr>
              <a:t>Tác dụng của cuốn vở</a:t>
            </a:r>
            <a:endParaRPr lang="vi-VN" altLang="en-US" sz="2400" b="1">
              <a:solidFill>
                <a:schemeClr val="bg1"/>
              </a:solidFill>
              <a:latin typeface="+mj-lt"/>
            </a:endParaRP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rgbClr val="FFFF00"/>
                </a:solidFill>
                <a:latin typeface="+mj-lt"/>
              </a:rPr>
              <a:t>Kết bài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42981" y="6030802"/>
            <a:ext cx="3271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Cấu trúc phân cấp</a:t>
            </a:r>
          </a:p>
        </p:txBody>
      </p:sp>
    </p:spTree>
    <p:extLst>
      <p:ext uri="{BB962C8B-B14F-4D97-AF65-F5344CB8AC3E}">
        <p14:creationId xmlns:p14="http://schemas.microsoft.com/office/powerpoint/2010/main" val="337890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5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8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1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4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build="allAtOnce" animBg="1"/>
      <p:bldP spid="6" grpId="0" animBg="1"/>
      <p:bldP spid="9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350D40-EDAC-4EC9-BB45-666E4BBBE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041"/>
          <a:stretch/>
        </p:blipFill>
        <p:spPr>
          <a:xfrm>
            <a:off x="572621" y="441065"/>
            <a:ext cx="10706089" cy="1936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C46214-7658-4E6B-A5F0-3448F0114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18" b="-1882"/>
          <a:stretch/>
        </p:blipFill>
        <p:spPr>
          <a:xfrm>
            <a:off x="572621" y="2669689"/>
            <a:ext cx="10706089" cy="257216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67251" y="4139807"/>
            <a:ext cx="452486" cy="443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5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819149" y="2577584"/>
            <a:ext cx="2184400" cy="10033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Tạo bài trình chiếu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4305300" y="1168400"/>
            <a:ext cx="2095500" cy="7620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Một số chức năng</a:t>
            </a:r>
          </a:p>
          <a:p>
            <a:pPr algn="ctr"/>
            <a:r>
              <a:rPr lang="en-US"/>
              <a:t>PMTC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4305300" y="4546600"/>
            <a:ext cx="2095500" cy="7620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Cấu trúc phân cấp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58100" y="2667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Định nghĩa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58100" y="677302"/>
            <a:ext cx="280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Chức năng: tạo bài trình chiếu và trình chiếu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8100" y="1353235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Hiệu ứng động và chuyển trang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58100" y="2596634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Trang tiêu đề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58100" y="3149084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Trang nội dung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85100" y="3701534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Mẫu bố trí</a:t>
            </a:r>
          </a:p>
        </p:txBody>
      </p:sp>
      <p:cxnSp>
        <p:nvCxnSpPr>
          <p:cNvPr id="15" name="Curved Connector 14"/>
          <p:cNvCxnSpPr/>
          <p:nvPr/>
        </p:nvCxnSpPr>
        <p:spPr>
          <a:xfrm rot="5400000" flipH="1" flipV="1">
            <a:off x="2845058" y="1677343"/>
            <a:ext cx="1599684" cy="132080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H="1">
            <a:off x="2943612" y="3374638"/>
            <a:ext cx="1466076" cy="13843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3003549" y="2781300"/>
            <a:ext cx="3397251" cy="762000"/>
            <a:chOff x="3003549" y="2781300"/>
            <a:chExt cx="3397251" cy="762000"/>
          </a:xfrm>
        </p:grpSpPr>
        <p:sp>
          <p:nvSpPr>
            <p:cNvPr id="4" name="Flowchart: Alternate Process 3"/>
            <p:cNvSpPr/>
            <p:nvPr/>
          </p:nvSpPr>
          <p:spPr>
            <a:xfrm>
              <a:off x="4305300" y="2781300"/>
              <a:ext cx="2095500" cy="762000"/>
            </a:xfrm>
            <a:prstGeom prst="flowChartAlternateProcess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Tiêu đề bài trình chiếu</a:t>
              </a:r>
            </a:p>
          </p:txBody>
        </p:sp>
        <p:cxnSp>
          <p:nvCxnSpPr>
            <p:cNvPr id="19" name="Curved Connector 18"/>
            <p:cNvCxnSpPr/>
            <p:nvPr/>
          </p:nvCxnSpPr>
          <p:spPr>
            <a:xfrm>
              <a:off x="3003549" y="3162300"/>
              <a:ext cx="1257300" cy="149612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>
            <a:stCxn id="2" idx="3"/>
          </p:cNvCxnSpPr>
          <p:nvPr/>
        </p:nvCxnSpPr>
        <p:spPr>
          <a:xfrm flipV="1">
            <a:off x="6400800" y="514350"/>
            <a:ext cx="1384300" cy="1035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" idx="3"/>
          </p:cNvCxnSpPr>
          <p:nvPr/>
        </p:nvCxnSpPr>
        <p:spPr>
          <a:xfrm flipV="1">
            <a:off x="6400800" y="1082676"/>
            <a:ext cx="1320800" cy="466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" idx="3"/>
            <a:endCxn id="8" idx="1"/>
          </p:cNvCxnSpPr>
          <p:nvPr/>
        </p:nvCxnSpPr>
        <p:spPr>
          <a:xfrm flipV="1">
            <a:off x="6400800" y="1537901"/>
            <a:ext cx="1257300" cy="11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372226" y="2843984"/>
            <a:ext cx="1384300" cy="335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4" idx="3"/>
            <a:endCxn id="10" idx="1"/>
          </p:cNvCxnSpPr>
          <p:nvPr/>
        </p:nvCxnSpPr>
        <p:spPr>
          <a:xfrm>
            <a:off x="6400800" y="3162300"/>
            <a:ext cx="125730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4" idx="3"/>
          </p:cNvCxnSpPr>
          <p:nvPr/>
        </p:nvCxnSpPr>
        <p:spPr>
          <a:xfrm>
            <a:off x="6400800" y="3162300"/>
            <a:ext cx="1355726" cy="674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12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2199394917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324" y="431800"/>
            <a:ext cx="8674311" cy="4864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4325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2" y="2771166"/>
            <a:ext cx="1821248" cy="2428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9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64462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Chức năng cơ bản của  </a:t>
            </a:r>
            <a:r>
              <a:rPr lang="vi-VN" sz="3200" b="1">
                <a:latin typeface="Times New Roman" pitchFamily="18" charset="0"/>
                <a:ea typeface="Tahoma"/>
                <a:cs typeface="Times New Roman" pitchFamily="18" charset="0"/>
              </a:rPr>
              <a:t>Phần mềm trình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20491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88434" y="5199516"/>
            <a:ext cx="2221496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A.Tạo bài trình chiếu và Trình chiếu.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67" y="2771166"/>
            <a:ext cx="1800921" cy="240122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007768" y="5199516"/>
            <a:ext cx="2139032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Chỉnh sửa, định dạng văn bản, âm thanh,…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60" y="2784717"/>
            <a:ext cx="1780595" cy="237412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81151" y="5172394"/>
            <a:ext cx="210834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Lưu trữ dưới dạng tệp tin.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9" y="2823462"/>
            <a:ext cx="1702150" cy="226953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718021" y="5187454"/>
            <a:ext cx="192638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Soạn thảo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33" y="484146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47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39708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58" y="-153588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35100" y="484145"/>
            <a:ext cx="8394700" cy="1607820"/>
          </a:xfrm>
          <a:prstGeom prst="wedgeRoundRectCallout">
            <a:avLst>
              <a:gd name="adj1" fmla="val 58158"/>
              <a:gd name="adj2" fmla="val 904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Trang chiếu giới thiệu chủ đề và định hướng  cho bài trình bày được gọi là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820222" y="5308426"/>
            <a:ext cx="1772813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Trang nội dung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39708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944434" y="5308426"/>
            <a:ext cx="1845476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Trang mở đầu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39708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68653" y="5308426"/>
            <a:ext cx="2140694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Trang chiếu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16" y="239708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262618" y="5308426"/>
            <a:ext cx="2405385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Trang tiêu đề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1" y="649246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09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183" y="2911866"/>
            <a:ext cx="1603497" cy="213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319206" y="344385"/>
            <a:ext cx="9107493" cy="1607820"/>
          </a:xfrm>
          <a:prstGeom prst="wedgeRoundRectCallout">
            <a:avLst>
              <a:gd name="adj1" fmla="val 54930"/>
              <a:gd name="adj2" fmla="val 27211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Đặc điểm nào ở phần mềm trình chiếu làm cho nội dung  trình bày hấp dẫn, sinh động hơn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464612" y="49906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Định dạng văn bản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02" y="2975366"/>
            <a:ext cx="1603497" cy="213799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733800" y="4990687"/>
            <a:ext cx="2291267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Cung cấp hiệu ứng động và chuyển trang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24" y="2975366"/>
            <a:ext cx="1603497" cy="213799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07233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Các mẫu bố trí nội dung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46" y="2975366"/>
            <a:ext cx="1603497" cy="213799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431454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Chỉnh sửa video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3" y="376135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2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95" y="2687591"/>
            <a:ext cx="1603497" cy="213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766" y="-27940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79176" y="300953"/>
            <a:ext cx="8939523" cy="1607820"/>
          </a:xfrm>
          <a:prstGeom prst="wedgeRoundRectCallout">
            <a:avLst>
              <a:gd name="adj1" fmla="val 63354"/>
              <a:gd name="adj2" fmla="val 13783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Các mẫu tạo sẵn bố cục nội dung có thể sử dụng cho một bài trình chiếu thì được gọi là 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455651" y="4820778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Mẫu kí tự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23" y="2692400"/>
            <a:ext cx="1603497" cy="213799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16754" y="4707721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Mẫu bố trí ( layout)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440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43" y="2692400"/>
            <a:ext cx="1603497" cy="2137996"/>
          </a:xfrm>
          <a:prstGeom prst="rect">
            <a:avLst/>
          </a:prstGeom>
        </p:spPr>
      </p:pic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18699" y="48255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Trang chiếu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69" y="2567598"/>
            <a:ext cx="1603497" cy="2137996"/>
          </a:xfrm>
          <a:prstGeom prst="rect">
            <a:avLst/>
          </a:prstGeom>
        </p:spPr>
      </p:pic>
      <p:sp>
        <p:nvSpPr>
          <p:cNvPr id="22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612225" y="4700785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Mẫu thiết kế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5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1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310" y="-153588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066800" y="596899"/>
            <a:ext cx="8218117" cy="14950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Tại sao cần trình bày theo </a:t>
            </a:r>
            <a:r>
              <a:rPr lang="en-US" sz="3200" b="1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phân cấp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bài trình chiếu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7" y="2073256"/>
            <a:ext cx="1200530" cy="160782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7" y="166645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96676" y="3414101"/>
            <a:ext cx="8939523" cy="1607820"/>
          </a:xfrm>
          <a:prstGeom prst="wedgeRoundRectCallout">
            <a:avLst>
              <a:gd name="adj1" fmla="val 49858"/>
              <a:gd name="adj2" fmla="val 14573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Cấu trúc phân cấp giúp truyền tải thông tin một cách mạch lạc, dễ hiểu và dễ quản lí 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8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766" y="-27940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79176" y="300953"/>
            <a:ext cx="8939523" cy="1607820"/>
          </a:xfrm>
          <a:prstGeom prst="wedgeRoundRectCallout">
            <a:avLst>
              <a:gd name="adj1" fmla="val 63354"/>
              <a:gd name="adj2" fmla="val 13783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trên mỗi trang có thể là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440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96676" y="3414101"/>
            <a:ext cx="8939523" cy="1607820"/>
          </a:xfrm>
          <a:prstGeom prst="wedgeRoundRectCallout">
            <a:avLst>
              <a:gd name="adj1" fmla="val 49858"/>
              <a:gd name="adj2" fmla="val 14573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trên mỗi trang có thể là văn bản, hình ảnh, âm thanh, video, biểu đồ, ......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1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9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768941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83681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926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926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792350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68319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230502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21069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50311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4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1" y="4748311"/>
            <a:ext cx="4084635" cy="20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/>
              <a:t>- </a:t>
            </a:r>
            <a:r>
              <a:rPr lang="en-US"/>
              <a:t>Nguồn video</a:t>
            </a:r>
            <a:br>
              <a:rPr lang="en-US"/>
            </a:br>
            <a:r>
              <a:rPr lang="en-US">
                <a:hlinkClick r:id="rId2"/>
              </a:rPr>
              <a:t>https://www.youtube.com/@nguyenngocduong</a:t>
            </a:r>
            <a:br>
              <a:rPr lang="en-US"/>
            </a:br>
            <a:r>
              <a:rPr lang="en-US"/>
              <a:t>https://www.youtube.com/watch?v=uWZmUpskK-M</a:t>
            </a:r>
          </a:p>
        </p:txBody>
      </p:sp>
    </p:spTree>
    <p:extLst>
      <p:ext uri="{BB962C8B-B14F-4D97-AF65-F5344CB8AC3E}">
        <p14:creationId xmlns:p14="http://schemas.microsoft.com/office/powerpoint/2010/main" val="611091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125687254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875" y="204163"/>
            <a:ext cx="9486899" cy="53197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154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606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87" y="374781"/>
            <a:ext cx="10315575" cy="12618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Theo các em, cô đã tạo ra sản phẩm vừa chiếu từ phần mềm nào sau đây 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88" y="2219326"/>
            <a:ext cx="540067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/>
              <a:t>A. Phần mềm soạn thảo văn bản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243636" y="2195513"/>
            <a:ext cx="531105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/>
              <a:t>B. Phần mềm tính toán tự động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57188" y="4033838"/>
            <a:ext cx="517207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/>
              <a:t>C. Phần mềm chỉnh sửa video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243636" y="4019549"/>
            <a:ext cx="4814889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  <a:r>
              <a:rPr lang="vi-VN" sz="2800" dirty="0"/>
              <a:t>. Phần mềm Trình chiếu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6086475" y="4019549"/>
            <a:ext cx="600075" cy="5232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107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-86107" y="103408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.VnBlack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343609" y="-533410"/>
            <a:ext cx="8866811" cy="3886200"/>
            <a:chOff x="5541892" y="-533400"/>
            <a:chExt cx="6650108" cy="3886200"/>
          </a:xfrm>
        </p:grpSpPr>
        <p:sp useBgFill="1">
          <p:nvSpPr>
            <p:cNvPr id="4" name="Isosceles Triangle 3"/>
            <p:cNvSpPr/>
            <p:nvPr/>
          </p:nvSpPr>
          <p:spPr>
            <a:xfrm>
              <a:off x="7010098" y="-5334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5" name="Isosceles Triangle 4"/>
            <p:cNvSpPr/>
            <p:nvPr/>
          </p:nvSpPr>
          <p:spPr>
            <a:xfrm>
              <a:off x="8478303" y="-5334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6" name="Isosceles Triangle 5"/>
            <p:cNvSpPr/>
            <p:nvPr/>
          </p:nvSpPr>
          <p:spPr>
            <a:xfrm>
              <a:off x="9994097" y="-5334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9" name="Isosceles Triangle 8"/>
            <p:cNvSpPr/>
            <p:nvPr/>
          </p:nvSpPr>
          <p:spPr>
            <a:xfrm>
              <a:off x="6271589" y="7620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10" name="Isosceles Triangle 9"/>
            <p:cNvSpPr/>
            <p:nvPr/>
          </p:nvSpPr>
          <p:spPr>
            <a:xfrm>
              <a:off x="7754776" y="7620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11" name="Isosceles Triangle 10"/>
            <p:cNvSpPr/>
            <p:nvPr/>
          </p:nvSpPr>
          <p:spPr>
            <a:xfrm>
              <a:off x="9255588" y="7620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13" name="Isosceles Triangle 12"/>
            <p:cNvSpPr/>
            <p:nvPr/>
          </p:nvSpPr>
          <p:spPr>
            <a:xfrm>
              <a:off x="5541892" y="20574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14" name="Isosceles Triangle 13"/>
            <p:cNvSpPr/>
            <p:nvPr/>
          </p:nvSpPr>
          <p:spPr>
            <a:xfrm>
              <a:off x="7025079" y="20574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15" name="Isosceles Triangle 14"/>
            <p:cNvSpPr/>
            <p:nvPr/>
          </p:nvSpPr>
          <p:spPr>
            <a:xfrm>
              <a:off x="8525891" y="20574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29" name="Isosceles Triangle 28"/>
            <p:cNvSpPr/>
            <p:nvPr/>
          </p:nvSpPr>
          <p:spPr>
            <a:xfrm rot="10800000">
              <a:off x="10723794" y="-533399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30" name="Isosceles Triangle 29"/>
            <p:cNvSpPr/>
            <p:nvPr/>
          </p:nvSpPr>
          <p:spPr>
            <a:xfrm rot="10800000">
              <a:off x="9240607" y="-533399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31" name="Isosceles Triangle 30"/>
            <p:cNvSpPr/>
            <p:nvPr/>
          </p:nvSpPr>
          <p:spPr>
            <a:xfrm rot="10800000">
              <a:off x="7739795" y="-533399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57" name="Isosceles Triangle 56"/>
            <p:cNvSpPr/>
            <p:nvPr/>
          </p:nvSpPr>
          <p:spPr>
            <a:xfrm rot="10800000">
              <a:off x="9994097" y="7620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58" name="Isosceles Triangle 57"/>
            <p:cNvSpPr/>
            <p:nvPr/>
          </p:nvSpPr>
          <p:spPr>
            <a:xfrm rot="10800000">
              <a:off x="8510910" y="7620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59" name="Isosceles Triangle 58"/>
            <p:cNvSpPr/>
            <p:nvPr/>
          </p:nvSpPr>
          <p:spPr>
            <a:xfrm rot="10800000">
              <a:off x="7010098" y="7620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61" name="Isosceles Triangle 60"/>
            <p:cNvSpPr/>
            <p:nvPr/>
          </p:nvSpPr>
          <p:spPr>
            <a:xfrm rot="10800000">
              <a:off x="9264399" y="2057399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62" name="Isosceles Triangle 61"/>
            <p:cNvSpPr/>
            <p:nvPr/>
          </p:nvSpPr>
          <p:spPr>
            <a:xfrm rot="10800000">
              <a:off x="7781212" y="2057399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63" name="Isosceles Triangle 62"/>
            <p:cNvSpPr/>
            <p:nvPr/>
          </p:nvSpPr>
          <p:spPr>
            <a:xfrm rot="10800000">
              <a:off x="6280400" y="2057399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18945" y="3352794"/>
            <a:ext cx="8866811" cy="3886202"/>
            <a:chOff x="3352800" y="3352798"/>
            <a:chExt cx="6650108" cy="3886202"/>
          </a:xfrm>
        </p:grpSpPr>
        <p:sp useBgFill="1">
          <p:nvSpPr>
            <p:cNvPr id="17" name="Isosceles Triangle 16"/>
            <p:cNvSpPr/>
            <p:nvPr/>
          </p:nvSpPr>
          <p:spPr>
            <a:xfrm>
              <a:off x="4812195" y="33528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18" name="Isosceles Triangle 17"/>
            <p:cNvSpPr/>
            <p:nvPr/>
          </p:nvSpPr>
          <p:spPr>
            <a:xfrm>
              <a:off x="6295382" y="33528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19" name="Isosceles Triangle 18"/>
            <p:cNvSpPr/>
            <p:nvPr/>
          </p:nvSpPr>
          <p:spPr>
            <a:xfrm>
              <a:off x="7796194" y="33528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21" name="Isosceles Triangle 20"/>
            <p:cNvSpPr/>
            <p:nvPr/>
          </p:nvSpPr>
          <p:spPr>
            <a:xfrm>
              <a:off x="4082497" y="46482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22" name="Isosceles Triangle 21"/>
            <p:cNvSpPr/>
            <p:nvPr/>
          </p:nvSpPr>
          <p:spPr>
            <a:xfrm>
              <a:off x="5565684" y="46482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23" name="Isosceles Triangle 22"/>
            <p:cNvSpPr/>
            <p:nvPr/>
          </p:nvSpPr>
          <p:spPr>
            <a:xfrm>
              <a:off x="7066496" y="46482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25" name="Isosceles Triangle 24"/>
            <p:cNvSpPr/>
            <p:nvPr/>
          </p:nvSpPr>
          <p:spPr>
            <a:xfrm>
              <a:off x="3352800" y="59436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26" name="Isosceles Triangle 25"/>
            <p:cNvSpPr/>
            <p:nvPr/>
          </p:nvSpPr>
          <p:spPr>
            <a:xfrm>
              <a:off x="4835987" y="59436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27" name="Isosceles Triangle 26"/>
            <p:cNvSpPr/>
            <p:nvPr/>
          </p:nvSpPr>
          <p:spPr>
            <a:xfrm>
              <a:off x="6336799" y="5943600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65" name="Isosceles Triangle 64"/>
            <p:cNvSpPr/>
            <p:nvPr/>
          </p:nvSpPr>
          <p:spPr>
            <a:xfrm rot="10800000">
              <a:off x="8534702" y="3352798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66" name="Isosceles Triangle 65"/>
            <p:cNvSpPr/>
            <p:nvPr/>
          </p:nvSpPr>
          <p:spPr>
            <a:xfrm rot="10800000">
              <a:off x="7051515" y="3352798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67" name="Isosceles Triangle 66"/>
            <p:cNvSpPr/>
            <p:nvPr/>
          </p:nvSpPr>
          <p:spPr>
            <a:xfrm rot="10800000">
              <a:off x="5550703" y="3352798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69" name="Isosceles Triangle 68"/>
            <p:cNvSpPr/>
            <p:nvPr/>
          </p:nvSpPr>
          <p:spPr>
            <a:xfrm rot="10800000">
              <a:off x="7805005" y="4648197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70" name="Isosceles Triangle 69"/>
            <p:cNvSpPr/>
            <p:nvPr/>
          </p:nvSpPr>
          <p:spPr>
            <a:xfrm rot="10800000">
              <a:off x="6321818" y="4648197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71" name="Isosceles Triangle 70"/>
            <p:cNvSpPr/>
            <p:nvPr/>
          </p:nvSpPr>
          <p:spPr>
            <a:xfrm rot="10800000">
              <a:off x="4821006" y="4648197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73" name="Isosceles Triangle 72"/>
            <p:cNvSpPr/>
            <p:nvPr/>
          </p:nvSpPr>
          <p:spPr>
            <a:xfrm rot="10800000">
              <a:off x="7075307" y="5943595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74" name="Isosceles Triangle 73"/>
            <p:cNvSpPr/>
            <p:nvPr/>
          </p:nvSpPr>
          <p:spPr>
            <a:xfrm rot="10800000">
              <a:off x="5592120" y="5943595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75" name="Isosceles Triangle 74"/>
            <p:cNvSpPr/>
            <p:nvPr/>
          </p:nvSpPr>
          <p:spPr>
            <a:xfrm rot="10800000">
              <a:off x="4091308" y="5943595"/>
              <a:ext cx="1468206" cy="1295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5486400" y="5029200"/>
            <a:ext cx="528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M</a:t>
            </a:r>
            <a:r>
              <a:rPr lang="en-US" sz="3200">
                <a:solidFill>
                  <a:srgbClr val="3399FF"/>
                </a:solidFill>
                <a:latin typeface=".VnMystical" pitchFamily="34" charset="0"/>
              </a:rPr>
              <a:t>«n Tin häc líp 7</a:t>
            </a:r>
          </a:p>
          <a:p>
            <a:pPr algn="ctr"/>
            <a:r>
              <a:rPr lang="en-US" sz="3200">
                <a:solidFill>
                  <a:srgbClr val="3399FF"/>
                </a:solidFill>
                <a:latin typeface=".VnMystical" pitchFamily="34" charset="0"/>
              </a:rPr>
              <a:t>Gi¸o viªn: Vò ThÞ HiÒn</a:t>
            </a:r>
          </a:p>
        </p:txBody>
      </p:sp>
      <p:sp useBgFill="1">
        <p:nvSpPr>
          <p:cNvPr id="45" name="Isosceles Triangle 44"/>
          <p:cNvSpPr/>
          <p:nvPr/>
        </p:nvSpPr>
        <p:spPr>
          <a:xfrm rot="11052631">
            <a:off x="-993320" y="-100249"/>
            <a:ext cx="1957608" cy="12954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-485446" y="295729"/>
            <a:ext cx="3976688" cy="11811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000" dirty="0">
                <a:solidFill>
                  <a:schemeClr val="tx2"/>
                </a:solidFill>
                <a:latin typeface="Script MT Bold" panose="03040602040607080904" pitchFamily="66" charset="0"/>
              </a:rPr>
              <a:t>Bài 11:</a:t>
            </a:r>
            <a:endParaRPr lang="en-US" sz="6000" dirty="0">
              <a:solidFill>
                <a:schemeClr val="tx2"/>
              </a:solidFill>
              <a:latin typeface="Script MT Bold" panose="03040602040607080904" pitchFamily="66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-284380" y="509593"/>
            <a:ext cx="10848975" cy="2387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000" dirty="0">
                <a:solidFill>
                  <a:srgbClr val="0070C0"/>
                </a:solidFill>
                <a:latin typeface="Script MT Bold" panose="03040602040607080904" pitchFamily="66" charset="0"/>
              </a:rPr>
              <a:t>Tao Bài Trình Chiếu</a:t>
            </a:r>
            <a:endParaRPr lang="en-US" sz="8000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1009202" y="2057398"/>
            <a:ext cx="1285878" cy="1217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000" dirty="0">
                <a:solidFill>
                  <a:srgbClr val="0070C0"/>
                </a:solidFill>
                <a:latin typeface="Script MT Bold" panose="03040602040607080904" pitchFamily="66" charset="0"/>
              </a:rPr>
              <a:t>.</a:t>
            </a:r>
            <a:endParaRPr lang="en-US" sz="8000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75"/>
          <a:stretch/>
        </p:blipFill>
        <p:spPr>
          <a:xfrm rot="927823">
            <a:off x="244841" y="1971929"/>
            <a:ext cx="5299531" cy="532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0.00023 C -0.00039 0.01134 -0.00039 0.02268 -0.00117 0.03379 C -0.00156 0.03958 -0.00273 0.04513 -0.00352 0.05092 C -0.00365 0.05138 -0.00521 0.06435 -0.00586 0.06574 C -0.00677 0.06759 -0.0082 0.06851 -0.00951 0.0699 C -0.01419 0.07476 -0.01276 0.07407 -0.01654 0.07407 L 0.03333 0.01898 C 0.0306 0.02083 0.02331 0.0243 0.02031 0.02963 C 0.01927 0.03148 0.01875 0.03379 0.01797 0.03611 C 0.01836 0.04166 0.01823 0.04745 0.01914 0.05301 C 0.02018 0.05972 0.02187 0.05972 0.025 0.06134 C 0.02669 0.06226 0.02826 0.06273 0.02982 0.06342 C 0.03099 0.06203 0.03242 0.06134 0.03333 0.05926 C 0.03451 0.05694 0.0349 0.05347 0.03581 0.05092 C 0.03646 0.04861 0.03737 0.04652 0.03815 0.04444 C 0.03854 0.04236 0.0388 0.03611 0.03932 0.03819 C 0.04062 0.04259 0.04023 0.04791 0.04049 0.05301 C 0.04102 0.05926 0.04128 0.06574 0.04167 0.07199 C 0.04531 0.07129 0.04922 0.07291 0.05247 0.0699 C 0.05794 0.06458 0.0569 0.05231 0.05964 0.04444 C 0.06107 0.04004 0.06849 0.03796 0.05833 0.04236 C 0.05872 0.05023 0.05755 0.05879 0.05964 0.06574 C 0.06081 0.06967 0.06667 0.0699 0.06667 0.07013 C 0.07031 0.06921 0.07409 0.0699 0.07747 0.06782 C 0.07878 0.06689 0.07982 0.06388 0.07982 0.06134 C 0.08021 0.04791 0.07904 0.03449 0.07865 0.02106 C 0.07682 0.03078 0.07396 0.04004 0.07747 0.05092 C 0.07891 0.05532 0.08464 0.05926 0.08464 0.05949 C 0.08737 0.05856 0.09023 0.05833 0.09297 0.05717 C 0.09531 0.05625 0.1 0.05301 0.1 0.05324 C 0.10404 0.0537 0.1082 0.05254 0.11198 0.05509 C 0.11315 0.05578 0.11224 0.05972 0.11315 0.06134 C 0.11523 0.06504 0.12031 0.0699 0.12031 0.07013 C 0.125 0.06921 0.12995 0.07037 0.13464 0.06782 C 0.13581 0.06713 0.13555 0.06365 0.13581 0.06134 C 0.1362 0.0581 0.13841 0.03333 0.14049 0.02754 L 0.14531 0.01481 C 0.14609 0.01273 0.14648 0.00995 0.14766 0.00856 L 0.15482 4.07407E-6 C 0.16081 0.00069 0.16693 -0.00093 0.17266 0.00208 C 0.17409 0.00277 0.17135 0.00671 0.17031 0.00856 C 0.16667 0.01481 0.16602 0.01458 0.16198 0.01689 C 0.16159 0.01898 0.16029 0.02129 0.16081 0.02338 C 0.16146 0.02638 0.16641 0.0287 0.16797 0.02963 C 0.16875 0.03171 0.16966 0.03379 0.17031 0.03611 C 0.17227 0.04282 0.17201 0.04953 0.17031 0.05717 C 0.16901 0.06273 0.16589 0.06435 0.16315 0.06574 C 0.1612 0.06643 0.15521 0.06782 0.15716 0.06782 C 0.16003 0.06782 0.16276 0.06643 0.16549 0.06574 C 0.16979 0.06064 0.17292 0.0574 0.1763 0.04861 C 0.17956 0.03981 0.1776 0.04421 0.18216 0.03611 C 0.18021 0.04699 0.18047 0.04236 0.18216 0.05926 C 0.18242 0.06157 0.18268 0.06388 0.18333 0.06574 C 0.18516 0.0706 0.18789 0.07314 0.19049 0.07615 C 0.19453 0.07546 0.19922 0.07847 0.20247 0.07407 C 0.20508 0.0706 0.20482 0.05717 0.20482 0.0574 C 0.20521 0.05162 0.20547 0.04583 0.20599 0.04027 C 0.20625 0.03796 0.20625 0.0324 0.20716 0.03379 C 0.20859 0.03634 0.20807 0.04097 0.20833 0.04444 C 0.20924 0.05578 0.21003 0.06713 0.21081 0.07847 C 0.21237 0.07685 0.21432 0.07638 0.21549 0.07407 C 0.21615 0.07314 0.21784 0.05926 0.21784 0.05949 C 0.21862 0.05393 0.21966 0.04027 0.22148 0.03611 L 0.225 0.02754 C 0.22461 0.02963 0.22422 0.03171 0.22383 0.03379 C 0.22214 0.04444 0.22135 0.05138 0.22383 0.06342 C 0.22422 0.06574 0.22617 0.06504 0.22747 0.06574 C 0.22982 0.06504 0.23242 0.06527 0.23451 0.06342 C 0.24049 0.05879 0.23555 0.05601 0.24167 0.05301 C 0.24479 0.05138 0.24805 0.05162 0.25117 0.05092 C 0.25326 0.05023 0.25521 0.0493 0.25716 0.04861 C 0.2612 0.0493 0.26589 0.04652 0.26914 0.05092 C 0.27174 0.05439 0.26836 0.06597 0.27148 0.06782 L 0.275 0.0699 C 0.28164 0.06898 0.28815 0.07199 0.29284 0.06342 C 0.29388 0.0618 0.29453 0.05926 0.29531 0.05717 C 0.2957 0.05509 0.29596 0.05277 0.29648 0.05092 C 0.29714 0.04861 0.2987 0.04699 0.29883 0.04444 C 0.29987 0.03263 0.29961 0.02037 0.3 0.00856 L 0.30247 0.02106 C 0.30286 0.02338 0.30339 0.02523 0.30365 0.02754 C 0.30625 0.05115 0.3026 0.04467 0.30951 0.05301 C 0.31081 0.05092 0.31211 0.04884 0.31315 0.04652 C 0.31406 0.04467 0.31445 0.04213 0.31549 0.04027 C 0.31654 0.03842 0.31784 0.0375 0.31914 0.03611 C 0.31992 0.03148 0.32214 0.02338 0.31914 0.01898 C 0.31784 0.01713 0.31589 0.02037 0.31432 0.02106 C 0.31315 0.02731 0.31094 0.03634 0.31432 0.04236 C 0.31576 0.0449 0.31823 0.04097 0.32031 0.04027 C 0.32148 0.03888 0.32253 0.03703 0.32383 0.03611 C 0.33372 0.02731 0.3207 0.04189 0.33099 0.02963 C 0.33021 0.0331 0.3293 0.03657 0.32865 0.04027 C 0.32812 0.04236 0.32747 0.04444 0.32747 0.04652 C 0.32747 0.0537 0.32826 0.06064 0.32865 0.06782 C 0.33451 0.06713 0.34062 0.06782 0.34648 0.06574 C 0.3526 0.06342 0.35065 0.05787 0.35247 0.05092 C 0.35586 0.03634 0.35482 0.05416 0.35482 0.03379 L 0.35482 0.03402 C 0.35326 0.04166 0.35156 0.0493 0.35 0.05717 C 0.34948 0.05995 0.34883 0.06273 0.34883 0.06574 C 0.34883 0.06782 0.34961 0.0699 0.35 0.07199 C 0.35247 0.07129 0.35495 0.07129 0.35716 0.0699 C 0.35937 0.06851 0.36107 0.06527 0.36315 0.06342 C 0.3651 0.0618 0.36706 0.06064 0.36914 0.05926 C 0.36953 0.05717 0.37005 0.05509 0.37031 0.05301 C 0.37096 0.04444 0.36901 0.03472 0.37148 0.02754 C 0.37292 0.02338 0.37695 0.02615 0.37982 0.02546 C 0.38177 0.0243 0.3849 0.02106 0.38698 0.02546 C 0.38802 0.02777 0.38776 0.03101 0.38815 0.03379 C 0.38867 0.05185 0.38255 0.08125 0.39531 0.0699 C 0.39674 0.06851 0.39766 0.06574 0.39883 0.06342 C 0.39922 0.06134 0.39935 0.05902 0.4 0.05717 C 0.40182 0.05231 0.40456 0.04976 0.40716 0.04652 C 0.40755 0.04375 0.40755 0.04074 0.40833 0.03819 C 0.40977 0.03379 0.41328 0.03032 0.41549 0.02754 C 0.41628 0.02546 0.41719 0.02338 0.41784 0.02106 C 0.42279 0.0037 0.41458 0.02662 0.42148 0.00856 C 0.42187 0.00625 0.42201 0.00416 0.42266 0.00208 C 0.42357 -0.00093 0.42617 -0.00278 0.42617 -0.00625 C 0.42617 -0.0088 0.42383 -0.00926 0.42266 -0.01065 C 0.41875 -0.00926 0.41523 -0.00903 0.41198 -0.00417 C 0.40924 -0.00047 0.40482 0.00856 0.40482 0.00879 C 0.40521 0.02476 0.40417 0.0412 0.40599 0.05717 C 0.40625 0.06018 0.40885 0.05347 0.40951 0.05092 C 0.41315 0.0368 0.40924 0.03495 0.41549 0.02754 C 0.41654 0.02638 0.41784 0.02615 0.41914 0.02546 C 0.42383 0.02685 0.4306 0.02245 0.43333 0.02963 C 0.43724 0.03958 0.4332 0.05393 0.43451 0.06574 C 0.4349 0.06805 0.43698 0.06851 0.43815 0.0699 C 0.4388 0.06967 0.45026 0.06759 0.45234 0.06134 C 0.4569 0.04884 0.45195 0.05 0.45833 0.04236 C 0.45937 0.0412 0.46081 0.0412 0.46198 0.04027 C 0.46354 0.03888 0.46497 0.03634 0.46667 0.03611 C 0.47344 0.03426 0.48021 0.03449 0.48698 0.03379 C 0.48815 0.0331 0.48932 0.03287 0.49049 0.03171 C 0.49479 0.02801 0.49714 0.02546 0.5 0.01898 C 0.50091 0.01713 0.50156 0.01481 0.50234 0.01273 C 0.50195 0.00787 0.50299 0.00185 0.50117 -0.00209 C 0.49896 -0.00695 0.49492 -0.00811 0.49167 -0.01065 C 0.48893 -0.01274 0.4862 -0.01505 0.48333 -0.0169 C 0.48125 -0.01829 0.47448 -0.02061 0.47266 -0.02107 C 0.46862 -0.01968 0.46419 -0.02061 0.46068 -0.0169 C 0.45885 -0.01505 0.45924 -0.00973 0.45833 -0.00625 C 0.45768 -0.00348 0.45677 -0.0007 0.45599 0.00208 C 0.45638 0.01203 0.45651 0.02199 0.45716 0.03171 C 0.45729 0.03402 0.45768 0.03611 0.45833 0.03819 C 0.46016 0.04375 0.46224 0.04814 0.46549 0.05092 C 0.46784 0.05254 0.47031 0.05347 0.47266 0.05509 L 0.47865 0.05926 C 0.48372 0.05856 0.48906 0.05949 0.49401 0.05717 C 0.49753 0.05555 0.5026 0.0456 0.50599 0.04236 C 0.50781 0.04051 0.5099 0.03935 0.51198 0.03819 C 0.51536 0.03588 0.51654 0.03564 0.52031 0.03379 C 0.52266 0.02963 0.52552 0.02615 0.52734 0.02106 C 0.52826 0.01898 0.52865 0.0162 0.52982 0.01481 C 0.53151 0.0125 0.53372 0.01203 0.53568 0.01064 C 0.53698 0.00856 0.53841 0.00671 0.53932 0.00416 C 0.54102 -0.00024 0.54089 -0.00834 0.53932 -0.01274 C 0.53867 -0.01459 0.53698 -0.01412 0.53568 -0.01482 C 0.53138 -0.01274 0.52656 -0.01227 0.52266 -0.00857 C 0.52109 -0.00695 0.52083 -0.00301 0.52031 4.07407E-6 C 0.5168 0.01828 0.52161 0.00393 0.51667 0.01689 C 0.51628 0.02338 0.51589 0.02963 0.51549 0.03611 C 0.51406 0.06388 0.51523 0.07013 0.51315 0.05092 C 0.51471 0.04791 0.51654 0.0456 0.51784 0.04236 C 0.51862 0.04051 0.51836 0.03796 0.51901 0.03611 C 0.52161 0.02916 0.52253 0.02986 0.52617 0.02754 C 0.53021 0.02268 0.53203 0.01851 0.53815 0.02546 C 0.53945 0.02685 0.53893 0.03101 0.53932 0.03379 C 0.53893 0.04097 0.53815 0.04791 0.53815 0.05509 C 0.53815 0.05856 0.53737 0.06458 0.53932 0.06574 C 0.54245 0.06759 0.5457 0.06273 0.54883 0.06134 C 0.55 0.05995 0.55143 0.05902 0.55234 0.05717 C 0.55391 0.05416 0.55495 0.05023 0.55599 0.04652 C 0.55677 0.04351 0.55794 0.03449 0.55833 0.03171 C 0.55794 0.03819 0.55768 0.04444 0.55716 0.05092 C 0.5569 0.05439 0.55586 0.05787 0.55599 0.06134 C 0.55625 0.06643 0.55755 0.07129 0.55833 0.07615 C 0.56758 0.05972 0.55573 0.07963 0.56667 0.06574 C 0.57448 0.05578 0.56615 0.0618 0.57383 0.05717 C 0.57904 0.04351 0.57266 0.05717 0.58099 0.04861 C 0.58242 0.04722 0.5832 0.04421 0.58451 0.04236 C 0.5974 0.02453 0.58711 0.04189 0.59531 0.02754 C 0.59609 0.02476 0.59792 0.02222 0.59766 0.01898 C 0.59687 0.01134 0.59062 0.01643 0.58932 0.01689 C 0.58659 0.0206 0.58307 0.02453 0.58099 0.02963 C 0.57956 0.03287 0.57865 0.0368 0.57734 0.04027 C 0.57604 0.04953 0.57474 0.05509 0.57734 0.06574 C 0.57826 0.06875 0.5806 0.0699 0.58216 0.07199 C 0.58737 0.07129 0.59258 0.07152 0.59766 0.0699 C 0.59935 0.06944 0.60078 0.06689 0.60234 0.06574 C 0.60352 0.06481 0.60482 0.06435 0.60599 0.06342 C 0.60716 0.06134 0.6082 0.05902 0.60951 0.05717 C 0.61068 0.05555 0.61211 0.05463 0.61315 0.05301 C 0.61445 0.05046 0.61549 0.04722 0.61667 0.04444 C 0.61706 0.04236 0.61732 0.04004 0.61784 0.03819 C 0.62187 0.02407 0.62005 0.03634 0.61901 0.04444 C 0.61875 0.04676 0.61823 0.04861 0.61784 0.05092 C 0.61732 0.05439 0.61706 0.05787 0.61667 0.06134 C 0.61784 0.06273 0.61888 0.06527 0.62031 0.06574 C 0.62135 0.06597 0.62721 0.06226 0.62865 0.06134 C 0.63516 0.0537 0.62956 0.06134 0.63451 0.05092 C 0.63724 0.04513 0.6388 0.0449 0.64049 0.03819 C 0.64154 0.03402 0.64427 0.02176 0.64284 0.02546 C 0.64206 0.02754 0.64115 0.02939 0.64049 0.03171 C 0.63893 0.0375 0.6375 0.04444 0.63698 0.05092 C 0.63646 0.05578 0.63607 0.06064 0.63568 0.06574 C 0.63737 0.06713 0.63867 0.06944 0.64049 0.0699 C 0.64154 0.07013 0.6474 0.06643 0.64883 0.06574 L 0.65352 0.05717 L 0.65352 0.0574 L 0.65352 0.05717 " pathEditMode="relative" rAng="0" ptsTypes="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2" dur="4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5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120139" y="3880044"/>
            <a:ext cx="6250114" cy="1055076"/>
            <a:chOff x="1528151" y="1644162"/>
            <a:chExt cx="5980480" cy="1055076"/>
          </a:xfrm>
        </p:grpSpPr>
        <p:sp>
          <p:nvSpPr>
            <p:cNvPr id="14" name="Pentagon 13"/>
            <p:cNvSpPr/>
            <p:nvPr/>
          </p:nvSpPr>
          <p:spPr>
            <a:xfrm>
              <a:off x="1528151" y="1661746"/>
              <a:ext cx="5980480" cy="1037492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>
              <a:off x="1528151" y="1644162"/>
              <a:ext cx="5432187" cy="1037492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3. Cấu trúc phân cấp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20139" y="4926328"/>
            <a:ext cx="6250114" cy="1046284"/>
            <a:chOff x="1528151" y="1652954"/>
            <a:chExt cx="5980480" cy="1046284"/>
          </a:xfrm>
        </p:grpSpPr>
        <p:sp>
          <p:nvSpPr>
            <p:cNvPr id="17" name="Pentagon 16"/>
            <p:cNvSpPr/>
            <p:nvPr/>
          </p:nvSpPr>
          <p:spPr>
            <a:xfrm>
              <a:off x="1528151" y="1661746"/>
              <a:ext cx="5980480" cy="1037492"/>
            </a:xfrm>
            <a:prstGeom prst="homePlat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Pentagon 17"/>
            <p:cNvSpPr/>
            <p:nvPr/>
          </p:nvSpPr>
          <p:spPr>
            <a:xfrm>
              <a:off x="1528151" y="1652954"/>
              <a:ext cx="5432187" cy="1037492"/>
            </a:xfrm>
            <a:prstGeom prst="homePlat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4. Thực hành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20139" y="2842552"/>
            <a:ext cx="6250113" cy="1046284"/>
            <a:chOff x="1528151" y="1652954"/>
            <a:chExt cx="5980480" cy="1046284"/>
          </a:xfrm>
        </p:grpSpPr>
        <p:sp>
          <p:nvSpPr>
            <p:cNvPr id="11" name="Pentagon 10"/>
            <p:cNvSpPr/>
            <p:nvPr/>
          </p:nvSpPr>
          <p:spPr>
            <a:xfrm>
              <a:off x="1528151" y="1661746"/>
              <a:ext cx="5980480" cy="1037492"/>
            </a:xfrm>
            <a:prstGeom prst="homePlat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528151" y="1652954"/>
              <a:ext cx="5432187" cy="1037492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sz="2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2. </a:t>
              </a:r>
              <a:r>
                <a:rPr lang="vi-VN" sz="2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Tiêu đề của bài trình chiếu</a:t>
              </a:r>
              <a:endPara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36471" y="1822640"/>
            <a:ext cx="6266560" cy="1046284"/>
            <a:chOff x="1528150" y="1652954"/>
            <a:chExt cx="5980481" cy="1046284"/>
          </a:xfrm>
        </p:grpSpPr>
        <p:sp>
          <p:nvSpPr>
            <p:cNvPr id="3" name="Pentagon 2"/>
            <p:cNvSpPr/>
            <p:nvPr/>
          </p:nvSpPr>
          <p:spPr>
            <a:xfrm>
              <a:off x="1528151" y="1661746"/>
              <a:ext cx="5980480" cy="1037492"/>
            </a:xfrm>
            <a:prstGeom prst="homePlat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Pentagon 4"/>
            <p:cNvSpPr/>
            <p:nvPr/>
          </p:nvSpPr>
          <p:spPr>
            <a:xfrm>
              <a:off x="1528150" y="1652954"/>
              <a:ext cx="5505695" cy="1037492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1. Chức năng cơ bản của phần mềm trình chiếu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37807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spc="300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Tạo bài trình chiếu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53" y="1734532"/>
            <a:ext cx="409575" cy="448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011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9DEB7-A02C-4FE5-BAAD-0A37E3F79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44" y="1010730"/>
            <a:ext cx="11117723" cy="20874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03932E-0FDA-492C-9958-52ED1F7B6D23}"/>
              </a:ext>
            </a:extLst>
          </p:cNvPr>
          <p:cNvSpPr/>
          <p:nvPr/>
        </p:nvSpPr>
        <p:spPr>
          <a:xfrm>
            <a:off x="493045" y="240182"/>
            <a:ext cx="1120562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MỘT S</a:t>
            </a:r>
            <a:r>
              <a:rPr lang="en-US" sz="2800" b="1" dirty="0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Ố</a:t>
            </a:r>
            <a:r>
              <a:rPr lang="vi-VN" sz="2800" b="1" dirty="0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CHỨC NĂNG CƠ BẢN CỦA PHẦN MỀM TRÌNH CHI</a:t>
            </a:r>
            <a:r>
              <a:rPr lang="en-US" sz="2800" b="1" dirty="0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ẾU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9372600" y="5448300"/>
            <a:ext cx="2070100" cy="457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Bài tập </a:t>
            </a:r>
            <a:r>
              <a:rPr lang="en-US">
                <a:solidFill>
                  <a:schemeClr val="bg1"/>
                </a:solidFill>
                <a:hlinkClick r:id="rId3" action="ppaction://hlinkpres?slideindex=1&amp;slidetitle="/>
              </a:rPr>
              <a:t>nhóm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1537" y="3814763"/>
            <a:ext cx="10739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Học sinh Trình bày phần chuẩn bị về nhà  trả lời câu hỏi hđ 1 bằng 2 cách: Trình bày bằng khổ giấy A3, và trình bày bằng powint.</a:t>
            </a:r>
          </a:p>
          <a:p>
            <a:r>
              <a:rPr lang="en-US"/>
              <a:t>- GV cho hs ở dưới nhận xét bài làm 2 nhóm về nội dung và hình thức</a:t>
            </a:r>
            <a:r>
              <a:rPr lang="en-US">
                <a:sym typeface="Wingdings" panose="05000000000000000000" pitchFamily="2" charset="2"/>
              </a:rPr>
              <a:t> HS nhận thấy ưu điểm của trình bày bằng phần mềm trình chiếu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3721" y="1038690"/>
            <a:ext cx="11221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a. Định nghĩa: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Phần mềm trình chiếu là phần mềm trình bày thông tin dưới hình thức trình chiếu thu hút,…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3721" y="1896525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b. Chức năng: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720" y="2292446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- Tạo bài trình chiếu: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trên máy tính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soạn thảo, định dạng,…);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5861" y="2699375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- Trình chiếu: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chiếu nội dung lên màn chiếu, ti vi, màn hình led quảng cáo, 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4143" y="3283862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c. Hiệu ứng: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làm cho nội dung trình bày thu hút, hấp dẫn.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142" y="3679783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- Hiệu ứng động: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các đối tượng trên trang chiếu ( văn bản, hình ảnh,…);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283" y="4086712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- Hiệu ứng chuyển trang: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trang chiếu;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284" y="4680626"/>
            <a:ext cx="1122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03932E-0FDA-492C-9958-52ED1F7B6D23}"/>
              </a:ext>
            </a:extLst>
          </p:cNvPr>
          <p:cNvSpPr/>
          <p:nvPr/>
        </p:nvSpPr>
        <p:spPr>
          <a:xfrm>
            <a:off x="493045" y="240182"/>
            <a:ext cx="1120562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MỘT S</a:t>
            </a:r>
            <a:r>
              <a:rPr lang="en-US" sz="2800" b="1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Ố</a:t>
            </a:r>
            <a:r>
              <a:rPr lang="vi-VN" sz="2800" b="1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CHỨC NĂNG CƠ BẢN CỦA PHẦN MỀM TRÌNH CHI</a:t>
            </a:r>
            <a:r>
              <a:rPr lang="en-US" sz="2800" b="1">
                <a:solidFill>
                  <a:srgbClr val="0000FF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ẾU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8384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B17CB-6449-434E-BFE2-E816A68D1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256"/>
          <a:stretch/>
        </p:blipFill>
        <p:spPr>
          <a:xfrm>
            <a:off x="454039" y="678025"/>
            <a:ext cx="10888107" cy="2345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F976D6-F7A2-4E14-AB48-D44B89F35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420" b="-310"/>
          <a:stretch/>
        </p:blipFill>
        <p:spPr>
          <a:xfrm>
            <a:off x="454039" y="3365894"/>
            <a:ext cx="10888107" cy="281408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78351" y="5524107"/>
            <a:ext cx="452486" cy="443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442700" y="6184900"/>
            <a:ext cx="749300" cy="673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801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C21D51-214B-453B-9C04-4736FA8EC9AE}&quot;/&gt;&lt;isInvalidForFieldText val=&quot;0&quot;/&gt;&lt;Image&gt;&lt;filename val=&quot;C:\Users\ASUS\Desktop\btc\data\asimages\{4EC21D51-214B-453B-9C04-4736FA8EC9AE}.png&quot;/&gt;&lt;left val=&quot;411&quot;/&gt;&lt;top val=&quot;299&quot;/&gt;&lt;width val=&quot;19&quot;/&gt;&lt;height val=&quot;19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66C9A97-34C3-4749-B622-6D2BEE89F9B4}&quot;/&gt;&lt;isInvalidForFieldText val=&quot;0&quot;/&gt;&lt;Image&gt;&lt;filename val=&quot;C:\Users\ASUS\Desktop\btc\data\asimages\{766C9A97-34C3-4749-B622-6D2BEE89F9B4}.png&quot;/&gt;&lt;left val=&quot;287&quot;/&gt;&lt;top val=&quot;353&quot;/&gt;&lt;width val=&quot;129&quot;/&gt;&lt;height val=&quot;4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CC9680-0C34-47AC-A122-6A43830D3EC7}&quot;/&gt;&lt;isInvalidForFieldText val=&quot;0&quot;/&gt;&lt;Image&gt;&lt;filename val=&quot;C:\Users\ASUS\Desktop\btc\data\asimages\{8FCC9680-0C34-47AC-A122-6A43830D3EC7}.png&quot;/&gt;&lt;left val=&quot;36&quot;/&gt;&lt;top val=&quot;22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80628E-AB8F-445E-BF05-C3652852A3C3}&quot;/&gt;&lt;isInvalidForFieldText val=&quot;0&quot;/&gt;&lt;Image&gt;&lt;filename val=&quot;C:\Users\ASUS\Desktop\btc\data\asimages\{D580628E-AB8F-445E-BF05-C3652852A3C3}.png&quot;/&gt;&lt;left val=&quot;523&quot;/&gt;&lt;top val=&quot;463&quot;/&gt;&lt;width val=&quot;49&quot;/&gt;&lt;height val=&quot;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ED90583-3A5A-4B0E-BADD-5B90287B6D4C}&quot;/&gt;&lt;isInvalidForFieldText val=&quot;0&quot;/&gt;&lt;Image&gt;&lt;filename val=&quot;C:\Users\ASUS\Desktop\btc\data\asimages\{6ED90583-3A5A-4B0E-BADD-5B90287B6D4C}.png&quot;/&gt;&lt;left val=&quot;51&quot;/&gt;&lt;top val=&quot;25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BCC6D88-D57D-4BC5-A916-B0BB4F745437}&quot;/&gt;&lt;isInvalidForFieldText val=&quot;0&quot;/&gt;&lt;Image&gt;&lt;filename val=&quot;C:\Users\ASUS\Desktop\btc\data\asimages\{8BCC6D88-D57D-4BC5-A916-B0BB4F745437}.png&quot;/&gt;&lt;left val=&quot;495&quot;/&gt;&lt;top val=&quot;452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ED90583-3A5A-4B0E-BADD-5B90287B6D4C}&quot;/&gt;&lt;isInvalidForFieldText val=&quot;0&quot;/&gt;&lt;Image&gt;&lt;filename val=&quot;C:\Users\ASUS\Desktop\btc\data\asimages\{6ED90583-3A5A-4B0E-BADD-5B90287B6D4C}.png&quot;/&gt;&lt;left val=&quot;51&quot;/&gt;&lt;top val=&quot;25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CC9680-0C34-47AC-A122-6A43830D3EC7}&quot;/&gt;&lt;isInvalidForFieldText val=&quot;0&quot;/&gt;&lt;Image&gt;&lt;filename val=&quot;C:\Users\ASUS\Desktop\btc\data\asimages\{8FCC9680-0C34-47AC-A122-6A43830D3EC7}.png&quot;/&gt;&lt;left val=&quot;36&quot;/&gt;&lt;top val=&quot;22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C21D51-214B-453B-9C04-4736FA8EC9AE}&quot;/&gt;&lt;isInvalidForFieldText val=&quot;0&quot;/&gt;&lt;Image&gt;&lt;filename val=&quot;C:\Users\ASUS\Desktop\btc\data\asimages\{4EC21D51-214B-453B-9C04-4736FA8EC9AE}.png&quot;/&gt;&lt;left val=&quot;411&quot;/&gt;&lt;top val=&quot;299&quot;/&gt;&lt;width val=&quot;19&quot;/&gt;&lt;height val=&quot;19&quot;/&gt;&lt;hasText val=&quot;1&quot;/&gt;&lt;/Image&gt;&lt;/ThreeDShapeInfo&gt;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14590</TotalTime>
  <Words>1018</Words>
  <Application>Microsoft Office PowerPoint</Application>
  <PresentationFormat>Widescreen</PresentationFormat>
  <Paragraphs>150</Paragraphs>
  <Slides>27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等线</vt:lpstr>
      <vt:lpstr>.VnBlack</vt:lpstr>
      <vt:lpstr>.VnMystical</vt:lpstr>
      <vt:lpstr>Arial</vt:lpstr>
      <vt:lpstr>Calibri</vt:lpstr>
      <vt:lpstr>Calibri Light</vt:lpstr>
      <vt:lpstr>iCiel Cadena</vt:lpstr>
      <vt:lpstr>Script MT Bold</vt:lpstr>
      <vt:lpstr>Segoe Print</vt:lpstr>
      <vt:lpstr>SVN-SAF</vt:lpstr>
      <vt:lpstr>Times New Roman</vt:lpstr>
      <vt:lpstr>UTM Avo</vt:lpstr>
      <vt:lpstr>Wingdings</vt:lpstr>
      <vt:lpstr>1_Office 主题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TRÌNH BÀY</vt:lpstr>
      <vt:lpstr>Dàn ý bài văn tả đồ dùng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Nguồn video https://www.youtube.com/@nguyenngocduong https://www.youtube.com/watch?v=uWZmUpskK-M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Nguyen</cp:lastModifiedBy>
  <cp:revision>657</cp:revision>
  <dcterms:created xsi:type="dcterms:W3CDTF">2021-11-14T08:33:55Z</dcterms:created>
  <dcterms:modified xsi:type="dcterms:W3CDTF">2024-12-19T13:32:13Z</dcterms:modified>
</cp:coreProperties>
</file>