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2"/>
  </p:notesMasterIdLst>
  <p:sldIdLst>
    <p:sldId id="262" r:id="rId2"/>
    <p:sldId id="418" r:id="rId3"/>
    <p:sldId id="416" r:id="rId4"/>
    <p:sldId id="404" r:id="rId5"/>
    <p:sldId id="419" r:id="rId6"/>
    <p:sldId id="421" r:id="rId7"/>
    <p:sldId id="422" r:id="rId8"/>
    <p:sldId id="423" r:id="rId9"/>
    <p:sldId id="424" r:id="rId10"/>
    <p:sldId id="425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微软雅黑" panose="020B0503020204020204" pitchFamily="34" charset="-122"/>
      <p:regular r:id="rId17"/>
      <p:bold r:id="rId18"/>
    </p:embeddedFont>
    <p:embeddedFont>
      <p:font typeface="Impact" panose="020B0806030902050204" pitchFamily="34" charset="0"/>
      <p:regular r:id="rId19"/>
    </p:embeddedFont>
    <p:embeddedFont>
      <p:font typeface="Tinos" panose="020B0604020202020204" charset="0"/>
      <p:regular r:id="rId20"/>
      <p:bold r:id="rId21"/>
      <p:italic r:id="rId22"/>
      <p:boldItalic r:id="rId23"/>
    </p:embeddedFont>
    <p:embeddedFont>
      <p:font typeface="宋体" panose="02010600030101010101" pitchFamily="2" charset="-122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0010F9-A540-4365-A674-49318B6ACA38}">
  <a:tblStyle styleId="{0A0010F9-A540-4365-A674-49318B6ACA38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660"/>
  </p:normalViewPr>
  <p:slideViewPr>
    <p:cSldViewPr snapToGrid="0">
      <p:cViewPr varScale="1">
        <p:scale>
          <a:sx n="91" d="100"/>
          <a:sy n="91" d="100"/>
        </p:scale>
        <p:origin x="612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631176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6971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B311D4E-CC33-4A7F-9E10-05ADC4E0CF23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285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571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6449075" y="-876950"/>
            <a:ext cx="769993" cy="250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721662" y="-740712"/>
            <a:ext cx="1261775" cy="272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477664" y="3663564"/>
            <a:ext cx="789204" cy="217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6973325" y="3500784"/>
            <a:ext cx="2170675" cy="164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7312293" y="-515832"/>
            <a:ext cx="1325399" cy="233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2962275"/>
            <a:ext cx="1406426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8051793" y="2633848"/>
            <a:ext cx="1092207" cy="2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photo as backgroun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-9525" y="-9525"/>
            <a:ext cx="9153599" cy="5153100"/>
          </a:xfrm>
          <a:prstGeom prst="frame">
            <a:avLst>
              <a:gd name="adj1" fmla="val 6469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6915150" y="2889624"/>
            <a:ext cx="2228849" cy="225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418137" y="-437187"/>
            <a:ext cx="1478298" cy="233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47E38-308B-4135-9FE2-802AA1DCE2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8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251600" y="1044175"/>
            <a:ext cx="664079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251600" y="2122449"/>
            <a:ext cx="6640799" cy="232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/>
              <a:buChar char="◉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/>
              <a:buChar char="◎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/>
              <a:buChar char="○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bc\Desktop\C&#272;%20V7\video\AoTrangDenTruong-CaoThaiSonMyDu_vjva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bc\Desktop\C&#272;%20V7\video\AoTrangDenTruong-CaoThaiSonMyDu_vjva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D1FCCD-13A0-44D7-BCDB-7331E22CBC69}"/>
              </a:ext>
            </a:extLst>
          </p:cNvPr>
          <p:cNvSpPr/>
          <p:nvPr/>
        </p:nvSpPr>
        <p:spPr>
          <a:xfrm>
            <a:off x="783580" y="969526"/>
            <a:ext cx="7444740" cy="310854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u="sng" dirty="0" smtClean="0">
                <a:solidFill>
                  <a:srgbClr val="01AC38"/>
                </a:solidFill>
                <a:latin typeface="Times New Roman" panose="02020603050405020304" pitchFamily="18" charset="0"/>
              </a:rPr>
              <a:t>VIẾT:</a:t>
            </a:r>
          </a:p>
          <a:p>
            <a:pPr algn="ctr">
              <a:spcBef>
                <a:spcPct val="50000"/>
              </a:spcBef>
            </a:pPr>
            <a:r>
              <a:rPr lang="vi-VN" sz="2800" b="1" dirty="0">
                <a:solidFill>
                  <a:srgbClr val="00B050"/>
                </a:solidFill>
                <a:latin typeface="+mj-lt"/>
              </a:rPr>
              <a:t>VIẾT 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GHI LẠI CẢM XÚC VỀ MỘT BÀI THƠ CÓ YẾU TỐ TỰ SỰ VÀ MIÊU TẢ </a:t>
            </a:r>
          </a:p>
          <a:p>
            <a:pPr algn="ctr">
              <a:spcBef>
                <a:spcPct val="50000"/>
              </a:spcBef>
            </a:pPr>
            <a:endParaRPr lang="en-US" sz="4400" b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7" name="Picture 16" descr="DSTARS-P">
            <a:extLst>
              <a:ext uri="{FF2B5EF4-FFF2-40B4-BE49-F238E27FC236}">
                <a16:creationId xmlns:a16="http://schemas.microsoft.com/office/drawing/2014/main" id="{A6B77AF4-6DA4-4C3B-B88B-FA34C5C377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845" y="1925722"/>
            <a:ext cx="2194206" cy="225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DSTARS-P">
            <a:extLst>
              <a:ext uri="{FF2B5EF4-FFF2-40B4-BE49-F238E27FC236}">
                <a16:creationId xmlns:a16="http://schemas.microsoft.com/office/drawing/2014/main" id="{4949BC9D-64A4-4191-B814-7F1C88AD1C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960" y="3619500"/>
            <a:ext cx="2194206" cy="207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DSTARS-P">
            <a:extLst>
              <a:ext uri="{FF2B5EF4-FFF2-40B4-BE49-F238E27FC236}">
                <a16:creationId xmlns:a16="http://schemas.microsoft.com/office/drawing/2014/main" id="{C540FBE6-FEB2-4BAB-9FE1-2B9CEB6893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00" y="3688080"/>
            <a:ext cx="2194206" cy="207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DSTARS-P">
            <a:extLst>
              <a:ext uri="{FF2B5EF4-FFF2-40B4-BE49-F238E27FC236}">
                <a16:creationId xmlns:a16="http://schemas.microsoft.com/office/drawing/2014/main" id="{90C49BF0-C41F-4621-A419-AA1353303D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23" y="2440402"/>
            <a:ext cx="2194206" cy="207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oTrangDenTruong-CaoThaiSonMyDu_vjv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469085" y="48387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6480" y="595684"/>
            <a:ext cx="7461782" cy="33085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YÊU CẦU NÓI: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+ Nói đúng mục đích (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+ Nội dung nói có mở đầu, có kết thúc hợp lí.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+ Nói to, rõ ràng, truyền cảm.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Điệu bộ, cử chỉ, nét mặt, ánh mắt… phù hợp.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19315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02689C9-A96B-4CCB-B87C-E0260CDA76E1}"/>
              </a:ext>
            </a:extLst>
          </p:cNvPr>
          <p:cNvGrpSpPr/>
          <p:nvPr/>
        </p:nvGrpSpPr>
        <p:grpSpPr>
          <a:xfrm>
            <a:off x="0" y="289702"/>
            <a:ext cx="3584938" cy="3556887"/>
            <a:chOff x="7438798" y="1193073"/>
            <a:chExt cx="4943702" cy="4870091"/>
          </a:xfrm>
        </p:grpSpPr>
        <p:pic>
          <p:nvPicPr>
            <p:cNvPr id="3" name="图片 33801" descr="1-25">
              <a:extLst>
                <a:ext uri="{FF2B5EF4-FFF2-40B4-BE49-F238E27FC236}">
                  <a16:creationId xmlns:a16="http://schemas.microsoft.com/office/drawing/2014/main" id="{3E22731D-D018-4FD1-9148-D1CB27794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38798" y="1193073"/>
              <a:ext cx="4943702" cy="487009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DF56C3-AD92-42CB-A690-2224663B949E}"/>
                </a:ext>
              </a:extLst>
            </p:cNvPr>
            <p:cNvSpPr txBox="1"/>
            <p:nvPr/>
          </p:nvSpPr>
          <p:spPr>
            <a:xfrm>
              <a:off x="8496476" y="2558993"/>
              <a:ext cx="2828346" cy="2191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VB </a:t>
              </a:r>
              <a:r>
                <a:rPr lang="de-DE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 cổ tích về loài người</a:t>
              </a:r>
              <a:r>
                <a:rPr lang="de-DE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de-DE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Mây và sóng</a:t>
              </a:r>
              <a:r>
                <a:rPr lang="de-DE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các tác giả đã đề cập đến vấn đề gì? Việc sử dụng hình thức thơ để thể hiện điều đó có tác dụng như thế nào?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2689C9-A96B-4CCB-B87C-E0260CDA76E1}"/>
              </a:ext>
            </a:extLst>
          </p:cNvPr>
          <p:cNvGrpSpPr/>
          <p:nvPr/>
        </p:nvGrpSpPr>
        <p:grpSpPr>
          <a:xfrm>
            <a:off x="4984955" y="412955"/>
            <a:ext cx="3677264" cy="3559277"/>
            <a:chOff x="7438798" y="743884"/>
            <a:chExt cx="4943702" cy="4870091"/>
          </a:xfrm>
        </p:grpSpPr>
        <p:pic>
          <p:nvPicPr>
            <p:cNvPr id="6" name="图片 33801" descr="1-25">
              <a:extLst>
                <a:ext uri="{FF2B5EF4-FFF2-40B4-BE49-F238E27FC236}">
                  <a16:creationId xmlns:a16="http://schemas.microsoft.com/office/drawing/2014/main" id="{3E22731D-D018-4FD1-9148-D1CB27794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38798" y="743884"/>
              <a:ext cx="4943702" cy="487009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DF56C3-AD92-42CB-A690-2224663B949E}"/>
                </a:ext>
              </a:extLst>
            </p:cNvPr>
            <p:cNvSpPr txBox="1"/>
            <p:nvPr/>
          </p:nvSpPr>
          <p:spPr>
            <a:xfrm>
              <a:off x="8576022" y="2378791"/>
              <a:ext cx="2828346" cy="16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yếu tố tự sự và miêu tả trong hai VB đó có tác dụng như thế nào trong việc thể hiện tình cảm của nhà thơ?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 descr="OIP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698" y="1653703"/>
            <a:ext cx="971567" cy="16401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Administrator\Desktop\5385f097077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"/>
            <a:ext cx="9144001" cy="514349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/>
          <a:stretch/>
        </p:blipFill>
        <p:spPr>
          <a:xfrm>
            <a:off x="802718" y="928506"/>
            <a:ext cx="8055096" cy="3475970"/>
          </a:xfrm>
          <a:prstGeom prst="rect">
            <a:avLst/>
          </a:prstGeom>
        </p:spPr>
      </p:pic>
      <p:sp>
        <p:nvSpPr>
          <p:cNvPr id="35" name="文本框 61"/>
          <p:cNvSpPr txBox="1"/>
          <p:nvPr/>
        </p:nvSpPr>
        <p:spPr>
          <a:xfrm>
            <a:off x="2528111" y="323110"/>
            <a:ext cx="4087775" cy="4385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YÊU CẦU VỚI ĐOẠN VĂN</a:t>
            </a:r>
            <a:endParaRPr lang="zh-CN" altLang="en-US" sz="2400" b="1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" name="组合 37"/>
          <p:cNvGrpSpPr/>
          <p:nvPr/>
        </p:nvGrpSpPr>
        <p:grpSpPr>
          <a:xfrm>
            <a:off x="1906552" y="1067860"/>
            <a:ext cx="588697" cy="588910"/>
            <a:chOff x="3651214" y="1851670"/>
            <a:chExt cx="588774" cy="588774"/>
          </a:xfrm>
        </p:grpSpPr>
        <p:sp>
          <p:nvSpPr>
            <p:cNvPr id="40" name="椭圆 39"/>
            <p:cNvSpPr/>
            <p:nvPr/>
          </p:nvSpPr>
          <p:spPr>
            <a:xfrm>
              <a:off x="3651214" y="1851670"/>
              <a:ext cx="588774" cy="588774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solidFill>
                <a:srgbClr val="FCD06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3693633" y="1923678"/>
              <a:ext cx="466855" cy="461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kern="0" dirty="0">
                  <a:solidFill>
                    <a:sysClr val="window" lastClr="FFFFFF"/>
                  </a:solidFill>
                  <a:latin typeface="Impact" pitchFamily="34" charset="0"/>
                  <a:ea typeface="微软雅黑" pitchFamily="34" charset="-122"/>
                </a:rPr>
                <a:t>01</a:t>
              </a:r>
              <a:endParaRPr lang="zh-CN" altLang="en-US" sz="2400" kern="0" dirty="0">
                <a:solidFill>
                  <a:sysClr val="window" lastClr="FFFFFF"/>
                </a:solidFill>
                <a:latin typeface="Impact" pitchFamily="34" charset="0"/>
                <a:ea typeface="微软雅黑" pitchFamily="34" charset="-122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746349" y="1221187"/>
            <a:ext cx="4415287" cy="338552"/>
          </a:xfrm>
          <a:prstGeom prst="rect">
            <a:avLst/>
          </a:prstGeom>
          <a:noFill/>
          <a:effectLst>
            <a:innerShdw blurRad="25400" dist="25400" dir="13500000">
              <a:prstClr val="black">
                <a:alpha val="50000"/>
              </a:prstClr>
            </a:innerShdw>
          </a:effectLst>
        </p:spPr>
        <p:txBody>
          <a:bodyPr wrap="square" lIns="91438" tIns="45719" rIns="91438" bIns="45719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Giới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thiệu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nhan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đề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,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tên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tác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giả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endParaRPr lang="zh-CN" altLang="en-US" sz="1600" b="1" dirty="0">
              <a:solidFill>
                <a:schemeClr val="tx1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grpSp>
        <p:nvGrpSpPr>
          <p:cNvPr id="3" name="组合 43"/>
          <p:cNvGrpSpPr/>
          <p:nvPr/>
        </p:nvGrpSpPr>
        <p:grpSpPr>
          <a:xfrm>
            <a:off x="1906552" y="1853852"/>
            <a:ext cx="588697" cy="588910"/>
            <a:chOff x="3651214" y="1851670"/>
            <a:chExt cx="588774" cy="588774"/>
          </a:xfrm>
        </p:grpSpPr>
        <p:sp>
          <p:nvSpPr>
            <p:cNvPr id="46" name="椭圆 45"/>
            <p:cNvSpPr/>
            <p:nvPr/>
          </p:nvSpPr>
          <p:spPr>
            <a:xfrm>
              <a:off x="3651214" y="1851670"/>
              <a:ext cx="588774" cy="58877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solidFill>
                <a:srgbClr val="FCD06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3693633" y="1923677"/>
              <a:ext cx="503729" cy="461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kern="0" dirty="0">
                  <a:solidFill>
                    <a:sysClr val="window" lastClr="FFFFFF"/>
                  </a:solidFill>
                  <a:latin typeface="Impact" pitchFamily="34" charset="0"/>
                  <a:ea typeface="微软雅黑" pitchFamily="34" charset="-122"/>
                </a:rPr>
                <a:t>02</a:t>
              </a:r>
              <a:endParaRPr lang="zh-CN" altLang="en-US" sz="2400" kern="0" dirty="0">
                <a:solidFill>
                  <a:sysClr val="window" lastClr="FFFFFF"/>
                </a:solidFill>
                <a:latin typeface="Impact" pitchFamily="34" charset="0"/>
                <a:ea typeface="微软雅黑" pitchFamily="34" charset="-122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709838" y="2019314"/>
            <a:ext cx="3753783" cy="338552"/>
          </a:xfrm>
          <a:prstGeom prst="rect">
            <a:avLst/>
          </a:prstGeom>
          <a:noFill/>
          <a:effectLst>
            <a:innerShdw blurRad="25400" dist="25400" dir="13500000">
              <a:prstClr val="black">
                <a:alpha val="50000"/>
              </a:prstClr>
            </a:innerShdw>
          </a:effectLst>
        </p:spPr>
        <p:txBody>
          <a:bodyPr wrap="square" lIns="91438" tIns="45719" rIns="91438" bIns="45719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Thể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hiện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cảm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xúc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chung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về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bài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thơ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endParaRPr lang="zh-CN" altLang="en-US" sz="1600" b="1" dirty="0">
              <a:solidFill>
                <a:schemeClr val="tx1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grpSp>
        <p:nvGrpSpPr>
          <p:cNvPr id="4" name="组合 49"/>
          <p:cNvGrpSpPr/>
          <p:nvPr/>
        </p:nvGrpSpPr>
        <p:grpSpPr>
          <a:xfrm>
            <a:off x="1906552" y="2681255"/>
            <a:ext cx="588697" cy="588910"/>
            <a:chOff x="3651214" y="1851670"/>
            <a:chExt cx="588774" cy="588774"/>
          </a:xfrm>
        </p:grpSpPr>
        <p:sp>
          <p:nvSpPr>
            <p:cNvPr id="52" name="椭圆 51"/>
            <p:cNvSpPr/>
            <p:nvPr/>
          </p:nvSpPr>
          <p:spPr>
            <a:xfrm>
              <a:off x="3651214" y="1851670"/>
              <a:ext cx="588774" cy="58877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rgbClr val="FCD06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3693633" y="1923678"/>
              <a:ext cx="513349" cy="461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kern="0" dirty="0">
                  <a:solidFill>
                    <a:sysClr val="window" lastClr="FFFFFF"/>
                  </a:solidFill>
                  <a:latin typeface="Impact" pitchFamily="34" charset="0"/>
                  <a:ea typeface="微软雅黑" pitchFamily="34" charset="-122"/>
                </a:rPr>
                <a:t>03</a:t>
              </a:r>
              <a:endParaRPr lang="zh-CN" altLang="en-US" sz="2400" kern="0" dirty="0">
                <a:solidFill>
                  <a:sysClr val="window" lastClr="FFFFFF"/>
                </a:solidFill>
                <a:latin typeface="Impact" pitchFamily="34" charset="0"/>
                <a:ea typeface="微软雅黑" pitchFamily="34" charset="-122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2746351" y="2790760"/>
            <a:ext cx="5741515" cy="584773"/>
          </a:xfrm>
          <a:prstGeom prst="rect">
            <a:avLst/>
          </a:prstGeom>
          <a:noFill/>
          <a:effectLst>
            <a:innerShdw blurRad="25400" dist="25400" dir="13500000">
              <a:prstClr val="black">
                <a:alpha val="50000"/>
              </a:prstClr>
            </a:innerShdw>
          </a:effectLst>
        </p:spPr>
        <p:txBody>
          <a:bodyPr wrap="square" lIns="91438" tIns="45719" rIns="91438" bIns="45719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Nêu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các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chi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tiết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mang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tính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tự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sự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và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miêu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tả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,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đánh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giá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ý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nghĩa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trong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việc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thể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hiện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cảm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xúc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nhà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thơ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endParaRPr lang="zh-CN" altLang="en-US" sz="1600" b="1" dirty="0">
              <a:solidFill>
                <a:schemeClr val="tx1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grpSp>
        <p:nvGrpSpPr>
          <p:cNvPr id="19" name="组合 37"/>
          <p:cNvGrpSpPr/>
          <p:nvPr/>
        </p:nvGrpSpPr>
        <p:grpSpPr>
          <a:xfrm>
            <a:off x="1873550" y="3497787"/>
            <a:ext cx="588697" cy="588911"/>
            <a:chOff x="3651214" y="1851670"/>
            <a:chExt cx="588774" cy="588774"/>
          </a:xfrm>
        </p:grpSpPr>
        <p:sp>
          <p:nvSpPr>
            <p:cNvPr id="20" name="椭圆 39"/>
            <p:cNvSpPr/>
            <p:nvPr/>
          </p:nvSpPr>
          <p:spPr>
            <a:xfrm>
              <a:off x="3651214" y="1851670"/>
              <a:ext cx="588774" cy="588774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solidFill>
                <a:srgbClr val="FCD06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sp>
          <p:nvSpPr>
            <p:cNvPr id="21" name="矩形 41"/>
            <p:cNvSpPr/>
            <p:nvPr/>
          </p:nvSpPr>
          <p:spPr>
            <a:xfrm>
              <a:off x="3693633" y="1923678"/>
              <a:ext cx="503730" cy="4615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kern="0" dirty="0" smtClean="0">
                  <a:solidFill>
                    <a:sysClr val="window" lastClr="FFFFFF"/>
                  </a:solidFill>
                  <a:latin typeface="Impact" pitchFamily="34" charset="0"/>
                  <a:ea typeface="微软雅黑" pitchFamily="34" charset="-122"/>
                </a:rPr>
                <a:t>04</a:t>
              </a:r>
              <a:endParaRPr lang="zh-CN" altLang="en-US" sz="2400" kern="0" dirty="0">
                <a:solidFill>
                  <a:sysClr val="window" lastClr="FFFFFF"/>
                </a:solidFill>
                <a:latin typeface="Impact" pitchFamily="34" charset="0"/>
                <a:ea typeface="微软雅黑" pitchFamily="34" charset="-122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746349" y="3692925"/>
            <a:ext cx="5938459" cy="338552"/>
          </a:xfrm>
          <a:prstGeom prst="rect">
            <a:avLst/>
          </a:prstGeom>
          <a:noFill/>
          <a:effectLst>
            <a:innerShdw blurRad="25400" dist="25400" dir="13500000">
              <a:prstClr val="black">
                <a:alpha val="50000"/>
              </a:prstClr>
            </a:innerShdw>
          </a:effectLst>
        </p:spPr>
        <p:txBody>
          <a:bodyPr wrap="square" lIns="91438" tIns="45719" rIns="91438" bIns="45719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800" b="1" dirty="0">
              <a:solidFill>
                <a:schemeClr val="tx1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74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3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125" descr="15">
            <a:extLst>
              <a:ext uri="{FF2B5EF4-FFF2-40B4-BE49-F238E27FC236}">
                <a16:creationId xmlns:a16="http://schemas.microsoft.com/office/drawing/2014/main" id="{1B6D1B29-A6D4-4352-9090-847B0C69E5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925" y="275431"/>
            <a:ext cx="6770652" cy="489345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902689C9-A96B-4CCB-B87C-E0260CDA76E1}"/>
              </a:ext>
            </a:extLst>
          </p:cNvPr>
          <p:cNvGrpSpPr/>
          <p:nvPr/>
        </p:nvGrpSpPr>
        <p:grpSpPr>
          <a:xfrm>
            <a:off x="5753233" y="1"/>
            <a:ext cx="3481509" cy="3364434"/>
            <a:chOff x="7895429" y="409382"/>
            <a:chExt cx="4943702" cy="4870091"/>
          </a:xfrm>
        </p:grpSpPr>
        <p:pic>
          <p:nvPicPr>
            <p:cNvPr id="6" name="图片 33801" descr="1-25">
              <a:extLst>
                <a:ext uri="{FF2B5EF4-FFF2-40B4-BE49-F238E27FC236}">
                  <a16:creationId xmlns:a16="http://schemas.microsoft.com/office/drawing/2014/main" id="{3E22731D-D018-4FD1-9148-D1CB27794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95429" y="409382"/>
              <a:ext cx="4943702" cy="487009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DF56C3-AD92-42CB-A690-2224663B949E}"/>
                </a:ext>
              </a:extLst>
            </p:cNvPr>
            <p:cNvSpPr txBox="1"/>
            <p:nvPr/>
          </p:nvSpPr>
          <p:spPr>
            <a:xfrm>
              <a:off x="9026541" y="1727418"/>
              <a:ext cx="2828345" cy="1812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/>
                <a:t>Nhận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xét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về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hình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thức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và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nội</a:t>
              </a:r>
              <a:r>
                <a:rPr lang="en-US" sz="2000" b="1" dirty="0" smtClean="0"/>
                <a:t> dung </a:t>
              </a:r>
              <a:r>
                <a:rPr lang="en-US" sz="2000" b="1" dirty="0" err="1" smtClean="0"/>
                <a:t>của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đoạn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văn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mẫu</a:t>
              </a:r>
              <a:r>
                <a:rPr lang="en-US" sz="2000" b="1" dirty="0" smtClean="0"/>
                <a:t>?</a:t>
              </a:r>
              <a:endParaRPr lang="en-US" sz="2000" b="1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7A7F10E-752F-42D8-B841-5743DFC401EB}"/>
              </a:ext>
            </a:extLst>
          </p:cNvPr>
          <p:cNvSpPr/>
          <p:nvPr/>
        </p:nvSpPr>
        <p:spPr>
          <a:xfrm>
            <a:off x="775050" y="1170410"/>
            <a:ext cx="5420962" cy="25622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4D3B98-9DAF-4F44-AC24-8C1DDCF4E6AF}"/>
              </a:ext>
            </a:extLst>
          </p:cNvPr>
          <p:cNvSpPr txBox="1">
            <a:spLocks/>
          </p:cNvSpPr>
          <p:nvPr/>
        </p:nvSpPr>
        <p:spPr>
          <a:xfrm>
            <a:off x="360293" y="399374"/>
            <a:ext cx="7886700" cy="4139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145791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274294"/>
              </p:ext>
            </p:extLst>
          </p:nvPr>
        </p:nvGraphicFramePr>
        <p:xfrm>
          <a:off x="628214" y="617220"/>
          <a:ext cx="8145838" cy="4526280"/>
        </p:xfrm>
        <a:graphic>
          <a:graphicData uri="http://schemas.openxmlformats.org/drawingml/2006/table">
            <a:tbl>
              <a:tblPr>
                <a:tableStyleId>{0A0010F9-A540-4365-A674-49318B6ACA38}</a:tableStyleId>
              </a:tblPr>
              <a:tblGrid>
                <a:gridCol w="4484881">
                  <a:extLst>
                    <a:ext uri="{9D8B030D-6E8A-4147-A177-3AD203B41FA5}">
                      <a16:colId xmlns:a16="http://schemas.microsoft.com/office/drawing/2014/main" val="3361173187"/>
                    </a:ext>
                  </a:extLst>
                </a:gridCol>
                <a:gridCol w="3660957">
                  <a:extLst>
                    <a:ext uri="{9D8B030D-6E8A-4147-A177-3AD203B41FA5}">
                      <a16:colId xmlns:a16="http://schemas.microsoft.com/office/drawing/2014/main" val="3469909448"/>
                    </a:ext>
                  </a:extLst>
                </a:gridCol>
              </a:tblGrid>
              <a:tr h="38882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thơ đó có tên là gì? Tác giả là ai?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23" marR="3232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23" marR="3232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730382"/>
                  </a:ext>
                </a:extLst>
              </a:tr>
              <a:tr h="5832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23" marR="3232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………………………………………..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23" marR="3232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377379"/>
                  </a:ext>
                </a:extLst>
              </a:tr>
              <a:tr h="972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chi tiết tự sự trong bài thơ và ý nghĩa của nó trong việc thể hiện tình cảm, cảm xúc của nhà thơ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23" marR="3232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………………………………………..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23" marR="3232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330402"/>
                  </a:ext>
                </a:extLst>
              </a:tr>
              <a:tr h="972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chi tiết miêu tả trong bài thơ và ý nghĩa của nó trong việc thể hiện tình cảm, cảm xúc của nhà thơ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23" marR="3232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………………………………………..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23" marR="3232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928671"/>
                  </a:ext>
                </a:extLst>
              </a:tr>
              <a:tr h="5832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 độc đáo trong cách tự sự và miêu tả của nhà thơ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23" marR="3232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………………………………………..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23" marR="3232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620745"/>
                  </a:ext>
                </a:extLst>
              </a:tr>
            </a:tbl>
          </a:graphicData>
        </a:graphic>
      </p:graphicFrame>
      <p:sp>
        <p:nvSpPr>
          <p:cNvPr id="3" name="文本框 61"/>
          <p:cNvSpPr txBox="1"/>
          <p:nvPr/>
        </p:nvSpPr>
        <p:spPr>
          <a:xfrm>
            <a:off x="2514151" y="178638"/>
            <a:ext cx="3977391" cy="34624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8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PHIẾU HỌC TẬP</a:t>
            </a:r>
            <a:endParaRPr lang="zh-CN" altLang="en-US" sz="1800" b="1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66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D1FCCD-13A0-44D7-BCDB-7331E22CBC69}"/>
              </a:ext>
            </a:extLst>
          </p:cNvPr>
          <p:cNvSpPr/>
          <p:nvPr/>
        </p:nvSpPr>
        <p:spPr>
          <a:xfrm>
            <a:off x="800503" y="678044"/>
            <a:ext cx="7706445" cy="306237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b="1" u="sng" dirty="0" smtClean="0">
              <a:solidFill>
                <a:srgbClr val="00B050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vi-VN" sz="2400" b="1" u="sng" dirty="0" smtClean="0">
                <a:solidFill>
                  <a:srgbClr val="00B050"/>
                </a:solidFill>
                <a:latin typeface="+mj-lt"/>
              </a:rPr>
              <a:t>NÓI </a:t>
            </a:r>
            <a:r>
              <a:rPr lang="vi-VN" sz="2400" b="1" u="sng" dirty="0">
                <a:solidFill>
                  <a:srgbClr val="00B050"/>
                </a:solidFill>
                <a:latin typeface="+mj-lt"/>
              </a:rPr>
              <a:t>VÀ </a:t>
            </a:r>
            <a:r>
              <a:rPr lang="vi-VN" sz="2400" b="1" u="sng" dirty="0" smtClean="0">
                <a:solidFill>
                  <a:srgbClr val="00B050"/>
                </a:solidFill>
                <a:latin typeface="+mj-lt"/>
              </a:rPr>
              <a:t>NGHE</a:t>
            </a:r>
            <a:endParaRPr lang="en-US" sz="2400" b="1" u="sng" dirty="0" smtClean="0">
              <a:solidFill>
                <a:srgbClr val="00B050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+mj-lt"/>
              </a:rPr>
              <a:t>TRÌNH </a:t>
            </a:r>
            <a:r>
              <a:rPr lang="en-US" sz="2400" b="1" dirty="0">
                <a:solidFill>
                  <a:srgbClr val="00B050"/>
                </a:solidFill>
                <a:latin typeface="+mj-lt"/>
              </a:rPr>
              <a:t>BÀY Ý KIẾN VỀ MỘT VẤN ĐỀ TRONG ĐỜI SỐNG GIA 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</a:rPr>
              <a:t>ĐÌNH</a:t>
            </a:r>
            <a:endParaRPr lang="en-US" sz="2400" dirty="0">
              <a:solidFill>
                <a:srgbClr val="00B050"/>
              </a:solidFill>
              <a:latin typeface="+mj-lt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endParaRPr lang="en-US" sz="3200" b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7" name="Picture 16" descr="DSTARS-P">
            <a:extLst>
              <a:ext uri="{FF2B5EF4-FFF2-40B4-BE49-F238E27FC236}">
                <a16:creationId xmlns:a16="http://schemas.microsoft.com/office/drawing/2014/main" id="{A6B77AF4-6DA4-4C3B-B88B-FA34C5C377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845" y="1925722"/>
            <a:ext cx="2194206" cy="225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DSTARS-P">
            <a:extLst>
              <a:ext uri="{FF2B5EF4-FFF2-40B4-BE49-F238E27FC236}">
                <a16:creationId xmlns:a16="http://schemas.microsoft.com/office/drawing/2014/main" id="{4949BC9D-64A4-4191-B814-7F1C88AD1C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960" y="3619500"/>
            <a:ext cx="2194206" cy="207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DSTARS-P">
            <a:extLst>
              <a:ext uri="{FF2B5EF4-FFF2-40B4-BE49-F238E27FC236}">
                <a16:creationId xmlns:a16="http://schemas.microsoft.com/office/drawing/2014/main" id="{C540FBE6-FEB2-4BAB-9FE1-2B9CEB6893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00" y="3688080"/>
            <a:ext cx="2194206" cy="207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DSTARS-P">
            <a:extLst>
              <a:ext uri="{FF2B5EF4-FFF2-40B4-BE49-F238E27FC236}">
                <a16:creationId xmlns:a16="http://schemas.microsoft.com/office/drawing/2014/main" id="{90C49BF0-C41F-4621-A419-AA1353303D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23" y="2440402"/>
            <a:ext cx="2194206" cy="207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oTrangDenTruong-CaoThaiSonMyDu_vjv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469085" y="4838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705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29277"/>
              </p:ext>
            </p:extLst>
          </p:nvPr>
        </p:nvGraphicFramePr>
        <p:xfrm>
          <a:off x="1193605" y="202424"/>
          <a:ext cx="6826589" cy="4808564"/>
        </p:xfrm>
        <a:graphic>
          <a:graphicData uri="http://schemas.openxmlformats.org/drawingml/2006/table">
            <a:tbl>
              <a:tblPr firstRow="1" firstCol="1" bandRow="1">
                <a:tableStyleId>{0A0010F9-A540-4365-A674-49318B6ACA38}</a:tableStyleId>
              </a:tblPr>
              <a:tblGrid>
                <a:gridCol w="1752881">
                  <a:extLst>
                    <a:ext uri="{9D8B030D-6E8A-4147-A177-3AD203B41FA5}">
                      <a16:colId xmlns:a16="http://schemas.microsoft.com/office/drawing/2014/main" val="4094080388"/>
                    </a:ext>
                  </a:extLst>
                </a:gridCol>
                <a:gridCol w="1752881">
                  <a:extLst>
                    <a:ext uri="{9D8B030D-6E8A-4147-A177-3AD203B41FA5}">
                      <a16:colId xmlns:a16="http://schemas.microsoft.com/office/drawing/2014/main" val="1787176952"/>
                    </a:ext>
                  </a:extLst>
                </a:gridCol>
                <a:gridCol w="1681140">
                  <a:extLst>
                    <a:ext uri="{9D8B030D-6E8A-4147-A177-3AD203B41FA5}">
                      <a16:colId xmlns:a16="http://schemas.microsoft.com/office/drawing/2014/main" val="997282706"/>
                    </a:ext>
                  </a:extLst>
                </a:gridCol>
                <a:gridCol w="1639687">
                  <a:extLst>
                    <a:ext uri="{9D8B030D-6E8A-4147-A177-3AD203B41FA5}">
                      <a16:colId xmlns:a16="http://schemas.microsoft.com/office/drawing/2014/main" val="335719"/>
                    </a:ext>
                  </a:extLst>
                </a:gridCol>
              </a:tblGrid>
              <a:tr h="141999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b="1" dirty="0">
                          <a:effectLst/>
                          <a:latin typeface="+mj-lt"/>
                        </a:rPr>
                        <a:t>PHIẾU ĐÁNH GIÁ THEO TIÊU CHÍ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604749"/>
                  </a:ext>
                </a:extLst>
              </a:tr>
              <a:tr h="141999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b="1" dirty="0">
                          <a:effectLst/>
                          <a:latin typeface="+mj-lt"/>
                        </a:rPr>
                        <a:t>Nhóm:……….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952992"/>
                  </a:ext>
                </a:extLst>
              </a:tr>
              <a:tr h="141999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b="1" dirty="0">
                          <a:effectLst/>
                          <a:latin typeface="+mj-lt"/>
                        </a:rPr>
                        <a:t>Tiêu chí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+mj-lt"/>
                        </a:rPr>
                        <a:t>Mức độ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656209"/>
                  </a:ext>
                </a:extLst>
              </a:tr>
              <a:tr h="1419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b="1" dirty="0">
                          <a:effectLst/>
                          <a:latin typeface="+mj-lt"/>
                        </a:rPr>
                        <a:t>Chưa đạt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b="1" dirty="0">
                          <a:effectLst/>
                          <a:latin typeface="+mj-lt"/>
                        </a:rPr>
                        <a:t>Đạt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b="1" dirty="0">
                          <a:effectLst/>
                          <a:latin typeface="+mj-lt"/>
                        </a:rPr>
                        <a:t>Tốt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523914"/>
                  </a:ext>
                </a:extLst>
              </a:tr>
              <a:tr h="4259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+mj-lt"/>
                        </a:rPr>
                        <a:t>1. Chọn được câu chuyện hay, có ý nghĩa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+mj-lt"/>
                        </a:rPr>
                        <a:t>Chưa có chuyện để kể.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+mj-lt"/>
                        </a:rPr>
                        <a:t>Có chuyện để kể nhưng chưa hay.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+mj-lt"/>
                        </a:rPr>
                        <a:t>Câu chuyện hay và ấn tượng.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156406"/>
                  </a:ext>
                </a:extLst>
              </a:tr>
              <a:tr h="69740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+mj-lt"/>
                        </a:rPr>
                        <a:t>2. Nội dung câu chuyện phong phú, hấp dẫn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+mj-lt"/>
                        </a:rPr>
                        <a:t>ND sơ sài, chưa có đủ chi tiết để người nghe hiểu câu chuyện.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+mj-lt"/>
                        </a:rPr>
                        <a:t>Có đủ chi tiết để hiểu người nghe hiểu được nội dung câu chuyện.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+mj-lt"/>
                        </a:rPr>
                        <a:t>Nội dung câu chuyện phong phú và hấp dẫn.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533155"/>
                  </a:ext>
                </a:extLst>
              </a:tr>
              <a:tr h="69740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+mj-lt"/>
                        </a:rPr>
                        <a:t>3. Nói to, rõ ràng, truyền cảm.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+mj-lt"/>
                        </a:rPr>
                        <a:t>Nói nhỏ, khó nghe; nói lắp, ngập ngừng…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+mj-lt"/>
                        </a:rPr>
                        <a:t>Nói to nhưng đôi chỗ lặp lại hoặc ngập ngừng 1 vài câu.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+mj-lt"/>
                        </a:rPr>
                        <a:t>Nói to, truyền cảm, hầu như không lặp lại hoặc ngập ngừng.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99934"/>
                  </a:ext>
                </a:extLst>
              </a:tr>
              <a:tr h="97636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+mj-lt"/>
                        </a:rPr>
                        <a:t>4. Sử dụng yếu tố phi ngôn ngữ phù hợp.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+mj-lt"/>
                        </a:rPr>
                        <a:t>Điệu bộ thiếu tự tin, mắt chưa nhìn vào người nghe; nét mặt chưa biểu cảm hoặc biểu cảm không phù hợp.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+mj-lt"/>
                        </a:rPr>
                        <a:t>Điệu bộ tự tin, mắt nhìn vào người nghe; nét mặt biểu cảm phù hợp với nội dung câu chuyện.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+mj-lt"/>
                        </a:rPr>
                        <a:t>  Điệu bộ rất tự tin, mắt nhìn vào người nghe; nét mặt sinh động.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292114"/>
                  </a:ext>
                </a:extLst>
              </a:tr>
              <a:tr h="4259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+mj-lt"/>
                        </a:rPr>
                        <a:t>5. Mở đầu và kết thúc hợp lí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+mj-lt"/>
                        </a:rPr>
                        <a:t>Không chào hỏi/ và không có lời kết thúc bài nói.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+mj-lt"/>
                        </a:rPr>
                        <a:t>Có chào hỏi/ và có lời kết thúc bài nói.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+mj-lt"/>
                        </a:rPr>
                        <a:t>Chào hỏi/ và kết thúc bài nói một cách hấp dẫn.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095289"/>
                  </a:ext>
                </a:extLst>
              </a:tr>
              <a:tr h="141999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b="1" dirty="0">
                          <a:effectLst/>
                          <a:latin typeface="+mj-lt"/>
                        </a:rPr>
                        <a:t>TỔNG ĐIỂM: ………………../10 điểm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4909" marR="3490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415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424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 - Phim hoạt hình - Truyện cổ tích - Quà tặng cuộc sống - Khoảnh khắc kỳ diệ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856" y="460690"/>
            <a:ext cx="7573466" cy="388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8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7314" y="42328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1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 TÌM Ý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 và tên HS: ………………………….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494179"/>
              </p:ext>
            </p:extLst>
          </p:nvPr>
        </p:nvGraphicFramePr>
        <p:xfrm>
          <a:off x="1037771" y="1380569"/>
          <a:ext cx="7271658" cy="2886076"/>
        </p:xfrm>
        <a:graphic>
          <a:graphicData uri="http://schemas.openxmlformats.org/drawingml/2006/table">
            <a:tbl>
              <a:tblPr firstRow="1" firstCol="1" bandRow="1">
                <a:tableStyleId>{0A0010F9-A540-4365-A674-49318B6ACA38}</a:tableStyleId>
              </a:tblPr>
              <a:tblGrid>
                <a:gridCol w="3761328">
                  <a:extLst>
                    <a:ext uri="{9D8B030D-6E8A-4147-A177-3AD203B41FA5}">
                      <a16:colId xmlns:a16="http://schemas.microsoft.com/office/drawing/2014/main" val="1257534210"/>
                    </a:ext>
                  </a:extLst>
                </a:gridCol>
                <a:gridCol w="3510330">
                  <a:extLst>
                    <a:ext uri="{9D8B030D-6E8A-4147-A177-3AD203B41FA5}">
                      <a16:colId xmlns:a16="http://schemas.microsoft.com/office/drawing/2014/main" val="3301544460"/>
                    </a:ext>
                  </a:extLst>
                </a:gridCol>
              </a:tblGrid>
              <a:tr h="8658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6362232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ai có liên quan đến câu chuyện? 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gì xảy ra? Theo thứ tự như thế nào?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2471044"/>
                  </a:ext>
                </a:extLst>
              </a:tr>
              <a:tr h="2886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 sao truyện lại xảy ra như vậy?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6031758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xúc của em như thế nào khi câu chuyện diễn ra và khi kể lại câu chuyện?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6891341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học em rút ra/ Mong muốn/ lời nhắn nhủ của em là gì?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9421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9030692"/>
      </p:ext>
    </p:extLst>
  </p:cSld>
  <p:clrMapOvr>
    <a:masterClrMapping/>
  </p:clrMapOvr>
</p:sld>
</file>

<file path=ppt/theme/theme1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4484</TotalTime>
  <Words>849</Words>
  <Application>Microsoft Office PowerPoint</Application>
  <PresentationFormat>On-screen Show (16:9)</PresentationFormat>
  <Paragraphs>84</Paragraphs>
  <Slides>10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Calibri</vt:lpstr>
      <vt:lpstr>微软雅黑</vt:lpstr>
      <vt:lpstr>Playfair Display</vt:lpstr>
      <vt:lpstr>Impact</vt:lpstr>
      <vt:lpstr>Tinos</vt:lpstr>
      <vt:lpstr>Times New Roman</vt:lpstr>
      <vt:lpstr>Arial</vt:lpstr>
      <vt:lpstr>宋体</vt:lpstr>
      <vt:lpstr>Constance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PowerPoint</dc:title>
  <dc:creator>thcst</dc:creator>
  <cp:lastModifiedBy>Adnin</cp:lastModifiedBy>
  <cp:revision>251</cp:revision>
  <dcterms:modified xsi:type="dcterms:W3CDTF">2021-06-30T09:27:44Z</dcterms:modified>
</cp:coreProperties>
</file>