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7" r:id="rId5"/>
    <p:sldId id="268" r:id="rId6"/>
    <p:sldId id="269" r:id="rId7"/>
    <p:sldId id="270" r:id="rId8"/>
    <p:sldId id="271" r:id="rId9"/>
    <p:sldId id="272" r:id="rId10"/>
    <p:sldId id="259" r:id="rId11"/>
    <p:sldId id="273" r:id="rId12"/>
    <p:sldId id="274" r:id="rId13"/>
    <p:sldId id="260" r:id="rId14"/>
    <p:sldId id="261" r:id="rId15"/>
    <p:sldId id="262" r:id="rId16"/>
    <p:sldId id="263" r:id="rId17"/>
    <p:sldId id="264" r:id="rId18"/>
    <p:sldId id="265" r:id="rId19"/>
    <p:sldId id="266" r:id="rId20"/>
    <p:sldId id="275" r:id="rId21"/>
    <p:sldId id="276" r:id="rId22"/>
    <p:sldId id="277" r:id="rId23"/>
    <p:sldId id="279" r:id="rId24"/>
    <p:sldId id="281" r:id="rId25"/>
    <p:sldId id="282" r:id="rId26"/>
    <p:sldId id="283" r:id="rId27"/>
    <p:sldId id="289" r:id="rId28"/>
    <p:sldId id="284" r:id="rId29"/>
    <p:sldId id="285" r:id="rId30"/>
    <p:sldId id="287" r:id="rId31"/>
    <p:sldId id="288" r:id="rId32"/>
  </p:sldIdLst>
  <p:sldSz cx="18288000" cy="10287000"/>
  <p:notesSz cx="6858000" cy="9144000"/>
  <p:embeddedFontLst>
    <p:embeddedFont>
      <p:font typeface="Mitr SemiBold" panose="020B0604020202020204" charset="-34"/>
      <p:regular r:id="rId33"/>
    </p:embeddedFont>
    <p:embeddedFont>
      <p:font typeface="Calibri" panose="020F0502020204030204" pitchFamily="34" charset="0"/>
      <p:regular r:id="rId34"/>
      <p:bold r:id="rId35"/>
      <p:italic r:id="rId36"/>
      <p:boldItalic r:id="rId37"/>
    </p:embeddedFont>
    <p:embeddedFont>
      <p:font typeface="Microsoft Sans Serif" panose="020B0604020202020204" pitchFamily="34" charset="0"/>
      <p:regular r:id="rId38"/>
    </p:embeddedFont>
    <p:embeddedFont>
      <p:font typeface="Palatino Linotype" panose="02040502050505030304" pitchFamily="18"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300" y="-3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2.svg"/><Relationship Id="rId7" Type="http://schemas.openxmlformats.org/officeDocument/2006/relationships/image" Target="../media/image34.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jpg"/><Relationship Id="rId5" Type="http://schemas.openxmlformats.org/officeDocument/2006/relationships/image" Target="../media/image12.svg"/><Relationship Id="rId10" Type="http://schemas.openxmlformats.org/officeDocument/2006/relationships/image" Target="../media/image25.jpg"/><Relationship Id="rId4" Type="http://schemas.openxmlformats.org/officeDocument/2006/relationships/image" Target="../media/image6.png"/><Relationship Id="rId9"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jp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7.xml"/><Relationship Id="rId11" Type="http://schemas.openxmlformats.org/officeDocument/2006/relationships/image" Target="../media/image31.jpeg"/><Relationship Id="rId10" Type="http://schemas.openxmlformats.org/officeDocument/2006/relationships/image" Target="../media/image30.jpeg"/><Relationship Id="rId4" Type="http://schemas.openxmlformats.org/officeDocument/2006/relationships/image" Target="../media/image28.png"/><Relationship Id="rId9" Type="http://schemas.openxmlformats.org/officeDocument/2006/relationships/image" Target="../media/image46.sv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7.jpg"/><Relationship Id="rId5" Type="http://schemas.openxmlformats.org/officeDocument/2006/relationships/image" Target="../media/image51.svg"/><Relationship Id="rId10" Type="http://schemas.openxmlformats.org/officeDocument/2006/relationships/image" Target="../media/image36.jfif"/><Relationship Id="rId4" Type="http://schemas.openxmlformats.org/officeDocument/2006/relationships/image" Target="../media/image34.png"/><Relationship Id="rId9" Type="http://schemas.openxmlformats.org/officeDocument/2006/relationships/image" Target="../media/image55.sv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Layout" Target="../slideLayouts/slideLayout7.xml"/><Relationship Id="rId9" Type="http://schemas.openxmlformats.org/officeDocument/2006/relationships/image" Target="../media/image61.svg"/></Relationships>
</file>

<file path=ppt/slides/_rels/slide16.xml.rels><?xml version="1.0" encoding="UTF-8" standalone="yes"?>
<Relationships xmlns="http://schemas.openxmlformats.org/package/2006/relationships"><Relationship Id="rId13" Type="http://schemas.openxmlformats.org/officeDocument/2006/relationships/image" Target="../media/image43.jpeg"/><Relationship Id="rId3" Type="http://schemas.openxmlformats.org/officeDocument/2006/relationships/image" Target="../media/image12.svg"/><Relationship Id="rId12" Type="http://schemas.openxmlformats.org/officeDocument/2006/relationships/image" Target="../media/image36.jfi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69.svg"/><Relationship Id="rId5" Type="http://schemas.openxmlformats.org/officeDocument/2006/relationships/image" Target="../media/image40.jpeg"/><Relationship Id="rId15" Type="http://schemas.openxmlformats.org/officeDocument/2006/relationships/image" Target="../media/image26.jpg"/><Relationship Id="rId10" Type="http://schemas.openxmlformats.org/officeDocument/2006/relationships/image" Target="../media/image42.png"/><Relationship Id="rId4" Type="http://schemas.openxmlformats.org/officeDocument/2006/relationships/image" Target="../media/image39.jpeg"/><Relationship Id="rId9" Type="http://schemas.openxmlformats.org/officeDocument/2006/relationships/image" Target="../media/image67.svg"/><Relationship Id="rId14" Type="http://schemas.openxmlformats.org/officeDocument/2006/relationships/image" Target="../media/image9.jfif"/></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svg"/><Relationship Id="rId7" Type="http://schemas.openxmlformats.org/officeDocument/2006/relationships/image" Target="../media/image7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77.svg"/><Relationship Id="rId5" Type="http://schemas.openxmlformats.org/officeDocument/2006/relationships/image" Target="../media/image71.svg"/><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75.sv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73.svg"/><Relationship Id="rId18" Type="http://schemas.openxmlformats.org/officeDocument/2006/relationships/image" Target="../media/image3.png"/><Relationship Id="rId26" Type="http://schemas.openxmlformats.org/officeDocument/2006/relationships/image" Target="../media/image14.png"/><Relationship Id="rId3" Type="http://schemas.openxmlformats.org/officeDocument/2006/relationships/image" Target="../media/image79.svg"/><Relationship Id="rId21" Type="http://schemas.openxmlformats.org/officeDocument/2006/relationships/image" Target="../media/image36.svg"/><Relationship Id="rId7" Type="http://schemas.openxmlformats.org/officeDocument/2006/relationships/image" Target="../media/image81.svg"/><Relationship Id="rId12" Type="http://schemas.openxmlformats.org/officeDocument/2006/relationships/image" Target="../media/image45.png"/><Relationship Id="rId17" Type="http://schemas.openxmlformats.org/officeDocument/2006/relationships/image" Target="../media/image8.svg"/><Relationship Id="rId25" Type="http://schemas.openxmlformats.org/officeDocument/2006/relationships/image" Target="../media/image30.svg"/><Relationship Id="rId2" Type="http://schemas.openxmlformats.org/officeDocument/2006/relationships/image" Target="../media/image48.png"/><Relationship Id="rId16" Type="http://schemas.openxmlformats.org/officeDocument/2006/relationships/image" Target="../media/image4.png"/><Relationship Id="rId20" Type="http://schemas.openxmlformats.org/officeDocument/2006/relationships/image" Target="../media/image24.png"/><Relationship Id="rId29"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85.svg"/><Relationship Id="rId24" Type="http://schemas.openxmlformats.org/officeDocument/2006/relationships/image" Target="../media/image15.png"/><Relationship Id="rId5" Type="http://schemas.openxmlformats.org/officeDocument/2006/relationships/image" Target="../media/image19.svg"/><Relationship Id="rId15" Type="http://schemas.openxmlformats.org/officeDocument/2006/relationships/image" Target="../media/image26.svg"/><Relationship Id="rId23" Type="http://schemas.openxmlformats.org/officeDocument/2006/relationships/image" Target="../media/image87.svg"/><Relationship Id="rId28" Type="http://schemas.openxmlformats.org/officeDocument/2006/relationships/image" Target="../media/image2.png"/><Relationship Id="rId10" Type="http://schemas.openxmlformats.org/officeDocument/2006/relationships/image" Target="../media/image51.png"/><Relationship Id="rId19" Type="http://schemas.openxmlformats.org/officeDocument/2006/relationships/image" Target="../media/image6.svg"/><Relationship Id="rId4" Type="http://schemas.openxmlformats.org/officeDocument/2006/relationships/image" Target="../media/image8.png"/><Relationship Id="rId9" Type="http://schemas.openxmlformats.org/officeDocument/2006/relationships/image" Target="../media/image83.svg"/><Relationship Id="rId14" Type="http://schemas.openxmlformats.org/officeDocument/2006/relationships/image" Target="../media/image13.png"/><Relationship Id="rId22" Type="http://schemas.openxmlformats.org/officeDocument/2006/relationships/image" Target="../media/image52.png"/><Relationship Id="rId27" Type="http://schemas.openxmlformats.org/officeDocument/2006/relationships/image" Target="../media/image2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svg"/><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9.jfif"/><Relationship Id="rId6" Type="http://schemas.openxmlformats.org/officeDocument/2006/relationships/image" Target="../media/image15.svg"/><Relationship Id="rId10" Type="http://schemas.openxmlformats.org/officeDocument/2006/relationships/image" Target="../media/image19.svg"/><Relationship Id="rId4" Type="http://schemas.openxmlformats.org/officeDocument/2006/relationships/image" Target="../media/image7.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svg"/><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20.jpeg"/><Relationship Id="rId6" Type="http://schemas.openxmlformats.org/officeDocument/2006/relationships/image" Target="../media/image15.svg"/><Relationship Id="rId10" Type="http://schemas.openxmlformats.org/officeDocument/2006/relationships/image" Target="../media/image19.svg"/><Relationship Id="rId4" Type="http://schemas.openxmlformats.org/officeDocument/2006/relationships/image" Target="../media/image7.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svg"/><Relationship Id="rId7" Type="http://schemas.openxmlformats.org/officeDocument/2006/relationships/image" Target="../media/image13.png"/><Relationship Id="rId12" Type="http://schemas.openxmlformats.org/officeDocument/2006/relationships/image" Target="../media/image3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5.png"/><Relationship Id="rId10" Type="http://schemas.openxmlformats.org/officeDocument/2006/relationships/image" Target="../media/image28.svg"/><Relationship Id="rId4" Type="http://schemas.openxmlformats.org/officeDocument/2006/relationships/image" Target="../media/image12.pn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73.svg"/><Relationship Id="rId18" Type="http://schemas.openxmlformats.org/officeDocument/2006/relationships/image" Target="../media/image3.png"/><Relationship Id="rId26" Type="http://schemas.openxmlformats.org/officeDocument/2006/relationships/image" Target="../media/image14.png"/><Relationship Id="rId3" Type="http://schemas.openxmlformats.org/officeDocument/2006/relationships/image" Target="../media/image79.svg"/><Relationship Id="rId21" Type="http://schemas.openxmlformats.org/officeDocument/2006/relationships/image" Target="../media/image36.svg"/><Relationship Id="rId7" Type="http://schemas.openxmlformats.org/officeDocument/2006/relationships/image" Target="../media/image81.svg"/><Relationship Id="rId12" Type="http://schemas.openxmlformats.org/officeDocument/2006/relationships/image" Target="../media/image45.png"/><Relationship Id="rId17" Type="http://schemas.openxmlformats.org/officeDocument/2006/relationships/image" Target="../media/image8.svg"/><Relationship Id="rId25" Type="http://schemas.openxmlformats.org/officeDocument/2006/relationships/image" Target="../media/image30.svg"/><Relationship Id="rId2" Type="http://schemas.openxmlformats.org/officeDocument/2006/relationships/image" Target="../media/image48.png"/><Relationship Id="rId16" Type="http://schemas.openxmlformats.org/officeDocument/2006/relationships/image" Target="../media/image4.png"/><Relationship Id="rId20" Type="http://schemas.openxmlformats.org/officeDocument/2006/relationships/image" Target="../media/image24.png"/><Relationship Id="rId29"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85.svg"/><Relationship Id="rId24" Type="http://schemas.openxmlformats.org/officeDocument/2006/relationships/image" Target="../media/image15.png"/><Relationship Id="rId5" Type="http://schemas.openxmlformats.org/officeDocument/2006/relationships/image" Target="../media/image19.svg"/><Relationship Id="rId15" Type="http://schemas.openxmlformats.org/officeDocument/2006/relationships/image" Target="../media/image26.svg"/><Relationship Id="rId23" Type="http://schemas.openxmlformats.org/officeDocument/2006/relationships/image" Target="../media/image87.svg"/><Relationship Id="rId28" Type="http://schemas.openxmlformats.org/officeDocument/2006/relationships/image" Target="../media/image2.png"/><Relationship Id="rId10" Type="http://schemas.openxmlformats.org/officeDocument/2006/relationships/image" Target="../media/image51.png"/><Relationship Id="rId19" Type="http://schemas.openxmlformats.org/officeDocument/2006/relationships/image" Target="../media/image6.svg"/><Relationship Id="rId4" Type="http://schemas.openxmlformats.org/officeDocument/2006/relationships/image" Target="../media/image8.png"/><Relationship Id="rId9" Type="http://schemas.openxmlformats.org/officeDocument/2006/relationships/image" Target="../media/image83.svg"/><Relationship Id="rId14" Type="http://schemas.openxmlformats.org/officeDocument/2006/relationships/image" Target="../media/image13.png"/><Relationship Id="rId22" Type="http://schemas.openxmlformats.org/officeDocument/2006/relationships/image" Target="../media/image52.png"/><Relationship Id="rId27" Type="http://schemas.openxmlformats.org/officeDocument/2006/relationships/image" Target="../media/image28.sv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Layout" Target="../slideLayouts/slideLayout7.xml"/><Relationship Id="rId9" Type="http://schemas.openxmlformats.org/officeDocument/2006/relationships/image" Target="../media/image61.svg"/></Relationships>
</file>

<file path=ppt/slides/_rels/slide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7.jpg"/><Relationship Id="rId5" Type="http://schemas.openxmlformats.org/officeDocument/2006/relationships/image" Target="../media/image51.svg"/><Relationship Id="rId10" Type="http://schemas.openxmlformats.org/officeDocument/2006/relationships/image" Target="../media/image36.jfif"/><Relationship Id="rId4" Type="http://schemas.openxmlformats.org/officeDocument/2006/relationships/image" Target="../media/image34.png"/><Relationship Id="rId9" Type="http://schemas.openxmlformats.org/officeDocument/2006/relationships/image" Target="../media/image55.svg"/></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svg"/><Relationship Id="rId7" Type="http://schemas.openxmlformats.org/officeDocument/2006/relationships/image" Target="../media/image13.png"/><Relationship Id="rId12" Type="http://schemas.openxmlformats.org/officeDocument/2006/relationships/image" Target="../media/image3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5.png"/><Relationship Id="rId10" Type="http://schemas.openxmlformats.org/officeDocument/2006/relationships/image" Target="../media/image28.svg"/><Relationship Id="rId4" Type="http://schemas.openxmlformats.org/officeDocument/2006/relationships/image" Target="../media/image12.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12"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69.svg"/><Relationship Id="rId10"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67.svg"/></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svg"/><Relationship Id="rId7" Type="http://schemas.openxmlformats.org/officeDocument/2006/relationships/image" Target="../media/image7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77.svg"/><Relationship Id="rId5" Type="http://schemas.openxmlformats.org/officeDocument/2006/relationships/image" Target="../media/image71.svg"/><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75.sv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26930" y="1534967"/>
            <a:ext cx="13841870" cy="79140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25600" y="7632413"/>
            <a:ext cx="3690602" cy="251631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0" y="4086250"/>
            <a:ext cx="3431913" cy="374514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590329" y="6923470"/>
            <a:ext cx="3186847" cy="310572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090044" y="496743"/>
            <a:ext cx="2225221" cy="2196900"/>
          </a:xfrm>
          <a:prstGeom prst="rect">
            <a:avLst/>
          </a:prstGeom>
        </p:spPr>
      </p:pic>
      <p:sp>
        <p:nvSpPr>
          <p:cNvPr id="11" name="Rectangle 10"/>
          <p:cNvSpPr/>
          <p:nvPr/>
        </p:nvSpPr>
        <p:spPr>
          <a:xfrm>
            <a:off x="3431913" y="2530724"/>
            <a:ext cx="13146844" cy="4105932"/>
          </a:xfrm>
          <a:prstGeom prst="rect">
            <a:avLst/>
          </a:prstGeom>
          <a:noFill/>
        </p:spPr>
        <p:txBody>
          <a:bodyPr wrap="square" lIns="91440" tIns="45720" rIns="91440" bIns="45720">
            <a:spAutoFit/>
          </a:bodyPr>
          <a:lstStyle/>
          <a:p>
            <a:pPr algn="ctr" eaLnBrk="0" fontAlgn="base" hangingPunct="0">
              <a:lnSpc>
                <a:spcPct val="150000"/>
              </a:lnSpc>
            </a:pPr>
            <a:r>
              <a:rPr lang="pt-BR" sz="60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VIẾT BÀI VĂN NGHỊ LUẬN VỀ MỘT VẤN ĐỀ TRONG ĐỜI SỐNG</a:t>
            </a:r>
            <a:endParaRPr lang="en-GB" sz="60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endParaRPr>
          </a:p>
          <a:p>
            <a:pPr algn="ctr" eaLnBrk="0" fontAlgn="base" hangingPunct="0">
              <a:lnSpc>
                <a:spcPct val="150000"/>
              </a:lnSpc>
            </a:pPr>
            <a:r>
              <a:rPr lang="pt-BR" sz="48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(TRÌNH BÀY Ý KIẾN TÁN THÀNH)</a:t>
            </a:r>
            <a:endParaRPr lang="en-GB" sz="48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D6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53808" y="6927958"/>
            <a:ext cx="2717864" cy="253008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9357"/>
          <a:stretch>
            <a:fillRect/>
          </a:stretch>
        </p:blipFill>
        <p:spPr>
          <a:xfrm flipH="1">
            <a:off x="10965109" y="1262539"/>
            <a:ext cx="6768042" cy="423522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9357"/>
          <a:stretch>
            <a:fillRect/>
          </a:stretch>
        </p:blipFill>
        <p:spPr>
          <a:xfrm flipH="1">
            <a:off x="3276600" y="6312379"/>
            <a:ext cx="6673582" cy="417611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876394" y="5764889"/>
            <a:ext cx="2713385" cy="330168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983460" y="8400435"/>
            <a:ext cx="2220462" cy="1332277"/>
          </a:xfrm>
          <a:prstGeom prst="rect">
            <a:avLst/>
          </a:prstGeom>
        </p:spPr>
      </p:pic>
      <p:sp>
        <p:nvSpPr>
          <p:cNvPr id="12" name="Rectangle 11"/>
          <p:cNvSpPr/>
          <p:nvPr/>
        </p:nvSpPr>
        <p:spPr>
          <a:xfrm>
            <a:off x="1507398" y="-17505"/>
            <a:ext cx="8859908" cy="6186309"/>
          </a:xfrm>
          <a:prstGeom prst="rect">
            <a:avLst/>
          </a:prstGeom>
          <a:noFill/>
        </p:spPr>
        <p:txBody>
          <a:bodyPr wrap="square" lIns="91440" tIns="45720" rIns="91440" bIns="45720">
            <a:spAutoFit/>
          </a:bodyPr>
          <a:lstStyle/>
          <a:p>
            <a:pPr algn="ctr">
              <a:lnSpc>
                <a:spcPct val="150000"/>
              </a:lnSpc>
            </a:pPr>
            <a:r>
              <a:rPr lang="vi-VN" sz="8800" b="1" cap="none" spc="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rPr>
              <a:t>HOẠT </a:t>
            </a:r>
            <a:r>
              <a:rPr lang="vi-VN" sz="8800" b="1" cap="none" spc="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rPr>
              <a:t>ĐỘNG </a:t>
            </a:r>
            <a:r>
              <a:rPr lang="vi-VN" sz="88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rPr>
              <a:t>2</a:t>
            </a:r>
            <a:r>
              <a:rPr lang="vi-VN" sz="8800" b="1" cap="none" spc="0"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rPr>
              <a:t> </a:t>
            </a:r>
          </a:p>
          <a:p>
            <a:pPr algn="ctr">
              <a:lnSpc>
                <a:spcPct val="150000"/>
              </a:lnSpc>
            </a:pPr>
            <a:r>
              <a:rPr lang="vi-VN" sz="8800" b="1" cap="none" spc="0"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rPr>
              <a:t>HÌNH THÀNH KIẾN THỨC</a:t>
            </a:r>
            <a:endParaRPr lang="en-GB" sz="8800" b="1" cap="none" spc="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68000" y="1446259"/>
            <a:ext cx="5319713" cy="360353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29796" y="6515101"/>
            <a:ext cx="6290603" cy="36586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9357"/>
          <a:stretch>
            <a:fillRect/>
          </a:stretch>
        </p:blipFill>
        <p:spPr>
          <a:xfrm flipH="1">
            <a:off x="-457200" y="0"/>
            <a:ext cx="19050000" cy="10401300"/>
          </a:xfrm>
          <a:prstGeom prst="rect">
            <a:avLst/>
          </a:prstGeom>
        </p:spPr>
      </p:pic>
      <p:sp>
        <p:nvSpPr>
          <p:cNvPr id="4" name="TextBox 4"/>
          <p:cNvSpPr txBox="1"/>
          <p:nvPr/>
        </p:nvSpPr>
        <p:spPr>
          <a:xfrm>
            <a:off x="2133600" y="513746"/>
            <a:ext cx="13868400" cy="1477328"/>
          </a:xfrm>
          <a:prstGeom prst="rect">
            <a:avLst/>
          </a:prstGeom>
        </p:spPr>
        <p:txBody>
          <a:bodyPr wrap="square" lIns="0" tIns="0" rIns="0" bIns="0" rtlCol="0" anchor="t">
            <a:spAutoFit/>
          </a:bodyPr>
          <a:lstStyle/>
          <a:p>
            <a:pPr algn="ctr"/>
            <a:r>
              <a:rPr lang="vi-VN" sz="3200" b="1">
                <a:solidFill>
                  <a:srgbClr val="FF0000"/>
                </a:solidFill>
                <a:effectLst>
                  <a:outerShdw blurRad="38100" dist="38100" dir="2700000" algn="tl">
                    <a:srgbClr val="000000">
                      <a:alpha val="43137"/>
                    </a:srgbClr>
                  </a:outerShdw>
                </a:effectLst>
                <a:latin typeface="+mj-lt"/>
              </a:rPr>
              <a:t>PHIẾU HỌC TẬP SỐ 1</a:t>
            </a:r>
            <a:endParaRPr lang="en-GB" sz="3200" b="1">
              <a:solidFill>
                <a:srgbClr val="FF0000"/>
              </a:solidFill>
              <a:effectLst>
                <a:outerShdw blurRad="38100" dist="38100" dir="2700000" algn="tl">
                  <a:srgbClr val="000000">
                    <a:alpha val="43137"/>
                  </a:srgbClr>
                </a:outerShdw>
              </a:effectLst>
              <a:latin typeface="+mj-lt"/>
            </a:endParaRPr>
          </a:p>
          <a:p>
            <a:pPr algn="ctr"/>
            <a:r>
              <a:rPr lang="vi-VN" sz="3200" b="1">
                <a:solidFill>
                  <a:srgbClr val="FF0000"/>
                </a:solidFill>
                <a:effectLst>
                  <a:outerShdw blurRad="38100" dist="38100" dir="2700000" algn="tl">
                    <a:srgbClr val="000000">
                      <a:alpha val="43137"/>
                    </a:srgbClr>
                  </a:outerShdw>
                </a:effectLst>
                <a:latin typeface="+mj-lt"/>
              </a:rPr>
              <a:t>(PHÂN TÍCH BÀI BIẾT THAM KHẢO)</a:t>
            </a:r>
            <a:endParaRPr lang="en-GB" sz="3200" b="1">
              <a:solidFill>
                <a:srgbClr val="FF0000"/>
              </a:solidFill>
              <a:effectLst>
                <a:outerShdw blurRad="38100" dist="38100" dir="2700000" algn="tl">
                  <a:srgbClr val="000000">
                    <a:alpha val="43137"/>
                  </a:srgbClr>
                </a:outerShdw>
              </a:effectLst>
              <a:latin typeface="+mj-lt"/>
            </a:endParaRPr>
          </a:p>
          <a:p>
            <a:r>
              <a:rPr lang="vi-VN" sz="3200">
                <a:effectLst>
                  <a:outerShdw blurRad="38100" dist="38100" dir="2700000" algn="tl">
                    <a:srgbClr val="000000">
                      <a:alpha val="43137"/>
                    </a:srgbClr>
                  </a:outerShdw>
                </a:effectLst>
                <a:latin typeface="+mj-lt"/>
              </a:rPr>
              <a:t>Đọc bài viết: “</a:t>
            </a:r>
            <a:r>
              <a:rPr lang="vi-VN" sz="3200" i="1">
                <a:effectLst>
                  <a:outerShdw blurRad="38100" dist="38100" dir="2700000" algn="tl">
                    <a:srgbClr val="000000">
                      <a:alpha val="43137"/>
                    </a:srgbClr>
                  </a:outerShdw>
                </a:effectLst>
                <a:latin typeface="+mj-lt"/>
              </a:rPr>
              <a:t>Trường học đầu tiên</a:t>
            </a:r>
            <a:r>
              <a:rPr lang="vi-VN" sz="3200">
                <a:effectLst>
                  <a:outerShdw blurRad="38100" dist="38100" dir="2700000" algn="tl">
                    <a:srgbClr val="000000">
                      <a:alpha val="43137"/>
                    </a:srgbClr>
                  </a:outerShdw>
                </a:effectLst>
                <a:latin typeface="+mj-lt"/>
              </a:rPr>
              <a:t>” (SGK/tr.16, 17) và hoàn thành các thông </a:t>
            </a:r>
            <a:r>
              <a:rPr lang="vi-VN" sz="3200">
                <a:effectLst>
                  <a:outerShdw blurRad="38100" dist="38100" dir="2700000" algn="tl">
                    <a:srgbClr val="000000">
                      <a:alpha val="43137"/>
                    </a:srgbClr>
                  </a:outerShdw>
                </a:effectLst>
                <a:latin typeface="+mj-lt"/>
              </a:rPr>
              <a:t>tin </a:t>
            </a:r>
            <a:r>
              <a:rPr lang="vi-VN" sz="3200" smtClean="0">
                <a:effectLst>
                  <a:outerShdw blurRad="38100" dist="38100" dir="2700000" algn="tl">
                    <a:srgbClr val="000000">
                      <a:alpha val="43137"/>
                    </a:srgbClr>
                  </a:outerShdw>
                </a:effectLst>
                <a:latin typeface="+mj-lt"/>
              </a:rPr>
              <a:t>sau</a:t>
            </a:r>
            <a:endParaRPr lang="en-GB" sz="3200">
              <a:latin typeface="+mj-lt"/>
            </a:endParaRPr>
          </a:p>
        </p:txBody>
      </p:sp>
      <p:graphicFrame>
        <p:nvGraphicFramePr>
          <p:cNvPr id="12" name="Table 11"/>
          <p:cNvGraphicFramePr>
            <a:graphicFrameLocks noGrp="1"/>
          </p:cNvGraphicFramePr>
          <p:nvPr>
            <p:extLst>
              <p:ext uri="{D42A27DB-BD31-4B8C-83A1-F6EECF244321}">
                <p14:modId xmlns:p14="http://schemas.microsoft.com/office/powerpoint/2010/main" val="714603416"/>
              </p:ext>
            </p:extLst>
          </p:nvPr>
        </p:nvGraphicFramePr>
        <p:xfrm>
          <a:off x="762000" y="2492867"/>
          <a:ext cx="16611600" cy="740664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11652802"/>
                <a:gridCol w="4958798"/>
              </a:tblGrid>
              <a:tr h="0">
                <a:tc>
                  <a:txBody>
                    <a:bodyPr/>
                    <a:lstStyle/>
                    <a:p>
                      <a:pPr algn="ctr">
                        <a:lnSpc>
                          <a:spcPct val="150000"/>
                        </a:lnSpc>
                        <a:spcAft>
                          <a:spcPts val="0"/>
                        </a:spcAft>
                      </a:pPr>
                      <a:r>
                        <a:rPr lang="vi-VN" sz="3600">
                          <a:solidFill>
                            <a:schemeClr val="tx1"/>
                          </a:solidFill>
                          <a:effectLst/>
                          <a:latin typeface="Palatino Linotype" panose="02040502050505030304" pitchFamily="18" charset="0"/>
                        </a:rPr>
                        <a:t>Câu hỏi</a:t>
                      </a:r>
                      <a:endParaRPr lang="en-GB" sz="36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vi-VN" sz="3600">
                          <a:solidFill>
                            <a:schemeClr val="tx1"/>
                          </a:solidFill>
                          <a:effectLst/>
                          <a:latin typeface="Palatino Linotype" panose="02040502050505030304" pitchFamily="18" charset="0"/>
                        </a:rPr>
                        <a:t>Trả lời</a:t>
                      </a:r>
                      <a:endParaRPr lang="en-GB" sz="36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nSpc>
                          <a:spcPct val="150000"/>
                        </a:lnSpc>
                        <a:spcAft>
                          <a:spcPts val="0"/>
                        </a:spcAft>
                      </a:pPr>
                      <a:r>
                        <a:rPr lang="vi-VN" sz="3600">
                          <a:solidFill>
                            <a:schemeClr val="tx1"/>
                          </a:solidFill>
                          <a:effectLst/>
                          <a:latin typeface="Palatino Linotype" panose="02040502050505030304" pitchFamily="18" charset="0"/>
                        </a:rPr>
                        <a:t>Vấn đề nào của đời sống được bàn trong bài nghị luận?</a:t>
                      </a:r>
                      <a:endParaRPr lang="en-GB" sz="36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vi-VN" sz="3600">
                          <a:solidFill>
                            <a:schemeClr val="tx1"/>
                          </a:solidFill>
                          <a:effectLst/>
                          <a:latin typeface="Palatino Linotype" panose="02040502050505030304" pitchFamily="18" charset="0"/>
                        </a:rPr>
                        <a:t>…………………</a:t>
                      </a:r>
                      <a:endParaRPr lang="en-GB" sz="36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nSpc>
                          <a:spcPct val="150000"/>
                        </a:lnSpc>
                        <a:spcAft>
                          <a:spcPts val="0"/>
                        </a:spcAft>
                      </a:pPr>
                      <a:r>
                        <a:rPr lang="vi-VN" sz="3600">
                          <a:solidFill>
                            <a:schemeClr val="tx1"/>
                          </a:solidFill>
                          <a:effectLst/>
                          <a:latin typeface="Palatino Linotype" panose="02040502050505030304" pitchFamily="18" charset="0"/>
                        </a:rPr>
                        <a:t>Ý kiến nào của người khác thu hút sự chú ý?</a:t>
                      </a:r>
                      <a:endParaRPr lang="en-GB" sz="36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vi-VN" sz="3600">
                          <a:solidFill>
                            <a:schemeClr val="tx1"/>
                          </a:solidFill>
                          <a:effectLst/>
                          <a:latin typeface="Palatino Linotype" panose="02040502050505030304" pitchFamily="18" charset="0"/>
                        </a:rPr>
                        <a:t>…………………</a:t>
                      </a:r>
                      <a:endParaRPr lang="en-GB" sz="36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nSpc>
                          <a:spcPct val="150000"/>
                        </a:lnSpc>
                        <a:spcAft>
                          <a:spcPts val="0"/>
                        </a:spcAft>
                      </a:pPr>
                      <a:r>
                        <a:rPr lang="vi-VN" sz="3600">
                          <a:solidFill>
                            <a:schemeClr val="tx1"/>
                          </a:solidFill>
                          <a:effectLst/>
                          <a:latin typeface="Palatino Linotype" panose="02040502050505030304" pitchFamily="18" charset="0"/>
                        </a:rPr>
                        <a:t>Người viết thể hiện thái độ tán thành hay phản đối ý kiến?</a:t>
                      </a:r>
                      <a:endParaRPr lang="en-GB" sz="36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vi-VN" sz="3600">
                          <a:solidFill>
                            <a:schemeClr val="tx1"/>
                          </a:solidFill>
                          <a:effectLst/>
                          <a:latin typeface="Palatino Linotype" panose="02040502050505030304" pitchFamily="18" charset="0"/>
                        </a:rPr>
                        <a:t>………………………………………</a:t>
                      </a:r>
                      <a:endParaRPr lang="en-GB" sz="36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nSpc>
                          <a:spcPct val="150000"/>
                        </a:lnSpc>
                        <a:spcAft>
                          <a:spcPts val="0"/>
                        </a:spcAft>
                      </a:pPr>
                      <a:r>
                        <a:rPr lang="vi-VN" sz="3600">
                          <a:solidFill>
                            <a:schemeClr val="tx1"/>
                          </a:solidFill>
                          <a:effectLst/>
                          <a:latin typeface="Palatino Linotype" panose="02040502050505030304" pitchFamily="18" charset="0"/>
                        </a:rPr>
                        <a:t>Lí lẽ nào được người viết sử dụng để khẳng định sự đúng đắn của ý kiến ?</a:t>
                      </a:r>
                      <a:endParaRPr lang="en-GB" sz="36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vi-VN" sz="3600">
                          <a:solidFill>
                            <a:schemeClr val="tx1"/>
                          </a:solidFill>
                          <a:effectLst/>
                          <a:latin typeface="Palatino Linotype" panose="02040502050505030304" pitchFamily="18" charset="0"/>
                        </a:rPr>
                        <a:t>………………………………………</a:t>
                      </a:r>
                      <a:endParaRPr lang="en-GB" sz="36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nSpc>
                          <a:spcPct val="150000"/>
                        </a:lnSpc>
                        <a:spcAft>
                          <a:spcPts val="0"/>
                        </a:spcAft>
                      </a:pPr>
                      <a:r>
                        <a:rPr lang="vi-VN" sz="3600">
                          <a:solidFill>
                            <a:schemeClr val="tx1"/>
                          </a:solidFill>
                          <a:effectLst/>
                          <a:latin typeface="Palatino Linotype" panose="02040502050505030304" pitchFamily="18" charset="0"/>
                        </a:rPr>
                        <a:t>Bằng chứng nào được nêu lên để củng cố cho lí lẽ?</a:t>
                      </a:r>
                      <a:endParaRPr lang="en-GB" sz="36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vi-VN" sz="3600">
                          <a:solidFill>
                            <a:schemeClr val="tx1"/>
                          </a:solidFill>
                          <a:effectLst/>
                          <a:latin typeface="Palatino Linotype" panose="02040502050505030304" pitchFamily="18" charset="0"/>
                        </a:rPr>
                        <a:t>……………….....</a:t>
                      </a:r>
                      <a:endParaRPr lang="en-GB" sz="36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lnSpc>
                          <a:spcPct val="150000"/>
                        </a:lnSpc>
                        <a:spcAft>
                          <a:spcPts val="0"/>
                        </a:spcAft>
                        <a:tabLst>
                          <a:tab pos="459740" algn="l"/>
                        </a:tabLst>
                      </a:pPr>
                      <a:r>
                        <a:rPr lang="vi-VN" sz="3600">
                          <a:solidFill>
                            <a:schemeClr val="tx1"/>
                          </a:solidFill>
                          <a:effectLst/>
                          <a:latin typeface="Palatino Linotype" panose="02040502050505030304" pitchFamily="18" charset="0"/>
                        </a:rPr>
                        <a:t>Kết thúc bài viết, người viết đã làm gì?</a:t>
                      </a:r>
                      <a:endParaRPr lang="en-GB" sz="36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vi-VN" sz="3600">
                          <a:solidFill>
                            <a:schemeClr val="tx1"/>
                          </a:solidFill>
                          <a:effectLst/>
                          <a:latin typeface="Palatino Linotype" panose="02040502050505030304" pitchFamily="18" charset="0"/>
                        </a:rPr>
                        <a:t> </a:t>
                      </a:r>
                      <a:endParaRPr lang="en-GB" sz="3600">
                        <a:solidFill>
                          <a:schemeClr val="tx1"/>
                        </a:solidFill>
                        <a:effectLst/>
                        <a:latin typeface="Palatino Linotype" panose="020405020505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23805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9357"/>
          <a:stretch>
            <a:fillRect/>
          </a:stretch>
        </p:blipFill>
        <p:spPr>
          <a:xfrm flipH="1">
            <a:off x="-457200" y="0"/>
            <a:ext cx="19431000" cy="10401300"/>
          </a:xfrm>
          <a:prstGeom prst="rect">
            <a:avLst/>
          </a:prstGeom>
        </p:spPr>
      </p:pic>
      <p:sp>
        <p:nvSpPr>
          <p:cNvPr id="4" name="TextBox 4"/>
          <p:cNvSpPr txBox="1"/>
          <p:nvPr/>
        </p:nvSpPr>
        <p:spPr>
          <a:xfrm>
            <a:off x="4343400" y="241586"/>
            <a:ext cx="10591800" cy="1969770"/>
          </a:xfrm>
          <a:prstGeom prst="rect">
            <a:avLst/>
          </a:prstGeom>
        </p:spPr>
        <p:txBody>
          <a:bodyPr wrap="square" lIns="0" tIns="0" rIns="0" bIns="0" rtlCol="0" anchor="t">
            <a:spAutoFit/>
          </a:bodyPr>
          <a:lstStyle/>
          <a:p>
            <a:pPr algn="ctr"/>
            <a:r>
              <a:rPr lang="en-US" sz="3200" b="1">
                <a:solidFill>
                  <a:srgbClr val="FF0000"/>
                </a:solidFill>
                <a:effectLst>
                  <a:outerShdw blurRad="38100" dist="38100" dir="2700000" algn="tl">
                    <a:srgbClr val="000000">
                      <a:alpha val="43137"/>
                    </a:srgbClr>
                  </a:outerShdw>
                </a:effectLst>
                <a:latin typeface="Palatino Linotype" panose="02040502050505030304" pitchFamily="18" charset="0"/>
              </a:rPr>
              <a:t>PHIẾU HỌC TẬP SỐ 2</a:t>
            </a:r>
            <a:endParaRPr lang="en-GB" sz="3200">
              <a:solidFill>
                <a:srgbClr val="FF0000"/>
              </a:solidFill>
              <a:effectLst>
                <a:outerShdw blurRad="38100" dist="38100" dir="2700000" algn="tl">
                  <a:srgbClr val="000000">
                    <a:alpha val="43137"/>
                  </a:srgbClr>
                </a:outerShdw>
              </a:effectLst>
              <a:latin typeface="Palatino Linotype" panose="02040502050505030304" pitchFamily="18" charset="0"/>
            </a:endParaRPr>
          </a:p>
          <a:p>
            <a:pPr algn="ctr"/>
            <a:r>
              <a:rPr lang="en-US" sz="3200" b="1">
                <a:solidFill>
                  <a:srgbClr val="FF0000"/>
                </a:solidFill>
                <a:effectLst>
                  <a:outerShdw blurRad="38100" dist="38100" dir="2700000" algn="tl">
                    <a:srgbClr val="000000">
                      <a:alpha val="43137"/>
                    </a:srgbClr>
                  </a:outerShdw>
                </a:effectLst>
                <a:latin typeface="Palatino Linotype" panose="02040502050505030304" pitchFamily="18" charset="0"/>
              </a:rPr>
              <a:t>(PHIẾU TÌM Ý)</a:t>
            </a:r>
            <a:endParaRPr lang="en-GB" sz="3200">
              <a:solidFill>
                <a:srgbClr val="FF0000"/>
              </a:solidFill>
              <a:effectLst>
                <a:outerShdw blurRad="38100" dist="38100" dir="2700000" algn="tl">
                  <a:srgbClr val="000000">
                    <a:alpha val="43137"/>
                  </a:srgbClr>
                </a:outerShdw>
              </a:effectLst>
              <a:latin typeface="Palatino Linotype" panose="02040502050505030304" pitchFamily="18" charset="0"/>
            </a:endParaRPr>
          </a:p>
          <a:p>
            <a:r>
              <a:rPr lang="en-US" sz="3200" b="1">
                <a:effectLst>
                  <a:outerShdw blurRad="38100" dist="38100" dir="2700000" algn="tl">
                    <a:srgbClr val="000000">
                      <a:alpha val="43137"/>
                    </a:srgbClr>
                  </a:outerShdw>
                </a:effectLst>
                <a:latin typeface="Palatino Linotype" panose="02040502050505030304" pitchFamily="18" charset="0"/>
              </a:rPr>
              <a:t>Nhiệm vụ: </a:t>
            </a:r>
            <a:r>
              <a:rPr lang="en-US" sz="3200" i="1">
                <a:effectLst>
                  <a:outerShdw blurRad="38100" dist="38100" dir="2700000" algn="tl">
                    <a:srgbClr val="000000">
                      <a:alpha val="43137"/>
                    </a:srgbClr>
                  </a:outerShdw>
                </a:effectLst>
                <a:latin typeface="Palatino Linotype" panose="02040502050505030304" pitchFamily="18" charset="0"/>
              </a:rPr>
              <a:t>Tìm ý cho bài văn nghị luận về một vấn đề trong đời sống (trình bày ý kiến tán </a:t>
            </a:r>
            <a:r>
              <a:rPr lang="en-US" sz="3200" i="1">
                <a:effectLst>
                  <a:outerShdw blurRad="38100" dist="38100" dir="2700000" algn="tl">
                    <a:srgbClr val="000000">
                      <a:alpha val="43137"/>
                    </a:srgbClr>
                  </a:outerShdw>
                </a:effectLst>
                <a:latin typeface="Palatino Linotype" panose="02040502050505030304" pitchFamily="18" charset="0"/>
              </a:rPr>
              <a:t>thành</a:t>
            </a:r>
            <a:r>
              <a:rPr lang="en-US" sz="3200" i="1" smtClean="0">
                <a:effectLst>
                  <a:outerShdw blurRad="38100" dist="38100" dir="2700000" algn="tl">
                    <a:srgbClr val="000000">
                      <a:alpha val="43137"/>
                    </a:srgbClr>
                  </a:outerShdw>
                </a:effectLst>
                <a:latin typeface="Palatino Linotype" panose="02040502050505030304" pitchFamily="18" charset="0"/>
              </a:rPr>
              <a:t>)</a:t>
            </a:r>
            <a:endParaRPr lang="en-GB" sz="3200">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05516843"/>
              </p:ext>
            </p:extLst>
          </p:nvPr>
        </p:nvGraphicFramePr>
        <p:xfrm>
          <a:off x="304800" y="2559843"/>
          <a:ext cx="17297400" cy="7322630"/>
        </p:xfrm>
        <a:graphic>
          <a:graphicData uri="http://schemas.openxmlformats.org/drawingml/2006/table">
            <a:tbl>
              <a:tblPr firstRow="1" firstCol="1" bandRow="1">
                <a:tableStyleId>{5C22544A-7EE6-4342-B048-85BDC9FD1C3A}</a:tableStyleId>
              </a:tblPr>
              <a:tblGrid>
                <a:gridCol w="15468600"/>
                <a:gridCol w="1828800"/>
              </a:tblGrid>
              <a:tr h="0">
                <a:tc gridSpan="2">
                  <a:txBody>
                    <a:bodyPr/>
                    <a:lstStyle/>
                    <a:p>
                      <a:pPr indent="254000" algn="just">
                        <a:lnSpc>
                          <a:spcPct val="150000"/>
                        </a:lnSpc>
                        <a:spcAft>
                          <a:spcPts val="200"/>
                        </a:spcAft>
                      </a:pPr>
                      <a:r>
                        <a:rPr lang="en-US" sz="3600">
                          <a:solidFill>
                            <a:schemeClr val="tx1"/>
                          </a:solidFill>
                          <a:effectLst/>
                          <a:latin typeface="Palatino Linotype" panose="02040502050505030304" pitchFamily="18" charset="0"/>
                        </a:rPr>
                        <a:t>*Gợi ý: Đọc kĩ đề tài, ghi những ý nảy sinh trong quá trình suy nghĩ vào cột bên phải:</a:t>
                      </a:r>
                      <a:endParaRPr lang="en-GB" sz="36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r>
              <a:tr h="0">
                <a:tc>
                  <a:txBody>
                    <a:bodyPr/>
                    <a:lstStyle/>
                    <a:p>
                      <a:pPr indent="254000" algn="ctr">
                        <a:lnSpc>
                          <a:spcPct val="150000"/>
                        </a:lnSpc>
                        <a:spcAft>
                          <a:spcPts val="200"/>
                        </a:spcAft>
                      </a:pPr>
                      <a:r>
                        <a:rPr lang="en-US" sz="3600">
                          <a:solidFill>
                            <a:schemeClr val="tx1"/>
                          </a:solidFill>
                          <a:effectLst/>
                          <a:latin typeface="Palatino Linotype" panose="02040502050505030304" pitchFamily="18" charset="0"/>
                        </a:rPr>
                        <a:t>Ý cần tìm</a:t>
                      </a:r>
                      <a:endParaRPr lang="en-GB" sz="36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54000" algn="ctr">
                        <a:lnSpc>
                          <a:spcPct val="150000"/>
                        </a:lnSpc>
                        <a:spcAft>
                          <a:spcPts val="200"/>
                        </a:spcAft>
                      </a:pPr>
                      <a:r>
                        <a:rPr lang="en-US" sz="3600">
                          <a:solidFill>
                            <a:schemeClr val="tx1"/>
                          </a:solidFill>
                          <a:effectLst/>
                          <a:latin typeface="Palatino Linotype" panose="02040502050505030304" pitchFamily="18" charset="0"/>
                        </a:rPr>
                        <a:t>Trả lời</a:t>
                      </a:r>
                      <a:endParaRPr lang="en-GB" sz="36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indent="254000" algn="just">
                        <a:lnSpc>
                          <a:spcPct val="150000"/>
                        </a:lnSpc>
                        <a:spcAft>
                          <a:spcPts val="200"/>
                        </a:spcAft>
                      </a:pPr>
                      <a:r>
                        <a:rPr lang="en-US" sz="3600">
                          <a:solidFill>
                            <a:schemeClr val="tx1"/>
                          </a:solidFill>
                          <a:effectLst/>
                          <a:latin typeface="Palatino Linotype" panose="02040502050505030304" pitchFamily="18" charset="0"/>
                        </a:rPr>
                        <a:t>Vấn đề đời sống được bàn luận:</a:t>
                      </a:r>
                      <a:endParaRPr lang="en-GB" sz="36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54000" algn="ctr">
                        <a:lnSpc>
                          <a:spcPct val="150000"/>
                        </a:lnSpc>
                        <a:spcAft>
                          <a:spcPts val="200"/>
                        </a:spcAft>
                      </a:pPr>
                      <a:r>
                        <a:rPr lang="en-US" sz="3600">
                          <a:solidFill>
                            <a:schemeClr val="tx1"/>
                          </a:solidFill>
                          <a:effectLst/>
                          <a:latin typeface="Palatino Linotype" panose="02040502050505030304" pitchFamily="18" charset="0"/>
                        </a:rPr>
                        <a:t>…</a:t>
                      </a:r>
                      <a:endParaRPr lang="en-GB" sz="36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indent="254000" algn="just">
                        <a:lnSpc>
                          <a:spcPct val="150000"/>
                        </a:lnSpc>
                        <a:spcAft>
                          <a:spcPts val="200"/>
                        </a:spcAft>
                      </a:pPr>
                      <a:r>
                        <a:rPr lang="en-US" sz="3600">
                          <a:solidFill>
                            <a:schemeClr val="tx1"/>
                          </a:solidFill>
                          <a:effectLst/>
                          <a:latin typeface="Palatino Linotype" panose="02040502050505030304" pitchFamily="18" charset="0"/>
                        </a:rPr>
                        <a:t>Ý kiến của người khác cần thể hiện sự tán thành (ý kiến nào được người khác nêu ra? Ý kiến đó có lí ở chỗ nào? Vì sao cần tán thành ý kiến đó?):</a:t>
                      </a:r>
                      <a:endParaRPr lang="en-GB" sz="36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54000" algn="ctr">
                        <a:lnSpc>
                          <a:spcPct val="150000"/>
                        </a:lnSpc>
                        <a:spcAft>
                          <a:spcPts val="200"/>
                        </a:spcAft>
                      </a:pPr>
                      <a:r>
                        <a:rPr lang="en-US" sz="3600">
                          <a:solidFill>
                            <a:schemeClr val="tx1"/>
                          </a:solidFill>
                          <a:effectLst/>
                          <a:latin typeface="Palatino Linotype" panose="02040502050505030304" pitchFamily="18" charset="0"/>
                        </a:rPr>
                        <a:t>…</a:t>
                      </a:r>
                      <a:endParaRPr lang="en-GB" sz="36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indent="254000" algn="just">
                        <a:lnSpc>
                          <a:spcPct val="150000"/>
                        </a:lnSpc>
                        <a:spcAft>
                          <a:spcPts val="200"/>
                        </a:spcAft>
                      </a:pPr>
                      <a:r>
                        <a:rPr lang="en-US" sz="3600">
                          <a:solidFill>
                            <a:schemeClr val="tx1"/>
                          </a:solidFill>
                          <a:effectLst/>
                          <a:latin typeface="Palatino Linotype" panose="02040502050505030304" pitchFamily="18" charset="0"/>
                        </a:rPr>
                        <a:t>Những lí lẽ và bằng chứng cho thấy tán thành ý kiến là có cơ sở (Cần diễn giải điều gì để làm rõ ý kiến của mình? Với từng ý đã diễn giải, cần những bằng chứng nào để củng cố?):</a:t>
                      </a:r>
                      <a:endParaRPr lang="en-GB" sz="36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54000" algn="ctr">
                        <a:lnSpc>
                          <a:spcPct val="150000"/>
                        </a:lnSpc>
                        <a:spcAft>
                          <a:spcPts val="200"/>
                        </a:spcAft>
                      </a:pPr>
                      <a:r>
                        <a:rPr lang="en-US" sz="3600">
                          <a:solidFill>
                            <a:schemeClr val="tx1"/>
                          </a:solidFill>
                          <a:effectLst/>
                          <a:latin typeface="Palatino Linotype" panose="02040502050505030304" pitchFamily="18" charset="0"/>
                        </a:rPr>
                        <a:t>…</a:t>
                      </a:r>
                      <a:endParaRPr lang="en-GB" sz="36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8447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9357"/>
          <a:stretch>
            <a:fillRect/>
          </a:stretch>
        </p:blipFill>
        <p:spPr>
          <a:xfrm flipH="1">
            <a:off x="0" y="0"/>
            <a:ext cx="18250930" cy="1028699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097570">
            <a:off x="16128285" y="709305"/>
            <a:ext cx="2487924" cy="245626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85768">
            <a:off x="882324" y="734055"/>
            <a:ext cx="1313732" cy="2656444"/>
          </a:xfrm>
          <a:prstGeom prst="rect">
            <a:avLst/>
          </a:prstGeom>
        </p:spPr>
      </p:pic>
      <p:sp>
        <p:nvSpPr>
          <p:cNvPr id="6" name="TextBox 6"/>
          <p:cNvSpPr txBox="1"/>
          <p:nvPr/>
        </p:nvSpPr>
        <p:spPr>
          <a:xfrm>
            <a:off x="2286001" y="257144"/>
            <a:ext cx="14170492" cy="1231106"/>
          </a:xfrm>
          <a:prstGeom prst="rect">
            <a:avLst/>
          </a:prstGeom>
        </p:spPr>
        <p:txBody>
          <a:bodyPr lIns="0" tIns="0" rIns="0" bIns="0" rtlCol="0" anchor="t">
            <a:spAutoFit/>
          </a:bodyPr>
          <a:lstStyle/>
          <a:p>
            <a:pPr algn="ctr"/>
            <a:r>
              <a:rPr lang="en-US" sz="4000" b="1">
                <a:latin typeface="Palatino Linotype" panose="02040502050505030304" pitchFamily="18" charset="0"/>
                <a:cs typeface="Times New Roman" panose="02020603050405020304" pitchFamily="18" charset="0"/>
              </a:rPr>
              <a:t>1. Tìm hiểu yêu cầu đối với bài văn nghị luận về một vấn đề trong đời sống (trình bày ý kiến tán thành) </a:t>
            </a:r>
            <a:endParaRPr lang="en-US" sz="4000">
              <a:solidFill>
                <a:srgbClr val="663E2C"/>
              </a:solidFill>
              <a:latin typeface="Palatino Linotype" panose="02040502050505030304" pitchFamily="18" charset="0"/>
              <a:cs typeface="Times New Roman" panose="02020603050405020304" pitchFamily="18" charset="0"/>
            </a:endParaRPr>
          </a:p>
        </p:txBody>
      </p:sp>
      <p:grpSp>
        <p:nvGrpSpPr>
          <p:cNvPr id="7" name="Group 7"/>
          <p:cNvGrpSpPr>
            <a:grpSpLocks noChangeAspect="1"/>
          </p:cNvGrpSpPr>
          <p:nvPr/>
        </p:nvGrpSpPr>
        <p:grpSpPr>
          <a:xfrm>
            <a:off x="422478" y="2586237"/>
            <a:ext cx="4378122" cy="3729826"/>
            <a:chOff x="-60870" y="-2282848"/>
            <a:chExt cx="5960726" cy="5658654"/>
          </a:xfrm>
        </p:grpSpPr>
        <p:sp>
          <p:nvSpPr>
            <p:cNvPr id="8" name="Freeform 8"/>
            <p:cNvSpPr/>
            <p:nvPr/>
          </p:nvSpPr>
          <p:spPr>
            <a:xfrm>
              <a:off x="-60870" y="-2282848"/>
              <a:ext cx="5960726" cy="5658654"/>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10"/>
              <a:stretch>
                <a:fillRect l="-23225" r="-23225"/>
              </a:stretch>
            </a:blipFill>
          </p:spPr>
        </p:sp>
      </p:grpSp>
      <p:grpSp>
        <p:nvGrpSpPr>
          <p:cNvPr id="9" name="Group 9"/>
          <p:cNvGrpSpPr>
            <a:grpSpLocks noChangeAspect="1"/>
          </p:cNvGrpSpPr>
          <p:nvPr/>
        </p:nvGrpSpPr>
        <p:grpSpPr>
          <a:xfrm>
            <a:off x="8653610" y="1816624"/>
            <a:ext cx="6082884" cy="4499439"/>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11"/>
              <a:stretch>
                <a:fillRect l="-44332" r="-44332"/>
              </a:stretch>
            </a:blipFill>
          </p:spPr>
        </p:sp>
      </p:grpSp>
      <p:grpSp>
        <p:nvGrpSpPr>
          <p:cNvPr id="11" name="Group 11"/>
          <p:cNvGrpSpPr>
            <a:grpSpLocks noChangeAspect="1"/>
          </p:cNvGrpSpPr>
          <p:nvPr/>
        </p:nvGrpSpPr>
        <p:grpSpPr>
          <a:xfrm>
            <a:off x="3078988" y="6880717"/>
            <a:ext cx="5461988" cy="3305076"/>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12"/>
              <a:stretch>
                <a:fillRect l="-23225" r="-23225"/>
              </a:stretch>
            </a:blipFill>
          </p:spPr>
        </p:sp>
      </p:grpSp>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49000" y="6416412"/>
            <a:ext cx="6019800" cy="3386138"/>
          </a:xfrm>
          <a:prstGeom prst="rect">
            <a:avLst/>
          </a:prstGeom>
        </p:spPr>
      </p:pic>
      <p:sp>
        <p:nvSpPr>
          <p:cNvPr id="14" name="Rectangle 13">
            <a:extLst>
              <a:ext uri="{FF2B5EF4-FFF2-40B4-BE49-F238E27FC236}">
                <a16:creationId xmlns="" xmlns:a16="http://schemas.microsoft.com/office/drawing/2014/main" id="{407E3729-BB04-4D5C-BB93-FBA119F07B39}"/>
              </a:ext>
            </a:extLst>
          </p:cNvPr>
          <p:cNvSpPr/>
          <p:nvPr/>
        </p:nvSpPr>
        <p:spPr>
          <a:xfrm>
            <a:off x="8823283" y="1980183"/>
            <a:ext cx="5847959" cy="4151712"/>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407E3729-BB04-4D5C-BB93-FBA119F07B39}"/>
              </a:ext>
            </a:extLst>
          </p:cNvPr>
          <p:cNvSpPr/>
          <p:nvPr/>
        </p:nvSpPr>
        <p:spPr>
          <a:xfrm>
            <a:off x="119335" y="2586237"/>
            <a:ext cx="4833665" cy="3729826"/>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407E3729-BB04-4D5C-BB93-FBA119F07B39}"/>
              </a:ext>
            </a:extLst>
          </p:cNvPr>
          <p:cNvSpPr/>
          <p:nvPr/>
        </p:nvSpPr>
        <p:spPr>
          <a:xfrm>
            <a:off x="3121235" y="6848427"/>
            <a:ext cx="5563267" cy="3369657"/>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407E3729-BB04-4D5C-BB93-FBA119F07B39}"/>
              </a:ext>
            </a:extLst>
          </p:cNvPr>
          <p:cNvSpPr/>
          <p:nvPr/>
        </p:nvSpPr>
        <p:spPr>
          <a:xfrm>
            <a:off x="10954134" y="6316063"/>
            <a:ext cx="6114666" cy="3573084"/>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585151" y="3009172"/>
            <a:ext cx="4045775" cy="3416320"/>
          </a:xfrm>
          <a:prstGeom prst="rect">
            <a:avLst/>
          </a:prstGeom>
        </p:spPr>
        <p:txBody>
          <a:bodyPr wrap="square">
            <a:spAutoFit/>
          </a:bodyPr>
          <a:lstStyle/>
          <a:p>
            <a:pPr algn="just">
              <a:lnSpc>
                <a:spcPct val="150000"/>
              </a:lnSpc>
              <a:spcAft>
                <a:spcPts val="0"/>
              </a:spcAft>
              <a:tabLst>
                <a:tab pos="478155" algn="l"/>
              </a:tabLst>
            </a:pPr>
            <a:r>
              <a:rPr lang="vi-VN" sz="3600" b="1" i="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1) Vấn đề nào trong đời sống được nêu để bàn luận? </a:t>
            </a:r>
            <a:r>
              <a:rPr lang="vi-VN" sz="36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n-GB" sz="36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9" name="Rectangle 18"/>
          <p:cNvSpPr/>
          <p:nvPr/>
        </p:nvSpPr>
        <p:spPr>
          <a:xfrm>
            <a:off x="9311523" y="2300325"/>
            <a:ext cx="4928335" cy="3416320"/>
          </a:xfrm>
          <a:prstGeom prst="rect">
            <a:avLst/>
          </a:prstGeom>
        </p:spPr>
        <p:txBody>
          <a:bodyPr wrap="square">
            <a:spAutoFit/>
          </a:bodyPr>
          <a:lstStyle/>
          <a:p>
            <a:pPr algn="just">
              <a:lnSpc>
                <a:spcPct val="150000"/>
              </a:lnSpc>
              <a:spcAft>
                <a:spcPts val="0"/>
              </a:spcAft>
              <a:tabLst>
                <a:tab pos="478155" algn="l"/>
              </a:tabLst>
            </a:pPr>
            <a:r>
              <a:rPr lang="vi-VN" sz="3600" b="1" i="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2)</a:t>
            </a:r>
            <a:r>
              <a:rPr lang="vi-VN" sz="36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a:t>
            </a:r>
            <a:r>
              <a:rPr lang="vi-VN" sz="3600" b="1" i="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Quan niệm nào của người khác về vấn đề đời sống rất đáng được bàn luận?</a:t>
            </a:r>
            <a:r>
              <a:rPr lang="vi-VN" sz="36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n-GB" sz="36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20" name="Rectangle 19"/>
          <p:cNvSpPr/>
          <p:nvPr/>
        </p:nvSpPr>
        <p:spPr>
          <a:xfrm>
            <a:off x="3352212" y="7105999"/>
            <a:ext cx="4921285" cy="2500493"/>
          </a:xfrm>
          <a:prstGeom prst="rect">
            <a:avLst/>
          </a:prstGeom>
        </p:spPr>
        <p:txBody>
          <a:bodyPr wrap="square">
            <a:spAutoFit/>
          </a:bodyPr>
          <a:lstStyle/>
          <a:p>
            <a:pPr algn="just">
              <a:lnSpc>
                <a:spcPct val="150000"/>
              </a:lnSpc>
              <a:spcAft>
                <a:spcPts val="0"/>
              </a:spcAft>
              <a:tabLst>
                <a:tab pos="459740" algn="l"/>
              </a:tabLst>
            </a:pPr>
            <a:r>
              <a:rPr lang="vi-VN" sz="3600" b="1" i="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3) Ý</a:t>
            </a:r>
            <a:r>
              <a:rPr lang="vi-VN" sz="36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a:t>
            </a:r>
            <a:r>
              <a:rPr lang="vi-VN" sz="3600" b="1" i="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kiến riêng của người viết về quan niệm nêu trên là gì?</a:t>
            </a:r>
            <a:r>
              <a:rPr lang="vi-VN" sz="36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n-GB" sz="36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21" name="Rectangle 20"/>
          <p:cNvSpPr/>
          <p:nvPr/>
        </p:nvSpPr>
        <p:spPr>
          <a:xfrm>
            <a:off x="11445512" y="6416412"/>
            <a:ext cx="5131910" cy="3331489"/>
          </a:xfrm>
          <a:prstGeom prst="rect">
            <a:avLst/>
          </a:prstGeom>
        </p:spPr>
        <p:txBody>
          <a:bodyPr wrap="square">
            <a:spAutoFit/>
          </a:bodyPr>
          <a:lstStyle/>
          <a:p>
            <a:pPr algn="just">
              <a:lnSpc>
                <a:spcPct val="150000"/>
              </a:lnSpc>
              <a:spcAft>
                <a:spcPts val="0"/>
              </a:spcAft>
              <a:tabLst>
                <a:tab pos="456565" algn="l"/>
              </a:tabLst>
            </a:pPr>
            <a:r>
              <a:rPr lang="vi-VN" sz="3600" b="1" i="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4) Những lí lẽ và bằng chứng nào được đưa ra để chứng tỏ sự tán thành là có cơ sở? </a:t>
            </a:r>
            <a:endParaRPr lang="en-GB" sz="36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in)">
                                      <p:cBhvr>
                                        <p:cTn id="20" dur="2000"/>
                                        <p:tgtEl>
                                          <p:spTgt spid="1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in)">
                                      <p:cBhvr>
                                        <p:cTn id="36" dur="2000"/>
                                        <p:tgtEl>
                                          <p:spTgt spid="2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animBg="1"/>
      <p:bldP spid="16" grpId="0" animBg="1"/>
      <p:bldP spid="17" grpId="0" animBg="1"/>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D6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9357"/>
          <a:stretch>
            <a:fillRect/>
          </a:stretch>
        </p:blipFill>
        <p:spPr>
          <a:xfrm flipH="1">
            <a:off x="1677964" y="471496"/>
            <a:ext cx="14932072" cy="98155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44675">
            <a:off x="15740461" y="4212463"/>
            <a:ext cx="1590727" cy="3707203"/>
          </a:xfrm>
          <a:prstGeom prst="rect">
            <a:avLst/>
          </a:prstGeom>
        </p:spPr>
      </p:pic>
      <p:sp>
        <p:nvSpPr>
          <p:cNvPr id="4" name="TextBox 4"/>
          <p:cNvSpPr txBox="1"/>
          <p:nvPr/>
        </p:nvSpPr>
        <p:spPr>
          <a:xfrm>
            <a:off x="5736648" y="800100"/>
            <a:ext cx="9731952" cy="1752403"/>
          </a:xfrm>
          <a:prstGeom prst="rect">
            <a:avLst/>
          </a:prstGeom>
        </p:spPr>
        <p:txBody>
          <a:bodyPr wrap="square" lIns="0" tIns="0" rIns="0" bIns="0" rtlCol="0" anchor="t">
            <a:spAutoFit/>
          </a:bodyPr>
          <a:lstStyle/>
          <a:p>
            <a:pPr>
              <a:lnSpc>
                <a:spcPct val="150000"/>
              </a:lnSpc>
            </a:pPr>
            <a:r>
              <a:rPr lang="en-US" sz="4000" b="1">
                <a:effectLst>
                  <a:outerShdw blurRad="38100" dist="38100" dir="2700000" algn="tl">
                    <a:srgbClr val="000000">
                      <a:alpha val="43137"/>
                    </a:srgbClr>
                  </a:outerShdw>
                </a:effectLst>
                <a:latin typeface="Palatino Linotype" panose="02040502050505030304" pitchFamily="18" charset="0"/>
              </a:rPr>
              <a:t>- </a:t>
            </a:r>
            <a:r>
              <a:rPr lang="vi-VN" sz="4000" b="1">
                <a:effectLst>
                  <a:outerShdw blurRad="38100" dist="38100" dir="2700000" algn="tl">
                    <a:srgbClr val="000000">
                      <a:alpha val="43137"/>
                    </a:srgbClr>
                  </a:outerShdw>
                </a:effectLst>
                <a:latin typeface="Palatino Linotype" panose="02040502050505030304" pitchFamily="18" charset="0"/>
              </a:rPr>
              <a:t>Vấn đế đời sống được nêu để bàn luận phải rõ ràng, xác đáng.</a:t>
            </a:r>
            <a:endParaRPr lang="en-GB" sz="4000" b="1">
              <a:effectLst>
                <a:outerShdw blurRad="38100" dist="38100" dir="2700000" algn="tl">
                  <a:srgbClr val="000000">
                    <a:alpha val="43137"/>
                  </a:srgbClr>
                </a:outerShdw>
              </a:effectLst>
              <a:latin typeface="Palatino Linotype" panose="02040502050505030304" pitchFamily="18" charset="0"/>
            </a:endParaRPr>
          </a:p>
        </p:txBody>
      </p:sp>
      <p:grpSp>
        <p:nvGrpSpPr>
          <p:cNvPr id="5" name="Group 5"/>
          <p:cNvGrpSpPr/>
          <p:nvPr/>
        </p:nvGrpSpPr>
        <p:grpSpPr>
          <a:xfrm>
            <a:off x="1028700" y="1028700"/>
            <a:ext cx="4229870" cy="8003166"/>
            <a:chOff x="0" y="0"/>
            <a:chExt cx="2026314" cy="3833907"/>
          </a:xfrm>
        </p:grpSpPr>
        <p:sp>
          <p:nvSpPr>
            <p:cNvPr id="6" name="Freeform 6"/>
            <p:cNvSpPr/>
            <p:nvPr/>
          </p:nvSpPr>
          <p:spPr>
            <a:xfrm>
              <a:off x="-4213" y="0"/>
              <a:ext cx="2030526" cy="3833907"/>
            </a:xfrm>
            <a:custGeom>
              <a:avLst/>
              <a:gdLst/>
              <a:ahLst/>
              <a:cxnLst/>
              <a:rect l="l" t="t" r="r" b="b"/>
              <a:pathLst>
                <a:path w="2030526" h="3833907">
                  <a:moveTo>
                    <a:pt x="278431" y="16918"/>
                  </a:moveTo>
                  <a:cubicBezTo>
                    <a:pt x="278431" y="16918"/>
                    <a:pt x="604014" y="12258"/>
                    <a:pt x="906248" y="12454"/>
                  </a:cubicBezTo>
                  <a:cubicBezTo>
                    <a:pt x="1135303" y="12671"/>
                    <a:pt x="1756458" y="0"/>
                    <a:pt x="1756458" y="0"/>
                  </a:cubicBezTo>
                  <a:cubicBezTo>
                    <a:pt x="1823922" y="0"/>
                    <a:pt x="1899859" y="0"/>
                    <a:pt x="1978632" y="85073"/>
                  </a:cubicBezTo>
                  <a:cubicBezTo>
                    <a:pt x="2021610" y="131488"/>
                    <a:pt x="2022678" y="240224"/>
                    <a:pt x="2023083" y="320281"/>
                  </a:cubicBezTo>
                  <a:cubicBezTo>
                    <a:pt x="2023083" y="320281"/>
                    <a:pt x="2021379" y="2549646"/>
                    <a:pt x="2021379" y="3071322"/>
                  </a:cubicBezTo>
                  <a:cubicBezTo>
                    <a:pt x="2021379" y="3285481"/>
                    <a:pt x="2030527" y="3584660"/>
                    <a:pt x="2030527" y="3584660"/>
                  </a:cubicBezTo>
                  <a:cubicBezTo>
                    <a:pt x="2030527" y="3713329"/>
                    <a:pt x="2026357" y="3833907"/>
                    <a:pt x="1773519" y="3825772"/>
                  </a:cubicBezTo>
                  <a:cubicBezTo>
                    <a:pt x="1773519" y="3825772"/>
                    <a:pt x="1397047" y="3805474"/>
                    <a:pt x="1143507" y="3813072"/>
                  </a:cubicBezTo>
                  <a:cubicBezTo>
                    <a:pt x="950110" y="3821207"/>
                    <a:pt x="304023" y="3833907"/>
                    <a:pt x="304023" y="3833907"/>
                  </a:cubicBezTo>
                  <a:cubicBezTo>
                    <a:pt x="132548" y="3833907"/>
                    <a:pt x="4213" y="3732837"/>
                    <a:pt x="8532" y="3530290"/>
                  </a:cubicBezTo>
                  <a:cubicBezTo>
                    <a:pt x="8532" y="3530290"/>
                    <a:pt x="9630" y="3031749"/>
                    <a:pt x="4815" y="1207965"/>
                  </a:cubicBezTo>
                  <a:cubicBezTo>
                    <a:pt x="0" y="663668"/>
                    <a:pt x="25592" y="330596"/>
                    <a:pt x="25592" y="330596"/>
                  </a:cubicBezTo>
                  <a:cubicBezTo>
                    <a:pt x="27224" y="150571"/>
                    <a:pt x="143504" y="16918"/>
                    <a:pt x="278431" y="16918"/>
                  </a:cubicBezTo>
                  <a:close/>
                </a:path>
              </a:pathLst>
            </a:custGeom>
            <a:solidFill>
              <a:srgbClr val="D88561"/>
            </a:solidFill>
          </p:spPr>
        </p:sp>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74775" y="7193704"/>
            <a:ext cx="3070600" cy="277470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2861" y="1485900"/>
            <a:ext cx="2952750" cy="265626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47800" y="4914900"/>
            <a:ext cx="3448317" cy="2953013"/>
          </a:xfrm>
          <a:prstGeom prst="rect">
            <a:avLst/>
          </a:prstGeom>
        </p:spPr>
      </p:pic>
      <p:sp>
        <p:nvSpPr>
          <p:cNvPr id="14" name="Rectangle 13"/>
          <p:cNvSpPr/>
          <p:nvPr/>
        </p:nvSpPr>
        <p:spPr>
          <a:xfrm>
            <a:off x="5595341" y="2653997"/>
            <a:ext cx="9667970" cy="1938992"/>
          </a:xfrm>
          <a:prstGeom prst="rect">
            <a:avLst/>
          </a:prstGeom>
        </p:spPr>
        <p:txBody>
          <a:bodyPr wrap="square">
            <a:spAutoFit/>
          </a:bodyPr>
          <a:lstStyle/>
          <a:p>
            <a:pPr algn="just">
              <a:lnSpc>
                <a:spcPct val="150000"/>
              </a:lnSpc>
              <a:spcAft>
                <a:spcPts val="0"/>
              </a:spcAft>
              <a:tabLst>
                <a:tab pos="478155" algn="l"/>
              </a:tabLst>
            </a:pPr>
            <a:r>
              <a:rPr lang="vi-VN" sz="4000" b="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Nêu được một quan niệm về vấn đề để bàn luận.</a:t>
            </a:r>
            <a:endParaRPr lang="en-GB" sz="40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5" name="Rectangle 14"/>
          <p:cNvSpPr/>
          <p:nvPr/>
        </p:nvSpPr>
        <p:spPr>
          <a:xfrm>
            <a:off x="5554176" y="4607476"/>
            <a:ext cx="10004744" cy="1844736"/>
          </a:xfrm>
          <a:prstGeom prst="rect">
            <a:avLst/>
          </a:prstGeom>
        </p:spPr>
        <p:txBody>
          <a:bodyPr wrap="square">
            <a:spAutoFit/>
          </a:bodyPr>
          <a:lstStyle/>
          <a:p>
            <a:pPr algn="just">
              <a:lnSpc>
                <a:spcPct val="150000"/>
              </a:lnSpc>
              <a:spcAft>
                <a:spcPts val="0"/>
              </a:spcAft>
              <a:tabLst>
                <a:tab pos="459740" algn="l"/>
              </a:tabLst>
            </a:pPr>
            <a:r>
              <a:rPr lang="vi-VN" sz="4000" b="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Bài viết phải thể hiện sự tán thành của người viết về quan niệm đã nêu.</a:t>
            </a:r>
            <a:endParaRPr lang="en-GB" sz="40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6" name="Rectangle 15"/>
          <p:cNvSpPr/>
          <p:nvPr/>
        </p:nvSpPr>
        <p:spPr>
          <a:xfrm>
            <a:off x="5358360" y="6591300"/>
            <a:ext cx="10110240" cy="2768065"/>
          </a:xfrm>
          <a:prstGeom prst="rect">
            <a:avLst/>
          </a:prstGeom>
        </p:spPr>
        <p:txBody>
          <a:bodyPr wrap="square">
            <a:spAutoFit/>
          </a:bodyPr>
          <a:lstStyle/>
          <a:p>
            <a:pPr algn="just">
              <a:lnSpc>
                <a:spcPct val="150000"/>
              </a:lnSpc>
              <a:spcAft>
                <a:spcPts val="0"/>
              </a:spcAft>
              <a:tabLst>
                <a:tab pos="456565" algn="l"/>
              </a:tabLst>
            </a:pPr>
            <a:r>
              <a:rPr lang="vi-VN" sz="4000" b="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Sự tán thành phải được thể hiện bằng những lí lẽ và bằng chứng cụ thể, có sức thuyết phục.</a:t>
            </a:r>
            <a:endParaRPr lang="en-GB" sz="40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333500"/>
            <a:ext cx="16230600" cy="8534400"/>
            <a:chOff x="0" y="0"/>
            <a:chExt cx="7775248" cy="1966357"/>
          </a:xfrm>
        </p:grpSpPr>
        <p:sp>
          <p:nvSpPr>
            <p:cNvPr id="3" name="Freeform 3"/>
            <p:cNvSpPr/>
            <p:nvPr/>
          </p:nvSpPr>
          <p:spPr>
            <a:xfrm>
              <a:off x="-4213" y="0"/>
              <a:ext cx="7779461" cy="1966357"/>
            </a:xfrm>
            <a:custGeom>
              <a:avLst/>
              <a:gdLst/>
              <a:ahLst/>
              <a:cxnLst/>
              <a:rect l="l" t="t" r="r" b="b"/>
              <a:pathLst>
                <a:path w="7779461" h="1966357">
                  <a:moveTo>
                    <a:pt x="278431" y="16918"/>
                  </a:moveTo>
                  <a:cubicBezTo>
                    <a:pt x="278431" y="16918"/>
                    <a:pt x="604014" y="12258"/>
                    <a:pt x="1008604" y="12454"/>
                  </a:cubicBezTo>
                  <a:cubicBezTo>
                    <a:pt x="6157101" y="12671"/>
                    <a:pt x="7505393" y="0"/>
                    <a:pt x="7505393" y="0"/>
                  </a:cubicBezTo>
                  <a:cubicBezTo>
                    <a:pt x="7572856" y="0"/>
                    <a:pt x="7648794" y="0"/>
                    <a:pt x="7727566" y="85073"/>
                  </a:cubicBezTo>
                  <a:cubicBezTo>
                    <a:pt x="7770545" y="131488"/>
                    <a:pt x="7771613" y="240224"/>
                    <a:pt x="7772018" y="320281"/>
                  </a:cubicBezTo>
                  <a:cubicBezTo>
                    <a:pt x="7772018" y="320281"/>
                    <a:pt x="7770313" y="1004471"/>
                    <a:pt x="7770313" y="1203772"/>
                  </a:cubicBezTo>
                  <a:cubicBezTo>
                    <a:pt x="7770313" y="1417931"/>
                    <a:pt x="7779462" y="1717110"/>
                    <a:pt x="7779462" y="1717110"/>
                  </a:cubicBezTo>
                  <a:cubicBezTo>
                    <a:pt x="7779462" y="1845779"/>
                    <a:pt x="7775292" y="1966357"/>
                    <a:pt x="7522454" y="1958222"/>
                  </a:cubicBezTo>
                  <a:cubicBezTo>
                    <a:pt x="7522454" y="1958222"/>
                    <a:pt x="7145982" y="1937924"/>
                    <a:pt x="6341484" y="1945522"/>
                  </a:cubicBezTo>
                  <a:cubicBezTo>
                    <a:pt x="1994491" y="1953657"/>
                    <a:pt x="304023" y="1966357"/>
                    <a:pt x="304023" y="1966357"/>
                  </a:cubicBezTo>
                  <a:cubicBezTo>
                    <a:pt x="132548" y="1966357"/>
                    <a:pt x="4213" y="1865287"/>
                    <a:pt x="8532" y="1662740"/>
                  </a:cubicBezTo>
                  <a:cubicBezTo>
                    <a:pt x="8532" y="1662740"/>
                    <a:pt x="9630" y="1164199"/>
                    <a:pt x="4815" y="944842"/>
                  </a:cubicBezTo>
                  <a:cubicBezTo>
                    <a:pt x="0" y="663668"/>
                    <a:pt x="25592" y="330596"/>
                    <a:pt x="25592" y="330596"/>
                  </a:cubicBezTo>
                  <a:cubicBezTo>
                    <a:pt x="27224" y="150571"/>
                    <a:pt x="143504" y="16918"/>
                    <a:pt x="278431" y="16918"/>
                  </a:cubicBezTo>
                  <a:close/>
                </a:path>
              </a:pathLst>
            </a:custGeom>
            <a:solidFill>
              <a:srgbClr val="FCE4DE"/>
            </a:solidFill>
          </p:spPr>
        </p:sp>
      </p:grpSp>
      <p:sp>
        <p:nvSpPr>
          <p:cNvPr id="12" name="TextBox 12"/>
          <p:cNvSpPr txBox="1"/>
          <p:nvPr/>
        </p:nvSpPr>
        <p:spPr>
          <a:xfrm>
            <a:off x="2368706" y="-25027"/>
            <a:ext cx="14170492" cy="1188980"/>
          </a:xfrm>
          <a:prstGeom prst="rect">
            <a:avLst/>
          </a:prstGeom>
        </p:spPr>
        <p:txBody>
          <a:bodyPr lIns="0" tIns="0" rIns="0" bIns="0" rtlCol="0" anchor="t">
            <a:spAutoFit/>
          </a:bodyPr>
          <a:lstStyle/>
          <a:p>
            <a:pPr algn="ctr">
              <a:lnSpc>
                <a:spcPts val="10800"/>
              </a:lnSpc>
            </a:pPr>
            <a:r>
              <a:rPr lang="vi-VN" sz="4400" b="1">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2. Phân tích bài viết tham khảo</a:t>
            </a:r>
            <a:endParaRPr lang="en-US" sz="4400" b="1">
              <a:solidFill>
                <a:srgbClr val="663E2C"/>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551898" y="2076290"/>
            <a:ext cx="1070620" cy="209552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0142" y="7648912"/>
            <a:ext cx="2323740" cy="2535827"/>
          </a:xfrm>
          <a:prstGeom prst="rect">
            <a:avLst/>
          </a:prstGeom>
        </p:spPr>
      </p:pic>
      <p:sp>
        <p:nvSpPr>
          <p:cNvPr id="15" name="Rectangle 14"/>
          <p:cNvSpPr/>
          <p:nvPr/>
        </p:nvSpPr>
        <p:spPr>
          <a:xfrm>
            <a:off x="1746406" y="1799202"/>
            <a:ext cx="13300436" cy="707886"/>
          </a:xfrm>
          <a:prstGeom prst="rect">
            <a:avLst/>
          </a:prstGeom>
        </p:spPr>
        <p:txBody>
          <a:bodyPr wrap="none">
            <a:spAutoFit/>
          </a:bodyPr>
          <a:lstStyle/>
          <a:p>
            <a:pPr algn="just">
              <a:spcAft>
                <a:spcPts val="0"/>
              </a:spcAft>
              <a:tabLst>
                <a:tab pos="459740" algn="l"/>
              </a:tabLst>
            </a:pPr>
            <a:r>
              <a:rPr lang="vi-VN" sz="4000" b="1" i="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1) Vấn đề nào của đời sống được bàn trong bài nghị luận?</a:t>
            </a:r>
            <a:r>
              <a:rPr lang="vi-VN" sz="4000" b="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a:t>
            </a:r>
            <a:endParaRPr lang="en-GB" sz="40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6" name="Rectangle 15"/>
          <p:cNvSpPr/>
          <p:nvPr/>
        </p:nvSpPr>
        <p:spPr>
          <a:xfrm>
            <a:off x="1759106" y="3045358"/>
            <a:ext cx="10822193" cy="707886"/>
          </a:xfrm>
          <a:prstGeom prst="rect">
            <a:avLst/>
          </a:prstGeom>
        </p:spPr>
        <p:txBody>
          <a:bodyPr wrap="none">
            <a:spAutoFit/>
          </a:bodyPr>
          <a:lstStyle/>
          <a:p>
            <a:pPr algn="just">
              <a:spcAft>
                <a:spcPts val="0"/>
              </a:spcAft>
              <a:tabLst>
                <a:tab pos="453390" algn="l"/>
              </a:tabLst>
            </a:pPr>
            <a:r>
              <a:rPr lang="vi-VN" sz="4000" b="1" i="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2) Ý kiến nào của người khác thu hút sự chú ý?</a:t>
            </a:r>
            <a:r>
              <a:rPr lang="vi-VN" sz="4000" b="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a:t>
            </a:r>
            <a:endParaRPr lang="en-GB" sz="40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7" name="Rectangle 16"/>
          <p:cNvSpPr/>
          <p:nvPr/>
        </p:nvSpPr>
        <p:spPr>
          <a:xfrm>
            <a:off x="1676400" y="4165763"/>
            <a:ext cx="14093923" cy="707886"/>
          </a:xfrm>
          <a:prstGeom prst="rect">
            <a:avLst/>
          </a:prstGeom>
        </p:spPr>
        <p:txBody>
          <a:bodyPr wrap="none">
            <a:spAutoFit/>
          </a:bodyPr>
          <a:lstStyle/>
          <a:p>
            <a:pPr algn="just">
              <a:spcAft>
                <a:spcPts val="0"/>
              </a:spcAft>
              <a:tabLst>
                <a:tab pos="459740" algn="l"/>
              </a:tabLst>
            </a:pPr>
            <a:r>
              <a:rPr lang="vi-VN" sz="4000" b="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3) </a:t>
            </a:r>
            <a:r>
              <a:rPr lang="vi-VN" sz="4000" b="1" i="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Người viết thể hiện thái độ tán thành hay phản đối ý kiến?</a:t>
            </a:r>
            <a:endParaRPr lang="en-GB" sz="40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8" name="Rectangle 17"/>
          <p:cNvSpPr/>
          <p:nvPr/>
        </p:nvSpPr>
        <p:spPr>
          <a:xfrm>
            <a:off x="3429001" y="5186382"/>
            <a:ext cx="13182599" cy="1844736"/>
          </a:xfrm>
          <a:prstGeom prst="rect">
            <a:avLst/>
          </a:prstGeom>
        </p:spPr>
        <p:txBody>
          <a:bodyPr wrap="square">
            <a:spAutoFit/>
          </a:bodyPr>
          <a:lstStyle/>
          <a:p>
            <a:pPr algn="just">
              <a:lnSpc>
                <a:spcPct val="150000"/>
              </a:lnSpc>
              <a:spcAft>
                <a:spcPts val="0"/>
              </a:spcAft>
              <a:tabLst>
                <a:tab pos="459740" algn="l"/>
              </a:tabLst>
            </a:pPr>
            <a:r>
              <a:rPr lang="vi-VN" sz="4000" b="1" i="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4)</a:t>
            </a:r>
            <a:r>
              <a:rPr lang="vi-VN" sz="4000" b="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a:t>
            </a:r>
            <a:r>
              <a:rPr lang="vi-VN" sz="4000" b="1" i="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Lí lẽ nào được người viết sử dụng để khẳng định sự đúng đắn của ý kiến ?</a:t>
            </a:r>
            <a:endParaRPr lang="en-GB" sz="40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9" name="Rectangle 18"/>
          <p:cNvSpPr/>
          <p:nvPr/>
        </p:nvSpPr>
        <p:spPr>
          <a:xfrm>
            <a:off x="3429000" y="7343852"/>
            <a:ext cx="12059712" cy="707886"/>
          </a:xfrm>
          <a:prstGeom prst="rect">
            <a:avLst/>
          </a:prstGeom>
        </p:spPr>
        <p:txBody>
          <a:bodyPr wrap="none">
            <a:spAutoFit/>
          </a:bodyPr>
          <a:lstStyle/>
          <a:p>
            <a:pPr algn="just">
              <a:spcAft>
                <a:spcPts val="0"/>
              </a:spcAft>
              <a:tabLst>
                <a:tab pos="459740" algn="l"/>
              </a:tabLst>
            </a:pPr>
            <a:r>
              <a:rPr lang="vi-VN" sz="4000" b="1" i="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5)</a:t>
            </a:r>
            <a:r>
              <a:rPr lang="vi-VN" sz="4000" b="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a:t>
            </a:r>
            <a:r>
              <a:rPr lang="vi-VN" sz="4000" b="1" i="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Bằng chứng nào được nêu lên để củng cố cho lí lẽ?</a:t>
            </a:r>
            <a:r>
              <a:rPr lang="vi-VN" sz="4000" b="1">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 </a:t>
            </a:r>
            <a:endParaRPr lang="en-GB" sz="40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20" name="Rectangle 19"/>
          <p:cNvSpPr/>
          <p:nvPr/>
        </p:nvSpPr>
        <p:spPr>
          <a:xfrm>
            <a:off x="3429001" y="8457451"/>
            <a:ext cx="9589485" cy="707886"/>
          </a:xfrm>
          <a:prstGeom prst="rect">
            <a:avLst/>
          </a:prstGeom>
        </p:spPr>
        <p:txBody>
          <a:bodyPr wrap="none">
            <a:spAutoFit/>
          </a:bodyPr>
          <a:lstStyle/>
          <a:p>
            <a:pPr algn="just">
              <a:spcAft>
                <a:spcPts val="0"/>
              </a:spcAft>
              <a:tabLst>
                <a:tab pos="459740" algn="l"/>
              </a:tabLst>
            </a:pPr>
            <a:r>
              <a:rPr lang="vi-VN" sz="4000" b="1" i="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6) Kết thúc bài viết, người viết đã làm gì?</a:t>
            </a:r>
            <a:endParaRPr lang="en-GB" sz="40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D6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9357"/>
          <a:stretch>
            <a:fillRect/>
          </a:stretch>
        </p:blipFill>
        <p:spPr>
          <a:xfrm flipH="1">
            <a:off x="299989" y="726492"/>
            <a:ext cx="14932072" cy="9344006"/>
          </a:xfrm>
          <a:prstGeom prst="rect">
            <a:avLst/>
          </a:prstGeom>
        </p:spPr>
      </p:pic>
      <p:grpSp>
        <p:nvGrpSpPr>
          <p:cNvPr id="3" name="Group 3"/>
          <p:cNvGrpSpPr/>
          <p:nvPr/>
        </p:nvGrpSpPr>
        <p:grpSpPr>
          <a:xfrm>
            <a:off x="8833235" y="1564547"/>
            <a:ext cx="7741103" cy="7599468"/>
            <a:chOff x="0" y="0"/>
            <a:chExt cx="1960938" cy="1925060"/>
          </a:xfrm>
        </p:grpSpPr>
        <p:sp>
          <p:nvSpPr>
            <p:cNvPr id="4" name="Freeform 4"/>
            <p:cNvSpPr/>
            <p:nvPr/>
          </p:nvSpPr>
          <p:spPr>
            <a:xfrm>
              <a:off x="-4213" y="0"/>
              <a:ext cx="1965151" cy="1925060"/>
            </a:xfrm>
            <a:custGeom>
              <a:avLst/>
              <a:gdLst/>
              <a:ahLst/>
              <a:cxnLst/>
              <a:rect l="l" t="t" r="r" b="b"/>
              <a:pathLst>
                <a:path w="1965151" h="1925060">
                  <a:moveTo>
                    <a:pt x="278431" y="16918"/>
                  </a:moveTo>
                  <a:cubicBezTo>
                    <a:pt x="278431" y="16918"/>
                    <a:pt x="604014" y="12258"/>
                    <a:pt x="905084" y="12454"/>
                  </a:cubicBezTo>
                  <a:cubicBezTo>
                    <a:pt x="1078197" y="12671"/>
                    <a:pt x="1691083" y="0"/>
                    <a:pt x="1691083" y="0"/>
                  </a:cubicBezTo>
                  <a:cubicBezTo>
                    <a:pt x="1758546" y="0"/>
                    <a:pt x="1834483" y="0"/>
                    <a:pt x="1913256" y="85073"/>
                  </a:cubicBezTo>
                  <a:cubicBezTo>
                    <a:pt x="1956234" y="131488"/>
                    <a:pt x="1957302" y="240224"/>
                    <a:pt x="1957708" y="320281"/>
                  </a:cubicBezTo>
                  <a:cubicBezTo>
                    <a:pt x="1957708" y="320281"/>
                    <a:pt x="1956003" y="970303"/>
                    <a:pt x="1956003" y="1162476"/>
                  </a:cubicBezTo>
                  <a:cubicBezTo>
                    <a:pt x="1956003" y="1376634"/>
                    <a:pt x="1965151" y="1675813"/>
                    <a:pt x="1965151" y="1675813"/>
                  </a:cubicBezTo>
                  <a:cubicBezTo>
                    <a:pt x="1965151" y="1804482"/>
                    <a:pt x="1960982" y="1925060"/>
                    <a:pt x="1708144" y="1916925"/>
                  </a:cubicBezTo>
                  <a:cubicBezTo>
                    <a:pt x="1708144" y="1916925"/>
                    <a:pt x="1331671" y="1896627"/>
                    <a:pt x="1084396" y="1904225"/>
                  </a:cubicBezTo>
                  <a:cubicBezTo>
                    <a:pt x="938234" y="1912360"/>
                    <a:pt x="304023" y="1925060"/>
                    <a:pt x="304023" y="1925060"/>
                  </a:cubicBezTo>
                  <a:cubicBezTo>
                    <a:pt x="132548" y="1925060"/>
                    <a:pt x="4213" y="1823991"/>
                    <a:pt x="8532" y="1621443"/>
                  </a:cubicBezTo>
                  <a:cubicBezTo>
                    <a:pt x="8532" y="1621443"/>
                    <a:pt x="9630" y="1122902"/>
                    <a:pt x="4815" y="939024"/>
                  </a:cubicBezTo>
                  <a:cubicBezTo>
                    <a:pt x="0" y="663668"/>
                    <a:pt x="25592" y="330596"/>
                    <a:pt x="25592" y="330596"/>
                  </a:cubicBezTo>
                  <a:cubicBezTo>
                    <a:pt x="27224" y="150571"/>
                    <a:pt x="143504" y="16918"/>
                    <a:pt x="278431" y="16918"/>
                  </a:cubicBezTo>
                  <a:close/>
                </a:path>
              </a:pathLst>
            </a:custGeom>
            <a:solidFill>
              <a:srgbClr val="39484F"/>
            </a:solidFill>
          </p:spPr>
        </p:sp>
      </p:grpSp>
      <p:grpSp>
        <p:nvGrpSpPr>
          <p:cNvPr id="5" name="Group 5"/>
          <p:cNvGrpSpPr>
            <a:grpSpLocks noChangeAspect="1"/>
          </p:cNvGrpSpPr>
          <p:nvPr/>
        </p:nvGrpSpPr>
        <p:grpSpPr>
          <a:xfrm>
            <a:off x="9140590" y="1865607"/>
            <a:ext cx="3616596" cy="3532887"/>
            <a:chOff x="0" y="0"/>
            <a:chExt cx="4828540" cy="4716780"/>
          </a:xfrm>
        </p:grpSpPr>
        <p:sp>
          <p:nvSpPr>
            <p:cNvPr id="6" name="Freeform 6"/>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23202" r="-23202"/>
              </a:stretch>
            </a:blipFill>
          </p:spPr>
        </p:sp>
      </p:grpSp>
      <p:grpSp>
        <p:nvGrpSpPr>
          <p:cNvPr id="11" name="Group 11"/>
          <p:cNvGrpSpPr>
            <a:grpSpLocks noChangeAspect="1"/>
          </p:cNvGrpSpPr>
          <p:nvPr/>
        </p:nvGrpSpPr>
        <p:grpSpPr>
          <a:xfrm>
            <a:off x="12819785" y="1865607"/>
            <a:ext cx="3616596" cy="3532887"/>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l="-28350" t="-26817" b="-70374"/>
              </a:stretch>
            </a:blipFill>
          </p:spPr>
        </p:sp>
      </p:grpSp>
      <p:sp>
        <p:nvSpPr>
          <p:cNvPr id="13" name="TextBox 13"/>
          <p:cNvSpPr txBox="1"/>
          <p:nvPr/>
        </p:nvSpPr>
        <p:spPr>
          <a:xfrm>
            <a:off x="1654097" y="1094710"/>
            <a:ext cx="7000514" cy="830997"/>
          </a:xfrm>
          <a:prstGeom prst="rect">
            <a:avLst/>
          </a:prstGeom>
        </p:spPr>
        <p:txBody>
          <a:bodyPr lIns="0" tIns="0" rIns="0" bIns="0" rtlCol="0" anchor="t">
            <a:spAutoFit/>
          </a:bodyPr>
          <a:lstStyle/>
          <a:p>
            <a:r>
              <a:rPr lang="vi-VN" sz="5400" b="1" u="sng">
                <a:solidFill>
                  <a:srgbClr val="FF0000"/>
                </a:solidFill>
                <a:effectLst>
                  <a:outerShdw blurRad="38100" dist="38100" dir="2700000" algn="tl">
                    <a:srgbClr val="000000">
                      <a:alpha val="43137"/>
                    </a:srgbClr>
                  </a:outerShdw>
                </a:effectLst>
                <a:latin typeface="Palatino Linotype" panose="02040502050505030304" pitchFamily="18" charset="0"/>
              </a:rPr>
              <a:t>A. </a:t>
            </a:r>
            <a:r>
              <a:rPr lang="vi-VN" sz="5400" b="1" u="sng">
                <a:solidFill>
                  <a:srgbClr val="FF0000"/>
                </a:solidFill>
                <a:effectLst>
                  <a:outerShdw blurRad="38100" dist="38100" dir="2700000" algn="tl">
                    <a:srgbClr val="000000">
                      <a:alpha val="43137"/>
                    </a:srgbClr>
                  </a:outerShdw>
                </a:effectLst>
                <a:latin typeface="Palatino Linotype" panose="02040502050505030304" pitchFamily="18" charset="0"/>
              </a:rPr>
              <a:t>Mở </a:t>
            </a:r>
            <a:r>
              <a:rPr lang="vi-VN" sz="5400" b="1" u="sng" smtClean="0">
                <a:solidFill>
                  <a:srgbClr val="FF0000"/>
                </a:solidFill>
                <a:effectLst>
                  <a:outerShdw blurRad="38100" dist="38100" dir="2700000" algn="tl">
                    <a:srgbClr val="000000">
                      <a:alpha val="43137"/>
                    </a:srgbClr>
                  </a:outerShdw>
                </a:effectLst>
                <a:latin typeface="Palatino Linotype" panose="02040502050505030304" pitchFamily="18" charset="0"/>
              </a:rPr>
              <a:t>bài</a:t>
            </a:r>
            <a:endParaRPr lang="en-GB" sz="5400" u="sng">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827233" y="6751115"/>
            <a:ext cx="2075132" cy="2956794"/>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200" y="8350400"/>
            <a:ext cx="3293509" cy="1952153"/>
          </a:xfrm>
          <a:prstGeom prst="rect">
            <a:avLst/>
          </a:prstGeom>
        </p:spPr>
      </p:pic>
      <p:sp>
        <p:nvSpPr>
          <p:cNvPr id="16" name="Rectangle 15"/>
          <p:cNvSpPr/>
          <p:nvPr/>
        </p:nvSpPr>
        <p:spPr>
          <a:xfrm>
            <a:off x="1000740" y="2246115"/>
            <a:ext cx="7681712" cy="2768065"/>
          </a:xfrm>
          <a:prstGeom prst="rect">
            <a:avLst/>
          </a:prstGeom>
        </p:spPr>
        <p:txBody>
          <a:bodyPr wrap="square">
            <a:spAutoFit/>
          </a:bodyPr>
          <a:lstStyle/>
          <a:p>
            <a:pPr algn="just">
              <a:lnSpc>
                <a:spcPct val="150000"/>
              </a:lnSpc>
              <a:spcAft>
                <a:spcPts val="0"/>
              </a:spcAft>
            </a:pPr>
            <a:r>
              <a:rPr lang="vi-VN" sz="40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Bài viết nêu vấn đề: </a:t>
            </a:r>
            <a:r>
              <a:rPr lang="vi-VN" sz="4000" i="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Vai trò của gia đình đối với sự trưởng thành của mỗi con người.</a:t>
            </a:r>
            <a:endParaRPr lang="en-GB" sz="40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7" name="Rectangle 16"/>
          <p:cNvSpPr/>
          <p:nvPr/>
        </p:nvSpPr>
        <p:spPr>
          <a:xfrm>
            <a:off x="872270" y="5364281"/>
            <a:ext cx="7673148" cy="1938992"/>
          </a:xfrm>
          <a:prstGeom prst="rect">
            <a:avLst/>
          </a:prstGeom>
        </p:spPr>
        <p:txBody>
          <a:bodyPr wrap="square">
            <a:spAutoFit/>
          </a:bodyPr>
          <a:lstStyle/>
          <a:p>
            <a:pPr algn="just">
              <a:lnSpc>
                <a:spcPct val="150000"/>
              </a:lnSpc>
              <a:spcAft>
                <a:spcPts val="0"/>
              </a:spcAft>
              <a:tabLst>
                <a:tab pos="459740" algn="l"/>
              </a:tabLst>
            </a:pPr>
            <a:r>
              <a:rPr lang="vi-VN" sz="40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Ý kiến gây chú ý: </a:t>
            </a:r>
            <a:r>
              <a:rPr lang="vi-VN" sz="4000" i="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Gia đình là trường học đầu tiên của mỗi người.</a:t>
            </a:r>
            <a:endParaRPr lang="en-GB" sz="40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81795" y="1848432"/>
            <a:ext cx="3603837" cy="36152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895144" y="1925706"/>
            <a:ext cx="3545042" cy="33780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17699" y="5781925"/>
            <a:ext cx="3777445" cy="31715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380915" y="5591160"/>
            <a:ext cx="3309040" cy="35531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37345" y="1534967"/>
            <a:ext cx="16440387" cy="7914081"/>
          </a:xfrm>
          <a:prstGeom prst="rect">
            <a:avLst/>
          </a:prstGeom>
        </p:spPr>
      </p:pic>
      <p:sp>
        <p:nvSpPr>
          <p:cNvPr id="3" name="TextBox 3"/>
          <p:cNvSpPr txBox="1"/>
          <p:nvPr/>
        </p:nvSpPr>
        <p:spPr>
          <a:xfrm>
            <a:off x="3352800" y="300439"/>
            <a:ext cx="10627286" cy="1188980"/>
          </a:xfrm>
          <a:prstGeom prst="rect">
            <a:avLst/>
          </a:prstGeom>
        </p:spPr>
        <p:txBody>
          <a:bodyPr lIns="0" tIns="0" rIns="0" bIns="0" rtlCol="0" anchor="t">
            <a:spAutoFit/>
          </a:bodyPr>
          <a:lstStyle/>
          <a:p>
            <a:pPr algn="ctr">
              <a:lnSpc>
                <a:spcPts val="10800"/>
              </a:lnSpc>
            </a:pPr>
            <a:r>
              <a:rPr lang="vi-VN" sz="4400" b="1">
                <a:solidFill>
                  <a:srgbClr val="FF0000"/>
                </a:solidFill>
                <a:effectLst>
                  <a:outerShdw blurRad="38100" dist="38100" dir="2700000" algn="tl">
                    <a:srgbClr val="000000">
                      <a:alpha val="43137"/>
                    </a:srgbClr>
                  </a:outerShdw>
                </a:effectLst>
                <a:latin typeface="Palatino Linotype" panose="02040502050505030304" pitchFamily="18" charset="0"/>
              </a:rPr>
              <a:t>B. Thân bài</a:t>
            </a:r>
            <a:endParaRPr lang="en-US" sz="4400">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2018" y="8178009"/>
            <a:ext cx="3916618" cy="214345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74081">
            <a:off x="14559002" y="8556310"/>
            <a:ext cx="3369446" cy="55136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540550" y="109412"/>
            <a:ext cx="2925579" cy="285110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79009">
            <a:off x="15730516" y="8401287"/>
            <a:ext cx="2045989" cy="2095520"/>
          </a:xfrm>
          <a:prstGeom prst="rect">
            <a:avLst/>
          </a:prstGeom>
        </p:spPr>
      </p:pic>
      <p:sp>
        <p:nvSpPr>
          <p:cNvPr id="8" name="Rectangle 7"/>
          <p:cNvSpPr/>
          <p:nvPr/>
        </p:nvSpPr>
        <p:spPr>
          <a:xfrm>
            <a:off x="2691849" y="1904616"/>
            <a:ext cx="12848701" cy="1494255"/>
          </a:xfrm>
          <a:prstGeom prst="rect">
            <a:avLst/>
          </a:prstGeom>
        </p:spPr>
        <p:txBody>
          <a:bodyPr wrap="square">
            <a:spAutoFit/>
          </a:bodyPr>
          <a:lstStyle/>
          <a:p>
            <a:pPr algn="just">
              <a:lnSpc>
                <a:spcPct val="150000"/>
              </a:lnSpc>
              <a:spcAft>
                <a:spcPts val="0"/>
              </a:spcAft>
              <a:tabLst>
                <a:tab pos="453390" algn="l"/>
              </a:tabLst>
            </a:pPr>
            <a:r>
              <a:rPr lang="vi-VN" sz="32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Thái độ của người viết: Tán thành với ý kiến đó. </a:t>
            </a:r>
            <a:r>
              <a:rPr lang="vi-VN" sz="3200" i="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(Riêng tôi, sau khi suy nghĩ kĩ, tôi thấy Hồng Minh hoàn toàn có lí.)</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9" name="Rectangle 8"/>
          <p:cNvSpPr/>
          <p:nvPr/>
        </p:nvSpPr>
        <p:spPr>
          <a:xfrm>
            <a:off x="2524422" y="3632158"/>
            <a:ext cx="13335000" cy="2971583"/>
          </a:xfrm>
          <a:prstGeom prst="rect">
            <a:avLst/>
          </a:prstGeom>
        </p:spPr>
        <p:txBody>
          <a:bodyPr wrap="square">
            <a:spAutoFit/>
          </a:bodyPr>
          <a:lstStyle/>
          <a:p>
            <a:pPr algn="just">
              <a:lnSpc>
                <a:spcPct val="150000"/>
              </a:lnSpc>
              <a:spcAft>
                <a:spcPts val="0"/>
              </a:spcAft>
              <a:tabLst>
                <a:tab pos="459740" algn="l"/>
              </a:tabLst>
            </a:pPr>
            <a:r>
              <a:rPr lang="vi-VN" sz="3200" b="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Lí lẽ:</a:t>
            </a:r>
            <a:r>
              <a:rPr lang="vi-VN" sz="32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Ông bà, cha mẹ không chỉ nuôi dưỡng, mà còn dạy bảo những điều hay lẽ phải cho ta từ thuở ấu thơ; tình cảm thiêng liêng cao đẹp, sự đối xử của các thành viên trong gia đình với nhau là những bài học thấm vào ta một cách tự nhiên.</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0" name="Rectangle 9"/>
          <p:cNvSpPr/>
          <p:nvPr/>
        </p:nvSpPr>
        <p:spPr>
          <a:xfrm>
            <a:off x="2579136" y="6691527"/>
            <a:ext cx="13335000" cy="2232919"/>
          </a:xfrm>
          <a:prstGeom prst="rect">
            <a:avLst/>
          </a:prstGeom>
        </p:spPr>
        <p:txBody>
          <a:bodyPr wrap="square">
            <a:spAutoFit/>
          </a:bodyPr>
          <a:lstStyle/>
          <a:p>
            <a:pPr algn="just">
              <a:lnSpc>
                <a:spcPct val="150000"/>
              </a:lnSpc>
              <a:spcAft>
                <a:spcPts val="0"/>
              </a:spcAft>
              <a:tabLst>
                <a:tab pos="459740" algn="l"/>
              </a:tabLst>
            </a:pPr>
            <a:r>
              <a:rPr lang="vi-VN" sz="3200" b="1">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Bằng chứng:</a:t>
            </a:r>
            <a:r>
              <a:rPr lang="vi-VN" sz="32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Người viết nhớ lại một kỉ niệm: giơ 4 ngón tay lên để trả lời cho câu hỏi của người lớn, khiến mẹ phải nhắc nhở.  Điều này thành bài học đáng nhớ về thái độ trong giao tiếp.</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sp>
        <p:nvSpPr>
          <p:cNvPr id="4" name="TextBox 4"/>
          <p:cNvSpPr txBox="1"/>
          <p:nvPr/>
        </p:nvSpPr>
        <p:spPr>
          <a:xfrm>
            <a:off x="1028700" y="1021556"/>
            <a:ext cx="4123651" cy="851067"/>
          </a:xfrm>
          <a:prstGeom prst="rect">
            <a:avLst/>
          </a:prstGeom>
        </p:spPr>
        <p:txBody>
          <a:bodyPr lIns="0" tIns="0" rIns="0" bIns="0" rtlCol="0" anchor="t">
            <a:spAutoFit/>
          </a:bodyPr>
          <a:lstStyle/>
          <a:p>
            <a:pPr>
              <a:lnSpc>
                <a:spcPts val="7200"/>
              </a:lnSpc>
            </a:pPr>
            <a:r>
              <a:rPr lang="vi-VN" sz="4800" b="1" u="sng">
                <a:solidFill>
                  <a:srgbClr val="FF0000"/>
                </a:solidFill>
                <a:latin typeface="+mj-lt"/>
              </a:rPr>
              <a:t>C. Kết bài</a:t>
            </a:r>
            <a:endParaRPr lang="en-US" sz="4800" u="sng">
              <a:solidFill>
                <a:srgbClr val="FF0000"/>
              </a:solidFill>
              <a:latin typeface="+mj-lt"/>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868936" y="6570074"/>
            <a:ext cx="1973280" cy="202105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599780" y="6619682"/>
            <a:ext cx="2021050" cy="192183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612154" y="1695875"/>
            <a:ext cx="1675635" cy="202105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284990" y="1695875"/>
            <a:ext cx="191081" cy="202105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903801" y="1891904"/>
            <a:ext cx="2021050" cy="1106066"/>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903801" y="3190180"/>
            <a:ext cx="2021050" cy="330717"/>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540864" y="1695875"/>
            <a:ext cx="1032573" cy="2021050"/>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359480" y="4158697"/>
            <a:ext cx="2021050" cy="1969605"/>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599780" y="4132975"/>
            <a:ext cx="1852017" cy="2021050"/>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727054" y="2247377"/>
            <a:ext cx="2122534" cy="1273520"/>
          </a:xfrm>
          <a:prstGeom prst="rect">
            <a:avLst/>
          </a:prstGeom>
        </p:spPr>
      </p:pic>
      <p:pic>
        <p:nvPicPr>
          <p:cNvPr id="15" name="Picture 15"/>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2418330" y="6619682"/>
            <a:ext cx="2122534" cy="1975886"/>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1903801" y="4158697"/>
            <a:ext cx="2023129" cy="2095520"/>
          </a:xfrm>
          <a:prstGeom prst="rect">
            <a:avLst/>
          </a:prstGeom>
        </p:spPr>
      </p:pic>
      <p:pic>
        <p:nvPicPr>
          <p:cNvPr id="17" name="Picture 17"/>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9994591" y="4158697"/>
            <a:ext cx="910760" cy="2122534"/>
          </a:xfrm>
          <a:prstGeom prst="rect">
            <a:avLst/>
          </a:prstGeom>
        </p:spPr>
      </p:pic>
      <p:pic>
        <p:nvPicPr>
          <p:cNvPr id="18" name="Picture 18"/>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4869368" y="6893243"/>
            <a:ext cx="2095520" cy="1428763"/>
          </a:xfrm>
          <a:prstGeom prst="rect">
            <a:avLst/>
          </a:prstGeom>
        </p:spPr>
      </p:pic>
      <p:sp>
        <p:nvSpPr>
          <p:cNvPr id="19" name="Rectangle 18"/>
          <p:cNvSpPr/>
          <p:nvPr/>
        </p:nvSpPr>
        <p:spPr>
          <a:xfrm>
            <a:off x="661711" y="3185031"/>
            <a:ext cx="4824689" cy="2308324"/>
          </a:xfrm>
          <a:prstGeom prst="rect">
            <a:avLst/>
          </a:prstGeom>
        </p:spPr>
        <p:txBody>
          <a:bodyPr wrap="square">
            <a:spAutoFit/>
          </a:bodyPr>
          <a:lstStyle/>
          <a:p>
            <a:pPr algn="just"/>
            <a:r>
              <a:rPr lang="vi-VN" sz="4800">
                <a:solidFill>
                  <a:srgbClr val="000000"/>
                </a:solidFill>
                <a:latin typeface="+mj-lt"/>
                <a:ea typeface="Times New Roman" panose="02020603050405020304" pitchFamily="18" charset="0"/>
              </a:rPr>
              <a:t>- Khẳng định lại sự tán thành ý kiến của mình.</a:t>
            </a:r>
            <a:endParaRPr lang="en-GB" sz="48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sp>
        <p:nvSpPr>
          <p:cNvPr id="4" name="TextBox 4"/>
          <p:cNvSpPr txBox="1"/>
          <p:nvPr/>
        </p:nvSpPr>
        <p:spPr>
          <a:xfrm>
            <a:off x="896772" y="3543300"/>
            <a:ext cx="5029200" cy="2769989"/>
          </a:xfrm>
          <a:prstGeom prst="rect">
            <a:avLst/>
          </a:prstGeom>
        </p:spPr>
        <p:txBody>
          <a:bodyPr wrap="square" lIns="0" tIns="0" rIns="0" bIns="0" rtlCol="0" anchor="t">
            <a:spAutoFit/>
          </a:bodyPr>
          <a:lstStyle/>
          <a:p>
            <a:pPr algn="just">
              <a:lnSpc>
                <a:spcPts val="7200"/>
              </a:lnSpc>
            </a:pPr>
            <a:r>
              <a:rPr lang="vi-VN" sz="6600" b="1">
                <a:latin typeface="Palatino Linotype" panose="02040502050505030304" pitchFamily="18" charset="0"/>
              </a:rPr>
              <a:t>3. Thực hành viết theo các bước</a:t>
            </a:r>
            <a:endParaRPr lang="en-US" sz="6600">
              <a:solidFill>
                <a:srgbClr val="663E2C"/>
              </a:solidFill>
              <a:latin typeface="Palatino Linotype" panose="02040502050505030304" pitchFamily="18" charset="0"/>
            </a:endParaRPr>
          </a:p>
        </p:txBody>
      </p:sp>
      <p:grpSp>
        <p:nvGrpSpPr>
          <p:cNvPr id="5" name="Group 5"/>
          <p:cNvGrpSpPr/>
          <p:nvPr/>
        </p:nvGrpSpPr>
        <p:grpSpPr>
          <a:xfrm>
            <a:off x="8246274" y="1028700"/>
            <a:ext cx="7515974" cy="3200400"/>
            <a:chOff x="0" y="0"/>
            <a:chExt cx="10021299" cy="1068323"/>
          </a:xfrm>
        </p:grpSpPr>
        <p:grpSp>
          <p:nvGrpSpPr>
            <p:cNvPr id="6" name="Group 6"/>
            <p:cNvGrpSpPr/>
            <p:nvPr/>
          </p:nvGrpSpPr>
          <p:grpSpPr>
            <a:xfrm>
              <a:off x="0" y="0"/>
              <a:ext cx="10021299" cy="1068323"/>
              <a:chOff x="0" y="0"/>
              <a:chExt cx="8110415" cy="864613"/>
            </a:xfrm>
          </p:grpSpPr>
          <p:sp>
            <p:nvSpPr>
              <p:cNvPr id="7" name="Freeform 7"/>
              <p:cNvSpPr/>
              <p:nvPr/>
            </p:nvSpPr>
            <p:spPr>
              <a:xfrm>
                <a:off x="0" y="0"/>
                <a:ext cx="8110416" cy="864613"/>
              </a:xfrm>
              <a:custGeom>
                <a:avLst/>
                <a:gdLst/>
                <a:ahLst/>
                <a:cxnLst/>
                <a:rect l="l" t="t" r="r" b="b"/>
                <a:pathLst>
                  <a:path w="8110416" h="864613">
                    <a:moveTo>
                      <a:pt x="7985955" y="864613"/>
                    </a:moveTo>
                    <a:lnTo>
                      <a:pt x="124460" y="864613"/>
                    </a:lnTo>
                    <a:cubicBezTo>
                      <a:pt x="55880" y="864613"/>
                      <a:pt x="0" y="808733"/>
                      <a:pt x="0" y="740153"/>
                    </a:cubicBezTo>
                    <a:lnTo>
                      <a:pt x="0" y="124460"/>
                    </a:lnTo>
                    <a:cubicBezTo>
                      <a:pt x="0" y="55880"/>
                      <a:pt x="55880" y="0"/>
                      <a:pt x="124460" y="0"/>
                    </a:cubicBezTo>
                    <a:lnTo>
                      <a:pt x="7985955" y="0"/>
                    </a:lnTo>
                    <a:cubicBezTo>
                      <a:pt x="8054535" y="0"/>
                      <a:pt x="8110416" y="55880"/>
                      <a:pt x="8110416" y="124460"/>
                    </a:cubicBezTo>
                    <a:lnTo>
                      <a:pt x="8110416" y="740153"/>
                    </a:lnTo>
                    <a:cubicBezTo>
                      <a:pt x="8110416" y="808733"/>
                      <a:pt x="8054535" y="864613"/>
                      <a:pt x="7985955" y="864613"/>
                    </a:cubicBezTo>
                    <a:close/>
                  </a:path>
                </a:pathLst>
              </a:custGeom>
              <a:solidFill>
                <a:srgbClr val="C0D6E1"/>
              </a:solidFill>
            </p:spPr>
          </p:sp>
        </p:grpSp>
        <p:sp>
          <p:nvSpPr>
            <p:cNvPr id="8" name="TextBox 8"/>
            <p:cNvSpPr txBox="1"/>
            <p:nvPr/>
          </p:nvSpPr>
          <p:spPr>
            <a:xfrm>
              <a:off x="1108071" y="111447"/>
              <a:ext cx="8395102" cy="765586"/>
            </a:xfrm>
            <a:prstGeom prst="rect">
              <a:avLst/>
            </a:prstGeom>
          </p:spPr>
          <p:txBody>
            <a:bodyPr lIns="0" tIns="0" rIns="0" bIns="0" rtlCol="0" anchor="t">
              <a:spAutoFit/>
            </a:bodyPr>
            <a:lstStyle/>
            <a:p>
              <a:pPr>
                <a:lnSpc>
                  <a:spcPct val="150000"/>
                </a:lnSpc>
              </a:pPr>
              <a:r>
                <a:rPr lang="vi-VN" sz="4000" i="1">
                  <a:effectLst>
                    <a:outerShdw blurRad="38100" dist="38100" dir="2700000" algn="tl">
                      <a:srgbClr val="000000">
                        <a:alpha val="43137"/>
                      </a:srgbClr>
                    </a:outerShdw>
                  </a:effectLst>
                  <a:latin typeface="Palatino Linotype" panose="02040502050505030304" pitchFamily="18" charset="0"/>
                </a:rPr>
                <a:t>1) Trước khi viết,em cần xác định mục đích viết và người đọc sẽ là ai?</a:t>
              </a:r>
              <a:endParaRPr lang="en-GB" sz="4000">
                <a:effectLst>
                  <a:outerShdw blurRad="38100" dist="38100" dir="2700000" algn="tl">
                    <a:srgbClr val="000000">
                      <a:alpha val="43137"/>
                    </a:srgbClr>
                  </a:outerShdw>
                </a:effectLst>
                <a:latin typeface="Palatino Linotype" panose="02040502050505030304" pitchFamily="18" charset="0"/>
              </a:endParaRPr>
            </a:p>
          </p:txBody>
        </p:sp>
      </p:grpSp>
      <p:grpSp>
        <p:nvGrpSpPr>
          <p:cNvPr id="29" name="Group 29"/>
          <p:cNvGrpSpPr/>
          <p:nvPr/>
        </p:nvGrpSpPr>
        <p:grpSpPr>
          <a:xfrm>
            <a:off x="8246274" y="5067300"/>
            <a:ext cx="7515975" cy="3929280"/>
            <a:chOff x="0" y="0"/>
            <a:chExt cx="10021300" cy="1068323"/>
          </a:xfrm>
        </p:grpSpPr>
        <p:grpSp>
          <p:nvGrpSpPr>
            <p:cNvPr id="30" name="Group 30"/>
            <p:cNvGrpSpPr/>
            <p:nvPr/>
          </p:nvGrpSpPr>
          <p:grpSpPr>
            <a:xfrm>
              <a:off x="0" y="0"/>
              <a:ext cx="10021299" cy="1068323"/>
              <a:chOff x="0" y="0"/>
              <a:chExt cx="8110415" cy="864613"/>
            </a:xfrm>
          </p:grpSpPr>
          <p:sp>
            <p:nvSpPr>
              <p:cNvPr id="31" name="Freeform 31"/>
              <p:cNvSpPr/>
              <p:nvPr/>
            </p:nvSpPr>
            <p:spPr>
              <a:xfrm>
                <a:off x="0" y="0"/>
                <a:ext cx="8110416" cy="864613"/>
              </a:xfrm>
              <a:custGeom>
                <a:avLst/>
                <a:gdLst/>
                <a:ahLst/>
                <a:cxnLst/>
                <a:rect l="l" t="t" r="r" b="b"/>
                <a:pathLst>
                  <a:path w="8110416" h="864613">
                    <a:moveTo>
                      <a:pt x="7985955" y="864613"/>
                    </a:moveTo>
                    <a:lnTo>
                      <a:pt x="124460" y="864613"/>
                    </a:lnTo>
                    <a:cubicBezTo>
                      <a:pt x="55880" y="864613"/>
                      <a:pt x="0" y="808733"/>
                      <a:pt x="0" y="740153"/>
                    </a:cubicBezTo>
                    <a:lnTo>
                      <a:pt x="0" y="124460"/>
                    </a:lnTo>
                    <a:cubicBezTo>
                      <a:pt x="0" y="55880"/>
                      <a:pt x="55880" y="0"/>
                      <a:pt x="124460" y="0"/>
                    </a:cubicBezTo>
                    <a:lnTo>
                      <a:pt x="7985955" y="0"/>
                    </a:lnTo>
                    <a:cubicBezTo>
                      <a:pt x="8054535" y="0"/>
                      <a:pt x="8110416" y="55880"/>
                      <a:pt x="8110416" y="124460"/>
                    </a:cubicBezTo>
                    <a:lnTo>
                      <a:pt x="8110416" y="740153"/>
                    </a:lnTo>
                    <a:cubicBezTo>
                      <a:pt x="8110416" y="808733"/>
                      <a:pt x="8054535" y="864613"/>
                      <a:pt x="7985955" y="864613"/>
                    </a:cubicBezTo>
                    <a:close/>
                  </a:path>
                </a:pathLst>
              </a:custGeom>
              <a:solidFill>
                <a:srgbClr val="C0D6E1"/>
              </a:solidFill>
            </p:spPr>
          </p:sp>
        </p:grpSp>
        <p:sp>
          <p:nvSpPr>
            <p:cNvPr id="32" name="TextBox 32"/>
            <p:cNvSpPr txBox="1"/>
            <p:nvPr/>
          </p:nvSpPr>
          <p:spPr>
            <a:xfrm>
              <a:off x="518128" y="64155"/>
              <a:ext cx="9503172" cy="1004168"/>
            </a:xfrm>
            <a:prstGeom prst="rect">
              <a:avLst/>
            </a:prstGeom>
          </p:spPr>
          <p:txBody>
            <a:bodyPr wrap="square" lIns="0" tIns="0" rIns="0" bIns="0" rtlCol="0" anchor="t">
              <a:spAutoFit/>
            </a:bodyPr>
            <a:lstStyle/>
            <a:p>
              <a:pPr>
                <a:lnSpc>
                  <a:spcPct val="150000"/>
                </a:lnSpc>
              </a:pPr>
              <a:r>
                <a:rPr lang="vi-VN" sz="4000" i="1">
                  <a:effectLst>
                    <a:outerShdw blurRad="38100" dist="38100" dir="2700000" algn="tl">
                      <a:srgbClr val="000000">
                        <a:alpha val="43137"/>
                      </a:srgbClr>
                    </a:outerShdw>
                  </a:effectLst>
                  <a:latin typeface="Palatino Linotype" panose="02040502050505030304" pitchFamily="18" charset="0"/>
                </a:rPr>
                <a:t>2) Đề tài được chọn cần thoả mãn các yêu cầu nào? Tham khảo gợi ý trong SGK hoặc tự mình lựa chọn đề tài thích hợp.</a:t>
              </a:r>
              <a:endParaRPr lang="en-GB" sz="4000">
                <a:effectLst>
                  <a:outerShdw blurRad="38100" dist="38100" dir="2700000" algn="tl">
                    <a:srgbClr val="000000">
                      <a:alpha val="43137"/>
                    </a:srgbClr>
                  </a:outerShdw>
                </a:effectLst>
                <a:latin typeface="Palatino Linotype" panose="0204050205050503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80">
                                          <p:stCondLst>
                                            <p:cond delay="0"/>
                                          </p:stCondLst>
                                        </p:cTn>
                                        <p:tgtEl>
                                          <p:spTgt spid="29"/>
                                        </p:tgtEl>
                                      </p:cBhvr>
                                    </p:animEffect>
                                    <p:anim calcmode="lin" valueType="num">
                                      <p:cBhvr>
                                        <p:cTn id="4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9" dur="26">
                                          <p:stCondLst>
                                            <p:cond delay="650"/>
                                          </p:stCondLst>
                                        </p:cTn>
                                        <p:tgtEl>
                                          <p:spTgt spid="29"/>
                                        </p:tgtEl>
                                      </p:cBhvr>
                                      <p:to x="100000" y="60000"/>
                                    </p:animScale>
                                    <p:animScale>
                                      <p:cBhvr>
                                        <p:cTn id="50" dur="166" decel="50000">
                                          <p:stCondLst>
                                            <p:cond delay="676"/>
                                          </p:stCondLst>
                                        </p:cTn>
                                        <p:tgtEl>
                                          <p:spTgt spid="29"/>
                                        </p:tgtEl>
                                      </p:cBhvr>
                                      <p:to x="100000" y="100000"/>
                                    </p:animScale>
                                    <p:animScale>
                                      <p:cBhvr>
                                        <p:cTn id="51" dur="26">
                                          <p:stCondLst>
                                            <p:cond delay="1312"/>
                                          </p:stCondLst>
                                        </p:cTn>
                                        <p:tgtEl>
                                          <p:spTgt spid="29"/>
                                        </p:tgtEl>
                                      </p:cBhvr>
                                      <p:to x="100000" y="80000"/>
                                    </p:animScale>
                                    <p:animScale>
                                      <p:cBhvr>
                                        <p:cTn id="52" dur="166" decel="50000">
                                          <p:stCondLst>
                                            <p:cond delay="1338"/>
                                          </p:stCondLst>
                                        </p:cTn>
                                        <p:tgtEl>
                                          <p:spTgt spid="29"/>
                                        </p:tgtEl>
                                      </p:cBhvr>
                                      <p:to x="100000" y="100000"/>
                                    </p:animScale>
                                    <p:animScale>
                                      <p:cBhvr>
                                        <p:cTn id="53" dur="26">
                                          <p:stCondLst>
                                            <p:cond delay="1642"/>
                                          </p:stCondLst>
                                        </p:cTn>
                                        <p:tgtEl>
                                          <p:spTgt spid="29"/>
                                        </p:tgtEl>
                                      </p:cBhvr>
                                      <p:to x="100000" y="90000"/>
                                    </p:animScale>
                                    <p:animScale>
                                      <p:cBhvr>
                                        <p:cTn id="54" dur="166" decel="50000">
                                          <p:stCondLst>
                                            <p:cond delay="1668"/>
                                          </p:stCondLst>
                                        </p:cTn>
                                        <p:tgtEl>
                                          <p:spTgt spid="29"/>
                                        </p:tgtEl>
                                      </p:cBhvr>
                                      <p:to x="100000" y="100000"/>
                                    </p:animScale>
                                    <p:animScale>
                                      <p:cBhvr>
                                        <p:cTn id="55" dur="26">
                                          <p:stCondLst>
                                            <p:cond delay="1808"/>
                                          </p:stCondLst>
                                        </p:cTn>
                                        <p:tgtEl>
                                          <p:spTgt spid="29"/>
                                        </p:tgtEl>
                                      </p:cBhvr>
                                      <p:to x="100000" y="95000"/>
                                    </p:animScale>
                                    <p:animScale>
                                      <p:cBhvr>
                                        <p:cTn id="56"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D6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9357"/>
          <a:stretch>
            <a:fillRect/>
          </a:stretch>
        </p:blipFill>
        <p:spPr>
          <a:xfrm flipH="1">
            <a:off x="381000" y="373215"/>
            <a:ext cx="14932072" cy="934400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98456">
            <a:off x="15101514" y="6979603"/>
            <a:ext cx="2742668" cy="2809064"/>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38701" y="7222160"/>
            <a:ext cx="2809064" cy="2671164"/>
          </a:xfrm>
          <a:prstGeom prst="rect">
            <a:avLst/>
          </a:prstGeom>
        </p:spPr>
      </p:pic>
      <p:sp>
        <p:nvSpPr>
          <p:cNvPr id="9" name="Rectangle 8"/>
          <p:cNvSpPr/>
          <p:nvPr/>
        </p:nvSpPr>
        <p:spPr>
          <a:xfrm>
            <a:off x="3021213" y="2577408"/>
            <a:ext cx="8285089" cy="4154984"/>
          </a:xfrm>
          <a:prstGeom prst="rect">
            <a:avLst/>
          </a:prstGeom>
          <a:noFill/>
        </p:spPr>
        <p:txBody>
          <a:bodyPr wrap="none" lIns="91440" tIns="45720" rIns="91440" bIns="45720">
            <a:spAutoFit/>
          </a:bodyPr>
          <a:lstStyle/>
          <a:p>
            <a:pPr algn="ctr">
              <a:lnSpc>
                <a:spcPct val="150000"/>
              </a:lnSpc>
            </a:pPr>
            <a:r>
              <a:rPr lang="vi-VN" sz="8800" b="1" cap="none" spc="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rPr>
              <a:t>HOẠT </a:t>
            </a:r>
            <a:r>
              <a:rPr lang="vi-VN" sz="8800" b="1" cap="none" spc="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rPr>
              <a:t>ĐỘNG </a:t>
            </a:r>
            <a:r>
              <a:rPr lang="vi-VN" sz="8800" b="1" cap="none" spc="0"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rPr>
              <a:t>1 </a:t>
            </a:r>
          </a:p>
          <a:p>
            <a:pPr algn="ctr">
              <a:lnSpc>
                <a:spcPct val="150000"/>
              </a:lnSpc>
            </a:pPr>
            <a:r>
              <a:rPr lang="vi-VN" sz="8800" b="1" cap="none" spc="0"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rPr>
              <a:t>KHỞI </a:t>
            </a:r>
            <a:r>
              <a:rPr lang="vi-VN" sz="8800" b="1" cap="none" spc="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rPr>
              <a:t>ĐỘNG</a:t>
            </a:r>
            <a:endParaRPr lang="en-GB" sz="8800" b="1" cap="none" spc="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endParaRPr>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300824">
            <a:off x="11603581" y="2277944"/>
            <a:ext cx="6338888" cy="42182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36496">
            <a:off x="13459254" y="436307"/>
            <a:ext cx="1398283" cy="2095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o.rada.vn/data/image/2020/06/09/nghi-luan-ve-cho-va-nhan-trong-cuoc-so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862"/>
            <a:ext cx="18288000" cy="10257138"/>
          </a:xfrm>
          <a:prstGeom prst="rect">
            <a:avLst/>
          </a:prstGeom>
          <a:noFill/>
          <a:ln>
            <a:noFill/>
          </a:ln>
        </p:spPr>
      </p:pic>
      <p:sp>
        <p:nvSpPr>
          <p:cNvPr id="3" name="Rectangle 2">
            <a:extLst>
              <a:ext uri="{FF2B5EF4-FFF2-40B4-BE49-F238E27FC236}">
                <a16:creationId xmlns="" xmlns:a16="http://schemas.microsoft.com/office/drawing/2014/main" id="{407E3729-BB04-4D5C-BB93-FBA119F07B39}"/>
              </a:ext>
            </a:extLst>
          </p:cNvPr>
          <p:cNvSpPr/>
          <p:nvPr/>
        </p:nvSpPr>
        <p:spPr>
          <a:xfrm>
            <a:off x="609600" y="495300"/>
            <a:ext cx="16568465" cy="9372600"/>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6379510" y="986180"/>
            <a:ext cx="4757200" cy="830997"/>
          </a:xfrm>
          <a:prstGeom prst="rect">
            <a:avLst/>
          </a:prstGeom>
        </p:spPr>
        <p:txBody>
          <a:bodyPr wrap="none">
            <a:spAutoFit/>
          </a:bodyPr>
          <a:lstStyle/>
          <a:p>
            <a:pPr algn="just">
              <a:spcAft>
                <a:spcPts val="0"/>
              </a:spcAft>
              <a:tabLst>
                <a:tab pos="1386840" algn="l"/>
              </a:tabLst>
            </a:pPr>
            <a:r>
              <a:rPr lang="vi-VN" sz="4800" b="1">
                <a:solidFill>
                  <a:schemeClr val="bg1"/>
                </a:solidFill>
                <a:latin typeface="Palatino Linotype" panose="02040502050505030304" pitchFamily="18" charset="0"/>
                <a:ea typeface="MS Mincho"/>
              </a:rPr>
              <a:t>1. Trước khi viết</a:t>
            </a:r>
            <a:endParaRPr lang="en-GB" sz="4800">
              <a:solidFill>
                <a:schemeClr val="bg1"/>
              </a:solidFill>
              <a:latin typeface="Palatino Linotype" panose="02040502050505030304" pitchFamily="18" charset="0"/>
              <a:ea typeface="Times New Roman" panose="02020603050405020304" pitchFamily="18" charset="0"/>
            </a:endParaRPr>
          </a:p>
        </p:txBody>
      </p:sp>
      <p:sp>
        <p:nvSpPr>
          <p:cNvPr id="5" name="Rectangle 4"/>
          <p:cNvSpPr/>
          <p:nvPr/>
        </p:nvSpPr>
        <p:spPr>
          <a:xfrm>
            <a:off x="1937958" y="3129056"/>
            <a:ext cx="5894562" cy="707886"/>
          </a:xfrm>
          <a:prstGeom prst="rect">
            <a:avLst/>
          </a:prstGeom>
        </p:spPr>
        <p:txBody>
          <a:bodyPr wrap="none">
            <a:spAutoFit/>
          </a:bodyPr>
          <a:lstStyle/>
          <a:p>
            <a:r>
              <a:rPr lang="vi-VN" sz="4000" b="1" smtClean="0">
                <a:solidFill>
                  <a:schemeClr val="bg1"/>
                </a:solidFill>
                <a:latin typeface="Palatino Linotype" panose="02040502050505030304" pitchFamily="18" charset="0"/>
                <a:ea typeface="Times New Roman" panose="02020603050405020304" pitchFamily="18" charset="0"/>
              </a:rPr>
              <a:t>* Xác </a:t>
            </a:r>
            <a:r>
              <a:rPr lang="vi-VN" sz="4000" b="1">
                <a:solidFill>
                  <a:schemeClr val="bg1"/>
                </a:solidFill>
                <a:latin typeface="Palatino Linotype" panose="02040502050505030304" pitchFamily="18" charset="0"/>
                <a:ea typeface="Times New Roman" panose="02020603050405020304" pitchFamily="18" charset="0"/>
              </a:rPr>
              <a:t>định mục đích viết</a:t>
            </a:r>
            <a:endParaRPr lang="en-GB" sz="4000">
              <a:solidFill>
                <a:schemeClr val="bg1"/>
              </a:solidFill>
              <a:latin typeface="Palatino Linotype" panose="02040502050505030304" pitchFamily="18" charset="0"/>
            </a:endParaRPr>
          </a:p>
        </p:txBody>
      </p:sp>
      <p:sp>
        <p:nvSpPr>
          <p:cNvPr id="6" name="Rectangle 5"/>
          <p:cNvSpPr/>
          <p:nvPr/>
        </p:nvSpPr>
        <p:spPr>
          <a:xfrm>
            <a:off x="1940017" y="4059958"/>
            <a:ext cx="6024084" cy="3785652"/>
          </a:xfrm>
          <a:prstGeom prst="rect">
            <a:avLst/>
          </a:prstGeom>
        </p:spPr>
        <p:txBody>
          <a:bodyPr wrap="square">
            <a:spAutoFit/>
          </a:bodyPr>
          <a:lstStyle/>
          <a:p>
            <a:pPr algn="just">
              <a:lnSpc>
                <a:spcPct val="150000"/>
              </a:lnSpc>
              <a:spcAft>
                <a:spcPts val="0"/>
              </a:spcAft>
            </a:pPr>
            <a:r>
              <a:rPr lang="vi-VN" sz="4000">
                <a:solidFill>
                  <a:schemeClr val="bg1"/>
                </a:solidFill>
                <a:latin typeface="Palatino Linotype" panose="02040502050505030304" pitchFamily="18" charset="0"/>
                <a:ea typeface="Times New Roman" panose="02020603050405020304" pitchFamily="18" charset="0"/>
              </a:rPr>
              <a:t>- Khẳng định sự tán thành ý kiến, thuyết phục người đọc đồng tình với quan điểm của mình.</a:t>
            </a:r>
            <a:endParaRPr lang="en-GB" sz="4000">
              <a:solidFill>
                <a:schemeClr val="bg1"/>
              </a:solidFill>
              <a:latin typeface="Palatino Linotype" panose="02040502050505030304" pitchFamily="18" charset="0"/>
              <a:ea typeface="Times New Roman" panose="02020603050405020304" pitchFamily="18" charset="0"/>
            </a:endParaRPr>
          </a:p>
        </p:txBody>
      </p:sp>
      <p:sp>
        <p:nvSpPr>
          <p:cNvPr id="7" name="Rectangle 6"/>
          <p:cNvSpPr/>
          <p:nvPr/>
        </p:nvSpPr>
        <p:spPr>
          <a:xfrm>
            <a:off x="9632933" y="3129056"/>
            <a:ext cx="3007555" cy="707886"/>
          </a:xfrm>
          <a:prstGeom prst="rect">
            <a:avLst/>
          </a:prstGeom>
        </p:spPr>
        <p:txBody>
          <a:bodyPr wrap="none">
            <a:spAutoFit/>
          </a:bodyPr>
          <a:lstStyle/>
          <a:p>
            <a:r>
              <a:rPr lang="vi-VN" sz="4000" b="1" smtClean="0">
                <a:solidFill>
                  <a:schemeClr val="bg1"/>
                </a:solidFill>
                <a:latin typeface="Palatino Linotype" panose="02040502050505030304" pitchFamily="18" charset="0"/>
                <a:ea typeface="Times New Roman" panose="02020603050405020304" pitchFamily="18" charset="0"/>
              </a:rPr>
              <a:t>* Người </a:t>
            </a:r>
            <a:r>
              <a:rPr lang="vi-VN" sz="4000" b="1">
                <a:solidFill>
                  <a:schemeClr val="bg1"/>
                </a:solidFill>
                <a:latin typeface="Palatino Linotype" panose="02040502050505030304" pitchFamily="18" charset="0"/>
                <a:ea typeface="Times New Roman" panose="02020603050405020304" pitchFamily="18" charset="0"/>
              </a:rPr>
              <a:t>đọc</a:t>
            </a:r>
            <a:endParaRPr lang="en-GB" sz="4000">
              <a:solidFill>
                <a:schemeClr val="bg1"/>
              </a:solidFill>
              <a:latin typeface="Palatino Linotype" panose="02040502050505030304" pitchFamily="18" charset="0"/>
            </a:endParaRPr>
          </a:p>
        </p:txBody>
      </p:sp>
      <p:sp>
        <p:nvSpPr>
          <p:cNvPr id="8" name="Rectangle 7"/>
          <p:cNvSpPr/>
          <p:nvPr/>
        </p:nvSpPr>
        <p:spPr>
          <a:xfrm>
            <a:off x="9148119" y="3982431"/>
            <a:ext cx="5257800" cy="3785652"/>
          </a:xfrm>
          <a:prstGeom prst="rect">
            <a:avLst/>
          </a:prstGeom>
        </p:spPr>
        <p:txBody>
          <a:bodyPr wrap="square">
            <a:spAutoFit/>
          </a:bodyPr>
          <a:lstStyle/>
          <a:p>
            <a:pPr algn="just">
              <a:lnSpc>
                <a:spcPct val="150000"/>
              </a:lnSpc>
              <a:spcAft>
                <a:spcPts val="0"/>
              </a:spcAft>
            </a:pPr>
            <a:r>
              <a:rPr lang="vi-VN" sz="4000" b="1">
                <a:solidFill>
                  <a:schemeClr val="bg1"/>
                </a:solidFill>
                <a:latin typeface="Palatino Linotype" panose="02040502050505030304" pitchFamily="18" charset="0"/>
                <a:ea typeface="Times New Roman" panose="02020603050405020304" pitchFamily="18" charset="0"/>
              </a:rPr>
              <a:t>- </a:t>
            </a:r>
            <a:r>
              <a:rPr lang="vi-VN" sz="4000">
                <a:solidFill>
                  <a:schemeClr val="bg1"/>
                </a:solidFill>
                <a:latin typeface="Palatino Linotype" panose="02040502050505030304" pitchFamily="18" charset="0"/>
                <a:ea typeface="Times New Roman" panose="02020603050405020304" pitchFamily="18" charset="0"/>
              </a:rPr>
              <a:t>Thầy cô, bạn bè và những người quan tâm đến vấn đề được bàn luận.</a:t>
            </a:r>
            <a:endParaRPr lang="en-GB" sz="4000">
              <a:solidFill>
                <a:schemeClr val="bg1"/>
              </a:solidFill>
              <a:latin typeface="Palatino Linotype" panose="02040502050505030304" pitchFamily="18" charset="0"/>
              <a:ea typeface="Times New Roman" panose="02020603050405020304" pitchFamily="18" charset="0"/>
            </a:endParaRPr>
          </a:p>
        </p:txBody>
      </p:sp>
      <p:sp>
        <p:nvSpPr>
          <p:cNvPr id="10" name="Rounded Rectangle 9"/>
          <p:cNvSpPr/>
          <p:nvPr/>
        </p:nvSpPr>
        <p:spPr>
          <a:xfrm>
            <a:off x="1600200" y="2749660"/>
            <a:ext cx="6738665" cy="5518039"/>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9074036" y="2887824"/>
            <a:ext cx="5656336" cy="5227476"/>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6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animBg="1"/>
      <p:bldP spid="10" grpId="1" animBg="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Ý nghĩa về mối quan hệ giữa cho và nhận trong cuộc số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p:spPr>
      </p:pic>
      <p:sp>
        <p:nvSpPr>
          <p:cNvPr id="3" name="Rectangle 2">
            <a:extLst>
              <a:ext uri="{FF2B5EF4-FFF2-40B4-BE49-F238E27FC236}">
                <a16:creationId xmlns="" xmlns:a16="http://schemas.microsoft.com/office/drawing/2014/main" id="{407E3729-BB04-4D5C-BB93-FBA119F07B39}"/>
              </a:ext>
            </a:extLst>
          </p:cNvPr>
          <p:cNvSpPr/>
          <p:nvPr/>
        </p:nvSpPr>
        <p:spPr>
          <a:xfrm>
            <a:off x="609600" y="495300"/>
            <a:ext cx="16568465" cy="9372600"/>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6543669" y="1333500"/>
            <a:ext cx="5729454" cy="923330"/>
          </a:xfrm>
          <a:prstGeom prst="rect">
            <a:avLst/>
          </a:prstGeom>
        </p:spPr>
        <p:txBody>
          <a:bodyPr wrap="none">
            <a:spAutoFit/>
          </a:bodyPr>
          <a:lstStyle/>
          <a:p>
            <a:r>
              <a:rPr lang="vi-VN" sz="54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a. Lựa chọn đề tài</a:t>
            </a:r>
            <a:endParaRPr lang="en-GB" sz="5400">
              <a:solidFill>
                <a:schemeClr val="bg1"/>
              </a:solidFill>
              <a:effectLst>
                <a:outerShdw blurRad="38100" dist="38100" dir="2700000" algn="tl">
                  <a:srgbClr val="000000">
                    <a:alpha val="43137"/>
                  </a:srgbClr>
                </a:outerShdw>
              </a:effectLst>
              <a:latin typeface="Palatino Linotype" panose="02040502050505030304" pitchFamily="18" charset="0"/>
            </a:endParaRPr>
          </a:p>
        </p:txBody>
      </p:sp>
      <p:sp>
        <p:nvSpPr>
          <p:cNvPr id="5" name="Rectangle 4"/>
          <p:cNvSpPr/>
          <p:nvPr/>
        </p:nvSpPr>
        <p:spPr>
          <a:xfrm>
            <a:off x="3714200" y="2664247"/>
            <a:ext cx="10359263" cy="5066965"/>
          </a:xfrm>
          <a:prstGeom prst="rect">
            <a:avLst/>
          </a:prstGeom>
        </p:spPr>
        <p:txBody>
          <a:bodyPr wrap="square">
            <a:spAutoFit/>
          </a:bodyPr>
          <a:lstStyle/>
          <a:p>
            <a:pPr algn="just">
              <a:lnSpc>
                <a:spcPct val="150000"/>
              </a:lnSpc>
              <a:spcAft>
                <a:spcPts val="0"/>
              </a:spcAft>
              <a:tabLst>
                <a:tab pos="456565" algn="l"/>
              </a:tabLst>
            </a:pPr>
            <a:r>
              <a:rPr lang="vi-VN" sz="4400">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Đề tài được chọn phải là vấn đề mình thực sự quan tâm và hiểu biết; có những ý kiến khác nhau khi nhìn nhận, đánh giá; có thể xác định thái độ đứt khoát đối với vấn đề đó.</a:t>
            </a:r>
            <a:endParaRPr lang="en-GB" sz="4400">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6" name="Rectangle 5"/>
          <p:cNvSpPr/>
          <p:nvPr/>
        </p:nvSpPr>
        <p:spPr>
          <a:xfrm>
            <a:off x="3506557" y="8292518"/>
            <a:ext cx="10224274" cy="769441"/>
          </a:xfrm>
          <a:prstGeom prst="rect">
            <a:avLst/>
          </a:prstGeom>
        </p:spPr>
        <p:txBody>
          <a:bodyPr wrap="none">
            <a:spAutoFit/>
          </a:bodyPr>
          <a:lstStyle/>
          <a:p>
            <a:pPr algn="just">
              <a:spcAft>
                <a:spcPts val="0"/>
              </a:spcAft>
              <a:tabLst>
                <a:tab pos="456565" algn="l"/>
              </a:tabLst>
            </a:pPr>
            <a:r>
              <a:rPr lang="vi-VN" sz="4400">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VD: </a:t>
            </a:r>
            <a:r>
              <a:rPr lang="vi-VN" sz="4400" i="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Ham mê điện tử, nên hay không nên?</a:t>
            </a:r>
            <a:endParaRPr lang="en-GB" sz="4400">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Tree>
    <p:extLst>
      <p:ext uri="{BB962C8B-B14F-4D97-AF65-F5344CB8AC3E}">
        <p14:creationId xmlns:p14="http://schemas.microsoft.com/office/powerpoint/2010/main" val="20652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 ý tưởng xanh thay đổi thế giới (phần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p:spPr>
      </p:pic>
      <p:sp>
        <p:nvSpPr>
          <p:cNvPr id="3" name="Rectangle 2">
            <a:extLst>
              <a:ext uri="{FF2B5EF4-FFF2-40B4-BE49-F238E27FC236}">
                <a16:creationId xmlns="" xmlns:a16="http://schemas.microsoft.com/office/drawing/2014/main" id="{407E3729-BB04-4D5C-BB93-FBA119F07B39}"/>
              </a:ext>
            </a:extLst>
          </p:cNvPr>
          <p:cNvSpPr/>
          <p:nvPr/>
        </p:nvSpPr>
        <p:spPr>
          <a:xfrm>
            <a:off x="609600" y="495300"/>
            <a:ext cx="16568465" cy="9372600"/>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7239000" y="1028700"/>
            <a:ext cx="2528256" cy="830997"/>
          </a:xfrm>
          <a:prstGeom prst="rect">
            <a:avLst/>
          </a:prstGeom>
        </p:spPr>
        <p:txBody>
          <a:bodyPr wrap="none">
            <a:spAutoFit/>
          </a:bodyPr>
          <a:lstStyle/>
          <a:p>
            <a:r>
              <a:rPr lang="vi-VN" sz="4800" b="1">
                <a:solidFill>
                  <a:schemeClr val="bg1"/>
                </a:solidFill>
                <a:latin typeface="Palatino Linotype" panose="02040502050505030304" pitchFamily="18" charset="0"/>
                <a:ea typeface="Times New Roman" panose="02020603050405020304" pitchFamily="18" charset="0"/>
              </a:rPr>
              <a:t>b. Tìm ý</a:t>
            </a:r>
            <a:endParaRPr lang="en-GB" sz="4800">
              <a:solidFill>
                <a:schemeClr val="bg1"/>
              </a:solidFill>
              <a:latin typeface="Palatino Linotype" panose="02040502050505030304" pitchFamily="18" charset="0"/>
            </a:endParaRPr>
          </a:p>
        </p:txBody>
      </p:sp>
      <p:sp>
        <p:nvSpPr>
          <p:cNvPr id="5" name="Rectangle 4"/>
          <p:cNvSpPr/>
          <p:nvPr/>
        </p:nvSpPr>
        <p:spPr>
          <a:xfrm>
            <a:off x="838200" y="2495724"/>
            <a:ext cx="2743200" cy="3970318"/>
          </a:xfrm>
          <a:prstGeom prst="rect">
            <a:avLst/>
          </a:prstGeom>
          <a:ln>
            <a:solidFill>
              <a:schemeClr val="accent1"/>
            </a:solidFill>
          </a:ln>
        </p:spPr>
        <p:txBody>
          <a:bodyPr wrap="square">
            <a:spAutoFit/>
          </a:bodyPr>
          <a:lstStyle/>
          <a:p>
            <a:pPr algn="just">
              <a:spcAft>
                <a:spcPts val="0"/>
              </a:spcAft>
            </a:pPr>
            <a:r>
              <a:rPr lang="vi-VN" sz="3600" b="1">
                <a:solidFill>
                  <a:schemeClr val="bg1"/>
                </a:solidFill>
                <a:latin typeface="Palatino Linotype" panose="02040502050505030304" pitchFamily="18" charset="0"/>
                <a:ea typeface="Times New Roman" panose="02020603050405020304" pitchFamily="18" charset="0"/>
              </a:rPr>
              <a:t>- Vấn đề đời sống được bàn luận:</a:t>
            </a:r>
            <a:r>
              <a:rPr lang="vi-VN" sz="3600">
                <a:solidFill>
                  <a:schemeClr val="bg1"/>
                </a:solidFill>
                <a:latin typeface="Palatino Linotype" panose="02040502050505030304" pitchFamily="18" charset="0"/>
                <a:ea typeface="Times New Roman" panose="02020603050405020304" pitchFamily="18" charset="0"/>
              </a:rPr>
              <a:t> Ham mê điện tử, nên hay không nên?.</a:t>
            </a:r>
            <a:endParaRPr lang="en-GB" sz="3600">
              <a:solidFill>
                <a:schemeClr val="bg1"/>
              </a:solidFill>
              <a:effectLst/>
              <a:latin typeface="Palatino Linotype" panose="02040502050505030304" pitchFamily="18" charset="0"/>
              <a:ea typeface="Times New Roman" panose="02020603050405020304" pitchFamily="18" charset="0"/>
            </a:endParaRPr>
          </a:p>
        </p:txBody>
      </p:sp>
      <p:sp>
        <p:nvSpPr>
          <p:cNvPr id="6" name="Rectangle 5"/>
          <p:cNvSpPr/>
          <p:nvPr/>
        </p:nvSpPr>
        <p:spPr>
          <a:xfrm>
            <a:off x="4176698" y="2476500"/>
            <a:ext cx="5424502" cy="7294305"/>
          </a:xfrm>
          <a:prstGeom prst="rect">
            <a:avLst/>
          </a:prstGeom>
          <a:ln>
            <a:solidFill>
              <a:schemeClr val="accent1"/>
            </a:solidFill>
          </a:ln>
        </p:spPr>
        <p:txBody>
          <a:bodyPr wrap="square">
            <a:spAutoFit/>
          </a:bodyPr>
          <a:lstStyle/>
          <a:p>
            <a:pPr algn="just">
              <a:spcAft>
                <a:spcPts val="0"/>
              </a:spcAft>
            </a:pPr>
            <a:r>
              <a:rPr lang="vi-VN" sz="3600" b="1">
                <a:solidFill>
                  <a:schemeClr val="bg1"/>
                </a:solidFill>
                <a:latin typeface="Palatino Linotype" panose="02040502050505030304" pitchFamily="18" charset="0"/>
                <a:ea typeface="Times New Roman" panose="02020603050405020304" pitchFamily="18" charset="0"/>
              </a:rPr>
              <a:t>- Ý kiến của người khác nêu ra:</a:t>
            </a:r>
            <a:endParaRPr lang="en-GB" sz="3600">
              <a:solidFill>
                <a:schemeClr val="bg1"/>
              </a:solidFill>
              <a:latin typeface="Palatino Linotype" panose="02040502050505030304" pitchFamily="18" charset="0"/>
              <a:ea typeface="Times New Roman" panose="02020603050405020304" pitchFamily="18" charset="0"/>
            </a:endParaRPr>
          </a:p>
          <a:p>
            <a:pPr algn="just">
              <a:spcAft>
                <a:spcPts val="0"/>
              </a:spcAft>
            </a:pPr>
            <a:r>
              <a:rPr lang="vi-VN" sz="3600">
                <a:solidFill>
                  <a:schemeClr val="bg1"/>
                </a:solidFill>
                <a:latin typeface="Palatino Linotype" panose="02040502050505030304" pitchFamily="18" charset="0"/>
                <a:ea typeface="Times New Roman" panose="02020603050405020304" pitchFamily="18" charset="0"/>
              </a:rPr>
              <a:t>+ Không nên ham mê chơi điện tử nhất là lứa tuổi HS.</a:t>
            </a:r>
            <a:endParaRPr lang="en-GB" sz="3600">
              <a:solidFill>
                <a:schemeClr val="bg1"/>
              </a:solidFill>
              <a:latin typeface="Palatino Linotype" panose="02040502050505030304" pitchFamily="18" charset="0"/>
              <a:ea typeface="Times New Roman" panose="02020603050405020304" pitchFamily="18" charset="0"/>
            </a:endParaRPr>
          </a:p>
          <a:p>
            <a:pPr algn="just">
              <a:spcAft>
                <a:spcPts val="0"/>
              </a:spcAft>
            </a:pPr>
            <a:r>
              <a:rPr lang="vi-VN" sz="3600">
                <a:solidFill>
                  <a:schemeClr val="bg1"/>
                </a:solidFill>
                <a:latin typeface="Palatino Linotype" panose="02040502050505030304" pitchFamily="18" charset="0"/>
                <a:ea typeface="Times New Roman" panose="02020603050405020304" pitchFamily="18" charset="0"/>
              </a:rPr>
              <a:t>+ Ý kiến đó có lí ở chỗ ham mê điện tử sẽ gây nhiều tác hại.</a:t>
            </a:r>
            <a:endParaRPr lang="en-GB" sz="3600">
              <a:solidFill>
                <a:schemeClr val="bg1"/>
              </a:solidFill>
              <a:latin typeface="Palatino Linotype" panose="02040502050505030304" pitchFamily="18" charset="0"/>
              <a:ea typeface="Times New Roman" panose="02020603050405020304" pitchFamily="18" charset="0"/>
            </a:endParaRPr>
          </a:p>
          <a:p>
            <a:pPr algn="just">
              <a:spcAft>
                <a:spcPts val="0"/>
              </a:spcAft>
            </a:pPr>
            <a:r>
              <a:rPr lang="vi-VN" sz="3600">
                <a:solidFill>
                  <a:schemeClr val="bg1"/>
                </a:solidFill>
                <a:latin typeface="Palatino Linotype" panose="02040502050505030304" pitchFamily="18" charset="0"/>
                <a:ea typeface="Times New Roman" panose="02020603050405020304" pitchFamily="18" charset="0"/>
              </a:rPr>
              <a:t>+ Tán thành ý kiến đó vì ham điện tử sẽ dễ sao nhãng việc học hành và mắc phải những sai lầm khác…</a:t>
            </a:r>
            <a:endParaRPr lang="en-GB" sz="3600">
              <a:solidFill>
                <a:schemeClr val="bg1"/>
              </a:solidFill>
              <a:effectLst/>
              <a:latin typeface="Palatino Linotype" panose="02040502050505030304" pitchFamily="18" charset="0"/>
              <a:ea typeface="Times New Roman" panose="02020603050405020304" pitchFamily="18" charset="0"/>
            </a:endParaRPr>
          </a:p>
        </p:txBody>
      </p:sp>
      <p:sp>
        <p:nvSpPr>
          <p:cNvPr id="7" name="Rectangle 6"/>
          <p:cNvSpPr/>
          <p:nvPr/>
        </p:nvSpPr>
        <p:spPr>
          <a:xfrm>
            <a:off x="10101648" y="2476500"/>
            <a:ext cx="6890952" cy="6740307"/>
          </a:xfrm>
          <a:prstGeom prst="rect">
            <a:avLst/>
          </a:prstGeom>
          <a:ln>
            <a:solidFill>
              <a:schemeClr val="accent1"/>
            </a:solidFill>
          </a:ln>
        </p:spPr>
        <p:txBody>
          <a:bodyPr wrap="square">
            <a:spAutoFit/>
          </a:bodyPr>
          <a:lstStyle/>
          <a:p>
            <a:pPr marL="342900" lvl="0" indent="-342900" algn="just">
              <a:spcAft>
                <a:spcPts val="0"/>
              </a:spcAft>
              <a:buSzPts val="1400"/>
              <a:buFont typeface="Times New Roman" panose="02020603050405020304" pitchFamily="18" charset="0"/>
              <a:buChar char="-"/>
            </a:pPr>
            <a:r>
              <a:rPr lang="vi-VN" sz="3600" b="1">
                <a:solidFill>
                  <a:schemeClr val="bg1"/>
                </a:solidFill>
                <a:latin typeface="Palatino Linotype" panose="02040502050505030304" pitchFamily="18" charset="0"/>
                <a:ea typeface="Times New Roman" panose="02020603050405020304" pitchFamily="18" charset="0"/>
              </a:rPr>
              <a:t>Những lí lẽ và bằng chứng cho thấy tán thành ý kiến là có cơ sở:</a:t>
            </a:r>
            <a:endParaRPr lang="en-GB" sz="3600">
              <a:solidFill>
                <a:schemeClr val="bg1"/>
              </a:solidFill>
              <a:latin typeface="Palatino Linotype" panose="02040502050505030304" pitchFamily="18" charset="0"/>
              <a:ea typeface="Times New Roman" panose="02020603050405020304" pitchFamily="18" charset="0"/>
            </a:endParaRPr>
          </a:p>
          <a:p>
            <a:pPr algn="just">
              <a:spcAft>
                <a:spcPts val="0"/>
              </a:spcAft>
            </a:pPr>
            <a:r>
              <a:rPr lang="vi-VN" sz="3600">
                <a:solidFill>
                  <a:schemeClr val="bg1"/>
                </a:solidFill>
                <a:latin typeface="Palatino Linotype" panose="02040502050505030304" pitchFamily="18" charset="0"/>
                <a:ea typeface="Times New Roman" panose="02020603050405020304" pitchFamily="18" charset="0"/>
              </a:rPr>
              <a:t>+ Lí lẽ: mất thời gian, hại sức khoẻ, ảnh hưởng đến học hành, sinh ra nhiều sai lầm khác…</a:t>
            </a:r>
            <a:endParaRPr lang="en-GB" sz="3600">
              <a:solidFill>
                <a:schemeClr val="bg1"/>
              </a:solidFill>
              <a:latin typeface="Palatino Linotype" panose="02040502050505030304" pitchFamily="18" charset="0"/>
              <a:ea typeface="Times New Roman" panose="02020603050405020304" pitchFamily="18" charset="0"/>
            </a:endParaRPr>
          </a:p>
          <a:p>
            <a:pPr algn="just">
              <a:spcAft>
                <a:spcPts val="0"/>
              </a:spcAft>
            </a:pPr>
            <a:r>
              <a:rPr lang="vi-VN" sz="3600">
                <a:solidFill>
                  <a:schemeClr val="bg1"/>
                </a:solidFill>
                <a:latin typeface="Palatino Linotype" panose="02040502050505030304" pitchFamily="18" charset="0"/>
                <a:ea typeface="Times New Roman" panose="02020603050405020304" pitchFamily="18" charset="0"/>
              </a:rPr>
              <a:t>+ Bằng chứng: một số bạn học hành sa sút, không hoàn thành bài thầy cô giao, trên lớp hay ngủ gật, thiếu tập trung, về nhà hay nói dối bố mẹ, xin tiền, trốn học đi chơi,…</a:t>
            </a:r>
            <a:endParaRPr lang="en-GB" sz="3600">
              <a:solidFill>
                <a:schemeClr val="bg1"/>
              </a:solidFill>
              <a:effectLst/>
              <a:latin typeface="Palatino Linotype" panose="02040502050505030304" pitchFamily="18" charset="0"/>
              <a:ea typeface="Times New Roman" panose="02020603050405020304" pitchFamily="18" charset="0"/>
            </a:endParaRPr>
          </a:p>
        </p:txBody>
      </p:sp>
      <p:sp>
        <p:nvSpPr>
          <p:cNvPr id="8" name="Up-Down Arrow 7"/>
          <p:cNvSpPr/>
          <p:nvPr/>
        </p:nvSpPr>
        <p:spPr>
          <a:xfrm>
            <a:off x="3658687" y="2450757"/>
            <a:ext cx="440724" cy="6423600"/>
          </a:xfrm>
          <a:prstGeom prst="up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Up-Down Arrow 8"/>
          <p:cNvSpPr/>
          <p:nvPr/>
        </p:nvSpPr>
        <p:spPr>
          <a:xfrm>
            <a:off x="9680003" y="2393097"/>
            <a:ext cx="440724" cy="6423600"/>
          </a:xfrm>
          <a:prstGeom prst="up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139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ổng kết trị liệu nhóm số 38: Bí mật phép màu cuộc số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p:spPr>
      </p:pic>
      <p:sp>
        <p:nvSpPr>
          <p:cNvPr id="3" name="Rectangle 2">
            <a:extLst>
              <a:ext uri="{FF2B5EF4-FFF2-40B4-BE49-F238E27FC236}">
                <a16:creationId xmlns="" xmlns:a16="http://schemas.microsoft.com/office/drawing/2014/main" id="{407E3729-BB04-4D5C-BB93-FBA119F07B39}"/>
              </a:ext>
            </a:extLst>
          </p:cNvPr>
          <p:cNvSpPr/>
          <p:nvPr/>
        </p:nvSpPr>
        <p:spPr>
          <a:xfrm>
            <a:off x="609600" y="723900"/>
            <a:ext cx="16568465" cy="9372600"/>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6629400" y="889978"/>
            <a:ext cx="3951723" cy="923330"/>
          </a:xfrm>
          <a:prstGeom prst="rect">
            <a:avLst/>
          </a:prstGeom>
        </p:spPr>
        <p:txBody>
          <a:bodyPr wrap="none">
            <a:spAutoFit/>
          </a:bodyPr>
          <a:lstStyle/>
          <a:p>
            <a:r>
              <a:rPr lang="vi-VN" sz="5400" b="1">
                <a:solidFill>
                  <a:schemeClr val="bg1"/>
                </a:solidFill>
                <a:latin typeface="Palatino Linotype" panose="02040502050505030304" pitchFamily="18" charset="0"/>
                <a:ea typeface="Times New Roman" panose="02020603050405020304" pitchFamily="18" charset="0"/>
              </a:rPr>
              <a:t>c. Lập dàn ý</a:t>
            </a:r>
            <a:endParaRPr lang="en-GB" sz="5400" b="1">
              <a:solidFill>
                <a:schemeClr val="bg1"/>
              </a:solidFill>
              <a:latin typeface="Palatino Linotype" panose="02040502050505030304" pitchFamily="18" charset="0"/>
            </a:endParaRPr>
          </a:p>
        </p:txBody>
      </p:sp>
      <p:sp>
        <p:nvSpPr>
          <p:cNvPr id="5" name="Rectangle 4"/>
          <p:cNvSpPr/>
          <p:nvPr/>
        </p:nvSpPr>
        <p:spPr>
          <a:xfrm>
            <a:off x="1066800" y="2705100"/>
            <a:ext cx="2819400" cy="3600986"/>
          </a:xfrm>
          <a:prstGeom prst="rect">
            <a:avLst/>
          </a:prstGeom>
          <a:ln>
            <a:solidFill>
              <a:schemeClr val="accent1"/>
            </a:solidFill>
          </a:ln>
        </p:spPr>
        <p:txBody>
          <a:bodyPr wrap="square">
            <a:spAutoFit/>
          </a:bodyPr>
          <a:lstStyle/>
          <a:p>
            <a:pPr algn="ctr">
              <a:spcAft>
                <a:spcPts val="0"/>
              </a:spcAft>
            </a:pPr>
            <a:r>
              <a:rPr lang="vi-VN" sz="3800" b="1" u="sng" smtClean="0">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Mở bài</a:t>
            </a:r>
            <a:endParaRPr lang="vi-VN" sz="3800" b="1" u="sng" smtClean="0">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a:p>
            <a:pPr algn="just">
              <a:spcAft>
                <a:spcPts val="0"/>
              </a:spcAft>
            </a:pPr>
            <a:r>
              <a:rPr lang="vi-VN" sz="3800" b="1" smtClean="0">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Nêu </a:t>
            </a:r>
            <a:r>
              <a:rPr lang="vi-VN" sz="38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vấn đề đời sống cần bàn trong bài nghị luận.</a:t>
            </a:r>
            <a:endParaRPr lang="en-GB" sz="38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6" name="Rectangle 5"/>
          <p:cNvSpPr/>
          <p:nvPr/>
        </p:nvSpPr>
        <p:spPr>
          <a:xfrm>
            <a:off x="4376350" y="2476500"/>
            <a:ext cx="6901249" cy="7109639"/>
          </a:xfrm>
          <a:prstGeom prst="rect">
            <a:avLst/>
          </a:prstGeom>
          <a:ln>
            <a:solidFill>
              <a:schemeClr val="accent1"/>
            </a:solidFill>
          </a:ln>
        </p:spPr>
        <p:txBody>
          <a:bodyPr wrap="square">
            <a:spAutoFit/>
          </a:bodyPr>
          <a:lstStyle/>
          <a:p>
            <a:pPr algn="ctr">
              <a:spcAft>
                <a:spcPts val="0"/>
              </a:spcAft>
            </a:pPr>
            <a:r>
              <a:rPr lang="vi-VN" sz="3800" b="1" u="sng" smtClean="0">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Thân bài</a:t>
            </a:r>
            <a:endParaRPr lang="en-GB" sz="3800" b="1" u="sng">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a:p>
            <a:pPr algn="just">
              <a:spcAft>
                <a:spcPts val="0"/>
              </a:spcAft>
            </a:pPr>
            <a:r>
              <a:rPr lang="vi-VN" sz="38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Nêu ý kiến đáng quan tâm về vấn đề.</a:t>
            </a:r>
            <a:endParaRPr lang="en-GB" sz="38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a:p>
            <a:pPr algn="just">
              <a:spcAft>
                <a:spcPts val="0"/>
              </a:spcAft>
            </a:pPr>
            <a:r>
              <a:rPr lang="vi-VN" sz="38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Thể hiện thái độ tán thành ý kiến vừa nêu bằng các ý:</a:t>
            </a:r>
            <a:endParaRPr lang="en-GB" sz="38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a:p>
            <a:pPr algn="just">
              <a:spcAft>
                <a:spcPts val="0"/>
              </a:spcAft>
            </a:pPr>
            <a:r>
              <a:rPr lang="vi-VN" sz="38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*Ý 1: Khía cạnh thứ nhất cần tán thành (lí lẽ, bằng chứng)</a:t>
            </a:r>
            <a:endParaRPr lang="en-GB" sz="38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a:p>
            <a:pPr algn="just">
              <a:spcAft>
                <a:spcPts val="0"/>
              </a:spcAft>
            </a:pPr>
            <a:r>
              <a:rPr lang="vi-VN" sz="38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*Ý 2: Khía cạnh thứ hai cần tán thành (lí lẽ, bằng chứng)</a:t>
            </a:r>
            <a:endParaRPr lang="en-GB" sz="38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a:p>
            <a:pPr algn="just">
              <a:spcAft>
                <a:spcPts val="0"/>
              </a:spcAft>
            </a:pPr>
            <a:r>
              <a:rPr lang="vi-VN" sz="38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*Ý 3: Khía cạnh thứ ba cần tán thành (lí lẽ, bằng chứng)</a:t>
            </a:r>
            <a:endParaRPr lang="en-GB" sz="38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a:p>
            <a:pPr algn="just">
              <a:spcAft>
                <a:spcPts val="0"/>
              </a:spcAft>
            </a:pPr>
            <a:r>
              <a:rPr lang="vi-VN" sz="38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a:t>
            </a:r>
            <a:endParaRPr lang="en-GB" sz="38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7" name="Rectangle 6"/>
          <p:cNvSpPr/>
          <p:nvPr/>
        </p:nvSpPr>
        <p:spPr>
          <a:xfrm>
            <a:off x="11732768" y="2730843"/>
            <a:ext cx="5259832" cy="3600986"/>
          </a:xfrm>
          <a:prstGeom prst="rect">
            <a:avLst/>
          </a:prstGeom>
          <a:ln>
            <a:solidFill>
              <a:schemeClr val="accent1"/>
            </a:solidFill>
          </a:ln>
        </p:spPr>
        <p:txBody>
          <a:bodyPr wrap="square">
            <a:spAutoFit/>
          </a:bodyPr>
          <a:lstStyle/>
          <a:p>
            <a:pPr algn="ctr"/>
            <a:r>
              <a:rPr lang="vi-VN" sz="3800" b="1" u="sng" smtClean="0">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Kết bài</a:t>
            </a:r>
          </a:p>
          <a:p>
            <a:pPr algn="just"/>
            <a:r>
              <a:rPr lang="vi-VN" sz="3800" b="1" smtClean="0">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Khẳng </a:t>
            </a:r>
            <a:r>
              <a:rPr lang="vi-VN" sz="3800" b="1">
                <a:solidFill>
                  <a:schemeClr val="bg1"/>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định tính xác đáng của ý kiến được người viết tán thành và sự cần thiết của việc tán thành ý kiến đó.</a:t>
            </a:r>
            <a:endParaRPr lang="en-GB" sz="3800" b="1">
              <a:solidFill>
                <a:schemeClr val="bg1"/>
              </a:solidFill>
              <a:effectLst>
                <a:outerShdw blurRad="38100" dist="38100" dir="2700000" algn="tl">
                  <a:srgbClr val="000000">
                    <a:alpha val="43137"/>
                  </a:srgbClr>
                </a:outerShdw>
              </a:effectLst>
              <a:latin typeface="Palatino Linotype" panose="02040502050505030304" pitchFamily="18" charset="0"/>
            </a:endParaRPr>
          </a:p>
        </p:txBody>
      </p:sp>
      <p:sp>
        <p:nvSpPr>
          <p:cNvPr id="8" name="Up-Down Arrow 7"/>
          <p:cNvSpPr/>
          <p:nvPr/>
        </p:nvSpPr>
        <p:spPr>
          <a:xfrm>
            <a:off x="3902676" y="2476500"/>
            <a:ext cx="440724" cy="6423600"/>
          </a:xfrm>
          <a:prstGeom prst="up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Up-Down Arrow 8"/>
          <p:cNvSpPr/>
          <p:nvPr/>
        </p:nvSpPr>
        <p:spPr>
          <a:xfrm>
            <a:off x="11391842" y="2476500"/>
            <a:ext cx="440724" cy="6423600"/>
          </a:xfrm>
          <a:prstGeom prst="up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944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226930" y="1534967"/>
            <a:ext cx="11834140" cy="79140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827781" y="6729814"/>
            <a:ext cx="3690602" cy="251631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204983" y="2731743"/>
            <a:ext cx="3431913" cy="374514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74372" y="6697986"/>
            <a:ext cx="3186847" cy="310572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090044" y="496743"/>
            <a:ext cx="2225221" cy="1674957"/>
          </a:xfrm>
          <a:prstGeom prst="rect">
            <a:avLst/>
          </a:prstGeom>
        </p:spPr>
      </p:pic>
      <p:sp>
        <p:nvSpPr>
          <p:cNvPr id="11" name="Rectangle 10"/>
          <p:cNvSpPr/>
          <p:nvPr/>
        </p:nvSpPr>
        <p:spPr>
          <a:xfrm>
            <a:off x="7202828" y="2244506"/>
            <a:ext cx="3846172" cy="1015663"/>
          </a:xfrm>
          <a:prstGeom prst="rect">
            <a:avLst/>
          </a:prstGeom>
          <a:noFill/>
        </p:spPr>
        <p:txBody>
          <a:bodyPr wrap="square" lIns="91440" tIns="45720" rIns="91440" bIns="45720">
            <a:spAutoFit/>
          </a:bodyPr>
          <a:lstStyle/>
          <a:p>
            <a:r>
              <a:rPr lang="vi-VN" sz="6000" b="1">
                <a:effectLst>
                  <a:outerShdw blurRad="38100" dist="38100" dir="2700000" algn="tl">
                    <a:srgbClr val="000000">
                      <a:alpha val="43137"/>
                    </a:srgbClr>
                  </a:outerShdw>
                </a:effectLst>
                <a:latin typeface="Palatino Linotype" panose="02040502050505030304" pitchFamily="18" charset="0"/>
              </a:rPr>
              <a:t>2. Viết bài</a:t>
            </a:r>
            <a:endParaRPr lang="en-GB" sz="6000">
              <a:effectLst>
                <a:outerShdw blurRad="38100" dist="38100" dir="2700000" algn="tl">
                  <a:srgbClr val="000000">
                    <a:alpha val="43137"/>
                  </a:srgbClr>
                </a:outerShdw>
              </a:effectLst>
              <a:latin typeface="Palatino Linotype" panose="02040502050505030304" pitchFamily="18" charset="0"/>
            </a:endParaRPr>
          </a:p>
        </p:txBody>
      </p:sp>
      <p:sp>
        <p:nvSpPr>
          <p:cNvPr id="7" name="Rectangle 6"/>
          <p:cNvSpPr/>
          <p:nvPr/>
        </p:nvSpPr>
        <p:spPr>
          <a:xfrm>
            <a:off x="3843800" y="3463084"/>
            <a:ext cx="11201400" cy="6186309"/>
          </a:xfrm>
          <a:prstGeom prst="rect">
            <a:avLst/>
          </a:prstGeom>
        </p:spPr>
        <p:txBody>
          <a:bodyPr wrap="square">
            <a:spAutoFit/>
          </a:bodyPr>
          <a:lstStyle/>
          <a:p>
            <a:pPr marL="457200" algn="just">
              <a:lnSpc>
                <a:spcPct val="150000"/>
              </a:lnSpc>
              <a:spcAft>
                <a:spcPts val="0"/>
              </a:spcAft>
            </a:pPr>
            <a:r>
              <a:rPr lang="vi-VN" sz="4400" smtClean="0">
                <a:effectLst>
                  <a:outerShdw blurRad="38100" dist="38100" dir="2700000" algn="tl">
                    <a:srgbClr val="000000">
                      <a:alpha val="43137"/>
                    </a:srgbClr>
                  </a:outerShdw>
                </a:effectLst>
                <a:latin typeface="Palatino Linotype" panose="02040502050505030304" pitchFamily="18" charset="0"/>
                <a:ea typeface="Arial" panose="020B0604020202020204" pitchFamily="34" charset="0"/>
              </a:rPr>
              <a:t>- Triển </a:t>
            </a:r>
            <a:r>
              <a:rPr lang="vi-VN" sz="4400">
                <a:effectLst>
                  <a:outerShdw blurRad="38100" dist="38100" dir="2700000" algn="tl">
                    <a:srgbClr val="000000">
                      <a:alpha val="43137"/>
                    </a:srgbClr>
                  </a:outerShdw>
                </a:effectLst>
                <a:latin typeface="Palatino Linotype" panose="02040502050505030304" pitchFamily="18" charset="0"/>
                <a:ea typeface="Arial" panose="020B0604020202020204" pitchFamily="34" charset="0"/>
              </a:rPr>
              <a:t>khai đầy đủ các ý trong dàn bài.</a:t>
            </a:r>
            <a:endParaRPr lang="en-GB" sz="44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a:p>
            <a:pPr algn="just">
              <a:lnSpc>
                <a:spcPct val="150000"/>
              </a:lnSpc>
            </a:pPr>
            <a:r>
              <a:rPr lang="vi-VN" sz="4400">
                <a:effectLst>
                  <a:outerShdw blurRad="38100" dist="38100" dir="2700000" algn="tl">
                    <a:srgbClr val="000000">
                      <a:alpha val="43137"/>
                    </a:srgbClr>
                  </a:outerShdw>
                </a:effectLst>
                <a:latin typeface="Palatino Linotype" panose="02040502050505030304" pitchFamily="18" charset="0"/>
                <a:ea typeface="Arial" panose="020B0604020202020204" pitchFamily="34" charset="0"/>
              </a:rPr>
              <a:t>- Nhất quán về ngôi xưng.</a:t>
            </a:r>
            <a:endParaRPr lang="en-GB" sz="4400">
              <a:effectLst>
                <a:outerShdw blurRad="38100" dist="38100" dir="2700000" algn="tl">
                  <a:srgbClr val="000000">
                    <a:alpha val="43137"/>
                  </a:srgbClr>
                </a:outerShdw>
              </a:effectLst>
              <a:latin typeface="Palatino Linotype" panose="02040502050505030304" pitchFamily="18" charset="0"/>
            </a:endParaRPr>
          </a:p>
          <a:p>
            <a:pPr algn="just">
              <a:lnSpc>
                <a:spcPct val="150000"/>
              </a:lnSpc>
            </a:pPr>
            <a:r>
              <a:rPr lang="vi-VN" sz="4400">
                <a:effectLst>
                  <a:outerShdw blurRad="38100" dist="38100" dir="2700000" algn="tl">
                    <a:srgbClr val="000000">
                      <a:alpha val="43137"/>
                    </a:srgbClr>
                  </a:outerShdw>
                </a:effectLst>
                <a:latin typeface="Palatino Linotype" panose="02040502050505030304" pitchFamily="18" charset="0"/>
                <a:ea typeface="Arial" panose="020B0604020202020204" pitchFamily="34" charset="0"/>
              </a:rPr>
              <a:t>- Sử dụng lý lẽ, bằng chứng phù hợp, thuyết phục.</a:t>
            </a:r>
            <a:endParaRPr lang="en-GB" sz="4400">
              <a:effectLst>
                <a:outerShdw blurRad="38100" dist="38100" dir="2700000" algn="tl">
                  <a:srgbClr val="000000">
                    <a:alpha val="43137"/>
                  </a:srgbClr>
                </a:outerShdw>
              </a:effectLst>
              <a:latin typeface="Palatino Linotype" panose="02040502050505030304" pitchFamily="18" charset="0"/>
            </a:endParaRPr>
          </a:p>
          <a:p>
            <a:pPr algn="just">
              <a:lnSpc>
                <a:spcPct val="150000"/>
              </a:lnSpc>
            </a:pPr>
            <a:r>
              <a:rPr lang="vi-VN" sz="4400">
                <a:effectLst>
                  <a:outerShdw blurRad="38100" dist="38100" dir="2700000" algn="tl">
                    <a:srgbClr val="000000">
                      <a:alpha val="43137"/>
                    </a:srgbClr>
                  </a:outerShdw>
                </a:effectLst>
                <a:latin typeface="Palatino Linotype" panose="02040502050505030304" pitchFamily="18" charset="0"/>
                <a:ea typeface="Arial" panose="020B0604020202020204" pitchFamily="34" charset="0"/>
              </a:rPr>
              <a:t>- Giữa các câu trong đoạn, giữa các đoạn trong bài cần có sự liên kết chặt chẽ. </a:t>
            </a:r>
            <a:endParaRPr lang="en-GB" sz="4400">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D6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9357"/>
          <a:stretch>
            <a:fillRect/>
          </a:stretch>
        </p:blipFill>
        <p:spPr>
          <a:xfrm flipH="1">
            <a:off x="638701" y="471497"/>
            <a:ext cx="14932072" cy="934400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398456">
            <a:off x="15101514" y="6979603"/>
            <a:ext cx="2742668" cy="2809064"/>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638701" y="7222160"/>
            <a:ext cx="2809064" cy="2671164"/>
          </a:xfrm>
          <a:prstGeom prst="rect">
            <a:avLst/>
          </a:prstGeom>
        </p:spPr>
      </p:pic>
      <p:sp>
        <p:nvSpPr>
          <p:cNvPr id="9" name="Rectangle 8"/>
          <p:cNvSpPr/>
          <p:nvPr/>
        </p:nvSpPr>
        <p:spPr>
          <a:xfrm>
            <a:off x="4648200" y="823137"/>
            <a:ext cx="7417415" cy="1015663"/>
          </a:xfrm>
          <a:prstGeom prst="rect">
            <a:avLst/>
          </a:prstGeom>
          <a:noFill/>
        </p:spPr>
        <p:txBody>
          <a:bodyPr wrap="none" lIns="91440" tIns="45720" rIns="91440" bIns="45720">
            <a:spAutoFit/>
          </a:bodyPr>
          <a:lstStyle/>
          <a:p>
            <a:r>
              <a:rPr lang="vi-VN" sz="6000" b="1">
                <a:latin typeface="Palatino Linotype" panose="02040502050505030304" pitchFamily="18" charset="0"/>
              </a:rPr>
              <a:t>3. Chỉnh sửa bài viết</a:t>
            </a:r>
            <a:endParaRPr lang="en-GB" sz="6000">
              <a:latin typeface="Palatino Linotype" panose="02040502050505030304" pitchFamily="18" charset="0"/>
            </a:endParaRPr>
          </a:p>
        </p:txBody>
      </p:sp>
      <p:sp>
        <p:nvSpPr>
          <p:cNvPr id="8" name="Rectangle 7"/>
          <p:cNvSpPr/>
          <p:nvPr/>
        </p:nvSpPr>
        <p:spPr>
          <a:xfrm>
            <a:off x="2550109" y="2615508"/>
            <a:ext cx="8727492" cy="3831818"/>
          </a:xfrm>
          <a:prstGeom prst="rect">
            <a:avLst/>
          </a:prstGeom>
        </p:spPr>
        <p:txBody>
          <a:bodyPr wrap="square">
            <a:spAutoFit/>
          </a:bodyPr>
          <a:lstStyle/>
          <a:p>
            <a:pPr>
              <a:lnSpc>
                <a:spcPct val="150000"/>
              </a:lnSpc>
              <a:spcAft>
                <a:spcPts val="0"/>
              </a:spcAft>
            </a:pPr>
            <a:r>
              <a:rPr lang="vi-VN" sz="54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Chỉnh sửa theo yêu cầu trong Phiếu hướng dẫn chỉnh sửa, SGK tr.20,21</a:t>
            </a:r>
            <a:endParaRPr lang="en-GB" sz="54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pic>
        <p:nvPicPr>
          <p:cNvPr id="10" name="Picture 9" descr="Tổng kết trị liệu nhóm số 38: Bí mật phép màu cuộc sống"/>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271516">
            <a:off x="11106488" y="2390298"/>
            <a:ext cx="5219025" cy="5510236"/>
          </a:xfrm>
          <a:prstGeom prst="rect">
            <a:avLst/>
          </a:prstGeom>
          <a:noFill/>
          <a:ln>
            <a:noFill/>
          </a:ln>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36496">
            <a:off x="13811769" y="858019"/>
            <a:ext cx="1398283" cy="2095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9357"/>
          <a:stretch>
            <a:fillRect/>
          </a:stretch>
        </p:blipFill>
        <p:spPr>
          <a:xfrm flipH="1">
            <a:off x="2868622" y="1595193"/>
            <a:ext cx="12550756" cy="7853855"/>
          </a:xfrm>
          <a:prstGeom prst="rect">
            <a:avLst/>
          </a:prstGeom>
        </p:spPr>
      </p:pic>
      <p:sp>
        <p:nvSpPr>
          <p:cNvPr id="5" name="TextBox 5"/>
          <p:cNvSpPr txBox="1"/>
          <p:nvPr/>
        </p:nvSpPr>
        <p:spPr>
          <a:xfrm>
            <a:off x="4639680" y="2104907"/>
            <a:ext cx="9215246" cy="3855286"/>
          </a:xfrm>
          <a:prstGeom prst="rect">
            <a:avLst/>
          </a:prstGeom>
        </p:spPr>
        <p:txBody>
          <a:bodyPr lIns="0" tIns="0" rIns="0" bIns="0" rtlCol="0" anchor="t">
            <a:spAutoFit/>
          </a:bodyPr>
          <a:lstStyle/>
          <a:p>
            <a:pPr algn="ctr">
              <a:lnSpc>
                <a:spcPct val="150000"/>
              </a:lnSpc>
            </a:pPr>
            <a:r>
              <a:rPr lang="vi-VN" sz="8800" b="1">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HOẠT ĐỘNG 3 </a:t>
            </a:r>
          </a:p>
          <a:p>
            <a:pPr algn="ctr">
              <a:lnSpc>
                <a:spcPct val="150000"/>
              </a:lnSpc>
            </a:pPr>
            <a:r>
              <a:rPr lang="vi-VN" sz="88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LUYỆN TẬP</a:t>
            </a:r>
            <a:endParaRPr lang="en-GB" sz="8800" b="1">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47594">
            <a:off x="1937492" y="5743390"/>
            <a:ext cx="2303334" cy="277814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68060">
            <a:off x="3171073" y="1222309"/>
            <a:ext cx="1070620" cy="2095520"/>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037873" y="4774049"/>
            <a:ext cx="1504885" cy="3507146"/>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14622954" y="6527622"/>
            <a:ext cx="2636346" cy="27306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sp>
        <p:nvSpPr>
          <p:cNvPr id="4" name="TextBox 4"/>
          <p:cNvSpPr txBox="1"/>
          <p:nvPr/>
        </p:nvSpPr>
        <p:spPr>
          <a:xfrm>
            <a:off x="641776" y="2985270"/>
            <a:ext cx="6054279" cy="3323987"/>
          </a:xfrm>
          <a:prstGeom prst="rect">
            <a:avLst/>
          </a:prstGeom>
          <a:ln>
            <a:solidFill>
              <a:schemeClr val="accent1"/>
            </a:solidFill>
          </a:ln>
        </p:spPr>
        <p:txBody>
          <a:bodyPr wrap="square" lIns="0" tIns="0" rIns="0" bIns="0" rtlCol="0" anchor="t">
            <a:spAutoFit/>
          </a:bodyPr>
          <a:lstStyle/>
          <a:p>
            <a:r>
              <a:rPr lang="vi-VN" sz="7200" b="1">
                <a:latin typeface="Palatino Linotype" panose="02040502050505030304" pitchFamily="18" charset="0"/>
              </a:rPr>
              <a:t>Đề </a:t>
            </a:r>
            <a:r>
              <a:rPr lang="vi-VN" sz="7200" b="1">
                <a:latin typeface="Palatino Linotype" panose="02040502050505030304" pitchFamily="18" charset="0"/>
              </a:rPr>
              <a:t>bài</a:t>
            </a:r>
            <a:r>
              <a:rPr lang="vi-VN" sz="7200" b="1" smtClean="0">
                <a:latin typeface="Palatino Linotype" panose="02040502050505030304" pitchFamily="18" charset="0"/>
              </a:rPr>
              <a:t>:</a:t>
            </a:r>
          </a:p>
          <a:p>
            <a:r>
              <a:rPr lang="vi-VN" sz="7200" i="1" smtClean="0">
                <a:latin typeface="Palatino Linotype" panose="02040502050505030304" pitchFamily="18" charset="0"/>
              </a:rPr>
              <a:t>Sức </a:t>
            </a:r>
            <a:r>
              <a:rPr lang="vi-VN" sz="7200" i="1">
                <a:latin typeface="Palatino Linotype" panose="02040502050505030304" pitchFamily="18" charset="0"/>
              </a:rPr>
              <a:t>mạnh của tình yêu thương</a:t>
            </a:r>
            <a:endParaRPr lang="en-GB" sz="7200">
              <a:latin typeface="Palatino Linotype" panose="02040502050505030304" pitchFamily="18"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868936" y="6570074"/>
            <a:ext cx="1973280" cy="202105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99780" y="6619682"/>
            <a:ext cx="2021050" cy="192183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612154" y="1695875"/>
            <a:ext cx="1675635" cy="202105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284990" y="1695875"/>
            <a:ext cx="191081" cy="202105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903801" y="1891904"/>
            <a:ext cx="2021050" cy="1106066"/>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903801" y="3190180"/>
            <a:ext cx="2021050" cy="330717"/>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540864" y="1695875"/>
            <a:ext cx="1032573" cy="2021050"/>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359480" y="4158697"/>
            <a:ext cx="2021050" cy="1969605"/>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599780" y="4132975"/>
            <a:ext cx="1852017" cy="2021050"/>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727054" y="2247377"/>
            <a:ext cx="2122534" cy="1273520"/>
          </a:xfrm>
          <a:prstGeom prst="rect">
            <a:avLst/>
          </a:prstGeom>
        </p:spPr>
      </p:pic>
      <p:pic>
        <p:nvPicPr>
          <p:cNvPr id="15" name="Picture 15"/>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2418330" y="6619682"/>
            <a:ext cx="2122534" cy="1975886"/>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1903801" y="4158697"/>
            <a:ext cx="2023129" cy="2095520"/>
          </a:xfrm>
          <a:prstGeom prst="rect">
            <a:avLst/>
          </a:prstGeom>
        </p:spPr>
      </p:pic>
      <p:pic>
        <p:nvPicPr>
          <p:cNvPr id="17" name="Picture 17"/>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9994591" y="4158697"/>
            <a:ext cx="910760" cy="2122534"/>
          </a:xfrm>
          <a:prstGeom prst="rect">
            <a:avLst/>
          </a:prstGeom>
        </p:spPr>
      </p:pic>
      <p:pic>
        <p:nvPicPr>
          <p:cNvPr id="18" name="Picture 18"/>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4869368" y="6893243"/>
            <a:ext cx="2095520" cy="14287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grpSp>
        <p:nvGrpSpPr>
          <p:cNvPr id="2" name="Group 2"/>
          <p:cNvGrpSpPr/>
          <p:nvPr/>
        </p:nvGrpSpPr>
        <p:grpSpPr>
          <a:xfrm>
            <a:off x="152400" y="266700"/>
            <a:ext cx="17754600" cy="9753600"/>
            <a:chOff x="0" y="0"/>
            <a:chExt cx="7775248" cy="1966357"/>
          </a:xfrm>
        </p:grpSpPr>
        <p:sp>
          <p:nvSpPr>
            <p:cNvPr id="3" name="Freeform 3"/>
            <p:cNvSpPr/>
            <p:nvPr/>
          </p:nvSpPr>
          <p:spPr>
            <a:xfrm>
              <a:off x="-4213" y="0"/>
              <a:ext cx="7779461" cy="1966357"/>
            </a:xfrm>
            <a:custGeom>
              <a:avLst/>
              <a:gdLst/>
              <a:ahLst/>
              <a:cxnLst/>
              <a:rect l="l" t="t" r="r" b="b"/>
              <a:pathLst>
                <a:path w="7779461" h="1966357">
                  <a:moveTo>
                    <a:pt x="278431" y="16918"/>
                  </a:moveTo>
                  <a:cubicBezTo>
                    <a:pt x="278431" y="16918"/>
                    <a:pt x="604014" y="12258"/>
                    <a:pt x="1008604" y="12454"/>
                  </a:cubicBezTo>
                  <a:cubicBezTo>
                    <a:pt x="6157101" y="12671"/>
                    <a:pt x="7505393" y="0"/>
                    <a:pt x="7505393" y="0"/>
                  </a:cubicBezTo>
                  <a:cubicBezTo>
                    <a:pt x="7572856" y="0"/>
                    <a:pt x="7648794" y="0"/>
                    <a:pt x="7727566" y="85073"/>
                  </a:cubicBezTo>
                  <a:cubicBezTo>
                    <a:pt x="7770545" y="131488"/>
                    <a:pt x="7771613" y="240224"/>
                    <a:pt x="7772018" y="320281"/>
                  </a:cubicBezTo>
                  <a:cubicBezTo>
                    <a:pt x="7772018" y="320281"/>
                    <a:pt x="7770313" y="1004471"/>
                    <a:pt x="7770313" y="1203772"/>
                  </a:cubicBezTo>
                  <a:cubicBezTo>
                    <a:pt x="7770313" y="1417931"/>
                    <a:pt x="7779462" y="1717110"/>
                    <a:pt x="7779462" y="1717110"/>
                  </a:cubicBezTo>
                  <a:cubicBezTo>
                    <a:pt x="7779462" y="1845779"/>
                    <a:pt x="7775292" y="1966357"/>
                    <a:pt x="7522454" y="1958222"/>
                  </a:cubicBezTo>
                  <a:cubicBezTo>
                    <a:pt x="7522454" y="1958222"/>
                    <a:pt x="7145982" y="1937924"/>
                    <a:pt x="6341484" y="1945522"/>
                  </a:cubicBezTo>
                  <a:cubicBezTo>
                    <a:pt x="1994491" y="1953657"/>
                    <a:pt x="304023" y="1966357"/>
                    <a:pt x="304023" y="1966357"/>
                  </a:cubicBezTo>
                  <a:cubicBezTo>
                    <a:pt x="132548" y="1966357"/>
                    <a:pt x="4213" y="1865287"/>
                    <a:pt x="8532" y="1662740"/>
                  </a:cubicBezTo>
                  <a:cubicBezTo>
                    <a:pt x="8532" y="1662740"/>
                    <a:pt x="9630" y="1164199"/>
                    <a:pt x="4815" y="944842"/>
                  </a:cubicBezTo>
                  <a:cubicBezTo>
                    <a:pt x="0" y="663668"/>
                    <a:pt x="25592" y="330596"/>
                    <a:pt x="25592" y="330596"/>
                  </a:cubicBezTo>
                  <a:cubicBezTo>
                    <a:pt x="27224" y="150571"/>
                    <a:pt x="143504" y="16918"/>
                    <a:pt x="278431" y="16918"/>
                  </a:cubicBezTo>
                  <a:close/>
                </a:path>
              </a:pathLst>
            </a:custGeom>
            <a:solidFill>
              <a:srgbClr val="FCE4DE"/>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7408157" y="0"/>
            <a:ext cx="1070620" cy="209552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3806" y="8648700"/>
            <a:ext cx="1638390" cy="1787926"/>
          </a:xfrm>
          <a:prstGeom prst="rect">
            <a:avLst/>
          </a:prstGeom>
        </p:spPr>
      </p:pic>
      <p:sp>
        <p:nvSpPr>
          <p:cNvPr id="4" name="Rectangle 3"/>
          <p:cNvSpPr/>
          <p:nvPr/>
        </p:nvSpPr>
        <p:spPr>
          <a:xfrm>
            <a:off x="609600" y="388352"/>
            <a:ext cx="17145000" cy="9325630"/>
          </a:xfrm>
          <a:prstGeom prst="rect">
            <a:avLst/>
          </a:prstGeom>
        </p:spPr>
        <p:txBody>
          <a:bodyPr wrap="square">
            <a:spAutoFit/>
          </a:bodyPr>
          <a:lstStyle/>
          <a:p>
            <a:pPr algn="ctr">
              <a:spcAft>
                <a:spcPts val="0"/>
              </a:spcAft>
              <a:tabLst>
                <a:tab pos="90170" algn="l"/>
                <a:tab pos="180340" algn="l"/>
                <a:tab pos="270510" algn="l"/>
              </a:tabLst>
            </a:pPr>
            <a:r>
              <a:rPr lang="nl-NL"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VIẾT THAM KHẢO</a:t>
            </a:r>
            <a:endParaRPr lang="en-GB" sz="240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tabLst>
                <a:tab pos="456565" algn="l"/>
              </a:tabLst>
            </a:pPr>
            <a:r>
              <a:rPr lang="vi-VN" sz="24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(Ham mê điện tử, nên hay không nên?)</a:t>
            </a:r>
            <a:endParaRPr lang="en-GB" sz="24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Xã hội hiện đại đã góp phần mở rộng các loại hình giải trí của giới trẻ. Trong đó có trò chơi điện tử. Nhiều bạn cho rằng, ham mê điện tử chỉ là cách để giải tỏa stress, không hại gì nhưng theo tôi đó lại đang là vấn đề nhức nhối, khi ngày càng nhiều bạn học sinh nghiện trò chơi điện tử dẫn đến sao nhãng học tập và mắc nhiều sai lầm khác.</a:t>
            </a:r>
            <a:endParaRPr lang="en-GB" sz="24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bất kì đâu, các quán cho thuê máy tính để chơi game với cái giá vài nghìn đồng, cũng hoạt động hết sức công khai và rầm rộ. Với bản tính tò mò, muốn tìm hiểu, thử nghiệm cái hay, cái mới, cùng áp lực học tập từ trường lớp, các bạn học sinh tìm đến trò chơi điện tử với mong muốn xây dựng hình tượng và có cơ hội thể hiện bản thân qua game. Nhưng việc chơi trò chơi điện tử quá nhiều sẽ dẫn tới hành động như gian lận, trốn học lẻn ra quán net, nhịn ăn sáng để có tiền chơi game, thậm chí là lừa đảo, ăn cắp tiền đi chơi. Chơi với một nhóm bạn nghiện game, chắc chắn học sinh cũng sẽ đua đòi giống nhau, dẫn đến một hệ thống bao che, dối trá để được cùng nhau trót lọt. Cách đây gần một thập kỉ, cụm từ "cứu net" đã mang lại nỗi ám ảnh kinh hoàng đối với các bậc phụ huynh khi những thành phần bất hảo như My Sói, Hùng Gấu cầm đầu nhóm học sinh lớp 8, lớp 9 đi gây sự, đánh nhau, bắt ép những học sinh cả nam và nữ không đủ tiền trả tiền net. Đã có biết bao nhiêu nạn nhân của băng nhóm xã hội đen mới lớn này, và hơn thế nữa, những học sinh được cứu net lại quay lại làm đồng bọn, tay sai cho dân anh chị để được bảo kê.</a:t>
            </a:r>
            <a:endParaRPr lang="en-GB" sz="24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Hậu quả của việc nghiện game đã quá rõ ràng. Từ thể chất, các bạn học sinh sẵn sàng bỏ ăn, bỏ ngủ, nhịn ăn sáng lấy tiền chơi game, ảnh hưởng nghiêm trọng tới sức khỏe. Về mặt tinh thần, người chơi game quá nhiều thường có dấu hiệu ảo tưởng, choáng váng do tiếp xúc với máy tính quá lâu, không thể phân biệt thật giả. Chắn hẳn không ai quên được vụ án thương tâm tại An Giang, cháu cắt cổ bà ngoại vì nghĩ bà có thể hồi sinh như trong trò chơi điện tử. Đó là dấu hiệu của bệnh tâm thần phân liệt, con người không thể sống là chính bản thân mình. Ngoài ra, những sự việc như ăn cắp ăn trộm, cướp của giết người để có tiền chơi game, những người nghiện game tập trung sống thành bầy đàn, ăn uống và phóng uế tại chỗ,... vẫn ngày ngày được đưa lên các mặt báo để cảnh tỉnh về việc nghiện game vô độ. Ai dám khẳng định bản thân sẽ không bao giờ có thể nghiện game và chỉ chơi một lần cho biết? Sức hấp dẫn của trò chơi điện tử có thể đánh gục bất cứ một ai đã sa chân vào nó. Ngoài ra, việc tương tác với những người chơi khác trên mạng rất dễ dẫn đến việc bị dụ dỗ, lừa đảo chiếm đoạt tài sản vì nhẹ dạ cả tin, cung cấp thông tin cá nhân mà không hề đề phòng rủi ro có thể gặp phải.</a:t>
            </a:r>
            <a:endParaRPr lang="en-GB" sz="24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Ham mê điện tử là một căn bệnh gây ra nhiều tác hại, cần chấm dứt ngay, nhất là với lứa tuổi học sinh, độ tuổi còn cần tập trung rèn luyện kĩ năng sống và học tập thì không thể sao nhãng, mất tập trung học tập chỉ vì lao vào chơi điện tử.</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D6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9357"/>
          <a:stretch>
            <a:fillRect/>
          </a:stretch>
        </p:blipFill>
        <p:spPr>
          <a:xfrm flipH="1">
            <a:off x="1677964" y="471497"/>
            <a:ext cx="14932072" cy="934400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44675">
            <a:off x="15740461" y="4212463"/>
            <a:ext cx="1590727" cy="3707203"/>
          </a:xfrm>
          <a:prstGeom prst="rect">
            <a:avLst/>
          </a:prstGeom>
        </p:spPr>
      </p:pic>
      <p:sp>
        <p:nvSpPr>
          <p:cNvPr id="4" name="TextBox 4"/>
          <p:cNvSpPr txBox="1"/>
          <p:nvPr/>
        </p:nvSpPr>
        <p:spPr>
          <a:xfrm>
            <a:off x="7367769" y="723900"/>
            <a:ext cx="5159952" cy="923330"/>
          </a:xfrm>
          <a:prstGeom prst="rect">
            <a:avLst/>
          </a:prstGeom>
        </p:spPr>
        <p:txBody>
          <a:bodyPr wrap="square" lIns="0" tIns="0" rIns="0" bIns="0" rtlCol="0" anchor="t">
            <a:spAutoFit/>
          </a:bodyPr>
          <a:lstStyle/>
          <a:p>
            <a:r>
              <a:rPr lang="en-US" sz="6000" b="1">
                <a:latin typeface="Palatino Linotype" panose="02040502050505030304" pitchFamily="18" charset="0"/>
              </a:rPr>
              <a:t>4. Trả bài</a:t>
            </a:r>
            <a:endParaRPr lang="en-GB" sz="6000">
              <a:solidFill>
                <a:prstClr val="black"/>
              </a:solidFill>
              <a:latin typeface="Palatino Linotype" panose="02040502050505030304" pitchFamily="18" charset="0"/>
            </a:endParaRPr>
          </a:p>
        </p:txBody>
      </p:sp>
      <p:grpSp>
        <p:nvGrpSpPr>
          <p:cNvPr id="5" name="Group 5"/>
          <p:cNvGrpSpPr/>
          <p:nvPr/>
        </p:nvGrpSpPr>
        <p:grpSpPr>
          <a:xfrm>
            <a:off x="1028700" y="1028700"/>
            <a:ext cx="4229870" cy="8003166"/>
            <a:chOff x="0" y="0"/>
            <a:chExt cx="2026314" cy="3833907"/>
          </a:xfrm>
        </p:grpSpPr>
        <p:sp>
          <p:nvSpPr>
            <p:cNvPr id="6" name="Freeform 6"/>
            <p:cNvSpPr/>
            <p:nvPr/>
          </p:nvSpPr>
          <p:spPr>
            <a:xfrm>
              <a:off x="-4213" y="0"/>
              <a:ext cx="2030526" cy="3833907"/>
            </a:xfrm>
            <a:custGeom>
              <a:avLst/>
              <a:gdLst/>
              <a:ahLst/>
              <a:cxnLst/>
              <a:rect l="l" t="t" r="r" b="b"/>
              <a:pathLst>
                <a:path w="2030526" h="3833907">
                  <a:moveTo>
                    <a:pt x="278431" y="16918"/>
                  </a:moveTo>
                  <a:cubicBezTo>
                    <a:pt x="278431" y="16918"/>
                    <a:pt x="604014" y="12258"/>
                    <a:pt x="906248" y="12454"/>
                  </a:cubicBezTo>
                  <a:cubicBezTo>
                    <a:pt x="1135303" y="12671"/>
                    <a:pt x="1756458" y="0"/>
                    <a:pt x="1756458" y="0"/>
                  </a:cubicBezTo>
                  <a:cubicBezTo>
                    <a:pt x="1823922" y="0"/>
                    <a:pt x="1899859" y="0"/>
                    <a:pt x="1978632" y="85073"/>
                  </a:cubicBezTo>
                  <a:cubicBezTo>
                    <a:pt x="2021610" y="131488"/>
                    <a:pt x="2022678" y="240224"/>
                    <a:pt x="2023083" y="320281"/>
                  </a:cubicBezTo>
                  <a:cubicBezTo>
                    <a:pt x="2023083" y="320281"/>
                    <a:pt x="2021379" y="2549646"/>
                    <a:pt x="2021379" y="3071322"/>
                  </a:cubicBezTo>
                  <a:cubicBezTo>
                    <a:pt x="2021379" y="3285481"/>
                    <a:pt x="2030527" y="3584660"/>
                    <a:pt x="2030527" y="3584660"/>
                  </a:cubicBezTo>
                  <a:cubicBezTo>
                    <a:pt x="2030527" y="3713329"/>
                    <a:pt x="2026357" y="3833907"/>
                    <a:pt x="1773519" y="3825772"/>
                  </a:cubicBezTo>
                  <a:cubicBezTo>
                    <a:pt x="1773519" y="3825772"/>
                    <a:pt x="1397047" y="3805474"/>
                    <a:pt x="1143507" y="3813072"/>
                  </a:cubicBezTo>
                  <a:cubicBezTo>
                    <a:pt x="950110" y="3821207"/>
                    <a:pt x="304023" y="3833907"/>
                    <a:pt x="304023" y="3833907"/>
                  </a:cubicBezTo>
                  <a:cubicBezTo>
                    <a:pt x="132548" y="3833907"/>
                    <a:pt x="4213" y="3732837"/>
                    <a:pt x="8532" y="3530290"/>
                  </a:cubicBezTo>
                  <a:cubicBezTo>
                    <a:pt x="8532" y="3530290"/>
                    <a:pt x="9630" y="3031749"/>
                    <a:pt x="4815" y="1207965"/>
                  </a:cubicBezTo>
                  <a:cubicBezTo>
                    <a:pt x="0" y="663668"/>
                    <a:pt x="25592" y="330596"/>
                    <a:pt x="25592" y="330596"/>
                  </a:cubicBezTo>
                  <a:cubicBezTo>
                    <a:pt x="27224" y="150571"/>
                    <a:pt x="143504" y="16918"/>
                    <a:pt x="278431" y="16918"/>
                  </a:cubicBezTo>
                  <a:close/>
                </a:path>
              </a:pathLst>
            </a:custGeom>
            <a:solidFill>
              <a:srgbClr val="D88561"/>
            </a:solidFill>
          </p:spPr>
        </p:sp>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74775" y="7193704"/>
            <a:ext cx="3070600" cy="277470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2861" y="1485900"/>
            <a:ext cx="2952750" cy="265626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47800" y="4914900"/>
            <a:ext cx="3448317" cy="2953013"/>
          </a:xfrm>
          <a:prstGeom prst="rect">
            <a:avLst/>
          </a:prstGeom>
        </p:spPr>
      </p:pic>
      <p:sp>
        <p:nvSpPr>
          <p:cNvPr id="14" name="Rectangle 13"/>
          <p:cNvSpPr/>
          <p:nvPr/>
        </p:nvSpPr>
        <p:spPr>
          <a:xfrm>
            <a:off x="5891339" y="2493773"/>
            <a:ext cx="6043642" cy="769441"/>
          </a:xfrm>
          <a:prstGeom prst="rect">
            <a:avLst/>
          </a:prstGeom>
        </p:spPr>
        <p:txBody>
          <a:bodyPr wrap="none">
            <a:spAutoFit/>
          </a:bodyPr>
          <a:lstStyle/>
          <a:p>
            <a:r>
              <a:rPr lang="vi-VN" sz="4400" b="1">
                <a:latin typeface="Palatino Linotype" panose="02040502050505030304" pitchFamily="18" charset="0"/>
              </a:rPr>
              <a:t>a. Yêu cầu của kiểu bài</a:t>
            </a:r>
            <a:endParaRPr lang="en-GB" sz="4400">
              <a:latin typeface="Palatino Linotype" panose="02040502050505030304" pitchFamily="18" charset="0"/>
            </a:endParaRPr>
          </a:p>
        </p:txBody>
      </p:sp>
      <p:sp>
        <p:nvSpPr>
          <p:cNvPr id="15" name="Rectangle 14"/>
          <p:cNvSpPr/>
          <p:nvPr/>
        </p:nvSpPr>
        <p:spPr>
          <a:xfrm>
            <a:off x="5901523" y="3727963"/>
            <a:ext cx="3809056" cy="3035639"/>
          </a:xfrm>
          <a:prstGeom prst="rect">
            <a:avLst/>
          </a:prstGeom>
        </p:spPr>
        <p:txBody>
          <a:bodyPr wrap="none">
            <a:spAutoFit/>
          </a:bodyPr>
          <a:lstStyle/>
          <a:p>
            <a:pPr>
              <a:lnSpc>
                <a:spcPct val="150000"/>
              </a:lnSpc>
            </a:pPr>
            <a:r>
              <a:rPr lang="vi-VN" sz="4400" b="1">
                <a:latin typeface="Palatino Linotype" panose="02040502050505030304" pitchFamily="18" charset="0"/>
              </a:rPr>
              <a:t>b. Nhận xét</a:t>
            </a:r>
            <a:endParaRPr lang="en-GB" sz="4400">
              <a:latin typeface="Palatino Linotype" panose="02040502050505030304" pitchFamily="18" charset="0"/>
            </a:endParaRPr>
          </a:p>
          <a:p>
            <a:pPr>
              <a:lnSpc>
                <a:spcPct val="150000"/>
              </a:lnSpc>
            </a:pPr>
            <a:r>
              <a:rPr lang="vi-VN" sz="4400">
                <a:latin typeface="Palatino Linotype" panose="02040502050505030304" pitchFamily="18" charset="0"/>
              </a:rPr>
              <a:t>- Ưu điểm:</a:t>
            </a:r>
            <a:endParaRPr lang="en-GB" sz="4400">
              <a:latin typeface="Palatino Linotype" panose="02040502050505030304" pitchFamily="18" charset="0"/>
            </a:endParaRPr>
          </a:p>
          <a:p>
            <a:pPr>
              <a:lnSpc>
                <a:spcPct val="150000"/>
              </a:lnSpc>
            </a:pPr>
            <a:r>
              <a:rPr lang="vi-VN" sz="4400">
                <a:latin typeface="Palatino Linotype" panose="02040502050505030304" pitchFamily="18" charset="0"/>
              </a:rPr>
              <a:t>- Nhược điểm:</a:t>
            </a:r>
            <a:endParaRPr lang="en-GB" sz="4400">
              <a:latin typeface="Palatino Linotype" panose="02040502050505030304" pitchFamily="18" charset="0"/>
            </a:endParaRPr>
          </a:p>
        </p:txBody>
      </p:sp>
      <p:sp>
        <p:nvSpPr>
          <p:cNvPr id="16" name="Rectangle 15"/>
          <p:cNvSpPr/>
          <p:nvPr/>
        </p:nvSpPr>
        <p:spPr>
          <a:xfrm>
            <a:off x="5916626" y="6972300"/>
            <a:ext cx="7037504" cy="769441"/>
          </a:xfrm>
          <a:prstGeom prst="rect">
            <a:avLst/>
          </a:prstGeom>
        </p:spPr>
        <p:txBody>
          <a:bodyPr wrap="none">
            <a:spAutoFit/>
          </a:bodyPr>
          <a:lstStyle/>
          <a:p>
            <a:r>
              <a:rPr lang="vi-VN" sz="4400" b="1">
                <a:latin typeface="Palatino Linotype" panose="02040502050505030304" pitchFamily="18" charset="0"/>
              </a:rPr>
              <a:t>c. Chỉnh sửa và hoàn thiện</a:t>
            </a:r>
            <a:endParaRPr lang="en-GB" sz="4400">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9357"/>
          <a:stretch>
            <a:fillRect/>
          </a:stretch>
        </p:blipFill>
        <p:spPr>
          <a:xfrm flipH="1">
            <a:off x="2868622" y="1595193"/>
            <a:ext cx="12550756" cy="7853855"/>
          </a:xfrm>
          <a:prstGeom prst="rect">
            <a:avLst/>
          </a:prstGeom>
        </p:spPr>
      </p:pic>
      <p:sp>
        <p:nvSpPr>
          <p:cNvPr id="5" name="TextBox 5"/>
          <p:cNvSpPr txBox="1"/>
          <p:nvPr/>
        </p:nvSpPr>
        <p:spPr>
          <a:xfrm>
            <a:off x="4639680" y="2104907"/>
            <a:ext cx="9215246" cy="2675732"/>
          </a:xfrm>
          <a:prstGeom prst="rect">
            <a:avLst/>
          </a:prstGeom>
        </p:spPr>
        <p:txBody>
          <a:bodyPr lIns="0" tIns="0" rIns="0" bIns="0" rtlCol="0" anchor="t">
            <a:spAutoFit/>
          </a:bodyPr>
          <a:lstStyle/>
          <a:p>
            <a:pPr>
              <a:lnSpc>
                <a:spcPct val="150000"/>
              </a:lnSpc>
            </a:pPr>
            <a:r>
              <a:rPr lang="vi-VN" sz="4000" b="1">
                <a:effectLst>
                  <a:outerShdw blurRad="38100" dist="38100" dir="2700000" algn="tl">
                    <a:srgbClr val="000000">
                      <a:alpha val="43137"/>
                    </a:srgbClr>
                  </a:outerShdw>
                </a:effectLst>
                <a:latin typeface="Palatino Linotype" panose="02040502050505030304" pitchFamily="18" charset="0"/>
              </a:rPr>
              <a:t>1) </a:t>
            </a:r>
            <a:r>
              <a:rPr lang="vi-VN" sz="4000" b="1" i="1">
                <a:effectLst>
                  <a:outerShdw blurRad="38100" dist="38100" dir="2700000" algn="tl">
                    <a:srgbClr val="000000">
                      <a:alpha val="43137"/>
                    </a:srgbClr>
                  </a:outerShdw>
                </a:effectLst>
                <a:latin typeface="Palatino Linotype" panose="02040502050505030304" pitchFamily="18" charset="0"/>
              </a:rPr>
              <a:t>Mỗi bức tranh sau đây gợi cho ra những vấn đề gì trong đời sống của chúng ta?</a:t>
            </a:r>
            <a:endParaRPr lang="en-GB" sz="4000" b="1">
              <a:effectLst>
                <a:outerShdw blurRad="38100" dist="38100" dir="2700000" algn="tl">
                  <a:srgbClr val="000000">
                    <a:alpha val="43137"/>
                  </a:srgbClr>
                </a:outerShdw>
              </a:effectLst>
              <a:latin typeface="Palatino Linotype" panose="02040502050505030304" pitchFamily="18"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47594">
            <a:off x="1937492" y="5743390"/>
            <a:ext cx="2303334" cy="277814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68060">
            <a:off x="2388847" y="1057146"/>
            <a:ext cx="1070620" cy="2095520"/>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037873" y="4774049"/>
            <a:ext cx="1504885" cy="3507146"/>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14622954" y="6527622"/>
            <a:ext cx="2636346" cy="2730678"/>
          </a:xfrm>
          <a:prstGeom prst="rect">
            <a:avLst/>
          </a:prstGeom>
        </p:spPr>
      </p:pic>
      <p:sp>
        <p:nvSpPr>
          <p:cNvPr id="10" name="Rectangle 9"/>
          <p:cNvSpPr/>
          <p:nvPr/>
        </p:nvSpPr>
        <p:spPr>
          <a:xfrm>
            <a:off x="4359900" y="5389011"/>
            <a:ext cx="8640727" cy="2862322"/>
          </a:xfrm>
          <a:prstGeom prst="rect">
            <a:avLst/>
          </a:prstGeom>
        </p:spPr>
        <p:txBody>
          <a:bodyPr wrap="square">
            <a:spAutoFit/>
          </a:bodyPr>
          <a:lstStyle/>
          <a:p>
            <a:pPr algn="just">
              <a:lnSpc>
                <a:spcPct val="150000"/>
              </a:lnSpc>
              <a:spcAft>
                <a:spcPts val="0"/>
              </a:spcAft>
            </a:pPr>
            <a:r>
              <a:rPr lang="vi-VN" sz="4000" b="1" i="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2) Cuộc sống muôn màu, khi đứng trước một vấn đề, theo em, mỗi người cần có thái độ như thế nào?</a:t>
            </a:r>
            <a:endParaRPr lang="en-GB" sz="40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D6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9357"/>
          <a:stretch>
            <a:fillRect/>
          </a:stretch>
        </p:blipFill>
        <p:spPr>
          <a:xfrm flipH="1">
            <a:off x="299989" y="726492"/>
            <a:ext cx="14932072" cy="9344006"/>
          </a:xfrm>
          <a:prstGeom prst="rect">
            <a:avLst/>
          </a:prstGeom>
        </p:spPr>
      </p:pic>
      <p:grpSp>
        <p:nvGrpSpPr>
          <p:cNvPr id="3" name="Group 3"/>
          <p:cNvGrpSpPr/>
          <p:nvPr/>
        </p:nvGrpSpPr>
        <p:grpSpPr>
          <a:xfrm>
            <a:off x="10086411" y="1189083"/>
            <a:ext cx="7741103" cy="7599468"/>
            <a:chOff x="0" y="0"/>
            <a:chExt cx="1960938" cy="1925060"/>
          </a:xfrm>
        </p:grpSpPr>
        <p:sp>
          <p:nvSpPr>
            <p:cNvPr id="4" name="Freeform 4"/>
            <p:cNvSpPr/>
            <p:nvPr/>
          </p:nvSpPr>
          <p:spPr>
            <a:xfrm>
              <a:off x="-4213" y="0"/>
              <a:ext cx="1965151" cy="1925060"/>
            </a:xfrm>
            <a:custGeom>
              <a:avLst/>
              <a:gdLst/>
              <a:ahLst/>
              <a:cxnLst/>
              <a:rect l="l" t="t" r="r" b="b"/>
              <a:pathLst>
                <a:path w="1965151" h="1925060">
                  <a:moveTo>
                    <a:pt x="278431" y="16918"/>
                  </a:moveTo>
                  <a:cubicBezTo>
                    <a:pt x="278431" y="16918"/>
                    <a:pt x="604014" y="12258"/>
                    <a:pt x="905084" y="12454"/>
                  </a:cubicBezTo>
                  <a:cubicBezTo>
                    <a:pt x="1078197" y="12671"/>
                    <a:pt x="1691083" y="0"/>
                    <a:pt x="1691083" y="0"/>
                  </a:cubicBezTo>
                  <a:cubicBezTo>
                    <a:pt x="1758546" y="0"/>
                    <a:pt x="1834483" y="0"/>
                    <a:pt x="1913256" y="85073"/>
                  </a:cubicBezTo>
                  <a:cubicBezTo>
                    <a:pt x="1956234" y="131488"/>
                    <a:pt x="1957302" y="240224"/>
                    <a:pt x="1957708" y="320281"/>
                  </a:cubicBezTo>
                  <a:cubicBezTo>
                    <a:pt x="1957708" y="320281"/>
                    <a:pt x="1956003" y="970303"/>
                    <a:pt x="1956003" y="1162476"/>
                  </a:cubicBezTo>
                  <a:cubicBezTo>
                    <a:pt x="1956003" y="1376634"/>
                    <a:pt x="1965151" y="1675813"/>
                    <a:pt x="1965151" y="1675813"/>
                  </a:cubicBezTo>
                  <a:cubicBezTo>
                    <a:pt x="1965151" y="1804482"/>
                    <a:pt x="1960982" y="1925060"/>
                    <a:pt x="1708144" y="1916925"/>
                  </a:cubicBezTo>
                  <a:cubicBezTo>
                    <a:pt x="1708144" y="1916925"/>
                    <a:pt x="1331671" y="1896627"/>
                    <a:pt x="1084396" y="1904225"/>
                  </a:cubicBezTo>
                  <a:cubicBezTo>
                    <a:pt x="938234" y="1912360"/>
                    <a:pt x="304023" y="1925060"/>
                    <a:pt x="304023" y="1925060"/>
                  </a:cubicBezTo>
                  <a:cubicBezTo>
                    <a:pt x="132548" y="1925060"/>
                    <a:pt x="4213" y="1823991"/>
                    <a:pt x="8532" y="1621443"/>
                  </a:cubicBezTo>
                  <a:cubicBezTo>
                    <a:pt x="8532" y="1621443"/>
                    <a:pt x="9630" y="1122902"/>
                    <a:pt x="4815" y="939024"/>
                  </a:cubicBezTo>
                  <a:cubicBezTo>
                    <a:pt x="0" y="663668"/>
                    <a:pt x="25592" y="330596"/>
                    <a:pt x="25592" y="330596"/>
                  </a:cubicBezTo>
                  <a:cubicBezTo>
                    <a:pt x="27224" y="150571"/>
                    <a:pt x="143504" y="16918"/>
                    <a:pt x="278431" y="16918"/>
                  </a:cubicBezTo>
                  <a:close/>
                </a:path>
              </a:pathLst>
            </a:custGeom>
            <a:solidFill>
              <a:srgbClr val="39484F"/>
            </a:solidFill>
          </p:spPr>
        </p:sp>
      </p:grpSp>
      <p:sp>
        <p:nvSpPr>
          <p:cNvPr id="13" name="TextBox 13"/>
          <p:cNvSpPr txBox="1"/>
          <p:nvPr/>
        </p:nvSpPr>
        <p:spPr>
          <a:xfrm>
            <a:off x="1225532" y="1054296"/>
            <a:ext cx="8249076" cy="7386638"/>
          </a:xfrm>
          <a:prstGeom prst="rect">
            <a:avLst/>
          </a:prstGeom>
        </p:spPr>
        <p:txBody>
          <a:bodyPr wrap="square" lIns="0" tIns="0" rIns="0" bIns="0" rtlCol="0" anchor="t">
            <a:spAutoFit/>
          </a:bodyPr>
          <a:lstStyle/>
          <a:p>
            <a:pPr algn="ctr">
              <a:lnSpc>
                <a:spcPct val="150000"/>
              </a:lnSpc>
            </a:pPr>
            <a:r>
              <a:rPr lang="pt-BR" sz="4000" b="1">
                <a:latin typeface="Palatino Linotype" panose="02040502050505030304" pitchFamily="18" charset="0"/>
              </a:rPr>
              <a:t>HƯỚNG DẪN TỰ HỌC</a:t>
            </a:r>
            <a:endParaRPr lang="en-GB" sz="4000">
              <a:latin typeface="Palatino Linotype" panose="02040502050505030304" pitchFamily="18" charset="0"/>
            </a:endParaRPr>
          </a:p>
          <a:p>
            <a:pPr algn="just">
              <a:lnSpc>
                <a:spcPct val="150000"/>
              </a:lnSpc>
            </a:pPr>
            <a:r>
              <a:rPr lang="vi-VN" sz="4000">
                <a:latin typeface="Palatino Linotype" panose="02040502050505030304" pitchFamily="18" charset="0"/>
              </a:rPr>
              <a:t>+ Học bài, nắm chắc cách viết văn bản nghị luận xã hội.</a:t>
            </a:r>
            <a:endParaRPr lang="en-GB" sz="4000">
              <a:latin typeface="Palatino Linotype" panose="02040502050505030304" pitchFamily="18" charset="0"/>
            </a:endParaRPr>
          </a:p>
          <a:p>
            <a:pPr algn="just">
              <a:lnSpc>
                <a:spcPct val="150000"/>
              </a:lnSpc>
            </a:pPr>
            <a:r>
              <a:rPr lang="vi-VN" sz="4000">
                <a:latin typeface="Palatino Linotype" panose="02040502050505030304" pitchFamily="18" charset="0"/>
              </a:rPr>
              <a:t>+ Lưu trữ lại Phiếu học tập vào hồ sơ cá nhân.</a:t>
            </a:r>
            <a:endParaRPr lang="en-GB" sz="4000">
              <a:latin typeface="Palatino Linotype" panose="02040502050505030304" pitchFamily="18" charset="0"/>
            </a:endParaRPr>
          </a:p>
          <a:p>
            <a:pPr algn="just">
              <a:lnSpc>
                <a:spcPct val="150000"/>
              </a:lnSpc>
            </a:pPr>
            <a:r>
              <a:rPr lang="vi-VN" sz="4000">
                <a:latin typeface="Palatino Linotype" panose="02040502050505030304" pitchFamily="18" charset="0"/>
              </a:rPr>
              <a:t>+ Giao phiếu học tập và yêu cầu HS chuẩn bị bài sau: </a:t>
            </a:r>
            <a:r>
              <a:rPr lang="vi-VN" sz="4000" b="1">
                <a:latin typeface="Palatino Linotype" panose="02040502050505030304" pitchFamily="18" charset="0"/>
              </a:rPr>
              <a:t>Nói và nghe: </a:t>
            </a:r>
            <a:r>
              <a:rPr lang="vi-VN" sz="4000">
                <a:latin typeface="Palatino Linotype" panose="02040502050505030304" pitchFamily="18" charset="0"/>
              </a:rPr>
              <a:t>Kể lại một truyện ngụ ngôn.</a:t>
            </a:r>
            <a:endParaRPr lang="en-GB" sz="4000">
              <a:latin typeface="Palatino Linotype" panose="02040502050505030304" pitchFamily="18" charset="0"/>
            </a:endParaRPr>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827233" y="6751115"/>
            <a:ext cx="2075132" cy="2956794"/>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2400" y="8686800"/>
            <a:ext cx="3293509" cy="1952153"/>
          </a:xfrm>
          <a:prstGeom prst="rect">
            <a:avLst/>
          </a:prstGeom>
        </p:spPr>
      </p:pic>
      <p:pic>
        <p:nvPicPr>
          <p:cNvPr id="18" name="Picture 17" descr="Ý nghĩa về mối quan hệ giữa cho và nhận trong cuộc số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03549" y="1409700"/>
            <a:ext cx="7490196" cy="700583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37345" y="1534967"/>
            <a:ext cx="16440387" cy="7914081"/>
          </a:xfrm>
          <a:prstGeom prst="rect">
            <a:avLst/>
          </a:prstGeom>
        </p:spPr>
      </p:pic>
      <p:sp>
        <p:nvSpPr>
          <p:cNvPr id="3" name="TextBox 3"/>
          <p:cNvSpPr txBox="1"/>
          <p:nvPr/>
        </p:nvSpPr>
        <p:spPr>
          <a:xfrm>
            <a:off x="3698313" y="4071932"/>
            <a:ext cx="10627286" cy="1405449"/>
          </a:xfrm>
          <a:prstGeom prst="rect">
            <a:avLst/>
          </a:prstGeom>
        </p:spPr>
        <p:txBody>
          <a:bodyPr lIns="0" tIns="0" rIns="0" bIns="0" rtlCol="0" anchor="t">
            <a:spAutoFit/>
          </a:bodyPr>
          <a:lstStyle/>
          <a:p>
            <a:pPr algn="ctr">
              <a:lnSpc>
                <a:spcPts val="10800"/>
              </a:lnSpc>
            </a:pPr>
            <a:r>
              <a:rPr lang="vi-VN" sz="9600" b="1" smtClean="0">
                <a:solidFill>
                  <a:prstClr val="black"/>
                </a:solidFill>
              </a:rPr>
              <a:t>THANK YOU!!!</a:t>
            </a:r>
            <a:endParaRPr lang="en-US" sz="9000">
              <a:solidFill>
                <a:srgbClr val="39484F"/>
              </a:solidFill>
              <a:latin typeface="Mitr SemiBold"/>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04800" y="6362700"/>
            <a:ext cx="6877992" cy="376413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874081">
            <a:off x="14559002" y="8556310"/>
            <a:ext cx="3369446" cy="55136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325600" y="109412"/>
            <a:ext cx="4140529" cy="403513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79009">
            <a:off x="13466038" y="6831052"/>
            <a:ext cx="3122572" cy="3198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o.rada.vn/data/image/2020/06/09/nghi-luan-ve-cho-va-nhan-trong-cuoc-so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862"/>
            <a:ext cx="18288000" cy="10257138"/>
          </a:xfrm>
          <a:prstGeom prst="rect">
            <a:avLst/>
          </a:prstGeom>
          <a:noFill/>
          <a:ln>
            <a:noFill/>
          </a:ln>
        </p:spPr>
      </p:pic>
    </p:spTree>
    <p:extLst>
      <p:ext uri="{BB962C8B-B14F-4D97-AF65-F5344CB8AC3E}">
        <p14:creationId xmlns:p14="http://schemas.microsoft.com/office/powerpoint/2010/main" val="40326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Ý nghĩa về mối quan hệ giữa cho và nhận trong cuộc số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p:spPr>
      </p:pic>
    </p:spTree>
    <p:extLst>
      <p:ext uri="{BB962C8B-B14F-4D97-AF65-F5344CB8AC3E}">
        <p14:creationId xmlns:p14="http://schemas.microsoft.com/office/powerpoint/2010/main" val="20652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 ý tưởng xanh thay đổi thế giới (phần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p:spPr>
      </p:pic>
    </p:spTree>
    <p:extLst>
      <p:ext uri="{BB962C8B-B14F-4D97-AF65-F5344CB8AC3E}">
        <p14:creationId xmlns:p14="http://schemas.microsoft.com/office/powerpoint/2010/main" val="396139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ến dịch bảo vệ môi trường 'Biển Việt Nam xan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p:spPr>
      </p:pic>
    </p:spTree>
    <p:extLst>
      <p:ext uri="{BB962C8B-B14F-4D97-AF65-F5344CB8AC3E}">
        <p14:creationId xmlns:p14="http://schemas.microsoft.com/office/powerpoint/2010/main" val="35537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ổng kết trị liệu nhóm số 38: Bí mật phép màu cuộc số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p:spPr>
      </p:pic>
    </p:spTree>
    <p:extLst>
      <p:ext uri="{BB962C8B-B14F-4D97-AF65-F5344CB8AC3E}">
        <p14:creationId xmlns:p14="http://schemas.microsoft.com/office/powerpoint/2010/main" val="123944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ó những hy sinh thầm lặ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76" y="0"/>
            <a:ext cx="18304476" cy="10401300"/>
          </a:xfrm>
          <a:prstGeom prst="rect">
            <a:avLst/>
          </a:prstGeom>
          <a:noFill/>
          <a:ln>
            <a:noFill/>
          </a:ln>
        </p:spPr>
      </p:pic>
    </p:spTree>
    <p:extLst>
      <p:ext uri="{BB962C8B-B14F-4D97-AF65-F5344CB8AC3E}">
        <p14:creationId xmlns:p14="http://schemas.microsoft.com/office/powerpoint/2010/main" val="60105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2240</Words>
  <Application>Microsoft Office PowerPoint</Application>
  <PresentationFormat>Custom</PresentationFormat>
  <Paragraphs>122</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Mitr SemiBold</vt:lpstr>
      <vt:lpstr>Calibri</vt:lpstr>
      <vt:lpstr>MS Mincho</vt:lpstr>
      <vt:lpstr>Times New Roman</vt:lpstr>
      <vt:lpstr>Microsoft Sans Serif</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Vàng Hồng và Xanh dương Dụng cụ Học tập Giới thiệu bản thân Bản thuyết trình Giáo dục</dc:title>
  <dc:creator>asus PC</dc:creator>
  <cp:lastModifiedBy>asus PC</cp:lastModifiedBy>
  <cp:revision>13</cp:revision>
  <dcterms:created xsi:type="dcterms:W3CDTF">2006-08-16T00:00:00Z</dcterms:created>
  <dcterms:modified xsi:type="dcterms:W3CDTF">2022-11-29T15:40:18Z</dcterms:modified>
  <dc:identifier>DAFTVluA65c</dc:identifier>
</cp:coreProperties>
</file>