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68" r:id="rId11"/>
    <p:sldId id="266" r:id="rId12"/>
    <p:sldId id="267" r:id="rId13"/>
    <p:sldId id="278" r:id="rId14"/>
    <p:sldId id="270" r:id="rId15"/>
    <p:sldId id="271" r:id="rId16"/>
    <p:sldId id="272" r:id="rId17"/>
    <p:sldId id="274" r:id="rId18"/>
    <p:sldId id="275" r:id="rId19"/>
    <p:sldId id="273" r:id="rId20"/>
    <p:sldId id="279" r:id="rId21"/>
    <p:sldId id="276" r:id="rId22"/>
    <p:sldId id="277" r:id="rId23"/>
    <p:sldId id="281" r:id="rId24"/>
    <p:sldId id="283" r:id="rId25"/>
    <p:sldId id="282" r:id="rId26"/>
    <p:sldId id="286" r:id="rId27"/>
    <p:sldId id="284" r:id="rId28"/>
    <p:sldId id="280" r:id="rId29"/>
    <p:sldId id="285" r:id="rId30"/>
    <p:sldId id="287" r:id="rId31"/>
    <p:sldId id="289" r:id="rId32"/>
    <p:sldId id="290" r:id="rId33"/>
    <p:sldId id="291" r:id="rId34"/>
    <p:sldId id="292" r:id="rId35"/>
    <p:sldId id="293" r:id="rId36"/>
    <p:sldId id="299" r:id="rId37"/>
    <p:sldId id="288" r:id="rId38"/>
    <p:sldId id="295" r:id="rId39"/>
    <p:sldId id="300" r:id="rId40"/>
    <p:sldId id="296" r:id="rId41"/>
    <p:sldId id="298" r:id="rId42"/>
  </p:sldIdLst>
  <p:sldSz cx="18288000" cy="10287000"/>
  <p:notesSz cx="6858000" cy="9144000"/>
  <p:embeddedFontLst>
    <p:embeddedFont>
      <p:font typeface="Abadi" panose="020B0604020202020204" charset="0"/>
      <p:regular r:id="rId43"/>
    </p:embeddedFont>
    <p:embeddedFont>
      <p:font typeface="Cambria Math" panose="02040503050406030204" pitchFamily="18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CF4E9"/>
    <a:srgbClr val="F46A61"/>
    <a:srgbClr val="FAB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qua 5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accent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D03-4776-9589-1E63A1C21E30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D03-4776-9589-1E63A1C21E30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D03-4776-9589-1E63A1C21E30}"/>
                </c:ext>
              </c:extLst>
            </c:dLbl>
            <c:dLbl>
              <c:idx val="1"/>
              <c:layout>
                <c:manualLayout>
                  <c:x val="-2.8124999999999963E-2"/>
                  <c:y val="-7.51009203578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D03-4776-9589-1E63A1C21E30}"/>
                </c:ext>
              </c:extLst>
            </c:dLbl>
            <c:dLbl>
              <c:idx val="2"/>
              <c:layout>
                <c:manualLayout>
                  <c:x val="-3.2291666666666746E-2"/>
                  <c:y val="-6.4952147336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03-4776-9589-1E63A1C21E30}"/>
                </c:ext>
              </c:extLst>
            </c:dLbl>
            <c:dLbl>
              <c:idx val="3"/>
              <c:layout>
                <c:manualLayout>
                  <c:x val="-3.7499999999999999E-2"/>
                  <c:y val="-6.901165654506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D03-4776-9589-1E63A1C21E30}"/>
                </c:ext>
              </c:extLst>
            </c:dLbl>
            <c:dLbl>
              <c:idx val="4"/>
              <c:layout>
                <c:manualLayout>
                  <c:x val="-5.2083333333333336E-2"/>
                  <c:y val="-5.886288352373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D03-4776-9589-1E63A1C21E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Sheet1!$A$2:$A$6</c:f>
              <c:numCache>
                <c:formatCode>General</c:formatCode>
                <c:ptCount val="5"/>
                <c:pt idx="0">
                  <c:v>1979</c:v>
                </c:pt>
                <c:pt idx="1">
                  <c:v>1989</c:v>
                </c:pt>
                <c:pt idx="2">
                  <c:v>1999</c:v>
                </c:pt>
                <c:pt idx="3">
                  <c:v>2009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54.7</c:v>
                </c:pt>
                <c:pt idx="1">
                  <c:v>64.400000000000006</c:v>
                </c:pt>
                <c:pt idx="2">
                  <c:v>76.3</c:v>
                </c:pt>
                <c:pt idx="3">
                  <c:v>85.8</c:v>
                </c:pt>
                <c:pt idx="4">
                  <c:v>96.2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D03-4776-9589-1E63A1C21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Số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dân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 (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triệu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người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)</a:t>
                </a:r>
                <a:endParaRPr lang="en-US" sz="3400" dirty="0">
                  <a:solidFill>
                    <a:srgbClr val="0070C0"/>
                  </a:solidFill>
                  <a:latin typeface="Abadi" panose="020B0604020104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50000"/>
              </a:lnSpc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50000"/>
            </a:lnSpc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85076444498279"/>
          <c:y val="0.19417876985853227"/>
          <c:w val="0.81964369343528176"/>
          <c:h val="0.629428020177663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931-4FDE-9F1B-CA10515A3776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931-4FDE-9F1B-CA10515A3776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31-4FDE-9F1B-CA10515A3776}"/>
                </c:ext>
              </c:extLst>
            </c:dLbl>
            <c:dLbl>
              <c:idx val="1"/>
              <c:layout>
                <c:manualLayout>
                  <c:x val="-2.2263600821125707E-2"/>
                  <c:y val="-5.6904198732480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31-4FDE-9F1B-CA10515A3776}"/>
                </c:ext>
              </c:extLst>
            </c:dLbl>
            <c:dLbl>
              <c:idx val="2"/>
              <c:layout>
                <c:manualLayout>
                  <c:x val="-1.895830521184852E-2"/>
                  <c:y val="-6.147572564122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31-4FDE-9F1B-CA10515A3776}"/>
                </c:ext>
              </c:extLst>
            </c:dLbl>
            <c:dLbl>
              <c:idx val="3"/>
              <c:layout>
                <c:manualLayout>
                  <c:x val="-3.1785676790401202E-2"/>
                  <c:y val="-6.727343724230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31-4FDE-9F1B-CA10515A3776}"/>
                </c:ext>
              </c:extLst>
            </c:dLbl>
            <c:dLbl>
              <c:idx val="4"/>
              <c:layout>
                <c:manualLayout>
                  <c:x val="-3.1130933633295839E-2"/>
                  <c:y val="-5.88629231279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931-4FDE-9F1B-CA10515A3776}"/>
                </c:ext>
              </c:extLst>
            </c:dLbl>
            <c:dLbl>
              <c:idx val="5"/>
              <c:layout>
                <c:manualLayout>
                  <c:x val="-2.2857142857142857E-2"/>
                  <c:y val="-7.1266960119928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931-4FDE-9F1B-CA10515A3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</c:v>
                </c:pt>
                <c:pt idx="1">
                  <c:v>25</c:v>
                </c:pt>
                <c:pt idx="2">
                  <c:v>34</c:v>
                </c:pt>
                <c:pt idx="3">
                  <c:v>32</c:v>
                </c:pt>
                <c:pt idx="4">
                  <c:v>26</c:v>
                </c:pt>
                <c:pt idx="5">
                  <c:v>22</c:v>
                </c:pt>
                <c:pt idx="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31-4FDE-9F1B-CA10515A3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(C)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5672090632597271E-2"/>
              <c:y val="0.329584718035122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5"/>
        <c:minorUnit val="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qua 5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accent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CD4-47D6-BA2F-8FD6C8A1CF4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accent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CD4-47D6-BA2F-8FD6C8A1CF4B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D4-47D6-BA2F-8FD6C8A1CF4B}"/>
                </c:ext>
              </c:extLst>
            </c:dLbl>
            <c:dLbl>
              <c:idx val="1"/>
              <c:layout>
                <c:manualLayout>
                  <c:x val="-2.8124999999999963E-2"/>
                  <c:y val="-7.51009203578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D4-47D6-BA2F-8FD6C8A1CF4B}"/>
                </c:ext>
              </c:extLst>
            </c:dLbl>
            <c:dLbl>
              <c:idx val="2"/>
              <c:layout>
                <c:manualLayout>
                  <c:x val="-3.2291666666666746E-2"/>
                  <c:y val="-6.4952147336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D4-47D6-BA2F-8FD6C8A1CF4B}"/>
                </c:ext>
              </c:extLst>
            </c:dLbl>
            <c:dLbl>
              <c:idx val="3"/>
              <c:layout>
                <c:manualLayout>
                  <c:x val="-3.7499999999999999E-2"/>
                  <c:y val="-6.901165654506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CD4-47D6-BA2F-8FD6C8A1CF4B}"/>
                </c:ext>
              </c:extLst>
            </c:dLbl>
            <c:dLbl>
              <c:idx val="4"/>
              <c:layout>
                <c:manualLayout>
                  <c:x val="-5.2083333333333336E-2"/>
                  <c:y val="-5.886288352373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CD4-47D6-BA2F-8FD6C8A1C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Sheet1!$A$2:$A$6</c:f>
              <c:numCache>
                <c:formatCode>General</c:formatCode>
                <c:ptCount val="5"/>
                <c:pt idx="0">
                  <c:v>1979</c:v>
                </c:pt>
                <c:pt idx="1">
                  <c:v>1989</c:v>
                </c:pt>
                <c:pt idx="2">
                  <c:v>1999</c:v>
                </c:pt>
                <c:pt idx="3">
                  <c:v>2009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54.7</c:v>
                </c:pt>
                <c:pt idx="1">
                  <c:v>64.400000000000006</c:v>
                </c:pt>
                <c:pt idx="2">
                  <c:v>76.3</c:v>
                </c:pt>
                <c:pt idx="3">
                  <c:v>85.8</c:v>
                </c:pt>
                <c:pt idx="4">
                  <c:v>96.2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1CD4-47D6-BA2F-8FD6C8A1C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Số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dân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 (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triệu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badi" panose="020B0604020104020204" pitchFamily="34" charset="0"/>
                  </a:rPr>
                  <a:t>người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badi" panose="020B0604020104020204" pitchFamily="34" charset="0"/>
                  </a:rPr>
                  <a:t>)</a:t>
                </a:r>
                <a:endParaRPr lang="en-US" sz="3400" dirty="0">
                  <a:solidFill>
                    <a:srgbClr val="0070C0"/>
                  </a:solidFill>
                  <a:latin typeface="Abadi" panose="020B0604020104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76200">
                <a:solidFill>
                  <a:schemeClr val="accent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8171-4EE3-B701-2137D191795C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8171-4EE3-B701-2137D191795C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71-4EE3-B701-2137D191795C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71-4EE3-B701-2137D191795C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>
                    <a:lumMod val="75000"/>
                  </a:schemeClr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spPr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171-4EE3-B701-2137D191795C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71-4EE3-B701-2137D191795C}"/>
                </c:ext>
              </c:extLst>
            </c:dLbl>
            <c:dLbl>
              <c:idx val="1"/>
              <c:layout>
                <c:manualLayout>
                  <c:x val="-2.8124999999999963E-2"/>
                  <c:y val="-7.51009203578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171-4EE3-B701-2137D191795C}"/>
                </c:ext>
              </c:extLst>
            </c:dLbl>
            <c:dLbl>
              <c:idx val="2"/>
              <c:layout>
                <c:manualLayout>
                  <c:x val="-3.2291666666666746E-2"/>
                  <c:y val="-6.4952147336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71-4EE3-B701-2137D191795C}"/>
                </c:ext>
              </c:extLst>
            </c:dLbl>
            <c:dLbl>
              <c:idx val="3"/>
              <c:layout>
                <c:manualLayout>
                  <c:x val="-3.7499999999999999E-2"/>
                  <c:y val="-6.901165654506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71-4EE3-B701-2137D191795C}"/>
                </c:ext>
              </c:extLst>
            </c:dLbl>
            <c:dLbl>
              <c:idx val="4"/>
              <c:layout>
                <c:manualLayout>
                  <c:x val="-5.2083333333333336E-2"/>
                  <c:y val="-5.886288352373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171-4EE3-B701-2137D1917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134</c:v>
                </c:pt>
                <c:pt idx="1">
                  <c:v>112</c:v>
                </c:pt>
                <c:pt idx="2">
                  <c:v>100</c:v>
                </c:pt>
                <c:pt idx="3">
                  <c:v>94</c:v>
                </c:pt>
                <c:pt idx="4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71-4EE3-B701-2137D1917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14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1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2A6-42FA-8D88-36B90F06F4FE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2A6-42FA-8D88-36B90F06F4FE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A6-42FA-8D88-36B90F06F4FE}"/>
                </c:ext>
              </c:extLst>
            </c:dLbl>
            <c:dLbl>
              <c:idx val="1"/>
              <c:layout>
                <c:manualLayout>
                  <c:x val="-2.8124999999999963E-2"/>
                  <c:y val="-7.51009203578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2A6-42FA-8D88-36B90F06F4FE}"/>
                </c:ext>
              </c:extLst>
            </c:dLbl>
            <c:dLbl>
              <c:idx val="2"/>
              <c:layout>
                <c:manualLayout>
                  <c:x val="-3.2291666666666746E-2"/>
                  <c:y val="-6.4952147336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A6-42FA-8D88-36B90F06F4FE}"/>
                </c:ext>
              </c:extLst>
            </c:dLbl>
            <c:dLbl>
              <c:idx val="3"/>
              <c:layout>
                <c:manualLayout>
                  <c:x val="-3.7499999999999999E-2"/>
                  <c:y val="-6.901165654506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A6-42FA-8D88-36B90F06F4FE}"/>
                </c:ext>
              </c:extLst>
            </c:dLbl>
            <c:dLbl>
              <c:idx val="4"/>
              <c:layout>
                <c:manualLayout>
                  <c:x val="-5.2083333333333336E-2"/>
                  <c:y val="-5.886288352373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2A6-42FA-8D88-36B90F06F4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0.5</c:v>
                </c:pt>
                <c:pt idx="1">
                  <c:v>0.75</c:v>
                </c:pt>
                <c:pt idx="2">
                  <c:v>1</c:v>
                </c:pt>
                <c:pt idx="3">
                  <c:v>1.4</c:v>
                </c:pt>
                <c:pt idx="4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2A6-42FA-8D88-36B90F06F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(cm)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0.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4AE-489A-A462-A5B0EFBFCAFC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4AE-489A-A462-A5B0EFBFCAFC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AE-489A-A462-A5B0EFBFCAFC}"/>
                </c:ext>
              </c:extLst>
            </c:dLbl>
            <c:dLbl>
              <c:idx val="1"/>
              <c:layout>
                <c:manualLayout>
                  <c:x val="-2.8124999999999963E-2"/>
                  <c:y val="-7.51009203578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4AE-489A-A462-A5B0EFBFCAFC}"/>
                </c:ext>
              </c:extLst>
            </c:dLbl>
            <c:dLbl>
              <c:idx val="2"/>
              <c:layout>
                <c:manualLayout>
                  <c:x val="-3.2291666666666746E-2"/>
                  <c:y val="-6.4952147336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4AE-489A-A462-A5B0EFBFCAFC}"/>
                </c:ext>
              </c:extLst>
            </c:dLbl>
            <c:dLbl>
              <c:idx val="3"/>
              <c:layout>
                <c:manualLayout>
                  <c:x val="-3.7499999999999999E-2"/>
                  <c:y val="-6.901165654506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4AE-489A-A462-A5B0EFBFCAFC}"/>
                </c:ext>
              </c:extLst>
            </c:dLbl>
            <c:dLbl>
              <c:idx val="4"/>
              <c:layout>
                <c:manualLayout>
                  <c:x val="-5.2083333333333336E-2"/>
                  <c:y val="-5.886288352373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4AE-489A-A462-A5B0EFBFC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12.9</c:v>
                </c:pt>
                <c:pt idx="3">
                  <c:v>15.5</c:v>
                </c:pt>
                <c:pt idx="4">
                  <c:v>18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4AE-489A-A462-A5B0EFBFC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khách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Tỉnh A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0B8-4BF8-9693-758C917EE4A4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0B8-4BF8-9693-758C917EE4A4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B8-4BF8-9693-758C917EE4A4}"/>
                </c:ext>
              </c:extLst>
            </c:dLbl>
            <c:dLbl>
              <c:idx val="1"/>
              <c:layout>
                <c:manualLayout>
                  <c:x val="-2.8124999999999963E-2"/>
                  <c:y val="-7.5100920357863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B8-4BF8-9693-758C917EE4A4}"/>
                </c:ext>
              </c:extLst>
            </c:dLbl>
            <c:dLbl>
              <c:idx val="2"/>
              <c:layout>
                <c:manualLayout>
                  <c:x val="-3.2291666666666746E-2"/>
                  <c:y val="-6.4952147336530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B8-4BF8-9693-758C917EE4A4}"/>
                </c:ext>
              </c:extLst>
            </c:dLbl>
            <c:dLbl>
              <c:idx val="3"/>
              <c:layout>
                <c:manualLayout>
                  <c:x val="-3.7499999999999999E-2"/>
                  <c:y val="-6.9011656545063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0B8-4BF8-9693-758C917EE4A4}"/>
                </c:ext>
              </c:extLst>
            </c:dLbl>
            <c:dLbl>
              <c:idx val="4"/>
              <c:layout>
                <c:manualLayout>
                  <c:x val="-5.2083333333333336E-2"/>
                  <c:y val="-5.8862883523730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B8-4BF8-9693-758C917EE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</c:v>
                </c:pt>
                <c:pt idx="1">
                  <c:v>46</c:v>
                </c:pt>
                <c:pt idx="2">
                  <c:v>60</c:v>
                </c:pt>
                <c:pt idx="3">
                  <c:v>75</c:v>
                </c:pt>
                <c:pt idx="4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B8-4BF8-9693-758C917EE4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Tỉnh B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76200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666666666666668E-2"/>
                  <c:y val="5.7361211803845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0B8-4BF8-9693-758C917EE4A4}"/>
                </c:ext>
              </c:extLst>
            </c:dLbl>
            <c:dLbl>
              <c:idx val="1"/>
              <c:layout>
                <c:manualLayout>
                  <c:x val="-4.7619047619047623E-3"/>
                  <c:y val="5.56229932643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0B8-4BF8-9693-758C917EE4A4}"/>
                </c:ext>
              </c:extLst>
            </c:dLbl>
            <c:dLbl>
              <c:idx val="2"/>
              <c:layout>
                <c:manualLayout>
                  <c:x val="-4.761904761904902E-3"/>
                  <c:y val="7.6481615738460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0B8-4BF8-9693-758C917EE4A4}"/>
                </c:ext>
              </c:extLst>
            </c:dLbl>
            <c:dLbl>
              <c:idx val="3"/>
              <c:layout>
                <c:manualLayout>
                  <c:x val="4.7619047619047623E-3"/>
                  <c:y val="7.474339719894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0B8-4BF8-9693-758C917EE4A4}"/>
                </c:ext>
              </c:extLst>
            </c:dLbl>
            <c:dLbl>
              <c:idx val="4"/>
              <c:layout>
                <c:manualLayout>
                  <c:x val="-1.8095238095238234E-2"/>
                  <c:y val="7.8219834277970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0B8-4BF8-9693-758C917EE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32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0B8-4BF8-9693-758C917EE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At val="0"/>
        <c:auto val="1"/>
        <c:lblAlgn val="ctr"/>
        <c:lblOffset val="100"/>
        <c:noMultiLvlLbl val="0"/>
      </c:catAx>
      <c:valAx>
        <c:axId val="167360831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(%)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20"/>
        <c:minorUnit val="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 100 m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278-4450-B98A-39B1DB00FBA4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278-4450-B98A-39B1DB00FBA4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78-4450-B98A-39B1DB00FBA4}"/>
                </c:ext>
              </c:extLst>
            </c:dLbl>
            <c:dLbl>
              <c:idx val="1"/>
              <c:layout>
                <c:manualLayout>
                  <c:x val="-2.812500937382827E-2"/>
                  <c:y val="-5.42422729000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278-4450-B98A-39B1DB00FBA4}"/>
                </c:ext>
              </c:extLst>
            </c:dLbl>
            <c:dLbl>
              <c:idx val="2"/>
              <c:layout>
                <c:manualLayout>
                  <c:x val="-1.895830521184852E-2"/>
                  <c:y val="-6.147572564122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78-4450-B98A-39B1DB00FBA4}"/>
                </c:ext>
              </c:extLst>
            </c:dLbl>
            <c:dLbl>
              <c:idx val="3"/>
              <c:layout>
                <c:manualLayout>
                  <c:x val="-3.1785676790401202E-2"/>
                  <c:y val="-6.727343724230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78-4450-B98A-39B1DB00FBA4}"/>
                </c:ext>
              </c:extLst>
            </c:dLbl>
            <c:dLbl>
              <c:idx val="4"/>
              <c:layout>
                <c:manualLayout>
                  <c:x val="-3.1130933633295839E-2"/>
                  <c:y val="-5.88629231279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278-4450-B98A-39B1DB00FBA4}"/>
                </c:ext>
              </c:extLst>
            </c:dLbl>
            <c:dLbl>
              <c:idx val="5"/>
              <c:layout>
                <c:manualLayout>
                  <c:x val="-2.2857142857142857E-2"/>
                  <c:y val="-7.1266960119928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278-4450-B98A-39B1DB00F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1912</c:v>
                </c:pt>
                <c:pt idx="1">
                  <c:v>1930</c:v>
                </c:pt>
                <c:pt idx="2">
                  <c:v>1960</c:v>
                </c:pt>
                <c:pt idx="3">
                  <c:v>1991</c:v>
                </c:pt>
                <c:pt idx="4">
                  <c:v>2005</c:v>
                </c:pt>
                <c:pt idx="5">
                  <c:v>2009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10.6</c:v>
                </c:pt>
                <c:pt idx="1">
                  <c:v>10.3</c:v>
                </c:pt>
                <c:pt idx="2">
                  <c:v>10</c:v>
                </c:pt>
                <c:pt idx="3">
                  <c:v>9.86</c:v>
                </c:pt>
                <c:pt idx="4">
                  <c:v>9.77</c:v>
                </c:pt>
                <c:pt idx="5">
                  <c:v>9.58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278-4450-B98A-39B1DB00F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11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giây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0.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Châu Phi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E52-4D0D-9CE7-C458F207736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E52-4D0D-9CE7-C458F207736B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210</c:v>
                </c:pt>
                <c:pt idx="1">
                  <c:v>250</c:v>
                </c:pt>
                <c:pt idx="2">
                  <c:v>290</c:v>
                </c:pt>
                <c:pt idx="3">
                  <c:v>310</c:v>
                </c:pt>
                <c:pt idx="4">
                  <c:v>380</c:v>
                </c:pt>
                <c:pt idx="5">
                  <c:v>410</c:v>
                </c:pt>
                <c:pt idx="6">
                  <c:v>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E52-4D0D-9CE7-C458F20773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Châu Mỹ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76200">
                <a:solidFill>
                  <a:srgbClr val="C00000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310</c:v>
                </c:pt>
                <c:pt idx="1">
                  <c:v>390</c:v>
                </c:pt>
                <c:pt idx="2">
                  <c:v>410</c:v>
                </c:pt>
                <c:pt idx="3">
                  <c:v>480</c:v>
                </c:pt>
                <c:pt idx="4">
                  <c:v>510</c:v>
                </c:pt>
                <c:pt idx="5">
                  <c:v>580</c:v>
                </c:pt>
                <c:pt idx="6">
                  <c:v>610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E52-4D0D-9CE7-C458F20773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Châu Âu</c:v>
                </c:pt>
              </c:strCache>
            </c:strRef>
          </c:tx>
          <c:spPr>
            <a:ln w="762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76200">
                <a:solidFill>
                  <a:srgbClr val="92D050"/>
                </a:solidFill>
              </a:ln>
              <a:effectLst/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520</c:v>
                </c:pt>
                <c:pt idx="1">
                  <c:v>590</c:v>
                </c:pt>
                <c:pt idx="2">
                  <c:v>600</c:v>
                </c:pt>
                <c:pt idx="3">
                  <c:v>610</c:v>
                </c:pt>
                <c:pt idx="4">
                  <c:v>650</c:v>
                </c:pt>
                <c:pt idx="5">
                  <c:v>670</c:v>
                </c:pt>
                <c:pt idx="6">
                  <c:v>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E52-4D0D-9CE7-C458F2077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10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50000"/>
              </a:lnSpc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 </a:t>
            </a:r>
            <a:r>
              <a:rPr lang="en-US" sz="4000" b="1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50000"/>
            </a:lnSpc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34002060168137"/>
          <c:y val="0.21279177716695305"/>
          <c:w val="0.87037593865721463"/>
          <c:h val="0.661577714076647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278-415A-B7D8-E83B311B7938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6"/>
                </a:solidFill>
                <a:ln w="7620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278-415A-B7D8-E83B311B7938}"/>
              </c:ext>
            </c:extLst>
          </c:dPt>
          <c:dLbls>
            <c:dLbl>
              <c:idx val="0"/>
              <c:layout>
                <c:manualLayout>
                  <c:x val="-3.6458333333333336E-2"/>
                  <c:y val="-5.683312891946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78-415A-B7D8-E83B311B7938}"/>
                </c:ext>
              </c:extLst>
            </c:dLbl>
            <c:dLbl>
              <c:idx val="1"/>
              <c:layout>
                <c:manualLayout>
                  <c:x val="6.1571547652725621E-3"/>
                  <c:y val="5.703035094998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78-415A-B7D8-E83B311B7938}"/>
                </c:ext>
              </c:extLst>
            </c:dLbl>
            <c:dLbl>
              <c:idx val="2"/>
              <c:layout>
                <c:manualLayout>
                  <c:x val="-1.895830521184852E-2"/>
                  <c:y val="-6.1475725641228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78-415A-B7D8-E83B311B7938}"/>
                </c:ext>
              </c:extLst>
            </c:dLbl>
            <c:dLbl>
              <c:idx val="3"/>
              <c:layout>
                <c:manualLayout>
                  <c:x val="-3.1785676790401202E-2"/>
                  <c:y val="-6.7273437242303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78-415A-B7D8-E83B311B7938}"/>
                </c:ext>
              </c:extLst>
            </c:dLbl>
            <c:dLbl>
              <c:idx val="4"/>
              <c:layout>
                <c:manualLayout>
                  <c:x val="-3.1130933633295839E-2"/>
                  <c:y val="-5.88629231279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278-415A-B7D8-E83B311B7938}"/>
                </c:ext>
              </c:extLst>
            </c:dLbl>
            <c:dLbl>
              <c:idx val="5"/>
              <c:layout>
                <c:manualLayout>
                  <c:x val="-2.2857142857142857E-2"/>
                  <c:y val="-7.1266960119928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278-415A-B7D8-E83B311B79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36</c:v>
                </c:pt>
                <c:pt idx="1">
                  <c:v>42</c:v>
                </c:pt>
                <c:pt idx="2">
                  <c:v>15</c:v>
                </c:pt>
                <c:pt idx="3">
                  <c:v>23</c:v>
                </c:pt>
                <c:pt idx="4">
                  <c:v>25</c:v>
                </c:pt>
                <c:pt idx="5">
                  <c:v>35</c:v>
                </c:pt>
                <c:pt idx="6">
                  <c:v>32</c:v>
                </c:pt>
                <c:pt idx="7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278-415A-B7D8-E83B311B7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367487"/>
        <c:axId val="167360831"/>
      </c:lineChart>
      <c:catAx>
        <c:axId val="167367487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0831"/>
        <c:crosses val="autoZero"/>
        <c:auto val="1"/>
        <c:lblAlgn val="ctr"/>
        <c:lblOffset val="100"/>
        <c:noMultiLvlLbl val="0"/>
      </c:catAx>
      <c:valAx>
        <c:axId val="167360831"/>
        <c:scaling>
          <c:orientation val="minMax"/>
          <c:max val="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trận</a:t>
                </a:r>
                <a:r>
                  <a:rPr lang="en-US" sz="3400" baseline="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aseline="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thắng</a:t>
                </a:r>
                <a:endParaRPr lang="en-US" sz="3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0352467270896274E-3"/>
              <c:y val="0.339737211741557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7367487"/>
        <c:crosses val="autoZero"/>
        <c:crossBetween val="between"/>
        <c:majorUnit val="5"/>
        <c:minorUnit val="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0" Type="http://schemas.openxmlformats.org/officeDocument/2006/relationships/chart" Target="../charts/chart9.xml"/><Relationship Id="rId9" Type="http://schemas.openxmlformats.org/officeDocument/2006/relationships/image" Target="../media/image2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1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73739"/>
            <a:ext cx="4140858" cy="48475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766424" y="-353353"/>
            <a:ext cx="4140858" cy="484756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FD8D26-C3E9-32CA-4807-7020412959CC}"/>
              </a:ext>
            </a:extLst>
          </p:cNvPr>
          <p:cNvSpPr txBox="1"/>
          <p:nvPr/>
        </p:nvSpPr>
        <p:spPr>
          <a:xfrm>
            <a:off x="5062511" y="410585"/>
            <a:ext cx="8162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6126348-93D8-190E-35BF-C37769767D02}"/>
              </a:ext>
            </a:extLst>
          </p:cNvPr>
          <p:cNvSpPr txBox="1"/>
          <p:nvPr/>
        </p:nvSpPr>
        <p:spPr>
          <a:xfrm>
            <a:off x="2002558" y="1743556"/>
            <a:ext cx="140970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Sự thay đổi dân số Việt Nam theo thời gian từ năm 1979 đến 2019, được biểu diễn bằng biểu đồ đoạn thẳng như hình.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4D61DB7-5BA1-1BFA-0C9F-3DC8E8C0E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557413"/>
              </p:ext>
            </p:extLst>
          </p:nvPr>
        </p:nvGraphicFramePr>
        <p:xfrm>
          <a:off x="2472086" y="3789949"/>
          <a:ext cx="12598739" cy="634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42900"/>
            <a:ext cx="16230600" cy="9384287"/>
          </a:xfrm>
          <a:prstGeom prst="rect">
            <a:avLst/>
          </a:prstGeom>
        </p:spPr>
      </p:pic>
      <p:sp>
        <p:nvSpPr>
          <p:cNvPr id="4" name="Hình Bầu dục 5">
            <a:extLst>
              <a:ext uri="{FF2B5EF4-FFF2-40B4-BE49-F238E27FC236}">
                <a16:creationId xmlns:a16="http://schemas.microsoft.com/office/drawing/2014/main" id="{44CA824C-5EA5-13FD-9F64-215240998260}"/>
              </a:ext>
            </a:extLst>
          </p:cNvPr>
          <p:cNvSpPr/>
          <p:nvPr/>
        </p:nvSpPr>
        <p:spPr>
          <a:xfrm>
            <a:off x="7725574" y="1268987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ACA79-93F0-60F9-5698-339C24584160}"/>
              </a:ext>
            </a:extLst>
          </p:cNvPr>
          <p:cNvSpPr txBox="1"/>
          <p:nvPr/>
        </p:nvSpPr>
        <p:spPr>
          <a:xfrm>
            <a:off x="3968765" y="2781300"/>
            <a:ext cx="103504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Theo em, ngày nào chiều cao của cây đậu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tăng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nhiều nhất so với các ngày còn lại?</a:t>
            </a:r>
          </a:p>
        </p:txBody>
      </p:sp>
    </p:spTree>
    <p:extLst>
      <p:ext uri="{BB962C8B-B14F-4D97-AF65-F5344CB8AC3E}">
        <p14:creationId xmlns:p14="http://schemas.microsoft.com/office/powerpoint/2010/main" val="19442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DBC9C8-3F79-B93B-9B7E-274471E87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090700"/>
              </p:ext>
            </p:extLst>
          </p:nvPr>
        </p:nvGraphicFramePr>
        <p:xfrm>
          <a:off x="2451099" y="1714500"/>
          <a:ext cx="13335000" cy="73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05000" y="1486607"/>
            <a:ext cx="15138353" cy="8082207"/>
          </a:xfrm>
          <a:prstGeom prst="rect">
            <a:avLst/>
          </a:prstGeom>
        </p:spPr>
      </p:pic>
      <p:sp>
        <p:nvSpPr>
          <p:cNvPr id="3" name="Hộp Văn bản 15">
            <a:extLst>
              <a:ext uri="{FF2B5EF4-FFF2-40B4-BE49-F238E27FC236}">
                <a16:creationId xmlns:a16="http://schemas.microsoft.com/office/drawing/2014/main" id="{7BB991C2-A9B0-C3FB-5659-5196731A514B}"/>
              </a:ext>
            </a:extLst>
          </p:cNvPr>
          <p:cNvSpPr txBox="1"/>
          <p:nvPr/>
        </p:nvSpPr>
        <p:spPr>
          <a:xfrm>
            <a:off x="8267700" y="1707948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7312C-C72F-89E9-B036-3852C855B3ED}"/>
              </a:ext>
            </a:extLst>
          </p:cNvPr>
          <p:cNvSpPr txBox="1"/>
          <p:nvPr/>
        </p:nvSpPr>
        <p:spPr>
          <a:xfrm>
            <a:off x="3169194" y="2757761"/>
            <a:ext cx="11963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F3860F4-0AEC-154A-AB9D-4D9A2AC1F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49864"/>
              </p:ext>
            </p:extLst>
          </p:nvPr>
        </p:nvGraphicFramePr>
        <p:xfrm>
          <a:off x="3055057" y="3909258"/>
          <a:ext cx="12192000" cy="1803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0806">
                  <a:extLst>
                    <a:ext uri="{9D8B030D-6E8A-4147-A177-3AD203B41FA5}">
                      <a16:colId xmlns:a16="http://schemas.microsoft.com/office/drawing/2014/main" val="267637655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73013885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855368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3830259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51754866"/>
                    </a:ext>
                  </a:extLst>
                </a:gridCol>
                <a:gridCol w="1492794">
                  <a:extLst>
                    <a:ext uri="{9D8B030D-6E8A-4147-A177-3AD203B41FA5}">
                      <a16:colId xmlns:a16="http://schemas.microsoft.com/office/drawing/2014/main" val="615186886"/>
                    </a:ext>
                  </a:extLst>
                </a:gridCol>
              </a:tblGrid>
              <a:tr h="90162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593308"/>
                  </a:ext>
                </a:extLst>
              </a:tr>
              <a:tr h="90162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(cm)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7423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2EDCDCB-E3C9-ECA7-05EB-A7E02E0B3066}"/>
              </a:ext>
            </a:extLst>
          </p:cNvPr>
          <p:cNvSpPr txBox="1"/>
          <p:nvPr/>
        </p:nvSpPr>
        <p:spPr>
          <a:xfrm>
            <a:off x="3169194" y="6362700"/>
            <a:ext cx="121920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2,5 – 1,4 = 1,2 (cm)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C7BB3E-8766-21A0-85F5-C478B5207D79}"/>
              </a:ext>
            </a:extLst>
          </p:cNvPr>
          <p:cNvSpPr txBox="1"/>
          <p:nvPr/>
        </p:nvSpPr>
        <p:spPr>
          <a:xfrm>
            <a:off x="2933700" y="3389448"/>
            <a:ext cx="12420600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 ý:</a:t>
            </a:r>
            <a:endParaRPr lang="en-US" sz="4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 dốc của biểu đồ đoạn thẳng cho biết tốc độ tăng của đại lượng được biểu diễn trong biểu đồ.</a:t>
            </a:r>
            <a:endParaRPr lang="en-US" sz="4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7267" y="550905"/>
            <a:ext cx="16273463" cy="9185190"/>
          </a:xfrm>
          <a:prstGeom prst="rect">
            <a:avLst/>
          </a:prstGeom>
        </p:spPr>
      </p:pic>
      <p:sp>
        <p:nvSpPr>
          <p:cNvPr id="5" name="Hình chữ nhật: Góc Tròn 8">
            <a:extLst>
              <a:ext uri="{FF2B5EF4-FFF2-40B4-BE49-F238E27FC236}">
                <a16:creationId xmlns:a16="http://schemas.microsoft.com/office/drawing/2014/main" id="{596A0FF3-BDEF-5CA4-339D-C7897B568FBC}"/>
              </a:ext>
            </a:extLst>
          </p:cNvPr>
          <p:cNvSpPr/>
          <p:nvPr/>
        </p:nvSpPr>
        <p:spPr>
          <a:xfrm>
            <a:off x="7353299" y="682710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B2BDE-8D1B-9794-E35D-EDC964746EE1}"/>
              </a:ext>
            </a:extLst>
          </p:cNvPr>
          <p:cNvSpPr txBox="1"/>
          <p:nvPr/>
        </p:nvSpPr>
        <p:spPr>
          <a:xfrm>
            <a:off x="2095499" y="1922714"/>
            <a:ext cx="14097000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5.25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2019,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07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C849FEC-654E-6EC5-19E9-2CD2CC2E0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743970"/>
              </p:ext>
            </p:extLst>
          </p:nvPr>
        </p:nvGraphicFramePr>
        <p:xfrm>
          <a:off x="2451099" y="1714500"/>
          <a:ext cx="13335000" cy="73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53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A1A65BE-6860-456F-D164-3B60058BC412}"/>
              </a:ext>
            </a:extLst>
          </p:cNvPr>
          <p:cNvSpPr txBox="1"/>
          <p:nvPr/>
        </p:nvSpPr>
        <p:spPr>
          <a:xfrm>
            <a:off x="7353299" y="1817403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0EDDDF-72E6-6146-028A-69D390F53088}"/>
              </a:ext>
            </a:extLst>
          </p:cNvPr>
          <p:cNvSpPr txBox="1"/>
          <p:nvPr/>
        </p:nvSpPr>
        <p:spPr>
          <a:xfrm>
            <a:off x="1959428" y="3056978"/>
            <a:ext cx="14369143" cy="480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Năm 2018  có 15,5 triệu lượt khách quốc tế đến Việt Nam.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Từ 2015 đến 2019 số lượt khách quốc tế đến Việt Nam có xu thế tăng.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Năm 2020 do đại dịch Covid – 19 nên số lượt khách quốc tế đến Việt Nam giảm mạnh.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80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DCC171-A605-14E9-B531-F730E2814323}"/>
              </a:ext>
            </a:extLst>
          </p:cNvPr>
          <p:cNvSpPr/>
          <p:nvPr/>
        </p:nvSpPr>
        <p:spPr>
          <a:xfrm>
            <a:off x="914400" y="190500"/>
            <a:ext cx="16763999" cy="10096499"/>
          </a:xfrm>
          <a:custGeom>
            <a:avLst/>
            <a:gdLst>
              <a:gd name="connsiteX0" fmla="*/ 14194216 w 14299394"/>
              <a:gd name="connsiteY0" fmla="*/ 7906537 h 8043410"/>
              <a:gd name="connsiteX1" fmla="*/ 13327805 w 14299394"/>
              <a:gd name="connsiteY1" fmla="*/ 8026776 h 8043410"/>
              <a:gd name="connsiteX2" fmla="*/ 1004615 w 14299394"/>
              <a:gd name="connsiteY2" fmla="*/ 7967278 h 8043410"/>
              <a:gd name="connsiteX3" fmla="*/ 99720 w 14299394"/>
              <a:gd name="connsiteY3" fmla="*/ 7891469 h 8043410"/>
              <a:gd name="connsiteX4" fmla="*/ 4616 w 14299394"/>
              <a:gd name="connsiteY4" fmla="*/ 6945824 h 8043410"/>
              <a:gd name="connsiteX5" fmla="*/ 36380 w 14299394"/>
              <a:gd name="connsiteY5" fmla="*/ 5888039 h 8043410"/>
              <a:gd name="connsiteX6" fmla="*/ 134659 w 14299394"/>
              <a:gd name="connsiteY6" fmla="*/ 470418 h 8043410"/>
              <a:gd name="connsiteX7" fmla="*/ 237571 w 14299394"/>
              <a:gd name="connsiteY7" fmla="*/ 159538 h 8043410"/>
              <a:gd name="connsiteX8" fmla="*/ 2100451 w 14299394"/>
              <a:gd name="connsiteY8" fmla="*/ 83270 h 8043410"/>
              <a:gd name="connsiteX9" fmla="*/ 5018621 w 14299394"/>
              <a:gd name="connsiteY9" fmla="*/ 108197 h 8043410"/>
              <a:gd name="connsiteX10" fmla="*/ 10854786 w 14299394"/>
              <a:gd name="connsiteY10" fmla="*/ 140951 h 8043410"/>
              <a:gd name="connsiteX11" fmla="*/ 14115744 w 14299394"/>
              <a:gd name="connsiteY11" fmla="*/ 220371 h 8043410"/>
              <a:gd name="connsiteX12" fmla="*/ 14186318 w 14299394"/>
              <a:gd name="connsiteY12" fmla="*/ 793531 h 8043410"/>
              <a:gd name="connsiteX13" fmla="*/ 14267021 w 14299394"/>
              <a:gd name="connsiteY13" fmla="*/ 5536139 h 8043410"/>
              <a:gd name="connsiteX14" fmla="*/ 14194216 w 14299394"/>
              <a:gd name="connsiteY14" fmla="*/ 7906537 h 80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99394" h="8043410">
                <a:moveTo>
                  <a:pt x="14194216" y="7906537"/>
                </a:moveTo>
                <a:cubicBezTo>
                  <a:pt x="14031758" y="8080180"/>
                  <a:pt x="13540877" y="8023689"/>
                  <a:pt x="13327805" y="8026776"/>
                </a:cubicBezTo>
                <a:cubicBezTo>
                  <a:pt x="9221092" y="8086209"/>
                  <a:pt x="5111922" y="7967278"/>
                  <a:pt x="1004615" y="7967278"/>
                </a:cubicBezTo>
                <a:cubicBezTo>
                  <a:pt x="694082" y="7965116"/>
                  <a:pt x="183594" y="8000607"/>
                  <a:pt x="99720" y="7891469"/>
                </a:cubicBezTo>
                <a:cubicBezTo>
                  <a:pt x="-17685" y="7738702"/>
                  <a:pt x="-2089" y="7194743"/>
                  <a:pt x="4616" y="6945824"/>
                </a:cubicBezTo>
                <a:cubicBezTo>
                  <a:pt x="14096" y="6593168"/>
                  <a:pt x="27075" y="6240655"/>
                  <a:pt x="36380" y="5888039"/>
                </a:cubicBezTo>
                <a:cubicBezTo>
                  <a:pt x="84006" y="4083257"/>
                  <a:pt x="181813" y="2276247"/>
                  <a:pt x="134659" y="470418"/>
                </a:cubicBezTo>
                <a:cubicBezTo>
                  <a:pt x="131725" y="358034"/>
                  <a:pt x="151943" y="234920"/>
                  <a:pt x="237571" y="159538"/>
                </a:cubicBezTo>
                <a:cubicBezTo>
                  <a:pt x="580583" y="-142218"/>
                  <a:pt x="1674398" y="75269"/>
                  <a:pt x="2100451" y="83270"/>
                </a:cubicBezTo>
                <a:cubicBezTo>
                  <a:pt x="3072828" y="101532"/>
                  <a:pt x="4046091" y="100030"/>
                  <a:pt x="5018621" y="108197"/>
                </a:cubicBezTo>
                <a:cubicBezTo>
                  <a:pt x="6963970" y="124534"/>
                  <a:pt x="8909357" y="138736"/>
                  <a:pt x="10854786" y="140951"/>
                </a:cubicBezTo>
                <a:cubicBezTo>
                  <a:pt x="11454080" y="141633"/>
                  <a:pt x="13935261" y="60139"/>
                  <a:pt x="14115744" y="220371"/>
                </a:cubicBezTo>
                <a:cubicBezTo>
                  <a:pt x="14181890" y="279097"/>
                  <a:pt x="14185527" y="706431"/>
                  <a:pt x="14186318" y="793531"/>
                </a:cubicBezTo>
                <a:cubicBezTo>
                  <a:pt x="14200813" y="2374537"/>
                  <a:pt x="14252729" y="3955152"/>
                  <a:pt x="14267021" y="5536139"/>
                </a:cubicBezTo>
                <a:cubicBezTo>
                  <a:pt x="14270651" y="5937588"/>
                  <a:pt x="14372862" y="7715468"/>
                  <a:pt x="14194216" y="7906537"/>
                </a:cubicBezTo>
                <a:close/>
              </a:path>
            </a:pathLst>
          </a:custGeom>
          <a:solidFill>
            <a:schemeClr val="bg1"/>
          </a:solidFill>
          <a:ln w="7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1565E-0B22-1E12-C7CC-940CC3C64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628900"/>
            <a:ext cx="15849599" cy="7315199"/>
          </a:xfrm>
          <a:prstGeom prst="rect">
            <a:avLst/>
          </a:prstGeom>
        </p:spPr>
      </p:pic>
      <p:sp>
        <p:nvSpPr>
          <p:cNvPr id="16" name="Hình Bầu dục 8">
            <a:extLst>
              <a:ext uri="{FF2B5EF4-FFF2-40B4-BE49-F238E27FC236}">
                <a16:creationId xmlns:a16="http://schemas.microsoft.com/office/drawing/2014/main" id="{BC6094C9-71F7-3213-8CB8-5072D76E6668}"/>
              </a:ext>
            </a:extLst>
          </p:cNvPr>
          <p:cNvSpPr/>
          <p:nvPr/>
        </p:nvSpPr>
        <p:spPr>
          <a:xfrm>
            <a:off x="7683446" y="495300"/>
            <a:ext cx="2836852" cy="1295400"/>
          </a:xfrm>
          <a:prstGeom prst="ellipse">
            <a:avLst/>
          </a:prstGeom>
          <a:solidFill>
            <a:srgbClr val="F46A6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43D02D-E980-5774-B089-A2575A6B0191}"/>
              </a:ext>
            </a:extLst>
          </p:cNvPr>
          <p:cNvSpPr txBox="1"/>
          <p:nvPr/>
        </p:nvSpPr>
        <p:spPr>
          <a:xfrm>
            <a:off x="3886201" y="1790700"/>
            <a:ext cx="10591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Cho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 đồ đoạn thẳng (H.5.26)</a:t>
            </a:r>
          </a:p>
        </p:txBody>
      </p:sp>
    </p:spTree>
    <p:extLst>
      <p:ext uri="{BB962C8B-B14F-4D97-AF65-F5344CB8AC3E}">
        <p14:creationId xmlns:p14="http://schemas.microsoft.com/office/powerpoint/2010/main" val="3547722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6772E73-4A40-638D-A2BF-445A0BCBCBAB}"/>
              </a:ext>
            </a:extLst>
          </p:cNvPr>
          <p:cNvSpPr txBox="1"/>
          <p:nvPr/>
        </p:nvSpPr>
        <p:spPr>
          <a:xfrm>
            <a:off x="2930312" y="2520446"/>
            <a:ext cx="12427376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601243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0B43EAF-572E-64FF-F225-7475545BBB0B}"/>
              </a:ext>
            </a:extLst>
          </p:cNvPr>
          <p:cNvSpPr txBox="1"/>
          <p:nvPr/>
        </p:nvSpPr>
        <p:spPr>
          <a:xfrm>
            <a:off x="609600" y="2415627"/>
            <a:ext cx="17297400" cy="6145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đồ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máy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bàn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máy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xách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cửa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bán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6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tháng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tang.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E15FCD4A-91CD-00E7-66F1-53DFC4BC1831}"/>
              </a:ext>
            </a:extLst>
          </p:cNvPr>
          <p:cNvSpPr txBox="1"/>
          <p:nvPr/>
        </p:nvSpPr>
        <p:spPr>
          <a:xfrm>
            <a:off x="8267700" y="266700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687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118706"/>
            <a:ext cx="16230600" cy="60495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571500"/>
            <a:ext cx="3068275" cy="368068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BF569A-A7D8-F7BB-1FE3-F583089D4B97}"/>
              </a:ext>
            </a:extLst>
          </p:cNvPr>
          <p:cNvSpPr txBox="1"/>
          <p:nvPr/>
        </p:nvSpPr>
        <p:spPr>
          <a:xfrm>
            <a:off x="3505200" y="3094711"/>
            <a:ext cx="11277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19: BIỂU ĐỒ ĐOẠN THẲNG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60423" y="1521496"/>
            <a:ext cx="13568365" cy="724400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C999CCB-B7C6-54B5-9AFD-F5151115B668}"/>
              </a:ext>
            </a:extLst>
          </p:cNvPr>
          <p:cNvSpPr txBox="1"/>
          <p:nvPr/>
        </p:nvSpPr>
        <p:spPr>
          <a:xfrm>
            <a:off x="3777928" y="3358625"/>
            <a:ext cx="10933354" cy="3013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cs typeface="Arial" panose="020B0604020202020204" pitchFamily="34" charset="0"/>
              </a:rPr>
              <a:t>Chú ý: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cs typeface="Arial" panose="020B0604020202020204" pitchFamily="34" charset="0"/>
              </a:rPr>
              <a:t>Người ta biểu diễn nhiều bộ số liệu trên cùng một biểu đồ để dễ so sánh.</a:t>
            </a:r>
          </a:p>
        </p:txBody>
      </p:sp>
    </p:spTree>
    <p:extLst>
      <p:ext uri="{BB962C8B-B14F-4D97-AF65-F5344CB8AC3E}">
        <p14:creationId xmlns:p14="http://schemas.microsoft.com/office/powerpoint/2010/main" val="40864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2">
            <a:extLst>
              <a:ext uri="{FF2B5EF4-FFF2-40B4-BE49-F238E27FC236}">
                <a16:creationId xmlns:a16="http://schemas.microsoft.com/office/drawing/2014/main" id="{C6C6877D-F9A2-5DE8-B0ED-6CF08DD00636}"/>
              </a:ext>
            </a:extLst>
          </p:cNvPr>
          <p:cNvSpPr/>
          <p:nvPr/>
        </p:nvSpPr>
        <p:spPr>
          <a:xfrm>
            <a:off x="7353300" y="865833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3069D-2A1B-ACB8-D28D-ECF0F0A28C03}"/>
              </a:ext>
            </a:extLst>
          </p:cNvPr>
          <p:cNvSpPr txBox="1"/>
          <p:nvPr/>
        </p:nvSpPr>
        <p:spPr>
          <a:xfrm>
            <a:off x="2857500" y="2705100"/>
            <a:ext cx="125730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5.27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2020?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97551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989A31E1-020A-D72E-319F-2E9C5769B8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056051"/>
              </p:ext>
            </p:extLst>
          </p:nvPr>
        </p:nvGraphicFramePr>
        <p:xfrm>
          <a:off x="2451099" y="1714500"/>
          <a:ext cx="13335000" cy="73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236695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8615" y="6816279"/>
            <a:ext cx="2519474" cy="137883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A2637F8-47E4-8793-3CFE-403A38DDC2E1}"/>
              </a:ext>
            </a:extLst>
          </p:cNvPr>
          <p:cNvSpPr txBox="1"/>
          <p:nvPr/>
        </p:nvSpPr>
        <p:spPr>
          <a:xfrm>
            <a:off x="3177127" y="3879470"/>
            <a:ext cx="11922206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Từ năm 2016 đến năm 2020, tỉ lệ HS biết bơi ở cả hai tỉnh đều có xu thế tăng.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Tỉ lệ HS biết bơi ở tỉnh A tăng nhanh hơn vì đường màu xanh đi lên nhanh hơn.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65EA2BD-89C8-0F62-F625-E6F065E7AA9D}"/>
              </a:ext>
            </a:extLst>
          </p:cNvPr>
          <p:cNvSpPr txBox="1"/>
          <p:nvPr/>
        </p:nvSpPr>
        <p:spPr>
          <a:xfrm>
            <a:off x="7347530" y="255936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01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4910DC6-E94D-76AA-1B1C-B44BD5BA7AF3}"/>
              </a:ext>
            </a:extLst>
          </p:cNvPr>
          <p:cNvSpPr txBox="1"/>
          <p:nvPr/>
        </p:nvSpPr>
        <p:spPr>
          <a:xfrm>
            <a:off x="3280767" y="529771"/>
            <a:ext cx="119550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800" b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BIỂU ĐỒ ĐOẠN THẲNG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A6727E-0ADB-A1AB-D4CB-DFDAA9E51F54}"/>
              </a:ext>
            </a:extLst>
          </p:cNvPr>
          <p:cNvSpPr/>
          <p:nvPr/>
        </p:nvSpPr>
        <p:spPr>
          <a:xfrm>
            <a:off x="7086600" y="1926916"/>
            <a:ext cx="4114800" cy="16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E7D11-BAA8-BC3F-D1E0-221217D6BE96}"/>
              </a:ext>
            </a:extLst>
          </p:cNvPr>
          <p:cNvSpPr txBox="1"/>
          <p:nvPr/>
        </p:nvSpPr>
        <p:spPr>
          <a:xfrm>
            <a:off x="1528762" y="3394010"/>
            <a:ext cx="1523047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5.1, 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97B90-E25C-BF8B-AD15-EDE967956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0" y="5398006"/>
            <a:ext cx="6599082" cy="45391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9279F0-F81C-A6B2-68BC-1F88EFBD1A75}"/>
              </a:ext>
            </a:extLst>
          </p:cNvPr>
          <p:cNvSpPr txBox="1"/>
          <p:nvPr/>
        </p:nvSpPr>
        <p:spPr>
          <a:xfrm>
            <a:off x="1008530" y="5398006"/>
            <a:ext cx="9958386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đậu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2,5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0,5 cm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(H.5.28).</a:t>
            </a:r>
          </a:p>
        </p:txBody>
      </p:sp>
    </p:spTree>
    <p:extLst>
      <p:ext uri="{BB962C8B-B14F-4D97-AF65-F5344CB8AC3E}">
        <p14:creationId xmlns:p14="http://schemas.microsoft.com/office/powerpoint/2010/main" val="25129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0CC745-8439-AD22-34DF-79E8A1456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5219700"/>
            <a:ext cx="6130848" cy="4068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E9FC7A-ED12-F942-48B2-D0874268580F}"/>
              </a:ext>
            </a:extLst>
          </p:cNvPr>
          <p:cNvSpPr txBox="1"/>
          <p:nvPr/>
        </p:nvSpPr>
        <p:spPr>
          <a:xfrm>
            <a:off x="2209800" y="559891"/>
            <a:ext cx="73152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(H.5.29).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B5FF2-532B-7E5C-98DD-3649CC821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559891"/>
            <a:ext cx="6000750" cy="4068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5F56CB-4D22-5D87-1900-FC16624DB75F}"/>
              </a:ext>
            </a:extLst>
          </p:cNvPr>
          <p:cNvSpPr txBox="1"/>
          <p:nvPr/>
        </p:nvSpPr>
        <p:spPr>
          <a:xfrm>
            <a:off x="533400" y="4838700"/>
            <a:ext cx="916305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(H.5.30)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B3C8D-45B9-DD0A-4445-E28156D78681}"/>
              </a:ext>
            </a:extLst>
          </p:cNvPr>
          <p:cNvSpPr txBox="1"/>
          <p:nvPr/>
        </p:nvSpPr>
        <p:spPr>
          <a:xfrm>
            <a:off x="557212" y="6819900"/>
            <a:ext cx="916305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005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12D889-5A15-C34D-189F-7BEFC5A7796A}"/>
              </a:ext>
            </a:extLst>
          </p:cNvPr>
          <p:cNvSpPr/>
          <p:nvPr/>
        </p:nvSpPr>
        <p:spPr>
          <a:xfrm>
            <a:off x="1442046" y="811151"/>
            <a:ext cx="15403907" cy="8664698"/>
          </a:xfrm>
          <a:custGeom>
            <a:avLst/>
            <a:gdLst>
              <a:gd name="connsiteX0" fmla="*/ 15290605 w 15403907"/>
              <a:gd name="connsiteY0" fmla="*/ 8517253 h 8664698"/>
              <a:gd name="connsiteX1" fmla="*/ 14357271 w 15403907"/>
              <a:gd name="connsiteY1" fmla="*/ 8646779 h 8664698"/>
              <a:gd name="connsiteX2" fmla="*/ 1082213 w 15403907"/>
              <a:gd name="connsiteY2" fmla="*/ 8582685 h 8664698"/>
              <a:gd name="connsiteX3" fmla="*/ 107423 w 15403907"/>
              <a:gd name="connsiteY3" fmla="*/ 8501021 h 8664698"/>
              <a:gd name="connsiteX4" fmla="*/ 4972 w 15403907"/>
              <a:gd name="connsiteY4" fmla="*/ 7482332 h 8664698"/>
              <a:gd name="connsiteX5" fmla="*/ 39191 w 15403907"/>
              <a:gd name="connsiteY5" fmla="*/ 6342842 h 8664698"/>
              <a:gd name="connsiteX6" fmla="*/ 145060 w 15403907"/>
              <a:gd name="connsiteY6" fmla="*/ 506754 h 8664698"/>
              <a:gd name="connsiteX7" fmla="*/ 255921 w 15403907"/>
              <a:gd name="connsiteY7" fmla="*/ 171861 h 8664698"/>
              <a:gd name="connsiteX8" fmla="*/ 2262694 w 15403907"/>
              <a:gd name="connsiteY8" fmla="*/ 89702 h 8664698"/>
              <a:gd name="connsiteX9" fmla="*/ 5406269 w 15403907"/>
              <a:gd name="connsiteY9" fmla="*/ 116555 h 8664698"/>
              <a:gd name="connsiteX10" fmla="*/ 11693231 w 15403907"/>
              <a:gd name="connsiteY10" fmla="*/ 151839 h 8664698"/>
              <a:gd name="connsiteX11" fmla="*/ 15206071 w 15403907"/>
              <a:gd name="connsiteY11" fmla="*/ 237393 h 8664698"/>
              <a:gd name="connsiteX12" fmla="*/ 15282096 w 15403907"/>
              <a:gd name="connsiteY12" fmla="*/ 854825 h 8664698"/>
              <a:gd name="connsiteX13" fmla="*/ 15369034 w 15403907"/>
              <a:gd name="connsiteY13" fmla="*/ 5963761 h 8664698"/>
              <a:gd name="connsiteX14" fmla="*/ 15290605 w 15403907"/>
              <a:gd name="connsiteY14" fmla="*/ 8517253 h 866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03907" h="8664698">
                <a:moveTo>
                  <a:pt x="15290605" y="8517253"/>
                </a:moveTo>
                <a:cubicBezTo>
                  <a:pt x="15115598" y="8704308"/>
                  <a:pt x="14586800" y="8643454"/>
                  <a:pt x="14357271" y="8646779"/>
                </a:cubicBezTo>
                <a:cubicBezTo>
                  <a:pt x="9933347" y="8710802"/>
                  <a:pt x="5506777" y="8582685"/>
                  <a:pt x="1082213" y="8582685"/>
                </a:cubicBezTo>
                <a:cubicBezTo>
                  <a:pt x="747694" y="8580356"/>
                  <a:pt x="197775" y="8618588"/>
                  <a:pt x="107423" y="8501021"/>
                </a:cubicBezTo>
                <a:cubicBezTo>
                  <a:pt x="-19051" y="8336454"/>
                  <a:pt x="-2250" y="7750478"/>
                  <a:pt x="4972" y="7482332"/>
                </a:cubicBezTo>
                <a:cubicBezTo>
                  <a:pt x="15184" y="7102437"/>
                  <a:pt x="29167" y="6722695"/>
                  <a:pt x="39191" y="6342842"/>
                </a:cubicBezTo>
                <a:cubicBezTo>
                  <a:pt x="90494" y="4398655"/>
                  <a:pt x="195857" y="2452069"/>
                  <a:pt x="145060" y="506754"/>
                </a:cubicBezTo>
                <a:cubicBezTo>
                  <a:pt x="141899" y="385689"/>
                  <a:pt x="163679" y="253065"/>
                  <a:pt x="255921" y="171861"/>
                </a:cubicBezTo>
                <a:cubicBezTo>
                  <a:pt x="625429" y="-153203"/>
                  <a:pt x="1803732" y="81083"/>
                  <a:pt x="2262694" y="89702"/>
                </a:cubicBezTo>
                <a:cubicBezTo>
                  <a:pt x="3310179" y="109374"/>
                  <a:pt x="4358619" y="107757"/>
                  <a:pt x="5406269" y="116555"/>
                </a:cubicBezTo>
                <a:cubicBezTo>
                  <a:pt x="7501881" y="134154"/>
                  <a:pt x="9597533" y="149453"/>
                  <a:pt x="11693231" y="151839"/>
                </a:cubicBezTo>
                <a:cubicBezTo>
                  <a:pt x="12338815" y="152573"/>
                  <a:pt x="15011648" y="64784"/>
                  <a:pt x="15206071" y="237393"/>
                </a:cubicBezTo>
                <a:cubicBezTo>
                  <a:pt x="15277327" y="300655"/>
                  <a:pt x="15281244" y="760997"/>
                  <a:pt x="15282096" y="854825"/>
                </a:cubicBezTo>
                <a:cubicBezTo>
                  <a:pt x="15297711" y="2557951"/>
                  <a:pt x="15353637" y="4260655"/>
                  <a:pt x="15369034" y="5963761"/>
                </a:cubicBezTo>
                <a:cubicBezTo>
                  <a:pt x="15372943" y="6396218"/>
                  <a:pt x="15483050" y="8311425"/>
                  <a:pt x="15290605" y="8517253"/>
                </a:cubicBezTo>
                <a:close/>
              </a:path>
            </a:pathLst>
          </a:custGeom>
          <a:solidFill>
            <a:schemeClr val="bg1"/>
          </a:solidFill>
          <a:ln w="80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0CC4B-1C0A-F82F-93EB-3C7CBAFD78D7}"/>
              </a:ext>
            </a:extLst>
          </p:cNvPr>
          <p:cNvSpPr txBox="1"/>
          <p:nvPr/>
        </p:nvSpPr>
        <p:spPr>
          <a:xfrm>
            <a:off x="3270568" y="1094676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0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0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qua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(H.5.31).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12A8F5-7376-277C-0C0C-CC41C1462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075687" y="-437756"/>
            <a:ext cx="3863772" cy="105784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4D4760-E3D2-59F5-6EA6-20EF9E877FAE}"/>
              </a:ext>
            </a:extLst>
          </p:cNvPr>
          <p:cNvSpPr txBox="1"/>
          <p:nvPr/>
        </p:nvSpPr>
        <p:spPr>
          <a:xfrm>
            <a:off x="3191159" y="6972300"/>
            <a:ext cx="1250283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BAE681-0FC4-AE66-536B-4408E4EED398}"/>
              </a:ext>
            </a:extLst>
          </p:cNvPr>
          <p:cNvSpPr/>
          <p:nvPr/>
        </p:nvSpPr>
        <p:spPr>
          <a:xfrm>
            <a:off x="9414032" y="2919597"/>
            <a:ext cx="5302003" cy="337407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7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52850" y="1028700"/>
            <a:ext cx="10782300" cy="118368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394E4C-894C-BA50-4A39-157BACF08154}"/>
              </a:ext>
            </a:extLst>
          </p:cNvPr>
          <p:cNvSpPr txBox="1"/>
          <p:nvPr/>
        </p:nvSpPr>
        <p:spPr>
          <a:xfrm>
            <a:off x="5578078" y="3344966"/>
            <a:ext cx="7131844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 ý:</a:t>
            </a:r>
            <a:endParaRPr lang="en-US" sz="4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biểu đồ đoạn thẳng có thể không bắt đầu từ gốc 0.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9770" y="1847289"/>
            <a:ext cx="16230600" cy="773906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9BA0BFD-228E-5226-89E3-2E2C9918B552}"/>
              </a:ext>
            </a:extLst>
          </p:cNvPr>
          <p:cNvSpPr txBox="1"/>
          <p:nvPr/>
        </p:nvSpPr>
        <p:spPr>
          <a:xfrm>
            <a:off x="4648200" y="4928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7FF859-00A7-3430-018F-A574C905254A}"/>
              </a:ext>
            </a:extLst>
          </p:cNvPr>
          <p:cNvSpPr txBox="1"/>
          <p:nvPr/>
        </p:nvSpPr>
        <p:spPr>
          <a:xfrm>
            <a:off x="3022750" y="2339735"/>
            <a:ext cx="12471100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5.10 (SGK – tr.105)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5.32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 100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2009.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 100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1991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2009,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2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96101A6-E6D5-41FC-ABD3-41DF9AAD8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848765"/>
              </p:ext>
            </p:extLst>
          </p:nvPr>
        </p:nvGraphicFramePr>
        <p:xfrm>
          <a:off x="2476500" y="1181100"/>
          <a:ext cx="13335000" cy="73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3313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EA23006-238F-C0E2-CA62-579DC57E84A2}"/>
              </a:ext>
            </a:extLst>
          </p:cNvPr>
          <p:cNvSpPr txBox="1"/>
          <p:nvPr/>
        </p:nvSpPr>
        <p:spPr>
          <a:xfrm>
            <a:off x="1327481" y="1167075"/>
            <a:ext cx="12674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VỀ BIỂU ĐỒ ĐOẠN THẲNG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4F3B1-2EBB-4423-E7F4-F5E7479524D9}"/>
              </a:ext>
            </a:extLst>
          </p:cNvPr>
          <p:cNvSpPr txBox="1"/>
          <p:nvPr/>
        </p:nvSpPr>
        <p:spPr>
          <a:xfrm>
            <a:off x="3048000" y="2493621"/>
            <a:ext cx="13135428" cy="641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đồ đoạn thẳng: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Trục ngang: biểu diễn thời gian.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Trục đứng: biểu diễn đại lượng ta đang quan tâm.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Điểm: biểu diễn giá trị của đại lượng tại 1 thời điểm.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điểm liên tiếp nối với nhau bằng một đoạn thẳng.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Tiêu đề: thường dòng trên cùng.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112333-2FBB-916B-ED07-FBC3903F79A3}"/>
              </a:ext>
            </a:extLst>
          </p:cNvPr>
          <p:cNvSpPr/>
          <p:nvPr/>
        </p:nvSpPr>
        <p:spPr>
          <a:xfrm>
            <a:off x="1994303" y="1422358"/>
            <a:ext cx="14299394" cy="8043410"/>
          </a:xfrm>
          <a:custGeom>
            <a:avLst/>
            <a:gdLst>
              <a:gd name="connsiteX0" fmla="*/ 14194216 w 14299394"/>
              <a:gd name="connsiteY0" fmla="*/ 7906537 h 8043410"/>
              <a:gd name="connsiteX1" fmla="*/ 13327805 w 14299394"/>
              <a:gd name="connsiteY1" fmla="*/ 8026776 h 8043410"/>
              <a:gd name="connsiteX2" fmla="*/ 1004615 w 14299394"/>
              <a:gd name="connsiteY2" fmla="*/ 7967278 h 8043410"/>
              <a:gd name="connsiteX3" fmla="*/ 99720 w 14299394"/>
              <a:gd name="connsiteY3" fmla="*/ 7891469 h 8043410"/>
              <a:gd name="connsiteX4" fmla="*/ 4616 w 14299394"/>
              <a:gd name="connsiteY4" fmla="*/ 6945824 h 8043410"/>
              <a:gd name="connsiteX5" fmla="*/ 36380 w 14299394"/>
              <a:gd name="connsiteY5" fmla="*/ 5888039 h 8043410"/>
              <a:gd name="connsiteX6" fmla="*/ 134659 w 14299394"/>
              <a:gd name="connsiteY6" fmla="*/ 470418 h 8043410"/>
              <a:gd name="connsiteX7" fmla="*/ 237571 w 14299394"/>
              <a:gd name="connsiteY7" fmla="*/ 159538 h 8043410"/>
              <a:gd name="connsiteX8" fmla="*/ 2100451 w 14299394"/>
              <a:gd name="connsiteY8" fmla="*/ 83270 h 8043410"/>
              <a:gd name="connsiteX9" fmla="*/ 5018621 w 14299394"/>
              <a:gd name="connsiteY9" fmla="*/ 108197 h 8043410"/>
              <a:gd name="connsiteX10" fmla="*/ 10854786 w 14299394"/>
              <a:gd name="connsiteY10" fmla="*/ 140951 h 8043410"/>
              <a:gd name="connsiteX11" fmla="*/ 14115744 w 14299394"/>
              <a:gd name="connsiteY11" fmla="*/ 220371 h 8043410"/>
              <a:gd name="connsiteX12" fmla="*/ 14186318 w 14299394"/>
              <a:gd name="connsiteY12" fmla="*/ 793531 h 8043410"/>
              <a:gd name="connsiteX13" fmla="*/ 14267021 w 14299394"/>
              <a:gd name="connsiteY13" fmla="*/ 5536139 h 8043410"/>
              <a:gd name="connsiteX14" fmla="*/ 14194216 w 14299394"/>
              <a:gd name="connsiteY14" fmla="*/ 7906537 h 80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99394" h="8043410">
                <a:moveTo>
                  <a:pt x="14194216" y="7906537"/>
                </a:moveTo>
                <a:cubicBezTo>
                  <a:pt x="14031758" y="8080180"/>
                  <a:pt x="13540877" y="8023689"/>
                  <a:pt x="13327805" y="8026776"/>
                </a:cubicBezTo>
                <a:cubicBezTo>
                  <a:pt x="9221092" y="8086209"/>
                  <a:pt x="5111922" y="7967278"/>
                  <a:pt x="1004615" y="7967278"/>
                </a:cubicBezTo>
                <a:cubicBezTo>
                  <a:pt x="694082" y="7965116"/>
                  <a:pt x="183594" y="8000607"/>
                  <a:pt x="99720" y="7891469"/>
                </a:cubicBezTo>
                <a:cubicBezTo>
                  <a:pt x="-17685" y="7738702"/>
                  <a:pt x="-2089" y="7194743"/>
                  <a:pt x="4616" y="6945824"/>
                </a:cubicBezTo>
                <a:cubicBezTo>
                  <a:pt x="14096" y="6593168"/>
                  <a:pt x="27075" y="6240655"/>
                  <a:pt x="36380" y="5888039"/>
                </a:cubicBezTo>
                <a:cubicBezTo>
                  <a:pt x="84006" y="4083257"/>
                  <a:pt x="181813" y="2276247"/>
                  <a:pt x="134659" y="470418"/>
                </a:cubicBezTo>
                <a:cubicBezTo>
                  <a:pt x="131725" y="358034"/>
                  <a:pt x="151943" y="234920"/>
                  <a:pt x="237571" y="159538"/>
                </a:cubicBezTo>
                <a:cubicBezTo>
                  <a:pt x="580583" y="-142218"/>
                  <a:pt x="1674398" y="75269"/>
                  <a:pt x="2100451" y="83270"/>
                </a:cubicBezTo>
                <a:cubicBezTo>
                  <a:pt x="3072828" y="101532"/>
                  <a:pt x="4046091" y="100030"/>
                  <a:pt x="5018621" y="108197"/>
                </a:cubicBezTo>
                <a:cubicBezTo>
                  <a:pt x="6963970" y="124534"/>
                  <a:pt x="8909357" y="138736"/>
                  <a:pt x="10854786" y="140951"/>
                </a:cubicBezTo>
                <a:cubicBezTo>
                  <a:pt x="11454080" y="141633"/>
                  <a:pt x="13935261" y="60139"/>
                  <a:pt x="14115744" y="220371"/>
                </a:cubicBezTo>
                <a:cubicBezTo>
                  <a:pt x="14181890" y="279097"/>
                  <a:pt x="14185527" y="706431"/>
                  <a:pt x="14186318" y="793531"/>
                </a:cubicBezTo>
                <a:cubicBezTo>
                  <a:pt x="14200813" y="2374537"/>
                  <a:pt x="14252729" y="3955152"/>
                  <a:pt x="14267021" y="5536139"/>
                </a:cubicBezTo>
                <a:cubicBezTo>
                  <a:pt x="14270651" y="5937588"/>
                  <a:pt x="14372862" y="7715468"/>
                  <a:pt x="14194216" y="7906537"/>
                </a:cubicBezTo>
                <a:close/>
              </a:path>
            </a:pathLst>
          </a:custGeom>
          <a:solidFill>
            <a:srgbClr val="FCF4E9"/>
          </a:solidFill>
          <a:ln w="7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EEA76C-DEFE-8E64-60C3-2D0761D35967}"/>
              </a:ext>
            </a:extLst>
          </p:cNvPr>
          <p:cNvSpPr txBox="1"/>
          <p:nvPr/>
        </p:nvSpPr>
        <p:spPr>
          <a:xfrm>
            <a:off x="2975428" y="3870213"/>
            <a:ext cx="12337144" cy="382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Kỉ lục thế giới về chạy cự li 100 mét đạt được ở năm 1991 là 9,86 giây.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Từ năm 1912 đến năm 2009 kỉ lục thế giới vế chạy cự li 100 mét giảm được 10,6 - 9,58 = 1,02 giây.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DA80772E-D1DF-2952-6B55-D339B129EB15}"/>
              </a:ext>
            </a:extLst>
          </p:cNvPr>
          <p:cNvSpPr/>
          <p:nvPr/>
        </p:nvSpPr>
        <p:spPr>
          <a:xfrm>
            <a:off x="7772400" y="1837910"/>
            <a:ext cx="2590800" cy="135145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51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5C9385-9FAB-2850-1FA4-0606DBBDEB16}"/>
              </a:ext>
            </a:extLst>
          </p:cNvPr>
          <p:cNvSpPr txBox="1"/>
          <p:nvPr/>
        </p:nvSpPr>
        <p:spPr>
          <a:xfrm>
            <a:off x="3451657" y="1181100"/>
            <a:ext cx="12664643" cy="828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5.11 (SGK – tr. 105)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5.33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Phi,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thâp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1950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1980?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1950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1980,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7340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CB6F1A-C508-6C25-9C6C-0ACEEDFD8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7030467"/>
              </p:ext>
            </p:extLst>
          </p:nvPr>
        </p:nvGraphicFramePr>
        <p:xfrm>
          <a:off x="1733550" y="1333500"/>
          <a:ext cx="14820900" cy="837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09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0439" y="1401082"/>
            <a:ext cx="15047121" cy="8033499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59A16E9-0202-9F34-1CEE-038CEBDD3AD8}"/>
              </a:ext>
            </a:extLst>
          </p:cNvPr>
          <p:cNvSpPr/>
          <p:nvPr/>
        </p:nvSpPr>
        <p:spPr>
          <a:xfrm>
            <a:off x="8021308" y="612398"/>
            <a:ext cx="2590800" cy="135145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CFC784-5A4F-F56F-8AD1-6834923E41D4}"/>
              </a:ext>
            </a:extLst>
          </p:cNvPr>
          <p:cNvSpPr txBox="1"/>
          <p:nvPr/>
        </p:nvSpPr>
        <p:spPr>
          <a:xfrm>
            <a:off x="3830308" y="2249525"/>
            <a:ext cx="10876292" cy="674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Số dân của cả ba châu lục đều tăng theo thời gian.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Từ năm 1950 đến năm 1980, trong ba châu lục, số dân của châu Âu luôn cao nhất, số dân của châu Phi luôn thấp nhất.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Từ 1950 đến 1980 số dân của châu Âu tăng chậm nhất, tăng chưa đến 200 triệu người.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7903" y="152400"/>
            <a:ext cx="15712194" cy="99822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BF1A7C1-2037-2AE5-C904-6FFF3B18ED5A}"/>
              </a:ext>
            </a:extLst>
          </p:cNvPr>
          <p:cNvSpPr txBox="1"/>
          <p:nvPr/>
        </p:nvSpPr>
        <p:spPr>
          <a:xfrm>
            <a:off x="2703664" y="1722569"/>
            <a:ext cx="13182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5.13 (SGK – tr.105)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7AAF07A-D1BF-0F42-328A-1E6C1146E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56516"/>
              </p:ext>
            </p:extLst>
          </p:nvPr>
        </p:nvGraphicFramePr>
        <p:xfrm>
          <a:off x="3048000" y="4279160"/>
          <a:ext cx="12192000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22103396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3822929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774109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513007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750042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1855834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3552874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30087741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58633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A37BD9-4368-3008-DF09-1B2202579645}"/>
              </a:ext>
            </a:extLst>
          </p:cNvPr>
          <p:cNvSpPr txBox="1"/>
          <p:nvPr/>
        </p:nvSpPr>
        <p:spPr>
          <a:xfrm>
            <a:off x="2552700" y="5558347"/>
            <a:ext cx="131826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875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49476" y="5360212"/>
            <a:ext cx="2519474" cy="1378839"/>
          </a:xfrm>
          <a:prstGeom prst="rect">
            <a:avLst/>
          </a:prstGeom>
        </p:spPr>
      </p:pic>
      <p:sp>
        <p:nvSpPr>
          <p:cNvPr id="3" name="Hộp Văn bản 19">
            <a:extLst>
              <a:ext uri="{FF2B5EF4-FFF2-40B4-BE49-F238E27FC236}">
                <a16:creationId xmlns:a16="http://schemas.microsoft.com/office/drawing/2014/main" id="{00A0A6A9-A309-0441-F7C6-F488707D8EB8}"/>
              </a:ext>
            </a:extLst>
          </p:cNvPr>
          <p:cNvSpPr txBox="1"/>
          <p:nvPr/>
        </p:nvSpPr>
        <p:spPr>
          <a:xfrm>
            <a:off x="8267700" y="198132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14AF76-6E0D-2DA2-46FF-830FA138C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121307"/>
              </p:ext>
            </p:extLst>
          </p:nvPr>
        </p:nvGraphicFramePr>
        <p:xfrm>
          <a:off x="1524000" y="1371773"/>
          <a:ext cx="14818208" cy="8686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6692190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49617" y="1028700"/>
            <a:ext cx="14388767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CC3FF1-F206-8831-FF5E-453B619D0293}"/>
              </a:ext>
            </a:extLst>
          </p:cNvPr>
          <p:cNvSpPr txBox="1"/>
          <p:nvPr/>
        </p:nvSpPr>
        <p:spPr>
          <a:xfrm>
            <a:off x="4457700" y="3742330"/>
            <a:ext cx="93726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Số trận thắng của đội bóng này trong 8 năm gần đây không có xu hướng tăng hay giảm rõ rệt.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FDCEE80-DBBC-58BD-27CE-8372933304AC}"/>
              </a:ext>
            </a:extLst>
          </p:cNvPr>
          <p:cNvSpPr txBox="1"/>
          <p:nvPr/>
        </p:nvSpPr>
        <p:spPr>
          <a:xfrm>
            <a:off x="5334000" y="444781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C6997C3-33DD-E41B-1C3A-A4DACAF21F33}"/>
              </a:ext>
            </a:extLst>
          </p:cNvPr>
          <p:cNvSpPr txBox="1"/>
          <p:nvPr/>
        </p:nvSpPr>
        <p:spPr>
          <a:xfrm>
            <a:off x="2949309" y="2120814"/>
            <a:ext cx="815063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29.png">
            <a:extLst>
              <a:ext uri="{FF2B5EF4-FFF2-40B4-BE49-F238E27FC236}">
                <a16:creationId xmlns:a16="http://schemas.microsoft.com/office/drawing/2014/main" id="{6FCCA9BB-AE6A-6100-0E75-2AB85472E50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49309" y="3677604"/>
            <a:ext cx="12573000" cy="63246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72176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A14BB7-F61F-E3D7-0CD7-FD61BBC0234B}"/>
              </a:ext>
            </a:extLst>
          </p:cNvPr>
          <p:cNvSpPr txBox="1"/>
          <p:nvPr/>
        </p:nvSpPr>
        <p:spPr>
          <a:xfrm>
            <a:off x="3118757" y="1096717"/>
            <a:ext cx="12050485" cy="8262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Biểu đồ biểu diễn các thông tin về vấn đề gì?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Đơn vị thời gian là gì?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Tháng nào cửa hàng có doanh thu cao nhất?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Tháng nào cửa hàng có doanh thu thấp nhất?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Doanh thu của cửa hàng tăng trong những khoảng thời gian nào?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g) Doanh thu của cửa hàng giảm trong những khoảng thời gian nào?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71FE459-94AA-48E1-9BD5-1DB12DA25C6C}"/>
              </a:ext>
            </a:extLst>
          </p:cNvPr>
          <p:cNvSpPr/>
          <p:nvPr/>
        </p:nvSpPr>
        <p:spPr>
          <a:xfrm>
            <a:off x="7848600" y="619295"/>
            <a:ext cx="2590800" cy="1351458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C2588-4BF5-4FDA-EE56-DC9E3BEDDFE1}"/>
              </a:ext>
            </a:extLst>
          </p:cNvPr>
          <p:cNvSpPr txBox="1"/>
          <p:nvPr/>
        </p:nvSpPr>
        <p:spPr>
          <a:xfrm>
            <a:off x="2356757" y="2037443"/>
            <a:ext cx="13574486" cy="695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Biểu đồ biểu diễn thông tin về doanh thu trong 12 tháng của cửa hàng A.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Đơn vị thời gian: tháng.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Tháng doanh thu cao nhất: tháng 12 (85 triệu đồng)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Tháng có doanh thu thấp nhất: tháng 5 (50 triệu đồng).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Tăng trong khoảng: 1-2, 2-3, 3-4, 5-6, 7-8, 10-11, 11-12.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g) Giảm trong khoảng: 4-5, 6-7, 8-9, 9-10. 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F95FA81-8BD5-6406-57A4-5B332DE9CA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466463"/>
              </p:ext>
            </p:extLst>
          </p:nvPr>
        </p:nvGraphicFramePr>
        <p:xfrm>
          <a:off x="2476500" y="1490334"/>
          <a:ext cx="13335000" cy="73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EDEE8B0-1A83-A629-15B3-1BEE615B486D}"/>
              </a:ext>
            </a:extLst>
          </p:cNvPr>
          <p:cNvSpPr/>
          <p:nvPr/>
        </p:nvSpPr>
        <p:spPr>
          <a:xfrm>
            <a:off x="4114800" y="1490334"/>
            <a:ext cx="10058400" cy="833766"/>
          </a:xfrm>
          <a:prstGeom prst="rect">
            <a:avLst/>
          </a:prstGeom>
          <a:noFill/>
          <a:ln w="28575" cap="flat" cmpd="sng" algn="ctr">
            <a:solidFill>
              <a:srgbClr val="F46A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DF3DF9-68F0-4B79-BC4B-A3F52D9D622E}"/>
              </a:ext>
            </a:extLst>
          </p:cNvPr>
          <p:cNvCxnSpPr>
            <a:stCxn id="8" idx="0"/>
          </p:cNvCxnSpPr>
          <p:nvPr/>
        </p:nvCxnSpPr>
        <p:spPr>
          <a:xfrm flipV="1">
            <a:off x="9144000" y="1028700"/>
            <a:ext cx="0" cy="461634"/>
          </a:xfrm>
          <a:prstGeom prst="straightConnector1">
            <a:avLst/>
          </a:prstGeom>
          <a:ln w="28575">
            <a:solidFill>
              <a:srgbClr val="F46A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49215E4-C57C-155D-4BB8-402CB5E888CA}"/>
              </a:ext>
            </a:extLst>
          </p:cNvPr>
          <p:cNvSpPr txBox="1"/>
          <p:nvPr/>
        </p:nvSpPr>
        <p:spPr>
          <a:xfrm>
            <a:off x="7772401" y="151296"/>
            <a:ext cx="2743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5FBB7F1A-6B33-CCD0-51DF-1B87F359FCE3}"/>
              </a:ext>
            </a:extLst>
          </p:cNvPr>
          <p:cNvCxnSpPr>
            <a:cxnSpLocks/>
          </p:cNvCxnSpPr>
          <p:nvPr/>
        </p:nvCxnSpPr>
        <p:spPr>
          <a:xfrm rot="10800000">
            <a:off x="1828800" y="2247900"/>
            <a:ext cx="2362200" cy="609600"/>
          </a:xfrm>
          <a:prstGeom prst="bentConnector3">
            <a:avLst>
              <a:gd name="adj1" fmla="val 9977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9953EF-EEB3-AA84-06AA-AF03BAA090FF}"/>
              </a:ext>
            </a:extLst>
          </p:cNvPr>
          <p:cNvSpPr txBox="1"/>
          <p:nvPr/>
        </p:nvSpPr>
        <p:spPr>
          <a:xfrm>
            <a:off x="590550" y="149033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0A76E-5719-AC21-7A2D-14609E268A55}"/>
              </a:ext>
            </a:extLst>
          </p:cNvPr>
          <p:cNvSpPr txBox="1"/>
          <p:nvPr/>
        </p:nvSpPr>
        <p:spPr>
          <a:xfrm>
            <a:off x="5105400" y="8904356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A6E206-E953-482D-2973-4D0A4ECA3A4C}"/>
              </a:ext>
            </a:extLst>
          </p:cNvPr>
          <p:cNvCxnSpPr>
            <a:endCxn id="16" idx="0"/>
          </p:cNvCxnSpPr>
          <p:nvPr/>
        </p:nvCxnSpPr>
        <p:spPr>
          <a:xfrm flipH="1">
            <a:off x="6515100" y="7429500"/>
            <a:ext cx="38100" cy="14748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FEAAC76-2007-8D7B-E654-88E2C5DA2792}"/>
              </a:ext>
            </a:extLst>
          </p:cNvPr>
          <p:cNvCxnSpPr/>
          <p:nvPr/>
        </p:nvCxnSpPr>
        <p:spPr>
          <a:xfrm flipV="1">
            <a:off x="14554200" y="2857501"/>
            <a:ext cx="1828800" cy="609599"/>
          </a:xfrm>
          <a:prstGeom prst="bentConnector3">
            <a:avLst>
              <a:gd name="adj1" fmla="val 10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6E5B78A-C5F3-7A7B-FCE0-8E3519E09389}"/>
              </a:ext>
            </a:extLst>
          </p:cNvPr>
          <p:cNvSpPr txBox="1"/>
          <p:nvPr/>
        </p:nvSpPr>
        <p:spPr>
          <a:xfrm>
            <a:off x="15106650" y="1953246"/>
            <a:ext cx="2743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89C3E9-4C53-AB91-BCAD-CBDC9FEFEDA1}"/>
              </a:ext>
            </a:extLst>
          </p:cNvPr>
          <p:cNvSpPr txBox="1"/>
          <p:nvPr/>
        </p:nvSpPr>
        <p:spPr>
          <a:xfrm>
            <a:off x="14782800" y="4231037"/>
            <a:ext cx="306704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14364A8-5E35-2CE6-0928-4B49EA7AB6FA}"/>
              </a:ext>
            </a:extLst>
          </p:cNvPr>
          <p:cNvCxnSpPr>
            <a:endCxn id="25" idx="0"/>
          </p:cNvCxnSpPr>
          <p:nvPr/>
        </p:nvCxnSpPr>
        <p:spPr>
          <a:xfrm>
            <a:off x="10972800" y="4076700"/>
            <a:ext cx="5343524" cy="15433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15" grpId="0"/>
      <p:bldP spid="13" grpId="0"/>
      <p:bldP spid="16" grpId="0"/>
      <p:bldP spid="22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18E2226-82E7-BDDB-A236-8F2D41004E4D}"/>
              </a:ext>
            </a:extLst>
          </p:cNvPr>
          <p:cNvSpPr txBox="1"/>
          <p:nvPr/>
        </p:nvSpPr>
        <p:spPr>
          <a:xfrm>
            <a:off x="2340428" y="2032200"/>
            <a:ext cx="1164771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5.12 (SGK – tr.105)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5590F8DF-E96F-DF68-1EB4-E9A34A0A16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377198"/>
                  </p:ext>
                </p:extLst>
              </p:nvPr>
            </p:nvGraphicFramePr>
            <p:xfrm>
              <a:off x="2322285" y="4483972"/>
              <a:ext cx="13607143" cy="21680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48052">
                      <a:extLst>
                        <a:ext uri="{9D8B030D-6E8A-4147-A177-3AD203B41FA5}">
                          <a16:colId xmlns:a16="http://schemas.microsoft.com/office/drawing/2014/main" val="1741604427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3596858979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389926039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1045115754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4168400150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3701406989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1980830934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1973424965"/>
                        </a:ext>
                      </a:extLst>
                    </a:gridCol>
                  </a:tblGrid>
                  <a:tr h="1084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Thời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điểm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giờ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6332844"/>
                      </a:ext>
                    </a:extLst>
                  </a:tr>
                  <a:tr h="1084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Nhiệt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độ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02968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5590F8DF-E96F-DF68-1EB4-E9A34A0A16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377198"/>
                  </p:ext>
                </p:extLst>
              </p:nvPr>
            </p:nvGraphicFramePr>
            <p:xfrm>
              <a:off x="2322285" y="4483972"/>
              <a:ext cx="13607143" cy="21680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948052">
                      <a:extLst>
                        <a:ext uri="{9D8B030D-6E8A-4147-A177-3AD203B41FA5}">
                          <a16:colId xmlns:a16="http://schemas.microsoft.com/office/drawing/2014/main" val="1741604427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3596858979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389926039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1045115754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4168400150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3701406989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1980830934"/>
                        </a:ext>
                      </a:extLst>
                    </a:gridCol>
                    <a:gridCol w="1237013">
                      <a:extLst>
                        <a:ext uri="{9D8B030D-6E8A-4147-A177-3AD203B41FA5}">
                          <a16:colId xmlns:a16="http://schemas.microsoft.com/office/drawing/2014/main" val="1973424965"/>
                        </a:ext>
                      </a:extLst>
                    </a:gridCol>
                  </a:tblGrid>
                  <a:tr h="10840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Thời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điểm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giờ</a:t>
                          </a: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solidFill>
                          <a:srgbClr val="FFFF6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96332844"/>
                      </a:ext>
                    </a:extLst>
                  </a:tr>
                  <a:tr h="10840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123" t="-101124" r="-175369" b="-61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02968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4B7814E-CFE1-E6F2-CB70-669245C51DFA}"/>
              </a:ext>
            </a:extLst>
          </p:cNvPr>
          <p:cNvSpPr txBox="1"/>
          <p:nvPr/>
        </p:nvSpPr>
        <p:spPr>
          <a:xfrm>
            <a:off x="2524974" y="7212282"/>
            <a:ext cx="1272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13240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372D5D8-A6EE-C5D7-BD6C-35D30AEC63DD}"/>
              </a:ext>
            </a:extLst>
          </p:cNvPr>
          <p:cNvSpPr/>
          <p:nvPr/>
        </p:nvSpPr>
        <p:spPr>
          <a:xfrm>
            <a:off x="1994303" y="1121795"/>
            <a:ext cx="14299394" cy="8043410"/>
          </a:xfrm>
          <a:custGeom>
            <a:avLst/>
            <a:gdLst>
              <a:gd name="connsiteX0" fmla="*/ 14194216 w 14299394"/>
              <a:gd name="connsiteY0" fmla="*/ 7906537 h 8043410"/>
              <a:gd name="connsiteX1" fmla="*/ 13327805 w 14299394"/>
              <a:gd name="connsiteY1" fmla="*/ 8026776 h 8043410"/>
              <a:gd name="connsiteX2" fmla="*/ 1004615 w 14299394"/>
              <a:gd name="connsiteY2" fmla="*/ 7967278 h 8043410"/>
              <a:gd name="connsiteX3" fmla="*/ 99720 w 14299394"/>
              <a:gd name="connsiteY3" fmla="*/ 7891469 h 8043410"/>
              <a:gd name="connsiteX4" fmla="*/ 4616 w 14299394"/>
              <a:gd name="connsiteY4" fmla="*/ 6945824 h 8043410"/>
              <a:gd name="connsiteX5" fmla="*/ 36380 w 14299394"/>
              <a:gd name="connsiteY5" fmla="*/ 5888039 h 8043410"/>
              <a:gd name="connsiteX6" fmla="*/ 134659 w 14299394"/>
              <a:gd name="connsiteY6" fmla="*/ 470418 h 8043410"/>
              <a:gd name="connsiteX7" fmla="*/ 237571 w 14299394"/>
              <a:gd name="connsiteY7" fmla="*/ 159538 h 8043410"/>
              <a:gd name="connsiteX8" fmla="*/ 2100451 w 14299394"/>
              <a:gd name="connsiteY8" fmla="*/ 83270 h 8043410"/>
              <a:gd name="connsiteX9" fmla="*/ 5018621 w 14299394"/>
              <a:gd name="connsiteY9" fmla="*/ 108197 h 8043410"/>
              <a:gd name="connsiteX10" fmla="*/ 10854786 w 14299394"/>
              <a:gd name="connsiteY10" fmla="*/ 140951 h 8043410"/>
              <a:gd name="connsiteX11" fmla="*/ 14115744 w 14299394"/>
              <a:gd name="connsiteY11" fmla="*/ 220371 h 8043410"/>
              <a:gd name="connsiteX12" fmla="*/ 14186318 w 14299394"/>
              <a:gd name="connsiteY12" fmla="*/ 793531 h 8043410"/>
              <a:gd name="connsiteX13" fmla="*/ 14267021 w 14299394"/>
              <a:gd name="connsiteY13" fmla="*/ 5536139 h 8043410"/>
              <a:gd name="connsiteX14" fmla="*/ 14194216 w 14299394"/>
              <a:gd name="connsiteY14" fmla="*/ 7906537 h 80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99394" h="8043410">
                <a:moveTo>
                  <a:pt x="14194216" y="7906537"/>
                </a:moveTo>
                <a:cubicBezTo>
                  <a:pt x="14031758" y="8080180"/>
                  <a:pt x="13540877" y="8023689"/>
                  <a:pt x="13327805" y="8026776"/>
                </a:cubicBezTo>
                <a:cubicBezTo>
                  <a:pt x="9221092" y="8086209"/>
                  <a:pt x="5111922" y="7967278"/>
                  <a:pt x="1004615" y="7967278"/>
                </a:cubicBezTo>
                <a:cubicBezTo>
                  <a:pt x="694082" y="7965116"/>
                  <a:pt x="183594" y="8000607"/>
                  <a:pt x="99720" y="7891469"/>
                </a:cubicBezTo>
                <a:cubicBezTo>
                  <a:pt x="-17685" y="7738702"/>
                  <a:pt x="-2089" y="7194743"/>
                  <a:pt x="4616" y="6945824"/>
                </a:cubicBezTo>
                <a:cubicBezTo>
                  <a:pt x="14096" y="6593168"/>
                  <a:pt x="27075" y="6240655"/>
                  <a:pt x="36380" y="5888039"/>
                </a:cubicBezTo>
                <a:cubicBezTo>
                  <a:pt x="84006" y="4083257"/>
                  <a:pt x="181813" y="2276247"/>
                  <a:pt x="134659" y="470418"/>
                </a:cubicBezTo>
                <a:cubicBezTo>
                  <a:pt x="131725" y="358034"/>
                  <a:pt x="151943" y="234920"/>
                  <a:pt x="237571" y="159538"/>
                </a:cubicBezTo>
                <a:cubicBezTo>
                  <a:pt x="580583" y="-142218"/>
                  <a:pt x="1674398" y="75269"/>
                  <a:pt x="2100451" y="83270"/>
                </a:cubicBezTo>
                <a:cubicBezTo>
                  <a:pt x="3072828" y="101532"/>
                  <a:pt x="4046091" y="100030"/>
                  <a:pt x="5018621" y="108197"/>
                </a:cubicBezTo>
                <a:cubicBezTo>
                  <a:pt x="6963970" y="124534"/>
                  <a:pt x="8909357" y="138736"/>
                  <a:pt x="10854786" y="140951"/>
                </a:cubicBezTo>
                <a:cubicBezTo>
                  <a:pt x="11454080" y="141633"/>
                  <a:pt x="13935261" y="60139"/>
                  <a:pt x="14115744" y="220371"/>
                </a:cubicBezTo>
                <a:cubicBezTo>
                  <a:pt x="14181890" y="279097"/>
                  <a:pt x="14185527" y="706431"/>
                  <a:pt x="14186318" y="793531"/>
                </a:cubicBezTo>
                <a:cubicBezTo>
                  <a:pt x="14200813" y="2374537"/>
                  <a:pt x="14252729" y="3955152"/>
                  <a:pt x="14267021" y="5536139"/>
                </a:cubicBezTo>
                <a:cubicBezTo>
                  <a:pt x="14270651" y="5937588"/>
                  <a:pt x="14372862" y="7715468"/>
                  <a:pt x="14194216" y="7906537"/>
                </a:cubicBezTo>
                <a:close/>
              </a:path>
            </a:pathLst>
          </a:custGeom>
          <a:solidFill>
            <a:srgbClr val="FCF4E9"/>
          </a:solidFill>
          <a:ln w="7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EE0652C-32D8-F9E7-8851-2E4B895F16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817337"/>
              </p:ext>
            </p:extLst>
          </p:nvPr>
        </p:nvGraphicFramePr>
        <p:xfrm>
          <a:off x="1938248" y="1404671"/>
          <a:ext cx="14299394" cy="750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0452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90C44ED-8717-9AB3-4298-35C27FC1F3D4}"/>
              </a:ext>
            </a:extLst>
          </p:cNvPr>
          <p:cNvSpPr/>
          <p:nvPr/>
        </p:nvSpPr>
        <p:spPr>
          <a:xfrm>
            <a:off x="1950788" y="1028699"/>
            <a:ext cx="14299394" cy="8043410"/>
          </a:xfrm>
          <a:custGeom>
            <a:avLst/>
            <a:gdLst>
              <a:gd name="connsiteX0" fmla="*/ 14194216 w 14299394"/>
              <a:gd name="connsiteY0" fmla="*/ 7906537 h 8043410"/>
              <a:gd name="connsiteX1" fmla="*/ 13327805 w 14299394"/>
              <a:gd name="connsiteY1" fmla="*/ 8026776 h 8043410"/>
              <a:gd name="connsiteX2" fmla="*/ 1004615 w 14299394"/>
              <a:gd name="connsiteY2" fmla="*/ 7967278 h 8043410"/>
              <a:gd name="connsiteX3" fmla="*/ 99720 w 14299394"/>
              <a:gd name="connsiteY3" fmla="*/ 7891469 h 8043410"/>
              <a:gd name="connsiteX4" fmla="*/ 4616 w 14299394"/>
              <a:gd name="connsiteY4" fmla="*/ 6945824 h 8043410"/>
              <a:gd name="connsiteX5" fmla="*/ 36380 w 14299394"/>
              <a:gd name="connsiteY5" fmla="*/ 5888039 h 8043410"/>
              <a:gd name="connsiteX6" fmla="*/ 134659 w 14299394"/>
              <a:gd name="connsiteY6" fmla="*/ 470418 h 8043410"/>
              <a:gd name="connsiteX7" fmla="*/ 237571 w 14299394"/>
              <a:gd name="connsiteY7" fmla="*/ 159538 h 8043410"/>
              <a:gd name="connsiteX8" fmla="*/ 2100451 w 14299394"/>
              <a:gd name="connsiteY8" fmla="*/ 83270 h 8043410"/>
              <a:gd name="connsiteX9" fmla="*/ 5018621 w 14299394"/>
              <a:gd name="connsiteY9" fmla="*/ 108197 h 8043410"/>
              <a:gd name="connsiteX10" fmla="*/ 10854786 w 14299394"/>
              <a:gd name="connsiteY10" fmla="*/ 140951 h 8043410"/>
              <a:gd name="connsiteX11" fmla="*/ 14115744 w 14299394"/>
              <a:gd name="connsiteY11" fmla="*/ 220371 h 8043410"/>
              <a:gd name="connsiteX12" fmla="*/ 14186318 w 14299394"/>
              <a:gd name="connsiteY12" fmla="*/ 793531 h 8043410"/>
              <a:gd name="connsiteX13" fmla="*/ 14267021 w 14299394"/>
              <a:gd name="connsiteY13" fmla="*/ 5536139 h 8043410"/>
              <a:gd name="connsiteX14" fmla="*/ 14194216 w 14299394"/>
              <a:gd name="connsiteY14" fmla="*/ 7906537 h 804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99394" h="8043410">
                <a:moveTo>
                  <a:pt x="14194216" y="7906537"/>
                </a:moveTo>
                <a:cubicBezTo>
                  <a:pt x="14031758" y="8080180"/>
                  <a:pt x="13540877" y="8023689"/>
                  <a:pt x="13327805" y="8026776"/>
                </a:cubicBezTo>
                <a:cubicBezTo>
                  <a:pt x="9221092" y="8086209"/>
                  <a:pt x="5111922" y="7967278"/>
                  <a:pt x="1004615" y="7967278"/>
                </a:cubicBezTo>
                <a:cubicBezTo>
                  <a:pt x="694082" y="7965116"/>
                  <a:pt x="183594" y="8000607"/>
                  <a:pt x="99720" y="7891469"/>
                </a:cubicBezTo>
                <a:cubicBezTo>
                  <a:pt x="-17685" y="7738702"/>
                  <a:pt x="-2089" y="7194743"/>
                  <a:pt x="4616" y="6945824"/>
                </a:cubicBezTo>
                <a:cubicBezTo>
                  <a:pt x="14096" y="6593168"/>
                  <a:pt x="27075" y="6240655"/>
                  <a:pt x="36380" y="5888039"/>
                </a:cubicBezTo>
                <a:cubicBezTo>
                  <a:pt x="84006" y="4083257"/>
                  <a:pt x="181813" y="2276247"/>
                  <a:pt x="134659" y="470418"/>
                </a:cubicBezTo>
                <a:cubicBezTo>
                  <a:pt x="131725" y="358034"/>
                  <a:pt x="151943" y="234920"/>
                  <a:pt x="237571" y="159538"/>
                </a:cubicBezTo>
                <a:cubicBezTo>
                  <a:pt x="580583" y="-142218"/>
                  <a:pt x="1674398" y="75269"/>
                  <a:pt x="2100451" y="83270"/>
                </a:cubicBezTo>
                <a:cubicBezTo>
                  <a:pt x="3072828" y="101532"/>
                  <a:pt x="4046091" y="100030"/>
                  <a:pt x="5018621" y="108197"/>
                </a:cubicBezTo>
                <a:cubicBezTo>
                  <a:pt x="6963970" y="124534"/>
                  <a:pt x="8909357" y="138736"/>
                  <a:pt x="10854786" y="140951"/>
                </a:cubicBezTo>
                <a:cubicBezTo>
                  <a:pt x="11454080" y="141633"/>
                  <a:pt x="13935261" y="60139"/>
                  <a:pt x="14115744" y="220371"/>
                </a:cubicBezTo>
                <a:cubicBezTo>
                  <a:pt x="14181890" y="279097"/>
                  <a:pt x="14185527" y="706431"/>
                  <a:pt x="14186318" y="793531"/>
                </a:cubicBezTo>
                <a:cubicBezTo>
                  <a:pt x="14200813" y="2374537"/>
                  <a:pt x="14252729" y="3955152"/>
                  <a:pt x="14267021" y="5536139"/>
                </a:cubicBezTo>
                <a:cubicBezTo>
                  <a:pt x="14270651" y="5937588"/>
                  <a:pt x="14372862" y="7715468"/>
                  <a:pt x="14194216" y="7906537"/>
                </a:cubicBezTo>
                <a:close/>
              </a:path>
            </a:pathLst>
          </a:custGeom>
          <a:solidFill>
            <a:srgbClr val="FCF4E9"/>
          </a:solidFill>
          <a:ln w="7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Hình chữ nhật: Góc Tròn 13">
            <a:extLst>
              <a:ext uri="{FF2B5EF4-FFF2-40B4-BE49-F238E27FC236}">
                <a16:creationId xmlns:a16="http://schemas.microsoft.com/office/drawing/2014/main" id="{9D3A4D8B-64ED-7385-A74F-7A60622FE0F5}"/>
              </a:ext>
            </a:extLst>
          </p:cNvPr>
          <p:cNvSpPr/>
          <p:nvPr/>
        </p:nvSpPr>
        <p:spPr>
          <a:xfrm>
            <a:off x="7309785" y="1485900"/>
            <a:ext cx="3581400" cy="1219200"/>
          </a:xfrm>
          <a:prstGeom prst="roundRect">
            <a:avLst/>
          </a:prstGeom>
          <a:solidFill>
            <a:srgbClr val="FABB17"/>
          </a:solidFill>
          <a:ln>
            <a:solidFill>
              <a:srgbClr val="FAB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3D381-B9B8-3E9C-4EFA-B0218BDCB7AD}"/>
              </a:ext>
            </a:extLst>
          </p:cNvPr>
          <p:cNvSpPr txBox="1"/>
          <p:nvPr/>
        </p:nvSpPr>
        <p:spPr>
          <a:xfrm>
            <a:off x="2833053" y="2956438"/>
            <a:ext cx="12621894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5.23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(FIFA)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2020.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E0E4FB6-4FD9-8695-7AC0-A7431103BE58}"/>
              </a:ext>
            </a:extLst>
          </p:cNvPr>
          <p:cNvSpPr/>
          <p:nvPr/>
        </p:nvSpPr>
        <p:spPr>
          <a:xfrm>
            <a:off x="1950788" y="1028699"/>
            <a:ext cx="14299390" cy="8043435"/>
          </a:xfrm>
          <a:custGeom>
            <a:avLst/>
            <a:gdLst>
              <a:gd name="connsiteX0" fmla="*/ 14194182 w 14299390"/>
              <a:gd name="connsiteY0" fmla="*/ 7906523 h 8043435"/>
              <a:gd name="connsiteX1" fmla="*/ 13327802 w 14299390"/>
              <a:gd name="connsiteY1" fmla="*/ 8026802 h 8043435"/>
              <a:gd name="connsiteX2" fmla="*/ 1004613 w 14299390"/>
              <a:gd name="connsiteY2" fmla="*/ 7967296 h 8043435"/>
              <a:gd name="connsiteX3" fmla="*/ 99720 w 14299390"/>
              <a:gd name="connsiteY3" fmla="*/ 7891479 h 8043435"/>
              <a:gd name="connsiteX4" fmla="*/ 4616 w 14299390"/>
              <a:gd name="connsiteY4" fmla="*/ 6945820 h 8043435"/>
              <a:gd name="connsiteX5" fmla="*/ 36380 w 14299390"/>
              <a:gd name="connsiteY5" fmla="*/ 5888037 h 8043435"/>
              <a:gd name="connsiteX6" fmla="*/ 134659 w 14299390"/>
              <a:gd name="connsiteY6" fmla="*/ 470418 h 8043435"/>
              <a:gd name="connsiteX7" fmla="*/ 237571 w 14299390"/>
              <a:gd name="connsiteY7" fmla="*/ 159538 h 8043435"/>
              <a:gd name="connsiteX8" fmla="*/ 2100453 w 14299390"/>
              <a:gd name="connsiteY8" fmla="*/ 83270 h 8043435"/>
              <a:gd name="connsiteX9" fmla="*/ 5018625 w 14299390"/>
              <a:gd name="connsiteY9" fmla="*/ 108197 h 8043435"/>
              <a:gd name="connsiteX10" fmla="*/ 10854751 w 14299390"/>
              <a:gd name="connsiteY10" fmla="*/ 140951 h 8043435"/>
              <a:gd name="connsiteX11" fmla="*/ 14115758 w 14299390"/>
              <a:gd name="connsiteY11" fmla="*/ 220371 h 8043435"/>
              <a:gd name="connsiteX12" fmla="*/ 14186287 w 14299390"/>
              <a:gd name="connsiteY12" fmla="*/ 793535 h 8043435"/>
              <a:gd name="connsiteX13" fmla="*/ 14267020 w 14299390"/>
              <a:gd name="connsiteY13" fmla="*/ 5536138 h 8043435"/>
              <a:gd name="connsiteX14" fmla="*/ 14194182 w 14299390"/>
              <a:gd name="connsiteY14" fmla="*/ 7906523 h 804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99390" h="8043435">
                <a:moveTo>
                  <a:pt x="14194182" y="7906523"/>
                </a:moveTo>
                <a:cubicBezTo>
                  <a:pt x="14031749" y="8080201"/>
                  <a:pt x="13540878" y="8023674"/>
                  <a:pt x="13327802" y="8026802"/>
                </a:cubicBezTo>
                <a:cubicBezTo>
                  <a:pt x="9221120" y="8086234"/>
                  <a:pt x="5111921" y="7967296"/>
                  <a:pt x="1004613" y="7967296"/>
                </a:cubicBezTo>
                <a:cubicBezTo>
                  <a:pt x="694082" y="7965136"/>
                  <a:pt x="183594" y="8000587"/>
                  <a:pt x="99720" y="7891479"/>
                </a:cubicBezTo>
                <a:cubicBezTo>
                  <a:pt x="-17685" y="7738729"/>
                  <a:pt x="-2089" y="7194741"/>
                  <a:pt x="4616" y="6945820"/>
                </a:cubicBezTo>
                <a:cubicBezTo>
                  <a:pt x="14096" y="6593169"/>
                  <a:pt x="27075" y="6240659"/>
                  <a:pt x="36380" y="5888037"/>
                </a:cubicBezTo>
                <a:cubicBezTo>
                  <a:pt x="84006" y="4083260"/>
                  <a:pt x="181813" y="2276248"/>
                  <a:pt x="134659" y="470418"/>
                </a:cubicBezTo>
                <a:cubicBezTo>
                  <a:pt x="131725" y="358034"/>
                  <a:pt x="151943" y="234920"/>
                  <a:pt x="237571" y="159538"/>
                </a:cubicBezTo>
                <a:cubicBezTo>
                  <a:pt x="580583" y="-142218"/>
                  <a:pt x="1674398" y="75269"/>
                  <a:pt x="2100453" y="83270"/>
                </a:cubicBezTo>
                <a:cubicBezTo>
                  <a:pt x="3072827" y="101532"/>
                  <a:pt x="4046094" y="100030"/>
                  <a:pt x="5018625" y="108197"/>
                </a:cubicBezTo>
                <a:cubicBezTo>
                  <a:pt x="6963968" y="124534"/>
                  <a:pt x="8909364" y="138736"/>
                  <a:pt x="10854751" y="140951"/>
                </a:cubicBezTo>
                <a:cubicBezTo>
                  <a:pt x="11454060" y="141633"/>
                  <a:pt x="13935229" y="60139"/>
                  <a:pt x="14115758" y="220371"/>
                </a:cubicBezTo>
                <a:cubicBezTo>
                  <a:pt x="14181893" y="279097"/>
                  <a:pt x="14185542" y="706431"/>
                  <a:pt x="14186287" y="793535"/>
                </a:cubicBezTo>
                <a:cubicBezTo>
                  <a:pt x="14200810" y="2374534"/>
                  <a:pt x="14252720" y="3955154"/>
                  <a:pt x="14267020" y="5536138"/>
                </a:cubicBezTo>
                <a:cubicBezTo>
                  <a:pt x="14270669" y="5937586"/>
                  <a:pt x="14372850" y="7715492"/>
                  <a:pt x="14194182" y="7906523"/>
                </a:cubicBezTo>
                <a:close/>
              </a:path>
            </a:pathLst>
          </a:custGeom>
          <a:solidFill>
            <a:srgbClr val="FCF4E9"/>
          </a:solidFill>
          <a:ln w="7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321C666-41CA-7AFA-043D-C1294A7B4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275938"/>
              </p:ext>
            </p:extLst>
          </p:nvPr>
        </p:nvGraphicFramePr>
        <p:xfrm>
          <a:off x="2476500" y="1490334"/>
          <a:ext cx="13335000" cy="73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C6E8F8E-5110-49C5-A5A0-78CD69638B40}"/>
              </a:ext>
            </a:extLst>
          </p:cNvPr>
          <p:cNvSpPr txBox="1"/>
          <p:nvPr/>
        </p:nvSpPr>
        <p:spPr>
          <a:xfrm>
            <a:off x="8267700" y="1246703"/>
            <a:ext cx="17526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26C84-9C64-E4F3-76B8-F84406D49158}"/>
              </a:ext>
            </a:extLst>
          </p:cNvPr>
          <p:cNvSpPr txBox="1"/>
          <p:nvPr/>
        </p:nvSpPr>
        <p:spPr>
          <a:xfrm>
            <a:off x="3020774" y="2389079"/>
            <a:ext cx="12903132" cy="597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Tên biểu đồ: “Thứ hạng của bóng đá nam Việt Nam”.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 ngang: biểu diễn thời gian (năm).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 đứng: biểu diễn thứ hạng.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Mỗi điểm biểu diễn thứ hạng của bóng đá nam Việt Nam ở năm tương ứng theo bảng xếp hạng của Liên đoàn Bóng đá thế giới.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0">
            <a:extLst>
              <a:ext uri="{FF2B5EF4-FFF2-40B4-BE49-F238E27FC236}">
                <a16:creationId xmlns:a16="http://schemas.microsoft.com/office/drawing/2014/main" id="{BE533A05-D7B7-EEE3-1CE2-D69EAEF2D0D2}"/>
              </a:ext>
            </a:extLst>
          </p:cNvPr>
          <p:cNvSpPr txBox="1"/>
          <p:nvPr/>
        </p:nvSpPr>
        <p:spPr>
          <a:xfrm>
            <a:off x="1" y="358747"/>
            <a:ext cx="1798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VÀ PHÂN TÍCH DỮ LIỆU TRONG BIỂU ĐỒ ĐOẠN THẲNG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9AAC1-1A8A-8A2A-95EF-03390B1B6CEA}"/>
              </a:ext>
            </a:extLst>
          </p:cNvPr>
          <p:cNvSpPr txBox="1"/>
          <p:nvPr/>
        </p:nvSpPr>
        <p:spPr>
          <a:xfrm>
            <a:off x="1389793" y="2798845"/>
            <a:ext cx="1263100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(H.5.21)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: Góc Tròn 9">
            <a:extLst>
              <a:ext uri="{FF2B5EF4-FFF2-40B4-BE49-F238E27FC236}">
                <a16:creationId xmlns:a16="http://schemas.microsoft.com/office/drawing/2014/main" id="{36037487-2F37-645C-1A9D-9E6C3F6B040A}"/>
              </a:ext>
            </a:extLst>
          </p:cNvPr>
          <p:cNvSpPr/>
          <p:nvPr/>
        </p:nvSpPr>
        <p:spPr>
          <a:xfrm>
            <a:off x="1524000" y="4030611"/>
            <a:ext cx="145152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E7E7E-A964-A199-CE43-3CDA62115ABE}"/>
              </a:ext>
            </a:extLst>
          </p:cNvPr>
          <p:cNvSpPr txBox="1"/>
          <p:nvPr/>
        </p:nvSpPr>
        <p:spPr>
          <a:xfrm>
            <a:off x="3297527" y="3821392"/>
            <a:ext cx="12496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1979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BC428A7-276B-BFE2-8D46-36B00FA10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96521"/>
              </p:ext>
            </p:extLst>
          </p:nvPr>
        </p:nvGraphicFramePr>
        <p:xfrm>
          <a:off x="3810000" y="6523289"/>
          <a:ext cx="12496800" cy="2171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12569218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2723845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42712699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2540131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10146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218087478"/>
                    </a:ext>
                  </a:extLst>
                </a:gridCol>
              </a:tblGrid>
              <a:tr h="108571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522428"/>
                  </a:ext>
                </a:extLst>
              </a:tr>
              <a:tr h="108571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346385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CCA2D2-EE6C-5AD8-227D-8717372D1EC4}"/>
              </a:ext>
            </a:extLst>
          </p:cNvPr>
          <p:cNvSpPr/>
          <p:nvPr/>
        </p:nvSpPr>
        <p:spPr>
          <a:xfrm>
            <a:off x="10310812" y="7736114"/>
            <a:ext cx="1295400" cy="838200"/>
          </a:xfrm>
          <a:prstGeom prst="roundRect">
            <a:avLst/>
          </a:prstGeom>
          <a:solidFill>
            <a:srgbClr val="FCF4E9"/>
          </a:solidFill>
          <a:ln>
            <a:solidFill>
              <a:srgbClr val="FCF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2B656F-0E2D-E81C-D3E7-ECE5E7E5C6CA}"/>
              </a:ext>
            </a:extLst>
          </p:cNvPr>
          <p:cNvSpPr/>
          <p:nvPr/>
        </p:nvSpPr>
        <p:spPr>
          <a:xfrm>
            <a:off x="13487400" y="7736114"/>
            <a:ext cx="1295400" cy="838200"/>
          </a:xfrm>
          <a:prstGeom prst="roundRect">
            <a:avLst/>
          </a:prstGeom>
          <a:solidFill>
            <a:srgbClr val="FCF4E9"/>
          </a:solidFill>
          <a:ln>
            <a:solidFill>
              <a:srgbClr val="FCF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4E25E0-1FD7-56D9-6BFA-E7BEA44048E0}"/>
              </a:ext>
            </a:extLst>
          </p:cNvPr>
          <p:cNvSpPr/>
          <p:nvPr/>
        </p:nvSpPr>
        <p:spPr>
          <a:xfrm>
            <a:off x="14915243" y="7736114"/>
            <a:ext cx="1295400" cy="838200"/>
          </a:xfrm>
          <a:prstGeom prst="roundRect">
            <a:avLst/>
          </a:prstGeom>
          <a:solidFill>
            <a:srgbClr val="FCF4E9"/>
          </a:solidFill>
          <a:ln>
            <a:solidFill>
              <a:srgbClr val="FCF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96,2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A479BD20-F77B-96AE-6F20-0C4CE42AE97D}"/>
              </a:ext>
            </a:extLst>
          </p:cNvPr>
          <p:cNvSpPr/>
          <p:nvPr/>
        </p:nvSpPr>
        <p:spPr>
          <a:xfrm>
            <a:off x="1774983" y="1357740"/>
            <a:ext cx="145152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AADAFD-81E3-DF9A-6045-4BF77A0C2093}"/>
              </a:ext>
            </a:extLst>
          </p:cNvPr>
          <p:cNvSpPr txBox="1"/>
          <p:nvPr/>
        </p:nvSpPr>
        <p:spPr>
          <a:xfrm>
            <a:off x="3455749" y="955130"/>
            <a:ext cx="1207384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1979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2019?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C172F-A047-1EF6-760E-D858F6B6A5BF}"/>
              </a:ext>
            </a:extLst>
          </p:cNvPr>
          <p:cNvSpPr txBox="1"/>
          <p:nvPr/>
        </p:nvSpPr>
        <p:spPr>
          <a:xfrm>
            <a:off x="4244497" y="3586368"/>
            <a:ext cx="840719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dân Việt Nam tăng qua các năm.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159AAB8-9307-509A-39D2-3444B6DF6387}"/>
              </a:ext>
            </a:extLst>
          </p:cNvPr>
          <p:cNvSpPr/>
          <p:nvPr/>
        </p:nvSpPr>
        <p:spPr>
          <a:xfrm>
            <a:off x="8448093" y="2705100"/>
            <a:ext cx="695907" cy="103008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8A4A7F-3942-F6A9-50F6-C7490550A8CF}"/>
              </a:ext>
            </a:extLst>
          </p:cNvPr>
          <p:cNvSpPr txBox="1"/>
          <p:nvPr/>
        </p:nvSpPr>
        <p:spPr>
          <a:xfrm>
            <a:off x="2409474" y="5626121"/>
            <a:ext cx="11796485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b="1" i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xét:</a:t>
            </a:r>
            <a:endParaRPr lang="en-US" sz="4000" i="1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đồ đoạn thẳng giúp ta dễ dàng nhận ra xu thế của đại lượng ta đang quan tâm theo thời gian.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2048</Words>
  <Application>Microsoft Office PowerPoint</Application>
  <PresentationFormat>Custom</PresentationFormat>
  <Paragraphs>251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Abadi</vt:lpstr>
      <vt:lpstr>Cambria Math</vt:lpstr>
      <vt:lpstr>Arial</vt:lpstr>
      <vt:lpstr>Yu Mincho</vt:lpstr>
      <vt:lpstr>Times New Roman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Colorful Kids Science Class  Presentation</dc:title>
  <dc:creator>Lê Thảo</dc:creator>
  <cp:lastModifiedBy>NGO-HIEN</cp:lastModifiedBy>
  <cp:revision>12</cp:revision>
  <dcterms:created xsi:type="dcterms:W3CDTF">2006-08-16T00:00:00Z</dcterms:created>
  <dcterms:modified xsi:type="dcterms:W3CDTF">2022-12-02T15:32:09Z</dcterms:modified>
  <dc:identifier>DAFN8v5n_4A</dc:identifier>
</cp:coreProperties>
</file>