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26"/>
  </p:notesMasterIdLst>
  <p:sldIdLst>
    <p:sldId id="257" r:id="rId2"/>
    <p:sldId id="297" r:id="rId3"/>
    <p:sldId id="270" r:id="rId4"/>
    <p:sldId id="258" r:id="rId5"/>
    <p:sldId id="259" r:id="rId6"/>
    <p:sldId id="273" r:id="rId7"/>
    <p:sldId id="264" r:id="rId8"/>
    <p:sldId id="267" r:id="rId9"/>
    <p:sldId id="261" r:id="rId10"/>
    <p:sldId id="263" r:id="rId11"/>
    <p:sldId id="274" r:id="rId12"/>
    <p:sldId id="265" r:id="rId13"/>
    <p:sldId id="269" r:id="rId14"/>
    <p:sldId id="266" r:id="rId15"/>
    <p:sldId id="278" r:id="rId16"/>
    <p:sldId id="260" r:id="rId17"/>
    <p:sldId id="268" r:id="rId18"/>
    <p:sldId id="262" r:id="rId19"/>
    <p:sldId id="272" r:id="rId20"/>
    <p:sldId id="299" r:id="rId21"/>
    <p:sldId id="300" r:id="rId22"/>
    <p:sldId id="301" r:id="rId23"/>
    <p:sldId id="298" r:id="rId24"/>
    <p:sldId id="277" r:id="rId25"/>
  </p:sldIdLst>
  <p:sldSz cx="9144000" cy="5143500" type="screen16x9"/>
  <p:notesSz cx="6858000" cy="9144000"/>
  <p:embeddedFontLst>
    <p:embeddedFont>
      <p:font typeface="Didact Gothic" panose="020B0604020202020204" charset="0"/>
      <p:regular r:id="rId27"/>
    </p:embeddedFont>
    <p:embeddedFont>
      <p:font typeface="Secular One" panose="00000500000000000000" charset="-79"/>
      <p:regular r:id="rId28"/>
    </p:embeddedFont>
    <p:embeddedFont>
      <p:font typeface="Calibri" panose="020F0502020204030204" pitchFamily="34" charset="0"/>
      <p:regular r:id="rId29"/>
      <p:bold r:id="rId30"/>
      <p:italic r:id="rId31"/>
      <p:boldItalic r:id="rId32"/>
    </p:embeddedFont>
    <p:embeddedFont>
      <p:font typeface="Bebas Neue" panose="020B0604020202020204" charset="0"/>
      <p:regular r:id="rId33"/>
    </p:embeddedFont>
    <p:embeddedFont>
      <p:font typeface="Cambria Math" panose="02040503050406030204" pitchFamily="18"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7432F9-8F9B-49E2-A517-896A1FBFEE68}">
  <a:tblStyle styleId="{597432F9-8F9B-49E2-A517-896A1FBFEE6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231521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07ee2ae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107ee2ae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0254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0fb8978c53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0fb8978c5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296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10fb8978c53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10fb8978c53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3279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0fb8978c53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10fb8978c53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7959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10fb8978c53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10fb8978c5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458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10fb8978c53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10fb8978c53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6476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0"/>
        <p:cNvGrpSpPr/>
        <p:nvPr/>
      </p:nvGrpSpPr>
      <p:grpSpPr>
        <a:xfrm>
          <a:off x="0" y="0"/>
          <a:ext cx="0" cy="0"/>
          <a:chOff x="0" y="0"/>
          <a:chExt cx="0" cy="0"/>
        </a:xfrm>
      </p:grpSpPr>
      <p:sp>
        <p:nvSpPr>
          <p:cNvPr id="1671" name="Google Shape;1671;g10fb8978c53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2" name="Google Shape;1672;g10fb8978c53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3300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0fb8978c5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0fb8978c5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371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10c8d9d9a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110c8d9d9a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4240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107ee2aec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107ee2aec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1522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10fb8978c53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10fb8978c53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1618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07ee2ae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107ee2ae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4842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10fb8978c53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10fb8978c53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7212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1"/>
        <p:cNvGrpSpPr/>
        <p:nvPr/>
      </p:nvGrpSpPr>
      <p:grpSpPr>
        <a:xfrm>
          <a:off x="0" y="0"/>
          <a:ext cx="0" cy="0"/>
          <a:chOff x="0" y="0"/>
          <a:chExt cx="0" cy="0"/>
        </a:xfrm>
      </p:grpSpPr>
      <p:sp>
        <p:nvSpPr>
          <p:cNvPr id="1662" name="Google Shape;1662;g10fb8978c53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3" name="Google Shape;1663;g10fb8978c53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7397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10fb8978c53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10fb8978c53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0560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107ee2aec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107ee2aec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4118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107ee2aec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107ee2aec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0971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10fb8978c53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10fb8978c53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9064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0fb8978c53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10fb8978c5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913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10fb8978c53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10fb8978c53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4302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0fb8978c5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0fb8978c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3073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791300" y="2428675"/>
            <a:ext cx="46098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867825" y="1360551"/>
            <a:ext cx="1389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791300" y="3331400"/>
            <a:ext cx="4307100" cy="497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720000" y="17427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 name="Google Shape;42;p13"/>
          <p:cNvSpPr txBox="1">
            <a:spLocks noGrp="1"/>
          </p:cNvSpPr>
          <p:nvPr>
            <p:ph type="title" idx="2" hasCustomPrompt="1"/>
          </p:nvPr>
        </p:nvSpPr>
        <p:spPr>
          <a:xfrm>
            <a:off x="1513600" y="11496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3" name="Google Shape;43;p13"/>
          <p:cNvSpPr txBox="1">
            <a:spLocks noGrp="1"/>
          </p:cNvSpPr>
          <p:nvPr>
            <p:ph type="subTitle" idx="1"/>
          </p:nvPr>
        </p:nvSpPr>
        <p:spPr>
          <a:xfrm>
            <a:off x="720000" y="22179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4" name="Google Shape;44;p13"/>
          <p:cNvSpPr txBox="1">
            <a:spLocks noGrp="1"/>
          </p:cNvSpPr>
          <p:nvPr>
            <p:ph type="title" idx="3"/>
          </p:nvPr>
        </p:nvSpPr>
        <p:spPr>
          <a:xfrm>
            <a:off x="3403800" y="17427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5" name="Google Shape;45;p13"/>
          <p:cNvSpPr txBox="1">
            <a:spLocks noGrp="1"/>
          </p:cNvSpPr>
          <p:nvPr>
            <p:ph type="title" idx="4" hasCustomPrompt="1"/>
          </p:nvPr>
        </p:nvSpPr>
        <p:spPr>
          <a:xfrm>
            <a:off x="4197463" y="11496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6" name="Google Shape;46;p13"/>
          <p:cNvSpPr txBox="1">
            <a:spLocks noGrp="1"/>
          </p:cNvSpPr>
          <p:nvPr>
            <p:ph type="subTitle" idx="5"/>
          </p:nvPr>
        </p:nvSpPr>
        <p:spPr>
          <a:xfrm>
            <a:off x="3403800" y="22179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7" name="Google Shape;47;p13"/>
          <p:cNvSpPr txBox="1">
            <a:spLocks noGrp="1"/>
          </p:cNvSpPr>
          <p:nvPr>
            <p:ph type="title" idx="6"/>
          </p:nvPr>
        </p:nvSpPr>
        <p:spPr>
          <a:xfrm>
            <a:off x="6087600" y="17427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8" name="Google Shape;48;p13"/>
          <p:cNvSpPr txBox="1">
            <a:spLocks noGrp="1"/>
          </p:cNvSpPr>
          <p:nvPr>
            <p:ph type="title" idx="7" hasCustomPrompt="1"/>
          </p:nvPr>
        </p:nvSpPr>
        <p:spPr>
          <a:xfrm>
            <a:off x="6881263" y="11496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9" name="Google Shape;49;p13"/>
          <p:cNvSpPr txBox="1">
            <a:spLocks noGrp="1"/>
          </p:cNvSpPr>
          <p:nvPr>
            <p:ph type="subTitle" idx="8"/>
          </p:nvPr>
        </p:nvSpPr>
        <p:spPr>
          <a:xfrm>
            <a:off x="6087600" y="22179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0" name="Google Shape;50;p13"/>
          <p:cNvSpPr txBox="1">
            <a:spLocks noGrp="1"/>
          </p:cNvSpPr>
          <p:nvPr>
            <p:ph type="title" idx="9"/>
          </p:nvPr>
        </p:nvSpPr>
        <p:spPr>
          <a:xfrm>
            <a:off x="720000" y="35321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1" name="Google Shape;51;p13"/>
          <p:cNvSpPr txBox="1">
            <a:spLocks noGrp="1"/>
          </p:cNvSpPr>
          <p:nvPr>
            <p:ph type="title" idx="13" hasCustomPrompt="1"/>
          </p:nvPr>
        </p:nvSpPr>
        <p:spPr>
          <a:xfrm>
            <a:off x="1513650" y="29390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2" name="Google Shape;52;p13"/>
          <p:cNvSpPr txBox="1">
            <a:spLocks noGrp="1"/>
          </p:cNvSpPr>
          <p:nvPr>
            <p:ph type="subTitle" idx="14"/>
          </p:nvPr>
        </p:nvSpPr>
        <p:spPr>
          <a:xfrm>
            <a:off x="720000" y="40073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3" name="Google Shape;53;p13"/>
          <p:cNvSpPr txBox="1">
            <a:spLocks noGrp="1"/>
          </p:cNvSpPr>
          <p:nvPr>
            <p:ph type="title" idx="15"/>
          </p:nvPr>
        </p:nvSpPr>
        <p:spPr>
          <a:xfrm>
            <a:off x="3403800" y="35321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4" name="Google Shape;54;p13"/>
          <p:cNvSpPr txBox="1">
            <a:spLocks noGrp="1"/>
          </p:cNvSpPr>
          <p:nvPr>
            <p:ph type="title" idx="16" hasCustomPrompt="1"/>
          </p:nvPr>
        </p:nvSpPr>
        <p:spPr>
          <a:xfrm>
            <a:off x="4197463" y="29390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 name="Google Shape;55;p13"/>
          <p:cNvSpPr txBox="1">
            <a:spLocks noGrp="1"/>
          </p:cNvSpPr>
          <p:nvPr>
            <p:ph type="subTitle" idx="17"/>
          </p:nvPr>
        </p:nvSpPr>
        <p:spPr>
          <a:xfrm>
            <a:off x="3403800" y="40073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6" name="Google Shape;56;p13"/>
          <p:cNvSpPr txBox="1">
            <a:spLocks noGrp="1"/>
          </p:cNvSpPr>
          <p:nvPr>
            <p:ph type="title" idx="18"/>
          </p:nvPr>
        </p:nvSpPr>
        <p:spPr>
          <a:xfrm>
            <a:off x="6087600" y="35321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7" name="Google Shape;57;p13"/>
          <p:cNvSpPr txBox="1">
            <a:spLocks noGrp="1"/>
          </p:cNvSpPr>
          <p:nvPr>
            <p:ph type="title" idx="19" hasCustomPrompt="1"/>
          </p:nvPr>
        </p:nvSpPr>
        <p:spPr>
          <a:xfrm>
            <a:off x="6881263" y="29390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8" name="Google Shape;58;p13"/>
          <p:cNvSpPr txBox="1">
            <a:spLocks noGrp="1"/>
          </p:cNvSpPr>
          <p:nvPr>
            <p:ph type="subTitle" idx="20"/>
          </p:nvPr>
        </p:nvSpPr>
        <p:spPr>
          <a:xfrm>
            <a:off x="6087600" y="40073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9" name="Google Shape;59;p13"/>
          <p:cNvSpPr txBox="1">
            <a:spLocks noGrp="1"/>
          </p:cNvSpPr>
          <p:nvPr>
            <p:ph type="title" idx="21"/>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60"/>
        <p:cNvGrpSpPr/>
        <p:nvPr/>
      </p:nvGrpSpPr>
      <p:grpSpPr>
        <a:xfrm>
          <a:off x="0" y="0"/>
          <a:ext cx="0" cy="0"/>
          <a:chOff x="0" y="0"/>
          <a:chExt cx="0" cy="0"/>
        </a:xfrm>
      </p:grpSpPr>
      <p:sp>
        <p:nvSpPr>
          <p:cNvPr id="61" name="Google Shape;61;p14"/>
          <p:cNvSpPr txBox="1">
            <a:spLocks noGrp="1"/>
          </p:cNvSpPr>
          <p:nvPr>
            <p:ph type="subTitle" idx="1"/>
          </p:nvPr>
        </p:nvSpPr>
        <p:spPr>
          <a:xfrm>
            <a:off x="715100" y="2963763"/>
            <a:ext cx="2907600" cy="89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 name="Google Shape;62;p14"/>
          <p:cNvSpPr txBox="1">
            <a:spLocks noGrp="1"/>
          </p:cNvSpPr>
          <p:nvPr>
            <p:ph type="title"/>
          </p:nvPr>
        </p:nvSpPr>
        <p:spPr>
          <a:xfrm>
            <a:off x="715100" y="1282138"/>
            <a:ext cx="4108500" cy="1637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63"/>
        <p:cNvGrpSpPr/>
        <p:nvPr/>
      </p:nvGrpSpPr>
      <p:grpSpPr>
        <a:xfrm>
          <a:off x="0" y="0"/>
          <a:ext cx="0" cy="0"/>
          <a:chOff x="0" y="0"/>
          <a:chExt cx="0" cy="0"/>
        </a:xfrm>
      </p:grpSpPr>
      <p:sp>
        <p:nvSpPr>
          <p:cNvPr id="64" name="Google Shape;64;p15"/>
          <p:cNvSpPr txBox="1">
            <a:spLocks noGrp="1"/>
          </p:cNvSpPr>
          <p:nvPr>
            <p:ph type="subTitle" idx="1"/>
          </p:nvPr>
        </p:nvSpPr>
        <p:spPr>
          <a:xfrm>
            <a:off x="715100" y="2686850"/>
            <a:ext cx="3245100" cy="90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 name="Google Shape;65;p15"/>
          <p:cNvSpPr txBox="1">
            <a:spLocks noGrp="1"/>
          </p:cNvSpPr>
          <p:nvPr>
            <p:ph type="title"/>
          </p:nvPr>
        </p:nvSpPr>
        <p:spPr>
          <a:xfrm>
            <a:off x="720000" y="1555450"/>
            <a:ext cx="3655200" cy="1014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720000" y="2628457"/>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8" name="Google Shape;68;p16"/>
          <p:cNvSpPr txBox="1">
            <a:spLocks noGrp="1"/>
          </p:cNvSpPr>
          <p:nvPr>
            <p:ph type="subTitle" idx="1"/>
          </p:nvPr>
        </p:nvSpPr>
        <p:spPr>
          <a:xfrm>
            <a:off x="720000" y="3096570"/>
            <a:ext cx="2336400" cy="7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 name="Google Shape;69;p16"/>
          <p:cNvSpPr txBox="1">
            <a:spLocks noGrp="1"/>
          </p:cNvSpPr>
          <p:nvPr>
            <p:ph type="title" idx="2"/>
          </p:nvPr>
        </p:nvSpPr>
        <p:spPr>
          <a:xfrm>
            <a:off x="3403800" y="262846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0" name="Google Shape;70;p16"/>
          <p:cNvSpPr txBox="1">
            <a:spLocks noGrp="1"/>
          </p:cNvSpPr>
          <p:nvPr>
            <p:ph type="subTitle" idx="3"/>
          </p:nvPr>
        </p:nvSpPr>
        <p:spPr>
          <a:xfrm>
            <a:off x="3403800" y="3096575"/>
            <a:ext cx="2336400" cy="7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 name="Google Shape;71;p16"/>
          <p:cNvSpPr txBox="1">
            <a:spLocks noGrp="1"/>
          </p:cNvSpPr>
          <p:nvPr>
            <p:ph type="title" idx="4"/>
          </p:nvPr>
        </p:nvSpPr>
        <p:spPr>
          <a:xfrm>
            <a:off x="6087600" y="262846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 name="Google Shape;72;p16"/>
          <p:cNvSpPr txBox="1">
            <a:spLocks noGrp="1"/>
          </p:cNvSpPr>
          <p:nvPr>
            <p:ph type="subTitle" idx="5"/>
          </p:nvPr>
        </p:nvSpPr>
        <p:spPr>
          <a:xfrm>
            <a:off x="6087600" y="3096575"/>
            <a:ext cx="2336400" cy="7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 name="Google Shape;73;p16"/>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1195863" y="19876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6" name="Google Shape;76;p17"/>
          <p:cNvSpPr txBox="1">
            <a:spLocks noGrp="1"/>
          </p:cNvSpPr>
          <p:nvPr>
            <p:ph type="subTitle" idx="1"/>
          </p:nvPr>
        </p:nvSpPr>
        <p:spPr>
          <a:xfrm>
            <a:off x="1195863" y="236295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 name="Google Shape;77;p17"/>
          <p:cNvSpPr txBox="1">
            <a:spLocks noGrp="1"/>
          </p:cNvSpPr>
          <p:nvPr>
            <p:ph type="title" idx="2"/>
          </p:nvPr>
        </p:nvSpPr>
        <p:spPr>
          <a:xfrm>
            <a:off x="5081043" y="19876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8" name="Google Shape;78;p17"/>
          <p:cNvSpPr txBox="1">
            <a:spLocks noGrp="1"/>
          </p:cNvSpPr>
          <p:nvPr>
            <p:ph type="subTitle" idx="3"/>
          </p:nvPr>
        </p:nvSpPr>
        <p:spPr>
          <a:xfrm>
            <a:off x="5081043" y="236295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 name="Google Shape;79;p17"/>
          <p:cNvSpPr txBox="1">
            <a:spLocks noGrp="1"/>
          </p:cNvSpPr>
          <p:nvPr>
            <p:ph type="title" idx="4"/>
          </p:nvPr>
        </p:nvSpPr>
        <p:spPr>
          <a:xfrm>
            <a:off x="1203075" y="374840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0" name="Google Shape;80;p17"/>
          <p:cNvSpPr txBox="1">
            <a:spLocks noGrp="1"/>
          </p:cNvSpPr>
          <p:nvPr>
            <p:ph type="subTitle" idx="5"/>
          </p:nvPr>
        </p:nvSpPr>
        <p:spPr>
          <a:xfrm>
            <a:off x="1203075" y="412370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 name="Google Shape;81;p17"/>
          <p:cNvSpPr txBox="1">
            <a:spLocks noGrp="1"/>
          </p:cNvSpPr>
          <p:nvPr>
            <p:ph type="title" idx="6"/>
          </p:nvPr>
        </p:nvSpPr>
        <p:spPr>
          <a:xfrm>
            <a:off x="5088255" y="374840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2" name="Google Shape;82;p17"/>
          <p:cNvSpPr txBox="1">
            <a:spLocks noGrp="1"/>
          </p:cNvSpPr>
          <p:nvPr>
            <p:ph type="subTitle" idx="7"/>
          </p:nvPr>
        </p:nvSpPr>
        <p:spPr>
          <a:xfrm>
            <a:off x="5088255" y="412370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 name="Google Shape;83;p17"/>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899153" y="1911450"/>
            <a:ext cx="1952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6" name="Google Shape;86;p18"/>
          <p:cNvSpPr txBox="1">
            <a:spLocks noGrp="1"/>
          </p:cNvSpPr>
          <p:nvPr>
            <p:ph type="subTitle" idx="1"/>
          </p:nvPr>
        </p:nvSpPr>
        <p:spPr>
          <a:xfrm>
            <a:off x="899153" y="2331259"/>
            <a:ext cx="1952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 name="Google Shape;87;p18"/>
          <p:cNvSpPr txBox="1">
            <a:spLocks noGrp="1"/>
          </p:cNvSpPr>
          <p:nvPr>
            <p:ph type="title" idx="2"/>
          </p:nvPr>
        </p:nvSpPr>
        <p:spPr>
          <a:xfrm>
            <a:off x="3600448" y="1911450"/>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8" name="Google Shape;88;p18"/>
          <p:cNvSpPr txBox="1">
            <a:spLocks noGrp="1"/>
          </p:cNvSpPr>
          <p:nvPr>
            <p:ph type="subTitle" idx="3"/>
          </p:nvPr>
        </p:nvSpPr>
        <p:spPr>
          <a:xfrm>
            <a:off x="3600448" y="2331259"/>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 name="Google Shape;89;p18"/>
          <p:cNvSpPr txBox="1">
            <a:spLocks noGrp="1"/>
          </p:cNvSpPr>
          <p:nvPr>
            <p:ph type="title" idx="4"/>
          </p:nvPr>
        </p:nvSpPr>
        <p:spPr>
          <a:xfrm>
            <a:off x="899153" y="3703893"/>
            <a:ext cx="1952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 name="Google Shape;90;p18"/>
          <p:cNvSpPr txBox="1">
            <a:spLocks noGrp="1"/>
          </p:cNvSpPr>
          <p:nvPr>
            <p:ph type="subTitle" idx="5"/>
          </p:nvPr>
        </p:nvSpPr>
        <p:spPr>
          <a:xfrm>
            <a:off x="899153" y="4123702"/>
            <a:ext cx="1952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 name="Google Shape;91;p18"/>
          <p:cNvSpPr txBox="1">
            <a:spLocks noGrp="1"/>
          </p:cNvSpPr>
          <p:nvPr>
            <p:ph type="title" idx="6"/>
          </p:nvPr>
        </p:nvSpPr>
        <p:spPr>
          <a:xfrm>
            <a:off x="3600448" y="3703893"/>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2" name="Google Shape;92;p18"/>
          <p:cNvSpPr txBox="1">
            <a:spLocks noGrp="1"/>
          </p:cNvSpPr>
          <p:nvPr>
            <p:ph type="subTitle" idx="7"/>
          </p:nvPr>
        </p:nvSpPr>
        <p:spPr>
          <a:xfrm>
            <a:off x="3600448" y="4123702"/>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 name="Google Shape;93;p18"/>
          <p:cNvSpPr txBox="1">
            <a:spLocks noGrp="1"/>
          </p:cNvSpPr>
          <p:nvPr>
            <p:ph type="title" idx="8"/>
          </p:nvPr>
        </p:nvSpPr>
        <p:spPr>
          <a:xfrm>
            <a:off x="6299723" y="1911450"/>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4" name="Google Shape;94;p18"/>
          <p:cNvSpPr txBox="1">
            <a:spLocks noGrp="1"/>
          </p:cNvSpPr>
          <p:nvPr>
            <p:ph type="subTitle" idx="9"/>
          </p:nvPr>
        </p:nvSpPr>
        <p:spPr>
          <a:xfrm>
            <a:off x="6299723" y="2331259"/>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 name="Google Shape;95;p18"/>
          <p:cNvSpPr txBox="1">
            <a:spLocks noGrp="1"/>
          </p:cNvSpPr>
          <p:nvPr>
            <p:ph type="title" idx="13"/>
          </p:nvPr>
        </p:nvSpPr>
        <p:spPr>
          <a:xfrm>
            <a:off x="6299723" y="3703893"/>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6" name="Google Shape;96;p18"/>
          <p:cNvSpPr txBox="1">
            <a:spLocks noGrp="1"/>
          </p:cNvSpPr>
          <p:nvPr>
            <p:ph type="subTitle" idx="14"/>
          </p:nvPr>
        </p:nvSpPr>
        <p:spPr>
          <a:xfrm>
            <a:off x="6299723" y="4123702"/>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 name="Google Shape;97;p18"/>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98"/>
        <p:cNvGrpSpPr/>
        <p:nvPr/>
      </p:nvGrpSpPr>
      <p:grpSpPr>
        <a:xfrm>
          <a:off x="0" y="0"/>
          <a:ext cx="0" cy="0"/>
          <a:chOff x="0" y="0"/>
          <a:chExt cx="0" cy="0"/>
        </a:xfrm>
      </p:grpSpPr>
      <p:sp>
        <p:nvSpPr>
          <p:cNvPr id="99" name="Google Shape;99;p19"/>
          <p:cNvSpPr txBox="1">
            <a:spLocks noGrp="1"/>
          </p:cNvSpPr>
          <p:nvPr>
            <p:ph type="title" hasCustomPrompt="1"/>
          </p:nvPr>
        </p:nvSpPr>
        <p:spPr>
          <a:xfrm>
            <a:off x="2115825" y="540000"/>
            <a:ext cx="4912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9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0" name="Google Shape;100;p19"/>
          <p:cNvSpPr txBox="1">
            <a:spLocks noGrp="1"/>
          </p:cNvSpPr>
          <p:nvPr>
            <p:ph type="subTitle" idx="1"/>
          </p:nvPr>
        </p:nvSpPr>
        <p:spPr>
          <a:xfrm>
            <a:off x="2115825" y="1322227"/>
            <a:ext cx="4912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 name="Google Shape;101;p19"/>
          <p:cNvSpPr txBox="1">
            <a:spLocks noGrp="1"/>
          </p:cNvSpPr>
          <p:nvPr>
            <p:ph type="title" idx="2" hasCustomPrompt="1"/>
          </p:nvPr>
        </p:nvSpPr>
        <p:spPr>
          <a:xfrm>
            <a:off x="2115825" y="1919942"/>
            <a:ext cx="4912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9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2" name="Google Shape;102;p19"/>
          <p:cNvSpPr txBox="1">
            <a:spLocks noGrp="1"/>
          </p:cNvSpPr>
          <p:nvPr>
            <p:ph type="subTitle" idx="3"/>
          </p:nvPr>
        </p:nvSpPr>
        <p:spPr>
          <a:xfrm>
            <a:off x="2115825" y="2702169"/>
            <a:ext cx="4912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 name="Google Shape;103;p19"/>
          <p:cNvSpPr txBox="1">
            <a:spLocks noGrp="1"/>
          </p:cNvSpPr>
          <p:nvPr>
            <p:ph type="title" idx="4" hasCustomPrompt="1"/>
          </p:nvPr>
        </p:nvSpPr>
        <p:spPr>
          <a:xfrm>
            <a:off x="2115825" y="3376096"/>
            <a:ext cx="4912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9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4" name="Google Shape;104;p19"/>
          <p:cNvSpPr txBox="1">
            <a:spLocks noGrp="1"/>
          </p:cNvSpPr>
          <p:nvPr>
            <p:ph type="subTitle" idx="5"/>
          </p:nvPr>
        </p:nvSpPr>
        <p:spPr>
          <a:xfrm>
            <a:off x="2115825" y="4158324"/>
            <a:ext cx="4912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0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subTitle" idx="1"/>
          </p:nvPr>
        </p:nvSpPr>
        <p:spPr>
          <a:xfrm>
            <a:off x="1200013" y="2688514"/>
            <a:ext cx="3089100" cy="414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500">
                <a:latin typeface="Secular One"/>
                <a:ea typeface="Secular One"/>
                <a:cs typeface="Secular One"/>
                <a:sym typeface="Secular On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0" name="Google Shape;20;p5"/>
          <p:cNvSpPr txBox="1">
            <a:spLocks noGrp="1"/>
          </p:cNvSpPr>
          <p:nvPr>
            <p:ph type="subTitle" idx="2"/>
          </p:nvPr>
        </p:nvSpPr>
        <p:spPr>
          <a:xfrm>
            <a:off x="4854888" y="2688514"/>
            <a:ext cx="3089100" cy="41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latin typeface="Secular One"/>
                <a:ea typeface="Secular One"/>
                <a:cs typeface="Secular One"/>
                <a:sym typeface="Secular On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1" name="Google Shape;21;p5"/>
          <p:cNvSpPr txBox="1">
            <a:spLocks noGrp="1"/>
          </p:cNvSpPr>
          <p:nvPr>
            <p:ph type="subTitle" idx="3"/>
          </p:nvPr>
        </p:nvSpPr>
        <p:spPr>
          <a:xfrm>
            <a:off x="1200088" y="3100746"/>
            <a:ext cx="3089100" cy="8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 name="Google Shape;22;p5"/>
          <p:cNvSpPr txBox="1">
            <a:spLocks noGrp="1"/>
          </p:cNvSpPr>
          <p:nvPr>
            <p:ph type="subTitle" idx="4"/>
          </p:nvPr>
        </p:nvSpPr>
        <p:spPr>
          <a:xfrm>
            <a:off x="4854888" y="3100746"/>
            <a:ext cx="3089100" cy="8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 name="Google Shape;23;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715100" y="778950"/>
            <a:ext cx="3711900" cy="1227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 name="Google Shape;28;p7"/>
          <p:cNvSpPr txBox="1">
            <a:spLocks noGrp="1"/>
          </p:cNvSpPr>
          <p:nvPr>
            <p:ph type="body" idx="1"/>
          </p:nvPr>
        </p:nvSpPr>
        <p:spPr>
          <a:xfrm>
            <a:off x="715100" y="2136800"/>
            <a:ext cx="3598800" cy="23583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899925" y="991354"/>
            <a:ext cx="5880900" cy="25293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6000"/>
              <a:buNone/>
              <a:defRPr sz="81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720000" y="367423"/>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9"/>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1284000" y="1590997"/>
            <a:ext cx="6576000" cy="1511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1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8" name="Google Shape;38;p11"/>
          <p:cNvSpPr txBox="1">
            <a:spLocks noGrp="1"/>
          </p:cNvSpPr>
          <p:nvPr>
            <p:ph type="subTitle" idx="1"/>
          </p:nvPr>
        </p:nvSpPr>
        <p:spPr>
          <a:xfrm>
            <a:off x="1284000" y="3309488"/>
            <a:ext cx="6576000" cy="41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1pPr>
            <a:lvl2pPr lvl="1"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2pPr>
            <a:lvl3pPr lvl="2"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3pPr>
            <a:lvl4pPr lvl="3"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4pPr>
            <a:lvl5pPr lvl="4"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5pPr>
            <a:lvl6pPr lvl="5"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6pPr>
            <a:lvl7pPr lvl="6"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7pPr>
            <a:lvl8pPr lvl="7"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8pPr>
            <a:lvl9pPr lvl="8"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lt2"/>
              </a:buClr>
              <a:buSzPts val="1400"/>
              <a:buFont typeface="Didact Gothic"/>
              <a:buChar char="■"/>
              <a:defRPr>
                <a:solidFill>
                  <a:schemeClr val="lt2"/>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7"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png"/><Relationship Id="rId7"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35.png"/><Relationship Id="rId5" Type="http://schemas.openxmlformats.org/officeDocument/2006/relationships/image" Target="../media/image36.png"/><Relationship Id="rId4" Type="http://schemas.openxmlformats.org/officeDocument/2006/relationships/image" Target="../media/image3.png"/><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png"/><Relationship Id="rId7"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png"/><Relationship Id="rId7"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3.pn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2.png"/><Relationship Id="rId7"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51.png"/><Relationship Id="rId5" Type="http://schemas.openxmlformats.org/officeDocument/2006/relationships/image" Target="../media/image20.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20.png"/><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52.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58.png"/><Relationship Id="rId5" Type="http://schemas.openxmlformats.org/officeDocument/2006/relationships/image" Target="../media/image20.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4.xml"/><Relationship Id="rId6" Type="http://schemas.openxmlformats.org/officeDocument/2006/relationships/image" Target="../media/image65.png"/><Relationship Id="rId5" Type="http://schemas.openxmlformats.org/officeDocument/2006/relationships/image" Target="../media/image67.png"/><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9.png"/><Relationship Id="rId1" Type="http://schemas.openxmlformats.org/officeDocument/2006/relationships/slideLayout" Target="../slideLayouts/slideLayout4.xml"/><Relationship Id="rId6" Type="http://schemas.openxmlformats.org/officeDocument/2006/relationships/image" Target="../media/image73.png"/><Relationship Id="rId5" Type="http://schemas.openxmlformats.org/officeDocument/2006/relationships/image" Target="../media/image70.png"/><Relationship Id="rId4"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7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8.png"/><Relationship Id="rId12"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14.pn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1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20.png"/><Relationship Id="rId10" Type="http://schemas.openxmlformats.org/officeDocument/2006/relationships/image" Target="../media/image29.png"/><Relationship Id="rId4" Type="http://schemas.openxmlformats.org/officeDocument/2006/relationships/image" Target="../media/image3.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6.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3.png"/><Relationship Id="rId10" Type="http://schemas.openxmlformats.org/officeDocument/2006/relationships/image" Target="../media/image31.png"/><Relationship Id="rId4" Type="http://schemas.openxmlformats.org/officeDocument/2006/relationships/image" Target="../media/image2.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3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smtClean="0">
                <a:latin typeface="+mn-lt"/>
              </a:rPr>
              <a:t>KHỞI ĐỘNG</a:t>
            </a:r>
            <a:endParaRPr sz="2800" b="1" dirty="0">
              <a:latin typeface="+mn-lt"/>
            </a:endParaRPr>
          </a:p>
        </p:txBody>
      </p:sp>
      <p:pic>
        <p:nvPicPr>
          <p:cNvPr id="140" name="Google Shape;140;p26"/>
          <p:cNvPicPr preferRelativeResize="0"/>
          <p:nvPr/>
        </p:nvPicPr>
        <p:blipFill rotWithShape="1">
          <a:blip r:embed="rId3">
            <a:alphaModFix/>
          </a:blip>
          <a:srcRect t="22296" b="22296"/>
          <a:stretch/>
        </p:blipFill>
        <p:spPr>
          <a:xfrm>
            <a:off x="-316875" y="4429650"/>
            <a:ext cx="1516775" cy="838725"/>
          </a:xfrm>
          <a:prstGeom prst="rect">
            <a:avLst/>
          </a:prstGeom>
          <a:noFill/>
          <a:ln>
            <a:noFill/>
          </a:ln>
        </p:spPr>
      </p:pic>
      <p:pic>
        <p:nvPicPr>
          <p:cNvPr id="141" name="Google Shape;141;p26"/>
          <p:cNvPicPr preferRelativeResize="0"/>
          <p:nvPr/>
        </p:nvPicPr>
        <p:blipFill rotWithShape="1">
          <a:blip r:embed="rId4">
            <a:alphaModFix/>
          </a:blip>
          <a:srcRect t="25297" b="25302"/>
          <a:stretch/>
        </p:blipFill>
        <p:spPr>
          <a:xfrm>
            <a:off x="7567975" y="52293"/>
            <a:ext cx="1958200" cy="965425"/>
          </a:xfrm>
          <a:prstGeom prst="rect">
            <a:avLst/>
          </a:prstGeom>
          <a:noFill/>
          <a:ln>
            <a:no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325" y="1119732"/>
            <a:ext cx="700723" cy="642033"/>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255030" y="1372386"/>
                <a:ext cx="7240175" cy="647037"/>
              </a:xfrm>
              <a:prstGeom prst="rect">
                <a:avLst/>
              </a:prstGeom>
            </p:spPr>
            <p:txBody>
              <a:bodyPr wrap="square">
                <a:spAutoFit/>
              </a:bodyPr>
              <a:lstStyle/>
              <a:p>
                <a:r>
                  <a:rPr lang="en-US" sz="2000" dirty="0" smtClean="0">
                    <a:latin typeface="+mn-lt"/>
                  </a:rPr>
                  <a:t>Em </a:t>
                </a:r>
                <a:r>
                  <a:rPr lang="en-US" sz="2000" dirty="0" err="1" smtClean="0">
                    <a:latin typeface="+mn-lt"/>
                  </a:rPr>
                  <a:t>hãy</a:t>
                </a:r>
                <a:r>
                  <a:rPr lang="en-US" sz="2000" dirty="0" smtClean="0">
                    <a:latin typeface="+mn-lt"/>
                  </a:rPr>
                  <a:t> t</a:t>
                </a:r>
                <a:r>
                  <a:rPr lang="vi-VN" sz="2000" dirty="0" smtClean="0">
                    <a:latin typeface="+mn-lt"/>
                  </a:rPr>
                  <a:t>hực </a:t>
                </a:r>
                <a:r>
                  <a:rPr lang="vi-VN" sz="2000" dirty="0">
                    <a:latin typeface="+mn-lt"/>
                  </a:rPr>
                  <a:t>hiện phép chia để viết </a:t>
                </a:r>
                <a14:m>
                  <m:oMath xmlns:m="http://schemas.openxmlformats.org/officeDocument/2006/math">
                    <m:f>
                      <m:fPr>
                        <m:ctrlPr>
                          <a:rPr lang="vi-VN" sz="2500" i="1" smtClean="0">
                            <a:latin typeface="Cambria Math" panose="02040503050406030204" pitchFamily="18" charset="0"/>
                          </a:rPr>
                        </m:ctrlPr>
                      </m:fPr>
                      <m:num>
                        <m:r>
                          <a:rPr lang="en-US" sz="2500" b="0" i="1" smtClean="0">
                            <a:latin typeface="Cambria Math" panose="02040503050406030204" pitchFamily="18" charset="0"/>
                          </a:rPr>
                          <m:t>4</m:t>
                        </m:r>
                      </m:num>
                      <m:den>
                        <m:r>
                          <a:rPr lang="en-US" sz="2500" b="0" i="1" smtClean="0">
                            <a:latin typeface="Cambria Math" panose="02040503050406030204" pitchFamily="18" charset="0"/>
                          </a:rPr>
                          <m:t>5</m:t>
                        </m:r>
                      </m:den>
                    </m:f>
                  </m:oMath>
                </a14:m>
                <a:r>
                  <a:rPr lang="en-US" sz="2000" dirty="0" smtClean="0">
                    <a:latin typeface="+mn-lt"/>
                  </a:rPr>
                  <a:t> </a:t>
                </a:r>
                <a:r>
                  <a:rPr lang="vi-VN" sz="2000" dirty="0" smtClean="0">
                    <a:latin typeface="+mn-lt"/>
                  </a:rPr>
                  <a:t>dưới </a:t>
                </a:r>
                <a:r>
                  <a:rPr lang="vi-VN" sz="2000" dirty="0">
                    <a:latin typeface="+mn-lt"/>
                  </a:rPr>
                  <a:t>dạng số thập </a:t>
                </a:r>
                <a:r>
                  <a:rPr lang="vi-VN" sz="2000" dirty="0" smtClean="0">
                    <a:latin typeface="+mn-lt"/>
                  </a:rPr>
                  <a:t>phân</a:t>
                </a:r>
                <a:r>
                  <a:rPr lang="en-US" sz="2000" dirty="0" smtClean="0">
                    <a:latin typeface="+mn-lt"/>
                  </a:rPr>
                  <a:t>.</a:t>
                </a:r>
                <a:endParaRPr lang="en-US" sz="2000" dirty="0">
                  <a:latin typeface="+mn-lt"/>
                </a:endParaRPr>
              </a:p>
            </p:txBody>
          </p:sp>
        </mc:Choice>
        <mc:Fallback xmlns="">
          <p:sp>
            <p:nvSpPr>
              <p:cNvPr id="4" name="Rectangle 3"/>
              <p:cNvSpPr>
                <a:spLocks noRot="1" noChangeAspect="1" noMove="1" noResize="1" noEditPoints="1" noAdjustHandles="1" noChangeArrowheads="1" noChangeShapeType="1" noTextEdit="1"/>
              </p:cNvSpPr>
              <p:nvPr/>
            </p:nvSpPr>
            <p:spPr>
              <a:xfrm>
                <a:off x="1255030" y="1372386"/>
                <a:ext cx="7240175" cy="647037"/>
              </a:xfrm>
              <a:prstGeom prst="rect">
                <a:avLst/>
              </a:prstGeom>
              <a:blipFill rotWithShape="0">
                <a:blip r:embed="rId6"/>
                <a:stretch>
                  <a:fillRect l="-926" r="-337" b="-943"/>
                </a:stretch>
              </a:blipFill>
            </p:spPr>
            <p:txBody>
              <a:bodyPr/>
              <a:lstStyle/>
              <a:p>
                <a:r>
                  <a:rPr lang="en-US">
                    <a:noFill/>
                  </a:rPr>
                  <a:t> </a:t>
                </a:r>
              </a:p>
            </p:txBody>
          </p:sp>
        </mc:Fallback>
      </mc:AlternateContent>
      <p:sp>
        <p:nvSpPr>
          <p:cNvPr id="5" name="Rounded Rectangle 4"/>
          <p:cNvSpPr/>
          <p:nvPr/>
        </p:nvSpPr>
        <p:spPr>
          <a:xfrm>
            <a:off x="2020962" y="2272077"/>
            <a:ext cx="5116530" cy="215757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4607873" y="2611123"/>
            <a:ext cx="1" cy="14794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607873" y="3092521"/>
            <a:ext cx="1381961" cy="2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32755" y="2607020"/>
            <a:ext cx="431515" cy="461665"/>
          </a:xfrm>
          <a:prstGeom prst="rect">
            <a:avLst/>
          </a:prstGeom>
          <a:noFill/>
        </p:spPr>
        <p:txBody>
          <a:bodyPr wrap="square" rtlCol="0">
            <a:spAutoFit/>
          </a:bodyPr>
          <a:lstStyle/>
          <a:p>
            <a:r>
              <a:rPr lang="en-US" sz="2400" dirty="0" smtClean="0"/>
              <a:t>4</a:t>
            </a:r>
            <a:endParaRPr lang="en-US" sz="2400" dirty="0"/>
          </a:p>
        </p:txBody>
      </p:sp>
      <p:sp>
        <p:nvSpPr>
          <p:cNvPr id="19" name="TextBox 18"/>
          <p:cNvSpPr txBox="1"/>
          <p:nvPr/>
        </p:nvSpPr>
        <p:spPr>
          <a:xfrm>
            <a:off x="4882749" y="2607019"/>
            <a:ext cx="431515" cy="461665"/>
          </a:xfrm>
          <a:prstGeom prst="rect">
            <a:avLst/>
          </a:prstGeom>
          <a:noFill/>
        </p:spPr>
        <p:txBody>
          <a:bodyPr wrap="square" rtlCol="0">
            <a:spAutoFit/>
          </a:bodyPr>
          <a:lstStyle/>
          <a:p>
            <a:r>
              <a:rPr lang="en-US" sz="2400" dirty="0"/>
              <a:t>5</a:t>
            </a:r>
          </a:p>
        </p:txBody>
      </p:sp>
      <p:sp>
        <p:nvSpPr>
          <p:cNvPr id="20" name="TextBox 19"/>
          <p:cNvSpPr txBox="1"/>
          <p:nvPr/>
        </p:nvSpPr>
        <p:spPr>
          <a:xfrm>
            <a:off x="4875117" y="3221238"/>
            <a:ext cx="631831" cy="461665"/>
          </a:xfrm>
          <a:prstGeom prst="rect">
            <a:avLst/>
          </a:prstGeom>
          <a:noFill/>
        </p:spPr>
        <p:txBody>
          <a:bodyPr wrap="square" rtlCol="0">
            <a:spAutoFit/>
          </a:bodyPr>
          <a:lstStyle/>
          <a:p>
            <a:r>
              <a:rPr lang="en-US" sz="2400" dirty="0" smtClean="0"/>
              <a:t>0,8</a:t>
            </a:r>
            <a:endParaRPr lang="en-US" sz="2400" dirty="0"/>
          </a:p>
        </p:txBody>
      </p:sp>
      <p:sp>
        <p:nvSpPr>
          <p:cNvPr id="21" name="TextBox 20"/>
          <p:cNvSpPr txBox="1"/>
          <p:nvPr/>
        </p:nvSpPr>
        <p:spPr>
          <a:xfrm>
            <a:off x="3808959" y="3174712"/>
            <a:ext cx="631831" cy="461665"/>
          </a:xfrm>
          <a:prstGeom prst="rect">
            <a:avLst/>
          </a:prstGeom>
          <a:noFill/>
        </p:spPr>
        <p:txBody>
          <a:bodyPr wrap="square" rtlCol="0">
            <a:spAutoFit/>
          </a:bodyPr>
          <a:lstStyle/>
          <a:p>
            <a:r>
              <a:rPr lang="en-US" sz="2400" dirty="0" smtClean="0"/>
              <a:t>4 0</a:t>
            </a:r>
            <a:endParaRPr lang="en-US" sz="2400" dirty="0"/>
          </a:p>
        </p:txBody>
      </p:sp>
      <p:sp>
        <p:nvSpPr>
          <p:cNvPr id="22" name="TextBox 21"/>
          <p:cNvSpPr txBox="1"/>
          <p:nvPr/>
        </p:nvSpPr>
        <p:spPr>
          <a:xfrm>
            <a:off x="3832755" y="3628937"/>
            <a:ext cx="631831" cy="461665"/>
          </a:xfrm>
          <a:prstGeom prst="rect">
            <a:avLst/>
          </a:prstGeom>
          <a:noFill/>
        </p:spPr>
        <p:txBody>
          <a:bodyPr wrap="square" rtlCol="0">
            <a:spAutoFit/>
          </a:bodyPr>
          <a:lstStyle/>
          <a:p>
            <a:r>
              <a:rPr lang="en-US" sz="2400" dirty="0" smtClean="0"/>
              <a:t>0 0</a:t>
            </a:r>
            <a:endParaRPr lang="en-US" sz="2400"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3" grpId="0"/>
      <p:bldP spid="19" grpId="0"/>
      <p:bldP spid="20" grpId="0"/>
      <p:bldP spid="21"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20" name="Google Shape;320;p32"/>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2"/>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smtClean="0">
                <a:latin typeface="+mn-lt"/>
              </a:rPr>
              <a:t>Luyện tập 1: </a:t>
            </a:r>
            <a:endParaRPr sz="2000" b="1" dirty="0">
              <a:latin typeface="+mn-lt"/>
            </a:endParaRPr>
          </a:p>
        </p:txBody>
      </p:sp>
      <p:pic>
        <p:nvPicPr>
          <p:cNvPr id="423" name="Google Shape;423;p32"/>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424" name="Google Shape;424;p32"/>
          <p:cNvPicPr preferRelativeResize="0"/>
          <p:nvPr/>
        </p:nvPicPr>
        <p:blipFill>
          <a:blip r:embed="rId4">
            <a:alphaModFix/>
          </a:blip>
          <a:stretch>
            <a:fillRect/>
          </a:stretch>
        </p:blipFill>
        <p:spPr>
          <a:xfrm>
            <a:off x="-508238" y="180950"/>
            <a:ext cx="1676900" cy="1673550"/>
          </a:xfrm>
          <a:prstGeom prst="rect">
            <a:avLst/>
          </a:prstGeom>
          <a:noFill/>
          <a:ln>
            <a:noFill/>
          </a:ln>
        </p:spPr>
      </p:pic>
      <mc:AlternateContent xmlns:mc="http://schemas.openxmlformats.org/markup-compatibility/2006" xmlns:a14="http://schemas.microsoft.com/office/drawing/2010/main">
        <mc:Choice Requires="a14">
          <p:sp>
            <p:nvSpPr>
              <p:cNvPr id="14" name="TextBox 13"/>
              <p:cNvSpPr txBox="1"/>
              <p:nvPr/>
            </p:nvSpPr>
            <p:spPr>
              <a:xfrm>
                <a:off x="640380" y="888582"/>
                <a:ext cx="7933749" cy="1742144"/>
              </a:xfrm>
              <a:prstGeom prst="rect">
                <a:avLst/>
              </a:prstGeom>
              <a:noFill/>
            </p:spPr>
            <p:txBody>
              <a:bodyPr wrap="square" rtlCol="0">
                <a:spAutoFit/>
              </a:bodyPr>
              <a:lstStyle/>
              <a:p>
                <a:pPr algn="just">
                  <a:lnSpc>
                    <a:spcPct val="150000"/>
                  </a:lnSpc>
                </a:pPr>
                <a:r>
                  <a:rPr lang="en-US" sz="2000" dirty="0" smtClean="0"/>
                  <a:t>Viết </a:t>
                </a:r>
                <a:r>
                  <a:rPr lang="en-US" sz="2000" dirty="0" err="1" smtClean="0"/>
                  <a:t>các</a:t>
                </a:r>
                <a:r>
                  <a:rPr lang="en-US" sz="2000" dirty="0" smtClean="0"/>
                  <a:t> </a:t>
                </a:r>
                <a:r>
                  <a:rPr lang="en-US" sz="2000" dirty="0" err="1" smtClean="0"/>
                  <a:t>phân</a:t>
                </a:r>
                <a:r>
                  <a:rPr lang="en-US" sz="2000" dirty="0" smtClean="0"/>
                  <a:t> </a:t>
                </a:r>
                <a:r>
                  <a:rPr lang="en-US" sz="2000" dirty="0" err="1" smtClean="0"/>
                  <a:t>số</a:t>
                </a:r>
                <a:r>
                  <a:rPr lang="en-US" sz="20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4</m:t>
                        </m:r>
                      </m:den>
                    </m:f>
                  </m:oMath>
                </a14:m>
                <a:r>
                  <a:rPr lang="en-US" sz="2000" dirty="0" smtClean="0"/>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11</m:t>
                        </m:r>
                      </m:den>
                    </m:f>
                  </m:oMath>
                </a14:m>
                <a:r>
                  <a:rPr lang="en-US" sz="2000" dirty="0" smtClean="0"/>
                  <a:t> </a:t>
                </a:r>
                <a:r>
                  <a:rPr lang="en-US" sz="2000" dirty="0" err="1" smtClean="0"/>
                  <a:t>dưới</a:t>
                </a:r>
                <a:r>
                  <a:rPr lang="en-US" sz="2000" dirty="0" smtClean="0"/>
                  <a:t> </a:t>
                </a:r>
                <a:r>
                  <a:rPr lang="en-US" sz="2000" dirty="0" err="1" smtClean="0"/>
                  <a:t>dạng</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rồi</a:t>
                </a:r>
                <a:r>
                  <a:rPr lang="en-US" sz="2000" dirty="0" smtClean="0"/>
                  <a:t> </a:t>
                </a:r>
                <a:r>
                  <a:rPr lang="en-US" sz="2000" dirty="0" err="1" smtClean="0"/>
                  <a:t>cho</a:t>
                </a:r>
                <a:r>
                  <a:rPr lang="en-US" sz="2000" dirty="0" smtClean="0"/>
                  <a:t> </a:t>
                </a:r>
                <a:r>
                  <a:rPr lang="en-US" sz="2000" dirty="0" err="1" smtClean="0"/>
                  <a:t>biết</a:t>
                </a:r>
                <a:r>
                  <a:rPr lang="en-US" sz="2000" dirty="0" smtClean="0"/>
                  <a:t> </a:t>
                </a:r>
                <a:r>
                  <a:rPr lang="en-US" sz="2000" dirty="0" err="1" smtClean="0"/>
                  <a:t>số</a:t>
                </a:r>
                <a:r>
                  <a:rPr lang="en-US" sz="2000" dirty="0" smtClean="0"/>
                  <a:t> </a:t>
                </a:r>
                <a:r>
                  <a:rPr lang="en-US" sz="2000" dirty="0" err="1" smtClean="0"/>
                  <a:t>nhận</a:t>
                </a:r>
                <a:r>
                  <a:rPr lang="en-US" sz="2000" dirty="0" smtClean="0"/>
                  <a:t> </a:t>
                </a:r>
                <a:r>
                  <a:rPr lang="en-US" sz="2000" dirty="0" err="1" smtClean="0"/>
                  <a:t>được</a:t>
                </a:r>
                <a:r>
                  <a:rPr lang="en-US" sz="2000" dirty="0" smtClean="0"/>
                  <a:t> </a:t>
                </a:r>
                <a:r>
                  <a:rPr lang="en-US" sz="2000" dirty="0" err="1" smtClean="0"/>
                  <a:t>là</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hữu</a:t>
                </a:r>
                <a:r>
                  <a:rPr lang="en-US" sz="2000" dirty="0" smtClean="0"/>
                  <a:t> </a:t>
                </a:r>
                <a:r>
                  <a:rPr lang="en-US" sz="2000" dirty="0" err="1" smtClean="0"/>
                  <a:t>hạn</a:t>
                </a:r>
                <a:r>
                  <a:rPr lang="en-US" sz="2000" dirty="0" smtClean="0"/>
                  <a:t> hay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vô</a:t>
                </a:r>
                <a:r>
                  <a:rPr lang="en-US" sz="2000" dirty="0" smtClean="0"/>
                  <a:t> </a:t>
                </a:r>
                <a:r>
                  <a:rPr lang="en-US" sz="2000" dirty="0" err="1" smtClean="0"/>
                  <a:t>hạn</a:t>
                </a:r>
                <a:r>
                  <a:rPr lang="en-US" sz="2000" dirty="0" smtClean="0"/>
                  <a:t> </a:t>
                </a:r>
                <a:r>
                  <a:rPr lang="en-US" sz="2000" dirty="0" err="1" smtClean="0"/>
                  <a:t>tuần</a:t>
                </a:r>
                <a:r>
                  <a:rPr lang="en-US" sz="2000" dirty="0" smtClean="0"/>
                  <a:t> </a:t>
                </a:r>
                <a:r>
                  <a:rPr lang="en-US" sz="2000" dirty="0" err="1" smtClean="0"/>
                  <a:t>hoàn</a:t>
                </a:r>
                <a:r>
                  <a:rPr lang="en-US" sz="2000" dirty="0" smtClean="0"/>
                  <a:t>.</a:t>
                </a:r>
              </a:p>
              <a:p>
                <a:pPr algn="just">
                  <a:lnSpc>
                    <a:spcPct val="150000"/>
                  </a:lnSpc>
                </a:pPr>
                <a:r>
                  <a:rPr lang="en-US" sz="2000" dirty="0" err="1" smtClean="0"/>
                  <a:t>Chỉ</a:t>
                </a:r>
                <a:r>
                  <a:rPr lang="en-US" sz="2000" dirty="0" smtClean="0"/>
                  <a:t> </a:t>
                </a:r>
                <a:r>
                  <a:rPr lang="en-US" sz="2000" dirty="0" err="1" smtClean="0"/>
                  <a:t>ra</a:t>
                </a:r>
                <a:r>
                  <a:rPr lang="en-US" sz="2000" dirty="0" smtClean="0"/>
                  <a:t> </a:t>
                </a:r>
                <a:r>
                  <a:rPr lang="en-US" sz="2000" dirty="0" err="1" smtClean="0"/>
                  <a:t>chu</a:t>
                </a:r>
                <a:r>
                  <a:rPr lang="en-US" sz="2000" dirty="0" smtClean="0"/>
                  <a:t> </a:t>
                </a:r>
                <a:r>
                  <a:rPr lang="en-US" sz="2000" dirty="0" err="1" smtClean="0"/>
                  <a:t>kì</a:t>
                </a:r>
                <a:r>
                  <a:rPr lang="en-US" sz="2000" dirty="0" smtClean="0"/>
                  <a:t> </a:t>
                </a:r>
                <a:r>
                  <a:rPr lang="en-US" sz="2000" dirty="0" err="1" smtClean="0"/>
                  <a:t>rồi</a:t>
                </a:r>
                <a:r>
                  <a:rPr lang="en-US" sz="2000" dirty="0" smtClean="0"/>
                  <a:t> </a:t>
                </a:r>
                <a:r>
                  <a:rPr lang="en-US" sz="2000" dirty="0" err="1" smtClean="0"/>
                  <a:t>viết</a:t>
                </a:r>
                <a:r>
                  <a:rPr lang="en-US" sz="2000" dirty="0" smtClean="0"/>
                  <a:t> </a:t>
                </a:r>
                <a:r>
                  <a:rPr lang="en-US" sz="2000" dirty="0" err="1" smtClean="0"/>
                  <a:t>gọn</a:t>
                </a:r>
                <a:r>
                  <a:rPr lang="en-US" sz="2000" dirty="0" smtClean="0"/>
                  <a:t> </a:t>
                </a:r>
                <a:r>
                  <a:rPr lang="en-US" sz="2000" dirty="0" err="1" smtClean="0"/>
                  <a:t>nếu</a:t>
                </a:r>
                <a:r>
                  <a:rPr lang="en-US" sz="2000" dirty="0" smtClean="0"/>
                  <a:t> </a:t>
                </a:r>
                <a:r>
                  <a:rPr lang="en-US" sz="2000" dirty="0" err="1" smtClean="0"/>
                  <a:t>đó</a:t>
                </a:r>
                <a:r>
                  <a:rPr lang="en-US" sz="2000" dirty="0" smtClean="0"/>
                  <a:t> </a:t>
                </a:r>
                <a:r>
                  <a:rPr lang="en-US" sz="2000" dirty="0" err="1" smtClean="0"/>
                  <a:t>là</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vô</a:t>
                </a:r>
                <a:r>
                  <a:rPr lang="en-US" sz="2000" dirty="0" smtClean="0"/>
                  <a:t> </a:t>
                </a:r>
                <a:r>
                  <a:rPr lang="en-US" sz="2000" dirty="0" err="1" smtClean="0"/>
                  <a:t>hạn</a:t>
                </a:r>
                <a:r>
                  <a:rPr lang="en-US" sz="2000" dirty="0" smtClean="0"/>
                  <a:t> </a:t>
                </a:r>
                <a:r>
                  <a:rPr lang="en-US" sz="2000" dirty="0" err="1" smtClean="0"/>
                  <a:t>tuần</a:t>
                </a:r>
                <a:r>
                  <a:rPr lang="en-US" sz="2000" dirty="0" smtClean="0"/>
                  <a:t> </a:t>
                </a:r>
                <a:r>
                  <a:rPr lang="en-US" sz="2000" dirty="0" err="1" smtClean="0"/>
                  <a:t>hoàn</a:t>
                </a:r>
                <a:r>
                  <a:rPr lang="en-US" sz="2000" dirty="0" smtClean="0"/>
                  <a:t>.</a:t>
                </a:r>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40380" y="888582"/>
                <a:ext cx="7933749" cy="1742144"/>
              </a:xfrm>
              <a:prstGeom prst="rect">
                <a:avLst/>
              </a:prstGeom>
              <a:blipFill rotWithShape="0">
                <a:blip r:embed="rId5"/>
                <a:stretch>
                  <a:fillRect l="-768" r="-768" b="-5594"/>
                </a:stretch>
              </a:blipFill>
            </p:spPr>
            <p:txBody>
              <a:bodyPr/>
              <a:lstStyle/>
              <a:p>
                <a:r>
                  <a:rPr lang="en-US">
                    <a:noFill/>
                  </a:rPr>
                  <a:t> </a:t>
                </a:r>
              </a:p>
            </p:txBody>
          </p:sp>
        </mc:Fallback>
      </mc:AlternateContent>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3413" y="2854004"/>
            <a:ext cx="960913" cy="964666"/>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1103451" y="3136282"/>
            <a:ext cx="780836" cy="400110"/>
          </a:xfrm>
          <a:prstGeom prst="rect">
            <a:avLst/>
          </a:prstGeom>
          <a:noFill/>
        </p:spPr>
        <p:txBody>
          <a:bodyPr wrap="square" rtlCol="0">
            <a:spAutoFit/>
          </a:bodyPr>
          <a:lstStyle/>
          <a:p>
            <a:pPr algn="ctr"/>
            <a:r>
              <a:rPr lang="en-US" sz="2000" b="1" dirty="0" err="1" smtClean="0">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17" name="Rectangle 16"/>
              <p:cNvSpPr/>
              <p:nvPr/>
            </p:nvSpPr>
            <p:spPr>
              <a:xfrm>
                <a:off x="2321253" y="2652298"/>
                <a:ext cx="5831647" cy="2195922"/>
              </a:xfrm>
              <a:prstGeom prst="rect">
                <a:avLst/>
              </a:prstGeom>
            </p:spPr>
            <p:txBody>
              <a:bodyPr wrap="square">
                <a:spAutoFit/>
              </a:bodyPr>
              <a:lstStyle/>
              <a:p>
                <a:pPr>
                  <a:lnSpc>
                    <a:spcPct val="150000"/>
                  </a:lnSpc>
                  <a:spcBef>
                    <a:spcPts val="600"/>
                  </a:spcBef>
                  <a:spcAft>
                    <a:spcPts val="800"/>
                  </a:spcAft>
                </a:pPr>
                <a14:m>
                  <m:oMath xmlns:m="http://schemas.openxmlformats.org/officeDocument/2006/math">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1</m:t>
                        </m:r>
                      </m:num>
                      <m:den>
                        <m:r>
                          <a:rPr lang="en-US" sz="2400" i="1">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2000" dirty="0">
                    <a:latin typeface="+mn-lt"/>
                    <a:ea typeface="Times New Roman" panose="02020603050405020304" pitchFamily="18" charset="0"/>
                    <a:cs typeface="Times New Roman" panose="02020603050405020304" pitchFamily="18" charset="0"/>
                  </a:rPr>
                  <a:t> </a:t>
                </a:r>
                <a:r>
                  <a:rPr lang="en-US" sz="2000" dirty="0" smtClean="0">
                    <a:latin typeface="+mn-lt"/>
                    <a:ea typeface="Times New Roman" panose="02020603050405020304" pitchFamily="18" charset="0"/>
                    <a:cs typeface="Times New Roman" panose="02020603050405020304" pitchFamily="18" charset="0"/>
                  </a:rPr>
                  <a:t>= 0,25 </a:t>
                </a:r>
                <a:r>
                  <a:rPr lang="en-US" sz="2000" dirty="0" err="1">
                    <a:latin typeface="+mn-lt"/>
                    <a:ea typeface="Times New Roman" panose="02020603050405020304" pitchFamily="18" charset="0"/>
                    <a:cs typeface="Times New Roman" panose="02020603050405020304" pitchFamily="18" charset="0"/>
                  </a:rPr>
                  <a:t>là</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số</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thập</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phân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hữu</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hạn</a:t>
                </a:r>
                <a:r>
                  <a:rPr lang="en-US" sz="2000" dirty="0">
                    <a:latin typeface="+mn-lt"/>
                    <a:ea typeface="Times New Roman" panose="02020603050405020304" pitchFamily="18"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p>
                <a:pPr>
                  <a:lnSpc>
                    <a:spcPct val="150000"/>
                  </a:lnSpc>
                  <a:spcBef>
                    <a:spcPts val="600"/>
                  </a:spcBef>
                  <a:spcAft>
                    <a:spcPts val="800"/>
                  </a:spcAft>
                </a:pPr>
                <a14:m>
                  <m:oMath xmlns:m="http://schemas.openxmlformats.org/officeDocument/2006/math">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−2</m:t>
                        </m:r>
                      </m:num>
                      <m:den>
                        <m:r>
                          <a:rPr lang="en-US" sz="2000" i="1">
                            <a:latin typeface="Cambria Math" panose="02040503050406030204" pitchFamily="18" charset="0"/>
                            <a:ea typeface="Calibri" panose="020F0502020204030204" pitchFamily="34" charset="0"/>
                            <a:cs typeface="Times New Roman" panose="02020603050405020304" pitchFamily="18" charset="0"/>
                          </a:rPr>
                          <m:t>11</m:t>
                        </m:r>
                      </m:den>
                    </m:f>
                  </m:oMath>
                </a14:m>
                <a:r>
                  <a:rPr lang="en-US" sz="2000" dirty="0" smtClean="0">
                    <a:latin typeface="+mn-lt"/>
                    <a:ea typeface="Times New Roman" panose="02020603050405020304" pitchFamily="18" charset="0"/>
                    <a:cs typeface="Times New Roman" panose="02020603050405020304" pitchFamily="18" charset="0"/>
                  </a:rPr>
                  <a:t> = -0,181818... = -0,(18) </a:t>
                </a:r>
                <a:r>
                  <a:rPr lang="en-US" sz="2000" dirty="0" err="1" smtClean="0">
                    <a:latin typeface="+mn-lt"/>
                    <a:ea typeface="Times New Roman" panose="02020603050405020304" pitchFamily="18" charset="0"/>
                    <a:cs typeface="Times New Roman" panose="02020603050405020304" pitchFamily="18" charset="0"/>
                  </a:rPr>
                  <a:t>là</a:t>
                </a:r>
                <a:r>
                  <a:rPr lang="en-US" sz="2000" dirty="0" smtClean="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số</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thập</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phân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vô</a:t>
                </a:r>
                <a:r>
                  <a:rPr lang="en-US" sz="2000" dirty="0">
                    <a:latin typeface="+mn-lt"/>
                    <a:ea typeface="Times New Roman" panose="02020603050405020304" pitchFamily="18" charset="0"/>
                    <a:cs typeface="Times New Roman" panose="02020603050405020304" pitchFamily="18" charset="0"/>
                  </a:rPr>
                  <a:t> </a:t>
                </a:r>
                <a:r>
                  <a:rPr lang="en-US" sz="2000" dirty="0" err="1" smtClean="0">
                    <a:latin typeface="+mn-lt"/>
                    <a:ea typeface="Times New Roman" panose="02020603050405020304" pitchFamily="18" charset="0"/>
                    <a:cs typeface="Times New Roman" panose="02020603050405020304" pitchFamily="18" charset="0"/>
                  </a:rPr>
                  <a:t>hạn</a:t>
                </a:r>
                <a:r>
                  <a:rPr lang="en-US" sz="2000" dirty="0" smtClean="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tuần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hoàn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với</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chu</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kì</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là</a:t>
                </a:r>
                <a:r>
                  <a:rPr lang="en-US" sz="2000" dirty="0">
                    <a:latin typeface="+mn-lt"/>
                    <a:ea typeface="Times New Roman" panose="02020603050405020304" pitchFamily="18" charset="0"/>
                    <a:cs typeface="Times New Roman" panose="02020603050405020304" pitchFamily="18" charset="0"/>
                  </a:rPr>
                  <a:t> 18.</a:t>
                </a:r>
                <a:endParaRPr lang="en-US" sz="2000" dirty="0">
                  <a:effectLst/>
                  <a:latin typeface="+mn-lt"/>
                  <a:ea typeface="Calibri" panose="020F050202020403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2321253" y="2652298"/>
                <a:ext cx="5831647" cy="2195922"/>
              </a:xfrm>
              <a:prstGeom prst="rect">
                <a:avLst/>
              </a:prstGeom>
              <a:blipFill rotWithShape="0">
                <a:blip r:embed="rId7"/>
                <a:stretch>
                  <a:fillRect l="-1151" b="-1667"/>
                </a:stretch>
              </a:blipFill>
            </p:spPr>
            <p:txBody>
              <a:bodyPr/>
              <a:lstStyle/>
              <a:p>
                <a:r>
                  <a:rPr lang="en-US">
                    <a:noFill/>
                  </a:rPr>
                  <a:t> </a:t>
                </a:r>
              </a:p>
            </p:txBody>
          </p:sp>
        </mc:Fallback>
      </mc:AlternateContent>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76906" y="2674798"/>
            <a:ext cx="822921" cy="1107388"/>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46" y="2917731"/>
            <a:ext cx="910342" cy="2143522"/>
          </a:xfrm>
          <a:prstGeom prst="rect">
            <a:avLst/>
          </a:prstGeom>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22"/>
                                        </p:tgtEl>
                                        <p:attrNameLst>
                                          <p:attrName>style.visibility</p:attrName>
                                        </p:attrNameLst>
                                      </p:cBhvr>
                                      <p:to>
                                        <p:strVal val="visible"/>
                                      </p:to>
                                    </p:set>
                                    <p:anim calcmode="lin" valueType="num">
                                      <p:cBhvr additive="base">
                                        <p:cTn id="7" dur="500"/>
                                        <p:tgtEl>
                                          <p:spTgt spid="322"/>
                                        </p:tgtEl>
                                        <p:attrNameLst>
                                          <p:attrName>ppt_y</p:attrName>
                                        </p:attrNameLst>
                                      </p:cBhvr>
                                      <p:tavLst>
                                        <p:tav tm="0">
                                          <p:val>
                                            <p:strVal val="#ppt_y+#ppt_h*1.125000"/>
                                          </p:val>
                                        </p:tav>
                                        <p:tav tm="100000">
                                          <p:val>
                                            <p:strVal val="#ppt_y"/>
                                          </p:val>
                                        </p:tav>
                                      </p:tavLst>
                                    </p:anim>
                                    <p:animEffect transition="in" filter="wipe(up)">
                                      <p:cBhvr>
                                        <p:cTn id="8" dur="500"/>
                                        <p:tgtEl>
                                          <p:spTgt spid="322"/>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500"/>
                                        <p:tgtEl>
                                          <p:spTgt spid="320"/>
                                        </p:tgtEl>
                                        <p:attrNameLst>
                                          <p:attrName>ppt_y</p:attrName>
                                        </p:attrNameLst>
                                      </p:cBhvr>
                                      <p:tavLst>
                                        <p:tav tm="0">
                                          <p:val>
                                            <p:strVal val="#ppt_y+#ppt_h*1.125000"/>
                                          </p:val>
                                        </p:tav>
                                        <p:tav tm="100000">
                                          <p:val>
                                            <p:strVal val="#ppt_y"/>
                                          </p:val>
                                        </p:tav>
                                      </p:tavLst>
                                    </p:anim>
                                    <p:animEffect transition="in" filter="wipe(up)">
                                      <p:cBhvr>
                                        <p:cTn id="12" dur="500"/>
                                        <p:tgtEl>
                                          <p:spTgt spid="3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barn(inVertical)">
                                      <p:cBhvr>
                                        <p:cTn id="37" dur="500"/>
                                        <p:tgtEl>
                                          <p:spTgt spid="17">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7">
                                            <p:txEl>
                                              <p:pRg st="1" end="1"/>
                                            </p:txEl>
                                          </p:spTgt>
                                        </p:tgtEl>
                                        <p:attrNameLst>
                                          <p:attrName>style.visibility</p:attrName>
                                        </p:attrNameLst>
                                      </p:cBhvr>
                                      <p:to>
                                        <p:strVal val="visible"/>
                                      </p:to>
                                    </p:set>
                                    <p:animEffect transition="in" filter="wipe(left)">
                                      <p:cBhvr>
                                        <p:cTn id="4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2" grpId="0"/>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pic>
        <p:nvPicPr>
          <p:cNvPr id="833" name="Google Shape;833;p43"/>
          <p:cNvPicPr preferRelativeResize="0"/>
          <p:nvPr/>
        </p:nvPicPr>
        <p:blipFill>
          <a:blip r:embed="rId3">
            <a:alphaModFix/>
          </a:blip>
          <a:stretch>
            <a:fillRect/>
          </a:stretch>
        </p:blipFill>
        <p:spPr>
          <a:xfrm>
            <a:off x="-364286" y="404577"/>
            <a:ext cx="1516775" cy="1513725"/>
          </a:xfrm>
          <a:prstGeom prst="rect">
            <a:avLst/>
          </a:prstGeom>
          <a:noFill/>
          <a:ln>
            <a:noFill/>
          </a:ln>
        </p:spPr>
      </p:pic>
      <p:pic>
        <p:nvPicPr>
          <p:cNvPr id="834" name="Google Shape;834;p43"/>
          <p:cNvPicPr preferRelativeResize="0"/>
          <p:nvPr/>
        </p:nvPicPr>
        <p:blipFill>
          <a:blip r:embed="rId4">
            <a:alphaModFix/>
          </a:blip>
          <a:stretch>
            <a:fillRect/>
          </a:stretch>
        </p:blipFill>
        <p:spPr>
          <a:xfrm>
            <a:off x="7567977" y="-442137"/>
            <a:ext cx="1958200" cy="1954275"/>
          </a:xfrm>
          <a:prstGeom prst="rect">
            <a:avLst/>
          </a:prstGeom>
          <a:noFill/>
          <a:ln>
            <a:no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3082" y="329452"/>
            <a:ext cx="5753764" cy="4215834"/>
          </a:xfrm>
          <a:prstGeom prst="rect">
            <a:avLst/>
          </a:prstGeom>
        </p:spPr>
      </p:pic>
      <p:sp>
        <p:nvSpPr>
          <p:cNvPr id="5" name="TextBox 4"/>
          <p:cNvSpPr txBox="1"/>
          <p:nvPr/>
        </p:nvSpPr>
        <p:spPr>
          <a:xfrm>
            <a:off x="2198670" y="1592496"/>
            <a:ext cx="1243173" cy="461665"/>
          </a:xfrm>
          <a:prstGeom prst="rect">
            <a:avLst/>
          </a:prstGeom>
          <a:solidFill>
            <a:schemeClr val="accent2">
              <a:lumMod val="90000"/>
            </a:schemeClr>
          </a:solidFill>
        </p:spPr>
        <p:txBody>
          <a:bodyPr wrap="square" rtlCol="0">
            <a:spAutoFit/>
          </a:bodyPr>
          <a:lstStyle/>
          <a:p>
            <a:pPr algn="ctr"/>
            <a:r>
              <a:rPr lang="en-US" sz="2400" b="1" dirty="0" err="1" smtClean="0"/>
              <a:t>Chú</a:t>
            </a:r>
            <a:r>
              <a:rPr lang="en-US" sz="2400" b="1" dirty="0" smtClean="0"/>
              <a:t> ý:</a:t>
            </a:r>
            <a:endParaRPr lang="en-US" sz="2400" b="1" dirty="0"/>
          </a:p>
        </p:txBody>
      </p:sp>
      <p:sp>
        <p:nvSpPr>
          <p:cNvPr id="6" name="Rectangle 5"/>
          <p:cNvSpPr/>
          <p:nvPr/>
        </p:nvSpPr>
        <p:spPr>
          <a:xfrm>
            <a:off x="2213964" y="2054161"/>
            <a:ext cx="4572000" cy="1685846"/>
          </a:xfrm>
          <a:prstGeom prst="rect">
            <a:avLst/>
          </a:prstGeom>
        </p:spPr>
        <p:txBody>
          <a:bodyPr>
            <a:spAutoFit/>
          </a:bodyPr>
          <a:lstStyle/>
          <a:p>
            <a:pPr algn="just">
              <a:lnSpc>
                <a:spcPct val="150000"/>
              </a:lnSpc>
            </a:pPr>
            <a:r>
              <a:rPr lang="vi-VN" sz="2400" dirty="0"/>
              <a:t>Mọi số hữu tỉ đều viết được dưới dạng số thập phân hữu hạn hoặc vô hạn tuần hoàn.</a:t>
            </a:r>
            <a:endParaRPr lang="en-US" sz="2400" dirty="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3686" y="810742"/>
            <a:ext cx="1118892" cy="701396"/>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0444" y="2417013"/>
            <a:ext cx="1123960" cy="2645988"/>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561134" y="1512138"/>
            <a:ext cx="983460" cy="3167507"/>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3"/>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ppt_w+.3"/>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animEffect transition="in" filter="fade">
                                      <p:cBhvr>
                                        <p:cTn id="14" dur="500"/>
                                        <p:tgtEl>
                                          <p:spTgt spid="5"/>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strVal val="#ppt_w+.3"/>
                                          </p:val>
                                        </p:tav>
                                        <p:tav tm="100000">
                                          <p:val>
                                            <p:strVal val="#ppt_w"/>
                                          </p:val>
                                        </p:tav>
                                      </p:tavLst>
                                    </p:anim>
                                    <p:anim calcmode="lin" valueType="num">
                                      <p:cBhvr>
                                        <p:cTn id="18" dur="500" fill="hold"/>
                                        <p:tgtEl>
                                          <p:spTgt spid="6"/>
                                        </p:tgtEl>
                                        <p:attrNameLst>
                                          <p:attrName>ppt_h</p:attrName>
                                        </p:attrNameLst>
                                      </p:cBhvr>
                                      <p:tavLst>
                                        <p:tav tm="0">
                                          <p:val>
                                            <p:strVal val="#ppt_h"/>
                                          </p:val>
                                        </p:tav>
                                        <p:tav tm="100000">
                                          <p:val>
                                            <p:strVal val="#ppt_h"/>
                                          </p:val>
                                        </p:tav>
                                      </p:tavLst>
                                    </p:anim>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42" name="Google Shape;442;p34"/>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dobe Fangsong Std R" panose="02020400000000000000" pitchFamily="18" charset="-128"/>
              <a:ea typeface="Adobe Fangsong Std R" panose="02020400000000000000" pitchFamily="18" charset="-128"/>
            </a:endParaRPr>
          </a:p>
        </p:txBody>
      </p:sp>
      <p:sp>
        <p:nvSpPr>
          <p:cNvPr id="451" name="Google Shape;451;p34"/>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p>
            <a:pPr lvl="0"/>
            <a:r>
              <a:rPr lang="en-US" sz="2000" b="1" dirty="0" smtClean="0">
                <a:latin typeface="+mn-lt"/>
              </a:rPr>
              <a:t>2. </a:t>
            </a:r>
            <a:r>
              <a:rPr lang="nl-NL" sz="2000" b="1" dirty="0">
                <a:latin typeface="+mn-lt"/>
              </a:rPr>
              <a:t>Làm tròn số thập phân căn cứ vào độ chính xác cho trước</a:t>
            </a:r>
            <a:r>
              <a:rPr lang="en-US" sz="2000" b="1" dirty="0" smtClean="0">
                <a:latin typeface="+mn-lt"/>
              </a:rPr>
              <a:t> </a:t>
            </a:r>
            <a:endParaRPr sz="2000" b="1" dirty="0">
              <a:latin typeface="+mn-lt"/>
            </a:endParaRPr>
          </a:p>
        </p:txBody>
      </p:sp>
      <p:pic>
        <p:nvPicPr>
          <p:cNvPr id="513" name="Google Shape;513;p34"/>
          <p:cNvPicPr preferRelativeResize="0"/>
          <p:nvPr/>
        </p:nvPicPr>
        <p:blipFill>
          <a:blip r:embed="rId3">
            <a:alphaModFix/>
          </a:blip>
          <a:stretch>
            <a:fillRect/>
          </a:stretch>
        </p:blipFill>
        <p:spPr>
          <a:xfrm>
            <a:off x="-316875" y="4092150"/>
            <a:ext cx="1516775" cy="1513725"/>
          </a:xfrm>
          <a:prstGeom prst="rect">
            <a:avLst/>
          </a:prstGeom>
          <a:noFill/>
          <a:ln>
            <a:noFill/>
          </a:ln>
        </p:spPr>
      </p:pic>
      <p:pic>
        <p:nvPicPr>
          <p:cNvPr id="514" name="Google Shape;514;p34"/>
          <p:cNvPicPr preferRelativeResize="0"/>
          <p:nvPr/>
        </p:nvPicPr>
        <p:blipFill>
          <a:blip r:embed="rId4">
            <a:alphaModFix/>
          </a:blip>
          <a:stretch>
            <a:fillRect/>
          </a:stretch>
        </p:blipFill>
        <p:spPr>
          <a:xfrm>
            <a:off x="7670094" y="205135"/>
            <a:ext cx="1958200" cy="1954275"/>
          </a:xfrm>
          <a:prstGeom prst="rect">
            <a:avLst/>
          </a:prstGeom>
          <a:noFill/>
          <a:ln>
            <a:no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400" y="1165192"/>
            <a:ext cx="855973" cy="611409"/>
          </a:xfrm>
          <a:prstGeom prst="rect">
            <a:avLst/>
          </a:prstGeom>
        </p:spPr>
      </p:pic>
      <p:sp>
        <p:nvSpPr>
          <p:cNvPr id="11" name="Rectangle 10"/>
          <p:cNvSpPr/>
          <p:nvPr/>
        </p:nvSpPr>
        <p:spPr>
          <a:xfrm>
            <a:off x="1895581" y="1090133"/>
            <a:ext cx="5851133" cy="1015663"/>
          </a:xfrm>
          <a:prstGeom prst="rect">
            <a:avLst/>
          </a:prstGeom>
        </p:spPr>
        <p:txBody>
          <a:bodyPr wrap="square">
            <a:spAutoFit/>
          </a:bodyPr>
          <a:lstStyle/>
          <a:p>
            <a:pPr algn="just">
              <a:lnSpc>
                <a:spcPct val="150000"/>
              </a:lnSpc>
            </a:pPr>
            <a:r>
              <a:rPr lang="en-US" sz="2000" dirty="0" err="1" smtClean="0"/>
              <a:t>Em</a:t>
            </a:r>
            <a:r>
              <a:rPr lang="en-US" sz="2000" dirty="0" smtClean="0"/>
              <a:t> </a:t>
            </a:r>
            <a:r>
              <a:rPr lang="en-US" sz="2000" dirty="0" err="1" smtClean="0"/>
              <a:t>hãy</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b="1" dirty="0" smtClean="0"/>
              <a:t>0,31818...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chục</a:t>
            </a:r>
            <a:r>
              <a:rPr lang="en-US" sz="2000" dirty="0"/>
              <a:t>, </a:t>
            </a:r>
            <a:r>
              <a:rPr lang="en-US" sz="2000" dirty="0" err="1"/>
              <a:t>phần</a:t>
            </a:r>
            <a:r>
              <a:rPr lang="en-US" sz="2000" dirty="0"/>
              <a:t> </a:t>
            </a:r>
            <a:r>
              <a:rPr lang="en-US" sz="2000" dirty="0" err="1"/>
              <a:t>trăm</a:t>
            </a:r>
            <a:r>
              <a:rPr lang="en-US" sz="2000" dirty="0"/>
              <a:t>, </a:t>
            </a:r>
            <a:r>
              <a:rPr lang="en-US" sz="2000" dirty="0" err="1"/>
              <a:t>phần</a:t>
            </a:r>
            <a:r>
              <a:rPr lang="en-US" sz="2000" dirty="0"/>
              <a:t> </a:t>
            </a:r>
            <a:r>
              <a:rPr lang="en-US" sz="2000" dirty="0" err="1"/>
              <a:t>nghìn</a:t>
            </a:r>
            <a:r>
              <a:rPr lang="en-US" sz="2000" dirty="0"/>
              <a:t>.</a:t>
            </a:r>
          </a:p>
        </p:txBody>
      </p:sp>
      <p:sp>
        <p:nvSpPr>
          <p:cNvPr id="13" name="Down Arrow 12"/>
          <p:cNvSpPr/>
          <p:nvPr/>
        </p:nvSpPr>
        <p:spPr>
          <a:xfrm>
            <a:off x="3102796" y="2099439"/>
            <a:ext cx="164385" cy="316662"/>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897312" y="2416101"/>
            <a:ext cx="606175" cy="400110"/>
          </a:xfrm>
          <a:prstGeom prst="rect">
            <a:avLst/>
          </a:prstGeom>
          <a:noFill/>
        </p:spPr>
        <p:txBody>
          <a:bodyPr wrap="square" rtlCol="0">
            <a:spAutoFit/>
          </a:bodyPr>
          <a:lstStyle/>
          <a:p>
            <a:r>
              <a:rPr lang="en-US" sz="2000" dirty="0" smtClean="0">
                <a:solidFill>
                  <a:srgbClr val="C00000"/>
                </a:solidFill>
              </a:rPr>
              <a:t>0,3</a:t>
            </a:r>
            <a:endParaRPr lang="en-US" sz="2000" dirty="0">
              <a:solidFill>
                <a:srgbClr val="C00000"/>
              </a:solidFill>
            </a:endParaRPr>
          </a:p>
        </p:txBody>
      </p:sp>
      <p:sp>
        <p:nvSpPr>
          <p:cNvPr id="92" name="Down Arrow 91"/>
          <p:cNvSpPr/>
          <p:nvPr/>
        </p:nvSpPr>
        <p:spPr>
          <a:xfrm>
            <a:off x="4376792" y="2099439"/>
            <a:ext cx="164385" cy="316662"/>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4094252" y="2416101"/>
            <a:ext cx="760288" cy="400110"/>
          </a:xfrm>
          <a:prstGeom prst="rect">
            <a:avLst/>
          </a:prstGeom>
          <a:noFill/>
        </p:spPr>
        <p:txBody>
          <a:bodyPr wrap="square" rtlCol="0">
            <a:spAutoFit/>
          </a:bodyPr>
          <a:lstStyle/>
          <a:p>
            <a:r>
              <a:rPr lang="en-US" sz="2000" dirty="0" smtClean="0">
                <a:solidFill>
                  <a:srgbClr val="C00000"/>
                </a:solidFill>
              </a:rPr>
              <a:t>0,32</a:t>
            </a:r>
            <a:endParaRPr lang="en-US" sz="2000" dirty="0">
              <a:solidFill>
                <a:srgbClr val="C00000"/>
              </a:solidFill>
            </a:endParaRPr>
          </a:p>
        </p:txBody>
      </p:sp>
      <p:sp>
        <p:nvSpPr>
          <p:cNvPr id="94" name="Down Arrow 93"/>
          <p:cNvSpPr/>
          <p:nvPr/>
        </p:nvSpPr>
        <p:spPr>
          <a:xfrm>
            <a:off x="5804901" y="2105796"/>
            <a:ext cx="164385" cy="316662"/>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5445305" y="2416101"/>
            <a:ext cx="996592" cy="400110"/>
          </a:xfrm>
          <a:prstGeom prst="rect">
            <a:avLst/>
          </a:prstGeom>
          <a:noFill/>
        </p:spPr>
        <p:txBody>
          <a:bodyPr wrap="square" rtlCol="0">
            <a:spAutoFit/>
          </a:bodyPr>
          <a:lstStyle/>
          <a:p>
            <a:pPr algn="ctr"/>
            <a:r>
              <a:rPr lang="en-US" sz="2000" dirty="0" smtClean="0">
                <a:solidFill>
                  <a:srgbClr val="C00000"/>
                </a:solidFill>
              </a:rPr>
              <a:t>0,318</a:t>
            </a:r>
            <a:endParaRPr lang="en-US" sz="2000" dirty="0">
              <a:solidFill>
                <a:srgbClr val="C00000"/>
              </a:solidFill>
            </a:endParaRPr>
          </a:p>
        </p:txBody>
      </p:sp>
      <p:sp>
        <p:nvSpPr>
          <p:cNvPr id="16" name="Pentagon 15"/>
          <p:cNvSpPr/>
          <p:nvPr/>
        </p:nvSpPr>
        <p:spPr>
          <a:xfrm>
            <a:off x="1025868" y="2905682"/>
            <a:ext cx="1172802" cy="462337"/>
          </a:xfrm>
          <a:prstGeom prst="homePlat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2">
                    <a:lumMod val="75000"/>
                  </a:schemeClr>
                </a:solidFill>
              </a:rPr>
              <a:t>Ví</a:t>
            </a:r>
            <a:r>
              <a:rPr lang="en-US" sz="2000" b="1" dirty="0" smtClean="0">
                <a:solidFill>
                  <a:schemeClr val="tx2">
                    <a:lumMod val="75000"/>
                  </a:schemeClr>
                </a:solidFill>
              </a:rPr>
              <a:t> </a:t>
            </a:r>
            <a:r>
              <a:rPr lang="en-US" sz="2000" b="1" dirty="0" err="1" smtClean="0">
                <a:solidFill>
                  <a:schemeClr val="tx2">
                    <a:lumMod val="75000"/>
                  </a:schemeClr>
                </a:solidFill>
              </a:rPr>
              <a:t>dụ</a:t>
            </a:r>
            <a:endParaRPr lang="en-US" sz="2000" b="1" dirty="0">
              <a:solidFill>
                <a:schemeClr val="tx2">
                  <a:lumMod val="75000"/>
                </a:schemeClr>
              </a:solidFill>
            </a:endParaRPr>
          </a:p>
        </p:txBody>
      </p:sp>
      <p:sp>
        <p:nvSpPr>
          <p:cNvPr id="17" name="Rectangle 16"/>
          <p:cNvSpPr/>
          <p:nvPr/>
        </p:nvSpPr>
        <p:spPr>
          <a:xfrm>
            <a:off x="2321659" y="2905682"/>
            <a:ext cx="4439036" cy="400110"/>
          </a:xfrm>
          <a:prstGeom prst="rect">
            <a:avLst/>
          </a:prstGeom>
        </p:spPr>
        <p:txBody>
          <a:bodyPr wrap="none">
            <a:spAutoFit/>
          </a:bodyPr>
          <a:lstStyle/>
          <a:p>
            <a:r>
              <a:rPr lang="en-US" sz="2000" dirty="0" smtClean="0"/>
              <a:t>L</a:t>
            </a:r>
            <a:r>
              <a:rPr lang="vi-VN" sz="2000" dirty="0" smtClean="0"/>
              <a:t>àm </a:t>
            </a:r>
            <a:r>
              <a:rPr lang="vi-VN" sz="2000" dirty="0"/>
              <a:t>tròn </a:t>
            </a:r>
            <a:r>
              <a:rPr lang="vi-VN" sz="2000" b="1" dirty="0"/>
              <a:t>46,3333</a:t>
            </a:r>
            <a:r>
              <a:rPr lang="vi-VN" sz="2000" dirty="0"/>
              <a:t>… đến hàng đơn vị.</a:t>
            </a:r>
            <a:endParaRPr lang="en-US" sz="2000" dirty="0"/>
          </a:p>
        </p:txBody>
      </p:sp>
      <p:sp>
        <p:nvSpPr>
          <p:cNvPr id="18" name="TextBox 17"/>
          <p:cNvSpPr txBox="1"/>
          <p:nvPr/>
        </p:nvSpPr>
        <p:spPr>
          <a:xfrm>
            <a:off x="3585681" y="3404468"/>
            <a:ext cx="1839074" cy="523220"/>
          </a:xfrm>
          <a:prstGeom prst="rect">
            <a:avLst/>
          </a:prstGeom>
          <a:noFill/>
        </p:spPr>
        <p:txBody>
          <a:bodyPr wrap="square" rtlCol="0">
            <a:spAutoFit/>
          </a:bodyPr>
          <a:lstStyle/>
          <a:p>
            <a:r>
              <a:rPr lang="en-US" sz="2800" b="1" dirty="0" smtClean="0">
                <a:solidFill>
                  <a:schemeClr val="tx2">
                    <a:lumMod val="50000"/>
                  </a:schemeClr>
                </a:solidFill>
              </a:rPr>
              <a:t>46,</a:t>
            </a:r>
            <a:r>
              <a:rPr lang="en-US" sz="2800" b="1" dirty="0" smtClean="0">
                <a:solidFill>
                  <a:schemeClr val="accent3">
                    <a:lumMod val="50000"/>
                  </a:schemeClr>
                </a:solidFill>
              </a:rPr>
              <a:t>3</a:t>
            </a:r>
            <a:r>
              <a:rPr lang="en-US" sz="2800" b="1" dirty="0" smtClean="0">
                <a:solidFill>
                  <a:schemeClr val="tx2">
                    <a:lumMod val="50000"/>
                  </a:schemeClr>
                </a:solidFill>
              </a:rPr>
              <a:t>333...</a:t>
            </a:r>
            <a:endParaRPr lang="en-US" sz="2800" b="1" dirty="0">
              <a:solidFill>
                <a:schemeClr val="tx2">
                  <a:lumMod val="50000"/>
                </a:schemeClr>
              </a:solidFill>
            </a:endParaRPr>
          </a:p>
        </p:txBody>
      </p:sp>
      <p:sp>
        <p:nvSpPr>
          <p:cNvPr id="19" name="TextBox 18"/>
          <p:cNvSpPr txBox="1"/>
          <p:nvPr/>
        </p:nvSpPr>
        <p:spPr>
          <a:xfrm>
            <a:off x="5157626" y="3777261"/>
            <a:ext cx="2147299" cy="958660"/>
          </a:xfrm>
          <a:prstGeom prst="rect">
            <a:avLst/>
          </a:prstGeom>
          <a:noFill/>
        </p:spPr>
        <p:txBody>
          <a:bodyPr wrap="square" rtlCol="0">
            <a:spAutoFit/>
          </a:bodyPr>
          <a:lstStyle/>
          <a:p>
            <a:pPr algn="just">
              <a:lnSpc>
                <a:spcPct val="150000"/>
              </a:lnSpc>
            </a:pPr>
            <a:r>
              <a:rPr lang="en-US" sz="2000" dirty="0" err="1" smtClean="0">
                <a:solidFill>
                  <a:schemeClr val="tx2">
                    <a:lumMod val="50000"/>
                  </a:schemeClr>
                </a:solidFill>
              </a:rPr>
              <a:t>Chữ</a:t>
            </a:r>
            <a:r>
              <a:rPr lang="en-US" sz="2000" dirty="0" smtClean="0">
                <a:solidFill>
                  <a:schemeClr val="tx2">
                    <a:lumMod val="50000"/>
                  </a:schemeClr>
                </a:solidFill>
              </a:rPr>
              <a:t> </a:t>
            </a:r>
            <a:r>
              <a:rPr lang="en-US" sz="2000" dirty="0" err="1" smtClean="0">
                <a:solidFill>
                  <a:schemeClr val="tx2">
                    <a:lumMod val="50000"/>
                  </a:schemeClr>
                </a:solidFill>
              </a:rPr>
              <a:t>số</a:t>
            </a:r>
            <a:r>
              <a:rPr lang="en-US" sz="2000" dirty="0" smtClean="0">
                <a:solidFill>
                  <a:schemeClr val="tx2">
                    <a:lumMod val="50000"/>
                  </a:schemeClr>
                </a:solidFill>
              </a:rPr>
              <a:t> </a:t>
            </a:r>
            <a:r>
              <a:rPr lang="en-US" sz="2000" dirty="0" err="1" smtClean="0">
                <a:solidFill>
                  <a:schemeClr val="tx2">
                    <a:lumMod val="50000"/>
                  </a:schemeClr>
                </a:solidFill>
              </a:rPr>
              <a:t>sau</a:t>
            </a:r>
            <a:r>
              <a:rPr lang="en-US" sz="2000" dirty="0" smtClean="0">
                <a:solidFill>
                  <a:schemeClr val="tx2">
                    <a:lumMod val="50000"/>
                  </a:schemeClr>
                </a:solidFill>
              </a:rPr>
              <a:t> </a:t>
            </a:r>
            <a:r>
              <a:rPr lang="en-US" sz="2000" dirty="0" err="1" smtClean="0">
                <a:solidFill>
                  <a:schemeClr val="tx2">
                    <a:lumMod val="50000"/>
                  </a:schemeClr>
                </a:solidFill>
              </a:rPr>
              <a:t>hàng</a:t>
            </a:r>
            <a:r>
              <a:rPr lang="en-US" sz="2000" dirty="0" smtClean="0">
                <a:solidFill>
                  <a:schemeClr val="tx2">
                    <a:lumMod val="50000"/>
                  </a:schemeClr>
                </a:solidFill>
              </a:rPr>
              <a:t> </a:t>
            </a:r>
            <a:r>
              <a:rPr lang="en-US" sz="2000" dirty="0" err="1" smtClean="0">
                <a:solidFill>
                  <a:schemeClr val="tx2">
                    <a:lumMod val="50000"/>
                  </a:schemeClr>
                </a:solidFill>
              </a:rPr>
              <a:t>làm</a:t>
            </a:r>
            <a:r>
              <a:rPr lang="en-US" sz="2000" dirty="0" smtClean="0">
                <a:solidFill>
                  <a:schemeClr val="tx2">
                    <a:lumMod val="50000"/>
                  </a:schemeClr>
                </a:solidFill>
              </a:rPr>
              <a:t> </a:t>
            </a:r>
            <a:r>
              <a:rPr lang="en-US" sz="2000" dirty="0" err="1" smtClean="0">
                <a:solidFill>
                  <a:schemeClr val="tx2">
                    <a:lumMod val="50000"/>
                  </a:schemeClr>
                </a:solidFill>
              </a:rPr>
              <a:t>tròn</a:t>
            </a:r>
            <a:r>
              <a:rPr lang="en-US" sz="2000" dirty="0" smtClean="0">
                <a:solidFill>
                  <a:schemeClr val="tx2">
                    <a:lumMod val="50000"/>
                  </a:schemeClr>
                </a:solidFill>
              </a:rPr>
              <a:t> </a:t>
            </a:r>
            <a:r>
              <a:rPr lang="en-US" sz="2000" dirty="0" err="1" smtClean="0">
                <a:solidFill>
                  <a:schemeClr val="tx2">
                    <a:lumMod val="50000"/>
                  </a:schemeClr>
                </a:solidFill>
              </a:rPr>
              <a:t>là</a:t>
            </a:r>
            <a:r>
              <a:rPr lang="en-US" sz="2000" dirty="0" smtClean="0">
                <a:solidFill>
                  <a:schemeClr val="tx2">
                    <a:lumMod val="50000"/>
                  </a:schemeClr>
                </a:solidFill>
              </a:rPr>
              <a:t> 3 &lt; 5</a:t>
            </a:r>
            <a:endParaRPr lang="en-US" sz="2000" dirty="0">
              <a:solidFill>
                <a:schemeClr val="tx2">
                  <a:lumMod val="50000"/>
                </a:schemeClr>
              </a:solidFill>
            </a:endParaRPr>
          </a:p>
        </p:txBody>
      </p:sp>
      <p:cxnSp>
        <p:nvCxnSpPr>
          <p:cNvPr id="21" name="Straight Arrow Connector 20"/>
          <p:cNvCxnSpPr/>
          <p:nvPr/>
        </p:nvCxnSpPr>
        <p:spPr>
          <a:xfrm>
            <a:off x="3986373" y="3985295"/>
            <a:ext cx="935" cy="35656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3652463" y="4423144"/>
            <a:ext cx="632458" cy="523220"/>
          </a:xfrm>
          <a:prstGeom prst="rect">
            <a:avLst/>
          </a:prstGeom>
          <a:noFill/>
        </p:spPr>
        <p:txBody>
          <a:bodyPr wrap="square" rtlCol="0">
            <a:spAutoFit/>
          </a:bodyPr>
          <a:lstStyle/>
          <a:p>
            <a:pPr algn="ctr"/>
            <a:r>
              <a:rPr lang="en-US" sz="2800" b="1" dirty="0" smtClean="0">
                <a:solidFill>
                  <a:schemeClr val="tx2">
                    <a:lumMod val="50000"/>
                  </a:schemeClr>
                </a:solidFill>
              </a:rPr>
              <a:t>46</a:t>
            </a:r>
            <a:endParaRPr lang="en-US" sz="2800" b="1" dirty="0">
              <a:solidFill>
                <a:schemeClr val="tx2">
                  <a:lumMod val="50000"/>
                </a:schemeClr>
              </a:solidFill>
            </a:endParaRPr>
          </a:p>
        </p:txBody>
      </p:sp>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079422" flipH="1">
            <a:off x="7773750" y="2724430"/>
            <a:ext cx="932963" cy="1470203"/>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57587">
            <a:off x="1428489" y="3628875"/>
            <a:ext cx="1108845" cy="1126615"/>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2"/>
                                        </p:tgtEl>
                                        <p:attrNameLst>
                                          <p:attrName>style.visibility</p:attrName>
                                        </p:attrNameLst>
                                      </p:cBhvr>
                                      <p:to>
                                        <p:strVal val="visible"/>
                                      </p:to>
                                    </p:set>
                                    <p:animEffect transition="in" filter="barn(inVertical)">
                                      <p:cBhvr>
                                        <p:cTn id="7" dur="500"/>
                                        <p:tgtEl>
                                          <p:spTgt spid="44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51"/>
                                        </p:tgtEl>
                                        <p:attrNameLst>
                                          <p:attrName>style.visibility</p:attrName>
                                        </p:attrNameLst>
                                      </p:cBhvr>
                                      <p:to>
                                        <p:strVal val="visible"/>
                                      </p:to>
                                    </p:set>
                                    <p:animEffect transition="in" filter="barn(inVertical)">
                                      <p:cBhvr>
                                        <p:cTn id="10" dur="500"/>
                                        <p:tgtEl>
                                          <p:spTgt spid="45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ppt_x</p:attrName>
                                        </p:attrNameLst>
                                      </p:cBhvr>
                                      <p:tavLst>
                                        <p:tav tm="0">
                                          <p:val>
                                            <p:strVal val="#ppt_x"/>
                                          </p:val>
                                        </p:tav>
                                        <p:tav tm="100000">
                                          <p:val>
                                            <p:strVal val="#ppt_x"/>
                                          </p:val>
                                        </p:tav>
                                      </p:tavLst>
                                    </p:anim>
                                    <p:anim calcmode="lin" valueType="num">
                                      <p:cBhvr>
                                        <p:cTn id="22"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ppt_y</p:attrName>
                                        </p:attrNameLst>
                                      </p:cBhvr>
                                      <p:tavLst>
                                        <p:tav tm="0">
                                          <p:val>
                                            <p:strVal val="#ppt_y-#ppt_h*1.125000"/>
                                          </p:val>
                                        </p:tav>
                                        <p:tav tm="100000">
                                          <p:val>
                                            <p:strVal val="#ppt_y"/>
                                          </p:val>
                                        </p:tav>
                                      </p:tavLst>
                                    </p:anim>
                                    <p:animEffect transition="in" filter="wipe(down)">
                                      <p:cBhvr>
                                        <p:cTn id="28" dur="500"/>
                                        <p:tgtEl>
                                          <p:spTgt spid="13"/>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p:tgtEl>
                                          <p:spTgt spid="14"/>
                                        </p:tgtEl>
                                        <p:attrNameLst>
                                          <p:attrName>ppt_y</p:attrName>
                                        </p:attrNameLst>
                                      </p:cBhvr>
                                      <p:tavLst>
                                        <p:tav tm="0">
                                          <p:val>
                                            <p:strVal val="#ppt_y-#ppt_h*1.125000"/>
                                          </p:val>
                                        </p:tav>
                                        <p:tav tm="100000">
                                          <p:val>
                                            <p:strVal val="#ppt_y"/>
                                          </p:val>
                                        </p:tav>
                                      </p:tavLst>
                                    </p:anim>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92"/>
                                        </p:tgtEl>
                                        <p:attrNameLst>
                                          <p:attrName>style.visibility</p:attrName>
                                        </p:attrNameLst>
                                      </p:cBhvr>
                                      <p:to>
                                        <p:strVal val="visible"/>
                                      </p:to>
                                    </p:set>
                                    <p:anim calcmode="lin" valueType="num">
                                      <p:cBhvr additive="base">
                                        <p:cTn id="37" dur="500"/>
                                        <p:tgtEl>
                                          <p:spTgt spid="92"/>
                                        </p:tgtEl>
                                        <p:attrNameLst>
                                          <p:attrName>ppt_y</p:attrName>
                                        </p:attrNameLst>
                                      </p:cBhvr>
                                      <p:tavLst>
                                        <p:tav tm="0">
                                          <p:val>
                                            <p:strVal val="#ppt_y-#ppt_h*1.125000"/>
                                          </p:val>
                                        </p:tav>
                                        <p:tav tm="100000">
                                          <p:val>
                                            <p:strVal val="#ppt_y"/>
                                          </p:val>
                                        </p:tav>
                                      </p:tavLst>
                                    </p:anim>
                                    <p:animEffect transition="in" filter="wipe(down)">
                                      <p:cBhvr>
                                        <p:cTn id="38" dur="500"/>
                                        <p:tgtEl>
                                          <p:spTgt spid="92"/>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93"/>
                                        </p:tgtEl>
                                        <p:attrNameLst>
                                          <p:attrName>style.visibility</p:attrName>
                                        </p:attrNameLst>
                                      </p:cBhvr>
                                      <p:to>
                                        <p:strVal val="visible"/>
                                      </p:to>
                                    </p:set>
                                    <p:anim calcmode="lin" valueType="num">
                                      <p:cBhvr additive="base">
                                        <p:cTn id="41" dur="500"/>
                                        <p:tgtEl>
                                          <p:spTgt spid="93"/>
                                        </p:tgtEl>
                                        <p:attrNameLst>
                                          <p:attrName>ppt_y</p:attrName>
                                        </p:attrNameLst>
                                      </p:cBhvr>
                                      <p:tavLst>
                                        <p:tav tm="0">
                                          <p:val>
                                            <p:strVal val="#ppt_y-#ppt_h*1.125000"/>
                                          </p:val>
                                        </p:tav>
                                        <p:tav tm="100000">
                                          <p:val>
                                            <p:strVal val="#ppt_y"/>
                                          </p:val>
                                        </p:tav>
                                      </p:tavLst>
                                    </p:anim>
                                    <p:animEffect transition="in" filter="wipe(down)">
                                      <p:cBhvr>
                                        <p:cTn id="42" dur="500"/>
                                        <p:tgtEl>
                                          <p:spTgt spid="93"/>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94"/>
                                        </p:tgtEl>
                                        <p:attrNameLst>
                                          <p:attrName>style.visibility</p:attrName>
                                        </p:attrNameLst>
                                      </p:cBhvr>
                                      <p:to>
                                        <p:strVal val="visible"/>
                                      </p:to>
                                    </p:set>
                                    <p:anim calcmode="lin" valueType="num">
                                      <p:cBhvr additive="base">
                                        <p:cTn id="47" dur="500"/>
                                        <p:tgtEl>
                                          <p:spTgt spid="94"/>
                                        </p:tgtEl>
                                        <p:attrNameLst>
                                          <p:attrName>ppt_y</p:attrName>
                                        </p:attrNameLst>
                                      </p:cBhvr>
                                      <p:tavLst>
                                        <p:tav tm="0">
                                          <p:val>
                                            <p:strVal val="#ppt_y-#ppt_h*1.125000"/>
                                          </p:val>
                                        </p:tav>
                                        <p:tav tm="100000">
                                          <p:val>
                                            <p:strVal val="#ppt_y"/>
                                          </p:val>
                                        </p:tav>
                                      </p:tavLst>
                                    </p:anim>
                                    <p:animEffect transition="in" filter="wipe(down)">
                                      <p:cBhvr>
                                        <p:cTn id="48" dur="500"/>
                                        <p:tgtEl>
                                          <p:spTgt spid="94"/>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95"/>
                                        </p:tgtEl>
                                        <p:attrNameLst>
                                          <p:attrName>style.visibility</p:attrName>
                                        </p:attrNameLst>
                                      </p:cBhvr>
                                      <p:to>
                                        <p:strVal val="visible"/>
                                      </p:to>
                                    </p:set>
                                    <p:anim calcmode="lin" valueType="num">
                                      <p:cBhvr additive="base">
                                        <p:cTn id="51" dur="500"/>
                                        <p:tgtEl>
                                          <p:spTgt spid="95"/>
                                        </p:tgtEl>
                                        <p:attrNameLst>
                                          <p:attrName>ppt_y</p:attrName>
                                        </p:attrNameLst>
                                      </p:cBhvr>
                                      <p:tavLst>
                                        <p:tav tm="0">
                                          <p:val>
                                            <p:strVal val="#ppt_y-#ppt_h*1.125000"/>
                                          </p:val>
                                        </p:tav>
                                        <p:tav tm="100000">
                                          <p:val>
                                            <p:strVal val="#ppt_y"/>
                                          </p:val>
                                        </p:tav>
                                      </p:tavLst>
                                    </p:anim>
                                    <p:animEffect transition="in" filter="wipe(down)">
                                      <p:cBhvr>
                                        <p:cTn id="52" dur="500"/>
                                        <p:tgtEl>
                                          <p:spTgt spid="95"/>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p:tgtEl>
                                          <p:spTgt spid="16"/>
                                        </p:tgtEl>
                                        <p:attrNameLst>
                                          <p:attrName>ppt_x</p:attrName>
                                        </p:attrNameLst>
                                      </p:cBhvr>
                                      <p:tavLst>
                                        <p:tav tm="0">
                                          <p:val>
                                            <p:strVal val="#ppt_x-#ppt_w*1.125000"/>
                                          </p:val>
                                        </p:tav>
                                        <p:tav tm="100000">
                                          <p:val>
                                            <p:strVal val="#ppt_x"/>
                                          </p:val>
                                        </p:tav>
                                      </p:tavLst>
                                    </p:anim>
                                    <p:animEffect transition="in" filter="wipe(right)">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arn(inVertical)">
                                      <p:cBhvr>
                                        <p:cTn id="63" dur="500"/>
                                        <p:tgtEl>
                                          <p:spTgt spid="17"/>
                                        </p:tgtEl>
                                      </p:cBhvr>
                                    </p:animEffect>
                                  </p:childTnLst>
                                </p:cTn>
                              </p:par>
                              <p:par>
                                <p:cTn id="64" presetID="10" presetClass="entr" presetSubtype="0" fill="hold"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par>
                                <p:cTn id="67" presetID="10" presetClass="entr" presetSubtype="0" fill="hold"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18" presetClass="entr" presetSubtype="6"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strips(downRight)">
                                      <p:cBhvr>
                                        <p:cTn id="81" dur="500"/>
                                        <p:tgtEl>
                                          <p:spTgt spid="19"/>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nodeType="click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up)">
                                      <p:cBhvr>
                                        <p:cTn id="86" dur="500"/>
                                        <p:tgtEl>
                                          <p:spTgt spid="21"/>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105"/>
                                        </p:tgtEl>
                                        <p:attrNameLst>
                                          <p:attrName>style.visibility</p:attrName>
                                        </p:attrNameLst>
                                      </p:cBhvr>
                                      <p:to>
                                        <p:strVal val="visible"/>
                                      </p:to>
                                    </p:set>
                                    <p:anim calcmode="lin" valueType="num">
                                      <p:cBhvr>
                                        <p:cTn id="91" dur="500" fill="hold"/>
                                        <p:tgtEl>
                                          <p:spTgt spid="105"/>
                                        </p:tgtEl>
                                        <p:attrNameLst>
                                          <p:attrName>ppt_w</p:attrName>
                                        </p:attrNameLst>
                                      </p:cBhvr>
                                      <p:tavLst>
                                        <p:tav tm="0">
                                          <p:val>
                                            <p:fltVal val="0"/>
                                          </p:val>
                                        </p:tav>
                                        <p:tav tm="100000">
                                          <p:val>
                                            <p:strVal val="#ppt_w"/>
                                          </p:val>
                                        </p:tav>
                                      </p:tavLst>
                                    </p:anim>
                                    <p:anim calcmode="lin" valueType="num">
                                      <p:cBhvr>
                                        <p:cTn id="92" dur="500" fill="hold"/>
                                        <p:tgtEl>
                                          <p:spTgt spid="105"/>
                                        </p:tgtEl>
                                        <p:attrNameLst>
                                          <p:attrName>ppt_h</p:attrName>
                                        </p:attrNameLst>
                                      </p:cBhvr>
                                      <p:tavLst>
                                        <p:tav tm="0">
                                          <p:val>
                                            <p:fltVal val="0"/>
                                          </p:val>
                                        </p:tav>
                                        <p:tav tm="100000">
                                          <p:val>
                                            <p:strVal val="#ppt_h"/>
                                          </p:val>
                                        </p:tav>
                                      </p:tavLst>
                                    </p:anim>
                                    <p:animEffect transition="in" filter="fade">
                                      <p:cBhvr>
                                        <p:cTn id="93"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0" animBg="1"/>
      <p:bldP spid="451" grpId="0"/>
      <p:bldP spid="11" grpId="0"/>
      <p:bldP spid="13" grpId="0" animBg="1"/>
      <p:bldP spid="14" grpId="0"/>
      <p:bldP spid="92" grpId="0" animBg="1"/>
      <p:bldP spid="93" grpId="0"/>
      <p:bldP spid="94" grpId="0" animBg="1"/>
      <p:bldP spid="95" grpId="0"/>
      <p:bldP spid="16" grpId="0" animBg="1"/>
      <p:bldP spid="17" grpId="0"/>
      <p:bldP spid="18" grpId="0"/>
      <p:bldP spid="19" grpId="0"/>
      <p:bldP spid="10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30" name="Google Shape;630;p38"/>
          <p:cNvSpPr/>
          <p:nvPr/>
        </p:nvSpPr>
        <p:spPr>
          <a:xfrm>
            <a:off x="1068513" y="2999530"/>
            <a:ext cx="7181636" cy="128490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5" name="Google Shape;655;p38"/>
          <p:cNvPicPr preferRelativeResize="0"/>
          <p:nvPr/>
        </p:nvPicPr>
        <p:blipFill>
          <a:blip r:embed="rId3">
            <a:alphaModFix/>
          </a:blip>
          <a:stretch>
            <a:fillRect/>
          </a:stretch>
        </p:blipFill>
        <p:spPr>
          <a:xfrm>
            <a:off x="-316875" y="3899323"/>
            <a:ext cx="1516775" cy="1513725"/>
          </a:xfrm>
          <a:prstGeom prst="rect">
            <a:avLst/>
          </a:prstGeom>
          <a:noFill/>
          <a:ln>
            <a:noFill/>
          </a:ln>
        </p:spPr>
      </p:pic>
      <p:pic>
        <p:nvPicPr>
          <p:cNvPr id="656" name="Google Shape;656;p38"/>
          <p:cNvPicPr preferRelativeResize="0"/>
          <p:nvPr/>
        </p:nvPicPr>
        <p:blipFill>
          <a:blip r:embed="rId4">
            <a:alphaModFix/>
          </a:blip>
          <a:stretch>
            <a:fillRect/>
          </a:stretch>
        </p:blipFill>
        <p:spPr>
          <a:xfrm>
            <a:off x="7567977" y="-442137"/>
            <a:ext cx="1958200" cy="1954275"/>
          </a:xfrm>
          <a:prstGeom prst="rect">
            <a:avLst/>
          </a:prstGeom>
          <a:noFill/>
          <a:ln>
            <a:noFill/>
          </a:ln>
        </p:spPr>
      </p:pic>
      <p:sp>
        <p:nvSpPr>
          <p:cNvPr id="3" name="TextBox 2"/>
          <p:cNvSpPr txBox="1"/>
          <p:nvPr/>
        </p:nvSpPr>
        <p:spPr>
          <a:xfrm>
            <a:off x="1199901" y="2539554"/>
            <a:ext cx="2301412" cy="400110"/>
          </a:xfrm>
          <a:prstGeom prst="rect">
            <a:avLst/>
          </a:prstGeom>
          <a:noFill/>
        </p:spPr>
        <p:txBody>
          <a:bodyPr wrap="square" rtlCol="0">
            <a:spAutoFit/>
          </a:bodyPr>
          <a:lstStyle/>
          <a:p>
            <a:r>
              <a:rPr lang="en-US" sz="2000" b="1" dirty="0" err="1" smtClean="0"/>
              <a:t>Tổng</a:t>
            </a:r>
            <a:r>
              <a:rPr lang="en-US" sz="2000" b="1" dirty="0" smtClean="0"/>
              <a:t> </a:t>
            </a:r>
            <a:r>
              <a:rPr lang="en-US" sz="2000" b="1" dirty="0" err="1" smtClean="0"/>
              <a:t>quát</a:t>
            </a:r>
            <a:r>
              <a:rPr lang="en-US" sz="2000" b="1" dirty="0" smtClean="0"/>
              <a:t>, ta </a:t>
            </a:r>
            <a:r>
              <a:rPr lang="en-US" sz="2000" b="1" dirty="0" err="1" smtClean="0"/>
              <a:t>có</a:t>
            </a:r>
            <a:r>
              <a:rPr lang="en-US" sz="2000" b="1" dirty="0" smtClean="0"/>
              <a:t>:</a:t>
            </a:r>
            <a:endParaRPr lang="en-US" sz="2000" b="1" dirty="0"/>
          </a:p>
        </p:txBody>
      </p:sp>
      <p:sp>
        <p:nvSpPr>
          <p:cNvPr id="4" name="Rectangle 3"/>
          <p:cNvSpPr/>
          <p:nvPr/>
        </p:nvSpPr>
        <p:spPr>
          <a:xfrm>
            <a:off x="1399854" y="3132189"/>
            <a:ext cx="6518953" cy="958660"/>
          </a:xfrm>
          <a:prstGeom prst="rect">
            <a:avLst/>
          </a:prstGeom>
        </p:spPr>
        <p:txBody>
          <a:bodyPr wrap="square">
            <a:spAutoFit/>
          </a:bodyPr>
          <a:lstStyle/>
          <a:p>
            <a:pPr algn="just">
              <a:lnSpc>
                <a:spcPct val="150000"/>
              </a:lnSpc>
            </a:pPr>
            <a:r>
              <a:rPr lang="vi-VN" sz="2000" dirty="0">
                <a:solidFill>
                  <a:schemeClr val="tx2">
                    <a:lumMod val="75000"/>
                  </a:schemeClr>
                </a:solidFill>
              </a:rPr>
              <a:t>Khi làm tròn số đến một hàng nào đó, kết quả làm tròn có độ chính xác bằng một nửa đơn vị hàng làm tròn.</a:t>
            </a:r>
            <a:endParaRPr lang="en-US" sz="2000" dirty="0">
              <a:solidFill>
                <a:schemeClr val="tx2">
                  <a:lumMod val="75000"/>
                </a:schemeClr>
              </a:solidFill>
            </a:endParaRPr>
          </a:p>
        </p:txBody>
      </p:sp>
      <p:sp>
        <p:nvSpPr>
          <p:cNvPr id="5" name="Rectangle 4"/>
          <p:cNvSpPr/>
          <p:nvPr/>
        </p:nvSpPr>
        <p:spPr>
          <a:xfrm>
            <a:off x="2203806" y="593270"/>
            <a:ext cx="5364171" cy="1015663"/>
          </a:xfrm>
          <a:prstGeom prst="rect">
            <a:avLst/>
          </a:prstGeom>
        </p:spPr>
        <p:txBody>
          <a:bodyPr wrap="square">
            <a:spAutoFit/>
          </a:bodyPr>
          <a:lstStyle/>
          <a:p>
            <a:pPr algn="just">
              <a:lnSpc>
                <a:spcPct val="150000"/>
              </a:lnSpc>
            </a:pPr>
            <a:r>
              <a:rPr lang="en-US" sz="2000" i="1" dirty="0" smtClean="0"/>
              <a:t>N</a:t>
            </a:r>
            <a:r>
              <a:rPr lang="vi-VN" sz="2000" i="1" dirty="0" smtClean="0"/>
              <a:t>ếu </a:t>
            </a:r>
            <a:r>
              <a:rPr lang="vi-VN" sz="2000" i="1" dirty="0"/>
              <a:t>hàng làm tròn là hàng trăm thì một nửa đơn vị của hàng làm tròn là bao nhiêu?</a:t>
            </a:r>
            <a:endParaRPr lang="en-US" sz="2000" i="1"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9900" y="444370"/>
            <a:ext cx="875479" cy="87547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3348" y="1371585"/>
            <a:ext cx="752782" cy="668286"/>
          </a:xfrm>
          <a:prstGeom prst="rect">
            <a:avLst/>
          </a:prstGeom>
        </p:spPr>
      </p:pic>
      <p:sp>
        <p:nvSpPr>
          <p:cNvPr id="8" name="Rectangle 7"/>
          <p:cNvSpPr/>
          <p:nvPr/>
        </p:nvSpPr>
        <p:spPr>
          <a:xfrm>
            <a:off x="2978931" y="1877675"/>
            <a:ext cx="3401893" cy="400110"/>
          </a:xfrm>
          <a:prstGeom prst="rect">
            <a:avLst/>
          </a:prstGeom>
        </p:spPr>
        <p:txBody>
          <a:bodyPr wrap="none">
            <a:spAutoFit/>
          </a:bodyPr>
          <a:lstStyle/>
          <a:p>
            <a:r>
              <a:rPr lang="en-US" sz="2000" dirty="0" err="1" smtClean="0">
                <a:solidFill>
                  <a:srgbClr val="C00000"/>
                </a:solidFill>
              </a:rPr>
              <a:t>Một</a:t>
            </a:r>
            <a:r>
              <a:rPr lang="en-US" sz="2000" dirty="0" smtClean="0">
                <a:solidFill>
                  <a:srgbClr val="C00000"/>
                </a:solidFill>
              </a:rPr>
              <a:t> </a:t>
            </a:r>
            <a:r>
              <a:rPr lang="en-US" sz="2000" dirty="0" err="1">
                <a:solidFill>
                  <a:srgbClr val="C00000"/>
                </a:solidFill>
              </a:rPr>
              <a:t>nửa</a:t>
            </a:r>
            <a:r>
              <a:rPr lang="en-US" sz="2000" dirty="0">
                <a:solidFill>
                  <a:srgbClr val="C00000"/>
                </a:solidFill>
              </a:rPr>
              <a:t> </a:t>
            </a:r>
            <a:r>
              <a:rPr lang="en-US" sz="2000" dirty="0" err="1">
                <a:solidFill>
                  <a:srgbClr val="C00000"/>
                </a:solidFill>
              </a:rPr>
              <a:t>hàng</a:t>
            </a:r>
            <a:r>
              <a:rPr lang="en-US" sz="2000" dirty="0">
                <a:solidFill>
                  <a:srgbClr val="C00000"/>
                </a:solidFill>
              </a:rPr>
              <a:t> </a:t>
            </a:r>
            <a:r>
              <a:rPr lang="en-US" sz="2000" dirty="0" err="1">
                <a:solidFill>
                  <a:srgbClr val="C00000"/>
                </a:solidFill>
              </a:rPr>
              <a:t>làm</a:t>
            </a:r>
            <a:r>
              <a:rPr lang="en-US" sz="2000" dirty="0">
                <a:solidFill>
                  <a:srgbClr val="C00000"/>
                </a:solidFill>
              </a:rPr>
              <a:t> </a:t>
            </a:r>
            <a:r>
              <a:rPr lang="en-US" sz="2000" dirty="0" err="1">
                <a:solidFill>
                  <a:srgbClr val="C00000"/>
                </a:solidFill>
              </a:rPr>
              <a:t>tròn</a:t>
            </a:r>
            <a:r>
              <a:rPr lang="en-US" sz="2000" dirty="0">
                <a:solidFill>
                  <a:srgbClr val="C00000"/>
                </a:solidFill>
              </a:rPr>
              <a:t> </a:t>
            </a:r>
            <a:r>
              <a:rPr lang="en-US" sz="2000" dirty="0" err="1">
                <a:solidFill>
                  <a:srgbClr val="C00000"/>
                </a:solidFill>
              </a:rPr>
              <a:t>là</a:t>
            </a:r>
            <a:r>
              <a:rPr lang="en-US" sz="2000" dirty="0">
                <a:solidFill>
                  <a:srgbClr val="C00000"/>
                </a:solidFill>
              </a:rPr>
              <a:t> 50</a:t>
            </a: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83921" y="3964611"/>
            <a:ext cx="1132364" cy="1041573"/>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374" y="2703772"/>
            <a:ext cx="874162" cy="1102586"/>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67977" y="1670900"/>
            <a:ext cx="843470" cy="113504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anim calcmode="lin" valueType="num">
                                      <p:cBhvr>
                                        <p:cTn id="33" dur="500" fill="hold"/>
                                        <p:tgtEl>
                                          <p:spTgt spid="3"/>
                                        </p:tgtEl>
                                        <p:attrNameLst>
                                          <p:attrName>ppt_x</p:attrName>
                                        </p:attrNameLst>
                                      </p:cBhvr>
                                      <p:tavLst>
                                        <p:tav tm="0">
                                          <p:val>
                                            <p:strVal val="#ppt_x"/>
                                          </p:val>
                                        </p:tav>
                                        <p:tav tm="100000">
                                          <p:val>
                                            <p:strVal val="#ppt_x"/>
                                          </p:val>
                                        </p:tav>
                                      </p:tavLst>
                                    </p:anim>
                                    <p:anim calcmode="lin" valueType="num">
                                      <p:cBhvr>
                                        <p:cTn id="34" dur="500" fill="hold"/>
                                        <p:tgtEl>
                                          <p:spTgt spid="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30"/>
                                        </p:tgtEl>
                                        <p:attrNameLst>
                                          <p:attrName>style.visibility</p:attrName>
                                        </p:attrNameLst>
                                      </p:cBhvr>
                                      <p:to>
                                        <p:strVal val="visible"/>
                                      </p:to>
                                    </p:set>
                                    <p:animEffect transition="in" filter="fade">
                                      <p:cBhvr>
                                        <p:cTn id="37" dur="500"/>
                                        <p:tgtEl>
                                          <p:spTgt spid="630"/>
                                        </p:tgtEl>
                                      </p:cBhvr>
                                    </p:animEffect>
                                    <p:anim calcmode="lin" valueType="num">
                                      <p:cBhvr>
                                        <p:cTn id="38" dur="500" fill="hold"/>
                                        <p:tgtEl>
                                          <p:spTgt spid="630"/>
                                        </p:tgtEl>
                                        <p:attrNameLst>
                                          <p:attrName>ppt_x</p:attrName>
                                        </p:attrNameLst>
                                      </p:cBhvr>
                                      <p:tavLst>
                                        <p:tav tm="0">
                                          <p:val>
                                            <p:strVal val="#ppt_x"/>
                                          </p:val>
                                        </p:tav>
                                        <p:tav tm="100000">
                                          <p:val>
                                            <p:strVal val="#ppt_x"/>
                                          </p:val>
                                        </p:tav>
                                      </p:tavLst>
                                    </p:anim>
                                    <p:anim calcmode="lin" valueType="num">
                                      <p:cBhvr>
                                        <p:cTn id="39" dur="500" fill="hold"/>
                                        <p:tgtEl>
                                          <p:spTgt spid="63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anim calcmode="lin" valueType="num">
                                      <p:cBhvr>
                                        <p:cTn id="43" dur="500" fill="hold"/>
                                        <p:tgtEl>
                                          <p:spTgt spid="4"/>
                                        </p:tgtEl>
                                        <p:attrNameLst>
                                          <p:attrName>ppt_x</p:attrName>
                                        </p:attrNameLst>
                                      </p:cBhvr>
                                      <p:tavLst>
                                        <p:tav tm="0">
                                          <p:val>
                                            <p:strVal val="#ppt_x"/>
                                          </p:val>
                                        </p:tav>
                                        <p:tav tm="100000">
                                          <p:val>
                                            <p:strVal val="#ppt_x"/>
                                          </p:val>
                                        </p:tav>
                                      </p:tavLst>
                                    </p:anim>
                                    <p:anim calcmode="lin" valueType="num">
                                      <p:cBhvr>
                                        <p:cTn id="44" dur="500" fill="hold"/>
                                        <p:tgtEl>
                                          <p:spTgt spid="4"/>
                                        </p:tgtEl>
                                        <p:attrNameLst>
                                          <p:attrName>ppt_y</p:attrName>
                                        </p:attrNameLst>
                                      </p:cBhvr>
                                      <p:tavLst>
                                        <p:tav tm="0">
                                          <p:val>
                                            <p:strVal val="#ppt_y+.1"/>
                                          </p:val>
                                        </p:tav>
                                        <p:tav tm="100000">
                                          <p:val>
                                            <p:strVal val="#ppt_y"/>
                                          </p:val>
                                        </p:tav>
                                      </p:tavLst>
                                    </p:anim>
                                  </p:childTnLst>
                                </p:cTn>
                              </p:par>
                              <p:par>
                                <p:cTn id="45" presetID="10"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10" presetClass="entr" presetSubtype="0"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 grpId="0" animBg="1"/>
      <p:bldP spid="3" grpId="0"/>
      <p:bldP spid="4" grpId="0"/>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21" name="Google Shape;521;p35"/>
          <p:cNvSpPr/>
          <p:nvPr/>
        </p:nvSpPr>
        <p:spPr>
          <a:xfrm>
            <a:off x="569404" y="616449"/>
            <a:ext cx="7989804" cy="406856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8" name="Google Shape;528;p35"/>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529" name="Google Shape;529;p35"/>
          <p:cNvPicPr preferRelativeResize="0"/>
          <p:nvPr/>
        </p:nvPicPr>
        <p:blipFill>
          <a:blip r:embed="rId4">
            <a:alphaModFix/>
          </a:blip>
          <a:stretch>
            <a:fillRect/>
          </a:stretch>
        </p:blipFill>
        <p:spPr>
          <a:xfrm>
            <a:off x="-662350" y="720548"/>
            <a:ext cx="1676900" cy="1673550"/>
          </a:xfrm>
          <a:prstGeom prst="rect">
            <a:avLst/>
          </a:prstGeom>
          <a:noFill/>
          <a:ln>
            <a:no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670" y="203485"/>
            <a:ext cx="1596869" cy="854883"/>
          </a:xfrm>
          <a:prstGeom prst="rect">
            <a:avLst/>
          </a:prstGeom>
        </p:spPr>
      </p:pic>
      <p:sp>
        <p:nvSpPr>
          <p:cNvPr id="9" name="TextBox 8"/>
          <p:cNvSpPr txBox="1"/>
          <p:nvPr/>
        </p:nvSpPr>
        <p:spPr>
          <a:xfrm>
            <a:off x="1184477" y="377075"/>
            <a:ext cx="1171253" cy="430887"/>
          </a:xfrm>
          <a:prstGeom prst="rect">
            <a:avLst/>
          </a:prstGeom>
          <a:noFill/>
        </p:spPr>
        <p:txBody>
          <a:bodyPr wrap="square" rtlCol="0">
            <a:spAutoFit/>
          </a:bodyPr>
          <a:lstStyle/>
          <a:p>
            <a:pPr algn="ctr"/>
            <a:r>
              <a:rPr lang="en-US" sz="2200" b="1" dirty="0" err="1" smtClean="0">
                <a:solidFill>
                  <a:srgbClr val="C00000"/>
                </a:solidFill>
              </a:rPr>
              <a:t>Chú</a:t>
            </a:r>
            <a:r>
              <a:rPr lang="en-US" sz="2200" b="1" dirty="0" smtClean="0">
                <a:solidFill>
                  <a:srgbClr val="C00000"/>
                </a:solidFill>
              </a:rPr>
              <a:t> ý</a:t>
            </a:r>
            <a:endParaRPr lang="en-US" sz="2200" b="1" dirty="0">
              <a:solidFill>
                <a:srgbClr val="C00000"/>
              </a:solidFill>
            </a:endParaRPr>
          </a:p>
        </p:txBody>
      </p:sp>
      <p:sp>
        <p:nvSpPr>
          <p:cNvPr id="10" name="Rectangle 9"/>
          <p:cNvSpPr/>
          <p:nvPr/>
        </p:nvSpPr>
        <p:spPr>
          <a:xfrm>
            <a:off x="934782" y="1034360"/>
            <a:ext cx="7259048" cy="1015663"/>
          </a:xfrm>
          <a:prstGeom prst="rect">
            <a:avLst/>
          </a:prstGeom>
        </p:spPr>
        <p:txBody>
          <a:bodyPr wrap="square">
            <a:spAutoFit/>
          </a:bodyPr>
          <a:lstStyle/>
          <a:p>
            <a:pPr algn="just">
              <a:lnSpc>
                <a:spcPct val="150000"/>
              </a:lnSpc>
            </a:pPr>
            <a:r>
              <a:rPr lang="vi-VN" sz="2000" dirty="0"/>
              <a:t>Muốn làm tròn số thập phân với độ chính xác cho trước, ta có thể xác định hàng làm tròn thích hợp bằng cách sử dụng bảng</a:t>
            </a:r>
            <a:endParaRPr lang="en-US" sz="2000" dirty="0"/>
          </a:p>
        </p:txBody>
      </p:sp>
      <p:graphicFrame>
        <p:nvGraphicFramePr>
          <p:cNvPr id="11" name="Table 10"/>
          <p:cNvGraphicFramePr>
            <a:graphicFrameLocks noGrp="1"/>
          </p:cNvGraphicFramePr>
          <p:nvPr>
            <p:extLst>
              <p:ext uri="{D42A27DB-BD31-4B8C-83A1-F6EECF244321}">
                <p14:modId xmlns:p14="http://schemas.microsoft.com/office/powerpoint/2010/main" val="100864495"/>
              </p:ext>
            </p:extLst>
          </p:nvPr>
        </p:nvGraphicFramePr>
        <p:xfrm>
          <a:off x="2355730" y="2160536"/>
          <a:ext cx="4353338" cy="2225040"/>
        </p:xfrm>
        <a:graphic>
          <a:graphicData uri="http://schemas.openxmlformats.org/drawingml/2006/table">
            <a:tbl>
              <a:tblPr firstRow="1" bandRow="1">
                <a:tableStyleId>{597432F9-8F9B-49E2-A517-896A1FBFEE68}</a:tableStyleId>
              </a:tblPr>
              <a:tblGrid>
                <a:gridCol w="2176669">
                  <a:extLst>
                    <a:ext uri="{9D8B030D-6E8A-4147-A177-3AD203B41FA5}">
                      <a16:colId xmlns:a16="http://schemas.microsoft.com/office/drawing/2014/main" val="20000"/>
                    </a:ext>
                  </a:extLst>
                </a:gridCol>
                <a:gridCol w="2176669">
                  <a:extLst>
                    <a:ext uri="{9D8B030D-6E8A-4147-A177-3AD203B41FA5}">
                      <a16:colId xmlns:a16="http://schemas.microsoft.com/office/drawing/2014/main" val="20001"/>
                    </a:ext>
                  </a:extLst>
                </a:gridCol>
              </a:tblGrid>
              <a:tr h="370840">
                <a:tc>
                  <a:txBody>
                    <a:bodyPr/>
                    <a:lstStyle/>
                    <a:p>
                      <a:pPr algn="ctr"/>
                      <a:r>
                        <a:rPr lang="en-US" sz="1800" b="1" dirty="0" err="1" smtClean="0"/>
                        <a:t>Hàng</a:t>
                      </a:r>
                      <a:r>
                        <a:rPr lang="en-US" sz="1800" b="1" baseline="0" dirty="0" smtClean="0"/>
                        <a:t> </a:t>
                      </a:r>
                      <a:r>
                        <a:rPr lang="en-US" sz="1800" b="1" baseline="0" dirty="0" err="1" smtClean="0"/>
                        <a:t>làm</a:t>
                      </a:r>
                      <a:r>
                        <a:rPr lang="en-US" sz="1800" b="1" baseline="0" dirty="0" smtClean="0"/>
                        <a:t> </a:t>
                      </a:r>
                      <a:r>
                        <a:rPr lang="en-US" sz="1800" b="1" baseline="0" dirty="0" err="1" smtClean="0"/>
                        <a:t>tròn</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1800" b="1" dirty="0" err="1" smtClean="0"/>
                        <a:t>Độ</a:t>
                      </a:r>
                      <a:r>
                        <a:rPr lang="en-US" sz="1800" b="1" baseline="0" dirty="0" smtClean="0"/>
                        <a:t> </a:t>
                      </a:r>
                      <a:r>
                        <a:rPr lang="en-US" sz="1800" b="1" baseline="0" dirty="0" err="1" smtClean="0"/>
                        <a:t>chính</a:t>
                      </a:r>
                      <a:r>
                        <a:rPr lang="en-US" sz="1800" b="1" baseline="0" dirty="0" smtClean="0"/>
                        <a:t> </a:t>
                      </a:r>
                      <a:r>
                        <a:rPr lang="en-US" sz="1800" b="1" baseline="0" dirty="0" err="1" smtClean="0"/>
                        <a:t>xác</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l"/>
                      <a:r>
                        <a:rPr lang="en-US" sz="1800" dirty="0" err="1" smtClean="0"/>
                        <a:t>Trăm</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smtClean="0"/>
                        <a:t>50</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70840">
                <a:tc>
                  <a:txBody>
                    <a:bodyPr/>
                    <a:lstStyle/>
                    <a:p>
                      <a:pPr algn="l"/>
                      <a:r>
                        <a:rPr lang="en-US" sz="1800" dirty="0" err="1" smtClean="0"/>
                        <a:t>Chục</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smtClean="0"/>
                        <a:t>5</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2"/>
                  </a:ext>
                </a:extLst>
              </a:tr>
              <a:tr h="370840">
                <a:tc>
                  <a:txBody>
                    <a:bodyPr/>
                    <a:lstStyle/>
                    <a:p>
                      <a:pPr algn="l"/>
                      <a:r>
                        <a:rPr lang="en-US" sz="1800" dirty="0" err="1" smtClean="0"/>
                        <a:t>Đơn</a:t>
                      </a:r>
                      <a:r>
                        <a:rPr lang="en-US" sz="1800" baseline="0" dirty="0" smtClean="0"/>
                        <a:t> </a:t>
                      </a:r>
                      <a:r>
                        <a:rPr lang="en-US" sz="1800" baseline="0" dirty="0" err="1" smtClean="0"/>
                        <a:t>vị</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smtClean="0"/>
                        <a:t>0,5</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3"/>
                  </a:ext>
                </a:extLst>
              </a:tr>
              <a:tr h="370840">
                <a:tc>
                  <a:txBody>
                    <a:bodyPr/>
                    <a:lstStyle/>
                    <a:p>
                      <a:pPr algn="l"/>
                      <a:r>
                        <a:rPr lang="en-US" sz="1800" dirty="0" err="1" smtClean="0"/>
                        <a:t>Phần</a:t>
                      </a:r>
                      <a:r>
                        <a:rPr lang="en-US" sz="1800" baseline="0" dirty="0" smtClean="0"/>
                        <a:t> </a:t>
                      </a:r>
                      <a:r>
                        <a:rPr lang="en-US" sz="1800" baseline="0" dirty="0" err="1" smtClean="0"/>
                        <a:t>mười</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smtClean="0"/>
                        <a:t>0,05</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4"/>
                  </a:ext>
                </a:extLst>
              </a:tr>
              <a:tr h="370840">
                <a:tc>
                  <a:txBody>
                    <a:bodyPr/>
                    <a:lstStyle/>
                    <a:p>
                      <a:pPr algn="l"/>
                      <a:r>
                        <a:rPr lang="en-US" sz="1800" dirty="0" err="1" smtClean="0"/>
                        <a:t>Phần</a:t>
                      </a:r>
                      <a:r>
                        <a:rPr lang="en-US" sz="1800" baseline="0" dirty="0" smtClean="0"/>
                        <a:t> </a:t>
                      </a:r>
                      <a:r>
                        <a:rPr lang="en-US" sz="1800" baseline="0" dirty="0" err="1" smtClean="0"/>
                        <a:t>trăm</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smtClean="0"/>
                        <a:t>0,005</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5"/>
                  </a:ext>
                </a:extLst>
              </a:tr>
            </a:tbl>
          </a:graphicData>
        </a:graphic>
      </p:graphicFrame>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2801" y="2164978"/>
            <a:ext cx="1453966" cy="2933001"/>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52496" y="2650732"/>
            <a:ext cx="1241334" cy="1276632"/>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94045" y="-32185"/>
            <a:ext cx="1539423" cy="1505465"/>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anim calcmode="lin" valueType="num">
                                      <p:cBhvr>
                                        <p:cTn id="31" dur="500" fill="hold"/>
                                        <p:tgtEl>
                                          <p:spTgt spid="13"/>
                                        </p:tgtEl>
                                        <p:attrNameLst>
                                          <p:attrName>ppt_x</p:attrName>
                                        </p:attrNameLst>
                                      </p:cBhvr>
                                      <p:tavLst>
                                        <p:tav tm="0">
                                          <p:val>
                                            <p:strVal val="#ppt_x"/>
                                          </p:val>
                                        </p:tav>
                                        <p:tav tm="100000">
                                          <p:val>
                                            <p:strVal val="#ppt_x"/>
                                          </p:val>
                                        </p:tav>
                                      </p:tavLst>
                                    </p:anim>
                                    <p:anim calcmode="lin" valueType="num">
                                      <p:cBhvr>
                                        <p:cTn id="32"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3"/>
        <p:cNvGrpSpPr/>
        <p:nvPr/>
      </p:nvGrpSpPr>
      <p:grpSpPr>
        <a:xfrm>
          <a:off x="0" y="0"/>
          <a:ext cx="0" cy="0"/>
          <a:chOff x="0" y="0"/>
          <a:chExt cx="0" cy="0"/>
        </a:xfrm>
      </p:grpSpPr>
      <p:sp>
        <p:nvSpPr>
          <p:cNvPr id="4" name="Rounded Rectangle 3"/>
          <p:cNvSpPr/>
          <p:nvPr/>
        </p:nvSpPr>
        <p:spPr>
          <a:xfrm>
            <a:off x="995427" y="674720"/>
            <a:ext cx="1294543" cy="626724"/>
          </a:xfrm>
          <a:prstGeom prst="round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2">
                    <a:lumMod val="75000"/>
                  </a:schemeClr>
                </a:solidFill>
              </a:rPr>
              <a:t>Ví</a:t>
            </a:r>
            <a:r>
              <a:rPr lang="en-US" sz="2000" b="1" dirty="0" smtClean="0">
                <a:solidFill>
                  <a:schemeClr val="tx2">
                    <a:lumMod val="75000"/>
                  </a:schemeClr>
                </a:solidFill>
              </a:rPr>
              <a:t> </a:t>
            </a:r>
            <a:r>
              <a:rPr lang="en-US" sz="2000" b="1" dirty="0" err="1" smtClean="0">
                <a:solidFill>
                  <a:schemeClr val="tx2">
                    <a:lumMod val="75000"/>
                  </a:schemeClr>
                </a:solidFill>
              </a:rPr>
              <a:t>dụ</a:t>
            </a:r>
            <a:r>
              <a:rPr lang="en-US" sz="2000" b="1" dirty="0" smtClean="0">
                <a:solidFill>
                  <a:schemeClr val="tx2">
                    <a:lumMod val="75000"/>
                  </a:schemeClr>
                </a:solidFill>
              </a:rPr>
              <a:t> 2:</a:t>
            </a:r>
            <a:endParaRPr lang="en-US" sz="2000" b="1" dirty="0">
              <a:solidFill>
                <a:schemeClr val="tx2">
                  <a:lumMod val="75000"/>
                </a:schemeClr>
              </a:solidFill>
            </a:endParaRPr>
          </a:p>
        </p:txBody>
      </p:sp>
      <p:sp>
        <p:nvSpPr>
          <p:cNvPr id="5" name="TextBox 4"/>
          <p:cNvSpPr txBox="1"/>
          <p:nvPr/>
        </p:nvSpPr>
        <p:spPr>
          <a:xfrm>
            <a:off x="2465797" y="565078"/>
            <a:ext cx="5589141" cy="958660"/>
          </a:xfrm>
          <a:prstGeom prst="rect">
            <a:avLst/>
          </a:prstGeom>
          <a:noFill/>
        </p:spPr>
        <p:txBody>
          <a:bodyPr wrap="square" rtlCol="0">
            <a:spAutoFit/>
          </a:bodyPr>
          <a:lstStyle/>
          <a:p>
            <a:pPr algn="just">
              <a:lnSpc>
                <a:spcPct val="150000"/>
              </a:lnSpc>
            </a:pPr>
            <a:r>
              <a:rPr lang="en-US" sz="2000" dirty="0" err="1" smtClean="0"/>
              <a:t>Làm</a:t>
            </a:r>
            <a:r>
              <a:rPr lang="en-US" sz="2000" dirty="0" smtClean="0"/>
              <a:t> </a:t>
            </a:r>
            <a:r>
              <a:rPr lang="en-US" sz="2000" dirty="0" err="1" smtClean="0"/>
              <a:t>tròn</a:t>
            </a:r>
            <a:r>
              <a:rPr lang="en-US" sz="2000" dirty="0" smtClean="0"/>
              <a:t> </a:t>
            </a:r>
            <a:r>
              <a:rPr lang="en-US" sz="2000" dirty="0" err="1" smtClean="0"/>
              <a:t>số</a:t>
            </a:r>
            <a:r>
              <a:rPr lang="en-US" sz="2000" dirty="0" smtClean="0"/>
              <a:t> 12 591,27 </a:t>
            </a:r>
            <a:r>
              <a:rPr lang="en-US" sz="2000" dirty="0" err="1" smtClean="0"/>
              <a:t>với</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smtClean="0"/>
              <a:t>:</a:t>
            </a:r>
          </a:p>
          <a:p>
            <a:pPr algn="ctr">
              <a:lnSpc>
                <a:spcPct val="150000"/>
              </a:lnSpc>
            </a:pPr>
            <a:r>
              <a:rPr lang="en-US" sz="2000" dirty="0" smtClean="0"/>
              <a:t>a) 50                              b) 0,05.</a:t>
            </a: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99" y="0"/>
            <a:ext cx="1186466" cy="147668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898" y="1532149"/>
            <a:ext cx="823060" cy="101059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2403" y="1661374"/>
            <a:ext cx="1596869" cy="854883"/>
          </a:xfrm>
          <a:prstGeom prst="rect">
            <a:avLst/>
          </a:prstGeom>
        </p:spPr>
      </p:pic>
      <p:sp>
        <p:nvSpPr>
          <p:cNvPr id="11" name="TextBox 10"/>
          <p:cNvSpPr txBox="1"/>
          <p:nvPr/>
        </p:nvSpPr>
        <p:spPr>
          <a:xfrm>
            <a:off x="3835210" y="1834964"/>
            <a:ext cx="1171253" cy="430887"/>
          </a:xfrm>
          <a:prstGeom prst="rect">
            <a:avLst/>
          </a:prstGeom>
          <a:noFill/>
        </p:spPr>
        <p:txBody>
          <a:bodyPr wrap="square" rtlCol="0">
            <a:spAutoFit/>
          </a:bodyPr>
          <a:lstStyle/>
          <a:p>
            <a:pPr algn="ctr"/>
            <a:r>
              <a:rPr lang="en-US" sz="2200" b="1" dirty="0" err="1" smtClean="0">
                <a:solidFill>
                  <a:srgbClr val="C00000"/>
                </a:solidFill>
              </a:rPr>
              <a:t>Giải</a:t>
            </a:r>
            <a:endParaRPr lang="en-US" sz="2200" b="1" dirty="0">
              <a:solidFill>
                <a:srgbClr val="C0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716898" y="2611872"/>
                <a:ext cx="7898159" cy="1938992"/>
              </a:xfrm>
              <a:prstGeom prst="rect">
                <a:avLst/>
              </a:prstGeom>
              <a:noFill/>
            </p:spPr>
            <p:txBody>
              <a:bodyPr wrap="square" rtlCol="0">
                <a:spAutoFit/>
              </a:bodyPr>
              <a:lstStyle/>
              <a:p>
                <a:pPr algn="just">
                  <a:lnSpc>
                    <a:spcPct val="150000"/>
                  </a:lnSpc>
                </a:pPr>
                <a:r>
                  <a:rPr lang="en-US" sz="2000" dirty="0" smtClean="0"/>
                  <a:t>a) </a:t>
                </a:r>
                <a:r>
                  <a:rPr lang="en-US" sz="2000" dirty="0" err="1" smtClean="0"/>
                  <a:t>Để</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có</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smtClean="0"/>
                  <a:t> </a:t>
                </a:r>
                <a:r>
                  <a:rPr lang="en-US" sz="2000" dirty="0" err="1" smtClean="0"/>
                  <a:t>là</a:t>
                </a:r>
                <a:r>
                  <a:rPr lang="en-US" sz="2000" dirty="0" smtClean="0"/>
                  <a:t> 50, ta </a:t>
                </a:r>
                <a:r>
                  <a:rPr lang="en-US" sz="2000" dirty="0" err="1" smtClean="0"/>
                  <a:t>làm</a:t>
                </a:r>
                <a:r>
                  <a:rPr lang="en-US" sz="2000" dirty="0" smtClean="0"/>
                  <a:t> </a:t>
                </a:r>
                <a:r>
                  <a:rPr lang="en-US" sz="2000" dirty="0" err="1" smtClean="0"/>
                  <a:t>tròn</a:t>
                </a:r>
                <a:r>
                  <a:rPr lang="en-US" sz="2000" dirty="0" smtClean="0"/>
                  <a:t> </a:t>
                </a:r>
                <a:r>
                  <a:rPr lang="en-US" sz="2000" dirty="0" err="1" smtClean="0"/>
                  <a:t>số</a:t>
                </a:r>
                <a:r>
                  <a:rPr lang="en-US" sz="2000" dirty="0" smtClean="0"/>
                  <a:t> </a:t>
                </a:r>
                <a:r>
                  <a:rPr lang="en-US" sz="2000" dirty="0" err="1" smtClean="0"/>
                  <a:t>đến</a:t>
                </a:r>
                <a:r>
                  <a:rPr lang="en-US" sz="2000" dirty="0" smtClean="0"/>
                  <a:t> </a:t>
                </a:r>
                <a:r>
                  <a:rPr lang="en-US" sz="2000" dirty="0" err="1" smtClean="0"/>
                  <a:t>hàng</a:t>
                </a:r>
                <a:r>
                  <a:rPr lang="en-US" sz="2000" dirty="0" smtClean="0"/>
                  <a:t> </a:t>
                </a:r>
                <a:r>
                  <a:rPr lang="en-US" sz="2000" dirty="0" err="1" smtClean="0"/>
                  <a:t>trăm</a:t>
                </a:r>
                <a:r>
                  <a:rPr lang="en-US" sz="2000" dirty="0" smtClean="0"/>
                  <a:t>. </a:t>
                </a:r>
                <a:r>
                  <a:rPr lang="en-US" sz="2000" dirty="0" err="1" smtClean="0"/>
                  <a:t>Áp</a:t>
                </a:r>
                <a:r>
                  <a:rPr lang="en-US" sz="2000" dirty="0" smtClean="0"/>
                  <a:t> </a:t>
                </a:r>
                <a:r>
                  <a:rPr lang="en-US" sz="2000" dirty="0" err="1" smtClean="0"/>
                  <a:t>dụng</a:t>
                </a:r>
                <a:r>
                  <a:rPr lang="en-US" sz="2000" dirty="0" smtClean="0"/>
                  <a:t> </a:t>
                </a:r>
                <a:r>
                  <a:rPr lang="en-US" sz="2000" dirty="0" err="1" smtClean="0"/>
                  <a:t>quy</a:t>
                </a:r>
                <a:r>
                  <a:rPr lang="en-US" sz="2000" dirty="0" smtClean="0"/>
                  <a:t> </a:t>
                </a:r>
                <a:r>
                  <a:rPr lang="en-US" sz="2000" dirty="0" err="1" smtClean="0"/>
                  <a:t>tắc</a:t>
                </a:r>
                <a:r>
                  <a:rPr lang="en-US" sz="2000" dirty="0"/>
                  <a:t> </a:t>
                </a:r>
                <a:r>
                  <a:rPr lang="en-US" sz="2000" dirty="0" err="1" smtClean="0"/>
                  <a:t>làm</a:t>
                </a:r>
                <a:r>
                  <a:rPr lang="en-US" sz="2000" dirty="0" smtClean="0"/>
                  <a:t> </a:t>
                </a:r>
                <a:r>
                  <a:rPr lang="en-US" sz="2000" dirty="0" err="1" smtClean="0"/>
                  <a:t>tròn</a:t>
                </a:r>
                <a:r>
                  <a:rPr lang="en-US" sz="2000" dirty="0" smtClean="0"/>
                  <a:t> </a:t>
                </a:r>
                <a:r>
                  <a:rPr lang="en-US" sz="2000" dirty="0" err="1" smtClean="0"/>
                  <a:t>số</a:t>
                </a:r>
                <a:r>
                  <a:rPr lang="en-US" sz="2000" dirty="0" smtClean="0"/>
                  <a:t> ta </a:t>
                </a:r>
                <a:r>
                  <a:rPr lang="en-US" sz="2000" dirty="0" err="1" smtClean="0"/>
                  <a:t>được</a:t>
                </a:r>
                <a:r>
                  <a:rPr lang="en-US" sz="2000" dirty="0" smtClean="0"/>
                  <a:t> 12 591,27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smtClean="0"/>
                  <a:t> 12 600</a:t>
                </a:r>
              </a:p>
              <a:p>
                <a:pPr algn="just">
                  <a:lnSpc>
                    <a:spcPct val="150000"/>
                  </a:lnSpc>
                </a:pPr>
                <a:r>
                  <a:rPr lang="en-US" sz="2000" dirty="0" smtClean="0"/>
                  <a:t>b) </a:t>
                </a:r>
                <a:r>
                  <a:rPr lang="en-US" sz="2000" dirty="0" err="1" smtClean="0"/>
                  <a:t>Để</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có</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smtClean="0"/>
                  <a:t> </a:t>
                </a:r>
                <a:r>
                  <a:rPr lang="en-US" sz="2000" dirty="0" err="1" smtClean="0"/>
                  <a:t>là</a:t>
                </a:r>
                <a:r>
                  <a:rPr lang="en-US" sz="2000" dirty="0" smtClean="0"/>
                  <a:t> 0,05, ta </a:t>
                </a:r>
                <a:r>
                  <a:rPr lang="en-US" sz="2000" dirty="0" err="1" smtClean="0"/>
                  <a:t>làm</a:t>
                </a:r>
                <a:r>
                  <a:rPr lang="en-US" sz="2000" dirty="0" smtClean="0"/>
                  <a:t> </a:t>
                </a:r>
                <a:r>
                  <a:rPr lang="en-US" sz="2000" dirty="0" err="1" smtClean="0"/>
                  <a:t>tròn</a:t>
                </a:r>
                <a:r>
                  <a:rPr lang="en-US" sz="2000" dirty="0" smtClean="0"/>
                  <a:t> </a:t>
                </a:r>
                <a:r>
                  <a:rPr lang="en-US" sz="2000" dirty="0" err="1" smtClean="0"/>
                  <a:t>số</a:t>
                </a:r>
                <a:r>
                  <a:rPr lang="en-US" sz="2000" dirty="0" smtClean="0"/>
                  <a:t> </a:t>
                </a:r>
                <a:r>
                  <a:rPr lang="en-US" sz="2000" dirty="0" err="1" smtClean="0"/>
                  <a:t>đến</a:t>
                </a:r>
                <a:r>
                  <a:rPr lang="en-US" sz="2000" dirty="0" smtClean="0"/>
                  <a:t> </a:t>
                </a:r>
                <a:r>
                  <a:rPr lang="en-US" sz="2000" dirty="0" err="1" smtClean="0"/>
                  <a:t>hàng</a:t>
                </a:r>
                <a:r>
                  <a:rPr lang="en-US" sz="2000" dirty="0" smtClean="0"/>
                  <a:t> </a:t>
                </a:r>
                <a:r>
                  <a:rPr lang="en-US" sz="2000" dirty="0" err="1" smtClean="0"/>
                  <a:t>phần</a:t>
                </a:r>
                <a:r>
                  <a:rPr lang="en-US" sz="2000" dirty="0" smtClean="0"/>
                  <a:t> </a:t>
                </a:r>
                <a:r>
                  <a:rPr lang="en-US" sz="2000" dirty="0" err="1" smtClean="0"/>
                  <a:t>mười</a:t>
                </a:r>
                <a:r>
                  <a:rPr lang="en-US" sz="2000" dirty="0" smtClean="0"/>
                  <a:t>, </a:t>
                </a:r>
                <a:r>
                  <a:rPr lang="en-US" sz="2000" dirty="0" err="1" smtClean="0"/>
                  <a:t>được</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là</a:t>
                </a:r>
                <a:r>
                  <a:rPr lang="en-US" sz="2000" dirty="0" smtClean="0"/>
                  <a:t> 12 591,27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 12 </a:t>
                </a:r>
                <a:r>
                  <a:rPr lang="en-US" sz="2000" dirty="0" smtClean="0"/>
                  <a:t>591,3.</a:t>
                </a:r>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716898" y="2611872"/>
                <a:ext cx="7898159" cy="1938992"/>
              </a:xfrm>
              <a:prstGeom prst="rect">
                <a:avLst/>
              </a:prstGeom>
              <a:blipFill rotWithShape="0">
                <a:blip r:embed="rId6"/>
                <a:stretch>
                  <a:fillRect l="-849" r="-849" b="-1567"/>
                </a:stretch>
              </a:blipFill>
            </p:spPr>
            <p:txBody>
              <a:bodyPr/>
              <a:lstStyle/>
              <a:p>
                <a:r>
                  <a:rPr lang="en-US">
                    <a:noFill/>
                  </a:rPr>
                  <a:t> </a:t>
                </a:r>
              </a:p>
            </p:txBody>
          </p:sp>
        </mc:Fallback>
      </mc:AlternateContent>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4761" y="3761694"/>
            <a:ext cx="491208" cy="121632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barn(inVertical)">
                                      <p:cBhvr>
                                        <p:cTn id="30" dur="5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 calcmode="lin" valueType="num">
                                      <p:cBhvr additive="base">
                                        <p:cTn id="3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Google Shape;195;p29"/>
          <p:cNvSpPr/>
          <p:nvPr/>
        </p:nvSpPr>
        <p:spPr>
          <a:xfrm>
            <a:off x="908170" y="3008606"/>
            <a:ext cx="1596439" cy="618108"/>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9"/>
          <p:cNvSpPr/>
          <p:nvPr/>
        </p:nvSpPr>
        <p:spPr>
          <a:xfrm>
            <a:off x="1389527" y="338909"/>
            <a:ext cx="6765877"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9"/>
          <p:cNvSpPr/>
          <p:nvPr/>
        </p:nvSpPr>
        <p:spPr>
          <a:xfrm>
            <a:off x="908170" y="1139815"/>
            <a:ext cx="1657362" cy="618108"/>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9"/>
          <p:cNvSpPr txBox="1">
            <a:spLocks noGrp="1"/>
          </p:cNvSpPr>
          <p:nvPr>
            <p:ph type="title" idx="6"/>
          </p:nvPr>
        </p:nvSpPr>
        <p:spPr>
          <a:xfrm>
            <a:off x="1481422" y="373609"/>
            <a:ext cx="6523854"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800" i="1" dirty="0" err="1" smtClean="0">
                <a:latin typeface="+mn-lt"/>
              </a:rPr>
              <a:t>Thảo</a:t>
            </a:r>
            <a:r>
              <a:rPr lang="en-US" sz="1800" i="1" dirty="0" smtClean="0">
                <a:latin typeface="+mn-lt"/>
              </a:rPr>
              <a:t> </a:t>
            </a:r>
            <a:r>
              <a:rPr lang="en-US" sz="1800" i="1" dirty="0" err="1" smtClean="0">
                <a:latin typeface="+mn-lt"/>
              </a:rPr>
              <a:t>luận</a:t>
            </a:r>
            <a:r>
              <a:rPr lang="en-US" sz="1800" i="1" dirty="0" smtClean="0">
                <a:latin typeface="+mn-lt"/>
              </a:rPr>
              <a:t> </a:t>
            </a:r>
            <a:r>
              <a:rPr lang="en-US" sz="1800" i="1" dirty="0" err="1" smtClean="0">
                <a:latin typeface="+mn-lt"/>
              </a:rPr>
              <a:t>nhóm</a:t>
            </a:r>
            <a:r>
              <a:rPr lang="en-US" sz="1800" i="1" dirty="0" smtClean="0">
                <a:latin typeface="+mn-lt"/>
              </a:rPr>
              <a:t> </a:t>
            </a:r>
            <a:r>
              <a:rPr lang="en-US" sz="1800" i="1" dirty="0" err="1" smtClean="0">
                <a:latin typeface="+mn-lt"/>
              </a:rPr>
              <a:t>đôi</a:t>
            </a:r>
            <a:r>
              <a:rPr lang="en-US" sz="1800" i="1" dirty="0" smtClean="0">
                <a:latin typeface="+mn-lt"/>
              </a:rPr>
              <a:t> </a:t>
            </a:r>
            <a:r>
              <a:rPr lang="en-US" sz="1800" i="1" dirty="0" err="1" smtClean="0">
                <a:latin typeface="+mn-lt"/>
              </a:rPr>
              <a:t>và</a:t>
            </a:r>
            <a:r>
              <a:rPr lang="en-US" sz="1800" i="1" dirty="0" smtClean="0">
                <a:latin typeface="+mn-lt"/>
              </a:rPr>
              <a:t> </a:t>
            </a:r>
            <a:r>
              <a:rPr lang="en-US" sz="1800" i="1" dirty="0" err="1" smtClean="0">
                <a:latin typeface="+mn-lt"/>
              </a:rPr>
              <a:t>hoàn</a:t>
            </a:r>
            <a:r>
              <a:rPr lang="en-US" sz="1800" i="1" dirty="0" smtClean="0">
                <a:latin typeface="+mn-lt"/>
              </a:rPr>
              <a:t> </a:t>
            </a:r>
            <a:r>
              <a:rPr lang="en-US" sz="1800" i="1" dirty="0" err="1" smtClean="0">
                <a:latin typeface="+mn-lt"/>
              </a:rPr>
              <a:t>thành</a:t>
            </a:r>
            <a:r>
              <a:rPr lang="en-US" sz="1800" i="1" dirty="0" smtClean="0">
                <a:latin typeface="+mn-lt"/>
              </a:rPr>
              <a:t> </a:t>
            </a:r>
            <a:r>
              <a:rPr lang="en-US" sz="1800" b="1" i="1" dirty="0" err="1" smtClean="0">
                <a:latin typeface="+mn-lt"/>
              </a:rPr>
              <a:t>Luyện</a:t>
            </a:r>
            <a:r>
              <a:rPr lang="en-US" sz="1800" b="1" i="1" dirty="0" smtClean="0">
                <a:latin typeface="+mn-lt"/>
              </a:rPr>
              <a:t> </a:t>
            </a:r>
            <a:r>
              <a:rPr lang="en-US" sz="1800" b="1" i="1" dirty="0" err="1" smtClean="0">
                <a:latin typeface="+mn-lt"/>
              </a:rPr>
              <a:t>tập</a:t>
            </a:r>
            <a:r>
              <a:rPr lang="en-US" sz="1800" b="1" i="1" dirty="0" smtClean="0">
                <a:latin typeface="+mn-lt"/>
              </a:rPr>
              <a:t> 2 + </a:t>
            </a:r>
            <a:r>
              <a:rPr lang="en-US" sz="1800" b="1" i="1" dirty="0" err="1" smtClean="0">
                <a:latin typeface="+mn-lt"/>
              </a:rPr>
              <a:t>Vận</a:t>
            </a:r>
            <a:r>
              <a:rPr lang="en-US" sz="1800" b="1" i="1" dirty="0" smtClean="0">
                <a:latin typeface="+mn-lt"/>
              </a:rPr>
              <a:t> </a:t>
            </a:r>
            <a:r>
              <a:rPr lang="en-US" sz="1800" b="1" i="1" dirty="0" err="1" smtClean="0">
                <a:latin typeface="+mn-lt"/>
              </a:rPr>
              <a:t>dụng</a:t>
            </a:r>
            <a:endParaRPr sz="1800" b="1" i="1" dirty="0">
              <a:latin typeface="+mn-lt"/>
            </a:endParaRPr>
          </a:p>
        </p:txBody>
      </p:sp>
      <p:pic>
        <p:nvPicPr>
          <p:cNvPr id="255" name="Google Shape;255;p29"/>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256" name="Google Shape;256;p29"/>
          <p:cNvPicPr preferRelativeResize="0"/>
          <p:nvPr/>
        </p:nvPicPr>
        <p:blipFill>
          <a:blip r:embed="rId4">
            <a:alphaModFix/>
          </a:blip>
          <a:stretch>
            <a:fillRect/>
          </a:stretch>
        </p:blipFill>
        <p:spPr>
          <a:xfrm>
            <a:off x="-662350" y="720548"/>
            <a:ext cx="1676900" cy="1673550"/>
          </a:xfrm>
          <a:prstGeom prst="rect">
            <a:avLst/>
          </a:prstGeom>
          <a:noFill/>
          <a:ln>
            <a:noFill/>
          </a:ln>
        </p:spPr>
      </p:pic>
      <p:sp>
        <p:nvSpPr>
          <p:cNvPr id="8" name="TextBox 7"/>
          <p:cNvSpPr txBox="1"/>
          <p:nvPr/>
        </p:nvSpPr>
        <p:spPr>
          <a:xfrm>
            <a:off x="989959" y="1238447"/>
            <a:ext cx="1608740" cy="369332"/>
          </a:xfrm>
          <a:prstGeom prst="rect">
            <a:avLst/>
          </a:prstGeom>
          <a:noFill/>
        </p:spPr>
        <p:txBody>
          <a:bodyPr wrap="square" rtlCol="0">
            <a:spAutoFit/>
          </a:bodyPr>
          <a:lstStyle/>
          <a:p>
            <a:r>
              <a:rPr lang="en-US" sz="1800" b="1" dirty="0" err="1" smtClean="0">
                <a:solidFill>
                  <a:schemeClr val="accent1">
                    <a:lumMod val="50000"/>
                  </a:schemeClr>
                </a:solidFill>
              </a:rPr>
              <a:t>Luyện</a:t>
            </a:r>
            <a:r>
              <a:rPr lang="en-US" sz="1800" b="1" dirty="0" smtClean="0">
                <a:solidFill>
                  <a:schemeClr val="accent1">
                    <a:lumMod val="50000"/>
                  </a:schemeClr>
                </a:solidFill>
              </a:rPr>
              <a:t> </a:t>
            </a:r>
            <a:r>
              <a:rPr lang="en-US" sz="1800" b="1" dirty="0" err="1" smtClean="0">
                <a:solidFill>
                  <a:schemeClr val="accent1">
                    <a:lumMod val="50000"/>
                  </a:schemeClr>
                </a:solidFill>
              </a:rPr>
              <a:t>tập</a:t>
            </a:r>
            <a:r>
              <a:rPr lang="en-US" sz="1800" b="1" dirty="0" smtClean="0">
                <a:solidFill>
                  <a:schemeClr val="accent1">
                    <a:lumMod val="50000"/>
                  </a:schemeClr>
                </a:solidFill>
              </a:rPr>
              <a:t> 2</a:t>
            </a:r>
            <a:endParaRPr lang="en-US" sz="1800" b="1" dirty="0">
              <a:solidFill>
                <a:schemeClr val="accent1">
                  <a:lumMod val="50000"/>
                </a:schemeClr>
              </a:solidFill>
            </a:endParaRPr>
          </a:p>
        </p:txBody>
      </p:sp>
      <p:sp>
        <p:nvSpPr>
          <p:cNvPr id="9" name="TextBox 8"/>
          <p:cNvSpPr txBox="1"/>
          <p:nvPr/>
        </p:nvSpPr>
        <p:spPr>
          <a:xfrm>
            <a:off x="2728145" y="1156070"/>
            <a:ext cx="5527497" cy="456535"/>
          </a:xfrm>
          <a:prstGeom prst="rect">
            <a:avLst/>
          </a:prstGeom>
          <a:noFill/>
        </p:spPr>
        <p:txBody>
          <a:bodyPr wrap="square" rtlCol="0">
            <a:spAutoFit/>
          </a:bodyPr>
          <a:lstStyle/>
          <a:p>
            <a:pPr algn="just">
              <a:lnSpc>
                <a:spcPct val="150000"/>
              </a:lnSpc>
            </a:pPr>
            <a:r>
              <a:rPr lang="en-US" sz="1800" dirty="0" err="1" smtClean="0"/>
              <a:t>Làm</a:t>
            </a:r>
            <a:r>
              <a:rPr lang="en-US" sz="1800" dirty="0" smtClean="0"/>
              <a:t> </a:t>
            </a:r>
            <a:r>
              <a:rPr lang="en-US" sz="1800" dirty="0" err="1" smtClean="0"/>
              <a:t>tròn</a:t>
            </a:r>
            <a:r>
              <a:rPr lang="en-US" sz="1800" dirty="0" smtClean="0"/>
              <a:t> </a:t>
            </a:r>
            <a:r>
              <a:rPr lang="en-US" sz="1800" dirty="0" err="1" smtClean="0"/>
              <a:t>số</a:t>
            </a:r>
            <a:r>
              <a:rPr lang="en-US" sz="1800" dirty="0" smtClean="0"/>
              <a:t> 3,14159 </a:t>
            </a:r>
            <a:r>
              <a:rPr lang="en-US" sz="1800" dirty="0" err="1" smtClean="0"/>
              <a:t>với</a:t>
            </a:r>
            <a:r>
              <a:rPr lang="en-US" sz="1800" dirty="0" smtClean="0"/>
              <a:t> </a:t>
            </a:r>
            <a:r>
              <a:rPr lang="en-US" sz="1800" dirty="0" err="1" smtClean="0"/>
              <a:t>độ</a:t>
            </a:r>
            <a:r>
              <a:rPr lang="en-US" sz="1800" dirty="0" smtClean="0"/>
              <a:t> </a:t>
            </a:r>
            <a:r>
              <a:rPr lang="en-US" sz="1800" dirty="0" err="1" smtClean="0"/>
              <a:t>chính</a:t>
            </a:r>
            <a:r>
              <a:rPr lang="en-US" sz="1800" dirty="0" smtClean="0"/>
              <a:t> </a:t>
            </a:r>
            <a:r>
              <a:rPr lang="en-US" sz="1800" dirty="0" err="1" smtClean="0"/>
              <a:t>xác</a:t>
            </a:r>
            <a:r>
              <a:rPr lang="en-US" sz="1800" dirty="0" smtClean="0"/>
              <a:t> </a:t>
            </a:r>
            <a:r>
              <a:rPr lang="en-US" sz="1800" dirty="0" err="1" smtClean="0"/>
              <a:t>là</a:t>
            </a:r>
            <a:r>
              <a:rPr lang="en-US" sz="1800" dirty="0" smtClean="0"/>
              <a:t> 0,005</a:t>
            </a:r>
            <a:endParaRPr lang="en-US" sz="1800" dirty="0"/>
          </a:p>
        </p:txBody>
      </p:sp>
      <p:sp>
        <p:nvSpPr>
          <p:cNvPr id="10" name="Rectangle 9"/>
          <p:cNvSpPr/>
          <p:nvPr/>
        </p:nvSpPr>
        <p:spPr>
          <a:xfrm>
            <a:off x="1158536" y="1959122"/>
            <a:ext cx="7097106" cy="923330"/>
          </a:xfrm>
          <a:prstGeom prst="rect">
            <a:avLst/>
          </a:prstGeom>
        </p:spPr>
        <p:txBody>
          <a:bodyPr wrap="square">
            <a:spAutoFit/>
          </a:bodyPr>
          <a:lstStyle/>
          <a:p>
            <a:pPr algn="just">
              <a:lnSpc>
                <a:spcPct val="150000"/>
              </a:lnSpc>
            </a:pPr>
            <a:r>
              <a:rPr lang="vi-VN" sz="1800" dirty="0" smtClean="0"/>
              <a:t>Để </a:t>
            </a:r>
            <a:r>
              <a:rPr lang="vi-VN" sz="1800" dirty="0"/>
              <a:t>kết quả làm tròn có độ chính xác là </a:t>
            </a:r>
            <a:r>
              <a:rPr lang="vi-VN" sz="1800" dirty="0" smtClean="0"/>
              <a:t>0,0</a:t>
            </a:r>
            <a:r>
              <a:rPr lang="en-US" sz="1800" dirty="0" smtClean="0"/>
              <a:t>0</a:t>
            </a:r>
            <a:r>
              <a:rPr lang="vi-VN" sz="1800" dirty="0" smtClean="0"/>
              <a:t>5</a:t>
            </a:r>
            <a:r>
              <a:rPr lang="vi-VN" sz="1800" dirty="0"/>
              <a:t>, ta làm </a:t>
            </a:r>
            <a:r>
              <a:rPr lang="vi-VN" sz="1800" dirty="0" smtClean="0"/>
              <a:t>tr</a:t>
            </a:r>
            <a:r>
              <a:rPr lang="en-US" sz="1800" dirty="0"/>
              <a:t>ò</a:t>
            </a:r>
            <a:r>
              <a:rPr lang="vi-VN" sz="1800" dirty="0" smtClean="0"/>
              <a:t>n </a:t>
            </a:r>
            <a:r>
              <a:rPr lang="vi-VN" sz="1800" dirty="0"/>
              <a:t>số đến hàng </a:t>
            </a:r>
            <a:r>
              <a:rPr lang="vi-VN" sz="1800" dirty="0" smtClean="0"/>
              <a:t>phần</a:t>
            </a:r>
            <a:r>
              <a:rPr lang="en-US" sz="1800" dirty="0" smtClean="0"/>
              <a:t> </a:t>
            </a:r>
            <a:r>
              <a:rPr lang="en-US" sz="1800" dirty="0" err="1" smtClean="0"/>
              <a:t>trăm</a:t>
            </a:r>
            <a:r>
              <a:rPr lang="vi-VN" sz="1800" dirty="0" smtClean="0"/>
              <a:t>, </a:t>
            </a:r>
            <a:r>
              <a:rPr lang="vi-VN" sz="1800" dirty="0"/>
              <a:t>được kết quả là </a:t>
            </a:r>
            <a:r>
              <a:rPr lang="en-US" sz="1800" dirty="0" smtClean="0"/>
              <a:t>3,14159 </a:t>
            </a:r>
            <a:r>
              <a:rPr lang="vi-VN" sz="1800" dirty="0" smtClean="0"/>
              <a:t>≈</a:t>
            </a:r>
            <a:r>
              <a:rPr lang="en-US" sz="1800" dirty="0" smtClean="0"/>
              <a:t> 3,14</a:t>
            </a:r>
            <a:r>
              <a:rPr lang="vi-VN" sz="1800" dirty="0" smtClean="0"/>
              <a:t>.</a:t>
            </a:r>
            <a:endParaRPr lang="vi-VN" sz="1800" dirty="0"/>
          </a:p>
        </p:txBody>
      </p:sp>
      <p:sp>
        <p:nvSpPr>
          <p:cNvPr id="11" name="TextBox 10"/>
          <p:cNvSpPr txBox="1"/>
          <p:nvPr/>
        </p:nvSpPr>
        <p:spPr>
          <a:xfrm>
            <a:off x="3854634" y="1661206"/>
            <a:ext cx="1777429" cy="369332"/>
          </a:xfrm>
          <a:prstGeom prst="rect">
            <a:avLst/>
          </a:prstGeom>
          <a:noFill/>
        </p:spPr>
        <p:txBody>
          <a:bodyPr wrap="square" rtlCol="0">
            <a:spAutoFit/>
          </a:bodyPr>
          <a:lstStyle/>
          <a:p>
            <a:pPr algn="ctr"/>
            <a:r>
              <a:rPr lang="en-US" sz="1800" b="1" dirty="0" err="1" smtClean="0">
                <a:solidFill>
                  <a:srgbClr val="C00000"/>
                </a:solidFill>
              </a:rPr>
              <a:t>Giải</a:t>
            </a:r>
            <a:endParaRPr lang="en-US" sz="1800" b="1" dirty="0">
              <a:solidFill>
                <a:srgbClr val="C00000"/>
              </a:solidFill>
            </a:endParaRPr>
          </a:p>
        </p:txBody>
      </p:sp>
      <p:sp>
        <p:nvSpPr>
          <p:cNvPr id="75" name="TextBox 74"/>
          <p:cNvSpPr txBox="1"/>
          <p:nvPr/>
        </p:nvSpPr>
        <p:spPr>
          <a:xfrm>
            <a:off x="952882" y="3132994"/>
            <a:ext cx="1485709" cy="369332"/>
          </a:xfrm>
          <a:prstGeom prst="rect">
            <a:avLst/>
          </a:prstGeom>
          <a:noFill/>
        </p:spPr>
        <p:txBody>
          <a:bodyPr wrap="square" rtlCol="0">
            <a:spAutoFit/>
          </a:bodyPr>
          <a:lstStyle/>
          <a:p>
            <a:pPr algn="ctr"/>
            <a:r>
              <a:rPr lang="en-US" sz="1800" b="1" dirty="0" err="1" smtClean="0">
                <a:solidFill>
                  <a:schemeClr val="tx2">
                    <a:lumMod val="75000"/>
                  </a:schemeClr>
                </a:solidFill>
              </a:rPr>
              <a:t>Vận</a:t>
            </a:r>
            <a:r>
              <a:rPr lang="en-US" sz="1800" b="1" dirty="0" smtClean="0">
                <a:solidFill>
                  <a:schemeClr val="tx2">
                    <a:lumMod val="75000"/>
                  </a:schemeClr>
                </a:solidFill>
              </a:rPr>
              <a:t> </a:t>
            </a:r>
            <a:r>
              <a:rPr lang="en-US" sz="1800" b="1" dirty="0" err="1" smtClean="0">
                <a:solidFill>
                  <a:schemeClr val="tx2">
                    <a:lumMod val="75000"/>
                  </a:schemeClr>
                </a:solidFill>
              </a:rPr>
              <a:t>dụng</a:t>
            </a:r>
            <a:endParaRPr lang="en-US" sz="1800" b="1" dirty="0">
              <a:solidFill>
                <a:schemeClr val="tx2">
                  <a:lumMod val="75000"/>
                </a:schemeClr>
              </a:solidFill>
            </a:endParaRPr>
          </a:p>
        </p:txBody>
      </p:sp>
      <p:sp>
        <p:nvSpPr>
          <p:cNvPr id="76" name="TextBox 75"/>
          <p:cNvSpPr txBox="1"/>
          <p:nvPr/>
        </p:nvSpPr>
        <p:spPr>
          <a:xfrm>
            <a:off x="2648595" y="2881643"/>
            <a:ext cx="5812701" cy="923330"/>
          </a:xfrm>
          <a:prstGeom prst="rect">
            <a:avLst/>
          </a:prstGeom>
          <a:noFill/>
        </p:spPr>
        <p:txBody>
          <a:bodyPr wrap="square" rtlCol="0">
            <a:spAutoFit/>
          </a:bodyPr>
          <a:lstStyle/>
          <a:p>
            <a:pPr algn="just">
              <a:lnSpc>
                <a:spcPct val="150000"/>
              </a:lnSpc>
            </a:pPr>
            <a:r>
              <a:rPr lang="en-US" sz="1800" dirty="0" err="1" smtClean="0"/>
              <a:t>Ước</a:t>
            </a:r>
            <a:r>
              <a:rPr lang="en-US" sz="1800" dirty="0" smtClean="0"/>
              <a:t> </a:t>
            </a:r>
            <a:r>
              <a:rPr lang="en-US" sz="1800" dirty="0" err="1" smtClean="0"/>
              <a:t>lượng</a:t>
            </a:r>
            <a:r>
              <a:rPr lang="en-US" sz="1800" dirty="0" smtClean="0"/>
              <a:t> </a:t>
            </a:r>
            <a:r>
              <a:rPr lang="en-US" sz="1800" dirty="0" err="1" smtClean="0"/>
              <a:t>kết</a:t>
            </a:r>
            <a:r>
              <a:rPr lang="en-US" sz="1800" dirty="0" smtClean="0"/>
              <a:t> </a:t>
            </a:r>
            <a:r>
              <a:rPr lang="en-US" sz="1800" dirty="0" err="1" smtClean="0"/>
              <a:t>quả</a:t>
            </a:r>
            <a:r>
              <a:rPr lang="en-US" sz="1800" dirty="0" smtClean="0"/>
              <a:t> </a:t>
            </a:r>
            <a:r>
              <a:rPr lang="en-US" sz="1800" dirty="0" err="1" smtClean="0"/>
              <a:t>phép</a:t>
            </a:r>
            <a:r>
              <a:rPr lang="en-US" sz="1800" dirty="0" smtClean="0"/>
              <a:t> </a:t>
            </a:r>
            <a:r>
              <a:rPr lang="en-US" sz="1800" dirty="0" err="1" smtClean="0"/>
              <a:t>tính</a:t>
            </a:r>
            <a:r>
              <a:rPr lang="en-US" sz="1800" dirty="0" smtClean="0"/>
              <a:t> 31,(81). 4,9 </a:t>
            </a:r>
            <a:r>
              <a:rPr lang="en-US" sz="1800" dirty="0" err="1" smtClean="0"/>
              <a:t>bằng</a:t>
            </a:r>
            <a:r>
              <a:rPr lang="en-US" sz="1800" dirty="0" smtClean="0"/>
              <a:t> </a:t>
            </a:r>
            <a:r>
              <a:rPr lang="en-US" sz="1800" dirty="0" err="1" smtClean="0"/>
              <a:t>cách</a:t>
            </a:r>
            <a:r>
              <a:rPr lang="en-US" sz="1800" dirty="0" smtClean="0"/>
              <a:t> </a:t>
            </a:r>
            <a:r>
              <a:rPr lang="en-US" sz="1800" dirty="0" err="1" smtClean="0"/>
              <a:t>làm</a:t>
            </a:r>
            <a:r>
              <a:rPr lang="en-US" sz="1800" dirty="0" smtClean="0"/>
              <a:t> </a:t>
            </a:r>
            <a:r>
              <a:rPr lang="en-US" sz="1800" dirty="0" err="1" smtClean="0"/>
              <a:t>tròn</a:t>
            </a:r>
            <a:r>
              <a:rPr lang="en-US" sz="1800" dirty="0" smtClean="0"/>
              <a:t> </a:t>
            </a:r>
            <a:r>
              <a:rPr lang="en-US" sz="1800" dirty="0" err="1" smtClean="0"/>
              <a:t>hai</a:t>
            </a:r>
            <a:r>
              <a:rPr lang="en-US" sz="1800" dirty="0" smtClean="0"/>
              <a:t> </a:t>
            </a:r>
            <a:r>
              <a:rPr lang="en-US" sz="1800" dirty="0" err="1" smtClean="0"/>
              <a:t>thừa</a:t>
            </a:r>
            <a:r>
              <a:rPr lang="en-US" sz="1800" dirty="0" smtClean="0"/>
              <a:t> </a:t>
            </a:r>
            <a:r>
              <a:rPr lang="en-US" sz="1800" dirty="0" err="1" smtClean="0"/>
              <a:t>số</a:t>
            </a:r>
            <a:r>
              <a:rPr lang="en-US" sz="1800" dirty="0" smtClean="0"/>
              <a:t> </a:t>
            </a:r>
            <a:r>
              <a:rPr lang="en-US" sz="1800" dirty="0" err="1" smtClean="0"/>
              <a:t>đến</a:t>
            </a:r>
            <a:r>
              <a:rPr lang="en-US" sz="1800" dirty="0" smtClean="0"/>
              <a:t> </a:t>
            </a:r>
            <a:r>
              <a:rPr lang="en-US" sz="1800" dirty="0" err="1" smtClean="0"/>
              <a:t>hàng</a:t>
            </a:r>
            <a:r>
              <a:rPr lang="en-US" sz="1800" dirty="0" smtClean="0"/>
              <a:t> </a:t>
            </a:r>
            <a:r>
              <a:rPr lang="en-US" sz="1800" dirty="0" err="1" smtClean="0"/>
              <a:t>đơn</a:t>
            </a:r>
            <a:r>
              <a:rPr lang="en-US" sz="1800" dirty="0" smtClean="0"/>
              <a:t> </a:t>
            </a:r>
            <a:r>
              <a:rPr lang="en-US" sz="1800" dirty="0" err="1" smtClean="0"/>
              <a:t>vị</a:t>
            </a:r>
            <a:r>
              <a:rPr lang="en-US" sz="1800" dirty="0" smtClean="0"/>
              <a:t>.</a:t>
            </a:r>
            <a:endParaRPr lang="en-US" sz="1800"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805" y="2394098"/>
            <a:ext cx="707077" cy="727183"/>
          </a:xfrm>
          <a:prstGeom prst="rect">
            <a:avLst/>
          </a:prstGeom>
        </p:spPr>
      </p:pic>
      <p:sp>
        <p:nvSpPr>
          <p:cNvPr id="13" name="Rectangle 12"/>
          <p:cNvSpPr/>
          <p:nvPr/>
        </p:nvSpPr>
        <p:spPr>
          <a:xfrm>
            <a:off x="3324570" y="3989954"/>
            <a:ext cx="3062057" cy="400110"/>
          </a:xfrm>
          <a:prstGeom prst="rect">
            <a:avLst/>
          </a:prstGeom>
          <a:solidFill>
            <a:schemeClr val="accent2"/>
          </a:solidFill>
        </p:spPr>
        <p:txBody>
          <a:bodyPr wrap="none">
            <a:spAutoFit/>
          </a:bodyPr>
          <a:lstStyle/>
          <a:p>
            <a:r>
              <a:rPr lang="en-US" sz="2000" dirty="0"/>
              <a:t>31,(81). 4,9 ≈ 32. 5 = 160</a:t>
            </a:r>
          </a:p>
        </p:txBody>
      </p:sp>
      <p:sp>
        <p:nvSpPr>
          <p:cNvPr id="14" name="Oval Callout 13"/>
          <p:cNvSpPr/>
          <p:nvPr/>
        </p:nvSpPr>
        <p:spPr>
          <a:xfrm>
            <a:off x="1794329" y="3823126"/>
            <a:ext cx="1010924" cy="582248"/>
          </a:xfrm>
          <a:prstGeom prst="wedgeEllipseCallout">
            <a:avLst>
              <a:gd name="adj1" fmla="val 40895"/>
              <a:gd name="adj2" fmla="val 49089"/>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C00000"/>
                </a:solidFill>
              </a:rPr>
              <a:t>Giải</a:t>
            </a:r>
            <a:endParaRPr lang="en-US" sz="2000" b="1" dirty="0">
              <a:solidFill>
                <a:srgbClr val="C00000"/>
              </a:solidFill>
            </a:endParaRPr>
          </a:p>
        </p:txBody>
      </p:sp>
      <p:pic>
        <p:nvPicPr>
          <p:cNvPr id="81" name="Google Shape;668;p39"/>
          <p:cNvPicPr preferRelativeResize="0"/>
          <p:nvPr/>
        </p:nvPicPr>
        <p:blipFill>
          <a:blip r:embed="rId6">
            <a:alphaModFix/>
          </a:blip>
          <a:stretch>
            <a:fillRect/>
          </a:stretch>
        </p:blipFill>
        <p:spPr>
          <a:xfrm rot="4863962" flipH="1">
            <a:off x="303403" y="128367"/>
            <a:ext cx="1046921" cy="1044828"/>
          </a:xfrm>
          <a:prstGeom prst="rect">
            <a:avLst/>
          </a:prstGeom>
          <a:noFill/>
          <a:ln>
            <a:noFill/>
          </a:ln>
        </p:spPr>
      </p:pic>
      <p:pic>
        <p:nvPicPr>
          <p:cNvPr id="82" name="Google Shape;669;p39"/>
          <p:cNvPicPr preferRelativeResize="0"/>
          <p:nvPr/>
        </p:nvPicPr>
        <p:blipFill>
          <a:blip r:embed="rId7">
            <a:alphaModFix/>
          </a:blip>
          <a:stretch>
            <a:fillRect/>
          </a:stretch>
        </p:blipFill>
        <p:spPr>
          <a:xfrm flipH="1">
            <a:off x="7086447" y="3425731"/>
            <a:ext cx="1531618" cy="15285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wipe(left)">
                                      <p:cBhvr>
                                        <p:cTn id="7" dur="500"/>
                                        <p:tgtEl>
                                          <p:spTgt spid="19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8"/>
                                        </p:tgtEl>
                                        <p:attrNameLst>
                                          <p:attrName>style.visibility</p:attrName>
                                        </p:attrNameLst>
                                      </p:cBhvr>
                                      <p:to>
                                        <p:strVal val="visible"/>
                                      </p:to>
                                    </p:set>
                                    <p:animEffect transition="in" filter="wipe(left)">
                                      <p:cBhvr>
                                        <p:cTn id="10" dur="500"/>
                                        <p:tgtEl>
                                          <p:spTgt spid="198"/>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97"/>
                                        </p:tgtEl>
                                        <p:attrNameLst>
                                          <p:attrName>style.visibility</p:attrName>
                                        </p:attrNameLst>
                                      </p:cBhvr>
                                      <p:to>
                                        <p:strVal val="visible"/>
                                      </p:to>
                                    </p:set>
                                    <p:anim calcmode="lin" valueType="num">
                                      <p:cBhvr additive="base">
                                        <p:cTn id="15" dur="500"/>
                                        <p:tgtEl>
                                          <p:spTgt spid="197"/>
                                        </p:tgtEl>
                                        <p:attrNameLst>
                                          <p:attrName>ppt_y</p:attrName>
                                        </p:attrNameLst>
                                      </p:cBhvr>
                                      <p:tavLst>
                                        <p:tav tm="0">
                                          <p:val>
                                            <p:strVal val="#ppt_y+#ppt_h*1.125000"/>
                                          </p:val>
                                        </p:tav>
                                        <p:tav tm="100000">
                                          <p:val>
                                            <p:strVal val="#ppt_y"/>
                                          </p:val>
                                        </p:tav>
                                      </p:tavLst>
                                    </p:anim>
                                    <p:animEffect transition="in" filter="wipe(up)">
                                      <p:cBhvr>
                                        <p:cTn id="16" dur="500"/>
                                        <p:tgtEl>
                                          <p:spTgt spid="197"/>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p:tgtEl>
                                          <p:spTgt spid="9"/>
                                        </p:tgtEl>
                                        <p:attrNameLst>
                                          <p:attrName>ppt_y</p:attrName>
                                        </p:attrNameLst>
                                      </p:cBhvr>
                                      <p:tavLst>
                                        <p:tav tm="0">
                                          <p:val>
                                            <p:strVal val="#ppt_y+#ppt_h*1.125000"/>
                                          </p:val>
                                        </p:tav>
                                        <p:tav tm="100000">
                                          <p:val>
                                            <p:strVal val="#ppt_y"/>
                                          </p:val>
                                        </p:tav>
                                      </p:tavLst>
                                    </p:anim>
                                    <p:animEffect transition="in" filter="wipe(up)">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5"/>
                                        </p:tgtEl>
                                        <p:attrNameLst>
                                          <p:attrName>style.visibility</p:attrName>
                                        </p:attrNameLst>
                                      </p:cBhvr>
                                      <p:to>
                                        <p:strVal val="visible"/>
                                      </p:to>
                                    </p:set>
                                    <p:animEffect transition="in" filter="fade">
                                      <p:cBhvr>
                                        <p:cTn id="44" dur="500"/>
                                        <p:tgtEl>
                                          <p:spTgt spid="19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fade">
                                      <p:cBhvr>
                                        <p:cTn id="47" dur="500"/>
                                        <p:tgtEl>
                                          <p:spTgt spid="7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wipe(left)">
                                      <p:cBhvr>
                                        <p:cTn id="52" dur="500"/>
                                        <p:tgtEl>
                                          <p:spTgt spid="76"/>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p:tgtEl>
                                          <p:spTgt spid="14"/>
                                        </p:tgtEl>
                                        <p:attrNameLst>
                                          <p:attrName>ppt_y</p:attrName>
                                        </p:attrNameLst>
                                      </p:cBhvr>
                                      <p:tavLst>
                                        <p:tav tm="0">
                                          <p:val>
                                            <p:strVal val="#ppt_y+#ppt_h*1.125000"/>
                                          </p:val>
                                        </p:tav>
                                        <p:tav tm="100000">
                                          <p:val>
                                            <p:strVal val="#ppt_y"/>
                                          </p:val>
                                        </p:tav>
                                      </p:tavLst>
                                    </p:anim>
                                    <p:animEffect transition="in" filter="wipe(up)">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strVal val="#ppt_w+.3"/>
                                          </p:val>
                                        </p:tav>
                                        <p:tav tm="100000">
                                          <p:val>
                                            <p:strVal val="#ppt_w"/>
                                          </p:val>
                                        </p:tav>
                                      </p:tavLst>
                                    </p:anim>
                                    <p:anim calcmode="lin" valueType="num">
                                      <p:cBhvr>
                                        <p:cTn id="64" dur="500" fill="hold"/>
                                        <p:tgtEl>
                                          <p:spTgt spid="13"/>
                                        </p:tgtEl>
                                        <p:attrNameLst>
                                          <p:attrName>ppt_h</p:attrName>
                                        </p:attrNameLst>
                                      </p:cBhvr>
                                      <p:tavLst>
                                        <p:tav tm="0">
                                          <p:val>
                                            <p:strVal val="#ppt_h"/>
                                          </p:val>
                                        </p:tav>
                                        <p:tav tm="100000">
                                          <p:val>
                                            <p:strVal val="#ppt_h"/>
                                          </p:val>
                                        </p:tav>
                                      </p:tavLst>
                                    </p:anim>
                                    <p:animEffect transition="in" filter="fade">
                                      <p:cBhvr>
                                        <p:cTn id="6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animBg="1"/>
      <p:bldP spid="196" grpId="0" animBg="1"/>
      <p:bldP spid="197" grpId="0" animBg="1"/>
      <p:bldP spid="198" grpId="0"/>
      <p:bldP spid="8" grpId="0"/>
      <p:bldP spid="9" grpId="0"/>
      <p:bldP spid="10" grpId="0"/>
      <p:bldP spid="11" grpId="0"/>
      <p:bldP spid="75" grpId="0"/>
      <p:bldP spid="76" grpId="0"/>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37"/>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smtClean="0">
                <a:latin typeface="+mn-lt"/>
              </a:rPr>
              <a:t>LUYỆN TẬP</a:t>
            </a:r>
            <a:endParaRPr sz="3200" b="1" dirty="0">
              <a:latin typeface="+mn-lt"/>
            </a:endParaRPr>
          </a:p>
        </p:txBody>
      </p:sp>
      <p:pic>
        <p:nvPicPr>
          <p:cNvPr id="623" name="Google Shape;623;p37"/>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624" name="Google Shape;624;p37"/>
          <p:cNvPicPr preferRelativeResize="0"/>
          <p:nvPr/>
        </p:nvPicPr>
        <p:blipFill>
          <a:blip r:embed="rId4">
            <a:alphaModFix/>
          </a:blip>
          <a:stretch>
            <a:fillRect/>
          </a:stretch>
        </p:blipFill>
        <p:spPr>
          <a:xfrm>
            <a:off x="-662350" y="720548"/>
            <a:ext cx="1676900" cy="1673550"/>
          </a:xfrm>
          <a:prstGeom prst="rect">
            <a:avLst/>
          </a:prstGeom>
          <a:noFill/>
          <a:ln>
            <a:noFill/>
          </a:ln>
        </p:spPr>
      </p:pic>
      <p:sp>
        <p:nvSpPr>
          <p:cNvPr id="2" name="TextBox 1"/>
          <p:cNvSpPr txBox="1"/>
          <p:nvPr/>
        </p:nvSpPr>
        <p:spPr>
          <a:xfrm>
            <a:off x="1005618" y="1162638"/>
            <a:ext cx="2622502" cy="400110"/>
          </a:xfrm>
          <a:prstGeom prst="rect">
            <a:avLst/>
          </a:prstGeom>
          <a:noFill/>
        </p:spPr>
        <p:txBody>
          <a:bodyPr wrap="square" rtlCol="0">
            <a:spAutoFit/>
          </a:bodyPr>
          <a:lstStyle/>
          <a:p>
            <a:r>
              <a:rPr lang="en-US" sz="2000" b="1" dirty="0" err="1" smtClean="0">
                <a:solidFill>
                  <a:schemeClr val="accent1">
                    <a:lumMod val="50000"/>
                  </a:schemeClr>
                </a:solidFill>
              </a:rPr>
              <a:t>Bài</a:t>
            </a:r>
            <a:r>
              <a:rPr lang="en-US" sz="2000" b="1" dirty="0" smtClean="0">
                <a:solidFill>
                  <a:schemeClr val="accent1">
                    <a:lumMod val="50000"/>
                  </a:schemeClr>
                </a:solidFill>
              </a:rPr>
              <a:t> 2.1 (SGK - tr28)</a:t>
            </a:r>
            <a:endParaRPr lang="en-US" sz="2000" b="1" dirty="0">
              <a:solidFill>
                <a:schemeClr val="accent1">
                  <a:lumMod val="50000"/>
                </a:schemeClr>
              </a:solidFill>
            </a:endParaRPr>
          </a:p>
        </p:txBody>
      </p:sp>
      <p:sp>
        <p:nvSpPr>
          <p:cNvPr id="3" name="TextBox 2"/>
          <p:cNvSpPr txBox="1"/>
          <p:nvPr/>
        </p:nvSpPr>
        <p:spPr>
          <a:xfrm>
            <a:off x="1014550" y="1557323"/>
            <a:ext cx="7409450" cy="1420325"/>
          </a:xfrm>
          <a:prstGeom prst="rect">
            <a:avLst/>
          </a:prstGeom>
          <a:noFill/>
        </p:spPr>
        <p:txBody>
          <a:bodyPr wrap="square" rtlCol="0">
            <a:spAutoFit/>
          </a:bodyPr>
          <a:lstStyle/>
          <a:p>
            <a:pPr algn="just">
              <a:lnSpc>
                <a:spcPct val="150000"/>
              </a:lnSpc>
            </a:pPr>
            <a:r>
              <a:rPr lang="en-US" sz="2000" dirty="0" err="1" smtClean="0"/>
              <a:t>Trong</a:t>
            </a:r>
            <a:r>
              <a:rPr lang="en-US" sz="2000" dirty="0" smtClean="0"/>
              <a:t> </a:t>
            </a:r>
            <a:r>
              <a:rPr lang="en-US" sz="2000" dirty="0" err="1" smtClean="0"/>
              <a:t>các</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sau</a:t>
            </a:r>
            <a:r>
              <a:rPr lang="en-US" sz="2000" dirty="0" smtClean="0"/>
              <a:t>, </a:t>
            </a:r>
            <a:r>
              <a:rPr lang="en-US" sz="2000" dirty="0" err="1" smtClean="0"/>
              <a:t>số</a:t>
            </a:r>
            <a:r>
              <a:rPr lang="en-US" sz="2000" dirty="0" smtClean="0"/>
              <a:t> </a:t>
            </a:r>
            <a:r>
              <a:rPr lang="en-US" sz="2000" dirty="0" err="1" smtClean="0"/>
              <a:t>nào</a:t>
            </a:r>
            <a:r>
              <a:rPr lang="en-US" sz="2000" dirty="0" smtClean="0"/>
              <a:t> </a:t>
            </a:r>
            <a:r>
              <a:rPr lang="en-US" sz="2000" dirty="0" err="1" smtClean="0"/>
              <a:t>là</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hữu</a:t>
            </a:r>
            <a:r>
              <a:rPr lang="en-US" sz="2000" dirty="0" smtClean="0"/>
              <a:t> </a:t>
            </a:r>
            <a:r>
              <a:rPr lang="en-US" sz="2000" dirty="0" err="1" smtClean="0"/>
              <a:t>hạn</a:t>
            </a:r>
            <a:r>
              <a:rPr lang="en-US" sz="2000" dirty="0" smtClean="0"/>
              <a:t>? </a:t>
            </a:r>
            <a:r>
              <a:rPr lang="en-US" sz="2000" dirty="0" err="1" smtClean="0"/>
              <a:t>Số</a:t>
            </a:r>
            <a:r>
              <a:rPr lang="en-US" sz="2000" dirty="0" smtClean="0"/>
              <a:t> </a:t>
            </a:r>
            <a:r>
              <a:rPr lang="en-US" sz="2000" dirty="0" err="1" smtClean="0"/>
              <a:t>nào</a:t>
            </a:r>
            <a:r>
              <a:rPr lang="en-US" sz="2000" dirty="0" smtClean="0"/>
              <a:t> </a:t>
            </a:r>
            <a:r>
              <a:rPr lang="en-US" sz="2000" dirty="0" err="1" smtClean="0"/>
              <a:t>là</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vô</a:t>
            </a:r>
            <a:r>
              <a:rPr lang="en-US" sz="2000" dirty="0" smtClean="0"/>
              <a:t> </a:t>
            </a:r>
            <a:r>
              <a:rPr lang="en-US" sz="2000" dirty="0" err="1" smtClean="0"/>
              <a:t>hạn</a:t>
            </a:r>
            <a:r>
              <a:rPr lang="en-US" sz="2000" dirty="0" smtClean="0"/>
              <a:t> </a:t>
            </a:r>
            <a:r>
              <a:rPr lang="en-US" sz="2000" dirty="0" err="1" smtClean="0"/>
              <a:t>tuần</a:t>
            </a:r>
            <a:r>
              <a:rPr lang="en-US" sz="2000" dirty="0" smtClean="0"/>
              <a:t> </a:t>
            </a:r>
            <a:r>
              <a:rPr lang="en-US" sz="2000" dirty="0" err="1" smtClean="0"/>
              <a:t>hoàn</a:t>
            </a:r>
            <a:r>
              <a:rPr lang="en-US" sz="2000" dirty="0" smtClean="0"/>
              <a:t>?</a:t>
            </a:r>
          </a:p>
          <a:p>
            <a:pPr algn="ctr">
              <a:lnSpc>
                <a:spcPct val="150000"/>
              </a:lnSpc>
            </a:pPr>
            <a:r>
              <a:rPr lang="en-US" sz="2000" dirty="0" smtClean="0"/>
              <a:t>0,1; -1,(23); 11,2(3); -6,725</a:t>
            </a:r>
            <a:endParaRPr lang="en-US" sz="2000" dirty="0"/>
          </a:p>
        </p:txBody>
      </p:sp>
      <p:pic>
        <p:nvPicPr>
          <p:cNvPr id="82" name="Picture 8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000" y="2977648"/>
            <a:ext cx="1596869" cy="854883"/>
          </a:xfrm>
          <a:prstGeom prst="rect">
            <a:avLst/>
          </a:prstGeom>
        </p:spPr>
      </p:pic>
      <p:sp>
        <p:nvSpPr>
          <p:cNvPr id="83" name="TextBox 82"/>
          <p:cNvSpPr txBox="1"/>
          <p:nvPr/>
        </p:nvSpPr>
        <p:spPr>
          <a:xfrm>
            <a:off x="932807" y="3130311"/>
            <a:ext cx="1171253" cy="430887"/>
          </a:xfrm>
          <a:prstGeom prst="rect">
            <a:avLst/>
          </a:prstGeom>
          <a:noFill/>
        </p:spPr>
        <p:txBody>
          <a:bodyPr wrap="square" rtlCol="0">
            <a:spAutoFit/>
          </a:bodyPr>
          <a:lstStyle/>
          <a:p>
            <a:pPr algn="ctr"/>
            <a:r>
              <a:rPr lang="en-US" sz="2200" b="1" dirty="0" err="1" smtClean="0">
                <a:solidFill>
                  <a:srgbClr val="C00000"/>
                </a:solidFill>
              </a:rPr>
              <a:t>Giải</a:t>
            </a:r>
            <a:endParaRPr lang="en-US" sz="2200" b="1" dirty="0">
              <a:solidFill>
                <a:srgbClr val="C00000"/>
              </a:solidFill>
            </a:endParaRPr>
          </a:p>
        </p:txBody>
      </p:sp>
      <p:sp>
        <p:nvSpPr>
          <p:cNvPr id="4" name="Rectangle 3"/>
          <p:cNvSpPr/>
          <p:nvPr/>
        </p:nvSpPr>
        <p:spPr>
          <a:xfrm>
            <a:off x="2457756" y="3151238"/>
            <a:ext cx="6044453" cy="1477328"/>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000" dirty="0"/>
              <a:t>0,1 </a:t>
            </a:r>
            <a:r>
              <a:rPr lang="en-US" sz="2000" dirty="0" err="1"/>
              <a:t>và</a:t>
            </a:r>
            <a:r>
              <a:rPr lang="en-US" sz="2000" dirty="0"/>
              <a:t> -6,725 </a:t>
            </a:r>
            <a:r>
              <a:rPr lang="en-US" sz="2000" dirty="0" err="1"/>
              <a:t>là</a:t>
            </a:r>
            <a:r>
              <a:rPr lang="en-US" sz="2000" dirty="0"/>
              <a:t> </a:t>
            </a:r>
            <a:r>
              <a:rPr lang="en-US" sz="2000" dirty="0" err="1"/>
              <a:t>những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hữu</a:t>
            </a:r>
            <a:r>
              <a:rPr lang="en-US" sz="2000" dirty="0"/>
              <a:t> </a:t>
            </a:r>
            <a:r>
              <a:rPr lang="en-US" sz="2000" dirty="0" err="1"/>
              <a:t>hạn</a:t>
            </a:r>
            <a:r>
              <a:rPr lang="en-US" sz="2000" dirty="0"/>
              <a:t>.</a:t>
            </a:r>
          </a:p>
          <a:p>
            <a:pPr marL="342900" indent="-342900" algn="just">
              <a:lnSpc>
                <a:spcPct val="150000"/>
              </a:lnSpc>
              <a:buFont typeface="Arial" panose="020B0604020202020204" pitchFamily="34" charset="0"/>
              <a:buChar char="•"/>
            </a:pPr>
            <a:r>
              <a:rPr lang="en-US" sz="2000" dirty="0"/>
              <a:t>-1,(23) </a:t>
            </a:r>
            <a:r>
              <a:rPr lang="en-US" sz="2000" dirty="0" err="1"/>
              <a:t>và</a:t>
            </a:r>
            <a:r>
              <a:rPr lang="en-US" sz="2000" dirty="0"/>
              <a:t> 11,2(3) </a:t>
            </a:r>
            <a:r>
              <a:rPr lang="en-US" sz="2000" dirty="0" err="1"/>
              <a:t>là</a:t>
            </a:r>
            <a:r>
              <a:rPr lang="en-US" sz="2000" dirty="0"/>
              <a:t> </a:t>
            </a:r>
            <a:r>
              <a:rPr lang="en-US" sz="2000" dirty="0" err="1"/>
              <a:t>những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0791" y="410325"/>
            <a:ext cx="1213209" cy="101812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216" y="3729196"/>
            <a:ext cx="607794" cy="1141916"/>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fade">
                                      <p:cBhvr>
                                        <p:cTn id="17" dur="500"/>
                                        <p:tgtEl>
                                          <p:spTgt spid="83"/>
                                        </p:tgtEl>
                                      </p:cBhvr>
                                    </p:animEffect>
                                    <p:anim calcmode="lin" valueType="num">
                                      <p:cBhvr>
                                        <p:cTn id="18" dur="500" fill="hold"/>
                                        <p:tgtEl>
                                          <p:spTgt spid="83"/>
                                        </p:tgtEl>
                                        <p:attrNameLst>
                                          <p:attrName>ppt_x</p:attrName>
                                        </p:attrNameLst>
                                      </p:cBhvr>
                                      <p:tavLst>
                                        <p:tav tm="0">
                                          <p:val>
                                            <p:strVal val="#ppt_x"/>
                                          </p:val>
                                        </p:tav>
                                        <p:tav tm="100000">
                                          <p:val>
                                            <p:strVal val="#ppt_x"/>
                                          </p:val>
                                        </p:tav>
                                      </p:tavLst>
                                    </p:anim>
                                    <p:anim calcmode="lin" valueType="num">
                                      <p:cBhvr>
                                        <p:cTn id="19" dur="500" fill="hold"/>
                                        <p:tgtEl>
                                          <p:spTgt spid="8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500"/>
                                        <p:tgtEl>
                                          <p:spTgt spid="82"/>
                                        </p:tgtEl>
                                      </p:cBhvr>
                                    </p:animEffect>
                                    <p:anim calcmode="lin" valueType="num">
                                      <p:cBhvr>
                                        <p:cTn id="23" dur="500" fill="hold"/>
                                        <p:tgtEl>
                                          <p:spTgt spid="82"/>
                                        </p:tgtEl>
                                        <p:attrNameLst>
                                          <p:attrName>ppt_x</p:attrName>
                                        </p:attrNameLst>
                                      </p:cBhvr>
                                      <p:tavLst>
                                        <p:tav tm="0">
                                          <p:val>
                                            <p:strVal val="#ppt_x"/>
                                          </p:val>
                                        </p:tav>
                                        <p:tav tm="100000">
                                          <p:val>
                                            <p:strVal val="#ppt_x"/>
                                          </p:val>
                                        </p:tav>
                                      </p:tavLst>
                                    </p:anim>
                                    <p:anim calcmode="lin" valueType="num">
                                      <p:cBhvr>
                                        <p:cTn id="24" dur="5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barn(inVertical)">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 calcmode="lin" valueType="num">
                                      <p:cBhvr additive="base">
                                        <p:cTn id="34"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down)">
                                      <p:cBhvr>
                                        <p:cTn id="3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7" name="Google Shape;307;p31"/>
          <p:cNvPicPr preferRelativeResize="0"/>
          <p:nvPr/>
        </p:nvPicPr>
        <p:blipFill>
          <a:blip r:embed="rId3">
            <a:alphaModFix/>
          </a:blip>
          <a:stretch>
            <a:fillRect/>
          </a:stretch>
        </p:blipFill>
        <p:spPr>
          <a:xfrm>
            <a:off x="7099667" y="1654663"/>
            <a:ext cx="2297620" cy="2293015"/>
          </a:xfrm>
          <a:prstGeom prst="rect">
            <a:avLst/>
          </a:prstGeom>
          <a:noFill/>
          <a:ln>
            <a:noFill/>
          </a:ln>
        </p:spPr>
      </p:pic>
      <p:pic>
        <p:nvPicPr>
          <p:cNvPr id="308" name="Google Shape;308;p31"/>
          <p:cNvPicPr preferRelativeResize="0"/>
          <p:nvPr/>
        </p:nvPicPr>
        <p:blipFill>
          <a:blip r:embed="rId4">
            <a:alphaModFix/>
          </a:blip>
          <a:stretch>
            <a:fillRect/>
          </a:stretch>
        </p:blipFill>
        <p:spPr>
          <a:xfrm>
            <a:off x="-568217" y="2106192"/>
            <a:ext cx="1516775" cy="1513725"/>
          </a:xfrm>
          <a:prstGeom prst="rect">
            <a:avLst/>
          </a:prstGeom>
          <a:noFill/>
          <a:ln>
            <a:noFill/>
          </a:ln>
        </p:spPr>
      </p:pic>
      <p:pic>
        <p:nvPicPr>
          <p:cNvPr id="309" name="Google Shape;309;p31"/>
          <p:cNvPicPr preferRelativeResize="0"/>
          <p:nvPr/>
        </p:nvPicPr>
        <p:blipFill>
          <a:blip r:embed="rId5">
            <a:alphaModFix/>
          </a:blip>
          <a:stretch>
            <a:fillRect/>
          </a:stretch>
        </p:blipFill>
        <p:spPr>
          <a:xfrm>
            <a:off x="7567977" y="-442137"/>
            <a:ext cx="1958200" cy="1954275"/>
          </a:xfrm>
          <a:prstGeom prst="rect">
            <a:avLst/>
          </a:prstGeom>
          <a:noFill/>
          <a:ln>
            <a:noFill/>
          </a:ln>
        </p:spPr>
      </p:pic>
      <p:sp>
        <p:nvSpPr>
          <p:cNvPr id="4" name="Pentagon 3"/>
          <p:cNvSpPr/>
          <p:nvPr/>
        </p:nvSpPr>
        <p:spPr>
          <a:xfrm>
            <a:off x="780836" y="463080"/>
            <a:ext cx="2876764" cy="457222"/>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3">
                    <a:lumMod val="50000"/>
                  </a:schemeClr>
                </a:solidFill>
              </a:rPr>
              <a:t>Bài</a:t>
            </a:r>
            <a:r>
              <a:rPr lang="en-US" sz="2000" b="1" dirty="0" smtClean="0">
                <a:solidFill>
                  <a:schemeClr val="accent3">
                    <a:lumMod val="50000"/>
                  </a:schemeClr>
                </a:solidFill>
              </a:rPr>
              <a:t> 2.2 (SGK - tr28)</a:t>
            </a:r>
            <a:endParaRPr lang="en-US" sz="2000" b="1" dirty="0">
              <a:solidFill>
                <a:schemeClr val="accent3">
                  <a:lumMod val="50000"/>
                </a:schemeClr>
              </a:solidFill>
            </a:endParaRPr>
          </a:p>
        </p:txBody>
      </p:sp>
      <p:sp>
        <p:nvSpPr>
          <p:cNvPr id="5" name="TextBox 4"/>
          <p:cNvSpPr txBox="1"/>
          <p:nvPr/>
        </p:nvSpPr>
        <p:spPr>
          <a:xfrm>
            <a:off x="719610" y="920302"/>
            <a:ext cx="5198724" cy="1015663"/>
          </a:xfrm>
          <a:prstGeom prst="rect">
            <a:avLst/>
          </a:prstGeom>
          <a:noFill/>
        </p:spPr>
        <p:txBody>
          <a:bodyPr wrap="square" rtlCol="0">
            <a:spAutoFit/>
          </a:bodyPr>
          <a:lstStyle/>
          <a:p>
            <a:pPr algn="just">
              <a:lnSpc>
                <a:spcPct val="150000"/>
              </a:lnSpc>
            </a:pPr>
            <a:r>
              <a:rPr lang="en-US" sz="2000" dirty="0" err="1" smtClean="0"/>
              <a:t>Sử</a:t>
            </a:r>
            <a:r>
              <a:rPr lang="en-US" sz="2000" dirty="0" smtClean="0"/>
              <a:t> </a:t>
            </a:r>
            <a:r>
              <a:rPr lang="en-US" sz="2000" dirty="0" err="1" smtClean="0"/>
              <a:t>dụng</a:t>
            </a:r>
            <a:r>
              <a:rPr lang="en-US" sz="2000" dirty="0" smtClean="0"/>
              <a:t> </a:t>
            </a:r>
            <a:r>
              <a:rPr lang="en-US" sz="2000" dirty="0" err="1" smtClean="0"/>
              <a:t>chu</a:t>
            </a:r>
            <a:r>
              <a:rPr lang="en-US" sz="2000" dirty="0" smtClean="0"/>
              <a:t> </a:t>
            </a:r>
            <a:r>
              <a:rPr lang="en-US" sz="2000" dirty="0" err="1" smtClean="0"/>
              <a:t>kì</a:t>
            </a:r>
            <a:r>
              <a:rPr lang="en-US" sz="2000" dirty="0" smtClean="0"/>
              <a:t>, </a:t>
            </a:r>
            <a:r>
              <a:rPr lang="en-US" sz="2000" dirty="0" err="1" smtClean="0"/>
              <a:t>hãy</a:t>
            </a:r>
            <a:r>
              <a:rPr lang="en-US" sz="2000" dirty="0" smtClean="0"/>
              <a:t> </a:t>
            </a:r>
            <a:r>
              <a:rPr lang="en-US" sz="2000" dirty="0" err="1" smtClean="0"/>
              <a:t>viết</a:t>
            </a:r>
            <a:r>
              <a:rPr lang="en-US" sz="2000" dirty="0" smtClean="0"/>
              <a:t> </a:t>
            </a:r>
            <a:r>
              <a:rPr lang="en-US" sz="2000" dirty="0" err="1" smtClean="0"/>
              <a:t>gọn</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vô</a:t>
            </a:r>
            <a:r>
              <a:rPr lang="en-US" sz="2000" dirty="0" smtClean="0"/>
              <a:t> </a:t>
            </a:r>
            <a:r>
              <a:rPr lang="en-US" sz="2000" dirty="0" err="1" smtClean="0"/>
              <a:t>hạn</a:t>
            </a:r>
            <a:r>
              <a:rPr lang="en-US" sz="2000" dirty="0" smtClean="0"/>
              <a:t> </a:t>
            </a:r>
            <a:r>
              <a:rPr lang="en-US" sz="2000" dirty="0" err="1" smtClean="0"/>
              <a:t>tuần</a:t>
            </a:r>
            <a:r>
              <a:rPr lang="en-US" sz="2000" dirty="0" smtClean="0"/>
              <a:t> </a:t>
            </a:r>
            <a:r>
              <a:rPr lang="en-US" sz="2000" dirty="0" err="1" smtClean="0"/>
              <a:t>hoàn</a:t>
            </a:r>
            <a:r>
              <a:rPr lang="en-US" sz="2000" dirty="0" smtClean="0"/>
              <a:t> 0,010101...</a:t>
            </a:r>
            <a:endParaRPr lang="en-US" sz="2000" dirty="0"/>
          </a:p>
        </p:txBody>
      </p:sp>
      <p:sp>
        <p:nvSpPr>
          <p:cNvPr id="6" name="Right Arrow 5"/>
          <p:cNvSpPr/>
          <p:nvPr/>
        </p:nvSpPr>
        <p:spPr>
          <a:xfrm>
            <a:off x="6265406" y="1195267"/>
            <a:ext cx="446927" cy="373156"/>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059406" y="1151012"/>
            <a:ext cx="1017142" cy="461665"/>
          </a:xfrm>
          <a:prstGeom prst="rect">
            <a:avLst/>
          </a:prstGeom>
          <a:solidFill>
            <a:schemeClr val="accent2">
              <a:lumMod val="90000"/>
            </a:schemeClr>
          </a:solidFill>
        </p:spPr>
        <p:txBody>
          <a:bodyPr wrap="square" rtlCol="0">
            <a:spAutoFit/>
          </a:bodyPr>
          <a:lstStyle/>
          <a:p>
            <a:pPr algn="ctr"/>
            <a:r>
              <a:rPr lang="en-US" sz="2400" dirty="0" smtClean="0"/>
              <a:t>0,(01)</a:t>
            </a:r>
            <a:endParaRPr lang="en-US" sz="2400" dirty="0"/>
          </a:p>
        </p:txBody>
      </p:sp>
      <p:sp>
        <p:nvSpPr>
          <p:cNvPr id="13" name="Pentagon 12"/>
          <p:cNvSpPr/>
          <p:nvPr/>
        </p:nvSpPr>
        <p:spPr>
          <a:xfrm>
            <a:off x="780836" y="2054147"/>
            <a:ext cx="2876764" cy="457222"/>
          </a:xfrm>
          <a:prstGeom prst="homePlate">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bg2">
                    <a:lumMod val="50000"/>
                  </a:schemeClr>
                </a:solidFill>
              </a:rPr>
              <a:t>Bài</a:t>
            </a:r>
            <a:r>
              <a:rPr lang="en-US" sz="2000" b="1" dirty="0" smtClean="0">
                <a:solidFill>
                  <a:schemeClr val="bg2">
                    <a:lumMod val="50000"/>
                  </a:schemeClr>
                </a:solidFill>
              </a:rPr>
              <a:t> 2.3 (SGK - tr28)</a:t>
            </a:r>
            <a:endParaRPr lang="en-US" sz="2000" b="1" dirty="0">
              <a:solidFill>
                <a:schemeClr val="bg2">
                  <a:lumMod val="50000"/>
                </a:schemeClr>
              </a:solidFill>
            </a:endParaRPr>
          </a:p>
        </p:txBody>
      </p:sp>
      <p:sp>
        <p:nvSpPr>
          <p:cNvPr id="14" name="TextBox 13"/>
          <p:cNvSpPr txBox="1"/>
          <p:nvPr/>
        </p:nvSpPr>
        <p:spPr>
          <a:xfrm>
            <a:off x="719610" y="2565632"/>
            <a:ext cx="6198090" cy="1015663"/>
          </a:xfrm>
          <a:prstGeom prst="rect">
            <a:avLst/>
          </a:prstGeom>
          <a:noFill/>
        </p:spPr>
        <p:txBody>
          <a:bodyPr wrap="square" rtlCol="0">
            <a:spAutoFit/>
          </a:bodyPr>
          <a:lstStyle/>
          <a:p>
            <a:pPr algn="just">
              <a:lnSpc>
                <a:spcPct val="150000"/>
              </a:lnSpc>
            </a:pPr>
            <a:r>
              <a:rPr lang="en-US" sz="2000" dirty="0" err="1" smtClean="0"/>
              <a:t>Tìm</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thứ</a:t>
            </a:r>
            <a:r>
              <a:rPr lang="en-US" sz="2000" dirty="0" smtClean="0"/>
              <a:t> </a:t>
            </a:r>
            <a:r>
              <a:rPr lang="en-US" sz="2000" dirty="0" err="1" smtClean="0"/>
              <a:t>năm</a:t>
            </a:r>
            <a:r>
              <a:rPr lang="en-US" sz="2000" dirty="0" smtClean="0"/>
              <a:t> </a:t>
            </a:r>
            <a:r>
              <a:rPr lang="en-US" sz="2000" dirty="0" err="1" smtClean="0"/>
              <a:t>của</a:t>
            </a:r>
            <a:r>
              <a:rPr lang="en-US" sz="2000" dirty="0" smtClean="0"/>
              <a:t> </a:t>
            </a:r>
            <a:r>
              <a:rPr lang="en-US" sz="2000" dirty="0" err="1" smtClean="0"/>
              <a:t>số</a:t>
            </a:r>
            <a:r>
              <a:rPr lang="en-US" sz="2000" dirty="0" smtClean="0"/>
              <a:t> 3,2(31) </a:t>
            </a:r>
            <a:r>
              <a:rPr lang="en-US" sz="2000" dirty="0" err="1" smtClean="0"/>
              <a:t>và</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số</a:t>
            </a:r>
            <a:r>
              <a:rPr lang="en-US" sz="2000" dirty="0" smtClean="0"/>
              <a:t> 3,2(31) </a:t>
            </a:r>
            <a:r>
              <a:rPr lang="en-US" sz="2000" dirty="0" err="1" smtClean="0"/>
              <a:t>đến</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thứ</a:t>
            </a:r>
            <a:r>
              <a:rPr lang="en-US" sz="2000" dirty="0" smtClean="0"/>
              <a:t> </a:t>
            </a:r>
            <a:r>
              <a:rPr lang="en-US" sz="2000" dirty="0" err="1" smtClean="0"/>
              <a:t>năm</a:t>
            </a:r>
            <a:r>
              <a:rPr lang="en-US" sz="2000" dirty="0" smtClean="0"/>
              <a:t>.</a:t>
            </a:r>
            <a:endParaRPr lang="en-US" sz="2000" dirty="0"/>
          </a:p>
        </p:txBody>
      </p:sp>
      <p:sp>
        <p:nvSpPr>
          <p:cNvPr id="8" name="Rectangle 7"/>
          <p:cNvSpPr/>
          <p:nvPr/>
        </p:nvSpPr>
        <p:spPr>
          <a:xfrm>
            <a:off x="719609" y="3899286"/>
            <a:ext cx="8270697" cy="958660"/>
          </a:xfrm>
          <a:prstGeom prst="rect">
            <a:avLst/>
          </a:prstGeom>
        </p:spPr>
        <p:txBody>
          <a:bodyPr wrap="square">
            <a:spAutoFit/>
          </a:bodyPr>
          <a:lstStyle/>
          <a:p>
            <a:pPr algn="just">
              <a:lnSpc>
                <a:spcPct val="150000"/>
              </a:lnSpc>
            </a:pPr>
            <a:r>
              <a:rPr lang="en-US" sz="2000" dirty="0" err="1">
                <a:solidFill>
                  <a:schemeClr val="tx2">
                    <a:lumMod val="75000"/>
                  </a:schemeClr>
                </a:solidFill>
              </a:rPr>
              <a:t>Có</a:t>
            </a:r>
            <a:r>
              <a:rPr lang="en-US" sz="2000" dirty="0">
                <a:solidFill>
                  <a:schemeClr val="tx2">
                    <a:lumMod val="75000"/>
                  </a:schemeClr>
                </a:solidFill>
              </a:rPr>
              <a:t> 3,2(31) = 0,2313131… </a:t>
            </a:r>
            <a:r>
              <a:rPr lang="en-US" sz="2000" dirty="0" err="1">
                <a:solidFill>
                  <a:schemeClr val="tx2">
                    <a:lumMod val="75000"/>
                  </a:schemeClr>
                </a:solidFill>
              </a:rPr>
              <a:t>nên</a:t>
            </a:r>
            <a:r>
              <a:rPr lang="en-US" sz="2000" dirty="0">
                <a:solidFill>
                  <a:schemeClr val="tx2">
                    <a:lumMod val="75000"/>
                  </a:schemeClr>
                </a:solidFill>
              </a:rPr>
              <a:t> </a:t>
            </a:r>
            <a:r>
              <a:rPr lang="en-US" sz="2000" dirty="0" err="1">
                <a:solidFill>
                  <a:schemeClr val="tx2">
                    <a:lumMod val="75000"/>
                  </a:schemeClr>
                </a:solidFill>
              </a:rPr>
              <a:t>chữ</a:t>
            </a:r>
            <a:r>
              <a:rPr lang="en-US" sz="2000" dirty="0">
                <a:solidFill>
                  <a:schemeClr val="tx2">
                    <a:lumMod val="75000"/>
                  </a:schemeClr>
                </a:solidFill>
              </a:rPr>
              <a:t> </a:t>
            </a:r>
            <a:r>
              <a:rPr lang="en-US" sz="2000" dirty="0" err="1">
                <a:solidFill>
                  <a:schemeClr val="tx2">
                    <a:lumMod val="75000"/>
                  </a:schemeClr>
                </a:solidFill>
              </a:rPr>
              <a:t>số</a:t>
            </a:r>
            <a:r>
              <a:rPr lang="en-US" sz="2000" dirty="0">
                <a:solidFill>
                  <a:schemeClr val="tx2">
                    <a:lumMod val="75000"/>
                  </a:schemeClr>
                </a:solidFill>
              </a:rPr>
              <a:t> </a:t>
            </a:r>
            <a:r>
              <a:rPr lang="en-US" sz="2000" dirty="0" err="1">
                <a:solidFill>
                  <a:schemeClr val="tx2">
                    <a:lumMod val="75000"/>
                  </a:schemeClr>
                </a:solidFill>
              </a:rPr>
              <a:t>thập</a:t>
            </a:r>
            <a:r>
              <a:rPr lang="en-US" sz="2000" dirty="0">
                <a:solidFill>
                  <a:schemeClr val="tx2">
                    <a:lumMod val="75000"/>
                  </a:schemeClr>
                </a:solidFill>
              </a:rPr>
              <a:t> </a:t>
            </a:r>
            <a:r>
              <a:rPr lang="en-US" sz="2000" dirty="0" err="1">
                <a:solidFill>
                  <a:schemeClr val="tx2">
                    <a:lumMod val="75000"/>
                  </a:schemeClr>
                </a:solidFill>
              </a:rPr>
              <a:t>phân</a:t>
            </a:r>
            <a:r>
              <a:rPr lang="en-US" sz="2000" dirty="0">
                <a:solidFill>
                  <a:schemeClr val="tx2">
                    <a:lumMod val="75000"/>
                  </a:schemeClr>
                </a:solidFill>
              </a:rPr>
              <a:t> </a:t>
            </a:r>
            <a:r>
              <a:rPr lang="en-US" sz="2000" dirty="0" err="1">
                <a:solidFill>
                  <a:schemeClr val="tx2">
                    <a:lumMod val="75000"/>
                  </a:schemeClr>
                </a:solidFill>
              </a:rPr>
              <a:t>thứ</a:t>
            </a:r>
            <a:r>
              <a:rPr lang="en-US" sz="2000" dirty="0">
                <a:solidFill>
                  <a:schemeClr val="tx2">
                    <a:lumMod val="75000"/>
                  </a:schemeClr>
                </a:solidFill>
              </a:rPr>
              <a:t> </a:t>
            </a:r>
            <a:r>
              <a:rPr lang="en-US" sz="2000" dirty="0" err="1">
                <a:solidFill>
                  <a:schemeClr val="tx2">
                    <a:lumMod val="75000"/>
                  </a:schemeClr>
                </a:solidFill>
              </a:rPr>
              <a:t>năm</a:t>
            </a:r>
            <a:r>
              <a:rPr lang="en-US" sz="2000" dirty="0">
                <a:solidFill>
                  <a:schemeClr val="tx2">
                    <a:lumMod val="75000"/>
                  </a:schemeClr>
                </a:solidFill>
              </a:rPr>
              <a:t> </a:t>
            </a:r>
            <a:r>
              <a:rPr lang="en-US" sz="2000" dirty="0" err="1">
                <a:solidFill>
                  <a:schemeClr val="tx2">
                    <a:lumMod val="75000"/>
                  </a:schemeClr>
                </a:solidFill>
              </a:rPr>
              <a:t>của</a:t>
            </a:r>
            <a:r>
              <a:rPr lang="en-US" sz="2000" dirty="0">
                <a:solidFill>
                  <a:schemeClr val="tx2">
                    <a:lumMod val="75000"/>
                  </a:schemeClr>
                </a:solidFill>
              </a:rPr>
              <a:t> </a:t>
            </a:r>
            <a:r>
              <a:rPr lang="en-US" sz="2000" dirty="0" err="1">
                <a:solidFill>
                  <a:schemeClr val="tx2">
                    <a:lumMod val="75000"/>
                  </a:schemeClr>
                </a:solidFill>
              </a:rPr>
              <a:t>số</a:t>
            </a:r>
            <a:r>
              <a:rPr lang="en-US" sz="2000" dirty="0">
                <a:solidFill>
                  <a:schemeClr val="tx2">
                    <a:lumMod val="75000"/>
                  </a:schemeClr>
                </a:solidFill>
              </a:rPr>
              <a:t> </a:t>
            </a:r>
            <a:r>
              <a:rPr lang="en-US" sz="2000" dirty="0" err="1">
                <a:solidFill>
                  <a:schemeClr val="tx2">
                    <a:lumMod val="75000"/>
                  </a:schemeClr>
                </a:solidFill>
              </a:rPr>
              <a:t>này</a:t>
            </a:r>
            <a:r>
              <a:rPr lang="en-US" sz="2000" dirty="0">
                <a:solidFill>
                  <a:schemeClr val="tx2">
                    <a:lumMod val="75000"/>
                  </a:schemeClr>
                </a:solidFill>
              </a:rPr>
              <a:t> </a:t>
            </a:r>
            <a:r>
              <a:rPr lang="en-US" sz="2000" dirty="0" err="1">
                <a:solidFill>
                  <a:schemeClr val="tx2">
                    <a:lumMod val="75000"/>
                  </a:schemeClr>
                </a:solidFill>
              </a:rPr>
              <a:t>là</a:t>
            </a:r>
            <a:r>
              <a:rPr lang="en-US" sz="2000" dirty="0">
                <a:solidFill>
                  <a:schemeClr val="tx2">
                    <a:lumMod val="75000"/>
                  </a:schemeClr>
                </a:solidFill>
              </a:rPr>
              <a:t> 1 </a:t>
            </a:r>
            <a:r>
              <a:rPr lang="en-US" sz="2000" dirty="0" err="1">
                <a:solidFill>
                  <a:schemeClr val="tx2">
                    <a:lumMod val="75000"/>
                  </a:schemeClr>
                </a:solidFill>
              </a:rPr>
              <a:t>và</a:t>
            </a:r>
            <a:r>
              <a:rPr lang="en-US" sz="2000" dirty="0">
                <a:solidFill>
                  <a:schemeClr val="tx2">
                    <a:lumMod val="75000"/>
                  </a:schemeClr>
                </a:solidFill>
              </a:rPr>
              <a:t> </a:t>
            </a:r>
            <a:r>
              <a:rPr lang="en-US" sz="2000" dirty="0" err="1">
                <a:solidFill>
                  <a:schemeClr val="tx2">
                    <a:lumMod val="75000"/>
                  </a:schemeClr>
                </a:solidFill>
              </a:rPr>
              <a:t>làm</a:t>
            </a:r>
            <a:r>
              <a:rPr lang="en-US" sz="2000" dirty="0">
                <a:solidFill>
                  <a:schemeClr val="tx2">
                    <a:lumMod val="75000"/>
                  </a:schemeClr>
                </a:solidFill>
              </a:rPr>
              <a:t> </a:t>
            </a:r>
            <a:r>
              <a:rPr lang="en-US" sz="2000" dirty="0" err="1">
                <a:solidFill>
                  <a:schemeClr val="tx2">
                    <a:lumMod val="75000"/>
                  </a:schemeClr>
                </a:solidFill>
              </a:rPr>
              <a:t>tròn</a:t>
            </a:r>
            <a:r>
              <a:rPr lang="en-US" sz="2000" dirty="0">
                <a:solidFill>
                  <a:schemeClr val="tx2">
                    <a:lumMod val="75000"/>
                  </a:schemeClr>
                </a:solidFill>
              </a:rPr>
              <a:t> </a:t>
            </a:r>
            <a:r>
              <a:rPr lang="en-US" sz="2000" dirty="0" err="1">
                <a:solidFill>
                  <a:schemeClr val="tx2">
                    <a:lumMod val="75000"/>
                  </a:schemeClr>
                </a:solidFill>
              </a:rPr>
              <a:t>đến</a:t>
            </a:r>
            <a:r>
              <a:rPr lang="en-US" sz="2000" dirty="0">
                <a:solidFill>
                  <a:schemeClr val="tx2">
                    <a:lumMod val="75000"/>
                  </a:schemeClr>
                </a:solidFill>
              </a:rPr>
              <a:t> </a:t>
            </a:r>
            <a:r>
              <a:rPr lang="en-US" sz="2000" dirty="0" err="1">
                <a:solidFill>
                  <a:schemeClr val="tx2">
                    <a:lumMod val="75000"/>
                  </a:schemeClr>
                </a:solidFill>
              </a:rPr>
              <a:t>chữ</a:t>
            </a:r>
            <a:r>
              <a:rPr lang="en-US" sz="2000" dirty="0">
                <a:solidFill>
                  <a:schemeClr val="tx2">
                    <a:lumMod val="75000"/>
                  </a:schemeClr>
                </a:solidFill>
              </a:rPr>
              <a:t> </a:t>
            </a:r>
            <a:r>
              <a:rPr lang="en-US" sz="2000" dirty="0" err="1">
                <a:solidFill>
                  <a:schemeClr val="tx2">
                    <a:lumMod val="75000"/>
                  </a:schemeClr>
                </a:solidFill>
              </a:rPr>
              <a:t>số</a:t>
            </a:r>
            <a:r>
              <a:rPr lang="en-US" sz="2000" dirty="0">
                <a:solidFill>
                  <a:schemeClr val="tx2">
                    <a:lumMod val="75000"/>
                  </a:schemeClr>
                </a:solidFill>
              </a:rPr>
              <a:t> </a:t>
            </a:r>
            <a:r>
              <a:rPr lang="en-US" sz="2000" dirty="0" err="1">
                <a:solidFill>
                  <a:schemeClr val="tx2">
                    <a:lumMod val="75000"/>
                  </a:schemeClr>
                </a:solidFill>
              </a:rPr>
              <a:t>thập</a:t>
            </a:r>
            <a:r>
              <a:rPr lang="en-US" sz="2000" dirty="0">
                <a:solidFill>
                  <a:schemeClr val="tx2">
                    <a:lumMod val="75000"/>
                  </a:schemeClr>
                </a:solidFill>
              </a:rPr>
              <a:t> </a:t>
            </a:r>
            <a:r>
              <a:rPr lang="en-US" sz="2000" dirty="0" err="1">
                <a:solidFill>
                  <a:schemeClr val="tx2">
                    <a:lumMod val="75000"/>
                  </a:schemeClr>
                </a:solidFill>
              </a:rPr>
              <a:t>phân</a:t>
            </a:r>
            <a:r>
              <a:rPr lang="en-US" sz="2000" dirty="0">
                <a:solidFill>
                  <a:schemeClr val="tx2">
                    <a:lumMod val="75000"/>
                  </a:schemeClr>
                </a:solidFill>
              </a:rPr>
              <a:t> </a:t>
            </a:r>
            <a:r>
              <a:rPr lang="en-US" sz="2000" dirty="0" err="1">
                <a:solidFill>
                  <a:schemeClr val="tx2">
                    <a:lumMod val="75000"/>
                  </a:schemeClr>
                </a:solidFill>
              </a:rPr>
              <a:t>thứ</a:t>
            </a:r>
            <a:r>
              <a:rPr lang="en-US" sz="2000" dirty="0">
                <a:solidFill>
                  <a:schemeClr val="tx2">
                    <a:lumMod val="75000"/>
                  </a:schemeClr>
                </a:solidFill>
              </a:rPr>
              <a:t> </a:t>
            </a:r>
            <a:r>
              <a:rPr lang="en-US" sz="2000" dirty="0" err="1">
                <a:solidFill>
                  <a:schemeClr val="tx2">
                    <a:lumMod val="75000"/>
                  </a:schemeClr>
                </a:solidFill>
              </a:rPr>
              <a:t>năm</a:t>
            </a:r>
            <a:r>
              <a:rPr lang="en-US" sz="2000" dirty="0">
                <a:solidFill>
                  <a:schemeClr val="tx2">
                    <a:lumMod val="75000"/>
                  </a:schemeClr>
                </a:solidFill>
              </a:rPr>
              <a:t> ta </a:t>
            </a:r>
            <a:r>
              <a:rPr lang="en-US" sz="2000" dirty="0" err="1">
                <a:solidFill>
                  <a:schemeClr val="tx2">
                    <a:lumMod val="75000"/>
                  </a:schemeClr>
                </a:solidFill>
              </a:rPr>
              <a:t>có</a:t>
            </a:r>
            <a:r>
              <a:rPr lang="en-US" sz="2000" dirty="0">
                <a:solidFill>
                  <a:schemeClr val="tx2">
                    <a:lumMod val="75000"/>
                  </a:schemeClr>
                </a:solidFill>
              </a:rPr>
              <a:t> 3,2(31) ≈ 3,23131.</a:t>
            </a:r>
          </a:p>
        </p:txBody>
      </p:sp>
      <p:sp>
        <p:nvSpPr>
          <p:cNvPr id="9" name="Down Arrow 8"/>
          <p:cNvSpPr/>
          <p:nvPr/>
        </p:nvSpPr>
        <p:spPr>
          <a:xfrm>
            <a:off x="4531742" y="3584485"/>
            <a:ext cx="323216" cy="353542"/>
          </a:xfrm>
          <a:prstGeom prst="downArrow">
            <a:avLst/>
          </a:prstGeom>
          <a:solidFill>
            <a:srgbClr val="C0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ppt_x</p:attrName>
                                        </p:attrNameLst>
                                      </p:cBhvr>
                                      <p:tavLst>
                                        <p:tav tm="0">
                                          <p:val>
                                            <p:strVal val="#ppt_x-#ppt_w*1.125000"/>
                                          </p:val>
                                        </p:tav>
                                        <p:tav tm="100000">
                                          <p:val>
                                            <p:strVal val="#ppt_x"/>
                                          </p:val>
                                        </p:tav>
                                      </p:tavLst>
                                    </p:anim>
                                    <p:animEffect transition="in" filter="wipe(righ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p:tgtEl>
                                          <p:spTgt spid="9"/>
                                        </p:tgtEl>
                                        <p:attrNameLst>
                                          <p:attrName>ppt_y</p:attrName>
                                        </p:attrNameLst>
                                      </p:cBhvr>
                                      <p:tavLst>
                                        <p:tav tm="0">
                                          <p:val>
                                            <p:strVal val="#ppt_y-#ppt_h*1.125000"/>
                                          </p:val>
                                        </p:tav>
                                        <p:tav tm="100000">
                                          <p:val>
                                            <p:strVal val="#ppt_y"/>
                                          </p:val>
                                        </p:tav>
                                      </p:tavLst>
                                    </p:anim>
                                    <p:animEffect transition="in" filter="wipe(down)">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13" grpId="0" animBg="1"/>
      <p:bldP spid="14" grpId="0"/>
      <p:bldP spid="8"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9" name="Google Shape;689;p41"/>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smtClean="0">
                <a:latin typeface="+mn-lt"/>
              </a:rPr>
              <a:t>VẬN DỤNG</a:t>
            </a:r>
            <a:endParaRPr sz="3200" b="1" dirty="0">
              <a:latin typeface="+mn-lt"/>
            </a:endParaRPr>
          </a:p>
        </p:txBody>
      </p:sp>
      <p:pic>
        <p:nvPicPr>
          <p:cNvPr id="760" name="Google Shape;760;p41"/>
          <p:cNvPicPr preferRelativeResize="0"/>
          <p:nvPr/>
        </p:nvPicPr>
        <p:blipFill>
          <a:blip r:embed="rId3">
            <a:alphaModFix/>
          </a:blip>
          <a:stretch>
            <a:fillRect/>
          </a:stretch>
        </p:blipFill>
        <p:spPr>
          <a:xfrm>
            <a:off x="-316875" y="4092150"/>
            <a:ext cx="1516775" cy="1513725"/>
          </a:xfrm>
          <a:prstGeom prst="rect">
            <a:avLst/>
          </a:prstGeom>
          <a:noFill/>
          <a:ln>
            <a:noFill/>
          </a:ln>
        </p:spPr>
      </p:pic>
      <p:pic>
        <p:nvPicPr>
          <p:cNvPr id="761" name="Google Shape;761;p41"/>
          <p:cNvPicPr preferRelativeResize="0"/>
          <p:nvPr/>
        </p:nvPicPr>
        <p:blipFill>
          <a:blip r:embed="rId4">
            <a:alphaModFix/>
          </a:blip>
          <a:stretch>
            <a:fillRect/>
          </a:stretch>
        </p:blipFill>
        <p:spPr>
          <a:xfrm>
            <a:off x="7567977" y="-442137"/>
            <a:ext cx="1958200" cy="1954275"/>
          </a:xfrm>
          <a:prstGeom prst="rect">
            <a:avLst/>
          </a:prstGeom>
          <a:noFill/>
          <a:ln>
            <a:noFill/>
          </a:ln>
        </p:spPr>
      </p:pic>
      <p:sp>
        <p:nvSpPr>
          <p:cNvPr id="2" name="TextBox 1"/>
          <p:cNvSpPr txBox="1"/>
          <p:nvPr/>
        </p:nvSpPr>
        <p:spPr>
          <a:xfrm>
            <a:off x="584325" y="1160980"/>
            <a:ext cx="2763748" cy="496996"/>
          </a:xfrm>
          <a:prstGeom prst="rect">
            <a:avLst/>
          </a:prstGeom>
          <a:noFill/>
        </p:spPr>
        <p:txBody>
          <a:bodyPr wrap="square" rtlCol="0">
            <a:spAutoFit/>
          </a:bodyPr>
          <a:lstStyle/>
          <a:p>
            <a:pPr algn="just">
              <a:lnSpc>
                <a:spcPct val="150000"/>
              </a:lnSpc>
            </a:pPr>
            <a:r>
              <a:rPr lang="en-US" sz="2000" b="1" dirty="0" err="1" smtClean="0">
                <a:solidFill>
                  <a:schemeClr val="accent3">
                    <a:lumMod val="50000"/>
                  </a:schemeClr>
                </a:solidFill>
              </a:rPr>
              <a:t>Bài</a:t>
            </a:r>
            <a:r>
              <a:rPr lang="en-US" sz="2000" b="1" dirty="0" smtClean="0">
                <a:solidFill>
                  <a:schemeClr val="accent3">
                    <a:lumMod val="50000"/>
                  </a:schemeClr>
                </a:solidFill>
              </a:rPr>
              <a:t> 2.4 (SGK - tr28)</a:t>
            </a:r>
            <a:endParaRPr lang="en-US" sz="2000" b="1" dirty="0">
              <a:solidFill>
                <a:schemeClr val="accent3">
                  <a:lumMod val="50000"/>
                </a:schemeClr>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868" y="1657976"/>
            <a:ext cx="5382997" cy="2805514"/>
          </a:xfrm>
          <a:prstGeom prst="rect">
            <a:avLst/>
          </a:prstGeom>
        </p:spPr>
      </p:pic>
      <p:sp>
        <p:nvSpPr>
          <p:cNvPr id="86" name="TextBox 85"/>
          <p:cNvSpPr txBox="1"/>
          <p:nvPr/>
        </p:nvSpPr>
        <p:spPr>
          <a:xfrm rot="21443910">
            <a:off x="1161311" y="2091236"/>
            <a:ext cx="4726109" cy="1938992"/>
          </a:xfrm>
          <a:prstGeom prst="rect">
            <a:avLst/>
          </a:prstGeom>
          <a:noFill/>
        </p:spPr>
        <p:txBody>
          <a:bodyPr wrap="square" rtlCol="0">
            <a:spAutoFit/>
          </a:bodyPr>
          <a:lstStyle/>
          <a:p>
            <a:pPr algn="just">
              <a:lnSpc>
                <a:spcPct val="150000"/>
              </a:lnSpc>
            </a:pPr>
            <a:r>
              <a:rPr lang="en-US" sz="2000" dirty="0" err="1" smtClean="0"/>
              <a:t>Số</a:t>
            </a:r>
            <a:r>
              <a:rPr lang="en-US" sz="2000" dirty="0" smtClean="0"/>
              <a:t> 0,1010010001000010...(</a:t>
            </a:r>
            <a:r>
              <a:rPr lang="en-US" sz="2000" dirty="0" err="1" smtClean="0"/>
              <a:t>viết</a:t>
            </a:r>
            <a:r>
              <a:rPr lang="en-US" sz="2000" dirty="0" smtClean="0"/>
              <a:t> </a:t>
            </a:r>
            <a:r>
              <a:rPr lang="en-US" sz="2000" dirty="0" err="1" smtClean="0"/>
              <a:t>liên</a:t>
            </a:r>
            <a:r>
              <a:rPr lang="en-US" sz="2000" dirty="0" smtClean="0"/>
              <a:t> </a:t>
            </a:r>
            <a:r>
              <a:rPr lang="en-US" sz="2000" dirty="0" err="1" smtClean="0"/>
              <a:t>tiếp</a:t>
            </a:r>
            <a:r>
              <a:rPr lang="en-US" sz="2000" dirty="0" smtClean="0"/>
              <a:t> </a:t>
            </a:r>
            <a:r>
              <a:rPr lang="en-US" sz="2000" dirty="0" err="1" smtClean="0"/>
              <a:t>các</a:t>
            </a:r>
            <a:r>
              <a:rPr lang="en-US" sz="2000" dirty="0" smtClean="0"/>
              <a:t> </a:t>
            </a:r>
            <a:r>
              <a:rPr lang="en-US" sz="2000" dirty="0" err="1" smtClean="0"/>
              <a:t>số</a:t>
            </a:r>
            <a:r>
              <a:rPr lang="en-US" sz="2000" dirty="0" smtClean="0"/>
              <a:t> 10, 100, 1 000, 10 000,... </a:t>
            </a:r>
            <a:r>
              <a:rPr lang="en-US" sz="2000" dirty="0" err="1" smtClean="0"/>
              <a:t>sau</a:t>
            </a:r>
            <a:r>
              <a:rPr lang="en-US" sz="2000" dirty="0" smtClean="0"/>
              <a:t> </a:t>
            </a:r>
            <a:r>
              <a:rPr lang="en-US" sz="2000" dirty="0" err="1" smtClean="0"/>
              <a:t>dấu</a:t>
            </a:r>
            <a:r>
              <a:rPr lang="en-US" sz="2000" dirty="0" smtClean="0"/>
              <a:t> </a:t>
            </a:r>
            <a:r>
              <a:rPr lang="en-US" sz="2000" dirty="0" err="1" smtClean="0"/>
              <a:t>phẩy</a:t>
            </a:r>
            <a:r>
              <a:rPr lang="en-US" sz="2000" dirty="0" smtClean="0"/>
              <a:t>) </a:t>
            </a:r>
            <a:r>
              <a:rPr lang="en-US" sz="2000" dirty="0" err="1" smtClean="0"/>
              <a:t>có</a:t>
            </a:r>
            <a:r>
              <a:rPr lang="en-US" sz="2000" dirty="0" smtClean="0"/>
              <a:t> </a:t>
            </a:r>
            <a:r>
              <a:rPr lang="en-US" sz="2000" dirty="0" err="1" smtClean="0"/>
              <a:t>phải</a:t>
            </a:r>
            <a:r>
              <a:rPr lang="en-US" sz="2000" dirty="0" smtClean="0"/>
              <a:t> </a:t>
            </a:r>
            <a:r>
              <a:rPr lang="en-US" sz="2000" dirty="0" err="1" smtClean="0"/>
              <a:t>là</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vô</a:t>
            </a:r>
            <a:r>
              <a:rPr lang="en-US" sz="2000" dirty="0" smtClean="0"/>
              <a:t> </a:t>
            </a:r>
            <a:r>
              <a:rPr lang="en-US" sz="2000" dirty="0" err="1" smtClean="0"/>
              <a:t>hạn</a:t>
            </a:r>
            <a:r>
              <a:rPr lang="en-US" sz="2000" dirty="0" smtClean="0"/>
              <a:t> </a:t>
            </a:r>
            <a:r>
              <a:rPr lang="en-US" sz="2000" dirty="0" err="1" smtClean="0"/>
              <a:t>tuần</a:t>
            </a:r>
            <a:r>
              <a:rPr lang="en-US" sz="2000" dirty="0" smtClean="0"/>
              <a:t> </a:t>
            </a:r>
            <a:r>
              <a:rPr lang="en-US" sz="2000" dirty="0" err="1" smtClean="0"/>
              <a:t>hoàn</a:t>
            </a:r>
            <a:r>
              <a:rPr lang="en-US" sz="2000" dirty="0" smtClean="0"/>
              <a:t> hay </a:t>
            </a:r>
            <a:r>
              <a:rPr lang="en-US" sz="2000" dirty="0" err="1" smtClean="0"/>
              <a:t>không</a:t>
            </a:r>
            <a:r>
              <a:rPr lang="en-US" sz="2000" dirty="0" smtClean="0"/>
              <a:t>?</a:t>
            </a:r>
            <a:endParaRPr lang="en-US" sz="2000" dirty="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746324" y="1657976"/>
            <a:ext cx="3485524" cy="3485524"/>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fade">
                                      <p:cBhvr>
                                        <p:cTn id="19" dur="500"/>
                                        <p:tgtEl>
                                          <p:spTgt spid="86"/>
                                        </p:tgtEl>
                                      </p:cBhvr>
                                    </p:animEffect>
                                    <p:anim calcmode="lin" valueType="num">
                                      <p:cBhvr>
                                        <p:cTn id="20" dur="500" fill="hold"/>
                                        <p:tgtEl>
                                          <p:spTgt spid="86"/>
                                        </p:tgtEl>
                                        <p:attrNameLst>
                                          <p:attrName>ppt_x</p:attrName>
                                        </p:attrNameLst>
                                      </p:cBhvr>
                                      <p:tavLst>
                                        <p:tav tm="0">
                                          <p:val>
                                            <p:strVal val="#ppt_x"/>
                                          </p:val>
                                        </p:tav>
                                        <p:tav tm="100000">
                                          <p:val>
                                            <p:strVal val="#ppt_x"/>
                                          </p:val>
                                        </p:tav>
                                      </p:tavLst>
                                    </p:anim>
                                    <p:anim calcmode="lin" valueType="num">
                                      <p:cBhvr>
                                        <p:cTn id="21" dur="500" fill="hold"/>
                                        <p:tgtEl>
                                          <p:spTgt spid="86"/>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smtClean="0">
                <a:latin typeface="+mn-lt"/>
              </a:rPr>
              <a:t>KHỞI ĐỘNG</a:t>
            </a:r>
            <a:endParaRPr sz="2800" b="1" dirty="0">
              <a:latin typeface="+mn-lt"/>
            </a:endParaRPr>
          </a:p>
        </p:txBody>
      </p:sp>
      <p:pic>
        <p:nvPicPr>
          <p:cNvPr id="140" name="Google Shape;140;p26"/>
          <p:cNvPicPr preferRelativeResize="0"/>
          <p:nvPr/>
        </p:nvPicPr>
        <p:blipFill rotWithShape="1">
          <a:blip r:embed="rId3">
            <a:alphaModFix/>
          </a:blip>
          <a:srcRect t="22296" b="22296"/>
          <a:stretch/>
        </p:blipFill>
        <p:spPr>
          <a:xfrm>
            <a:off x="-316875" y="4429650"/>
            <a:ext cx="1516775" cy="838725"/>
          </a:xfrm>
          <a:prstGeom prst="rect">
            <a:avLst/>
          </a:prstGeom>
          <a:noFill/>
          <a:ln>
            <a:noFill/>
          </a:ln>
        </p:spPr>
      </p:pic>
      <p:pic>
        <p:nvPicPr>
          <p:cNvPr id="141" name="Google Shape;141;p26"/>
          <p:cNvPicPr preferRelativeResize="0"/>
          <p:nvPr/>
        </p:nvPicPr>
        <p:blipFill rotWithShape="1">
          <a:blip r:embed="rId4">
            <a:alphaModFix/>
          </a:blip>
          <a:srcRect t="25297" b="25302"/>
          <a:stretch/>
        </p:blipFill>
        <p:spPr>
          <a:xfrm>
            <a:off x="7567975" y="52293"/>
            <a:ext cx="1958200" cy="965425"/>
          </a:xfrm>
          <a:prstGeom prst="rect">
            <a:avLst/>
          </a:prstGeom>
          <a:noFill/>
          <a:ln>
            <a:no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325" y="1217589"/>
            <a:ext cx="670705" cy="614529"/>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255030" y="1372386"/>
                <a:ext cx="7240175" cy="643766"/>
              </a:xfrm>
              <a:prstGeom prst="rect">
                <a:avLst/>
              </a:prstGeom>
            </p:spPr>
            <p:txBody>
              <a:bodyPr wrap="square">
                <a:spAutoFit/>
              </a:bodyPr>
              <a:lstStyle/>
              <a:p>
                <a:r>
                  <a:rPr lang="en-US" sz="2000" dirty="0" smtClean="0">
                    <a:latin typeface="+mn-lt"/>
                  </a:rPr>
                  <a:t>Em </a:t>
                </a:r>
                <a:r>
                  <a:rPr lang="en-US" sz="2000" dirty="0" err="1" smtClean="0">
                    <a:latin typeface="+mn-lt"/>
                  </a:rPr>
                  <a:t>hãy</a:t>
                </a:r>
                <a:r>
                  <a:rPr lang="en-US" sz="2000" dirty="0" smtClean="0">
                    <a:latin typeface="+mn-lt"/>
                  </a:rPr>
                  <a:t> </a:t>
                </a:r>
                <a:r>
                  <a:rPr lang="en-US" sz="2000" dirty="0" err="1" smtClean="0">
                    <a:latin typeface="+mn-lt"/>
                  </a:rPr>
                  <a:t>đặt</a:t>
                </a:r>
                <a:r>
                  <a:rPr lang="en-US" sz="2000" dirty="0" smtClean="0">
                    <a:latin typeface="+mn-lt"/>
                  </a:rPr>
                  <a:t> </a:t>
                </a:r>
                <a:r>
                  <a:rPr lang="en-US" sz="2000" dirty="0" err="1" smtClean="0">
                    <a:latin typeface="+mn-lt"/>
                  </a:rPr>
                  <a:t>tính</a:t>
                </a:r>
                <a:r>
                  <a:rPr lang="en-US" sz="2000" dirty="0" smtClean="0">
                    <a:latin typeface="+mn-lt"/>
                  </a:rPr>
                  <a:t> </a:t>
                </a:r>
                <a:r>
                  <a:rPr lang="vi-VN" sz="2000" dirty="0" smtClean="0">
                    <a:latin typeface="+mn-lt"/>
                  </a:rPr>
                  <a:t>chia </a:t>
                </a:r>
                <a:r>
                  <a:rPr lang="vi-VN" sz="2000" dirty="0">
                    <a:latin typeface="+mn-lt"/>
                  </a:rPr>
                  <a:t>để viết </a:t>
                </a:r>
                <a14:m>
                  <m:oMath xmlns:m="http://schemas.openxmlformats.org/officeDocument/2006/math">
                    <m:f>
                      <m:fPr>
                        <m:ctrlPr>
                          <a:rPr lang="vi-VN" sz="2500" i="1" smtClean="0">
                            <a:latin typeface="Cambria Math" panose="02040503050406030204" pitchFamily="18" charset="0"/>
                          </a:rPr>
                        </m:ctrlPr>
                      </m:fPr>
                      <m:num>
                        <m:r>
                          <a:rPr lang="en-US" sz="2500" b="0" i="1" smtClean="0">
                            <a:latin typeface="Cambria Math" panose="02040503050406030204" pitchFamily="18" charset="0"/>
                          </a:rPr>
                          <m:t>5</m:t>
                        </m:r>
                      </m:num>
                      <m:den>
                        <m:r>
                          <a:rPr lang="en-US" sz="2500" b="0" i="1" smtClean="0">
                            <a:latin typeface="Cambria Math" panose="02040503050406030204" pitchFamily="18" charset="0"/>
                          </a:rPr>
                          <m:t>18</m:t>
                        </m:r>
                      </m:den>
                    </m:f>
                  </m:oMath>
                </a14:m>
                <a:r>
                  <a:rPr lang="en-US" sz="2000" dirty="0" smtClean="0">
                    <a:latin typeface="+mn-lt"/>
                  </a:rPr>
                  <a:t> </a:t>
                </a:r>
                <a:r>
                  <a:rPr lang="vi-VN" sz="2000" dirty="0" smtClean="0">
                    <a:latin typeface="+mn-lt"/>
                  </a:rPr>
                  <a:t>dưới </a:t>
                </a:r>
                <a:r>
                  <a:rPr lang="vi-VN" sz="2000" dirty="0">
                    <a:latin typeface="+mn-lt"/>
                  </a:rPr>
                  <a:t>dạng số thập </a:t>
                </a:r>
                <a:r>
                  <a:rPr lang="vi-VN" sz="2000" dirty="0" smtClean="0">
                    <a:latin typeface="+mn-lt"/>
                  </a:rPr>
                  <a:t>phân</a:t>
                </a:r>
                <a:r>
                  <a:rPr lang="en-US" sz="2000" dirty="0" smtClean="0">
                    <a:latin typeface="+mn-lt"/>
                  </a:rPr>
                  <a:t>.</a:t>
                </a:r>
                <a:endParaRPr lang="en-US" sz="2000" dirty="0">
                  <a:latin typeface="+mn-lt"/>
                </a:endParaRPr>
              </a:p>
            </p:txBody>
          </p:sp>
        </mc:Choice>
        <mc:Fallback xmlns="">
          <p:sp>
            <p:nvSpPr>
              <p:cNvPr id="4" name="Rectangle 3"/>
              <p:cNvSpPr>
                <a:spLocks noRot="1" noChangeAspect="1" noMove="1" noResize="1" noEditPoints="1" noAdjustHandles="1" noChangeArrowheads="1" noChangeShapeType="1" noTextEdit="1"/>
              </p:cNvSpPr>
              <p:nvPr/>
            </p:nvSpPr>
            <p:spPr>
              <a:xfrm>
                <a:off x="1255030" y="1372386"/>
                <a:ext cx="7240175" cy="643766"/>
              </a:xfrm>
              <a:prstGeom prst="rect">
                <a:avLst/>
              </a:prstGeom>
              <a:blipFill rotWithShape="0">
                <a:blip r:embed="rId6"/>
                <a:stretch>
                  <a:fillRect l="-926"/>
                </a:stretch>
              </a:blipFill>
            </p:spPr>
            <p:txBody>
              <a:bodyPr/>
              <a:lstStyle/>
              <a:p>
                <a:r>
                  <a:rPr lang="en-US">
                    <a:noFill/>
                  </a:rPr>
                  <a:t> </a:t>
                </a:r>
              </a:p>
            </p:txBody>
          </p:sp>
        </mc:Fallback>
      </mc:AlternateContent>
      <p:sp>
        <p:nvSpPr>
          <p:cNvPr id="5" name="Rounded Rectangle 4"/>
          <p:cNvSpPr/>
          <p:nvPr/>
        </p:nvSpPr>
        <p:spPr>
          <a:xfrm>
            <a:off x="2020962" y="2272077"/>
            <a:ext cx="5116530" cy="215757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4835642" y="2336068"/>
            <a:ext cx="1" cy="19379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35642" y="2733742"/>
            <a:ext cx="20144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275834" y="2273823"/>
            <a:ext cx="431515" cy="461665"/>
          </a:xfrm>
          <a:prstGeom prst="rect">
            <a:avLst/>
          </a:prstGeom>
          <a:noFill/>
        </p:spPr>
        <p:txBody>
          <a:bodyPr wrap="square" rtlCol="0">
            <a:spAutoFit/>
          </a:bodyPr>
          <a:lstStyle/>
          <a:p>
            <a:r>
              <a:rPr lang="en-US" sz="2400" dirty="0"/>
              <a:t>5</a:t>
            </a:r>
          </a:p>
        </p:txBody>
      </p:sp>
      <p:sp>
        <p:nvSpPr>
          <p:cNvPr id="19" name="TextBox 18"/>
          <p:cNvSpPr txBox="1"/>
          <p:nvPr/>
        </p:nvSpPr>
        <p:spPr>
          <a:xfrm>
            <a:off x="4875117" y="2272077"/>
            <a:ext cx="621174" cy="461665"/>
          </a:xfrm>
          <a:prstGeom prst="rect">
            <a:avLst/>
          </a:prstGeom>
          <a:noFill/>
        </p:spPr>
        <p:txBody>
          <a:bodyPr wrap="square" rtlCol="0">
            <a:spAutoFit/>
          </a:bodyPr>
          <a:lstStyle/>
          <a:p>
            <a:r>
              <a:rPr lang="en-US" sz="2400" dirty="0" smtClean="0"/>
              <a:t>18</a:t>
            </a:r>
            <a:endParaRPr lang="en-US" sz="2400" dirty="0"/>
          </a:p>
        </p:txBody>
      </p:sp>
      <p:sp>
        <p:nvSpPr>
          <p:cNvPr id="20" name="TextBox 19"/>
          <p:cNvSpPr txBox="1"/>
          <p:nvPr/>
        </p:nvSpPr>
        <p:spPr>
          <a:xfrm>
            <a:off x="4903148" y="2754161"/>
            <a:ext cx="1946923" cy="461665"/>
          </a:xfrm>
          <a:prstGeom prst="rect">
            <a:avLst/>
          </a:prstGeom>
          <a:noFill/>
        </p:spPr>
        <p:txBody>
          <a:bodyPr wrap="square" rtlCol="0">
            <a:spAutoFit/>
          </a:bodyPr>
          <a:lstStyle/>
          <a:p>
            <a:r>
              <a:rPr lang="en-US" sz="2400" dirty="0" smtClean="0"/>
              <a:t>0,2777...</a:t>
            </a:r>
            <a:endParaRPr lang="en-US" sz="2400" dirty="0"/>
          </a:p>
        </p:txBody>
      </p:sp>
      <p:sp>
        <p:nvSpPr>
          <p:cNvPr id="21" name="TextBox 20"/>
          <p:cNvSpPr txBox="1"/>
          <p:nvPr/>
        </p:nvSpPr>
        <p:spPr>
          <a:xfrm>
            <a:off x="3278911" y="2733742"/>
            <a:ext cx="631831" cy="461665"/>
          </a:xfrm>
          <a:prstGeom prst="rect">
            <a:avLst/>
          </a:prstGeom>
          <a:noFill/>
        </p:spPr>
        <p:txBody>
          <a:bodyPr wrap="square" rtlCol="0">
            <a:spAutoFit/>
          </a:bodyPr>
          <a:lstStyle/>
          <a:p>
            <a:r>
              <a:rPr lang="en-US" sz="2400" dirty="0" smtClean="0"/>
              <a:t>5 0</a:t>
            </a:r>
            <a:endParaRPr lang="en-US" sz="2400" dirty="0"/>
          </a:p>
        </p:txBody>
      </p:sp>
      <p:sp>
        <p:nvSpPr>
          <p:cNvPr id="22" name="TextBox 21"/>
          <p:cNvSpPr txBox="1"/>
          <p:nvPr/>
        </p:nvSpPr>
        <p:spPr>
          <a:xfrm>
            <a:off x="3278911" y="3121313"/>
            <a:ext cx="1336816" cy="461665"/>
          </a:xfrm>
          <a:prstGeom prst="rect">
            <a:avLst/>
          </a:prstGeom>
          <a:noFill/>
        </p:spPr>
        <p:txBody>
          <a:bodyPr wrap="square" rtlCol="0">
            <a:spAutoFit/>
          </a:bodyPr>
          <a:lstStyle/>
          <a:p>
            <a:r>
              <a:rPr lang="en-US" sz="2400" dirty="0" smtClean="0"/>
              <a:t>1 4 0</a:t>
            </a:r>
            <a:endParaRPr lang="en-US" sz="2400" dirty="0"/>
          </a:p>
        </p:txBody>
      </p:sp>
      <p:sp>
        <p:nvSpPr>
          <p:cNvPr id="23" name="TextBox 22"/>
          <p:cNvSpPr txBox="1"/>
          <p:nvPr/>
        </p:nvSpPr>
        <p:spPr>
          <a:xfrm>
            <a:off x="3518687" y="3507138"/>
            <a:ext cx="930023" cy="461665"/>
          </a:xfrm>
          <a:prstGeom prst="rect">
            <a:avLst/>
          </a:prstGeom>
          <a:noFill/>
        </p:spPr>
        <p:txBody>
          <a:bodyPr wrap="square" rtlCol="0">
            <a:spAutoFit/>
          </a:bodyPr>
          <a:lstStyle/>
          <a:p>
            <a:r>
              <a:rPr lang="en-US" sz="2400" dirty="0" smtClean="0"/>
              <a:t>1 4 0</a:t>
            </a:r>
            <a:endParaRPr lang="en-US" sz="2400" dirty="0"/>
          </a:p>
        </p:txBody>
      </p:sp>
      <p:sp>
        <p:nvSpPr>
          <p:cNvPr id="24" name="TextBox 23"/>
          <p:cNvSpPr txBox="1"/>
          <p:nvPr/>
        </p:nvSpPr>
        <p:spPr>
          <a:xfrm>
            <a:off x="3795661" y="3865115"/>
            <a:ext cx="930023" cy="461665"/>
          </a:xfrm>
          <a:prstGeom prst="rect">
            <a:avLst/>
          </a:prstGeom>
          <a:noFill/>
        </p:spPr>
        <p:txBody>
          <a:bodyPr wrap="square" rtlCol="0">
            <a:spAutoFit/>
          </a:bodyPr>
          <a:lstStyle/>
          <a:p>
            <a:r>
              <a:rPr lang="en-US" sz="2400" dirty="0" smtClean="0"/>
              <a:t>1 4 0</a:t>
            </a:r>
            <a:endParaRPr lang="en-US" sz="2400" dirty="0"/>
          </a:p>
        </p:txBody>
      </p:sp>
      <p:sp>
        <p:nvSpPr>
          <p:cNvPr id="25" name="TextBox 24"/>
          <p:cNvSpPr txBox="1"/>
          <p:nvPr/>
        </p:nvSpPr>
        <p:spPr>
          <a:xfrm>
            <a:off x="4072635" y="4019420"/>
            <a:ext cx="930023" cy="461665"/>
          </a:xfrm>
          <a:prstGeom prst="rect">
            <a:avLst/>
          </a:prstGeom>
          <a:noFill/>
        </p:spPr>
        <p:txBody>
          <a:bodyPr wrap="square" rtlCol="0">
            <a:spAutoFit/>
          </a:bodyPr>
          <a:lstStyle/>
          <a:p>
            <a:r>
              <a:rPr lang="en-US" sz="2400" dirty="0" smtClean="0"/>
              <a:t>...</a:t>
            </a:r>
            <a:endParaRPr lang="en-US" sz="2400" dirty="0"/>
          </a:p>
        </p:txBody>
      </p:sp>
      <p:cxnSp>
        <p:nvCxnSpPr>
          <p:cNvPr id="9" name="Straight Arrow Connector 8"/>
          <p:cNvCxnSpPr/>
          <p:nvPr/>
        </p:nvCxnSpPr>
        <p:spPr>
          <a:xfrm>
            <a:off x="5656705" y="3215826"/>
            <a:ext cx="656307" cy="31173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371470" y="3258386"/>
            <a:ext cx="2305908" cy="1015663"/>
          </a:xfrm>
          <a:prstGeom prst="rect">
            <a:avLst/>
          </a:prstGeom>
          <a:noFill/>
        </p:spPr>
        <p:txBody>
          <a:bodyPr wrap="square" rtlCol="0">
            <a:spAutoFit/>
          </a:bodyPr>
          <a:lstStyle/>
          <a:p>
            <a:pPr algn="just">
              <a:lnSpc>
                <a:spcPct val="150000"/>
              </a:lnSpc>
            </a:pPr>
            <a:r>
              <a:rPr lang="en-US" sz="2000" dirty="0" err="1" smtClean="0"/>
              <a:t>Em</a:t>
            </a:r>
            <a:r>
              <a:rPr lang="en-US" sz="2000" dirty="0" smtClean="0"/>
              <a:t> </a:t>
            </a:r>
            <a:r>
              <a:rPr lang="en-US" sz="2000" dirty="0" err="1" smtClean="0"/>
              <a:t>có</a:t>
            </a:r>
            <a:r>
              <a:rPr lang="en-US" sz="2000" dirty="0" smtClean="0"/>
              <a:t> </a:t>
            </a:r>
            <a:r>
              <a:rPr lang="en-US" sz="2000" dirty="0" err="1" smtClean="0"/>
              <a:t>nhận</a:t>
            </a:r>
            <a:r>
              <a:rPr lang="en-US" sz="2000" dirty="0" smtClean="0"/>
              <a:t> </a:t>
            </a:r>
            <a:r>
              <a:rPr lang="en-US" sz="2000" dirty="0" err="1" smtClean="0"/>
              <a:t>xét</a:t>
            </a:r>
            <a:r>
              <a:rPr lang="en-US" sz="2000" dirty="0" smtClean="0"/>
              <a:t> </a:t>
            </a:r>
            <a:r>
              <a:rPr lang="en-US" sz="2000" dirty="0" err="1" smtClean="0"/>
              <a:t>gì</a:t>
            </a:r>
            <a:r>
              <a:rPr lang="en-US" sz="2000" dirty="0" smtClean="0"/>
              <a:t> </a:t>
            </a:r>
            <a:r>
              <a:rPr lang="en-US" sz="2000" dirty="0" err="1" smtClean="0"/>
              <a:t>về</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này</a:t>
            </a:r>
            <a:r>
              <a:rPr lang="en-US" sz="2000" dirty="0" smtClean="0"/>
              <a:t>?</a:t>
            </a:r>
            <a:endParaRPr lang="en-US" sz="2000" dirty="0"/>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15964" y="2599071"/>
            <a:ext cx="806780" cy="806780"/>
          </a:xfrm>
          <a:prstGeom prst="rect">
            <a:avLst/>
          </a:prstGeom>
        </p:spPr>
      </p:pic>
    </p:spTree>
    <p:extLst>
      <p:ext uri="{BB962C8B-B14F-4D97-AF65-F5344CB8AC3E}">
        <p14:creationId xmlns:p14="http://schemas.microsoft.com/office/powerpoint/2010/main" val="315095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par>
                                <p:cTn id="26" presetID="14" presetClass="entr" presetSubtype="1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par>
                                <p:cTn id="29" presetID="14" presetClass="entr" presetSubtype="1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randombar(horizontal)">
                                      <p:cBhvr>
                                        <p:cTn id="40" dur="500"/>
                                        <p:tgtEl>
                                          <p:spTgt spid="22"/>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randombar(horizontal)">
                                      <p:cBhvr>
                                        <p:cTn id="43" dur="500"/>
                                        <p:tgtEl>
                                          <p:spTgt spid="23"/>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randombar(horizontal)">
                                      <p:cBhvr>
                                        <p:cTn id="46" dur="500"/>
                                        <p:tgtEl>
                                          <p:spTgt spid="25"/>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randombar(horizontal)">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up)">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p:tgtEl>
                                          <p:spTgt spid="10"/>
                                        </p:tgtEl>
                                        <p:attrNameLst>
                                          <p:attrName>ppt_y</p:attrName>
                                        </p:attrNameLst>
                                      </p:cBhvr>
                                      <p:tavLst>
                                        <p:tav tm="0">
                                          <p:val>
                                            <p:strVal val="#ppt_y+#ppt_h*1.125000"/>
                                          </p:val>
                                        </p:tav>
                                        <p:tav tm="100000">
                                          <p:val>
                                            <p:strVal val="#ppt_y"/>
                                          </p:val>
                                        </p:tav>
                                      </p:tavLst>
                                    </p:anim>
                                    <p:animEffect transition="in" filter="wipe(up)">
                                      <p:cBhvr>
                                        <p:cTn id="60" dur="500"/>
                                        <p:tgtEl>
                                          <p:spTgt spid="10"/>
                                        </p:tgtEl>
                                      </p:cBhvr>
                                    </p:animEffect>
                                  </p:childTnLst>
                                </p:cTn>
                              </p:par>
                              <p:par>
                                <p:cTn id="61" presetID="12" presetClass="entr" presetSubtype="4"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p:tgtEl>
                                          <p:spTgt spid="11"/>
                                        </p:tgtEl>
                                        <p:attrNameLst>
                                          <p:attrName>ppt_y</p:attrName>
                                        </p:attrNameLst>
                                      </p:cBhvr>
                                      <p:tavLst>
                                        <p:tav tm="0">
                                          <p:val>
                                            <p:strVal val="#ppt_y+#ppt_h*1.125000"/>
                                          </p:val>
                                        </p:tav>
                                        <p:tav tm="100000">
                                          <p:val>
                                            <p:strVal val="#ppt_y"/>
                                          </p:val>
                                        </p:tav>
                                      </p:tavLst>
                                    </p:anim>
                                    <p:animEffect transition="in" filter="wipe(up)">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3" grpId="0"/>
      <p:bldP spid="19" grpId="0"/>
      <p:bldP spid="20" grpId="0"/>
      <p:bldP spid="21" grpId="0"/>
      <p:bldP spid="22" grpId="0"/>
      <p:bldP spid="23" grpId="0"/>
      <p:bldP spid="24" grpId="0"/>
      <p:bldP spid="25"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839;p44"/>
          <p:cNvPicPr preferRelativeResize="0"/>
          <p:nvPr/>
        </p:nvPicPr>
        <p:blipFill>
          <a:blip r:embed="rId2">
            <a:alphaModFix/>
          </a:blip>
          <a:stretch>
            <a:fillRect/>
          </a:stretch>
        </p:blipFill>
        <p:spPr>
          <a:xfrm rot="15787592">
            <a:off x="7581644" y="52314"/>
            <a:ext cx="1480551" cy="1477591"/>
          </a:xfrm>
          <a:prstGeom prst="rect">
            <a:avLst/>
          </a:prstGeom>
          <a:noFill/>
          <a:ln>
            <a:noFill/>
          </a:ln>
        </p:spPr>
      </p:pic>
      <p:pic>
        <p:nvPicPr>
          <p:cNvPr id="4" name="Google Shape;840;p44"/>
          <p:cNvPicPr preferRelativeResize="0"/>
          <p:nvPr/>
        </p:nvPicPr>
        <p:blipFill>
          <a:blip r:embed="rId3">
            <a:alphaModFix/>
          </a:blip>
          <a:stretch>
            <a:fillRect/>
          </a:stretch>
        </p:blipFill>
        <p:spPr>
          <a:xfrm>
            <a:off x="-67314" y="3513761"/>
            <a:ext cx="1705068" cy="1701658"/>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07" y="433701"/>
            <a:ext cx="1062176" cy="1066326"/>
          </a:xfrm>
          <a:prstGeom prst="rect">
            <a:avLst/>
          </a:prstGeom>
        </p:spPr>
      </p:pic>
      <p:sp>
        <p:nvSpPr>
          <p:cNvPr id="6" name="TextBox 5"/>
          <p:cNvSpPr txBox="1"/>
          <p:nvPr/>
        </p:nvSpPr>
        <p:spPr>
          <a:xfrm>
            <a:off x="904607" y="791110"/>
            <a:ext cx="1062176" cy="400110"/>
          </a:xfrm>
          <a:prstGeom prst="rect">
            <a:avLst/>
          </a:prstGeom>
          <a:noFill/>
        </p:spPr>
        <p:txBody>
          <a:bodyPr wrap="square" rtlCol="0">
            <a:spAutoFit/>
          </a:bodyPr>
          <a:lstStyle/>
          <a:p>
            <a:pPr algn="ctr"/>
            <a:r>
              <a:rPr lang="en-US" sz="2000" b="1" dirty="0" err="1" smtClean="0">
                <a:solidFill>
                  <a:schemeClr val="accent3">
                    <a:lumMod val="50000"/>
                  </a:schemeClr>
                </a:solidFill>
              </a:rPr>
              <a:t>Giải</a:t>
            </a:r>
            <a:endParaRPr lang="en-US" sz="2000" b="1" dirty="0">
              <a:solidFill>
                <a:schemeClr val="accent3">
                  <a:lumMod val="50000"/>
                </a:schemeClr>
              </a:solidFill>
            </a:endParaRPr>
          </a:p>
        </p:txBody>
      </p:sp>
      <p:sp>
        <p:nvSpPr>
          <p:cNvPr id="7" name="Rectangle 6"/>
          <p:cNvSpPr/>
          <p:nvPr/>
        </p:nvSpPr>
        <p:spPr>
          <a:xfrm>
            <a:off x="2072280" y="791110"/>
            <a:ext cx="6051657" cy="400110"/>
          </a:xfrm>
          <a:prstGeom prst="rect">
            <a:avLst/>
          </a:prstGeom>
        </p:spPr>
        <p:txBody>
          <a:bodyPr wrap="none">
            <a:spAutoFit/>
          </a:bodyPr>
          <a:lstStyle/>
          <a:p>
            <a:r>
              <a:rPr lang="en-US" sz="2000" dirty="0" err="1"/>
              <a:t>Số</a:t>
            </a:r>
            <a:r>
              <a:rPr lang="en-US" sz="2000" dirty="0"/>
              <a:t> </a:t>
            </a:r>
            <a:r>
              <a:rPr lang="en-US" sz="2000" dirty="0" err="1"/>
              <a:t>đã</a:t>
            </a:r>
            <a:r>
              <a:rPr lang="en-US" sz="2000" dirty="0"/>
              <a:t> </a:t>
            </a:r>
            <a:r>
              <a:rPr lang="en-US" sz="2000" dirty="0" err="1"/>
              <a:t>cho</a:t>
            </a:r>
            <a:r>
              <a:rPr lang="en-US" sz="2000" dirty="0"/>
              <a:t> </a:t>
            </a:r>
            <a:r>
              <a:rPr lang="en-US" sz="2000" dirty="0" err="1"/>
              <a:t>không</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p:txBody>
      </p:sp>
      <p:sp>
        <p:nvSpPr>
          <p:cNvPr id="8" name="Rectangle 7"/>
          <p:cNvSpPr/>
          <p:nvPr/>
        </p:nvSpPr>
        <p:spPr>
          <a:xfrm>
            <a:off x="659608" y="1570617"/>
            <a:ext cx="7818634" cy="3000821"/>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vi-VN" sz="1800" dirty="0"/>
              <a:t>Ta thấy các chữ số thập phân của số đã cho được tạo thành bằng cách viết liên tiếp 10, 100, 1000, 10000,.. Như vậy, phần thập phân của số đã cho có chứa những dãy liên tiếp các chữ số 0 với độ dài tùy ý. </a:t>
            </a:r>
          </a:p>
          <a:p>
            <a:pPr marL="285750" indent="-285750" algn="just">
              <a:lnSpc>
                <a:spcPct val="150000"/>
              </a:lnSpc>
              <a:buFont typeface="Arial" panose="020B0604020202020204" pitchFamily="34" charset="0"/>
              <a:buChar char="•"/>
            </a:pPr>
            <a:r>
              <a:rPr lang="vi-VN" sz="1800" dirty="0"/>
              <a:t>Vì thế nếu số đã cho là số thập phân vô </a:t>
            </a:r>
            <a:r>
              <a:rPr lang="vi-VN" sz="1800" dirty="0" smtClean="0"/>
              <a:t>h</a:t>
            </a:r>
            <a:r>
              <a:rPr lang="en-US" sz="1800" dirty="0"/>
              <a:t>ạ</a:t>
            </a:r>
            <a:r>
              <a:rPr lang="vi-VN" sz="1800" dirty="0" smtClean="0"/>
              <a:t>n </a:t>
            </a:r>
            <a:r>
              <a:rPr lang="vi-VN" sz="1800" dirty="0"/>
              <a:t>tuần hoàn </a:t>
            </a:r>
            <a:r>
              <a:rPr lang="vi-VN" sz="1800" dirty="0" smtClean="0"/>
              <a:t>vớ</a:t>
            </a:r>
            <a:r>
              <a:rPr lang="en-US" sz="1800" dirty="0" err="1" smtClean="0"/>
              <a:t>i</a:t>
            </a:r>
            <a:r>
              <a:rPr lang="vi-VN" sz="1800" dirty="0" smtClean="0"/>
              <a:t> </a:t>
            </a:r>
            <a:r>
              <a:rPr lang="vi-VN" sz="1800" dirty="0"/>
              <a:t>chu kì có n chữ số và bắt đầu từ chữ số thứ m sau dấu phẩy thì trong dãy 000…0 (gồm </a:t>
            </a:r>
            <a:r>
              <a:rPr lang="vi-VN" sz="1800" dirty="0" smtClean="0"/>
              <a:t>m</a:t>
            </a:r>
            <a:r>
              <a:rPr lang="en-US" sz="1800" dirty="0" smtClean="0"/>
              <a:t> </a:t>
            </a:r>
            <a:r>
              <a:rPr lang="vi-VN" sz="1800" dirty="0" smtClean="0"/>
              <a:t>+</a:t>
            </a:r>
            <a:r>
              <a:rPr lang="en-US" sz="1800" dirty="0" smtClean="0"/>
              <a:t> </a:t>
            </a:r>
            <a:r>
              <a:rPr lang="vi-VN" sz="1800" dirty="0" smtClean="0"/>
              <a:t>n</a:t>
            </a:r>
            <a:r>
              <a:rPr lang="en-US" sz="1800" dirty="0" smtClean="0"/>
              <a:t> </a:t>
            </a:r>
            <a:r>
              <a:rPr lang="vi-VN" sz="1800" dirty="0" smtClean="0"/>
              <a:t>+</a:t>
            </a:r>
            <a:r>
              <a:rPr lang="en-US" sz="1800" dirty="0" smtClean="0"/>
              <a:t> </a:t>
            </a:r>
            <a:r>
              <a:rPr lang="vi-VN" sz="1800" dirty="0" smtClean="0"/>
              <a:t>1 </a:t>
            </a:r>
            <a:r>
              <a:rPr lang="vi-VN" sz="1800" dirty="0"/>
              <a:t>số ) chứa trọn một chu kì, suy ra chu kì phải gồm toàn chữ số 0, như vậy số thập phân đã cho là số thập phân hữu hạn – vô lí.</a:t>
            </a:r>
          </a:p>
        </p:txBody>
      </p:sp>
    </p:spTree>
    <p:extLst>
      <p:ext uri="{BB962C8B-B14F-4D97-AF65-F5344CB8AC3E}">
        <p14:creationId xmlns:p14="http://schemas.microsoft.com/office/powerpoint/2010/main" val="66199982"/>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p:cTn id="20" dur="500" fill="hold"/>
                                        <p:tgtEl>
                                          <p:spTgt spid="8">
                                            <p:txEl>
                                              <p:pRg st="0" end="0"/>
                                            </p:txEl>
                                          </p:spTgt>
                                        </p:tgtEl>
                                        <p:attrNameLst>
                                          <p:attrName>ppt_w</p:attrName>
                                        </p:attrNameLst>
                                      </p:cBhvr>
                                      <p:tavLst>
                                        <p:tav tm="0">
                                          <p:val>
                                            <p:strVal val="#ppt_w+.3"/>
                                          </p:val>
                                        </p:tav>
                                        <p:tav tm="100000">
                                          <p:val>
                                            <p:strVal val="#ppt_w"/>
                                          </p:val>
                                        </p:tav>
                                      </p:tavLst>
                                    </p:anim>
                                    <p:anim calcmode="lin" valueType="num">
                                      <p:cBhvr>
                                        <p:cTn id="21" dur="5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barn(inVertical)">
                                      <p:cBhvr>
                                        <p:cTn id="2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41" y="1934454"/>
            <a:ext cx="1089020" cy="1059102"/>
          </a:xfrm>
          <a:prstGeom prst="rect">
            <a:avLst/>
          </a:prstGeom>
        </p:spPr>
      </p:pic>
      <p:sp>
        <p:nvSpPr>
          <p:cNvPr id="4" name="TextBox 3"/>
          <p:cNvSpPr txBox="1"/>
          <p:nvPr/>
        </p:nvSpPr>
        <p:spPr>
          <a:xfrm>
            <a:off x="821973" y="484186"/>
            <a:ext cx="2763748" cy="496996"/>
          </a:xfrm>
          <a:prstGeom prst="rect">
            <a:avLst/>
          </a:prstGeom>
          <a:noFill/>
        </p:spPr>
        <p:txBody>
          <a:bodyPr wrap="square" rtlCol="0">
            <a:spAutoFit/>
          </a:bodyPr>
          <a:lstStyle/>
          <a:p>
            <a:pPr algn="just">
              <a:lnSpc>
                <a:spcPct val="150000"/>
              </a:lnSpc>
            </a:pPr>
            <a:r>
              <a:rPr lang="en-US" sz="2000" b="1" dirty="0" err="1" smtClean="0">
                <a:solidFill>
                  <a:schemeClr val="tx2">
                    <a:lumMod val="75000"/>
                  </a:schemeClr>
                </a:solidFill>
              </a:rPr>
              <a:t>Bài</a:t>
            </a:r>
            <a:r>
              <a:rPr lang="en-US" sz="2000" b="1" dirty="0" smtClean="0">
                <a:solidFill>
                  <a:schemeClr val="tx2">
                    <a:lumMod val="75000"/>
                  </a:schemeClr>
                </a:solidFill>
              </a:rPr>
              <a:t> 2.5 (SGK - tr28)</a:t>
            </a:r>
            <a:endParaRPr lang="en-US" sz="2000" b="1" dirty="0">
              <a:solidFill>
                <a:schemeClr val="tx2">
                  <a:lumMod val="75000"/>
                </a:schemeClr>
              </a:solidFill>
            </a:endParaRPr>
          </a:p>
        </p:txBody>
      </p:sp>
      <p:sp>
        <p:nvSpPr>
          <p:cNvPr id="5" name="TextBox 4"/>
          <p:cNvSpPr txBox="1"/>
          <p:nvPr/>
        </p:nvSpPr>
        <p:spPr>
          <a:xfrm>
            <a:off x="914441" y="918791"/>
            <a:ext cx="7756989" cy="1015663"/>
          </a:xfrm>
          <a:prstGeom prst="rect">
            <a:avLst/>
          </a:prstGeom>
          <a:noFill/>
        </p:spPr>
        <p:txBody>
          <a:bodyPr wrap="square" rtlCol="0">
            <a:spAutoFit/>
          </a:bodyPr>
          <a:lstStyle/>
          <a:p>
            <a:pPr algn="just">
              <a:lnSpc>
                <a:spcPct val="150000"/>
              </a:lnSpc>
            </a:pPr>
            <a:r>
              <a:rPr lang="en-US" sz="2000" dirty="0" err="1" smtClean="0"/>
              <a:t>Làm</a:t>
            </a:r>
            <a:r>
              <a:rPr lang="en-US" sz="2000" dirty="0" smtClean="0"/>
              <a:t> </a:t>
            </a:r>
            <a:r>
              <a:rPr lang="en-US" sz="2000" dirty="0" err="1" smtClean="0"/>
              <a:t>tròn</a:t>
            </a:r>
            <a:r>
              <a:rPr lang="en-US" sz="2000" dirty="0" smtClean="0"/>
              <a:t> </a:t>
            </a:r>
            <a:r>
              <a:rPr lang="en-US" sz="2000" dirty="0" err="1" smtClean="0"/>
              <a:t>số</a:t>
            </a:r>
            <a:r>
              <a:rPr lang="en-US" sz="2000" dirty="0" smtClean="0"/>
              <a:t> 3,14159... </a:t>
            </a:r>
          </a:p>
          <a:p>
            <a:pPr algn="just">
              <a:lnSpc>
                <a:spcPct val="150000"/>
              </a:lnSpc>
            </a:pPr>
            <a:r>
              <a:rPr lang="en-US" sz="2000" dirty="0" smtClean="0"/>
              <a:t>a) </a:t>
            </a:r>
            <a:r>
              <a:rPr lang="en-US" sz="2000" dirty="0" err="1" smtClean="0"/>
              <a:t>đến</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thứ</a:t>
            </a:r>
            <a:r>
              <a:rPr lang="en-US" sz="2000" dirty="0" smtClean="0"/>
              <a:t> </a:t>
            </a:r>
            <a:r>
              <a:rPr lang="en-US" sz="2000" dirty="0" err="1" smtClean="0"/>
              <a:t>ba</a:t>
            </a:r>
            <a:r>
              <a:rPr lang="en-US" sz="2000" dirty="0" smtClean="0"/>
              <a:t>;             b) </a:t>
            </a:r>
            <a:r>
              <a:rPr lang="en-US" sz="2000" dirty="0" err="1" smtClean="0"/>
              <a:t>với</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smtClean="0"/>
              <a:t> 0,005</a:t>
            </a: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75659">
            <a:off x="7545659" y="262420"/>
            <a:ext cx="813484" cy="997530"/>
          </a:xfrm>
          <a:prstGeom prst="rect">
            <a:avLst/>
          </a:prstGeom>
        </p:spPr>
      </p:pic>
      <p:sp>
        <p:nvSpPr>
          <p:cNvPr id="7" name="TextBox 6"/>
          <p:cNvSpPr txBox="1"/>
          <p:nvPr/>
        </p:nvSpPr>
        <p:spPr>
          <a:xfrm rot="528681">
            <a:off x="1114766" y="2237785"/>
            <a:ext cx="688369" cy="400110"/>
          </a:xfrm>
          <a:prstGeom prst="rect">
            <a:avLst/>
          </a:prstGeom>
          <a:noFill/>
        </p:spPr>
        <p:txBody>
          <a:bodyPr wrap="square" rtlCol="0">
            <a:spAutoFit/>
          </a:bodyPr>
          <a:lstStyle/>
          <a:p>
            <a:r>
              <a:rPr lang="en-US" sz="2000" b="1" dirty="0" err="1" smtClean="0">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2203847" y="2111187"/>
                <a:ext cx="6000108" cy="1015663"/>
              </a:xfrm>
              <a:prstGeom prst="rect">
                <a:avLst/>
              </a:prstGeom>
              <a:noFill/>
            </p:spPr>
            <p:txBody>
              <a:bodyPr wrap="square" rtlCol="0">
                <a:spAutoFit/>
              </a:bodyPr>
              <a:lstStyle/>
              <a:p>
                <a:pPr algn="just">
                  <a:lnSpc>
                    <a:spcPct val="150000"/>
                  </a:lnSpc>
                </a:pPr>
                <a:r>
                  <a:rPr lang="en-US" sz="2000" dirty="0" smtClean="0"/>
                  <a:t>a) </a:t>
                </a:r>
                <a:r>
                  <a:rPr lang="en-US" sz="2000" dirty="0" err="1" smtClean="0"/>
                  <a:t>Làm</a:t>
                </a:r>
                <a:r>
                  <a:rPr lang="en-US" sz="2000" dirty="0" smtClean="0"/>
                  <a:t> </a:t>
                </a:r>
                <a:r>
                  <a:rPr lang="en-US" sz="2000" dirty="0" err="1" smtClean="0"/>
                  <a:t>tròn</a:t>
                </a:r>
                <a:r>
                  <a:rPr lang="en-US" sz="2000" dirty="0" smtClean="0"/>
                  <a:t> </a:t>
                </a:r>
                <a:r>
                  <a:rPr lang="en-US" sz="2000" dirty="0" err="1" smtClean="0"/>
                  <a:t>số</a:t>
                </a:r>
                <a:r>
                  <a:rPr lang="en-US" sz="2000" dirty="0" smtClean="0"/>
                  <a:t> 3,14159... </a:t>
                </a:r>
                <a:r>
                  <a:rPr lang="en-US" sz="2000" dirty="0" err="1" smtClean="0"/>
                  <a:t>đến</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thứ</a:t>
                </a:r>
                <a:r>
                  <a:rPr lang="en-US" sz="2000" dirty="0" smtClean="0"/>
                  <a:t> </a:t>
                </a:r>
                <a:r>
                  <a:rPr lang="en-US" sz="2000" dirty="0" err="1" smtClean="0"/>
                  <a:t>ba</a:t>
                </a:r>
                <a:r>
                  <a:rPr lang="en-US" sz="2000" dirty="0" smtClean="0"/>
                  <a:t>, ta </a:t>
                </a:r>
                <a:r>
                  <a:rPr lang="en-US" sz="2000" dirty="0" err="1" smtClean="0"/>
                  <a:t>được</a:t>
                </a:r>
                <a:r>
                  <a:rPr lang="en-US" sz="2000" dirty="0" smtClean="0"/>
                  <a:t>: 3,14159...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smtClean="0"/>
                  <a:t> 3,142.</a:t>
                </a:r>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2203847" y="2111187"/>
                <a:ext cx="6000108" cy="1015663"/>
              </a:xfrm>
              <a:prstGeom prst="rect">
                <a:avLst/>
              </a:prstGeom>
              <a:blipFill rotWithShape="0">
                <a:blip r:embed="rId4"/>
                <a:stretch>
                  <a:fillRect l="-1118" r="-1016"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088183" y="3246525"/>
                <a:ext cx="7192788" cy="1015663"/>
              </a:xfrm>
              <a:prstGeom prst="rect">
                <a:avLst/>
              </a:prstGeom>
            </p:spPr>
            <p:txBody>
              <a:bodyPr wrap="square">
                <a:spAutoFit/>
              </a:bodyPr>
              <a:lstStyle/>
              <a:p>
                <a:pPr algn="just">
                  <a:lnSpc>
                    <a:spcPct val="150000"/>
                  </a:lnSpc>
                </a:pPr>
                <a:r>
                  <a:rPr lang="en-US" sz="2000" dirty="0"/>
                  <a:t>b) </a:t>
                </a:r>
                <a:r>
                  <a:rPr lang="en-US" sz="2000" dirty="0" err="1"/>
                  <a:t>Để</a:t>
                </a:r>
                <a:r>
                  <a:rPr lang="en-US" sz="2000" dirty="0"/>
                  <a:t> </a:t>
                </a:r>
                <a:r>
                  <a:rPr lang="en-US" sz="2000" dirty="0" err="1"/>
                  <a:t>kết</a:t>
                </a:r>
                <a:r>
                  <a:rPr lang="en-US" sz="2000" dirty="0"/>
                  <a:t> </a:t>
                </a:r>
                <a:r>
                  <a:rPr lang="en-US" sz="2000" dirty="0" err="1"/>
                  <a:t>quả</a:t>
                </a:r>
                <a:r>
                  <a:rPr lang="en-US" sz="2000" dirty="0"/>
                  <a:t> </a:t>
                </a:r>
                <a:r>
                  <a:rPr lang="en-US" sz="2000" dirty="0" err="1"/>
                  <a:t>làm</a:t>
                </a:r>
                <a:r>
                  <a:rPr lang="en-US" sz="2000" dirty="0"/>
                  <a:t> </a:t>
                </a:r>
                <a:r>
                  <a:rPr lang="en-US" sz="2000" dirty="0" err="1"/>
                  <a:t>tròn</a:t>
                </a:r>
                <a:r>
                  <a:rPr lang="en-US" sz="2000" dirty="0"/>
                  <a:t> </a:t>
                </a:r>
                <a:r>
                  <a:rPr lang="en-US" sz="2000" dirty="0" err="1"/>
                  <a:t>có</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 </a:t>
                </a:r>
                <a:r>
                  <a:rPr lang="en-US" sz="2000" dirty="0" err="1"/>
                  <a:t>là</a:t>
                </a:r>
                <a:r>
                  <a:rPr lang="en-US" sz="2000" dirty="0"/>
                  <a:t> </a:t>
                </a:r>
                <a:r>
                  <a:rPr lang="en-US" sz="2000" dirty="0" smtClean="0"/>
                  <a:t>0,005</a:t>
                </a:r>
                <a:r>
                  <a:rPr lang="en-US" sz="2000" dirty="0"/>
                  <a:t>, ta </a:t>
                </a:r>
                <a:r>
                  <a:rPr lang="en-US" sz="2000" dirty="0" err="1"/>
                  <a:t>làm</a:t>
                </a:r>
                <a:r>
                  <a:rPr lang="en-US" sz="2000" dirty="0"/>
                  <a:t> </a:t>
                </a:r>
                <a:r>
                  <a:rPr lang="en-US" sz="2000" dirty="0" err="1"/>
                  <a:t>tròn</a:t>
                </a:r>
                <a:r>
                  <a:rPr lang="en-US" sz="2000" dirty="0"/>
                  <a:t> </a:t>
                </a:r>
                <a:r>
                  <a:rPr lang="en-US" sz="2000" dirty="0" err="1"/>
                  <a:t>số</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smtClean="0"/>
                  <a:t>trăm</a:t>
                </a:r>
                <a:r>
                  <a:rPr lang="en-US" sz="2000" dirty="0" smtClean="0"/>
                  <a:t>, </a:t>
                </a:r>
                <a:r>
                  <a:rPr lang="en-US" sz="2000" dirty="0" err="1"/>
                  <a:t>được</a:t>
                </a:r>
                <a:r>
                  <a:rPr lang="en-US" sz="2000" dirty="0"/>
                  <a:t> </a:t>
                </a:r>
                <a:r>
                  <a:rPr lang="en-US" sz="2000" dirty="0" err="1"/>
                  <a:t>kết</a:t>
                </a:r>
                <a:r>
                  <a:rPr lang="en-US" sz="2000" dirty="0"/>
                  <a:t> </a:t>
                </a:r>
                <a:r>
                  <a:rPr lang="en-US" sz="2000" dirty="0" err="1"/>
                  <a:t>quả</a:t>
                </a:r>
                <a:r>
                  <a:rPr lang="en-US" sz="2000" dirty="0"/>
                  <a:t> </a:t>
                </a:r>
                <a:r>
                  <a:rPr lang="en-US" sz="2000" dirty="0" err="1"/>
                  <a:t>là</a:t>
                </a:r>
                <a:r>
                  <a:rPr lang="en-US" sz="2000" dirty="0"/>
                  <a:t> </a:t>
                </a:r>
                <a:r>
                  <a:rPr lang="en-US" sz="2000" dirty="0" smtClean="0"/>
                  <a:t>3,14159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 </a:t>
                </a:r>
                <a:r>
                  <a:rPr lang="en-US" sz="2000" dirty="0" smtClean="0"/>
                  <a:t>3,14.</a:t>
                </a:r>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1088183" y="3246525"/>
                <a:ext cx="7192788" cy="1015663"/>
              </a:xfrm>
              <a:prstGeom prst="rect">
                <a:avLst/>
              </a:prstGeom>
              <a:blipFill rotWithShape="0">
                <a:blip r:embed="rId5"/>
                <a:stretch>
                  <a:fillRect l="-933" r="-933" b="-4819"/>
                </a:stretch>
              </a:blipFill>
            </p:spPr>
            <p:txBody>
              <a:bodyPr/>
              <a:lstStyle/>
              <a:p>
                <a:r>
                  <a:rPr lang="en-US">
                    <a:noFill/>
                  </a:rPr>
                  <a:t> </a:t>
                </a:r>
              </a:p>
            </p:txBody>
          </p:sp>
        </mc:Fallback>
      </mc:AlternateContent>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036" y="3436851"/>
            <a:ext cx="667445" cy="1506649"/>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3903" y="3691060"/>
            <a:ext cx="2261539" cy="1883199"/>
          </a:xfrm>
          <a:prstGeom prst="rect">
            <a:avLst/>
          </a:prstGeom>
        </p:spPr>
      </p:pic>
    </p:spTree>
    <p:extLst>
      <p:ext uri="{BB962C8B-B14F-4D97-AF65-F5344CB8AC3E}">
        <p14:creationId xmlns:p14="http://schemas.microsoft.com/office/powerpoint/2010/main" val="30958528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checkerboard(across)">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41;p44"/>
          <p:cNvSpPr/>
          <p:nvPr/>
        </p:nvSpPr>
        <p:spPr>
          <a:xfrm>
            <a:off x="715100" y="535000"/>
            <a:ext cx="2624001" cy="79036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842;p44"/>
          <p:cNvSpPr txBox="1">
            <a:spLocks/>
          </p:cNvSpPr>
          <p:nvPr/>
        </p:nvSpPr>
        <p:spPr>
          <a:xfrm>
            <a:off x="616073" y="733999"/>
            <a:ext cx="2822053" cy="3923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1pPr>
            <a:lvl2pPr marR="0" lvl="1"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2pPr>
            <a:lvl3pPr marR="0" lvl="2"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3pPr>
            <a:lvl4pPr marR="0" lvl="3"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4pPr>
            <a:lvl5pPr marR="0" lvl="4"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5pPr>
            <a:lvl6pPr marR="0" lvl="5"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6pPr>
            <a:lvl7pPr marR="0" lvl="6"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7pPr>
            <a:lvl8pPr marR="0" lvl="7"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8pPr>
            <a:lvl9pPr marR="0" lvl="8"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9pPr>
          </a:lstStyle>
          <a:p>
            <a:pPr algn="ctr"/>
            <a:r>
              <a:rPr lang="en-US" sz="2400" b="1" dirty="0" err="1" smtClean="0">
                <a:latin typeface="+mn-lt"/>
              </a:rPr>
              <a:t>Bài</a:t>
            </a:r>
            <a:r>
              <a:rPr lang="en-US" sz="2400" b="1" dirty="0" smtClean="0">
                <a:latin typeface="+mn-lt"/>
              </a:rPr>
              <a:t> </a:t>
            </a:r>
            <a:r>
              <a:rPr lang="en-US" sz="2400" b="1" dirty="0" err="1" smtClean="0">
                <a:latin typeface="+mn-lt"/>
              </a:rPr>
              <a:t>tập</a:t>
            </a:r>
            <a:r>
              <a:rPr lang="en-US" sz="2400" b="1" dirty="0" smtClean="0">
                <a:latin typeface="+mn-lt"/>
              </a:rPr>
              <a:t> </a:t>
            </a:r>
            <a:r>
              <a:rPr lang="en-US" sz="2400" b="1" dirty="0" err="1" smtClean="0">
                <a:latin typeface="+mn-lt"/>
              </a:rPr>
              <a:t>thêm</a:t>
            </a:r>
            <a:endParaRPr lang="en-US" sz="2400" b="1" dirty="0">
              <a:latin typeface="+mn-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9670" y="264570"/>
            <a:ext cx="1231499" cy="1060796"/>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878441" y="1448656"/>
                <a:ext cx="7505272" cy="1352678"/>
              </a:xfrm>
              <a:prstGeom prst="rect">
                <a:avLst/>
              </a:prstGeom>
            </p:spPr>
            <p:txBody>
              <a:bodyPr wrap="square">
                <a:spAutoFit/>
              </a:bodyPr>
              <a:lstStyle/>
              <a:p>
                <a:pPr algn="just">
                  <a:lnSpc>
                    <a:spcPct val="150000"/>
                  </a:lnSpc>
                </a:pPr>
                <a:r>
                  <a:rPr lang="fr-FR" sz="2000" dirty="0" err="1">
                    <a:latin typeface="+mn-lt"/>
                    <a:ea typeface="Calibri" panose="020F0502020204030204" pitchFamily="34" charset="0"/>
                  </a:rPr>
                  <a:t>Viết</a:t>
                </a:r>
                <a:r>
                  <a:rPr lang="fr-FR" sz="2000" dirty="0">
                    <a:latin typeface="+mn-lt"/>
                    <a:ea typeface="Calibri" panose="020F0502020204030204" pitchFamily="34" charset="0"/>
                  </a:rPr>
                  <a:t> </a:t>
                </a:r>
                <a:r>
                  <a:rPr lang="fr-FR" sz="2000" dirty="0" err="1">
                    <a:latin typeface="+mn-lt"/>
                    <a:ea typeface="Calibri" panose="020F0502020204030204" pitchFamily="34" charset="0"/>
                  </a:rPr>
                  <a:t>các</a:t>
                </a:r>
                <a:r>
                  <a:rPr lang="fr-FR" sz="2000" dirty="0">
                    <a:latin typeface="+mn-lt"/>
                    <a:ea typeface="Calibri" panose="020F0502020204030204" pitchFamily="34" charset="0"/>
                  </a:rPr>
                  <a:t> </a:t>
                </a:r>
                <a:r>
                  <a:rPr lang="fr-FR" sz="2000" dirty="0" err="1">
                    <a:latin typeface="+mn-lt"/>
                    <a:ea typeface="Calibri" panose="020F0502020204030204" pitchFamily="34" charset="0"/>
                  </a:rPr>
                  <a:t>phân</a:t>
                </a:r>
                <a:r>
                  <a:rPr lang="fr-FR" sz="2000" dirty="0">
                    <a:latin typeface="+mn-lt"/>
                    <a:ea typeface="Calibri" panose="020F0502020204030204" pitchFamily="34" charset="0"/>
                  </a:rPr>
                  <a:t> </a:t>
                </a:r>
                <a:r>
                  <a:rPr lang="fr-FR" sz="2000" dirty="0" err="1">
                    <a:latin typeface="+mn-lt"/>
                    <a:ea typeface="Calibri" panose="020F0502020204030204" pitchFamily="34" charset="0"/>
                  </a:rPr>
                  <a:t>số</a:t>
                </a:r>
                <a:r>
                  <a:rPr lang="fr-FR" sz="2000" dirty="0">
                    <a:latin typeface="+mn-lt"/>
                    <a:ea typeface="Calibri" panose="020F0502020204030204" pitchFamily="34" charset="0"/>
                  </a:rPr>
                  <a:t> </a:t>
                </a:r>
                <a:r>
                  <a:rPr lang="fr-FR" sz="2000" dirty="0" err="1">
                    <a:latin typeface="+mn-lt"/>
                    <a:ea typeface="Calibri" panose="020F0502020204030204" pitchFamily="34" charset="0"/>
                  </a:rPr>
                  <a:t>sau</a:t>
                </a:r>
                <a:r>
                  <a:rPr lang="fr-FR" sz="2000" dirty="0">
                    <a:latin typeface="+mn-lt"/>
                    <a:ea typeface="Calibri" panose="020F0502020204030204" pitchFamily="34" charset="0"/>
                  </a:rPr>
                  <a:t> </a:t>
                </a:r>
                <a:r>
                  <a:rPr lang="fr-FR" sz="2000" dirty="0" err="1">
                    <a:latin typeface="+mn-lt"/>
                    <a:ea typeface="Calibri" panose="020F0502020204030204" pitchFamily="34" charset="0"/>
                  </a:rPr>
                  <a:t>dưới</a:t>
                </a:r>
                <a:r>
                  <a:rPr lang="fr-FR" sz="2000" dirty="0">
                    <a:latin typeface="+mn-lt"/>
                    <a:ea typeface="Calibri" panose="020F0502020204030204" pitchFamily="34" charset="0"/>
                  </a:rPr>
                  <a:t> </a:t>
                </a:r>
                <a:r>
                  <a:rPr lang="fr-FR" sz="2000" dirty="0" err="1">
                    <a:latin typeface="+mn-lt"/>
                    <a:ea typeface="Calibri" panose="020F0502020204030204" pitchFamily="34" charset="0"/>
                  </a:rPr>
                  <a:t>dạng</a:t>
                </a:r>
                <a:r>
                  <a:rPr lang="fr-FR" sz="2000" dirty="0">
                    <a:latin typeface="+mn-lt"/>
                    <a:ea typeface="Calibri" panose="020F0502020204030204" pitchFamily="34" charset="0"/>
                  </a:rPr>
                  <a:t> </a:t>
                </a:r>
                <a:r>
                  <a:rPr lang="fr-FR" sz="2000" dirty="0" err="1">
                    <a:latin typeface="+mn-lt"/>
                    <a:ea typeface="Calibri" panose="020F0502020204030204" pitchFamily="34" charset="0"/>
                  </a:rPr>
                  <a:t>số</a:t>
                </a:r>
                <a:r>
                  <a:rPr lang="fr-FR" sz="2000" dirty="0">
                    <a:latin typeface="+mn-lt"/>
                    <a:ea typeface="Calibri" panose="020F0502020204030204" pitchFamily="34" charset="0"/>
                  </a:rPr>
                  <a:t> </a:t>
                </a:r>
                <a:r>
                  <a:rPr lang="fr-FR" sz="2000" dirty="0" err="1">
                    <a:latin typeface="+mn-lt"/>
                    <a:ea typeface="Calibri" panose="020F0502020204030204" pitchFamily="34" charset="0"/>
                  </a:rPr>
                  <a:t>thập</a:t>
                </a:r>
                <a:r>
                  <a:rPr lang="fr-FR" sz="2000" dirty="0">
                    <a:latin typeface="+mn-lt"/>
                    <a:ea typeface="Calibri" panose="020F0502020204030204" pitchFamily="34" charset="0"/>
                  </a:rPr>
                  <a:t> </a:t>
                </a:r>
                <a:r>
                  <a:rPr lang="fr-FR" sz="2000" dirty="0" err="1">
                    <a:latin typeface="+mn-lt"/>
                    <a:ea typeface="Calibri" panose="020F0502020204030204" pitchFamily="34" charset="0"/>
                  </a:rPr>
                  <a:t>phân</a:t>
                </a:r>
                <a:r>
                  <a:rPr lang="fr-FR" sz="2000" dirty="0">
                    <a:latin typeface="+mn-lt"/>
                    <a:ea typeface="Calibri" panose="020F0502020204030204" pitchFamily="34" charset="0"/>
                  </a:rPr>
                  <a:t> </a:t>
                </a:r>
                <a:r>
                  <a:rPr lang="fr-FR" sz="2000" dirty="0" err="1">
                    <a:latin typeface="+mn-lt"/>
                    <a:ea typeface="Calibri" panose="020F0502020204030204" pitchFamily="34" charset="0"/>
                  </a:rPr>
                  <a:t>vô</a:t>
                </a:r>
                <a:r>
                  <a:rPr lang="fr-FR" sz="2000" dirty="0">
                    <a:latin typeface="+mn-lt"/>
                    <a:ea typeface="Calibri" panose="020F0502020204030204" pitchFamily="34" charset="0"/>
                  </a:rPr>
                  <a:t> </a:t>
                </a:r>
                <a:r>
                  <a:rPr lang="fr-FR" sz="2000" dirty="0" err="1">
                    <a:latin typeface="+mn-lt"/>
                    <a:ea typeface="Calibri" panose="020F0502020204030204" pitchFamily="34" charset="0"/>
                  </a:rPr>
                  <a:t>hạn</a:t>
                </a:r>
                <a:r>
                  <a:rPr lang="fr-FR" sz="2000" dirty="0">
                    <a:latin typeface="+mn-lt"/>
                    <a:ea typeface="Calibri" panose="020F0502020204030204" pitchFamily="34" charset="0"/>
                  </a:rPr>
                  <a:t> </a:t>
                </a:r>
                <a:r>
                  <a:rPr lang="fr-FR" sz="2000" dirty="0" err="1">
                    <a:latin typeface="+mn-lt"/>
                    <a:ea typeface="Calibri" panose="020F0502020204030204" pitchFamily="34" charset="0"/>
                  </a:rPr>
                  <a:t>tuần</a:t>
                </a:r>
                <a:r>
                  <a:rPr lang="fr-FR" sz="2000" dirty="0">
                    <a:latin typeface="+mn-lt"/>
                    <a:ea typeface="Calibri" panose="020F0502020204030204" pitchFamily="34" charset="0"/>
                  </a:rPr>
                  <a:t> </a:t>
                </a:r>
                <a:r>
                  <a:rPr lang="fr-FR" sz="2000" dirty="0" err="1">
                    <a:latin typeface="+mn-lt"/>
                    <a:ea typeface="Calibri" panose="020F0502020204030204" pitchFamily="34" charset="0"/>
                  </a:rPr>
                  <a:t>hoàn</a:t>
                </a:r>
                <a:r>
                  <a:rPr lang="fr-FR" sz="2000" dirty="0">
                    <a:latin typeface="+mn-lt"/>
                    <a:ea typeface="Calibri" panose="020F0502020204030204" pitchFamily="34" charset="0"/>
                  </a:rPr>
                  <a:t>, </a:t>
                </a:r>
                <a:r>
                  <a:rPr lang="fr-FR" sz="2000" dirty="0" err="1">
                    <a:latin typeface="+mn-lt"/>
                    <a:ea typeface="Calibri" panose="020F0502020204030204" pitchFamily="34" charset="0"/>
                  </a:rPr>
                  <a:t>xác</a:t>
                </a:r>
                <a:r>
                  <a:rPr lang="fr-FR" sz="2000" dirty="0">
                    <a:latin typeface="+mn-lt"/>
                    <a:ea typeface="Calibri" panose="020F0502020204030204" pitchFamily="34" charset="0"/>
                  </a:rPr>
                  <a:t> </a:t>
                </a:r>
                <a:r>
                  <a:rPr lang="fr-FR" sz="2000" dirty="0" err="1">
                    <a:latin typeface="+mn-lt"/>
                    <a:ea typeface="Calibri" panose="020F0502020204030204" pitchFamily="34" charset="0"/>
                  </a:rPr>
                  <a:t>định</a:t>
                </a:r>
                <a:r>
                  <a:rPr lang="fr-FR" sz="2000" dirty="0">
                    <a:latin typeface="+mn-lt"/>
                    <a:ea typeface="Calibri" panose="020F0502020204030204" pitchFamily="34" charset="0"/>
                  </a:rPr>
                  <a:t> chu </a:t>
                </a:r>
                <a:r>
                  <a:rPr lang="fr-FR" sz="2000" dirty="0" err="1">
                    <a:latin typeface="+mn-lt"/>
                    <a:ea typeface="Calibri" panose="020F0502020204030204" pitchFamily="34" charset="0"/>
                  </a:rPr>
                  <a:t>kì</a:t>
                </a:r>
                <a:r>
                  <a:rPr lang="fr-FR" sz="2000" dirty="0">
                    <a:latin typeface="+mn-lt"/>
                    <a:ea typeface="Calibri" panose="020F0502020204030204" pitchFamily="34" charset="0"/>
                  </a:rPr>
                  <a: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fr-FR" sz="2400" i="1">
                            <a:latin typeface="Cambria Math" panose="02040503050406030204" pitchFamily="18" charset="0"/>
                            <a:ea typeface="Calibri" panose="020F0502020204030204" pitchFamily="34" charset="0"/>
                            <a:cs typeface="Times New Roman" panose="02020603050405020304" pitchFamily="18" charset="0"/>
                          </a:rPr>
                          <m:t>4</m:t>
                        </m:r>
                      </m:num>
                      <m:den>
                        <m:r>
                          <a:rPr lang="fr-FR" sz="2400" i="1">
                            <a:latin typeface="Cambria Math" panose="02040503050406030204" pitchFamily="18" charset="0"/>
                            <a:ea typeface="Calibri" panose="020F0502020204030204" pitchFamily="34" charset="0"/>
                            <a:cs typeface="Times New Roman" panose="02020603050405020304" pitchFamily="18" charset="0"/>
                          </a:rPr>
                          <m:t>11</m:t>
                        </m:r>
                      </m:den>
                    </m:f>
                    <m:func>
                      <m:funcPr>
                        <m:ctrlPr>
                          <a:rPr lang="en-US" sz="2400" i="1">
                            <a:latin typeface="Cambria Math" panose="02040503050406030204" pitchFamily="18" charset="0"/>
                            <a:cs typeface="Times New Roman" panose="02020603050405020304" pitchFamily="18" charset="0"/>
                          </a:rPr>
                        </m:ctrlPr>
                      </m:funcPr>
                      <m:fName>
                        <m:r>
                          <a:rPr lang="fr-FR" sz="2400" i="1">
                            <a:latin typeface="Cambria Math" panose="02040503050406030204" pitchFamily="18" charset="0"/>
                            <a:ea typeface="Calibri" panose="020F0502020204030204" pitchFamily="34" charset="0"/>
                            <a:cs typeface="Times New Roman" panose="02020603050405020304" pitchFamily="18" charset="0"/>
                          </a:rPr>
                          <m:t>;</m:t>
                        </m:r>
                      </m:fName>
                      <m:e>
                        <m:f>
                          <m:fPr>
                            <m:ctrlPr>
                              <a:rPr lang="en-US" sz="2400" i="1">
                                <a:latin typeface="Cambria Math" panose="02040503050406030204" pitchFamily="18" charset="0"/>
                                <a:cs typeface="Times New Roman" panose="02020603050405020304" pitchFamily="18" charset="0"/>
                              </a:rPr>
                            </m:ctrlPr>
                          </m:fPr>
                          <m:num>
                            <m:r>
                              <a:rPr lang="fr-FR" sz="2400" i="1">
                                <a:latin typeface="Cambria Math" panose="02040503050406030204" pitchFamily="18" charset="0"/>
                                <a:ea typeface="Calibri" panose="020F0502020204030204" pitchFamily="34" charset="0"/>
                                <a:cs typeface="Times New Roman" panose="02020603050405020304" pitchFamily="18" charset="0"/>
                              </a:rPr>
                              <m:t>−7</m:t>
                            </m:r>
                          </m:num>
                          <m:den>
                            <m:r>
                              <a:rPr lang="fr-FR" sz="2400" i="1">
                                <a:latin typeface="Cambria Math" panose="02040503050406030204" pitchFamily="18" charset="0"/>
                                <a:ea typeface="Calibri" panose="020F0502020204030204" pitchFamily="34" charset="0"/>
                                <a:cs typeface="Times New Roman" panose="02020603050405020304" pitchFamily="18" charset="0"/>
                              </a:rPr>
                              <m:t>18</m:t>
                            </m:r>
                          </m:den>
                        </m:f>
                      </m:e>
                    </m:func>
                  </m:oMath>
                </a14:m>
                <a:endParaRPr lang="en-US" sz="2800" dirty="0">
                  <a:latin typeface="+mn-lt"/>
                </a:endParaRPr>
              </a:p>
            </p:txBody>
          </p:sp>
        </mc:Choice>
        <mc:Fallback xmlns="">
          <p:sp>
            <p:nvSpPr>
              <p:cNvPr id="6" name="Rectangle 5"/>
              <p:cNvSpPr>
                <a:spLocks noRot="1" noChangeAspect="1" noMove="1" noResize="1" noEditPoints="1" noAdjustHandles="1" noChangeArrowheads="1" noChangeShapeType="1" noTextEdit="1"/>
              </p:cNvSpPr>
              <p:nvPr/>
            </p:nvSpPr>
            <p:spPr>
              <a:xfrm>
                <a:off x="878441" y="1448656"/>
                <a:ext cx="7505272" cy="1352678"/>
              </a:xfrm>
              <a:prstGeom prst="rect">
                <a:avLst/>
              </a:prstGeom>
              <a:blipFill rotWithShape="0">
                <a:blip r:embed="rId3"/>
                <a:stretch>
                  <a:fillRect l="-812" r="-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p:cNvSpPr/>
              <p:nvPr/>
            </p:nvSpPr>
            <p:spPr>
              <a:xfrm>
                <a:off x="2147299" y="3000054"/>
                <a:ext cx="4767209" cy="1037690"/>
              </a:xfrm>
              <a:prstGeom prst="roundRect">
                <a:avLst/>
              </a:prstGeom>
              <a:solidFill>
                <a:schemeClr val="bg1"/>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US" sz="2800" i="1" smtClean="0">
                            <a:solidFill>
                              <a:srgbClr val="0070C0"/>
                            </a:solidFill>
                            <a:latin typeface="Cambria Math" panose="02040503050406030204" pitchFamily="18" charset="0"/>
                          </a:rPr>
                        </m:ctrlPr>
                      </m:fPr>
                      <m:num>
                        <m:r>
                          <a:rPr lang="en-US" sz="2800" b="0" i="1" smtClean="0">
                            <a:solidFill>
                              <a:srgbClr val="0070C0"/>
                            </a:solidFill>
                            <a:latin typeface="Cambria Math" panose="02040503050406030204" pitchFamily="18" charset="0"/>
                          </a:rPr>
                          <m:t>4</m:t>
                        </m:r>
                      </m:num>
                      <m:den>
                        <m:r>
                          <a:rPr lang="en-US" sz="2800" b="0" i="1" smtClean="0">
                            <a:solidFill>
                              <a:srgbClr val="0070C0"/>
                            </a:solidFill>
                            <a:latin typeface="Cambria Math" panose="02040503050406030204" pitchFamily="18" charset="0"/>
                          </a:rPr>
                          <m:t>11</m:t>
                        </m:r>
                      </m:den>
                    </m:f>
                  </m:oMath>
                </a14:m>
                <a:r>
                  <a:rPr lang="en-US" sz="2000" dirty="0" smtClean="0">
                    <a:solidFill>
                      <a:srgbClr val="0070C0"/>
                    </a:solidFill>
                  </a:rPr>
                  <a:t> = 0,(36);     </a:t>
                </a:r>
                <a14:m>
                  <m:oMath xmlns:m="http://schemas.openxmlformats.org/officeDocument/2006/math">
                    <m:f>
                      <m:fPr>
                        <m:ctrlPr>
                          <a:rPr lang="en-US" sz="2800" i="1" smtClean="0">
                            <a:solidFill>
                              <a:srgbClr val="0070C0"/>
                            </a:solidFill>
                            <a:latin typeface="Cambria Math" panose="02040503050406030204" pitchFamily="18" charset="0"/>
                          </a:rPr>
                        </m:ctrlPr>
                      </m:fPr>
                      <m:num>
                        <m:r>
                          <a:rPr lang="en-US" sz="2800" b="0" i="1" smtClean="0">
                            <a:solidFill>
                              <a:srgbClr val="0070C0"/>
                            </a:solidFill>
                            <a:latin typeface="Cambria Math" panose="02040503050406030204" pitchFamily="18" charset="0"/>
                          </a:rPr>
                          <m:t>−7</m:t>
                        </m:r>
                      </m:num>
                      <m:den>
                        <m:r>
                          <a:rPr lang="en-US" sz="2800" b="0" i="1" smtClean="0">
                            <a:solidFill>
                              <a:srgbClr val="0070C0"/>
                            </a:solidFill>
                            <a:latin typeface="Cambria Math" panose="02040503050406030204" pitchFamily="18" charset="0"/>
                          </a:rPr>
                          <m:t>18</m:t>
                        </m:r>
                      </m:den>
                    </m:f>
                  </m:oMath>
                </a14:m>
                <a:r>
                  <a:rPr lang="en-US" sz="2000" dirty="0" smtClean="0">
                    <a:solidFill>
                      <a:srgbClr val="0070C0"/>
                    </a:solidFill>
                  </a:rPr>
                  <a:t> = - 0,(38)</a:t>
                </a:r>
                <a:endParaRPr lang="en-US" sz="2000" dirty="0">
                  <a:solidFill>
                    <a:srgbClr val="0070C0"/>
                  </a:solidFill>
                </a:endParaRPr>
              </a:p>
            </p:txBody>
          </p:sp>
        </mc:Choice>
        <mc:Fallback xmlns="">
          <p:sp>
            <p:nvSpPr>
              <p:cNvPr id="7" name="Rounded Rectangle 6"/>
              <p:cNvSpPr>
                <a:spLocks noRot="1" noChangeAspect="1" noMove="1" noResize="1" noEditPoints="1" noAdjustHandles="1" noChangeArrowheads="1" noChangeShapeType="1" noTextEdit="1"/>
              </p:cNvSpPr>
              <p:nvPr/>
            </p:nvSpPr>
            <p:spPr>
              <a:xfrm>
                <a:off x="2147299" y="3000054"/>
                <a:ext cx="4767209" cy="1037690"/>
              </a:xfrm>
              <a:prstGeom prst="roundRect">
                <a:avLst/>
              </a:prstGeom>
              <a:blipFill rotWithShape="0">
                <a:blip r:embed="rId4"/>
                <a:stretch>
                  <a:fillRect/>
                </a:stretch>
              </a:blipFill>
              <a:ln>
                <a:solidFill>
                  <a:srgbClr val="C00000"/>
                </a:solidFill>
                <a:prstDash val="dash"/>
              </a:ln>
            </p:spPr>
            <p:txBody>
              <a:bodyPr/>
              <a:lstStyle/>
              <a:p>
                <a:r>
                  <a:rPr lang="en-US">
                    <a:noFill/>
                  </a:rPr>
                  <a:t> </a:t>
                </a:r>
              </a:p>
            </p:txBody>
          </p:sp>
        </mc:Fallback>
      </mc:AlternateContent>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05252" y="2498547"/>
            <a:ext cx="2040704" cy="204070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1204" y="2073774"/>
            <a:ext cx="3186594" cy="3186594"/>
          </a:xfrm>
          <a:prstGeom prst="rect">
            <a:avLst/>
          </a:prstGeom>
        </p:spPr>
      </p:pic>
    </p:spTree>
    <p:extLst>
      <p:ext uri="{BB962C8B-B14F-4D97-AF65-F5344CB8AC3E}">
        <p14:creationId xmlns:p14="http://schemas.microsoft.com/office/powerpoint/2010/main" val="357221080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0" presetClass="entr" presetSubtype="0" decel="10000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strVal val="#ppt_w+.3"/>
                                          </p:val>
                                        </p:tav>
                                        <p:tav tm="100000">
                                          <p:val>
                                            <p:strVal val="#ppt_w"/>
                                          </p:val>
                                        </p:tav>
                                      </p:tavLst>
                                    </p:anim>
                                    <p:anim calcmode="lin" valueType="num">
                                      <p:cBhvr>
                                        <p:cTn id="40" dur="500" fill="hold"/>
                                        <p:tgtEl>
                                          <p:spTgt spid="7"/>
                                        </p:tgtEl>
                                        <p:attrNameLst>
                                          <p:attrName>ppt_h</p:attrName>
                                        </p:attrNameLst>
                                      </p:cBhvr>
                                      <p:tavLst>
                                        <p:tav tm="0">
                                          <p:val>
                                            <p:strVal val="#ppt_h"/>
                                          </p:val>
                                        </p:tav>
                                        <p:tav tm="100000">
                                          <p:val>
                                            <p:strVal val="#ppt_h"/>
                                          </p:val>
                                        </p:tav>
                                      </p:tavLst>
                                    </p:anim>
                                    <p:animEffect transition="in" filter="fad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3" name="Google Shape;683;p41"/>
          <p:cNvSpPr/>
          <p:nvPr/>
        </p:nvSpPr>
        <p:spPr>
          <a:xfrm>
            <a:off x="6173943" y="2529688"/>
            <a:ext cx="745500" cy="706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1"/>
          <p:cNvSpPr/>
          <p:nvPr/>
        </p:nvSpPr>
        <p:spPr>
          <a:xfrm>
            <a:off x="6173954" y="2513188"/>
            <a:ext cx="745578" cy="73917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1"/>
          <p:cNvSpPr/>
          <p:nvPr/>
        </p:nvSpPr>
        <p:spPr>
          <a:xfrm>
            <a:off x="4215455" y="2529688"/>
            <a:ext cx="745500" cy="706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1"/>
          <p:cNvSpPr/>
          <p:nvPr/>
        </p:nvSpPr>
        <p:spPr>
          <a:xfrm>
            <a:off x="4215466" y="2513188"/>
            <a:ext cx="745578" cy="73917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1"/>
          <p:cNvSpPr/>
          <p:nvPr/>
        </p:nvSpPr>
        <p:spPr>
          <a:xfrm>
            <a:off x="2341272" y="2529676"/>
            <a:ext cx="706200" cy="706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1"/>
          <p:cNvSpPr/>
          <p:nvPr/>
        </p:nvSpPr>
        <p:spPr>
          <a:xfrm>
            <a:off x="2307879" y="2513188"/>
            <a:ext cx="745578" cy="73917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1"/>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smtClean="0">
                <a:latin typeface="+mn-lt"/>
              </a:rPr>
              <a:t>HƯỚNG DẪN VỀ NHÀ</a:t>
            </a:r>
            <a:endParaRPr sz="3200" b="1" dirty="0">
              <a:latin typeface="+mn-lt"/>
            </a:endParaRPr>
          </a:p>
        </p:txBody>
      </p:sp>
      <p:grpSp>
        <p:nvGrpSpPr>
          <p:cNvPr id="713" name="Google Shape;713;p41"/>
          <p:cNvGrpSpPr/>
          <p:nvPr/>
        </p:nvGrpSpPr>
        <p:grpSpPr>
          <a:xfrm>
            <a:off x="6322380" y="2659259"/>
            <a:ext cx="448716" cy="447033"/>
            <a:chOff x="1537898" y="3365453"/>
            <a:chExt cx="376282" cy="374933"/>
          </a:xfrm>
        </p:grpSpPr>
        <p:sp>
          <p:nvSpPr>
            <p:cNvPr id="714" name="Google Shape;714;p41"/>
            <p:cNvSpPr/>
            <p:nvPr/>
          </p:nvSpPr>
          <p:spPr>
            <a:xfrm>
              <a:off x="1537898" y="3365453"/>
              <a:ext cx="264973" cy="290386"/>
            </a:xfrm>
            <a:custGeom>
              <a:avLst/>
              <a:gdLst/>
              <a:ahLst/>
              <a:cxnLst/>
              <a:rect l="l" t="t" r="r" b="b"/>
              <a:pathLst>
                <a:path w="9822" h="10764" extrusionOk="0">
                  <a:moveTo>
                    <a:pt x="5442" y="1"/>
                  </a:moveTo>
                  <a:cubicBezTo>
                    <a:pt x="2690" y="1"/>
                    <a:pt x="0" y="2087"/>
                    <a:pt x="20" y="5428"/>
                  </a:cubicBezTo>
                  <a:lnTo>
                    <a:pt x="20" y="10764"/>
                  </a:lnTo>
                  <a:lnTo>
                    <a:pt x="7340" y="10764"/>
                  </a:lnTo>
                  <a:cubicBezTo>
                    <a:pt x="7278" y="9554"/>
                    <a:pt x="7433" y="8375"/>
                    <a:pt x="7806" y="7228"/>
                  </a:cubicBezTo>
                  <a:cubicBezTo>
                    <a:pt x="7713" y="7135"/>
                    <a:pt x="7651" y="7010"/>
                    <a:pt x="7588" y="6886"/>
                  </a:cubicBezTo>
                  <a:cubicBezTo>
                    <a:pt x="6937" y="5025"/>
                    <a:pt x="7930" y="2978"/>
                    <a:pt x="9822" y="2327"/>
                  </a:cubicBezTo>
                  <a:cubicBezTo>
                    <a:pt x="8697" y="720"/>
                    <a:pt x="7059" y="1"/>
                    <a:pt x="5442"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1"/>
            <p:cNvSpPr/>
            <p:nvPr/>
          </p:nvSpPr>
          <p:spPr>
            <a:xfrm>
              <a:off x="1538411" y="3365453"/>
              <a:ext cx="375770" cy="289550"/>
            </a:xfrm>
            <a:custGeom>
              <a:avLst/>
              <a:gdLst/>
              <a:ahLst/>
              <a:cxnLst/>
              <a:rect l="l" t="t" r="r" b="b"/>
              <a:pathLst>
                <a:path w="13929" h="10733" extrusionOk="0">
                  <a:moveTo>
                    <a:pt x="5336" y="0"/>
                  </a:moveTo>
                  <a:cubicBezTo>
                    <a:pt x="2358" y="31"/>
                    <a:pt x="1" y="2451"/>
                    <a:pt x="1" y="5428"/>
                  </a:cubicBezTo>
                  <a:lnTo>
                    <a:pt x="1" y="10733"/>
                  </a:lnTo>
                  <a:lnTo>
                    <a:pt x="13928" y="10733"/>
                  </a:lnTo>
                  <a:lnTo>
                    <a:pt x="13928" y="8034"/>
                  </a:lnTo>
                  <a:cubicBezTo>
                    <a:pt x="13928" y="7879"/>
                    <a:pt x="13897" y="7755"/>
                    <a:pt x="13835" y="7600"/>
                  </a:cubicBezTo>
                  <a:cubicBezTo>
                    <a:pt x="13773" y="7476"/>
                    <a:pt x="13711" y="7352"/>
                    <a:pt x="13587" y="7259"/>
                  </a:cubicBezTo>
                  <a:cubicBezTo>
                    <a:pt x="13386" y="7057"/>
                    <a:pt x="13122" y="6956"/>
                    <a:pt x="12858" y="6956"/>
                  </a:cubicBezTo>
                  <a:cubicBezTo>
                    <a:pt x="12595" y="6956"/>
                    <a:pt x="12331" y="7057"/>
                    <a:pt x="12129" y="7259"/>
                  </a:cubicBezTo>
                  <a:cubicBezTo>
                    <a:pt x="11928" y="7460"/>
                    <a:pt x="11656" y="7561"/>
                    <a:pt x="11385" y="7561"/>
                  </a:cubicBezTo>
                  <a:cubicBezTo>
                    <a:pt x="11113" y="7561"/>
                    <a:pt x="10842" y="7460"/>
                    <a:pt x="10640" y="7259"/>
                  </a:cubicBezTo>
                  <a:cubicBezTo>
                    <a:pt x="10439" y="7057"/>
                    <a:pt x="10175" y="6956"/>
                    <a:pt x="9911" y="6956"/>
                  </a:cubicBezTo>
                  <a:cubicBezTo>
                    <a:pt x="9648" y="6956"/>
                    <a:pt x="9384" y="7057"/>
                    <a:pt x="9183" y="7259"/>
                  </a:cubicBezTo>
                  <a:lnTo>
                    <a:pt x="9151" y="7290"/>
                  </a:lnTo>
                  <a:cubicBezTo>
                    <a:pt x="8963" y="7449"/>
                    <a:pt x="8727" y="7527"/>
                    <a:pt x="8494" y="7527"/>
                  </a:cubicBezTo>
                  <a:cubicBezTo>
                    <a:pt x="8229" y="7527"/>
                    <a:pt x="7968" y="7426"/>
                    <a:pt x="7787" y="7228"/>
                  </a:cubicBezTo>
                  <a:cubicBezTo>
                    <a:pt x="7694" y="7135"/>
                    <a:pt x="7632" y="7010"/>
                    <a:pt x="7569" y="6886"/>
                  </a:cubicBezTo>
                  <a:cubicBezTo>
                    <a:pt x="7414" y="6421"/>
                    <a:pt x="7352" y="5925"/>
                    <a:pt x="7383" y="5428"/>
                  </a:cubicBezTo>
                  <a:cubicBezTo>
                    <a:pt x="7476" y="4281"/>
                    <a:pt x="8097" y="3257"/>
                    <a:pt x="9058" y="2637"/>
                  </a:cubicBezTo>
                  <a:cubicBezTo>
                    <a:pt x="9276" y="2513"/>
                    <a:pt x="9462" y="2420"/>
                    <a:pt x="9710" y="2327"/>
                  </a:cubicBezTo>
                  <a:cubicBezTo>
                    <a:pt x="9710" y="2327"/>
                    <a:pt x="9741" y="2296"/>
                    <a:pt x="9803" y="2296"/>
                  </a:cubicBezTo>
                  <a:cubicBezTo>
                    <a:pt x="8965" y="1086"/>
                    <a:pt x="7663" y="279"/>
                    <a:pt x="6205" y="62"/>
                  </a:cubicBezTo>
                  <a:cubicBezTo>
                    <a:pt x="5925" y="0"/>
                    <a:pt x="5615" y="0"/>
                    <a:pt x="5336"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1"/>
            <p:cNvSpPr/>
            <p:nvPr/>
          </p:nvSpPr>
          <p:spPr>
            <a:xfrm>
              <a:off x="1697416" y="3383851"/>
              <a:ext cx="105455" cy="128062"/>
            </a:xfrm>
            <a:custGeom>
              <a:avLst/>
              <a:gdLst/>
              <a:ahLst/>
              <a:cxnLst/>
              <a:rect l="l" t="t" r="r" b="b"/>
              <a:pathLst>
                <a:path w="3909" h="4747" extrusionOk="0">
                  <a:moveTo>
                    <a:pt x="2110" y="1"/>
                  </a:moveTo>
                  <a:cubicBezTo>
                    <a:pt x="2017" y="94"/>
                    <a:pt x="1924" y="187"/>
                    <a:pt x="1862" y="311"/>
                  </a:cubicBezTo>
                  <a:cubicBezTo>
                    <a:pt x="900" y="435"/>
                    <a:pt x="249" y="1334"/>
                    <a:pt x="435" y="2296"/>
                  </a:cubicBezTo>
                  <a:cubicBezTo>
                    <a:pt x="0" y="3071"/>
                    <a:pt x="249" y="4064"/>
                    <a:pt x="1024" y="4560"/>
                  </a:cubicBezTo>
                  <a:cubicBezTo>
                    <a:pt x="1179" y="4622"/>
                    <a:pt x="1334" y="4684"/>
                    <a:pt x="1489" y="4746"/>
                  </a:cubicBezTo>
                  <a:cubicBezTo>
                    <a:pt x="1582" y="3599"/>
                    <a:pt x="2203" y="2575"/>
                    <a:pt x="3164" y="1955"/>
                  </a:cubicBezTo>
                  <a:cubicBezTo>
                    <a:pt x="3382" y="1831"/>
                    <a:pt x="3568" y="1738"/>
                    <a:pt x="3816" y="1645"/>
                  </a:cubicBezTo>
                  <a:lnTo>
                    <a:pt x="3909" y="1614"/>
                  </a:lnTo>
                  <a:cubicBezTo>
                    <a:pt x="3444" y="962"/>
                    <a:pt x="2823" y="404"/>
                    <a:pt x="2110"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1"/>
            <p:cNvSpPr/>
            <p:nvPr/>
          </p:nvSpPr>
          <p:spPr>
            <a:xfrm>
              <a:off x="1538411" y="3365453"/>
              <a:ext cx="167395" cy="290386"/>
            </a:xfrm>
            <a:custGeom>
              <a:avLst/>
              <a:gdLst/>
              <a:ahLst/>
              <a:cxnLst/>
              <a:rect l="l" t="t" r="r" b="b"/>
              <a:pathLst>
                <a:path w="6205" h="10764" extrusionOk="0">
                  <a:moveTo>
                    <a:pt x="5336" y="0"/>
                  </a:moveTo>
                  <a:cubicBezTo>
                    <a:pt x="2358" y="31"/>
                    <a:pt x="1" y="2451"/>
                    <a:pt x="1" y="5428"/>
                  </a:cubicBezTo>
                  <a:lnTo>
                    <a:pt x="1" y="10764"/>
                  </a:lnTo>
                  <a:lnTo>
                    <a:pt x="3940" y="10764"/>
                  </a:lnTo>
                  <a:cubicBezTo>
                    <a:pt x="3320" y="9585"/>
                    <a:pt x="3041" y="8282"/>
                    <a:pt x="3072" y="6948"/>
                  </a:cubicBezTo>
                  <a:cubicBezTo>
                    <a:pt x="3072" y="1365"/>
                    <a:pt x="6205" y="62"/>
                    <a:pt x="6205" y="62"/>
                  </a:cubicBezTo>
                  <a:cubicBezTo>
                    <a:pt x="5925" y="0"/>
                    <a:pt x="5615" y="0"/>
                    <a:pt x="5336" y="0"/>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1"/>
            <p:cNvSpPr/>
            <p:nvPr/>
          </p:nvSpPr>
          <p:spPr>
            <a:xfrm>
              <a:off x="1538411" y="3637818"/>
              <a:ext cx="375770" cy="102541"/>
            </a:xfrm>
            <a:custGeom>
              <a:avLst/>
              <a:gdLst/>
              <a:ahLst/>
              <a:cxnLst/>
              <a:rect l="l" t="t" r="r" b="b"/>
              <a:pathLst>
                <a:path w="13929" h="3801" extrusionOk="0">
                  <a:moveTo>
                    <a:pt x="1040" y="1"/>
                  </a:moveTo>
                  <a:cubicBezTo>
                    <a:pt x="776" y="1"/>
                    <a:pt x="513" y="109"/>
                    <a:pt x="311" y="327"/>
                  </a:cubicBezTo>
                  <a:lnTo>
                    <a:pt x="1" y="637"/>
                  </a:lnTo>
                  <a:lnTo>
                    <a:pt x="1" y="2560"/>
                  </a:lnTo>
                  <a:cubicBezTo>
                    <a:pt x="1" y="3242"/>
                    <a:pt x="559" y="3801"/>
                    <a:pt x="1273" y="3801"/>
                  </a:cubicBezTo>
                  <a:lnTo>
                    <a:pt x="12657" y="3801"/>
                  </a:lnTo>
                  <a:cubicBezTo>
                    <a:pt x="13339" y="3801"/>
                    <a:pt x="13928" y="3242"/>
                    <a:pt x="13928" y="2560"/>
                  </a:cubicBezTo>
                  <a:lnTo>
                    <a:pt x="13928" y="637"/>
                  </a:lnTo>
                  <a:lnTo>
                    <a:pt x="13587" y="327"/>
                  </a:lnTo>
                  <a:cubicBezTo>
                    <a:pt x="13370" y="125"/>
                    <a:pt x="13099" y="24"/>
                    <a:pt x="12831" y="24"/>
                  </a:cubicBezTo>
                  <a:cubicBezTo>
                    <a:pt x="12564" y="24"/>
                    <a:pt x="12300" y="125"/>
                    <a:pt x="12098" y="327"/>
                  </a:cubicBezTo>
                  <a:cubicBezTo>
                    <a:pt x="11912" y="513"/>
                    <a:pt x="11633" y="606"/>
                    <a:pt x="11354" y="637"/>
                  </a:cubicBezTo>
                  <a:cubicBezTo>
                    <a:pt x="11075" y="606"/>
                    <a:pt x="10827" y="513"/>
                    <a:pt x="10609" y="327"/>
                  </a:cubicBezTo>
                  <a:cubicBezTo>
                    <a:pt x="10423" y="109"/>
                    <a:pt x="10175" y="16"/>
                    <a:pt x="9896" y="16"/>
                  </a:cubicBezTo>
                  <a:cubicBezTo>
                    <a:pt x="9617" y="16"/>
                    <a:pt x="9338" y="109"/>
                    <a:pt x="9151" y="327"/>
                  </a:cubicBezTo>
                  <a:cubicBezTo>
                    <a:pt x="8950" y="528"/>
                    <a:pt x="8678" y="629"/>
                    <a:pt x="8407" y="629"/>
                  </a:cubicBezTo>
                  <a:cubicBezTo>
                    <a:pt x="8136" y="629"/>
                    <a:pt x="7864" y="528"/>
                    <a:pt x="7663" y="327"/>
                  </a:cubicBezTo>
                  <a:cubicBezTo>
                    <a:pt x="7569" y="202"/>
                    <a:pt x="7414" y="109"/>
                    <a:pt x="7290" y="78"/>
                  </a:cubicBezTo>
                  <a:cubicBezTo>
                    <a:pt x="7166" y="16"/>
                    <a:pt x="7042" y="16"/>
                    <a:pt x="6949" y="16"/>
                  </a:cubicBezTo>
                  <a:cubicBezTo>
                    <a:pt x="6670" y="16"/>
                    <a:pt x="6391" y="109"/>
                    <a:pt x="6205" y="327"/>
                  </a:cubicBezTo>
                  <a:cubicBezTo>
                    <a:pt x="6003" y="528"/>
                    <a:pt x="5739" y="629"/>
                    <a:pt x="5472" y="629"/>
                  </a:cubicBezTo>
                  <a:cubicBezTo>
                    <a:pt x="5204" y="629"/>
                    <a:pt x="4933" y="528"/>
                    <a:pt x="4716" y="327"/>
                  </a:cubicBezTo>
                  <a:cubicBezTo>
                    <a:pt x="4530" y="109"/>
                    <a:pt x="4281" y="16"/>
                    <a:pt x="4002" y="16"/>
                  </a:cubicBezTo>
                  <a:cubicBezTo>
                    <a:pt x="3878" y="16"/>
                    <a:pt x="3754" y="16"/>
                    <a:pt x="3661" y="78"/>
                  </a:cubicBezTo>
                  <a:cubicBezTo>
                    <a:pt x="3506" y="109"/>
                    <a:pt x="3382" y="202"/>
                    <a:pt x="3258" y="327"/>
                  </a:cubicBezTo>
                  <a:cubicBezTo>
                    <a:pt x="3072" y="513"/>
                    <a:pt x="2793" y="606"/>
                    <a:pt x="2513" y="637"/>
                  </a:cubicBezTo>
                  <a:cubicBezTo>
                    <a:pt x="2234" y="606"/>
                    <a:pt x="1986" y="513"/>
                    <a:pt x="1769" y="327"/>
                  </a:cubicBezTo>
                  <a:cubicBezTo>
                    <a:pt x="1567" y="109"/>
                    <a:pt x="1304" y="1"/>
                    <a:pt x="1040"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1"/>
            <p:cNvSpPr/>
            <p:nvPr/>
          </p:nvSpPr>
          <p:spPr>
            <a:xfrm>
              <a:off x="1538411" y="3637818"/>
              <a:ext cx="204220" cy="102568"/>
            </a:xfrm>
            <a:custGeom>
              <a:avLst/>
              <a:gdLst/>
              <a:ahLst/>
              <a:cxnLst/>
              <a:rect l="l" t="t" r="r" b="b"/>
              <a:pathLst>
                <a:path w="7570" h="3802" extrusionOk="0">
                  <a:moveTo>
                    <a:pt x="1040" y="1"/>
                  </a:moveTo>
                  <a:cubicBezTo>
                    <a:pt x="776" y="1"/>
                    <a:pt x="513" y="109"/>
                    <a:pt x="311" y="327"/>
                  </a:cubicBezTo>
                  <a:lnTo>
                    <a:pt x="1" y="637"/>
                  </a:lnTo>
                  <a:lnTo>
                    <a:pt x="1" y="2560"/>
                  </a:lnTo>
                  <a:cubicBezTo>
                    <a:pt x="1" y="3225"/>
                    <a:pt x="531" y="3802"/>
                    <a:pt x="1219" y="3802"/>
                  </a:cubicBezTo>
                  <a:cubicBezTo>
                    <a:pt x="1237" y="3802"/>
                    <a:pt x="1255" y="3801"/>
                    <a:pt x="1273" y="3801"/>
                  </a:cubicBezTo>
                  <a:lnTo>
                    <a:pt x="7569" y="3801"/>
                  </a:lnTo>
                  <a:cubicBezTo>
                    <a:pt x="5801" y="3149"/>
                    <a:pt x="4375" y="1815"/>
                    <a:pt x="3661" y="78"/>
                  </a:cubicBezTo>
                  <a:cubicBezTo>
                    <a:pt x="3506" y="109"/>
                    <a:pt x="3382" y="202"/>
                    <a:pt x="3258" y="327"/>
                  </a:cubicBezTo>
                  <a:cubicBezTo>
                    <a:pt x="3072" y="513"/>
                    <a:pt x="2793" y="606"/>
                    <a:pt x="2513" y="637"/>
                  </a:cubicBezTo>
                  <a:cubicBezTo>
                    <a:pt x="2234" y="606"/>
                    <a:pt x="1986" y="513"/>
                    <a:pt x="1769" y="327"/>
                  </a:cubicBezTo>
                  <a:cubicBezTo>
                    <a:pt x="1567" y="109"/>
                    <a:pt x="1304" y="1"/>
                    <a:pt x="1040" y="1"/>
                  </a:cubicBezTo>
                  <a:close/>
                </a:path>
              </a:pathLst>
            </a:custGeom>
            <a:solidFill>
              <a:srgbClr val="438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1"/>
            <p:cNvSpPr/>
            <p:nvPr/>
          </p:nvSpPr>
          <p:spPr>
            <a:xfrm>
              <a:off x="1552061" y="3569403"/>
              <a:ext cx="56410" cy="45484"/>
            </a:xfrm>
            <a:custGeom>
              <a:avLst/>
              <a:gdLst/>
              <a:ahLst/>
              <a:cxnLst/>
              <a:rect l="l" t="t" r="r" b="b"/>
              <a:pathLst>
                <a:path w="2091" h="1686" extrusionOk="0">
                  <a:moveTo>
                    <a:pt x="1242" y="1"/>
                  </a:moveTo>
                  <a:cubicBezTo>
                    <a:pt x="1208" y="1"/>
                    <a:pt x="1174" y="3"/>
                    <a:pt x="1139" y="9"/>
                  </a:cubicBezTo>
                  <a:cubicBezTo>
                    <a:pt x="1127" y="8"/>
                    <a:pt x="1115" y="8"/>
                    <a:pt x="1103" y="8"/>
                  </a:cubicBezTo>
                  <a:cubicBezTo>
                    <a:pt x="322" y="8"/>
                    <a:pt x="0" y="1009"/>
                    <a:pt x="611" y="1498"/>
                  </a:cubicBezTo>
                  <a:cubicBezTo>
                    <a:pt x="774" y="1628"/>
                    <a:pt x="957" y="1686"/>
                    <a:pt x="1134" y="1686"/>
                  </a:cubicBezTo>
                  <a:cubicBezTo>
                    <a:pt x="1632" y="1686"/>
                    <a:pt x="2091" y="1232"/>
                    <a:pt x="1976" y="660"/>
                  </a:cubicBezTo>
                  <a:cubicBezTo>
                    <a:pt x="1920" y="292"/>
                    <a:pt x="1604" y="1"/>
                    <a:pt x="12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1"/>
            <p:cNvSpPr/>
            <p:nvPr/>
          </p:nvSpPr>
          <p:spPr>
            <a:xfrm>
              <a:off x="1681526" y="3569403"/>
              <a:ext cx="41033" cy="35880"/>
            </a:xfrm>
            <a:custGeom>
              <a:avLst/>
              <a:gdLst/>
              <a:ahLst/>
              <a:cxnLst/>
              <a:rect l="l" t="t" r="r" b="b"/>
              <a:pathLst>
                <a:path w="1521" h="1330" extrusionOk="0">
                  <a:moveTo>
                    <a:pt x="727" y="1"/>
                  </a:moveTo>
                  <a:cubicBezTo>
                    <a:pt x="342" y="1"/>
                    <a:pt x="28" y="292"/>
                    <a:pt x="0" y="660"/>
                  </a:cubicBezTo>
                  <a:cubicBezTo>
                    <a:pt x="0" y="1058"/>
                    <a:pt x="331" y="1330"/>
                    <a:pt x="678" y="1330"/>
                  </a:cubicBezTo>
                  <a:cubicBezTo>
                    <a:pt x="818" y="1330"/>
                    <a:pt x="961" y="1286"/>
                    <a:pt x="1086" y="1188"/>
                  </a:cubicBezTo>
                  <a:cubicBezTo>
                    <a:pt x="1520" y="846"/>
                    <a:pt x="1365" y="133"/>
                    <a:pt x="838" y="9"/>
                  </a:cubicBezTo>
                  <a:cubicBezTo>
                    <a:pt x="800" y="3"/>
                    <a:pt x="763" y="1"/>
                    <a:pt x="7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1"/>
            <p:cNvSpPr/>
            <p:nvPr/>
          </p:nvSpPr>
          <p:spPr>
            <a:xfrm>
              <a:off x="1712793" y="3388006"/>
              <a:ext cx="117946" cy="107964"/>
            </a:xfrm>
            <a:custGeom>
              <a:avLst/>
              <a:gdLst/>
              <a:ahLst/>
              <a:cxnLst/>
              <a:rect l="l" t="t" r="r" b="b"/>
              <a:pathLst>
                <a:path w="4372" h="4002" extrusionOk="0">
                  <a:moveTo>
                    <a:pt x="2721" y="1"/>
                  </a:moveTo>
                  <a:cubicBezTo>
                    <a:pt x="2397" y="1"/>
                    <a:pt x="2070" y="156"/>
                    <a:pt x="1850" y="529"/>
                  </a:cubicBezTo>
                  <a:cubicBezTo>
                    <a:pt x="1788" y="622"/>
                    <a:pt x="1757" y="715"/>
                    <a:pt x="1726" y="808"/>
                  </a:cubicBezTo>
                  <a:cubicBezTo>
                    <a:pt x="1648" y="791"/>
                    <a:pt x="1572" y="783"/>
                    <a:pt x="1497" y="783"/>
                  </a:cubicBezTo>
                  <a:cubicBezTo>
                    <a:pt x="771" y="783"/>
                    <a:pt x="241" y="1563"/>
                    <a:pt x="578" y="2266"/>
                  </a:cubicBezTo>
                  <a:cubicBezTo>
                    <a:pt x="516" y="2297"/>
                    <a:pt x="485" y="2359"/>
                    <a:pt x="454" y="2421"/>
                  </a:cubicBezTo>
                  <a:cubicBezTo>
                    <a:pt x="1" y="3241"/>
                    <a:pt x="689" y="4001"/>
                    <a:pt x="1400" y="4001"/>
                  </a:cubicBezTo>
                  <a:cubicBezTo>
                    <a:pt x="1711" y="4001"/>
                    <a:pt x="2027" y="3856"/>
                    <a:pt x="2253" y="3507"/>
                  </a:cubicBezTo>
                  <a:cubicBezTo>
                    <a:pt x="2284" y="3445"/>
                    <a:pt x="2315" y="3383"/>
                    <a:pt x="2346" y="3321"/>
                  </a:cubicBezTo>
                  <a:cubicBezTo>
                    <a:pt x="2532" y="3432"/>
                    <a:pt x="2719" y="3481"/>
                    <a:pt x="2896" y="3481"/>
                  </a:cubicBezTo>
                  <a:cubicBezTo>
                    <a:pt x="3742" y="3481"/>
                    <a:pt x="4372" y="2366"/>
                    <a:pt x="3649" y="1645"/>
                  </a:cubicBezTo>
                  <a:lnTo>
                    <a:pt x="3649" y="1645"/>
                  </a:lnTo>
                  <a:lnTo>
                    <a:pt x="3649" y="1615"/>
                  </a:lnTo>
                  <a:cubicBezTo>
                    <a:pt x="4164" y="778"/>
                    <a:pt x="3448" y="1"/>
                    <a:pt x="2721" y="1"/>
                  </a:cubicBezTo>
                  <a:close/>
                </a:path>
              </a:pathLst>
            </a:custGeom>
            <a:solidFill>
              <a:srgbClr val="FFF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1"/>
            <p:cNvSpPr/>
            <p:nvPr/>
          </p:nvSpPr>
          <p:spPr>
            <a:xfrm>
              <a:off x="1684872" y="3554565"/>
              <a:ext cx="11735" cy="20935"/>
            </a:xfrm>
            <a:custGeom>
              <a:avLst/>
              <a:gdLst/>
              <a:ahLst/>
              <a:cxnLst/>
              <a:rect l="l" t="t" r="r" b="b"/>
              <a:pathLst>
                <a:path w="435" h="776" extrusionOk="0">
                  <a:moveTo>
                    <a:pt x="217" y="0"/>
                  </a:moveTo>
                  <a:cubicBezTo>
                    <a:pt x="93" y="0"/>
                    <a:pt x="0" y="94"/>
                    <a:pt x="0" y="218"/>
                  </a:cubicBezTo>
                  <a:lnTo>
                    <a:pt x="0" y="559"/>
                  </a:lnTo>
                  <a:cubicBezTo>
                    <a:pt x="0" y="683"/>
                    <a:pt x="93" y="776"/>
                    <a:pt x="217" y="776"/>
                  </a:cubicBezTo>
                  <a:cubicBezTo>
                    <a:pt x="341" y="776"/>
                    <a:pt x="434" y="683"/>
                    <a:pt x="434" y="559"/>
                  </a:cubicBezTo>
                  <a:lnTo>
                    <a:pt x="434" y="218"/>
                  </a:lnTo>
                  <a:cubicBezTo>
                    <a:pt x="434" y="94"/>
                    <a:pt x="341" y="0"/>
                    <a:pt x="217"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1"/>
            <p:cNvSpPr/>
            <p:nvPr/>
          </p:nvSpPr>
          <p:spPr>
            <a:xfrm>
              <a:off x="1627652" y="3556130"/>
              <a:ext cx="45565" cy="41977"/>
            </a:xfrm>
            <a:custGeom>
              <a:avLst/>
              <a:gdLst/>
              <a:ahLst/>
              <a:cxnLst/>
              <a:rect l="l" t="t" r="r" b="b"/>
              <a:pathLst>
                <a:path w="1689" h="1556" extrusionOk="0">
                  <a:moveTo>
                    <a:pt x="657" y="0"/>
                  </a:moveTo>
                  <a:cubicBezTo>
                    <a:pt x="629" y="0"/>
                    <a:pt x="600" y="2"/>
                    <a:pt x="570" y="4"/>
                  </a:cubicBezTo>
                  <a:lnTo>
                    <a:pt x="260" y="98"/>
                  </a:lnTo>
                  <a:cubicBezTo>
                    <a:pt x="1" y="155"/>
                    <a:pt x="63" y="507"/>
                    <a:pt x="296" y="507"/>
                  </a:cubicBezTo>
                  <a:cubicBezTo>
                    <a:pt x="314" y="507"/>
                    <a:pt x="333" y="505"/>
                    <a:pt x="353" y="501"/>
                  </a:cubicBezTo>
                  <a:lnTo>
                    <a:pt x="663" y="408"/>
                  </a:lnTo>
                  <a:cubicBezTo>
                    <a:pt x="684" y="408"/>
                    <a:pt x="705" y="394"/>
                    <a:pt x="716" y="394"/>
                  </a:cubicBezTo>
                  <a:cubicBezTo>
                    <a:pt x="722" y="394"/>
                    <a:pt x="725" y="397"/>
                    <a:pt x="725" y="408"/>
                  </a:cubicBezTo>
                  <a:lnTo>
                    <a:pt x="725" y="439"/>
                  </a:lnTo>
                  <a:cubicBezTo>
                    <a:pt x="632" y="532"/>
                    <a:pt x="570" y="625"/>
                    <a:pt x="570" y="749"/>
                  </a:cubicBezTo>
                  <a:cubicBezTo>
                    <a:pt x="570" y="873"/>
                    <a:pt x="632" y="966"/>
                    <a:pt x="725" y="1059"/>
                  </a:cubicBezTo>
                  <a:cubicBezTo>
                    <a:pt x="725" y="1059"/>
                    <a:pt x="725" y="1090"/>
                    <a:pt x="725" y="1090"/>
                  </a:cubicBezTo>
                  <a:lnTo>
                    <a:pt x="663" y="1090"/>
                  </a:lnTo>
                  <a:lnTo>
                    <a:pt x="353" y="997"/>
                  </a:lnTo>
                  <a:cubicBezTo>
                    <a:pt x="337" y="992"/>
                    <a:pt x="320" y="989"/>
                    <a:pt x="303" y="989"/>
                  </a:cubicBezTo>
                  <a:cubicBezTo>
                    <a:pt x="220" y="989"/>
                    <a:pt x="131" y="1049"/>
                    <a:pt x="105" y="1152"/>
                  </a:cubicBezTo>
                  <a:cubicBezTo>
                    <a:pt x="74" y="1276"/>
                    <a:pt x="136" y="1369"/>
                    <a:pt x="260" y="1400"/>
                  </a:cubicBezTo>
                  <a:lnTo>
                    <a:pt x="570" y="1493"/>
                  </a:lnTo>
                  <a:lnTo>
                    <a:pt x="694" y="1493"/>
                  </a:lnTo>
                  <a:lnTo>
                    <a:pt x="694" y="1555"/>
                  </a:lnTo>
                  <a:cubicBezTo>
                    <a:pt x="1688" y="1465"/>
                    <a:pt x="1600" y="0"/>
                    <a:pt x="657"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1"/>
            <p:cNvSpPr/>
            <p:nvPr/>
          </p:nvSpPr>
          <p:spPr>
            <a:xfrm>
              <a:off x="1580253" y="3552839"/>
              <a:ext cx="32670" cy="21825"/>
            </a:xfrm>
            <a:custGeom>
              <a:avLst/>
              <a:gdLst/>
              <a:ahLst/>
              <a:cxnLst/>
              <a:rect l="l" t="t" r="r" b="b"/>
              <a:pathLst>
                <a:path w="1211" h="809" extrusionOk="0">
                  <a:moveTo>
                    <a:pt x="569" y="0"/>
                  </a:moveTo>
                  <a:cubicBezTo>
                    <a:pt x="252" y="0"/>
                    <a:pt x="1" y="268"/>
                    <a:pt x="1" y="592"/>
                  </a:cubicBezTo>
                  <a:cubicBezTo>
                    <a:pt x="1" y="716"/>
                    <a:pt x="94" y="809"/>
                    <a:pt x="218" y="809"/>
                  </a:cubicBezTo>
                  <a:lnTo>
                    <a:pt x="249" y="809"/>
                  </a:lnTo>
                  <a:cubicBezTo>
                    <a:pt x="342" y="809"/>
                    <a:pt x="435" y="716"/>
                    <a:pt x="435" y="623"/>
                  </a:cubicBezTo>
                  <a:cubicBezTo>
                    <a:pt x="404" y="530"/>
                    <a:pt x="466" y="468"/>
                    <a:pt x="528" y="437"/>
                  </a:cubicBezTo>
                  <a:lnTo>
                    <a:pt x="621" y="437"/>
                  </a:lnTo>
                  <a:cubicBezTo>
                    <a:pt x="683" y="437"/>
                    <a:pt x="776" y="499"/>
                    <a:pt x="776" y="592"/>
                  </a:cubicBezTo>
                  <a:cubicBezTo>
                    <a:pt x="776" y="716"/>
                    <a:pt x="869" y="809"/>
                    <a:pt x="962" y="809"/>
                  </a:cubicBezTo>
                  <a:lnTo>
                    <a:pt x="993" y="778"/>
                  </a:lnTo>
                  <a:cubicBezTo>
                    <a:pt x="1117" y="778"/>
                    <a:pt x="1211" y="685"/>
                    <a:pt x="1211" y="592"/>
                  </a:cubicBezTo>
                  <a:cubicBezTo>
                    <a:pt x="1211" y="251"/>
                    <a:pt x="931" y="2"/>
                    <a:pt x="621" y="2"/>
                  </a:cubicBezTo>
                  <a:cubicBezTo>
                    <a:pt x="604" y="1"/>
                    <a:pt x="586" y="0"/>
                    <a:pt x="569"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6" name="Google Shape;726;p41"/>
          <p:cNvGrpSpPr/>
          <p:nvPr/>
        </p:nvGrpSpPr>
        <p:grpSpPr>
          <a:xfrm>
            <a:off x="4364223" y="2723300"/>
            <a:ext cx="448073" cy="318951"/>
            <a:chOff x="3979443" y="1615962"/>
            <a:chExt cx="375743" cy="267509"/>
          </a:xfrm>
        </p:grpSpPr>
        <p:sp>
          <p:nvSpPr>
            <p:cNvPr id="727" name="Google Shape;727;p41"/>
            <p:cNvSpPr/>
            <p:nvPr/>
          </p:nvSpPr>
          <p:spPr>
            <a:xfrm>
              <a:off x="3979443" y="1695923"/>
              <a:ext cx="375743" cy="102191"/>
            </a:xfrm>
            <a:custGeom>
              <a:avLst/>
              <a:gdLst/>
              <a:ahLst/>
              <a:cxnLst/>
              <a:rect l="l" t="t" r="r" b="b"/>
              <a:pathLst>
                <a:path w="13928" h="3788" extrusionOk="0">
                  <a:moveTo>
                    <a:pt x="12897" y="0"/>
                  </a:moveTo>
                  <a:cubicBezTo>
                    <a:pt x="12724" y="0"/>
                    <a:pt x="12546" y="43"/>
                    <a:pt x="12377" y="127"/>
                  </a:cubicBezTo>
                  <a:cubicBezTo>
                    <a:pt x="12284" y="158"/>
                    <a:pt x="12222" y="220"/>
                    <a:pt x="12129" y="313"/>
                  </a:cubicBezTo>
                  <a:cubicBezTo>
                    <a:pt x="11943" y="499"/>
                    <a:pt x="11663" y="623"/>
                    <a:pt x="11384" y="623"/>
                  </a:cubicBezTo>
                  <a:cubicBezTo>
                    <a:pt x="11167" y="623"/>
                    <a:pt x="10919" y="530"/>
                    <a:pt x="10733" y="375"/>
                  </a:cubicBezTo>
                  <a:lnTo>
                    <a:pt x="10671" y="313"/>
                  </a:lnTo>
                  <a:cubicBezTo>
                    <a:pt x="10469" y="112"/>
                    <a:pt x="10198" y="11"/>
                    <a:pt x="9926" y="11"/>
                  </a:cubicBezTo>
                  <a:cubicBezTo>
                    <a:pt x="9655" y="11"/>
                    <a:pt x="9383" y="112"/>
                    <a:pt x="9182" y="313"/>
                  </a:cubicBezTo>
                  <a:cubicBezTo>
                    <a:pt x="8980" y="515"/>
                    <a:pt x="8717" y="616"/>
                    <a:pt x="8449" y="616"/>
                  </a:cubicBezTo>
                  <a:cubicBezTo>
                    <a:pt x="8181" y="616"/>
                    <a:pt x="7910" y="515"/>
                    <a:pt x="7693" y="313"/>
                  </a:cubicBezTo>
                  <a:cubicBezTo>
                    <a:pt x="7507" y="127"/>
                    <a:pt x="7259" y="3"/>
                    <a:pt x="6980" y="3"/>
                  </a:cubicBezTo>
                  <a:cubicBezTo>
                    <a:pt x="6700" y="3"/>
                    <a:pt x="6421" y="127"/>
                    <a:pt x="6235" y="313"/>
                  </a:cubicBezTo>
                  <a:cubicBezTo>
                    <a:pt x="6033" y="515"/>
                    <a:pt x="5762" y="616"/>
                    <a:pt x="5491" y="616"/>
                  </a:cubicBezTo>
                  <a:cubicBezTo>
                    <a:pt x="5219" y="616"/>
                    <a:pt x="4948" y="515"/>
                    <a:pt x="4746" y="313"/>
                  </a:cubicBezTo>
                  <a:cubicBezTo>
                    <a:pt x="4653" y="189"/>
                    <a:pt x="4529" y="127"/>
                    <a:pt x="4374" y="65"/>
                  </a:cubicBezTo>
                  <a:cubicBezTo>
                    <a:pt x="4250" y="34"/>
                    <a:pt x="4126" y="3"/>
                    <a:pt x="4002" y="3"/>
                  </a:cubicBezTo>
                  <a:cubicBezTo>
                    <a:pt x="3722" y="3"/>
                    <a:pt x="3474" y="127"/>
                    <a:pt x="3288" y="313"/>
                  </a:cubicBezTo>
                  <a:cubicBezTo>
                    <a:pt x="3071" y="499"/>
                    <a:pt x="2823" y="623"/>
                    <a:pt x="2544" y="623"/>
                  </a:cubicBezTo>
                  <a:cubicBezTo>
                    <a:pt x="2265" y="623"/>
                    <a:pt x="1985" y="499"/>
                    <a:pt x="1799" y="313"/>
                  </a:cubicBezTo>
                  <a:cubicBezTo>
                    <a:pt x="1613" y="127"/>
                    <a:pt x="1334" y="3"/>
                    <a:pt x="1055" y="3"/>
                  </a:cubicBezTo>
                  <a:cubicBezTo>
                    <a:pt x="776" y="3"/>
                    <a:pt x="527" y="96"/>
                    <a:pt x="310" y="313"/>
                  </a:cubicBezTo>
                  <a:cubicBezTo>
                    <a:pt x="124" y="499"/>
                    <a:pt x="0" y="810"/>
                    <a:pt x="0" y="1089"/>
                  </a:cubicBezTo>
                  <a:lnTo>
                    <a:pt x="0" y="3787"/>
                  </a:lnTo>
                  <a:lnTo>
                    <a:pt x="13928" y="3787"/>
                  </a:lnTo>
                  <a:lnTo>
                    <a:pt x="13928" y="1089"/>
                  </a:lnTo>
                  <a:cubicBezTo>
                    <a:pt x="13928" y="934"/>
                    <a:pt x="13897" y="810"/>
                    <a:pt x="13835" y="654"/>
                  </a:cubicBezTo>
                  <a:lnTo>
                    <a:pt x="13866" y="654"/>
                  </a:lnTo>
                  <a:cubicBezTo>
                    <a:pt x="13804" y="530"/>
                    <a:pt x="13711" y="406"/>
                    <a:pt x="13618" y="313"/>
                  </a:cubicBezTo>
                  <a:cubicBezTo>
                    <a:pt x="13428" y="105"/>
                    <a:pt x="13169" y="0"/>
                    <a:pt x="12897" y="0"/>
                  </a:cubicBezTo>
                  <a:close/>
                </a:path>
              </a:pathLst>
            </a:custGeom>
            <a:solidFill>
              <a:srgbClr val="AAC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1"/>
            <p:cNvSpPr/>
            <p:nvPr/>
          </p:nvSpPr>
          <p:spPr>
            <a:xfrm>
              <a:off x="3979443" y="1696004"/>
              <a:ext cx="118000" cy="102110"/>
            </a:xfrm>
            <a:custGeom>
              <a:avLst/>
              <a:gdLst/>
              <a:ahLst/>
              <a:cxnLst/>
              <a:rect l="l" t="t" r="r" b="b"/>
              <a:pathLst>
                <a:path w="4374" h="3785" extrusionOk="0">
                  <a:moveTo>
                    <a:pt x="1055" y="0"/>
                  </a:moveTo>
                  <a:cubicBezTo>
                    <a:pt x="465" y="0"/>
                    <a:pt x="0" y="496"/>
                    <a:pt x="0" y="1086"/>
                  </a:cubicBezTo>
                  <a:lnTo>
                    <a:pt x="0" y="3784"/>
                  </a:lnTo>
                  <a:lnTo>
                    <a:pt x="3319" y="3784"/>
                  </a:lnTo>
                  <a:cubicBezTo>
                    <a:pt x="3319" y="3660"/>
                    <a:pt x="3350" y="3536"/>
                    <a:pt x="3350" y="3412"/>
                  </a:cubicBezTo>
                  <a:cubicBezTo>
                    <a:pt x="3412" y="2730"/>
                    <a:pt x="3567" y="2078"/>
                    <a:pt x="3785" y="1458"/>
                  </a:cubicBezTo>
                  <a:cubicBezTo>
                    <a:pt x="3971" y="993"/>
                    <a:pt x="4157" y="527"/>
                    <a:pt x="4374" y="93"/>
                  </a:cubicBezTo>
                  <a:cubicBezTo>
                    <a:pt x="4253" y="43"/>
                    <a:pt x="4125" y="18"/>
                    <a:pt x="3998" y="18"/>
                  </a:cubicBezTo>
                  <a:cubicBezTo>
                    <a:pt x="3735" y="18"/>
                    <a:pt x="3476" y="122"/>
                    <a:pt x="3288" y="310"/>
                  </a:cubicBezTo>
                  <a:cubicBezTo>
                    <a:pt x="3087" y="512"/>
                    <a:pt x="2815" y="613"/>
                    <a:pt x="2544" y="613"/>
                  </a:cubicBezTo>
                  <a:cubicBezTo>
                    <a:pt x="2272" y="613"/>
                    <a:pt x="2001" y="512"/>
                    <a:pt x="1799" y="310"/>
                  </a:cubicBezTo>
                  <a:cubicBezTo>
                    <a:pt x="1613" y="124"/>
                    <a:pt x="1334" y="0"/>
                    <a:pt x="1055"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1"/>
            <p:cNvSpPr/>
            <p:nvPr/>
          </p:nvSpPr>
          <p:spPr>
            <a:xfrm>
              <a:off x="3988642" y="1621573"/>
              <a:ext cx="341454" cy="250189"/>
            </a:xfrm>
            <a:custGeom>
              <a:avLst/>
              <a:gdLst/>
              <a:ahLst/>
              <a:cxnLst/>
              <a:rect l="l" t="t" r="r" b="b"/>
              <a:pathLst>
                <a:path w="12657" h="9274" extrusionOk="0">
                  <a:moveTo>
                    <a:pt x="9641" y="1"/>
                  </a:moveTo>
                  <a:cubicBezTo>
                    <a:pt x="9473" y="1"/>
                    <a:pt x="9330" y="37"/>
                    <a:pt x="9244" y="122"/>
                  </a:cubicBezTo>
                  <a:cubicBezTo>
                    <a:pt x="8996" y="371"/>
                    <a:pt x="9213" y="1270"/>
                    <a:pt x="9554" y="1611"/>
                  </a:cubicBezTo>
                  <a:cubicBezTo>
                    <a:pt x="9709" y="1766"/>
                    <a:pt x="9927" y="1860"/>
                    <a:pt x="10175" y="1860"/>
                  </a:cubicBezTo>
                  <a:cubicBezTo>
                    <a:pt x="10330" y="2232"/>
                    <a:pt x="10423" y="2666"/>
                    <a:pt x="10361" y="3100"/>
                  </a:cubicBezTo>
                  <a:cubicBezTo>
                    <a:pt x="10237" y="3814"/>
                    <a:pt x="9771" y="4434"/>
                    <a:pt x="9120" y="4744"/>
                  </a:cubicBezTo>
                  <a:cubicBezTo>
                    <a:pt x="8500" y="4961"/>
                    <a:pt x="7879" y="5054"/>
                    <a:pt x="7259" y="5054"/>
                  </a:cubicBezTo>
                  <a:lnTo>
                    <a:pt x="7073" y="5054"/>
                  </a:lnTo>
                  <a:cubicBezTo>
                    <a:pt x="6204" y="5054"/>
                    <a:pt x="5336" y="4837"/>
                    <a:pt x="4560" y="4465"/>
                  </a:cubicBezTo>
                  <a:cubicBezTo>
                    <a:pt x="4206" y="4300"/>
                    <a:pt x="3837" y="4222"/>
                    <a:pt x="3476" y="4222"/>
                  </a:cubicBezTo>
                  <a:cubicBezTo>
                    <a:pt x="2417" y="4222"/>
                    <a:pt x="1425" y="4890"/>
                    <a:pt x="1055" y="5954"/>
                  </a:cubicBezTo>
                  <a:cubicBezTo>
                    <a:pt x="1055" y="5954"/>
                    <a:pt x="0" y="9273"/>
                    <a:pt x="3630" y="9273"/>
                  </a:cubicBezTo>
                  <a:cubicBezTo>
                    <a:pt x="5739" y="8994"/>
                    <a:pt x="7879" y="8870"/>
                    <a:pt x="9989" y="8870"/>
                  </a:cubicBezTo>
                  <a:cubicBezTo>
                    <a:pt x="10888" y="8777"/>
                    <a:pt x="11229" y="7660"/>
                    <a:pt x="11664" y="6543"/>
                  </a:cubicBezTo>
                  <a:cubicBezTo>
                    <a:pt x="11664" y="6512"/>
                    <a:pt x="11788" y="6233"/>
                    <a:pt x="11788" y="6233"/>
                  </a:cubicBezTo>
                  <a:cubicBezTo>
                    <a:pt x="12222" y="5148"/>
                    <a:pt x="12315" y="3969"/>
                    <a:pt x="12036" y="2883"/>
                  </a:cubicBezTo>
                  <a:lnTo>
                    <a:pt x="12067" y="2852"/>
                  </a:lnTo>
                  <a:cubicBezTo>
                    <a:pt x="11974" y="2511"/>
                    <a:pt x="11819" y="2170"/>
                    <a:pt x="11664" y="1860"/>
                  </a:cubicBezTo>
                  <a:cubicBezTo>
                    <a:pt x="11850" y="1828"/>
                    <a:pt x="11974" y="1735"/>
                    <a:pt x="12098" y="1611"/>
                  </a:cubicBezTo>
                  <a:cubicBezTo>
                    <a:pt x="12439" y="1301"/>
                    <a:pt x="12656" y="402"/>
                    <a:pt x="12408" y="122"/>
                  </a:cubicBezTo>
                  <a:cubicBezTo>
                    <a:pt x="12333" y="38"/>
                    <a:pt x="12198" y="2"/>
                    <a:pt x="12039" y="2"/>
                  </a:cubicBezTo>
                  <a:cubicBezTo>
                    <a:pt x="11670" y="2"/>
                    <a:pt x="11167" y="195"/>
                    <a:pt x="10950" y="433"/>
                  </a:cubicBezTo>
                  <a:cubicBezTo>
                    <a:pt x="10919" y="433"/>
                    <a:pt x="10888" y="464"/>
                    <a:pt x="10857" y="526"/>
                  </a:cubicBezTo>
                  <a:cubicBezTo>
                    <a:pt x="10826" y="464"/>
                    <a:pt x="10795" y="433"/>
                    <a:pt x="10764" y="402"/>
                  </a:cubicBezTo>
                  <a:cubicBezTo>
                    <a:pt x="10527" y="186"/>
                    <a:pt x="10022" y="1"/>
                    <a:pt x="9641" y="1"/>
                  </a:cubicBezTo>
                  <a:close/>
                </a:path>
              </a:pathLst>
            </a:custGeom>
            <a:solidFill>
              <a:srgbClr val="393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1"/>
            <p:cNvSpPr/>
            <p:nvPr/>
          </p:nvSpPr>
          <p:spPr>
            <a:xfrm>
              <a:off x="3988642" y="1736147"/>
              <a:ext cx="97928" cy="136452"/>
            </a:xfrm>
            <a:custGeom>
              <a:avLst/>
              <a:gdLst/>
              <a:ahLst/>
              <a:cxnLst/>
              <a:rect l="l" t="t" r="r" b="b"/>
              <a:pathLst>
                <a:path w="3630" h="5058" extrusionOk="0">
                  <a:moveTo>
                    <a:pt x="3444" y="1"/>
                  </a:moveTo>
                  <a:cubicBezTo>
                    <a:pt x="2358" y="1"/>
                    <a:pt x="1396" y="714"/>
                    <a:pt x="1055" y="1738"/>
                  </a:cubicBezTo>
                  <a:cubicBezTo>
                    <a:pt x="1055" y="1738"/>
                    <a:pt x="0" y="5057"/>
                    <a:pt x="3630" y="5057"/>
                  </a:cubicBezTo>
                  <a:cubicBezTo>
                    <a:pt x="2668" y="3568"/>
                    <a:pt x="2885" y="1676"/>
                    <a:pt x="3444" y="1"/>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1"/>
            <p:cNvSpPr/>
            <p:nvPr/>
          </p:nvSpPr>
          <p:spPr>
            <a:xfrm>
              <a:off x="3979443" y="1780929"/>
              <a:ext cx="375743" cy="102541"/>
            </a:xfrm>
            <a:custGeom>
              <a:avLst/>
              <a:gdLst/>
              <a:ahLst/>
              <a:cxnLst/>
              <a:rect l="l" t="t" r="r" b="b"/>
              <a:pathLst>
                <a:path w="13928" h="3801" extrusionOk="0">
                  <a:moveTo>
                    <a:pt x="1066" y="0"/>
                  </a:moveTo>
                  <a:cubicBezTo>
                    <a:pt x="799" y="0"/>
                    <a:pt x="527" y="109"/>
                    <a:pt x="310" y="326"/>
                  </a:cubicBezTo>
                  <a:lnTo>
                    <a:pt x="0" y="636"/>
                  </a:lnTo>
                  <a:lnTo>
                    <a:pt x="0" y="2529"/>
                  </a:lnTo>
                  <a:cubicBezTo>
                    <a:pt x="0" y="3242"/>
                    <a:pt x="558" y="3800"/>
                    <a:pt x="1272" y="3800"/>
                  </a:cubicBezTo>
                  <a:lnTo>
                    <a:pt x="12656" y="3800"/>
                  </a:lnTo>
                  <a:cubicBezTo>
                    <a:pt x="13369" y="3800"/>
                    <a:pt x="13928" y="3242"/>
                    <a:pt x="13928" y="2529"/>
                  </a:cubicBezTo>
                  <a:lnTo>
                    <a:pt x="13928" y="636"/>
                  </a:lnTo>
                  <a:lnTo>
                    <a:pt x="13618" y="326"/>
                  </a:lnTo>
                  <a:cubicBezTo>
                    <a:pt x="13416" y="109"/>
                    <a:pt x="13152" y="0"/>
                    <a:pt x="12885" y="0"/>
                  </a:cubicBezTo>
                  <a:cubicBezTo>
                    <a:pt x="12617" y="0"/>
                    <a:pt x="12346" y="109"/>
                    <a:pt x="12129" y="326"/>
                  </a:cubicBezTo>
                  <a:cubicBezTo>
                    <a:pt x="11927" y="528"/>
                    <a:pt x="11663" y="629"/>
                    <a:pt x="11400" y="629"/>
                  </a:cubicBezTo>
                  <a:cubicBezTo>
                    <a:pt x="11136" y="629"/>
                    <a:pt x="10872" y="528"/>
                    <a:pt x="10671" y="326"/>
                  </a:cubicBezTo>
                  <a:cubicBezTo>
                    <a:pt x="10469" y="109"/>
                    <a:pt x="10198" y="0"/>
                    <a:pt x="9926" y="0"/>
                  </a:cubicBezTo>
                  <a:cubicBezTo>
                    <a:pt x="9655" y="0"/>
                    <a:pt x="9383" y="109"/>
                    <a:pt x="9182" y="326"/>
                  </a:cubicBezTo>
                  <a:cubicBezTo>
                    <a:pt x="8980" y="528"/>
                    <a:pt x="8717" y="629"/>
                    <a:pt x="8453" y="629"/>
                  </a:cubicBezTo>
                  <a:cubicBezTo>
                    <a:pt x="8189" y="629"/>
                    <a:pt x="7926" y="528"/>
                    <a:pt x="7724" y="326"/>
                  </a:cubicBezTo>
                  <a:cubicBezTo>
                    <a:pt x="7507" y="109"/>
                    <a:pt x="7235" y="0"/>
                    <a:pt x="6968" y="0"/>
                  </a:cubicBezTo>
                  <a:cubicBezTo>
                    <a:pt x="6700" y="0"/>
                    <a:pt x="6437" y="109"/>
                    <a:pt x="6235" y="326"/>
                  </a:cubicBezTo>
                  <a:cubicBezTo>
                    <a:pt x="6033" y="528"/>
                    <a:pt x="5770" y="629"/>
                    <a:pt x="5502" y="629"/>
                  </a:cubicBezTo>
                  <a:cubicBezTo>
                    <a:pt x="5235" y="629"/>
                    <a:pt x="4963" y="528"/>
                    <a:pt x="4746" y="326"/>
                  </a:cubicBezTo>
                  <a:cubicBezTo>
                    <a:pt x="4544" y="109"/>
                    <a:pt x="4281" y="0"/>
                    <a:pt x="4017" y="0"/>
                  </a:cubicBezTo>
                  <a:cubicBezTo>
                    <a:pt x="3753" y="0"/>
                    <a:pt x="3490" y="109"/>
                    <a:pt x="3288" y="326"/>
                  </a:cubicBezTo>
                  <a:cubicBezTo>
                    <a:pt x="3087" y="528"/>
                    <a:pt x="2815" y="629"/>
                    <a:pt x="2544" y="629"/>
                  </a:cubicBezTo>
                  <a:cubicBezTo>
                    <a:pt x="2272" y="629"/>
                    <a:pt x="2001" y="528"/>
                    <a:pt x="1799" y="326"/>
                  </a:cubicBezTo>
                  <a:cubicBezTo>
                    <a:pt x="1598" y="109"/>
                    <a:pt x="1334" y="0"/>
                    <a:pt x="1066"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1"/>
            <p:cNvSpPr/>
            <p:nvPr/>
          </p:nvSpPr>
          <p:spPr>
            <a:xfrm>
              <a:off x="3979443" y="1780929"/>
              <a:ext cx="116327" cy="102541"/>
            </a:xfrm>
            <a:custGeom>
              <a:avLst/>
              <a:gdLst/>
              <a:ahLst/>
              <a:cxnLst/>
              <a:rect l="l" t="t" r="r" b="b"/>
              <a:pathLst>
                <a:path w="4312" h="3801" extrusionOk="0">
                  <a:moveTo>
                    <a:pt x="1066" y="0"/>
                  </a:moveTo>
                  <a:cubicBezTo>
                    <a:pt x="799" y="0"/>
                    <a:pt x="527" y="109"/>
                    <a:pt x="310" y="326"/>
                  </a:cubicBezTo>
                  <a:lnTo>
                    <a:pt x="0" y="636"/>
                  </a:lnTo>
                  <a:lnTo>
                    <a:pt x="0" y="2529"/>
                  </a:lnTo>
                  <a:cubicBezTo>
                    <a:pt x="0" y="3242"/>
                    <a:pt x="558" y="3800"/>
                    <a:pt x="1272" y="3800"/>
                  </a:cubicBezTo>
                  <a:lnTo>
                    <a:pt x="4312" y="3800"/>
                  </a:lnTo>
                  <a:cubicBezTo>
                    <a:pt x="3505" y="2808"/>
                    <a:pt x="3133" y="1505"/>
                    <a:pt x="3350" y="233"/>
                  </a:cubicBezTo>
                  <a:lnTo>
                    <a:pt x="3350" y="233"/>
                  </a:lnTo>
                  <a:lnTo>
                    <a:pt x="3288" y="326"/>
                  </a:lnTo>
                  <a:cubicBezTo>
                    <a:pt x="3087" y="528"/>
                    <a:pt x="2815" y="629"/>
                    <a:pt x="2544" y="629"/>
                  </a:cubicBezTo>
                  <a:cubicBezTo>
                    <a:pt x="2272" y="629"/>
                    <a:pt x="2001" y="528"/>
                    <a:pt x="1799" y="326"/>
                  </a:cubicBezTo>
                  <a:cubicBezTo>
                    <a:pt x="1598" y="109"/>
                    <a:pt x="1334" y="0"/>
                    <a:pt x="1066" y="0"/>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1"/>
            <p:cNvSpPr/>
            <p:nvPr/>
          </p:nvSpPr>
          <p:spPr>
            <a:xfrm>
              <a:off x="4050852" y="1638920"/>
              <a:ext cx="31537" cy="40358"/>
            </a:xfrm>
            <a:custGeom>
              <a:avLst/>
              <a:gdLst/>
              <a:ahLst/>
              <a:cxnLst/>
              <a:rect l="l" t="t" r="r" b="b"/>
              <a:pathLst>
                <a:path w="1169" h="1496" extrusionOk="0">
                  <a:moveTo>
                    <a:pt x="315" y="1"/>
                  </a:moveTo>
                  <a:cubicBezTo>
                    <a:pt x="138" y="1"/>
                    <a:pt x="0" y="281"/>
                    <a:pt x="207" y="410"/>
                  </a:cubicBezTo>
                  <a:cubicBezTo>
                    <a:pt x="517" y="596"/>
                    <a:pt x="703" y="906"/>
                    <a:pt x="734" y="1279"/>
                  </a:cubicBezTo>
                  <a:cubicBezTo>
                    <a:pt x="734" y="1403"/>
                    <a:pt x="827" y="1496"/>
                    <a:pt x="951" y="1496"/>
                  </a:cubicBezTo>
                  <a:cubicBezTo>
                    <a:pt x="1075" y="1496"/>
                    <a:pt x="1169" y="1403"/>
                    <a:pt x="1169" y="1279"/>
                  </a:cubicBezTo>
                  <a:cubicBezTo>
                    <a:pt x="1138" y="782"/>
                    <a:pt x="858" y="317"/>
                    <a:pt x="424" y="38"/>
                  </a:cubicBezTo>
                  <a:cubicBezTo>
                    <a:pt x="388" y="12"/>
                    <a:pt x="351" y="1"/>
                    <a:pt x="315"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1"/>
            <p:cNvSpPr/>
            <p:nvPr/>
          </p:nvSpPr>
          <p:spPr>
            <a:xfrm>
              <a:off x="4093234" y="1638920"/>
              <a:ext cx="31564" cy="40358"/>
            </a:xfrm>
            <a:custGeom>
              <a:avLst/>
              <a:gdLst/>
              <a:ahLst/>
              <a:cxnLst/>
              <a:rect l="l" t="t" r="r" b="b"/>
              <a:pathLst>
                <a:path w="1170" h="1496" extrusionOk="0">
                  <a:moveTo>
                    <a:pt x="854" y="1"/>
                  </a:moveTo>
                  <a:cubicBezTo>
                    <a:pt x="818" y="1"/>
                    <a:pt x="781" y="12"/>
                    <a:pt x="745" y="38"/>
                  </a:cubicBezTo>
                  <a:cubicBezTo>
                    <a:pt x="311" y="317"/>
                    <a:pt x="32" y="782"/>
                    <a:pt x="1" y="1279"/>
                  </a:cubicBezTo>
                  <a:cubicBezTo>
                    <a:pt x="1" y="1403"/>
                    <a:pt x="94" y="1496"/>
                    <a:pt x="218" y="1496"/>
                  </a:cubicBezTo>
                  <a:cubicBezTo>
                    <a:pt x="342" y="1496"/>
                    <a:pt x="435" y="1403"/>
                    <a:pt x="435" y="1279"/>
                  </a:cubicBezTo>
                  <a:cubicBezTo>
                    <a:pt x="466" y="906"/>
                    <a:pt x="652" y="596"/>
                    <a:pt x="962" y="410"/>
                  </a:cubicBezTo>
                  <a:cubicBezTo>
                    <a:pt x="1169" y="281"/>
                    <a:pt x="1031" y="1"/>
                    <a:pt x="854"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1"/>
            <p:cNvSpPr/>
            <p:nvPr/>
          </p:nvSpPr>
          <p:spPr>
            <a:xfrm>
              <a:off x="4082362" y="1615962"/>
              <a:ext cx="12572" cy="35718"/>
            </a:xfrm>
            <a:custGeom>
              <a:avLst/>
              <a:gdLst/>
              <a:ahLst/>
              <a:cxnLst/>
              <a:rect l="l" t="t" r="r" b="b"/>
              <a:pathLst>
                <a:path w="466" h="1324" extrusionOk="0">
                  <a:moveTo>
                    <a:pt x="241" y="1"/>
                  </a:moveTo>
                  <a:cubicBezTo>
                    <a:pt x="211" y="1"/>
                    <a:pt x="182" y="7"/>
                    <a:pt x="156" y="20"/>
                  </a:cubicBezTo>
                  <a:cubicBezTo>
                    <a:pt x="63" y="51"/>
                    <a:pt x="1" y="113"/>
                    <a:pt x="32" y="206"/>
                  </a:cubicBezTo>
                  <a:lnTo>
                    <a:pt x="32" y="1106"/>
                  </a:lnTo>
                  <a:cubicBezTo>
                    <a:pt x="32" y="1199"/>
                    <a:pt x="125" y="1292"/>
                    <a:pt x="218" y="1323"/>
                  </a:cubicBezTo>
                  <a:lnTo>
                    <a:pt x="249" y="1323"/>
                  </a:lnTo>
                  <a:cubicBezTo>
                    <a:pt x="342" y="1323"/>
                    <a:pt x="466" y="1230"/>
                    <a:pt x="466" y="1106"/>
                  </a:cubicBezTo>
                  <a:lnTo>
                    <a:pt x="466" y="206"/>
                  </a:lnTo>
                  <a:cubicBezTo>
                    <a:pt x="466" y="84"/>
                    <a:pt x="351" y="1"/>
                    <a:pt x="241"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1"/>
            <p:cNvSpPr/>
            <p:nvPr/>
          </p:nvSpPr>
          <p:spPr>
            <a:xfrm>
              <a:off x="4084871" y="1830082"/>
              <a:ext cx="44378" cy="35799"/>
            </a:xfrm>
            <a:custGeom>
              <a:avLst/>
              <a:gdLst/>
              <a:ahLst/>
              <a:cxnLst/>
              <a:rect l="l" t="t" r="r" b="b"/>
              <a:pathLst>
                <a:path w="1645" h="1327" extrusionOk="0">
                  <a:moveTo>
                    <a:pt x="834" y="1"/>
                  </a:moveTo>
                  <a:cubicBezTo>
                    <a:pt x="474" y="1"/>
                    <a:pt x="109" y="226"/>
                    <a:pt x="1" y="676"/>
                  </a:cubicBezTo>
                  <a:cubicBezTo>
                    <a:pt x="109" y="1110"/>
                    <a:pt x="474" y="1327"/>
                    <a:pt x="834" y="1327"/>
                  </a:cubicBezTo>
                  <a:cubicBezTo>
                    <a:pt x="1195" y="1327"/>
                    <a:pt x="1552" y="1110"/>
                    <a:pt x="1645" y="676"/>
                  </a:cubicBezTo>
                  <a:cubicBezTo>
                    <a:pt x="1552" y="226"/>
                    <a:pt x="1195" y="1"/>
                    <a:pt x="8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1"/>
            <p:cNvSpPr/>
            <p:nvPr/>
          </p:nvSpPr>
          <p:spPr>
            <a:xfrm>
              <a:off x="4206216" y="1830082"/>
              <a:ext cx="44378" cy="35799"/>
            </a:xfrm>
            <a:custGeom>
              <a:avLst/>
              <a:gdLst/>
              <a:ahLst/>
              <a:cxnLst/>
              <a:rect l="l" t="t" r="r" b="b"/>
              <a:pathLst>
                <a:path w="1645" h="1327" extrusionOk="0">
                  <a:moveTo>
                    <a:pt x="811" y="1"/>
                  </a:moveTo>
                  <a:cubicBezTo>
                    <a:pt x="450" y="1"/>
                    <a:pt x="93" y="226"/>
                    <a:pt x="0" y="676"/>
                  </a:cubicBezTo>
                  <a:cubicBezTo>
                    <a:pt x="93" y="1110"/>
                    <a:pt x="450" y="1327"/>
                    <a:pt x="811" y="1327"/>
                  </a:cubicBezTo>
                  <a:cubicBezTo>
                    <a:pt x="1171" y="1327"/>
                    <a:pt x="1536" y="1110"/>
                    <a:pt x="1644" y="676"/>
                  </a:cubicBezTo>
                  <a:cubicBezTo>
                    <a:pt x="1536" y="226"/>
                    <a:pt x="1171" y="1"/>
                    <a:pt x="8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1"/>
            <p:cNvSpPr/>
            <p:nvPr/>
          </p:nvSpPr>
          <p:spPr>
            <a:xfrm>
              <a:off x="4115005" y="1815973"/>
              <a:ext cx="11735" cy="21474"/>
            </a:xfrm>
            <a:custGeom>
              <a:avLst/>
              <a:gdLst/>
              <a:ahLst/>
              <a:cxnLst/>
              <a:rect l="l" t="t" r="r" b="b"/>
              <a:pathLst>
                <a:path w="435" h="796" extrusionOk="0">
                  <a:moveTo>
                    <a:pt x="208" y="1"/>
                  </a:moveTo>
                  <a:cubicBezTo>
                    <a:pt x="179" y="1"/>
                    <a:pt x="150" y="7"/>
                    <a:pt x="124" y="20"/>
                  </a:cubicBezTo>
                  <a:cubicBezTo>
                    <a:pt x="31" y="51"/>
                    <a:pt x="0" y="144"/>
                    <a:pt x="0" y="237"/>
                  </a:cubicBezTo>
                  <a:lnTo>
                    <a:pt x="0" y="578"/>
                  </a:lnTo>
                  <a:cubicBezTo>
                    <a:pt x="0" y="702"/>
                    <a:pt x="93" y="795"/>
                    <a:pt x="217" y="795"/>
                  </a:cubicBezTo>
                  <a:cubicBezTo>
                    <a:pt x="310" y="795"/>
                    <a:pt x="435" y="702"/>
                    <a:pt x="435" y="578"/>
                  </a:cubicBezTo>
                  <a:lnTo>
                    <a:pt x="435" y="237"/>
                  </a:lnTo>
                  <a:cubicBezTo>
                    <a:pt x="435" y="90"/>
                    <a:pt x="318" y="1"/>
                    <a:pt x="2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1"/>
            <p:cNvSpPr/>
            <p:nvPr/>
          </p:nvSpPr>
          <p:spPr>
            <a:xfrm>
              <a:off x="4208725" y="1816081"/>
              <a:ext cx="11735" cy="21366"/>
            </a:xfrm>
            <a:custGeom>
              <a:avLst/>
              <a:gdLst/>
              <a:ahLst/>
              <a:cxnLst/>
              <a:rect l="l" t="t" r="r" b="b"/>
              <a:pathLst>
                <a:path w="435" h="792" extrusionOk="0">
                  <a:moveTo>
                    <a:pt x="218" y="0"/>
                  </a:moveTo>
                  <a:cubicBezTo>
                    <a:pt x="109" y="0"/>
                    <a:pt x="0" y="78"/>
                    <a:pt x="0" y="233"/>
                  </a:cubicBezTo>
                  <a:lnTo>
                    <a:pt x="0" y="574"/>
                  </a:lnTo>
                  <a:cubicBezTo>
                    <a:pt x="0" y="698"/>
                    <a:pt x="94" y="791"/>
                    <a:pt x="218" y="791"/>
                  </a:cubicBezTo>
                  <a:cubicBezTo>
                    <a:pt x="342" y="791"/>
                    <a:pt x="435" y="698"/>
                    <a:pt x="435" y="574"/>
                  </a:cubicBezTo>
                  <a:lnTo>
                    <a:pt x="435" y="233"/>
                  </a:lnTo>
                  <a:cubicBezTo>
                    <a:pt x="435" y="78"/>
                    <a:pt x="326" y="0"/>
                    <a:pt x="2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1"/>
            <p:cNvSpPr/>
            <p:nvPr/>
          </p:nvSpPr>
          <p:spPr>
            <a:xfrm>
              <a:off x="4147243" y="1825253"/>
              <a:ext cx="38902" cy="17212"/>
            </a:xfrm>
            <a:custGeom>
              <a:avLst/>
              <a:gdLst/>
              <a:ahLst/>
              <a:cxnLst/>
              <a:rect l="l" t="t" r="r" b="b"/>
              <a:pathLst>
                <a:path w="1442" h="638" extrusionOk="0">
                  <a:moveTo>
                    <a:pt x="293" y="1"/>
                  </a:moveTo>
                  <a:cubicBezTo>
                    <a:pt x="137" y="1"/>
                    <a:pt x="1" y="197"/>
                    <a:pt x="139" y="358"/>
                  </a:cubicBezTo>
                  <a:cubicBezTo>
                    <a:pt x="294" y="513"/>
                    <a:pt x="511" y="637"/>
                    <a:pt x="760" y="637"/>
                  </a:cubicBezTo>
                  <a:cubicBezTo>
                    <a:pt x="977" y="637"/>
                    <a:pt x="1225" y="513"/>
                    <a:pt x="1380" y="358"/>
                  </a:cubicBezTo>
                  <a:cubicBezTo>
                    <a:pt x="1442" y="265"/>
                    <a:pt x="1442" y="141"/>
                    <a:pt x="1349" y="48"/>
                  </a:cubicBezTo>
                  <a:cubicBezTo>
                    <a:pt x="1307" y="20"/>
                    <a:pt x="1259" y="5"/>
                    <a:pt x="1210" y="5"/>
                  </a:cubicBezTo>
                  <a:cubicBezTo>
                    <a:pt x="1151" y="5"/>
                    <a:pt x="1090" y="28"/>
                    <a:pt x="1039" y="79"/>
                  </a:cubicBezTo>
                  <a:cubicBezTo>
                    <a:pt x="977" y="172"/>
                    <a:pt x="884" y="203"/>
                    <a:pt x="760" y="203"/>
                  </a:cubicBezTo>
                  <a:cubicBezTo>
                    <a:pt x="635" y="203"/>
                    <a:pt x="511" y="172"/>
                    <a:pt x="449" y="79"/>
                  </a:cubicBezTo>
                  <a:cubicBezTo>
                    <a:pt x="402" y="24"/>
                    <a:pt x="346" y="1"/>
                    <a:pt x="29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oogle Shape;741;p41"/>
          <p:cNvGrpSpPr/>
          <p:nvPr/>
        </p:nvGrpSpPr>
        <p:grpSpPr>
          <a:xfrm>
            <a:off x="2468422" y="2672941"/>
            <a:ext cx="424466" cy="419669"/>
            <a:chOff x="2350973" y="1562951"/>
            <a:chExt cx="378279" cy="374070"/>
          </a:xfrm>
        </p:grpSpPr>
        <p:sp>
          <p:nvSpPr>
            <p:cNvPr id="742" name="Google Shape;742;p41"/>
            <p:cNvSpPr/>
            <p:nvPr/>
          </p:nvSpPr>
          <p:spPr>
            <a:xfrm>
              <a:off x="2350973" y="1562951"/>
              <a:ext cx="378279" cy="170714"/>
            </a:xfrm>
            <a:custGeom>
              <a:avLst/>
              <a:gdLst/>
              <a:ahLst/>
              <a:cxnLst/>
              <a:rect l="l" t="t" r="r" b="b"/>
              <a:pathLst>
                <a:path w="14022" h="6328" extrusionOk="0">
                  <a:moveTo>
                    <a:pt x="1117" y="0"/>
                  </a:moveTo>
                  <a:cubicBezTo>
                    <a:pt x="838" y="0"/>
                    <a:pt x="559" y="124"/>
                    <a:pt x="373" y="310"/>
                  </a:cubicBezTo>
                  <a:lnTo>
                    <a:pt x="63" y="620"/>
                  </a:lnTo>
                  <a:lnTo>
                    <a:pt x="63" y="4901"/>
                  </a:lnTo>
                  <a:cubicBezTo>
                    <a:pt x="1" y="5645"/>
                    <a:pt x="590" y="6266"/>
                    <a:pt x="1303" y="6328"/>
                  </a:cubicBezTo>
                  <a:lnTo>
                    <a:pt x="12718" y="6328"/>
                  </a:lnTo>
                  <a:cubicBezTo>
                    <a:pt x="13432" y="6266"/>
                    <a:pt x="14021" y="5645"/>
                    <a:pt x="13990" y="4932"/>
                  </a:cubicBezTo>
                  <a:lnTo>
                    <a:pt x="13990" y="620"/>
                  </a:lnTo>
                  <a:lnTo>
                    <a:pt x="13649" y="310"/>
                  </a:lnTo>
                  <a:cubicBezTo>
                    <a:pt x="13447" y="109"/>
                    <a:pt x="13184" y="8"/>
                    <a:pt x="12920" y="8"/>
                  </a:cubicBezTo>
                  <a:cubicBezTo>
                    <a:pt x="12656" y="8"/>
                    <a:pt x="12393" y="109"/>
                    <a:pt x="12191" y="310"/>
                  </a:cubicBezTo>
                  <a:cubicBezTo>
                    <a:pt x="11974" y="496"/>
                    <a:pt x="11726" y="620"/>
                    <a:pt x="11447" y="620"/>
                  </a:cubicBezTo>
                  <a:cubicBezTo>
                    <a:pt x="11168" y="620"/>
                    <a:pt x="10888" y="496"/>
                    <a:pt x="10702" y="310"/>
                  </a:cubicBezTo>
                  <a:cubicBezTo>
                    <a:pt x="10516" y="124"/>
                    <a:pt x="10237" y="0"/>
                    <a:pt x="9958" y="0"/>
                  </a:cubicBezTo>
                  <a:cubicBezTo>
                    <a:pt x="9679" y="0"/>
                    <a:pt x="9430" y="124"/>
                    <a:pt x="9213" y="310"/>
                  </a:cubicBezTo>
                  <a:cubicBezTo>
                    <a:pt x="9027" y="496"/>
                    <a:pt x="8779" y="620"/>
                    <a:pt x="8500" y="620"/>
                  </a:cubicBezTo>
                  <a:cubicBezTo>
                    <a:pt x="8221" y="620"/>
                    <a:pt x="7941" y="496"/>
                    <a:pt x="7755" y="310"/>
                  </a:cubicBezTo>
                  <a:cubicBezTo>
                    <a:pt x="7569" y="124"/>
                    <a:pt x="7290" y="0"/>
                    <a:pt x="7011" y="0"/>
                  </a:cubicBezTo>
                  <a:cubicBezTo>
                    <a:pt x="6732" y="0"/>
                    <a:pt x="6484" y="124"/>
                    <a:pt x="6266" y="310"/>
                  </a:cubicBezTo>
                  <a:cubicBezTo>
                    <a:pt x="6080" y="496"/>
                    <a:pt x="5801" y="620"/>
                    <a:pt x="5522" y="620"/>
                  </a:cubicBezTo>
                  <a:cubicBezTo>
                    <a:pt x="5243" y="620"/>
                    <a:pt x="4995" y="496"/>
                    <a:pt x="4809" y="310"/>
                  </a:cubicBezTo>
                  <a:cubicBezTo>
                    <a:pt x="4591" y="109"/>
                    <a:pt x="4320" y="8"/>
                    <a:pt x="4052" y="8"/>
                  </a:cubicBezTo>
                  <a:cubicBezTo>
                    <a:pt x="3785" y="8"/>
                    <a:pt x="3521" y="109"/>
                    <a:pt x="3320" y="310"/>
                  </a:cubicBezTo>
                  <a:cubicBezTo>
                    <a:pt x="3289" y="341"/>
                    <a:pt x="3227" y="403"/>
                    <a:pt x="3165" y="434"/>
                  </a:cubicBezTo>
                  <a:cubicBezTo>
                    <a:pt x="2978" y="558"/>
                    <a:pt x="2792" y="620"/>
                    <a:pt x="2575" y="620"/>
                  </a:cubicBezTo>
                  <a:cubicBezTo>
                    <a:pt x="2296" y="620"/>
                    <a:pt x="2048" y="496"/>
                    <a:pt x="1831" y="310"/>
                  </a:cubicBezTo>
                  <a:cubicBezTo>
                    <a:pt x="1645" y="124"/>
                    <a:pt x="1396" y="0"/>
                    <a:pt x="1117" y="0"/>
                  </a:cubicBezTo>
                  <a:close/>
                </a:path>
              </a:pathLst>
            </a:custGeom>
            <a:solidFill>
              <a:srgbClr val="AAC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1"/>
            <p:cNvSpPr/>
            <p:nvPr/>
          </p:nvSpPr>
          <p:spPr>
            <a:xfrm>
              <a:off x="2350973" y="1562951"/>
              <a:ext cx="85384" cy="170714"/>
            </a:xfrm>
            <a:custGeom>
              <a:avLst/>
              <a:gdLst/>
              <a:ahLst/>
              <a:cxnLst/>
              <a:rect l="l" t="t" r="r" b="b"/>
              <a:pathLst>
                <a:path w="3165" h="6328" extrusionOk="0">
                  <a:moveTo>
                    <a:pt x="1117" y="0"/>
                  </a:moveTo>
                  <a:cubicBezTo>
                    <a:pt x="838" y="0"/>
                    <a:pt x="559" y="124"/>
                    <a:pt x="373" y="310"/>
                  </a:cubicBezTo>
                  <a:lnTo>
                    <a:pt x="63" y="620"/>
                  </a:lnTo>
                  <a:lnTo>
                    <a:pt x="63" y="4901"/>
                  </a:lnTo>
                  <a:cubicBezTo>
                    <a:pt x="1" y="5645"/>
                    <a:pt x="590" y="6266"/>
                    <a:pt x="1303" y="6328"/>
                  </a:cubicBezTo>
                  <a:lnTo>
                    <a:pt x="2389" y="6328"/>
                  </a:lnTo>
                  <a:cubicBezTo>
                    <a:pt x="2234" y="4312"/>
                    <a:pt x="2513" y="2326"/>
                    <a:pt x="3165" y="434"/>
                  </a:cubicBezTo>
                  <a:lnTo>
                    <a:pt x="3165" y="434"/>
                  </a:lnTo>
                  <a:cubicBezTo>
                    <a:pt x="2978" y="558"/>
                    <a:pt x="2792" y="620"/>
                    <a:pt x="2575" y="620"/>
                  </a:cubicBezTo>
                  <a:cubicBezTo>
                    <a:pt x="2296" y="620"/>
                    <a:pt x="2048" y="496"/>
                    <a:pt x="1831" y="310"/>
                  </a:cubicBezTo>
                  <a:cubicBezTo>
                    <a:pt x="1645" y="124"/>
                    <a:pt x="1396" y="0"/>
                    <a:pt x="1117"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1"/>
            <p:cNvSpPr/>
            <p:nvPr/>
          </p:nvSpPr>
          <p:spPr>
            <a:xfrm>
              <a:off x="2350973" y="1688450"/>
              <a:ext cx="378279" cy="179940"/>
            </a:xfrm>
            <a:custGeom>
              <a:avLst/>
              <a:gdLst/>
              <a:ahLst/>
              <a:cxnLst/>
              <a:rect l="l" t="t" r="r" b="b"/>
              <a:pathLst>
                <a:path w="14022" h="6670" extrusionOk="0">
                  <a:moveTo>
                    <a:pt x="1117" y="1"/>
                  </a:moveTo>
                  <a:cubicBezTo>
                    <a:pt x="838" y="1"/>
                    <a:pt x="559" y="94"/>
                    <a:pt x="373" y="311"/>
                  </a:cubicBezTo>
                  <a:lnTo>
                    <a:pt x="63" y="621"/>
                  </a:lnTo>
                  <a:lnTo>
                    <a:pt x="63" y="5274"/>
                  </a:lnTo>
                  <a:cubicBezTo>
                    <a:pt x="1" y="6019"/>
                    <a:pt x="590" y="6639"/>
                    <a:pt x="1303" y="6670"/>
                  </a:cubicBezTo>
                  <a:lnTo>
                    <a:pt x="12718" y="6670"/>
                  </a:lnTo>
                  <a:cubicBezTo>
                    <a:pt x="13432" y="6639"/>
                    <a:pt x="14021" y="6019"/>
                    <a:pt x="13990" y="5274"/>
                  </a:cubicBezTo>
                  <a:lnTo>
                    <a:pt x="13990" y="621"/>
                  </a:lnTo>
                  <a:lnTo>
                    <a:pt x="13649" y="311"/>
                  </a:lnTo>
                  <a:cubicBezTo>
                    <a:pt x="13447" y="109"/>
                    <a:pt x="13184" y="9"/>
                    <a:pt x="12920" y="9"/>
                  </a:cubicBezTo>
                  <a:cubicBezTo>
                    <a:pt x="12656" y="9"/>
                    <a:pt x="12393" y="109"/>
                    <a:pt x="12191" y="311"/>
                  </a:cubicBezTo>
                  <a:cubicBezTo>
                    <a:pt x="11974" y="497"/>
                    <a:pt x="11726" y="621"/>
                    <a:pt x="11447" y="621"/>
                  </a:cubicBezTo>
                  <a:cubicBezTo>
                    <a:pt x="11168" y="621"/>
                    <a:pt x="10888" y="497"/>
                    <a:pt x="10702" y="311"/>
                  </a:cubicBezTo>
                  <a:cubicBezTo>
                    <a:pt x="10516" y="94"/>
                    <a:pt x="10237" y="1"/>
                    <a:pt x="9958" y="1"/>
                  </a:cubicBezTo>
                  <a:cubicBezTo>
                    <a:pt x="9679" y="1"/>
                    <a:pt x="9430" y="94"/>
                    <a:pt x="9213" y="311"/>
                  </a:cubicBezTo>
                  <a:cubicBezTo>
                    <a:pt x="9012" y="513"/>
                    <a:pt x="8748" y="614"/>
                    <a:pt x="8484" y="614"/>
                  </a:cubicBezTo>
                  <a:cubicBezTo>
                    <a:pt x="8221" y="614"/>
                    <a:pt x="7957" y="513"/>
                    <a:pt x="7755" y="311"/>
                  </a:cubicBezTo>
                  <a:cubicBezTo>
                    <a:pt x="7569" y="94"/>
                    <a:pt x="7290" y="1"/>
                    <a:pt x="7011" y="1"/>
                  </a:cubicBezTo>
                  <a:cubicBezTo>
                    <a:pt x="6732" y="1"/>
                    <a:pt x="6484" y="94"/>
                    <a:pt x="6266" y="311"/>
                  </a:cubicBezTo>
                  <a:cubicBezTo>
                    <a:pt x="6065" y="513"/>
                    <a:pt x="5801" y="614"/>
                    <a:pt x="5537" y="614"/>
                  </a:cubicBezTo>
                  <a:cubicBezTo>
                    <a:pt x="5274" y="614"/>
                    <a:pt x="5010" y="513"/>
                    <a:pt x="4809" y="311"/>
                  </a:cubicBezTo>
                  <a:cubicBezTo>
                    <a:pt x="4591" y="109"/>
                    <a:pt x="4320" y="9"/>
                    <a:pt x="4052" y="9"/>
                  </a:cubicBezTo>
                  <a:cubicBezTo>
                    <a:pt x="3785" y="9"/>
                    <a:pt x="3521" y="109"/>
                    <a:pt x="3320" y="311"/>
                  </a:cubicBezTo>
                  <a:cubicBezTo>
                    <a:pt x="3133" y="497"/>
                    <a:pt x="2854" y="621"/>
                    <a:pt x="2575" y="621"/>
                  </a:cubicBezTo>
                  <a:cubicBezTo>
                    <a:pt x="2513" y="621"/>
                    <a:pt x="2420" y="590"/>
                    <a:pt x="2358" y="590"/>
                  </a:cubicBezTo>
                  <a:cubicBezTo>
                    <a:pt x="2141" y="528"/>
                    <a:pt x="1986" y="435"/>
                    <a:pt x="1831" y="311"/>
                  </a:cubicBezTo>
                  <a:cubicBezTo>
                    <a:pt x="1645" y="94"/>
                    <a:pt x="1396" y="1"/>
                    <a:pt x="1117" y="1"/>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1"/>
            <p:cNvSpPr/>
            <p:nvPr/>
          </p:nvSpPr>
          <p:spPr>
            <a:xfrm>
              <a:off x="2350973" y="1688450"/>
              <a:ext cx="117190" cy="179940"/>
            </a:xfrm>
            <a:custGeom>
              <a:avLst/>
              <a:gdLst/>
              <a:ahLst/>
              <a:cxnLst/>
              <a:rect l="l" t="t" r="r" b="b"/>
              <a:pathLst>
                <a:path w="4344" h="6670" extrusionOk="0">
                  <a:moveTo>
                    <a:pt x="1117" y="1"/>
                  </a:moveTo>
                  <a:cubicBezTo>
                    <a:pt x="838" y="1"/>
                    <a:pt x="559" y="94"/>
                    <a:pt x="373" y="311"/>
                  </a:cubicBezTo>
                  <a:lnTo>
                    <a:pt x="63" y="621"/>
                  </a:lnTo>
                  <a:lnTo>
                    <a:pt x="63" y="5274"/>
                  </a:lnTo>
                  <a:cubicBezTo>
                    <a:pt x="1" y="6019"/>
                    <a:pt x="590" y="6639"/>
                    <a:pt x="1303" y="6670"/>
                  </a:cubicBezTo>
                  <a:lnTo>
                    <a:pt x="4343" y="6670"/>
                  </a:lnTo>
                  <a:cubicBezTo>
                    <a:pt x="3009" y="4933"/>
                    <a:pt x="2296" y="2793"/>
                    <a:pt x="2358" y="590"/>
                  </a:cubicBezTo>
                  <a:cubicBezTo>
                    <a:pt x="2141" y="528"/>
                    <a:pt x="1986" y="435"/>
                    <a:pt x="1831" y="311"/>
                  </a:cubicBezTo>
                  <a:cubicBezTo>
                    <a:pt x="1645" y="94"/>
                    <a:pt x="1396" y="1"/>
                    <a:pt x="1117"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1"/>
            <p:cNvSpPr/>
            <p:nvPr/>
          </p:nvSpPr>
          <p:spPr>
            <a:xfrm>
              <a:off x="2351809" y="1813572"/>
              <a:ext cx="377442" cy="123449"/>
            </a:xfrm>
            <a:custGeom>
              <a:avLst/>
              <a:gdLst/>
              <a:ahLst/>
              <a:cxnLst/>
              <a:rect l="l" t="t" r="r" b="b"/>
              <a:pathLst>
                <a:path w="13991" h="4576" extrusionOk="0">
                  <a:moveTo>
                    <a:pt x="4014" y="0"/>
                  </a:moveTo>
                  <a:cubicBezTo>
                    <a:pt x="3746" y="0"/>
                    <a:pt x="3475" y="109"/>
                    <a:pt x="3258" y="326"/>
                  </a:cubicBezTo>
                  <a:lnTo>
                    <a:pt x="3227" y="357"/>
                  </a:lnTo>
                  <a:cubicBezTo>
                    <a:pt x="3033" y="535"/>
                    <a:pt x="2790" y="621"/>
                    <a:pt x="2545" y="621"/>
                  </a:cubicBezTo>
                  <a:cubicBezTo>
                    <a:pt x="2279" y="621"/>
                    <a:pt x="2010" y="520"/>
                    <a:pt x="1800" y="326"/>
                  </a:cubicBezTo>
                  <a:cubicBezTo>
                    <a:pt x="1583" y="109"/>
                    <a:pt x="1334" y="16"/>
                    <a:pt x="1055" y="16"/>
                  </a:cubicBezTo>
                  <a:cubicBezTo>
                    <a:pt x="776" y="16"/>
                    <a:pt x="497" y="109"/>
                    <a:pt x="311" y="326"/>
                  </a:cubicBezTo>
                  <a:lnTo>
                    <a:pt x="1" y="636"/>
                  </a:lnTo>
                  <a:lnTo>
                    <a:pt x="1" y="3180"/>
                  </a:lnTo>
                  <a:cubicBezTo>
                    <a:pt x="1" y="3521"/>
                    <a:pt x="156" y="3893"/>
                    <a:pt x="373" y="4172"/>
                  </a:cubicBezTo>
                  <a:cubicBezTo>
                    <a:pt x="621" y="4420"/>
                    <a:pt x="931" y="4576"/>
                    <a:pt x="1272" y="4576"/>
                  </a:cubicBezTo>
                  <a:lnTo>
                    <a:pt x="12687" y="4576"/>
                  </a:lnTo>
                  <a:cubicBezTo>
                    <a:pt x="13401" y="4545"/>
                    <a:pt x="13990" y="3893"/>
                    <a:pt x="13959" y="3180"/>
                  </a:cubicBezTo>
                  <a:lnTo>
                    <a:pt x="13959" y="636"/>
                  </a:lnTo>
                  <a:lnTo>
                    <a:pt x="13618" y="326"/>
                  </a:lnTo>
                  <a:cubicBezTo>
                    <a:pt x="13401" y="109"/>
                    <a:pt x="13129" y="0"/>
                    <a:pt x="12862" y="0"/>
                  </a:cubicBezTo>
                  <a:cubicBezTo>
                    <a:pt x="12594" y="0"/>
                    <a:pt x="12331" y="109"/>
                    <a:pt x="12129" y="326"/>
                  </a:cubicBezTo>
                  <a:cubicBezTo>
                    <a:pt x="11943" y="512"/>
                    <a:pt x="11664" y="605"/>
                    <a:pt x="11385" y="605"/>
                  </a:cubicBezTo>
                  <a:cubicBezTo>
                    <a:pt x="11105" y="605"/>
                    <a:pt x="10857" y="512"/>
                    <a:pt x="10640" y="326"/>
                  </a:cubicBezTo>
                  <a:cubicBezTo>
                    <a:pt x="10454" y="109"/>
                    <a:pt x="10206" y="16"/>
                    <a:pt x="9927" y="16"/>
                  </a:cubicBezTo>
                  <a:cubicBezTo>
                    <a:pt x="9648" y="16"/>
                    <a:pt x="9368" y="109"/>
                    <a:pt x="9182" y="326"/>
                  </a:cubicBezTo>
                  <a:cubicBezTo>
                    <a:pt x="8981" y="528"/>
                    <a:pt x="8709" y="628"/>
                    <a:pt x="8438" y="628"/>
                  </a:cubicBezTo>
                  <a:cubicBezTo>
                    <a:pt x="8166" y="628"/>
                    <a:pt x="7895" y="528"/>
                    <a:pt x="7693" y="326"/>
                  </a:cubicBezTo>
                  <a:cubicBezTo>
                    <a:pt x="7507" y="109"/>
                    <a:pt x="7228" y="16"/>
                    <a:pt x="6949" y="16"/>
                  </a:cubicBezTo>
                  <a:cubicBezTo>
                    <a:pt x="6670" y="16"/>
                    <a:pt x="6422" y="109"/>
                    <a:pt x="6235" y="326"/>
                  </a:cubicBezTo>
                  <a:cubicBezTo>
                    <a:pt x="6018" y="528"/>
                    <a:pt x="5747" y="628"/>
                    <a:pt x="5479" y="628"/>
                  </a:cubicBezTo>
                  <a:cubicBezTo>
                    <a:pt x="5212" y="628"/>
                    <a:pt x="4948" y="528"/>
                    <a:pt x="4747" y="326"/>
                  </a:cubicBezTo>
                  <a:cubicBezTo>
                    <a:pt x="4545" y="109"/>
                    <a:pt x="4281" y="0"/>
                    <a:pt x="4014" y="0"/>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1"/>
            <p:cNvSpPr/>
            <p:nvPr/>
          </p:nvSpPr>
          <p:spPr>
            <a:xfrm>
              <a:off x="2351809" y="1813977"/>
              <a:ext cx="198366" cy="123044"/>
            </a:xfrm>
            <a:custGeom>
              <a:avLst/>
              <a:gdLst/>
              <a:ahLst/>
              <a:cxnLst/>
              <a:rect l="l" t="t" r="r" b="b"/>
              <a:pathLst>
                <a:path w="7353" h="4561" extrusionOk="0">
                  <a:moveTo>
                    <a:pt x="1055" y="1"/>
                  </a:moveTo>
                  <a:cubicBezTo>
                    <a:pt x="776" y="1"/>
                    <a:pt x="497" y="94"/>
                    <a:pt x="311" y="311"/>
                  </a:cubicBezTo>
                  <a:lnTo>
                    <a:pt x="1" y="621"/>
                  </a:lnTo>
                  <a:lnTo>
                    <a:pt x="1" y="3165"/>
                  </a:lnTo>
                  <a:cubicBezTo>
                    <a:pt x="1" y="3506"/>
                    <a:pt x="156" y="3878"/>
                    <a:pt x="373" y="4157"/>
                  </a:cubicBezTo>
                  <a:cubicBezTo>
                    <a:pt x="621" y="4405"/>
                    <a:pt x="931" y="4561"/>
                    <a:pt x="1272" y="4561"/>
                  </a:cubicBezTo>
                  <a:lnTo>
                    <a:pt x="7352" y="4561"/>
                  </a:lnTo>
                  <a:cubicBezTo>
                    <a:pt x="5584" y="3630"/>
                    <a:pt x="4126" y="2141"/>
                    <a:pt x="3227" y="342"/>
                  </a:cubicBezTo>
                  <a:cubicBezTo>
                    <a:pt x="3033" y="520"/>
                    <a:pt x="2790" y="606"/>
                    <a:pt x="2545" y="606"/>
                  </a:cubicBezTo>
                  <a:cubicBezTo>
                    <a:pt x="2279" y="606"/>
                    <a:pt x="2010" y="505"/>
                    <a:pt x="1800" y="311"/>
                  </a:cubicBezTo>
                  <a:cubicBezTo>
                    <a:pt x="1583" y="94"/>
                    <a:pt x="1334" y="1"/>
                    <a:pt x="1055" y="1"/>
                  </a:cubicBezTo>
                  <a:close/>
                </a:path>
              </a:pathLst>
            </a:custGeom>
            <a:solidFill>
              <a:srgbClr val="438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1"/>
            <p:cNvSpPr/>
            <p:nvPr/>
          </p:nvSpPr>
          <p:spPr>
            <a:xfrm>
              <a:off x="2427131" y="1640754"/>
              <a:ext cx="220946" cy="216764"/>
            </a:xfrm>
            <a:custGeom>
              <a:avLst/>
              <a:gdLst/>
              <a:ahLst/>
              <a:cxnLst/>
              <a:rect l="l" t="t" r="r" b="b"/>
              <a:pathLst>
                <a:path w="8190" h="8035" extrusionOk="0">
                  <a:moveTo>
                    <a:pt x="4188" y="1"/>
                  </a:moveTo>
                  <a:cubicBezTo>
                    <a:pt x="3940" y="1"/>
                    <a:pt x="3661" y="32"/>
                    <a:pt x="3412" y="94"/>
                  </a:cubicBezTo>
                  <a:cubicBezTo>
                    <a:pt x="1396" y="497"/>
                    <a:pt x="0" y="2358"/>
                    <a:pt x="217" y="4406"/>
                  </a:cubicBezTo>
                  <a:cubicBezTo>
                    <a:pt x="404" y="6453"/>
                    <a:pt x="2141" y="8035"/>
                    <a:pt x="4188" y="8035"/>
                  </a:cubicBezTo>
                  <a:cubicBezTo>
                    <a:pt x="4560" y="8035"/>
                    <a:pt x="4901" y="7973"/>
                    <a:pt x="5274" y="7880"/>
                  </a:cubicBezTo>
                  <a:cubicBezTo>
                    <a:pt x="7006" y="7385"/>
                    <a:pt x="8183" y="5810"/>
                    <a:pt x="8189" y="4018"/>
                  </a:cubicBezTo>
                  <a:lnTo>
                    <a:pt x="8189" y="4018"/>
                  </a:lnTo>
                  <a:cubicBezTo>
                    <a:pt x="8189" y="4023"/>
                    <a:pt x="8189" y="4028"/>
                    <a:pt x="8189" y="4033"/>
                  </a:cubicBezTo>
                  <a:lnTo>
                    <a:pt x="8189" y="4002"/>
                  </a:lnTo>
                  <a:cubicBezTo>
                    <a:pt x="8189" y="4007"/>
                    <a:pt x="8189" y="4013"/>
                    <a:pt x="8189" y="4018"/>
                  </a:cubicBezTo>
                  <a:lnTo>
                    <a:pt x="8189" y="4018"/>
                  </a:lnTo>
                  <a:cubicBezTo>
                    <a:pt x="8181" y="1792"/>
                    <a:pt x="6385" y="1"/>
                    <a:pt x="4188" y="1"/>
                  </a:cubicBezTo>
                  <a:close/>
                </a:path>
              </a:pathLst>
            </a:custGeom>
            <a:solidFill>
              <a:srgbClr val="FFE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1"/>
            <p:cNvSpPr/>
            <p:nvPr/>
          </p:nvSpPr>
          <p:spPr>
            <a:xfrm>
              <a:off x="2427131" y="1642427"/>
              <a:ext cx="142279" cy="214255"/>
            </a:xfrm>
            <a:custGeom>
              <a:avLst/>
              <a:gdLst/>
              <a:ahLst/>
              <a:cxnLst/>
              <a:rect l="l" t="t" r="r" b="b"/>
              <a:pathLst>
                <a:path w="5274" h="7942" extrusionOk="0">
                  <a:moveTo>
                    <a:pt x="3412" y="1"/>
                  </a:moveTo>
                  <a:lnTo>
                    <a:pt x="3412" y="1"/>
                  </a:lnTo>
                  <a:cubicBezTo>
                    <a:pt x="1396" y="404"/>
                    <a:pt x="0" y="2296"/>
                    <a:pt x="217" y="4344"/>
                  </a:cubicBezTo>
                  <a:cubicBezTo>
                    <a:pt x="404" y="6391"/>
                    <a:pt x="2141" y="7942"/>
                    <a:pt x="4188" y="7942"/>
                  </a:cubicBezTo>
                  <a:cubicBezTo>
                    <a:pt x="4560" y="7942"/>
                    <a:pt x="4901" y="7911"/>
                    <a:pt x="5274" y="7818"/>
                  </a:cubicBezTo>
                  <a:cubicBezTo>
                    <a:pt x="807" y="6050"/>
                    <a:pt x="2823" y="1242"/>
                    <a:pt x="3412" y="1"/>
                  </a:cubicBezTo>
                  <a:close/>
                </a:path>
              </a:pathLst>
            </a:custGeom>
            <a:solidFill>
              <a:srgbClr val="FFE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1"/>
            <p:cNvSpPr/>
            <p:nvPr/>
          </p:nvSpPr>
          <p:spPr>
            <a:xfrm>
              <a:off x="2458101" y="1883444"/>
              <a:ext cx="44378" cy="35799"/>
            </a:xfrm>
            <a:custGeom>
              <a:avLst/>
              <a:gdLst/>
              <a:ahLst/>
              <a:cxnLst/>
              <a:rect l="l" t="t" r="r" b="b"/>
              <a:pathLst>
                <a:path w="1645" h="1327" extrusionOk="0">
                  <a:moveTo>
                    <a:pt x="810" y="0"/>
                  </a:moveTo>
                  <a:cubicBezTo>
                    <a:pt x="450" y="0"/>
                    <a:pt x="93" y="217"/>
                    <a:pt x="0" y="652"/>
                  </a:cubicBezTo>
                  <a:cubicBezTo>
                    <a:pt x="93" y="1102"/>
                    <a:pt x="450" y="1326"/>
                    <a:pt x="810" y="1326"/>
                  </a:cubicBezTo>
                  <a:cubicBezTo>
                    <a:pt x="1171" y="1326"/>
                    <a:pt x="1535" y="1102"/>
                    <a:pt x="1644" y="652"/>
                  </a:cubicBezTo>
                  <a:cubicBezTo>
                    <a:pt x="1535" y="217"/>
                    <a:pt x="1171" y="0"/>
                    <a:pt x="810" y="0"/>
                  </a:cubicBezTo>
                  <a:close/>
                </a:path>
              </a:pathLst>
            </a:custGeom>
            <a:solidFill>
              <a:srgbClr val="FFB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1"/>
            <p:cNvSpPr/>
            <p:nvPr/>
          </p:nvSpPr>
          <p:spPr>
            <a:xfrm>
              <a:off x="2577746" y="1883444"/>
              <a:ext cx="44378" cy="35799"/>
            </a:xfrm>
            <a:custGeom>
              <a:avLst/>
              <a:gdLst/>
              <a:ahLst/>
              <a:cxnLst/>
              <a:rect l="l" t="t" r="r" b="b"/>
              <a:pathLst>
                <a:path w="1645" h="1327" extrusionOk="0">
                  <a:moveTo>
                    <a:pt x="834" y="0"/>
                  </a:moveTo>
                  <a:cubicBezTo>
                    <a:pt x="474" y="0"/>
                    <a:pt x="109" y="217"/>
                    <a:pt x="1" y="652"/>
                  </a:cubicBezTo>
                  <a:cubicBezTo>
                    <a:pt x="109" y="1102"/>
                    <a:pt x="474" y="1326"/>
                    <a:pt x="834" y="1326"/>
                  </a:cubicBezTo>
                  <a:cubicBezTo>
                    <a:pt x="1195" y="1326"/>
                    <a:pt x="1552" y="1102"/>
                    <a:pt x="1645" y="652"/>
                  </a:cubicBezTo>
                  <a:cubicBezTo>
                    <a:pt x="1552" y="217"/>
                    <a:pt x="1195" y="0"/>
                    <a:pt x="834" y="0"/>
                  </a:cubicBezTo>
                  <a:close/>
                </a:path>
              </a:pathLst>
            </a:custGeom>
            <a:solidFill>
              <a:srgbClr val="FFB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1"/>
            <p:cNvSpPr/>
            <p:nvPr/>
          </p:nvSpPr>
          <p:spPr>
            <a:xfrm>
              <a:off x="2568169" y="1873786"/>
              <a:ext cx="39738" cy="17212"/>
            </a:xfrm>
            <a:custGeom>
              <a:avLst/>
              <a:gdLst/>
              <a:ahLst/>
              <a:cxnLst/>
              <a:rect l="l" t="t" r="r" b="b"/>
              <a:pathLst>
                <a:path w="1473" h="638" extrusionOk="0">
                  <a:moveTo>
                    <a:pt x="292" y="1"/>
                  </a:moveTo>
                  <a:cubicBezTo>
                    <a:pt x="137" y="1"/>
                    <a:pt x="0" y="197"/>
                    <a:pt x="139" y="358"/>
                  </a:cubicBezTo>
                  <a:cubicBezTo>
                    <a:pt x="294" y="544"/>
                    <a:pt x="542" y="638"/>
                    <a:pt x="759" y="638"/>
                  </a:cubicBezTo>
                  <a:cubicBezTo>
                    <a:pt x="1007" y="638"/>
                    <a:pt x="1255" y="544"/>
                    <a:pt x="1410" y="358"/>
                  </a:cubicBezTo>
                  <a:cubicBezTo>
                    <a:pt x="1472" y="265"/>
                    <a:pt x="1472" y="141"/>
                    <a:pt x="1379" y="48"/>
                  </a:cubicBezTo>
                  <a:cubicBezTo>
                    <a:pt x="1338" y="20"/>
                    <a:pt x="1289" y="5"/>
                    <a:pt x="1244" y="5"/>
                  </a:cubicBezTo>
                  <a:cubicBezTo>
                    <a:pt x="1187" y="5"/>
                    <a:pt x="1134" y="28"/>
                    <a:pt x="1100" y="79"/>
                  </a:cubicBezTo>
                  <a:cubicBezTo>
                    <a:pt x="1007" y="172"/>
                    <a:pt x="883" y="234"/>
                    <a:pt x="759" y="234"/>
                  </a:cubicBezTo>
                  <a:cubicBezTo>
                    <a:pt x="635" y="234"/>
                    <a:pt x="542" y="172"/>
                    <a:pt x="449" y="79"/>
                  </a:cubicBezTo>
                  <a:cubicBezTo>
                    <a:pt x="401" y="24"/>
                    <a:pt x="346" y="1"/>
                    <a:pt x="2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1"/>
            <p:cNvSpPr/>
            <p:nvPr/>
          </p:nvSpPr>
          <p:spPr>
            <a:xfrm>
              <a:off x="2471374" y="1873894"/>
              <a:ext cx="38632" cy="17104"/>
            </a:xfrm>
            <a:custGeom>
              <a:avLst/>
              <a:gdLst/>
              <a:ahLst/>
              <a:cxnLst/>
              <a:rect l="l" t="t" r="r" b="b"/>
              <a:pathLst>
                <a:path w="1432" h="634" extrusionOk="0">
                  <a:moveTo>
                    <a:pt x="1202" y="1"/>
                  </a:moveTo>
                  <a:cubicBezTo>
                    <a:pt x="1146" y="1"/>
                    <a:pt x="1093" y="24"/>
                    <a:pt x="1059" y="75"/>
                  </a:cubicBezTo>
                  <a:cubicBezTo>
                    <a:pt x="966" y="168"/>
                    <a:pt x="842" y="230"/>
                    <a:pt x="718" y="230"/>
                  </a:cubicBezTo>
                  <a:cubicBezTo>
                    <a:pt x="594" y="230"/>
                    <a:pt x="501" y="168"/>
                    <a:pt x="408" y="75"/>
                  </a:cubicBezTo>
                  <a:cubicBezTo>
                    <a:pt x="367" y="41"/>
                    <a:pt x="323" y="26"/>
                    <a:pt x="280" y="26"/>
                  </a:cubicBezTo>
                  <a:cubicBezTo>
                    <a:pt x="130" y="26"/>
                    <a:pt x="1" y="209"/>
                    <a:pt x="97" y="354"/>
                  </a:cubicBezTo>
                  <a:cubicBezTo>
                    <a:pt x="249" y="537"/>
                    <a:pt x="490" y="630"/>
                    <a:pt x="733" y="633"/>
                  </a:cubicBezTo>
                  <a:lnTo>
                    <a:pt x="733" y="633"/>
                  </a:lnTo>
                  <a:cubicBezTo>
                    <a:pt x="976" y="630"/>
                    <a:pt x="1217" y="537"/>
                    <a:pt x="1369" y="354"/>
                  </a:cubicBezTo>
                  <a:cubicBezTo>
                    <a:pt x="1431" y="261"/>
                    <a:pt x="1431" y="137"/>
                    <a:pt x="1338" y="44"/>
                  </a:cubicBezTo>
                  <a:cubicBezTo>
                    <a:pt x="1296" y="16"/>
                    <a:pt x="1248" y="1"/>
                    <a:pt x="1202" y="1"/>
                  </a:cubicBezTo>
                  <a:close/>
                  <a:moveTo>
                    <a:pt x="733" y="633"/>
                  </a:moveTo>
                  <a:lnTo>
                    <a:pt x="733" y="633"/>
                  </a:lnTo>
                  <a:cubicBezTo>
                    <a:pt x="728" y="633"/>
                    <a:pt x="723" y="634"/>
                    <a:pt x="718" y="634"/>
                  </a:cubicBezTo>
                  <a:lnTo>
                    <a:pt x="749" y="634"/>
                  </a:lnTo>
                  <a:cubicBezTo>
                    <a:pt x="744" y="634"/>
                    <a:pt x="738" y="633"/>
                    <a:pt x="733" y="633"/>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1"/>
            <p:cNvSpPr/>
            <p:nvPr/>
          </p:nvSpPr>
          <p:spPr>
            <a:xfrm>
              <a:off x="2513324" y="1888866"/>
              <a:ext cx="53577" cy="23093"/>
            </a:xfrm>
            <a:custGeom>
              <a:avLst/>
              <a:gdLst/>
              <a:ahLst/>
              <a:cxnLst/>
              <a:rect l="l" t="t" r="r" b="b"/>
              <a:pathLst>
                <a:path w="1986" h="856" extrusionOk="0">
                  <a:moveTo>
                    <a:pt x="997" y="1"/>
                  </a:moveTo>
                  <a:cubicBezTo>
                    <a:pt x="644" y="1"/>
                    <a:pt x="295" y="172"/>
                    <a:pt x="93" y="513"/>
                  </a:cubicBezTo>
                  <a:cubicBezTo>
                    <a:pt x="0" y="606"/>
                    <a:pt x="31" y="730"/>
                    <a:pt x="124" y="823"/>
                  </a:cubicBezTo>
                  <a:cubicBezTo>
                    <a:pt x="157" y="845"/>
                    <a:pt x="198" y="855"/>
                    <a:pt x="240" y="855"/>
                  </a:cubicBezTo>
                  <a:cubicBezTo>
                    <a:pt x="316" y="855"/>
                    <a:pt x="395" y="821"/>
                    <a:pt x="435" y="761"/>
                  </a:cubicBezTo>
                  <a:cubicBezTo>
                    <a:pt x="559" y="544"/>
                    <a:pt x="776" y="435"/>
                    <a:pt x="993" y="435"/>
                  </a:cubicBezTo>
                  <a:cubicBezTo>
                    <a:pt x="1210" y="435"/>
                    <a:pt x="1427" y="544"/>
                    <a:pt x="1551" y="761"/>
                  </a:cubicBezTo>
                  <a:cubicBezTo>
                    <a:pt x="1613" y="823"/>
                    <a:pt x="1675" y="854"/>
                    <a:pt x="1737" y="854"/>
                  </a:cubicBezTo>
                  <a:cubicBezTo>
                    <a:pt x="1768" y="854"/>
                    <a:pt x="1830" y="823"/>
                    <a:pt x="1861" y="823"/>
                  </a:cubicBezTo>
                  <a:cubicBezTo>
                    <a:pt x="1955" y="730"/>
                    <a:pt x="1986" y="606"/>
                    <a:pt x="1923" y="513"/>
                  </a:cubicBezTo>
                  <a:cubicBezTo>
                    <a:pt x="1706" y="172"/>
                    <a:pt x="1350" y="1"/>
                    <a:pt x="99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1"/>
            <p:cNvSpPr/>
            <p:nvPr/>
          </p:nvSpPr>
          <p:spPr>
            <a:xfrm>
              <a:off x="2468973" y="1691796"/>
              <a:ext cx="141443" cy="114034"/>
            </a:xfrm>
            <a:custGeom>
              <a:avLst/>
              <a:gdLst/>
              <a:ahLst/>
              <a:cxnLst/>
              <a:rect l="l" t="t" r="r" b="b"/>
              <a:pathLst>
                <a:path w="5243" h="4227" extrusionOk="0">
                  <a:moveTo>
                    <a:pt x="2141" y="1"/>
                  </a:moveTo>
                  <a:cubicBezTo>
                    <a:pt x="1768" y="1"/>
                    <a:pt x="1489" y="342"/>
                    <a:pt x="1551" y="714"/>
                  </a:cubicBezTo>
                  <a:lnTo>
                    <a:pt x="1861" y="1521"/>
                  </a:lnTo>
                  <a:cubicBezTo>
                    <a:pt x="1954" y="1831"/>
                    <a:pt x="1737" y="2110"/>
                    <a:pt x="1427" y="2110"/>
                  </a:cubicBezTo>
                  <a:lnTo>
                    <a:pt x="652" y="2110"/>
                  </a:lnTo>
                  <a:cubicBezTo>
                    <a:pt x="652" y="2110"/>
                    <a:pt x="0" y="2545"/>
                    <a:pt x="155" y="2886"/>
                  </a:cubicBezTo>
                  <a:lnTo>
                    <a:pt x="466" y="3847"/>
                  </a:lnTo>
                  <a:cubicBezTo>
                    <a:pt x="572" y="4080"/>
                    <a:pt x="793" y="4227"/>
                    <a:pt x="1032" y="4227"/>
                  </a:cubicBezTo>
                  <a:cubicBezTo>
                    <a:pt x="1143" y="4227"/>
                    <a:pt x="1257" y="4195"/>
                    <a:pt x="1365" y="4127"/>
                  </a:cubicBezTo>
                  <a:lnTo>
                    <a:pt x="2358" y="3382"/>
                  </a:lnTo>
                  <a:cubicBezTo>
                    <a:pt x="2435" y="3320"/>
                    <a:pt x="2536" y="3289"/>
                    <a:pt x="2637" y="3289"/>
                  </a:cubicBezTo>
                  <a:cubicBezTo>
                    <a:pt x="2738" y="3289"/>
                    <a:pt x="2839" y="3320"/>
                    <a:pt x="2916" y="3382"/>
                  </a:cubicBezTo>
                  <a:lnTo>
                    <a:pt x="3909" y="4127"/>
                  </a:lnTo>
                  <a:cubicBezTo>
                    <a:pt x="4017" y="4195"/>
                    <a:pt x="4134" y="4227"/>
                    <a:pt x="4248" y="4227"/>
                  </a:cubicBezTo>
                  <a:cubicBezTo>
                    <a:pt x="4494" y="4227"/>
                    <a:pt x="4723" y="4080"/>
                    <a:pt x="4808" y="3847"/>
                  </a:cubicBezTo>
                  <a:lnTo>
                    <a:pt x="5149" y="2886"/>
                  </a:lnTo>
                  <a:cubicBezTo>
                    <a:pt x="5243" y="2514"/>
                    <a:pt x="4994" y="2141"/>
                    <a:pt x="4622" y="2079"/>
                  </a:cubicBezTo>
                  <a:lnTo>
                    <a:pt x="3878" y="2079"/>
                  </a:lnTo>
                  <a:cubicBezTo>
                    <a:pt x="3599" y="2079"/>
                    <a:pt x="3381" y="1800"/>
                    <a:pt x="3474" y="1521"/>
                  </a:cubicBezTo>
                  <a:lnTo>
                    <a:pt x="3754" y="714"/>
                  </a:lnTo>
                  <a:cubicBezTo>
                    <a:pt x="3816" y="342"/>
                    <a:pt x="3536" y="1"/>
                    <a:pt x="3164" y="1"/>
                  </a:cubicBezTo>
                  <a:close/>
                </a:path>
              </a:pathLst>
            </a:custGeom>
            <a:solidFill>
              <a:srgbClr val="FFB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1"/>
            <p:cNvSpPr/>
            <p:nvPr/>
          </p:nvSpPr>
          <p:spPr>
            <a:xfrm>
              <a:off x="2517505" y="1731965"/>
              <a:ext cx="51068" cy="43811"/>
            </a:xfrm>
            <a:custGeom>
              <a:avLst/>
              <a:gdLst/>
              <a:ahLst/>
              <a:cxnLst/>
              <a:rect l="l" t="t" r="r" b="b"/>
              <a:pathLst>
                <a:path w="1893" h="1624" extrusionOk="0">
                  <a:moveTo>
                    <a:pt x="838" y="1"/>
                  </a:moveTo>
                  <a:cubicBezTo>
                    <a:pt x="373" y="1"/>
                    <a:pt x="0" y="342"/>
                    <a:pt x="0" y="807"/>
                  </a:cubicBezTo>
                  <a:cubicBezTo>
                    <a:pt x="0" y="1295"/>
                    <a:pt x="407" y="1624"/>
                    <a:pt x="822" y="1624"/>
                  </a:cubicBezTo>
                  <a:cubicBezTo>
                    <a:pt x="1014" y="1624"/>
                    <a:pt x="1208" y="1554"/>
                    <a:pt x="1365" y="1397"/>
                  </a:cubicBezTo>
                  <a:cubicBezTo>
                    <a:pt x="1893" y="900"/>
                    <a:pt x="1551" y="1"/>
                    <a:pt x="838" y="1"/>
                  </a:cubicBezTo>
                  <a:close/>
                </a:path>
              </a:pathLst>
            </a:custGeom>
            <a:solidFill>
              <a:srgbClr val="FFA1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57" name="Google Shape;757;p41"/>
          <p:cNvCxnSpPr>
            <a:stCxn id="687" idx="6"/>
            <a:endCxn id="685" idx="2"/>
          </p:cNvCxnSpPr>
          <p:nvPr/>
        </p:nvCxnSpPr>
        <p:spPr>
          <a:xfrm>
            <a:off x="3047472" y="2882776"/>
            <a:ext cx="1167900" cy="0"/>
          </a:xfrm>
          <a:prstGeom prst="straightConnector1">
            <a:avLst/>
          </a:prstGeom>
          <a:noFill/>
          <a:ln w="28575" cap="flat" cmpd="sng">
            <a:solidFill>
              <a:schemeClr val="lt2"/>
            </a:solidFill>
            <a:prstDash val="solid"/>
            <a:round/>
            <a:headEnd type="none" w="med" len="med"/>
            <a:tailEnd type="none" w="med" len="med"/>
          </a:ln>
        </p:spPr>
      </p:cxnSp>
      <p:cxnSp>
        <p:nvCxnSpPr>
          <p:cNvPr id="758" name="Google Shape;758;p41"/>
          <p:cNvCxnSpPr>
            <a:stCxn id="685" idx="6"/>
            <a:endCxn id="683" idx="2"/>
          </p:cNvCxnSpPr>
          <p:nvPr/>
        </p:nvCxnSpPr>
        <p:spPr>
          <a:xfrm>
            <a:off x="4960955" y="2882788"/>
            <a:ext cx="1212900" cy="0"/>
          </a:xfrm>
          <a:prstGeom prst="straightConnector1">
            <a:avLst/>
          </a:prstGeom>
          <a:noFill/>
          <a:ln w="28575" cap="flat" cmpd="sng">
            <a:solidFill>
              <a:schemeClr val="lt2"/>
            </a:solidFill>
            <a:prstDash val="solid"/>
            <a:round/>
            <a:headEnd type="none" w="med" len="med"/>
            <a:tailEnd type="none" w="med" len="med"/>
          </a:ln>
        </p:spPr>
      </p:cxnSp>
      <p:pic>
        <p:nvPicPr>
          <p:cNvPr id="760" name="Google Shape;760;p41"/>
          <p:cNvPicPr preferRelativeResize="0"/>
          <p:nvPr/>
        </p:nvPicPr>
        <p:blipFill>
          <a:blip r:embed="rId3">
            <a:alphaModFix/>
          </a:blip>
          <a:stretch>
            <a:fillRect/>
          </a:stretch>
        </p:blipFill>
        <p:spPr>
          <a:xfrm>
            <a:off x="-316875" y="4092150"/>
            <a:ext cx="1516775" cy="1513725"/>
          </a:xfrm>
          <a:prstGeom prst="rect">
            <a:avLst/>
          </a:prstGeom>
          <a:noFill/>
          <a:ln>
            <a:noFill/>
          </a:ln>
        </p:spPr>
      </p:pic>
      <p:pic>
        <p:nvPicPr>
          <p:cNvPr id="761" name="Google Shape;761;p41"/>
          <p:cNvPicPr preferRelativeResize="0"/>
          <p:nvPr/>
        </p:nvPicPr>
        <p:blipFill>
          <a:blip r:embed="rId4">
            <a:alphaModFix/>
          </a:blip>
          <a:stretch>
            <a:fillRect/>
          </a:stretch>
        </p:blipFill>
        <p:spPr>
          <a:xfrm>
            <a:off x="7567977" y="-442137"/>
            <a:ext cx="1958200" cy="1954275"/>
          </a:xfrm>
          <a:prstGeom prst="rect">
            <a:avLst/>
          </a:prstGeom>
          <a:noFill/>
          <a:ln>
            <a:noFill/>
          </a:ln>
        </p:spPr>
      </p:pic>
      <p:sp>
        <p:nvSpPr>
          <p:cNvPr id="3" name="TextBox 2"/>
          <p:cNvSpPr txBox="1"/>
          <p:nvPr/>
        </p:nvSpPr>
        <p:spPr>
          <a:xfrm>
            <a:off x="1414118" y="3355566"/>
            <a:ext cx="2527443" cy="1015663"/>
          </a:xfrm>
          <a:prstGeom prst="rect">
            <a:avLst/>
          </a:prstGeom>
          <a:noFill/>
        </p:spPr>
        <p:txBody>
          <a:bodyPr wrap="square" rtlCol="0">
            <a:spAutoFit/>
          </a:bodyPr>
          <a:lstStyle/>
          <a:p>
            <a:pPr algn="ctr">
              <a:lnSpc>
                <a:spcPct val="150000"/>
              </a:lnSpc>
            </a:pPr>
            <a:r>
              <a:rPr lang="en-US" sz="2000" dirty="0" err="1" smtClean="0"/>
              <a:t>Ghi</a:t>
            </a:r>
            <a:r>
              <a:rPr lang="en-US" sz="2000" dirty="0" smtClean="0"/>
              <a:t> </a:t>
            </a:r>
            <a:r>
              <a:rPr lang="en-US" sz="2000" dirty="0" err="1" smtClean="0"/>
              <a:t>nhớ</a:t>
            </a:r>
            <a:r>
              <a:rPr lang="en-US" sz="2000" dirty="0" smtClean="0"/>
              <a:t> </a:t>
            </a:r>
            <a:r>
              <a:rPr lang="en-US" sz="2000" dirty="0" err="1" smtClean="0"/>
              <a:t>kiến</a:t>
            </a:r>
            <a:r>
              <a:rPr lang="en-US" sz="2000" dirty="0" smtClean="0"/>
              <a:t> </a:t>
            </a:r>
            <a:r>
              <a:rPr lang="en-US" sz="2000" dirty="0" err="1" smtClean="0"/>
              <a:t>thức</a:t>
            </a:r>
            <a:r>
              <a:rPr lang="en-US" sz="2000" dirty="0" smtClean="0"/>
              <a:t> </a:t>
            </a:r>
            <a:r>
              <a:rPr lang="en-US" sz="2000" dirty="0" err="1" smtClean="0"/>
              <a:t>đã</a:t>
            </a:r>
            <a:r>
              <a:rPr lang="en-US" sz="2000" dirty="0" smtClean="0"/>
              <a:t> </a:t>
            </a:r>
            <a:r>
              <a:rPr lang="en-US" sz="2000" dirty="0" err="1" smtClean="0"/>
              <a:t>học</a:t>
            </a:r>
            <a:endParaRPr lang="en-US" sz="2000" dirty="0"/>
          </a:p>
        </p:txBody>
      </p:sp>
      <p:sp>
        <p:nvSpPr>
          <p:cNvPr id="85" name="TextBox 84"/>
          <p:cNvSpPr txBox="1"/>
          <p:nvPr/>
        </p:nvSpPr>
        <p:spPr>
          <a:xfrm>
            <a:off x="3323797" y="1370813"/>
            <a:ext cx="2527443" cy="1015663"/>
          </a:xfrm>
          <a:prstGeom prst="rect">
            <a:avLst/>
          </a:prstGeom>
          <a:noFill/>
        </p:spPr>
        <p:txBody>
          <a:bodyPr wrap="square" rtlCol="0">
            <a:spAutoFit/>
          </a:bodyPr>
          <a:lstStyle/>
          <a:p>
            <a:pPr algn="ctr">
              <a:lnSpc>
                <a:spcPct val="150000"/>
              </a:lnSpc>
            </a:pPr>
            <a:r>
              <a:rPr lang="en-US" sz="2000" dirty="0" err="1" smtClean="0"/>
              <a:t>Hoàn</a:t>
            </a:r>
            <a:r>
              <a:rPr lang="en-US" sz="2000" dirty="0" smtClean="0"/>
              <a:t> </a:t>
            </a:r>
            <a:r>
              <a:rPr lang="en-US" sz="2000" dirty="0" err="1" smtClean="0"/>
              <a:t>thành</a:t>
            </a:r>
            <a:r>
              <a:rPr lang="en-US" sz="2000" dirty="0" smtClean="0"/>
              <a:t> </a:t>
            </a:r>
            <a:r>
              <a:rPr lang="en-US" sz="2000" dirty="0" err="1" smtClean="0"/>
              <a:t>bài</a:t>
            </a:r>
            <a:r>
              <a:rPr lang="en-US" sz="2000" dirty="0" smtClean="0"/>
              <a:t> </a:t>
            </a:r>
            <a:r>
              <a:rPr lang="en-US" sz="2000" dirty="0" err="1" smtClean="0"/>
              <a:t>tập</a:t>
            </a:r>
            <a:r>
              <a:rPr lang="en-US" sz="2000" dirty="0" smtClean="0"/>
              <a:t> </a:t>
            </a:r>
            <a:r>
              <a:rPr lang="en-US" sz="2000" dirty="0" err="1" smtClean="0"/>
              <a:t>trong</a:t>
            </a:r>
            <a:r>
              <a:rPr lang="en-US" sz="2000" dirty="0" smtClean="0"/>
              <a:t> SBT</a:t>
            </a:r>
            <a:endParaRPr lang="en-US" sz="2000" dirty="0"/>
          </a:p>
        </p:txBody>
      </p:sp>
      <p:sp>
        <p:nvSpPr>
          <p:cNvPr id="86" name="TextBox 85"/>
          <p:cNvSpPr txBox="1"/>
          <p:nvPr/>
        </p:nvSpPr>
        <p:spPr>
          <a:xfrm>
            <a:off x="4825670" y="3372133"/>
            <a:ext cx="3691845" cy="1015663"/>
          </a:xfrm>
          <a:prstGeom prst="rect">
            <a:avLst/>
          </a:prstGeom>
          <a:noFill/>
        </p:spPr>
        <p:txBody>
          <a:bodyPr wrap="square" rtlCol="0">
            <a:spAutoFit/>
          </a:bodyPr>
          <a:lstStyle/>
          <a:p>
            <a:pPr algn="ctr">
              <a:lnSpc>
                <a:spcPct val="150000"/>
              </a:lnSpc>
            </a:pPr>
            <a:r>
              <a:rPr lang="en-US" sz="2000" dirty="0" err="1"/>
              <a:t>Chuẩn</a:t>
            </a:r>
            <a:r>
              <a:rPr lang="en-US" sz="2000" dirty="0"/>
              <a:t> </a:t>
            </a:r>
            <a:r>
              <a:rPr lang="en-US" sz="2000" dirty="0" err="1"/>
              <a:t>bị</a:t>
            </a:r>
            <a:r>
              <a:rPr lang="en-US" sz="2000" dirty="0"/>
              <a:t> </a:t>
            </a:r>
            <a:r>
              <a:rPr lang="en-US" sz="2000" dirty="0" err="1"/>
              <a:t>bài</a:t>
            </a:r>
            <a:r>
              <a:rPr lang="en-US" sz="2000" dirty="0"/>
              <a:t> </a:t>
            </a:r>
            <a:r>
              <a:rPr lang="en-US" sz="2000" dirty="0" err="1"/>
              <a:t>mới</a:t>
            </a:r>
            <a:r>
              <a:rPr lang="en-US" sz="2000" dirty="0"/>
              <a:t> </a:t>
            </a:r>
            <a:r>
              <a:rPr lang="en-US" sz="2000" dirty="0" smtClean="0"/>
              <a:t>“</a:t>
            </a:r>
            <a:r>
              <a:rPr lang="en-US" sz="2000" b="1" dirty="0" err="1" smtClean="0"/>
              <a:t>Bài</a:t>
            </a:r>
            <a:r>
              <a:rPr lang="en-US" sz="2000" b="1" dirty="0" smtClean="0"/>
              <a:t> 6.</a:t>
            </a:r>
          </a:p>
          <a:p>
            <a:pPr algn="ctr">
              <a:lnSpc>
                <a:spcPct val="150000"/>
              </a:lnSpc>
            </a:pPr>
            <a:r>
              <a:rPr lang="en-US" sz="2000" b="1" dirty="0" err="1" smtClean="0"/>
              <a:t>Số</a:t>
            </a:r>
            <a:r>
              <a:rPr lang="en-US" sz="2000" b="1" dirty="0" smtClean="0"/>
              <a:t> </a:t>
            </a:r>
            <a:r>
              <a:rPr lang="en-US" sz="2000" b="1" dirty="0" err="1"/>
              <a:t>vô</a:t>
            </a:r>
            <a:r>
              <a:rPr lang="en-US" sz="2000" b="1" dirty="0"/>
              <a:t> </a:t>
            </a:r>
            <a:r>
              <a:rPr lang="en-US" sz="2000" b="1" dirty="0" err="1"/>
              <a:t>tỉ</a:t>
            </a:r>
            <a:r>
              <a:rPr lang="en-US" sz="2000" b="1" dirty="0"/>
              <a:t>. </a:t>
            </a:r>
            <a:r>
              <a:rPr lang="en-US" sz="2000" b="1" dirty="0" err="1"/>
              <a:t>Căn</a:t>
            </a:r>
            <a:r>
              <a:rPr lang="en-US" sz="2000" b="1" dirty="0"/>
              <a:t> </a:t>
            </a:r>
            <a:r>
              <a:rPr lang="en-US" sz="2000" b="1" dirty="0" err="1"/>
              <a:t>bậc</a:t>
            </a:r>
            <a:r>
              <a:rPr lang="en-US" sz="2000" b="1" dirty="0"/>
              <a:t> </a:t>
            </a:r>
            <a:r>
              <a:rPr lang="en-US" sz="2000" b="1" dirty="0" err="1"/>
              <a:t>hai</a:t>
            </a:r>
            <a:r>
              <a:rPr lang="en-US" sz="2000" b="1" dirty="0"/>
              <a:t> </a:t>
            </a:r>
            <a:r>
              <a:rPr lang="en-US" sz="2000" b="1" dirty="0" err="1"/>
              <a:t>số</a:t>
            </a:r>
            <a:r>
              <a:rPr lang="en-US" sz="2000" b="1" dirty="0"/>
              <a:t> </a:t>
            </a:r>
            <a:r>
              <a:rPr lang="en-US" sz="2000" b="1" dirty="0" err="1"/>
              <a:t>học</a:t>
            </a:r>
            <a:r>
              <a:rPr lang="en-US" sz="2000" dirty="0"/>
              <a:t>”</a:t>
            </a:r>
          </a:p>
        </p:txBody>
      </p:sp>
    </p:spTree>
    <p:extLst>
      <p:ext uri="{BB962C8B-B14F-4D97-AF65-F5344CB8AC3E}">
        <p14:creationId xmlns:p14="http://schemas.microsoft.com/office/powerpoint/2010/main" val="234892976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p:cTn id="13" dur="500" fill="hold"/>
                                        <p:tgtEl>
                                          <p:spTgt spid="85"/>
                                        </p:tgtEl>
                                        <p:attrNameLst>
                                          <p:attrName>ppt_w</p:attrName>
                                        </p:attrNameLst>
                                      </p:cBhvr>
                                      <p:tavLst>
                                        <p:tav tm="0">
                                          <p:val>
                                            <p:strVal val="#ppt_w+.3"/>
                                          </p:val>
                                        </p:tav>
                                        <p:tav tm="100000">
                                          <p:val>
                                            <p:strVal val="#ppt_w"/>
                                          </p:val>
                                        </p:tav>
                                      </p:tavLst>
                                    </p:anim>
                                    <p:anim calcmode="lin" valueType="num">
                                      <p:cBhvr>
                                        <p:cTn id="14" dur="500" fill="hold"/>
                                        <p:tgtEl>
                                          <p:spTgt spid="85"/>
                                        </p:tgtEl>
                                        <p:attrNameLst>
                                          <p:attrName>ppt_h</p:attrName>
                                        </p:attrNameLst>
                                      </p:cBhvr>
                                      <p:tavLst>
                                        <p:tav tm="0">
                                          <p:val>
                                            <p:strVal val="#ppt_h"/>
                                          </p:val>
                                        </p:tav>
                                        <p:tav tm="100000">
                                          <p:val>
                                            <p:strVal val="#ppt_h"/>
                                          </p:val>
                                        </p:tav>
                                      </p:tavLst>
                                    </p:anim>
                                    <p:animEffect transition="in" filter="fade">
                                      <p:cBhvr>
                                        <p:cTn id="15" dur="500"/>
                                        <p:tgtEl>
                                          <p:spTgt spid="8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barn(outVertical)">
                                      <p:cBhvr>
                                        <p:cTn id="20"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5" grpId="0"/>
      <p:bldP spid="8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64"/>
        <p:cNvGrpSpPr/>
        <p:nvPr/>
      </p:nvGrpSpPr>
      <p:grpSpPr>
        <a:xfrm>
          <a:off x="0" y="0"/>
          <a:ext cx="0" cy="0"/>
          <a:chOff x="0" y="0"/>
          <a:chExt cx="0" cy="0"/>
        </a:xfrm>
      </p:grpSpPr>
      <p:sp>
        <p:nvSpPr>
          <p:cNvPr id="1665" name="Google Shape;1665;p46"/>
          <p:cNvSpPr txBox="1">
            <a:spLocks noGrp="1"/>
          </p:cNvSpPr>
          <p:nvPr>
            <p:ph type="title"/>
          </p:nvPr>
        </p:nvSpPr>
        <p:spPr>
          <a:xfrm>
            <a:off x="523981" y="1893681"/>
            <a:ext cx="7952198" cy="5727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000" b="1" dirty="0" smtClean="0">
                <a:solidFill>
                  <a:schemeClr val="tx2">
                    <a:lumMod val="75000"/>
                  </a:schemeClr>
                </a:solidFill>
                <a:latin typeface="+mn-lt"/>
              </a:rPr>
              <a:t>CẢM ƠN CÁC EM </a:t>
            </a:r>
            <a:br>
              <a:rPr lang="en-US" sz="4000" b="1" dirty="0" smtClean="0">
                <a:solidFill>
                  <a:schemeClr val="tx2">
                    <a:lumMod val="75000"/>
                  </a:schemeClr>
                </a:solidFill>
                <a:latin typeface="+mn-lt"/>
              </a:rPr>
            </a:br>
            <a:r>
              <a:rPr lang="en-US" sz="4000" b="1" dirty="0" smtClean="0">
                <a:solidFill>
                  <a:schemeClr val="tx2">
                    <a:lumMod val="75000"/>
                  </a:schemeClr>
                </a:solidFill>
                <a:latin typeface="+mn-lt"/>
              </a:rPr>
              <a:t>ĐÃ LẮNG NGHE BÀI GIẢNG!</a:t>
            </a:r>
            <a:endParaRPr sz="4000" b="1" dirty="0">
              <a:solidFill>
                <a:schemeClr val="tx2">
                  <a:lumMod val="75000"/>
                </a:schemeClr>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1766" y="0"/>
            <a:ext cx="2332234" cy="163186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63341">
            <a:off x="749838" y="159071"/>
            <a:ext cx="1418009" cy="186762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669560">
            <a:off x="5208379" y="3503487"/>
            <a:ext cx="3206774" cy="2810500"/>
          </a:xfrm>
          <a:prstGeom prst="rect">
            <a:avLst/>
          </a:prstGeom>
        </p:spPr>
      </p:pic>
      <p:pic>
        <p:nvPicPr>
          <p:cNvPr id="10" name="Google Shape;840;p44"/>
          <p:cNvPicPr preferRelativeResize="0"/>
          <p:nvPr/>
        </p:nvPicPr>
        <p:blipFill>
          <a:blip r:embed="rId6">
            <a:alphaModFix/>
          </a:blip>
          <a:stretch>
            <a:fillRect/>
          </a:stretch>
        </p:blipFill>
        <p:spPr>
          <a:xfrm rot="20683877">
            <a:off x="174915" y="2521583"/>
            <a:ext cx="1537561" cy="153448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39"/>
          <p:cNvSpPr/>
          <p:nvPr/>
        </p:nvSpPr>
        <p:spPr>
          <a:xfrm>
            <a:off x="577100" y="720548"/>
            <a:ext cx="7989804" cy="363735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9"/>
          <p:cNvSpPr txBox="1">
            <a:spLocks noGrp="1"/>
          </p:cNvSpPr>
          <p:nvPr>
            <p:ph type="title"/>
          </p:nvPr>
        </p:nvSpPr>
        <p:spPr>
          <a:xfrm>
            <a:off x="804647" y="2056936"/>
            <a:ext cx="7622908" cy="15111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200" b="1" dirty="0" smtClean="0">
                <a:latin typeface="+mn-lt"/>
              </a:rPr>
              <a:t>BÀI 5: LÀM QUEN VỚI SỐ </a:t>
            </a:r>
            <a:br>
              <a:rPr lang="en-US" sz="3200" b="1" dirty="0" smtClean="0">
                <a:latin typeface="+mn-lt"/>
              </a:rPr>
            </a:br>
            <a:r>
              <a:rPr lang="en-US" sz="3200" b="1" dirty="0" smtClean="0">
                <a:latin typeface="+mn-lt"/>
              </a:rPr>
              <a:t>THẬP PHÂN VÔ HẠN TUẦN HOÀN </a:t>
            </a:r>
            <a:br>
              <a:rPr lang="en-US" sz="3200" b="1" dirty="0" smtClean="0">
                <a:latin typeface="+mn-lt"/>
              </a:rPr>
            </a:br>
            <a:r>
              <a:rPr lang="en-US" sz="3200" b="1" dirty="0" smtClean="0">
                <a:latin typeface="+mn-lt"/>
              </a:rPr>
              <a:t>(2 </a:t>
            </a:r>
            <a:r>
              <a:rPr lang="en-US" sz="3200" b="1" dirty="0" err="1" smtClean="0">
                <a:latin typeface="+mn-lt"/>
              </a:rPr>
              <a:t>Tiết</a:t>
            </a:r>
            <a:r>
              <a:rPr lang="en-US" sz="3200" b="1" dirty="0" smtClean="0">
                <a:latin typeface="+mn-lt"/>
              </a:rPr>
              <a:t>)</a:t>
            </a:r>
            <a:endParaRPr sz="3200" b="1" dirty="0">
              <a:latin typeface="+mn-lt"/>
            </a:endParaRPr>
          </a:p>
        </p:txBody>
      </p:sp>
      <p:pic>
        <p:nvPicPr>
          <p:cNvPr id="664" name="Google Shape;664;p39"/>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665" name="Google Shape;665;p39"/>
          <p:cNvPicPr preferRelativeResize="0"/>
          <p:nvPr/>
        </p:nvPicPr>
        <p:blipFill>
          <a:blip r:embed="rId4">
            <a:alphaModFix/>
          </a:blip>
          <a:stretch>
            <a:fillRect/>
          </a:stretch>
        </p:blipFill>
        <p:spPr>
          <a:xfrm>
            <a:off x="-662350" y="720548"/>
            <a:ext cx="1676900" cy="1673550"/>
          </a:xfrm>
          <a:prstGeom prst="rect">
            <a:avLst/>
          </a:prstGeom>
          <a:noFill/>
          <a:ln>
            <a:noFill/>
          </a:ln>
        </p:spPr>
      </p:pic>
      <p:pic>
        <p:nvPicPr>
          <p:cNvPr id="666" name="Google Shape;666;p39"/>
          <p:cNvPicPr preferRelativeResize="0"/>
          <p:nvPr/>
        </p:nvPicPr>
        <p:blipFill>
          <a:blip r:embed="rId5">
            <a:alphaModFix/>
          </a:blip>
          <a:stretch>
            <a:fillRect/>
          </a:stretch>
        </p:blipFill>
        <p:spPr>
          <a:xfrm rot="10208908" flipH="1">
            <a:off x="8373310" y="191425"/>
            <a:ext cx="566846" cy="565706"/>
          </a:xfrm>
          <a:prstGeom prst="rect">
            <a:avLst/>
          </a:prstGeom>
          <a:noFill/>
          <a:ln>
            <a:noFill/>
          </a:ln>
        </p:spPr>
      </p:pic>
      <p:pic>
        <p:nvPicPr>
          <p:cNvPr id="667" name="Google Shape;667;p39"/>
          <p:cNvPicPr preferRelativeResize="0"/>
          <p:nvPr/>
        </p:nvPicPr>
        <p:blipFill>
          <a:blip r:embed="rId6">
            <a:alphaModFix/>
          </a:blip>
          <a:stretch>
            <a:fillRect/>
          </a:stretch>
        </p:blipFill>
        <p:spPr>
          <a:xfrm flipH="1">
            <a:off x="8111415" y="267085"/>
            <a:ext cx="316140" cy="315500"/>
          </a:xfrm>
          <a:prstGeom prst="rect">
            <a:avLst/>
          </a:prstGeom>
          <a:noFill/>
          <a:ln>
            <a:noFill/>
          </a:ln>
        </p:spPr>
      </p:pic>
      <p:pic>
        <p:nvPicPr>
          <p:cNvPr id="668" name="Google Shape;668;p39"/>
          <p:cNvPicPr preferRelativeResize="0"/>
          <p:nvPr/>
        </p:nvPicPr>
        <p:blipFill>
          <a:blip r:embed="rId7">
            <a:alphaModFix/>
          </a:blip>
          <a:stretch>
            <a:fillRect/>
          </a:stretch>
        </p:blipFill>
        <p:spPr>
          <a:xfrm rot="-4863962">
            <a:off x="6969427" y="219865"/>
            <a:ext cx="2031182" cy="2027122"/>
          </a:xfrm>
          <a:prstGeom prst="rect">
            <a:avLst/>
          </a:prstGeom>
          <a:noFill/>
          <a:ln>
            <a:noFill/>
          </a:ln>
        </p:spPr>
      </p:pic>
      <p:pic>
        <p:nvPicPr>
          <p:cNvPr id="669" name="Google Shape;669;p39"/>
          <p:cNvPicPr preferRelativeResize="0"/>
          <p:nvPr/>
        </p:nvPicPr>
        <p:blipFill>
          <a:blip r:embed="rId8">
            <a:alphaModFix/>
          </a:blip>
          <a:stretch>
            <a:fillRect/>
          </a:stretch>
        </p:blipFill>
        <p:spPr>
          <a:xfrm>
            <a:off x="-121142" y="2716440"/>
            <a:ext cx="2031183" cy="2027121"/>
          </a:xfrm>
          <a:prstGeom prst="rect">
            <a:avLst/>
          </a:prstGeom>
          <a:noFill/>
          <a:ln>
            <a:noFill/>
          </a:ln>
        </p:spPr>
      </p:pic>
      <p:pic>
        <p:nvPicPr>
          <p:cNvPr id="670" name="Google Shape;670;p39"/>
          <p:cNvPicPr preferRelativeResize="0"/>
          <p:nvPr/>
        </p:nvPicPr>
        <p:blipFill>
          <a:blip r:embed="rId5">
            <a:alphaModFix/>
          </a:blip>
          <a:stretch>
            <a:fillRect/>
          </a:stretch>
        </p:blipFill>
        <p:spPr>
          <a:xfrm rot="-591092" flipH="1">
            <a:off x="218655" y="4402225"/>
            <a:ext cx="566846" cy="565706"/>
          </a:xfrm>
          <a:prstGeom prst="rect">
            <a:avLst/>
          </a:prstGeom>
          <a:noFill/>
          <a:ln>
            <a:noFill/>
          </a:ln>
        </p:spPr>
      </p:pic>
      <p:pic>
        <p:nvPicPr>
          <p:cNvPr id="671" name="Google Shape;671;p39"/>
          <p:cNvPicPr preferRelativeResize="0"/>
          <p:nvPr/>
        </p:nvPicPr>
        <p:blipFill>
          <a:blip r:embed="rId6">
            <a:alphaModFix/>
          </a:blip>
          <a:stretch>
            <a:fillRect/>
          </a:stretch>
        </p:blipFill>
        <p:spPr>
          <a:xfrm rot="10800000" flipH="1">
            <a:off x="731256" y="4576771"/>
            <a:ext cx="316140" cy="315500"/>
          </a:xfrm>
          <a:prstGeom prst="rect">
            <a:avLst/>
          </a:prstGeom>
          <a:noFill/>
          <a:ln>
            <a:noFill/>
          </a:ln>
        </p:spPr>
      </p:pic>
      <p:sp>
        <p:nvSpPr>
          <p:cNvPr id="2" name="TextBox 1"/>
          <p:cNvSpPr txBox="1"/>
          <p:nvPr/>
        </p:nvSpPr>
        <p:spPr>
          <a:xfrm>
            <a:off x="1712792" y="1034103"/>
            <a:ext cx="5550694" cy="523220"/>
          </a:xfrm>
          <a:prstGeom prst="rect">
            <a:avLst/>
          </a:prstGeom>
          <a:noFill/>
        </p:spPr>
        <p:txBody>
          <a:bodyPr wrap="square" rtlCol="0">
            <a:spAutoFit/>
          </a:bodyPr>
          <a:lstStyle/>
          <a:p>
            <a:pPr algn="ctr"/>
            <a:r>
              <a:rPr lang="en-US" sz="2800" b="1" dirty="0" smtClean="0">
                <a:solidFill>
                  <a:schemeClr val="accent1">
                    <a:lumMod val="50000"/>
                  </a:schemeClr>
                </a:solidFill>
              </a:rPr>
              <a:t>CHƯƠNG II: SỐ THỰC</a:t>
            </a:r>
            <a:endParaRPr lang="en-US" sz="2800" b="1" dirty="0">
              <a:solidFill>
                <a:schemeClr val="accent1">
                  <a:lumMod val="50000"/>
                </a:schemeClr>
              </a:solidFill>
            </a:endParaRPr>
          </a:p>
        </p:txBody>
      </p:sp>
    </p:spTree>
  </p:cSld>
  <p:clrMapOvr>
    <a:masterClrMapping/>
  </p:clrMapOvr>
  <p:transition spd="slow">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p:nvPr/>
        </p:nvSpPr>
        <p:spPr>
          <a:xfrm>
            <a:off x="656244" y="551617"/>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7"/>
          <p:cNvSpPr/>
          <p:nvPr/>
        </p:nvSpPr>
        <p:spPr>
          <a:xfrm>
            <a:off x="1418812" y="3072564"/>
            <a:ext cx="992964" cy="59340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7"/>
          <p:cNvSpPr/>
          <p:nvPr/>
        </p:nvSpPr>
        <p:spPr>
          <a:xfrm>
            <a:off x="1398914" y="1698336"/>
            <a:ext cx="992964" cy="59340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7"/>
          <p:cNvSpPr txBox="1">
            <a:spLocks noGrp="1"/>
          </p:cNvSpPr>
          <p:nvPr>
            <p:ph type="title" idx="2"/>
          </p:nvPr>
        </p:nvSpPr>
        <p:spPr>
          <a:xfrm>
            <a:off x="1520838" y="1698336"/>
            <a:ext cx="7491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n-lt"/>
              </a:rPr>
              <a:t>01</a:t>
            </a:r>
            <a:endParaRPr b="1" dirty="0">
              <a:latin typeface="+mn-lt"/>
            </a:endParaRPr>
          </a:p>
        </p:txBody>
      </p:sp>
      <p:sp>
        <p:nvSpPr>
          <p:cNvPr id="163" name="Google Shape;163;p27"/>
          <p:cNvSpPr txBox="1">
            <a:spLocks noGrp="1"/>
          </p:cNvSpPr>
          <p:nvPr>
            <p:ph type="title" idx="13"/>
          </p:nvPr>
        </p:nvSpPr>
        <p:spPr>
          <a:xfrm>
            <a:off x="1533548" y="3072564"/>
            <a:ext cx="7491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smtClean="0">
                <a:latin typeface="+mn-lt"/>
              </a:rPr>
              <a:t>02</a:t>
            </a:r>
            <a:endParaRPr b="1" dirty="0">
              <a:latin typeface="+mn-lt"/>
            </a:endParaRPr>
          </a:p>
        </p:txBody>
      </p:sp>
      <p:sp>
        <p:nvSpPr>
          <p:cNvPr id="171" name="Google Shape;171;p27"/>
          <p:cNvSpPr txBox="1">
            <a:spLocks noGrp="1"/>
          </p:cNvSpPr>
          <p:nvPr>
            <p:ph type="title" idx="21"/>
          </p:nvPr>
        </p:nvSpPr>
        <p:spPr>
          <a:xfrm>
            <a:off x="791919" y="586317"/>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dirty="0" smtClean="0">
                <a:latin typeface="+mn-lt"/>
              </a:rPr>
              <a:t>NỘI DUNG BÀI HỌC</a:t>
            </a:r>
            <a:endParaRPr sz="3000" b="1" dirty="0">
              <a:latin typeface="+mn-lt"/>
            </a:endParaRPr>
          </a:p>
        </p:txBody>
      </p:sp>
      <p:pic>
        <p:nvPicPr>
          <p:cNvPr id="172" name="Google Shape;172;p27"/>
          <p:cNvPicPr preferRelativeResize="0"/>
          <p:nvPr/>
        </p:nvPicPr>
        <p:blipFill rotWithShape="1">
          <a:blip r:embed="rId3">
            <a:alphaModFix/>
          </a:blip>
          <a:srcRect t="20423" b="20429"/>
          <a:stretch/>
        </p:blipFill>
        <p:spPr>
          <a:xfrm>
            <a:off x="8152900" y="4423450"/>
            <a:ext cx="1516775" cy="895325"/>
          </a:xfrm>
          <a:prstGeom prst="rect">
            <a:avLst/>
          </a:prstGeom>
          <a:noFill/>
          <a:ln>
            <a:noFill/>
          </a:ln>
        </p:spPr>
      </p:pic>
      <p:pic>
        <p:nvPicPr>
          <p:cNvPr id="173" name="Google Shape;173;p27"/>
          <p:cNvPicPr preferRelativeResize="0"/>
          <p:nvPr/>
        </p:nvPicPr>
        <p:blipFill rotWithShape="1">
          <a:blip r:embed="rId4">
            <a:alphaModFix/>
          </a:blip>
          <a:srcRect t="22078" b="22083"/>
          <a:stretch/>
        </p:blipFill>
        <p:spPr>
          <a:xfrm>
            <a:off x="-662350" y="1090074"/>
            <a:ext cx="1676900" cy="934500"/>
          </a:xfrm>
          <a:prstGeom prst="rect">
            <a:avLst/>
          </a:prstGeom>
          <a:noFill/>
          <a:ln>
            <a:noFill/>
          </a:ln>
        </p:spPr>
      </p:pic>
      <p:sp>
        <p:nvSpPr>
          <p:cNvPr id="18" name="Rectangle 17"/>
          <p:cNvSpPr/>
          <p:nvPr/>
        </p:nvSpPr>
        <p:spPr>
          <a:xfrm>
            <a:off x="2775199" y="1750598"/>
            <a:ext cx="4759636" cy="461665"/>
          </a:xfrm>
          <a:prstGeom prst="rect">
            <a:avLst/>
          </a:prstGeom>
        </p:spPr>
        <p:txBody>
          <a:bodyPr wrap="none">
            <a:spAutoFit/>
          </a:bodyPr>
          <a:lstStyle/>
          <a:p>
            <a:r>
              <a:rPr lang="en-US" sz="2400" b="1" dirty="0" err="1">
                <a:solidFill>
                  <a:schemeClr val="accent3">
                    <a:lumMod val="50000"/>
                  </a:schemeClr>
                </a:solidFill>
              </a:rPr>
              <a:t>Số</a:t>
            </a:r>
            <a:r>
              <a:rPr lang="en-US" sz="2400" b="1" dirty="0">
                <a:solidFill>
                  <a:schemeClr val="accent3">
                    <a:lumMod val="50000"/>
                  </a:schemeClr>
                </a:solidFill>
              </a:rPr>
              <a:t> </a:t>
            </a:r>
            <a:r>
              <a:rPr lang="en-US" sz="2400" b="1" dirty="0" err="1">
                <a:solidFill>
                  <a:schemeClr val="accent3">
                    <a:lumMod val="50000"/>
                  </a:schemeClr>
                </a:solidFill>
              </a:rPr>
              <a:t>thập</a:t>
            </a:r>
            <a:r>
              <a:rPr lang="en-US" sz="2400" b="1" dirty="0">
                <a:solidFill>
                  <a:schemeClr val="accent3">
                    <a:lumMod val="50000"/>
                  </a:schemeClr>
                </a:solidFill>
              </a:rPr>
              <a:t> </a:t>
            </a:r>
            <a:r>
              <a:rPr lang="en-US" sz="2400" b="1" dirty="0" err="1">
                <a:solidFill>
                  <a:schemeClr val="accent3">
                    <a:lumMod val="50000"/>
                  </a:schemeClr>
                </a:solidFill>
              </a:rPr>
              <a:t>phân</a:t>
            </a:r>
            <a:r>
              <a:rPr lang="en-US" sz="2400" b="1" dirty="0">
                <a:solidFill>
                  <a:schemeClr val="accent3">
                    <a:lumMod val="50000"/>
                  </a:schemeClr>
                </a:solidFill>
              </a:rPr>
              <a:t> </a:t>
            </a:r>
            <a:r>
              <a:rPr lang="en-US" sz="2400" b="1" dirty="0" err="1">
                <a:solidFill>
                  <a:schemeClr val="accent3">
                    <a:lumMod val="50000"/>
                  </a:schemeClr>
                </a:solidFill>
              </a:rPr>
              <a:t>vô</a:t>
            </a:r>
            <a:r>
              <a:rPr lang="en-US" sz="2400" b="1" dirty="0">
                <a:solidFill>
                  <a:schemeClr val="accent3">
                    <a:lumMod val="50000"/>
                  </a:schemeClr>
                </a:solidFill>
              </a:rPr>
              <a:t> </a:t>
            </a:r>
            <a:r>
              <a:rPr lang="en-US" sz="2400" b="1" dirty="0" err="1">
                <a:solidFill>
                  <a:schemeClr val="accent3">
                    <a:lumMod val="50000"/>
                  </a:schemeClr>
                </a:solidFill>
              </a:rPr>
              <a:t>hạn</a:t>
            </a:r>
            <a:r>
              <a:rPr lang="en-US" sz="2400" b="1" dirty="0">
                <a:solidFill>
                  <a:schemeClr val="accent3">
                    <a:lumMod val="50000"/>
                  </a:schemeClr>
                </a:solidFill>
              </a:rPr>
              <a:t> </a:t>
            </a:r>
            <a:r>
              <a:rPr lang="en-US" sz="2400" b="1" dirty="0" err="1">
                <a:solidFill>
                  <a:schemeClr val="accent3">
                    <a:lumMod val="50000"/>
                  </a:schemeClr>
                </a:solidFill>
              </a:rPr>
              <a:t>tuần</a:t>
            </a:r>
            <a:r>
              <a:rPr lang="en-US" sz="2400" b="1" dirty="0">
                <a:solidFill>
                  <a:schemeClr val="accent3">
                    <a:lumMod val="50000"/>
                  </a:schemeClr>
                </a:solidFill>
              </a:rPr>
              <a:t> </a:t>
            </a:r>
            <a:r>
              <a:rPr lang="en-US" sz="2400" b="1" dirty="0" err="1">
                <a:solidFill>
                  <a:schemeClr val="accent3">
                    <a:lumMod val="50000"/>
                  </a:schemeClr>
                </a:solidFill>
              </a:rPr>
              <a:t>hoàn</a:t>
            </a:r>
            <a:endParaRPr lang="en-US" sz="2400" b="1" dirty="0">
              <a:solidFill>
                <a:schemeClr val="accent3">
                  <a:lumMod val="50000"/>
                </a:schemeClr>
              </a:solidFill>
            </a:endParaRPr>
          </a:p>
        </p:txBody>
      </p:sp>
      <p:sp>
        <p:nvSpPr>
          <p:cNvPr id="19" name="Rectangle 18"/>
          <p:cNvSpPr/>
          <p:nvPr/>
        </p:nvSpPr>
        <p:spPr>
          <a:xfrm>
            <a:off x="2776242" y="2769099"/>
            <a:ext cx="4758593" cy="1200329"/>
          </a:xfrm>
          <a:prstGeom prst="rect">
            <a:avLst/>
          </a:prstGeom>
        </p:spPr>
        <p:txBody>
          <a:bodyPr wrap="square">
            <a:spAutoFit/>
          </a:bodyPr>
          <a:lstStyle/>
          <a:p>
            <a:pPr algn="just">
              <a:lnSpc>
                <a:spcPct val="150000"/>
              </a:lnSpc>
            </a:pPr>
            <a:r>
              <a:rPr lang="vi-VN" sz="2400" b="1" dirty="0">
                <a:solidFill>
                  <a:schemeClr val="accent3">
                    <a:lumMod val="50000"/>
                  </a:schemeClr>
                </a:solidFill>
              </a:rPr>
              <a:t>Làm tròn số thập phân căn cứ vào độ chính xác cho trước</a:t>
            </a:r>
            <a:endParaRPr lang="en-US" sz="2400" b="1" dirty="0">
              <a:solidFill>
                <a:schemeClr val="accent3">
                  <a:lumMod val="50000"/>
                </a:schemeClr>
              </a:solidFill>
            </a:endParaRPr>
          </a:p>
        </p:txBody>
      </p:sp>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b="7915"/>
          <a:stretch/>
        </p:blipFill>
        <p:spPr>
          <a:xfrm rot="20522389">
            <a:off x="7498356" y="430266"/>
            <a:ext cx="1582781" cy="1457502"/>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4672172">
            <a:off x="-528420" y="3478014"/>
            <a:ext cx="2369328" cy="2076541"/>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barn(inVertical)">
                                      <p:cBhvr>
                                        <p:cTn id="7" dur="500"/>
                                        <p:tgtEl>
                                          <p:spTgt spid="15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4"/>
                                        </p:tgtEl>
                                        <p:attrNameLst>
                                          <p:attrName>style.visibility</p:attrName>
                                        </p:attrNameLst>
                                      </p:cBhvr>
                                      <p:to>
                                        <p:strVal val="visible"/>
                                      </p:to>
                                    </p:set>
                                    <p:animEffect transition="in" filter="barn(inVertical)">
                                      <p:cBhvr>
                                        <p:cTn id="10" dur="500"/>
                                        <p:tgtEl>
                                          <p:spTgt spid="15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49"/>
                                        </p:tgtEl>
                                        <p:attrNameLst>
                                          <p:attrName>style.visibility</p:attrName>
                                        </p:attrNameLst>
                                      </p:cBhvr>
                                      <p:to>
                                        <p:strVal val="visible"/>
                                      </p:to>
                                    </p:set>
                                    <p:animEffect transition="in" filter="barn(inVertical)">
                                      <p:cBhvr>
                                        <p:cTn id="18" dur="500"/>
                                        <p:tgtEl>
                                          <p:spTgt spid="14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3"/>
                                        </p:tgtEl>
                                        <p:attrNameLst>
                                          <p:attrName>style.visibility</p:attrName>
                                        </p:attrNameLst>
                                      </p:cBhvr>
                                      <p:to>
                                        <p:strVal val="visible"/>
                                      </p:to>
                                    </p:set>
                                    <p:animEffect transition="in" filter="barn(inVertical)">
                                      <p:cBhvr>
                                        <p:cTn id="21" dur="500"/>
                                        <p:tgtEl>
                                          <p:spTgt spid="16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P spid="152" grpId="0" animBg="1"/>
      <p:bldP spid="154" grpId="0"/>
      <p:bldP spid="163"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p:nvPr/>
        </p:nvSpPr>
        <p:spPr>
          <a:xfrm>
            <a:off x="7243281" y="4631778"/>
            <a:ext cx="1776608" cy="217234"/>
          </a:xfrm>
          <a:prstGeom prst="ellipse">
            <a:avLst/>
          </a:prstGeom>
          <a:solidFill>
            <a:srgbClr val="191919">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8"/>
          <p:cNvSpPr/>
          <p:nvPr/>
        </p:nvSpPr>
        <p:spPr>
          <a:xfrm>
            <a:off x="772490" y="535000"/>
            <a:ext cx="949313" cy="64973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8"/>
          <p:cNvSpPr/>
          <p:nvPr/>
        </p:nvSpPr>
        <p:spPr>
          <a:xfrm>
            <a:off x="1817926" y="535000"/>
            <a:ext cx="4806031" cy="64973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8"/>
          <p:cNvSpPr txBox="1">
            <a:spLocks noGrp="1"/>
          </p:cNvSpPr>
          <p:nvPr>
            <p:ph type="title" idx="2"/>
          </p:nvPr>
        </p:nvSpPr>
        <p:spPr>
          <a:xfrm>
            <a:off x="575639" y="434210"/>
            <a:ext cx="1389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latin typeface="+mn-lt"/>
              </a:rPr>
              <a:t>01.</a:t>
            </a:r>
            <a:endParaRPr sz="2400" b="1" dirty="0">
              <a:latin typeface="+mn-lt"/>
            </a:endParaRPr>
          </a:p>
        </p:txBody>
      </p:sp>
      <p:pic>
        <p:nvPicPr>
          <p:cNvPr id="184" name="Google Shape;184;p28"/>
          <p:cNvPicPr preferRelativeResize="0"/>
          <p:nvPr/>
        </p:nvPicPr>
        <p:blipFill>
          <a:blip r:embed="rId3">
            <a:alphaModFix/>
          </a:blip>
          <a:stretch>
            <a:fillRect/>
          </a:stretch>
        </p:blipFill>
        <p:spPr>
          <a:xfrm>
            <a:off x="-212027" y="3565580"/>
            <a:ext cx="1752438" cy="1748914"/>
          </a:xfrm>
          <a:prstGeom prst="rect">
            <a:avLst/>
          </a:prstGeom>
          <a:noFill/>
          <a:ln>
            <a:noFill/>
          </a:ln>
        </p:spPr>
      </p:pic>
      <p:pic>
        <p:nvPicPr>
          <p:cNvPr id="185" name="Google Shape;185;p28"/>
          <p:cNvPicPr preferRelativeResize="0"/>
          <p:nvPr/>
        </p:nvPicPr>
        <p:blipFill>
          <a:blip r:embed="rId4">
            <a:alphaModFix/>
          </a:blip>
          <a:stretch>
            <a:fillRect/>
          </a:stretch>
        </p:blipFill>
        <p:spPr>
          <a:xfrm>
            <a:off x="7567977" y="-442137"/>
            <a:ext cx="1958200" cy="1954275"/>
          </a:xfrm>
          <a:prstGeom prst="rect">
            <a:avLst/>
          </a:prstGeom>
          <a:noFill/>
          <a:ln>
            <a:noFill/>
          </a:ln>
        </p:spPr>
      </p:pic>
      <p:pic>
        <p:nvPicPr>
          <p:cNvPr id="186" name="Google Shape;186;p28"/>
          <p:cNvPicPr preferRelativeResize="0"/>
          <p:nvPr/>
        </p:nvPicPr>
        <p:blipFill>
          <a:blip r:embed="rId5">
            <a:alphaModFix/>
          </a:blip>
          <a:stretch>
            <a:fillRect/>
          </a:stretch>
        </p:blipFill>
        <p:spPr>
          <a:xfrm>
            <a:off x="7362495" y="3324599"/>
            <a:ext cx="1538179" cy="1535102"/>
          </a:xfrm>
          <a:prstGeom prst="rect">
            <a:avLst/>
          </a:prstGeom>
          <a:noFill/>
          <a:ln>
            <a:noFill/>
          </a:ln>
        </p:spPr>
      </p:pic>
      <p:pic>
        <p:nvPicPr>
          <p:cNvPr id="187" name="Google Shape;187;p28"/>
          <p:cNvPicPr preferRelativeResize="0"/>
          <p:nvPr/>
        </p:nvPicPr>
        <p:blipFill>
          <a:blip r:embed="rId6">
            <a:alphaModFix/>
          </a:blip>
          <a:stretch>
            <a:fillRect/>
          </a:stretch>
        </p:blipFill>
        <p:spPr>
          <a:xfrm rot="1800857">
            <a:off x="7156696" y="3355340"/>
            <a:ext cx="892648" cy="890856"/>
          </a:xfrm>
          <a:prstGeom prst="rect">
            <a:avLst/>
          </a:prstGeom>
          <a:noFill/>
          <a:ln>
            <a:noFill/>
          </a:ln>
        </p:spPr>
      </p:pic>
      <p:pic>
        <p:nvPicPr>
          <p:cNvPr id="188" name="Google Shape;188;p28"/>
          <p:cNvPicPr preferRelativeResize="0"/>
          <p:nvPr/>
        </p:nvPicPr>
        <p:blipFill>
          <a:blip r:embed="rId7">
            <a:alphaModFix/>
          </a:blip>
          <a:stretch>
            <a:fillRect/>
          </a:stretch>
        </p:blipFill>
        <p:spPr>
          <a:xfrm>
            <a:off x="8137603" y="3909385"/>
            <a:ext cx="832673" cy="831010"/>
          </a:xfrm>
          <a:prstGeom prst="rect">
            <a:avLst/>
          </a:prstGeom>
          <a:noFill/>
          <a:ln>
            <a:noFill/>
          </a:ln>
        </p:spPr>
      </p:pic>
      <p:pic>
        <p:nvPicPr>
          <p:cNvPr id="189" name="Google Shape;189;p28"/>
          <p:cNvPicPr preferRelativeResize="0"/>
          <p:nvPr/>
        </p:nvPicPr>
        <p:blipFill>
          <a:blip r:embed="rId8">
            <a:alphaModFix/>
          </a:blip>
          <a:stretch>
            <a:fillRect/>
          </a:stretch>
        </p:blipFill>
        <p:spPr>
          <a:xfrm>
            <a:off x="7990574" y="2819317"/>
            <a:ext cx="716122" cy="714694"/>
          </a:xfrm>
          <a:prstGeom prst="rect">
            <a:avLst/>
          </a:prstGeom>
          <a:noFill/>
          <a:ln>
            <a:noFill/>
          </a:ln>
        </p:spPr>
      </p:pic>
      <p:sp>
        <p:nvSpPr>
          <p:cNvPr id="2" name="Subtitle 1"/>
          <p:cNvSpPr>
            <a:spLocks noGrp="1"/>
          </p:cNvSpPr>
          <p:nvPr>
            <p:ph type="subTitle" idx="1"/>
          </p:nvPr>
        </p:nvSpPr>
        <p:spPr>
          <a:xfrm>
            <a:off x="1894126" y="606411"/>
            <a:ext cx="4815867" cy="497400"/>
          </a:xfrm>
        </p:spPr>
        <p:txBody>
          <a:bodyPr/>
          <a:lstStyle/>
          <a:p>
            <a:r>
              <a:rPr lang="en-US" sz="2200" b="1" dirty="0" err="1" smtClean="0">
                <a:latin typeface="+mn-lt"/>
              </a:rPr>
              <a:t>Số</a:t>
            </a:r>
            <a:r>
              <a:rPr lang="en-US" sz="2200" b="1" dirty="0" smtClean="0">
                <a:latin typeface="+mn-lt"/>
              </a:rPr>
              <a:t> </a:t>
            </a:r>
            <a:r>
              <a:rPr lang="en-US" sz="2200" b="1" dirty="0" err="1" smtClean="0">
                <a:latin typeface="+mn-lt"/>
              </a:rPr>
              <a:t>thập</a:t>
            </a:r>
            <a:r>
              <a:rPr lang="en-US" sz="2200" b="1" dirty="0" smtClean="0">
                <a:latin typeface="+mn-lt"/>
              </a:rPr>
              <a:t> </a:t>
            </a:r>
            <a:r>
              <a:rPr lang="en-US" sz="2200" b="1" dirty="0" err="1" smtClean="0">
                <a:latin typeface="+mn-lt"/>
              </a:rPr>
              <a:t>phân</a:t>
            </a:r>
            <a:r>
              <a:rPr lang="en-US" sz="2200" b="1" dirty="0" smtClean="0">
                <a:latin typeface="+mn-lt"/>
              </a:rPr>
              <a:t> </a:t>
            </a:r>
            <a:r>
              <a:rPr lang="en-US" sz="2200" b="1" dirty="0" err="1" smtClean="0">
                <a:latin typeface="+mn-lt"/>
              </a:rPr>
              <a:t>vô</a:t>
            </a:r>
            <a:r>
              <a:rPr lang="en-US" sz="2200" b="1" dirty="0" smtClean="0">
                <a:latin typeface="+mn-lt"/>
              </a:rPr>
              <a:t> </a:t>
            </a:r>
            <a:r>
              <a:rPr lang="en-US" sz="2200" b="1" dirty="0" err="1" smtClean="0">
                <a:latin typeface="+mn-lt"/>
              </a:rPr>
              <a:t>hạn</a:t>
            </a:r>
            <a:r>
              <a:rPr lang="en-US" sz="2200" b="1" dirty="0" smtClean="0">
                <a:latin typeface="+mn-lt"/>
              </a:rPr>
              <a:t> </a:t>
            </a:r>
            <a:r>
              <a:rPr lang="en-US" sz="2200" b="1" dirty="0" err="1" smtClean="0">
                <a:latin typeface="+mn-lt"/>
              </a:rPr>
              <a:t>tuần</a:t>
            </a:r>
            <a:r>
              <a:rPr lang="en-US" sz="2200" b="1" dirty="0" smtClean="0">
                <a:latin typeface="+mn-lt"/>
              </a:rPr>
              <a:t> </a:t>
            </a:r>
            <a:r>
              <a:rPr lang="en-US" sz="2200" b="1" dirty="0" err="1" smtClean="0">
                <a:latin typeface="+mn-lt"/>
              </a:rPr>
              <a:t>hoàn</a:t>
            </a:r>
            <a:endParaRPr lang="en-US" sz="2200" b="1" dirty="0">
              <a:latin typeface="+mn-lt"/>
            </a:endParaRPr>
          </a:p>
        </p:txBody>
      </p:sp>
      <mc:AlternateContent xmlns:mc="http://schemas.openxmlformats.org/markup-compatibility/2006" xmlns:a14="http://schemas.microsoft.com/office/drawing/2010/main">
        <mc:Choice Requires="a14">
          <p:sp>
            <p:nvSpPr>
              <p:cNvPr id="4" name="Rectangle 3"/>
              <p:cNvSpPr/>
              <p:nvPr/>
            </p:nvSpPr>
            <p:spPr>
              <a:xfrm>
                <a:off x="1721803" y="1320786"/>
                <a:ext cx="5982728" cy="622414"/>
              </a:xfrm>
              <a:prstGeom prst="rect">
                <a:avLst/>
              </a:prstGeom>
            </p:spPr>
            <p:txBody>
              <a:bodyPr wrap="none">
                <a:spAutoFit/>
              </a:bodyPr>
              <a:lstStyle/>
              <a:p>
                <a:r>
                  <a:rPr lang="en-US" sz="2000" dirty="0" smtClean="0"/>
                  <a:t>Em </a:t>
                </a:r>
                <a:r>
                  <a:rPr lang="en-US" sz="2000" dirty="0" err="1" smtClean="0"/>
                  <a:t>hãy</a:t>
                </a:r>
                <a:r>
                  <a:rPr lang="en-US" sz="2000" dirty="0" smtClean="0"/>
                  <a:t> </a:t>
                </a:r>
                <a:r>
                  <a:rPr lang="en-US" sz="2000" dirty="0" err="1" smtClean="0"/>
                  <a:t>viết</a:t>
                </a:r>
                <a:r>
                  <a:rPr lang="en-US" sz="2000" dirty="0" smtClean="0"/>
                  <a:t> </a:t>
                </a:r>
                <a:r>
                  <a:rPr lang="en-US" sz="2000" dirty="0" err="1"/>
                  <a:t>phân</a:t>
                </a:r>
                <a:r>
                  <a:rPr lang="en-US" sz="2000" dirty="0"/>
                  <a:t> </a:t>
                </a:r>
                <a:r>
                  <a:rPr lang="en-US" sz="2000" dirty="0" err="1"/>
                  <a:t>số</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5</m:t>
                        </m:r>
                      </m:den>
                    </m:f>
                  </m:oMath>
                </a14:m>
                <a:r>
                  <a:rPr lang="en-US" sz="2000" dirty="0" smtClean="0"/>
                  <a:t> </a:t>
                </a:r>
                <a:r>
                  <a:rPr lang="en-US" sz="2000" dirty="0" err="1"/>
                  <a:t>và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18</m:t>
                        </m:r>
                      </m:den>
                    </m:f>
                  </m:oMath>
                </a14:m>
                <a:r>
                  <a:rPr lang="en-US" sz="2000" dirty="0" smtClean="0"/>
                  <a:t> </a:t>
                </a:r>
                <a:r>
                  <a:rPr lang="en-US" sz="2000" dirty="0" err="1"/>
                  <a:t>về</a:t>
                </a:r>
                <a:r>
                  <a:rPr lang="en-US" sz="2000" dirty="0"/>
                  <a:t> </a:t>
                </a:r>
                <a:r>
                  <a:rPr lang="en-US" sz="2000" dirty="0" err="1"/>
                  <a:t>dạng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a:t>
                </a:r>
              </a:p>
            </p:txBody>
          </p:sp>
        </mc:Choice>
        <mc:Fallback xmlns="">
          <p:sp>
            <p:nvSpPr>
              <p:cNvPr id="4" name="Rectangle 3"/>
              <p:cNvSpPr>
                <a:spLocks noRot="1" noChangeAspect="1" noMove="1" noResize="1" noEditPoints="1" noAdjustHandles="1" noChangeArrowheads="1" noChangeShapeType="1" noTextEdit="1"/>
              </p:cNvSpPr>
              <p:nvPr/>
            </p:nvSpPr>
            <p:spPr>
              <a:xfrm>
                <a:off x="1721803" y="1320786"/>
                <a:ext cx="5982728" cy="622414"/>
              </a:xfrm>
              <a:prstGeom prst="rect">
                <a:avLst/>
              </a:prstGeom>
              <a:blipFill rotWithShape="0">
                <a:blip r:embed="rId9"/>
                <a:stretch>
                  <a:fillRect l="-1018" b="-1961"/>
                </a:stretch>
              </a:blipFill>
            </p:spPr>
            <p:txBody>
              <a:bodyPr/>
              <a:lstStyle/>
              <a:p>
                <a:r>
                  <a:rPr lang="en-US">
                    <a:noFill/>
                  </a:rPr>
                  <a:t> </a:t>
                </a:r>
              </a:p>
            </p:txBody>
          </p:sp>
        </mc:Fallback>
      </mc:AlternateContent>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0523" y="2180384"/>
            <a:ext cx="612832" cy="677912"/>
          </a:xfrm>
          <a:prstGeom prst="rect">
            <a:avLst/>
          </a:prstGeom>
        </p:spPr>
      </p:pic>
      <p:sp>
        <p:nvSpPr>
          <p:cNvPr id="6" name="Rectangle 5"/>
          <p:cNvSpPr/>
          <p:nvPr/>
        </p:nvSpPr>
        <p:spPr>
          <a:xfrm>
            <a:off x="1721803" y="2055038"/>
            <a:ext cx="5851603" cy="1015663"/>
          </a:xfrm>
          <a:prstGeom prst="rect">
            <a:avLst/>
          </a:prstGeom>
        </p:spPr>
        <p:txBody>
          <a:bodyPr wrap="square">
            <a:spAutoFit/>
          </a:bodyPr>
          <a:lstStyle/>
          <a:p>
            <a:pPr algn="just">
              <a:lnSpc>
                <a:spcPct val="150000"/>
              </a:lnSpc>
            </a:pPr>
            <a:r>
              <a:rPr lang="en-US" sz="2000" dirty="0" err="1"/>
              <a:t>Đối</a:t>
            </a:r>
            <a:r>
              <a:rPr lang="en-US" sz="2000" dirty="0"/>
              <a:t> </a:t>
            </a:r>
            <a:r>
              <a:rPr lang="en-US" sz="2000" dirty="0" err="1"/>
              <a:t>với</a:t>
            </a:r>
            <a:r>
              <a:rPr lang="en-US" sz="2000" dirty="0"/>
              <a:t> </a:t>
            </a:r>
            <a:r>
              <a:rPr lang="en-US" sz="2000" dirty="0" err="1"/>
              <a:t>phép</a:t>
            </a:r>
            <a:r>
              <a:rPr lang="en-US" sz="2000" dirty="0"/>
              <a:t> </a:t>
            </a:r>
            <a:r>
              <a:rPr lang="en-US" sz="2000" dirty="0" err="1"/>
              <a:t>tính</a:t>
            </a:r>
            <a:r>
              <a:rPr lang="en-US" sz="2000" dirty="0"/>
              <a:t> 5: </a:t>
            </a:r>
            <a:r>
              <a:rPr lang="en-US" sz="2000" dirty="0" smtClean="0"/>
              <a:t>18, </a:t>
            </a:r>
            <a:r>
              <a:rPr lang="en-US" sz="2000" dirty="0" err="1" smtClean="0"/>
              <a:t>em</a:t>
            </a:r>
            <a:r>
              <a:rPr lang="en-US" sz="2000" dirty="0" smtClean="0"/>
              <a:t> </a:t>
            </a:r>
            <a:r>
              <a:rPr lang="en-US" sz="2000" dirty="0" err="1"/>
              <a:t>hãy</a:t>
            </a:r>
            <a:r>
              <a:rPr lang="en-US" sz="2000" dirty="0"/>
              <a:t> </a:t>
            </a:r>
            <a:r>
              <a:rPr lang="en-US" sz="2000" dirty="0" err="1"/>
              <a:t>dự</a:t>
            </a:r>
            <a:r>
              <a:rPr lang="en-US" sz="2000" dirty="0"/>
              <a:t> </a:t>
            </a:r>
            <a:r>
              <a:rPr lang="en-US" sz="2000" dirty="0" err="1"/>
              <a:t>đoán</a:t>
            </a:r>
            <a:r>
              <a:rPr lang="en-US" sz="2000" dirty="0"/>
              <a:t> </a:t>
            </a:r>
            <a:r>
              <a:rPr lang="en-US" sz="2000" dirty="0" err="1"/>
              <a:t>số</a:t>
            </a:r>
            <a:r>
              <a:rPr lang="en-US" sz="2000" dirty="0"/>
              <a:t> </a:t>
            </a:r>
            <a:r>
              <a:rPr lang="en-US" sz="2000" dirty="0" err="1"/>
              <a:t>lặp</a:t>
            </a:r>
            <a:r>
              <a:rPr lang="en-US" sz="2000" dirty="0"/>
              <a:t> </a:t>
            </a:r>
            <a:r>
              <a:rPr lang="en-US" sz="2000" dirty="0" err="1"/>
              <a:t>lại</a:t>
            </a:r>
            <a:r>
              <a:rPr lang="en-US" sz="2000" dirty="0"/>
              <a:t> </a:t>
            </a:r>
            <a:r>
              <a:rPr lang="en-US" sz="2000" dirty="0" err="1"/>
              <a:t>sau</a:t>
            </a:r>
            <a:r>
              <a:rPr lang="en-US" sz="2000" dirty="0"/>
              <a:t> </a:t>
            </a:r>
            <a:r>
              <a:rPr lang="en-US" sz="2000" dirty="0" err="1"/>
              <a:t>dấu</a:t>
            </a:r>
            <a:r>
              <a:rPr lang="en-US" sz="2000" dirty="0"/>
              <a:t> </a:t>
            </a:r>
            <a:r>
              <a:rPr lang="en-US" sz="2000" dirty="0" err="1"/>
              <a:t>phẩy</a:t>
            </a:r>
            <a:r>
              <a:rPr lang="en-US" sz="2000" dirty="0"/>
              <a:t>?</a:t>
            </a:r>
          </a:p>
        </p:txBody>
      </p:sp>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6527" y="1275845"/>
            <a:ext cx="676442" cy="676442"/>
          </a:xfrm>
          <a:prstGeom prst="rect">
            <a:avLst/>
          </a:prstGeom>
        </p:spPr>
      </p:pic>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552702">
            <a:off x="5579053" y="2622044"/>
            <a:ext cx="286617" cy="671288"/>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2375449" y="3321932"/>
                <a:ext cx="1830722" cy="1411348"/>
              </a:xfrm>
              <a:prstGeom prst="rect">
                <a:avLst/>
              </a:prstGeom>
              <a:noFill/>
            </p:spPr>
            <p:txBody>
              <a:bodyPr wrap="square" rtlCol="0">
                <a:spAutoFit/>
              </a:bodyPr>
              <a:lstStyle/>
              <a:p>
                <a14:m>
                  <m:oMath xmlns:m="http://schemas.openxmlformats.org/officeDocument/2006/math">
                    <m:f>
                      <m:fPr>
                        <m:ctrlPr>
                          <a:rPr lang="en-US" sz="2400" i="1" smtClean="0">
                            <a:solidFill>
                              <a:schemeClr val="tx2">
                                <a:lumMod val="50000"/>
                              </a:schemeClr>
                            </a:solidFill>
                            <a:latin typeface="Cambria Math" panose="02040503050406030204" pitchFamily="18" charset="0"/>
                          </a:rPr>
                        </m:ctrlPr>
                      </m:fPr>
                      <m:num>
                        <m:r>
                          <a:rPr lang="en-US" sz="2400" b="0" i="1" smtClean="0">
                            <a:solidFill>
                              <a:schemeClr val="tx2">
                                <a:lumMod val="50000"/>
                              </a:schemeClr>
                            </a:solidFill>
                            <a:latin typeface="Cambria Math" panose="02040503050406030204" pitchFamily="18" charset="0"/>
                          </a:rPr>
                          <m:t>1</m:t>
                        </m:r>
                      </m:num>
                      <m:den>
                        <m:r>
                          <a:rPr lang="en-US" sz="2400" b="0" i="1" smtClean="0">
                            <a:solidFill>
                              <a:schemeClr val="tx2">
                                <a:lumMod val="50000"/>
                              </a:schemeClr>
                            </a:solidFill>
                            <a:latin typeface="Cambria Math" panose="02040503050406030204" pitchFamily="18" charset="0"/>
                          </a:rPr>
                          <m:t>5</m:t>
                        </m:r>
                      </m:den>
                    </m:f>
                  </m:oMath>
                </a14:m>
                <a:r>
                  <a:rPr lang="en-US" sz="2000" dirty="0" smtClean="0">
                    <a:solidFill>
                      <a:schemeClr val="tx2">
                        <a:lumMod val="50000"/>
                      </a:schemeClr>
                    </a:solidFill>
                  </a:rPr>
                  <a:t> = 0,2</a:t>
                </a:r>
              </a:p>
              <a:p>
                <a:pPr>
                  <a:lnSpc>
                    <a:spcPct val="150000"/>
                  </a:lnSpc>
                </a:pPr>
                <a14:m>
                  <m:oMath xmlns:m="http://schemas.openxmlformats.org/officeDocument/2006/math">
                    <m:f>
                      <m:fPr>
                        <m:ctrlPr>
                          <a:rPr lang="en-US" sz="2400" i="1" smtClean="0">
                            <a:solidFill>
                              <a:schemeClr val="tx2">
                                <a:lumMod val="50000"/>
                              </a:schemeClr>
                            </a:solidFill>
                            <a:latin typeface="Cambria Math" panose="02040503050406030204" pitchFamily="18" charset="0"/>
                          </a:rPr>
                        </m:ctrlPr>
                      </m:fPr>
                      <m:num>
                        <m:r>
                          <a:rPr lang="en-US" sz="2400" b="0" i="1" smtClean="0">
                            <a:solidFill>
                              <a:schemeClr val="tx2">
                                <a:lumMod val="50000"/>
                              </a:schemeClr>
                            </a:solidFill>
                            <a:latin typeface="Cambria Math" panose="02040503050406030204" pitchFamily="18" charset="0"/>
                          </a:rPr>
                          <m:t>5</m:t>
                        </m:r>
                      </m:num>
                      <m:den>
                        <m:r>
                          <a:rPr lang="en-US" sz="2400" b="0" i="1" smtClean="0">
                            <a:solidFill>
                              <a:schemeClr val="tx2">
                                <a:lumMod val="50000"/>
                              </a:schemeClr>
                            </a:solidFill>
                            <a:latin typeface="Cambria Math" panose="02040503050406030204" pitchFamily="18" charset="0"/>
                          </a:rPr>
                          <m:t>18</m:t>
                        </m:r>
                      </m:den>
                    </m:f>
                  </m:oMath>
                </a14:m>
                <a:r>
                  <a:rPr lang="en-US" sz="2000" dirty="0" smtClean="0">
                    <a:solidFill>
                      <a:schemeClr val="tx2">
                        <a:lumMod val="50000"/>
                      </a:schemeClr>
                    </a:solidFill>
                  </a:rPr>
                  <a:t> = 0,2777...</a:t>
                </a:r>
                <a:endParaRPr lang="en-US" sz="2000" dirty="0">
                  <a:solidFill>
                    <a:schemeClr val="tx2">
                      <a:lumMod val="50000"/>
                    </a:schemeClr>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375449" y="3321932"/>
                <a:ext cx="1830722" cy="1411348"/>
              </a:xfrm>
              <a:prstGeom prst="rect">
                <a:avLst/>
              </a:prstGeom>
              <a:blipFill rotWithShape="0">
                <a:blip r:embed="rId13"/>
                <a:stretch>
                  <a:fillRect/>
                </a:stretch>
              </a:blipFill>
            </p:spPr>
            <p:txBody>
              <a:bodyPr/>
              <a:lstStyle/>
              <a:p>
                <a:r>
                  <a:rPr lang="en-US">
                    <a:noFill/>
                  </a:rPr>
                  <a:t> </a:t>
                </a:r>
              </a:p>
            </p:txBody>
          </p:sp>
        </mc:Fallback>
      </mc:AlternateContent>
      <p:cxnSp>
        <p:nvCxnSpPr>
          <p:cNvPr id="14" name="Straight Arrow Connector 13"/>
          <p:cNvCxnSpPr/>
          <p:nvPr/>
        </p:nvCxnSpPr>
        <p:spPr>
          <a:xfrm>
            <a:off x="3496978" y="3609782"/>
            <a:ext cx="482885"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54224" y="3312727"/>
            <a:ext cx="2785407" cy="496996"/>
          </a:xfrm>
          <a:prstGeom prst="rect">
            <a:avLst/>
          </a:prstGeom>
          <a:noFill/>
        </p:spPr>
        <p:txBody>
          <a:bodyPr wrap="square" rtlCol="0">
            <a:spAutoFit/>
          </a:bodyPr>
          <a:lstStyle/>
          <a:p>
            <a:pPr algn="just">
              <a:lnSpc>
                <a:spcPct val="150000"/>
              </a:lnSpc>
            </a:pPr>
            <a:r>
              <a:rPr lang="en-US" sz="2000" dirty="0" err="1" smtClean="0">
                <a:solidFill>
                  <a:srgbClr val="C00000"/>
                </a:solidFill>
              </a:rPr>
              <a:t>Số</a:t>
            </a:r>
            <a:r>
              <a:rPr lang="en-US" sz="2000" dirty="0" smtClean="0">
                <a:solidFill>
                  <a:srgbClr val="C00000"/>
                </a:solidFill>
              </a:rPr>
              <a:t> </a:t>
            </a:r>
            <a:r>
              <a:rPr lang="en-US" sz="2000" dirty="0" err="1" smtClean="0">
                <a:solidFill>
                  <a:srgbClr val="C00000"/>
                </a:solidFill>
              </a:rPr>
              <a:t>thập</a:t>
            </a:r>
            <a:r>
              <a:rPr lang="en-US" sz="2000" dirty="0" smtClean="0">
                <a:solidFill>
                  <a:srgbClr val="C00000"/>
                </a:solidFill>
              </a:rPr>
              <a:t> </a:t>
            </a:r>
            <a:r>
              <a:rPr lang="en-US" sz="2000" dirty="0" err="1" smtClean="0">
                <a:solidFill>
                  <a:srgbClr val="C00000"/>
                </a:solidFill>
              </a:rPr>
              <a:t>phân</a:t>
            </a:r>
            <a:r>
              <a:rPr lang="en-US" sz="2000" dirty="0" smtClean="0">
                <a:solidFill>
                  <a:srgbClr val="C00000"/>
                </a:solidFill>
              </a:rPr>
              <a:t> </a:t>
            </a:r>
            <a:r>
              <a:rPr lang="en-US" sz="2000" dirty="0" err="1" smtClean="0">
                <a:solidFill>
                  <a:srgbClr val="C00000"/>
                </a:solidFill>
              </a:rPr>
              <a:t>hữu</a:t>
            </a:r>
            <a:r>
              <a:rPr lang="en-US" sz="2000" dirty="0" smtClean="0">
                <a:solidFill>
                  <a:srgbClr val="C00000"/>
                </a:solidFill>
              </a:rPr>
              <a:t> </a:t>
            </a:r>
            <a:r>
              <a:rPr lang="en-US" sz="2000" dirty="0" err="1" smtClean="0">
                <a:solidFill>
                  <a:srgbClr val="C00000"/>
                </a:solidFill>
              </a:rPr>
              <a:t>hạn</a:t>
            </a:r>
            <a:endParaRPr lang="en-US" sz="2000" dirty="0">
              <a:solidFill>
                <a:srgbClr val="C00000"/>
              </a:solidFill>
            </a:endParaRPr>
          </a:p>
        </p:txBody>
      </p:sp>
      <p:cxnSp>
        <p:nvCxnSpPr>
          <p:cNvPr id="28" name="Straight Arrow Connector 27"/>
          <p:cNvCxnSpPr/>
          <p:nvPr/>
        </p:nvCxnSpPr>
        <p:spPr>
          <a:xfrm>
            <a:off x="4005072" y="4320058"/>
            <a:ext cx="482885"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570531" y="3901891"/>
            <a:ext cx="2785407" cy="1015663"/>
          </a:xfrm>
          <a:prstGeom prst="rect">
            <a:avLst/>
          </a:prstGeom>
          <a:noFill/>
        </p:spPr>
        <p:txBody>
          <a:bodyPr wrap="square" rtlCol="0">
            <a:spAutoFit/>
          </a:bodyPr>
          <a:lstStyle/>
          <a:p>
            <a:pPr algn="just">
              <a:lnSpc>
                <a:spcPct val="150000"/>
              </a:lnSpc>
            </a:pPr>
            <a:r>
              <a:rPr lang="en-US" sz="2000" dirty="0" err="1" smtClean="0">
                <a:solidFill>
                  <a:srgbClr val="C00000"/>
                </a:solidFill>
              </a:rPr>
              <a:t>Số</a:t>
            </a:r>
            <a:r>
              <a:rPr lang="en-US" sz="2000" dirty="0" smtClean="0">
                <a:solidFill>
                  <a:srgbClr val="C00000"/>
                </a:solidFill>
              </a:rPr>
              <a:t> </a:t>
            </a:r>
            <a:r>
              <a:rPr lang="en-US" sz="2000" dirty="0" err="1" smtClean="0">
                <a:solidFill>
                  <a:srgbClr val="C00000"/>
                </a:solidFill>
              </a:rPr>
              <a:t>thập</a:t>
            </a:r>
            <a:r>
              <a:rPr lang="en-US" sz="2000" dirty="0" smtClean="0">
                <a:solidFill>
                  <a:srgbClr val="C00000"/>
                </a:solidFill>
              </a:rPr>
              <a:t> </a:t>
            </a:r>
            <a:r>
              <a:rPr lang="en-US" sz="2000" dirty="0" err="1" smtClean="0">
                <a:solidFill>
                  <a:srgbClr val="C00000"/>
                </a:solidFill>
              </a:rPr>
              <a:t>phân</a:t>
            </a:r>
            <a:r>
              <a:rPr lang="en-US" sz="2000" dirty="0" smtClean="0">
                <a:solidFill>
                  <a:srgbClr val="C00000"/>
                </a:solidFill>
              </a:rPr>
              <a:t> </a:t>
            </a:r>
            <a:r>
              <a:rPr lang="en-US" sz="2000" dirty="0" err="1" smtClean="0">
                <a:solidFill>
                  <a:srgbClr val="C00000"/>
                </a:solidFill>
              </a:rPr>
              <a:t>vô</a:t>
            </a:r>
            <a:r>
              <a:rPr lang="en-US" sz="2000" dirty="0" smtClean="0">
                <a:solidFill>
                  <a:srgbClr val="C00000"/>
                </a:solidFill>
              </a:rPr>
              <a:t> </a:t>
            </a:r>
            <a:r>
              <a:rPr lang="en-US" sz="2000" dirty="0" err="1" smtClean="0">
                <a:solidFill>
                  <a:srgbClr val="C00000"/>
                </a:solidFill>
              </a:rPr>
              <a:t>hạn</a:t>
            </a:r>
            <a:r>
              <a:rPr lang="en-US" sz="2000" dirty="0" smtClean="0">
                <a:solidFill>
                  <a:srgbClr val="C00000"/>
                </a:solidFill>
              </a:rPr>
              <a:t> </a:t>
            </a:r>
            <a:r>
              <a:rPr lang="en-US" sz="2000" dirty="0" err="1" smtClean="0">
                <a:solidFill>
                  <a:srgbClr val="C00000"/>
                </a:solidFill>
              </a:rPr>
              <a:t>tuần</a:t>
            </a:r>
            <a:r>
              <a:rPr lang="en-US" sz="2000" dirty="0" smtClean="0">
                <a:solidFill>
                  <a:srgbClr val="C00000"/>
                </a:solidFill>
              </a:rPr>
              <a:t> </a:t>
            </a:r>
            <a:r>
              <a:rPr lang="en-US" sz="2000" dirty="0" err="1" smtClean="0">
                <a:solidFill>
                  <a:srgbClr val="C00000"/>
                </a:solidFill>
              </a:rPr>
              <a:t>hoàn</a:t>
            </a:r>
            <a:r>
              <a:rPr lang="en-US" sz="2000" dirty="0">
                <a:solidFill>
                  <a:srgbClr val="C00000"/>
                </a:solidFill>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additive="base">
                                        <p:cTn id="7" dur="500"/>
                                        <p:tgtEl>
                                          <p:spTgt spid="179"/>
                                        </p:tgtEl>
                                        <p:attrNameLst>
                                          <p:attrName>ppt_y</p:attrName>
                                        </p:attrNameLst>
                                      </p:cBhvr>
                                      <p:tavLst>
                                        <p:tav tm="0">
                                          <p:val>
                                            <p:strVal val="#ppt_y+#ppt_h*1.125000"/>
                                          </p:val>
                                        </p:tav>
                                        <p:tav tm="100000">
                                          <p:val>
                                            <p:strVal val="#ppt_y"/>
                                          </p:val>
                                        </p:tav>
                                      </p:tavLst>
                                    </p:anim>
                                    <p:animEffect transition="in" filter="wipe(up)">
                                      <p:cBhvr>
                                        <p:cTn id="8" dur="500"/>
                                        <p:tgtEl>
                                          <p:spTgt spid="17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82"/>
                                        </p:tgtEl>
                                        <p:attrNameLst>
                                          <p:attrName>style.visibility</p:attrName>
                                        </p:attrNameLst>
                                      </p:cBhvr>
                                      <p:to>
                                        <p:strVal val="visible"/>
                                      </p:to>
                                    </p:set>
                                    <p:anim calcmode="lin" valueType="num">
                                      <p:cBhvr additive="base">
                                        <p:cTn id="11" dur="500"/>
                                        <p:tgtEl>
                                          <p:spTgt spid="182"/>
                                        </p:tgtEl>
                                        <p:attrNameLst>
                                          <p:attrName>ppt_y</p:attrName>
                                        </p:attrNameLst>
                                      </p:cBhvr>
                                      <p:tavLst>
                                        <p:tav tm="0">
                                          <p:val>
                                            <p:strVal val="#ppt_y+#ppt_h*1.125000"/>
                                          </p:val>
                                        </p:tav>
                                        <p:tav tm="100000">
                                          <p:val>
                                            <p:strVal val="#ppt_y"/>
                                          </p:val>
                                        </p:tav>
                                      </p:tavLst>
                                    </p:anim>
                                    <p:animEffect transition="in" filter="wipe(up)">
                                      <p:cBhvr>
                                        <p:cTn id="12" dur="500"/>
                                        <p:tgtEl>
                                          <p:spTgt spid="182"/>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2">
                                            <p:txEl>
                                              <p:pRg st="0" end="0"/>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80"/>
                                        </p:tgtEl>
                                        <p:attrNameLst>
                                          <p:attrName>style.visibility</p:attrName>
                                        </p:attrNameLst>
                                      </p:cBhvr>
                                      <p:to>
                                        <p:strVal val="visible"/>
                                      </p:to>
                                    </p:set>
                                    <p:anim calcmode="lin" valueType="num">
                                      <p:cBhvr additive="base">
                                        <p:cTn id="19" dur="500"/>
                                        <p:tgtEl>
                                          <p:spTgt spid="180"/>
                                        </p:tgtEl>
                                        <p:attrNameLst>
                                          <p:attrName>ppt_y</p:attrName>
                                        </p:attrNameLst>
                                      </p:cBhvr>
                                      <p:tavLst>
                                        <p:tav tm="0">
                                          <p:val>
                                            <p:strVal val="#ppt_y+#ppt_h*1.125000"/>
                                          </p:val>
                                        </p:tav>
                                        <p:tav tm="100000">
                                          <p:val>
                                            <p:strVal val="#ppt_y"/>
                                          </p:val>
                                        </p:tav>
                                      </p:tavLst>
                                    </p:anim>
                                    <p:animEffect transition="in" filter="wipe(up)">
                                      <p:cBhvr>
                                        <p:cTn id="20" dur="500"/>
                                        <p:tgtEl>
                                          <p:spTgt spid="18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anim calcmode="lin" valueType="num">
                                      <p:cBhvr>
                                        <p:cTn id="34" dur="500" fill="hold"/>
                                        <p:tgtEl>
                                          <p:spTgt spid="5"/>
                                        </p:tgtEl>
                                        <p:attrNameLst>
                                          <p:attrName>ppt_x</p:attrName>
                                        </p:attrNameLst>
                                      </p:cBhvr>
                                      <p:tavLst>
                                        <p:tav tm="0">
                                          <p:val>
                                            <p:strVal val="#ppt_x"/>
                                          </p:val>
                                        </p:tav>
                                        <p:tav tm="100000">
                                          <p:val>
                                            <p:strVal val="#ppt_x"/>
                                          </p:val>
                                        </p:tav>
                                      </p:tavLst>
                                    </p:anim>
                                    <p:anim calcmode="lin" valueType="num">
                                      <p:cBhvr>
                                        <p:cTn id="35" dur="500" fill="hold"/>
                                        <p:tgtEl>
                                          <p:spTgt spid="5"/>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anim calcmode="lin" valueType="num">
                                      <p:cBhvr>
                                        <p:cTn id="39" dur="500" fill="hold"/>
                                        <p:tgtEl>
                                          <p:spTgt spid="6"/>
                                        </p:tgtEl>
                                        <p:attrNameLst>
                                          <p:attrName>ppt_x</p:attrName>
                                        </p:attrNameLst>
                                      </p:cBhvr>
                                      <p:tavLst>
                                        <p:tav tm="0">
                                          <p:val>
                                            <p:strVal val="#ppt_x"/>
                                          </p:val>
                                        </p:tav>
                                        <p:tav tm="100000">
                                          <p:val>
                                            <p:strVal val="#ppt_x"/>
                                          </p:val>
                                        </p:tav>
                                      </p:tavLst>
                                    </p:anim>
                                    <p:anim calcmode="lin" valueType="num">
                                      <p:cBhvr>
                                        <p:cTn id="4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up)">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9">
                                            <p:txEl>
                                              <p:pRg st="0" end="0"/>
                                            </p:txEl>
                                          </p:spTgt>
                                        </p:tgtEl>
                                        <p:attrNameLst>
                                          <p:attrName>style.visibility</p:attrName>
                                        </p:attrNameLst>
                                      </p:cBhvr>
                                      <p:to>
                                        <p:strVal val="visible"/>
                                      </p:to>
                                    </p:set>
                                    <p:anim calcmode="lin" valueType="num">
                                      <p:cBhvr>
                                        <p:cTn id="50"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52" dur="500"/>
                                        <p:tgtEl>
                                          <p:spTgt spid="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p:tgtEl>
                                          <p:spTgt spid="14"/>
                                        </p:tgtEl>
                                        <p:attrNameLst>
                                          <p:attrName>ppt_x</p:attrName>
                                        </p:attrNameLst>
                                      </p:cBhvr>
                                      <p:tavLst>
                                        <p:tav tm="0">
                                          <p:val>
                                            <p:strVal val="#ppt_x-#ppt_w*1.125000"/>
                                          </p:val>
                                        </p:tav>
                                        <p:tav tm="100000">
                                          <p:val>
                                            <p:strVal val="#ppt_x"/>
                                          </p:val>
                                        </p:tav>
                                      </p:tavLst>
                                    </p:anim>
                                    <p:animEffect transition="in" filter="wipe(right)">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inVertical)">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9">
                                            <p:txEl>
                                              <p:pRg st="1" end="1"/>
                                            </p:txEl>
                                          </p:spTgt>
                                        </p:tgtEl>
                                        <p:attrNameLst>
                                          <p:attrName>style.visibility</p:attrName>
                                        </p:attrNameLst>
                                      </p:cBhvr>
                                      <p:to>
                                        <p:strVal val="visible"/>
                                      </p:to>
                                    </p:set>
                                    <p:animEffect transition="in" filter="wipe(down)">
                                      <p:cBhvr>
                                        <p:cTn id="68" dur="500"/>
                                        <p:tgtEl>
                                          <p:spTgt spid="9">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8" fill="hold"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p:tgtEl>
                                          <p:spTgt spid="28"/>
                                        </p:tgtEl>
                                        <p:attrNameLst>
                                          <p:attrName>ppt_x</p:attrName>
                                        </p:attrNameLst>
                                      </p:cBhvr>
                                      <p:tavLst>
                                        <p:tav tm="0">
                                          <p:val>
                                            <p:strVal val="#ppt_x-#ppt_w*1.125000"/>
                                          </p:val>
                                        </p:tav>
                                        <p:tav tm="100000">
                                          <p:val>
                                            <p:strVal val="#ppt_x"/>
                                          </p:val>
                                        </p:tav>
                                      </p:tavLst>
                                    </p:anim>
                                    <p:animEffect transition="in" filter="wipe(right)">
                                      <p:cBhvr>
                                        <p:cTn id="74" dur="500"/>
                                        <p:tgtEl>
                                          <p:spTgt spid="2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left)">
                                      <p:cBhvr>
                                        <p:cTn id="7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180" grpId="0" animBg="1"/>
      <p:bldP spid="182" grpId="0"/>
      <p:bldP spid="2" grpId="0" build="p"/>
      <p:bldP spid="4" grpId="0"/>
      <p:bldP spid="6" grpId="0"/>
      <p:bldP spid="15"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42"/>
          <p:cNvSpPr/>
          <p:nvPr/>
        </p:nvSpPr>
        <p:spPr>
          <a:xfrm>
            <a:off x="1307865" y="342222"/>
            <a:ext cx="6637106" cy="75218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7" name="Google Shape;817;p42"/>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818" name="Google Shape;818;p42"/>
          <p:cNvPicPr preferRelativeResize="0"/>
          <p:nvPr/>
        </p:nvPicPr>
        <p:blipFill>
          <a:blip r:embed="rId4">
            <a:alphaModFix/>
          </a:blip>
          <a:stretch>
            <a:fillRect/>
          </a:stretch>
        </p:blipFill>
        <p:spPr>
          <a:xfrm>
            <a:off x="-662350" y="534998"/>
            <a:ext cx="1676900" cy="1673550"/>
          </a:xfrm>
          <a:prstGeom prst="rect">
            <a:avLst/>
          </a:prstGeom>
          <a:noFill/>
          <a:ln>
            <a:noFill/>
          </a:ln>
        </p:spPr>
      </p:pic>
      <p:sp>
        <p:nvSpPr>
          <p:cNvPr id="3" name="Rectangle 2"/>
          <p:cNvSpPr/>
          <p:nvPr/>
        </p:nvSpPr>
        <p:spPr>
          <a:xfrm>
            <a:off x="2332532" y="504433"/>
            <a:ext cx="4507965" cy="400110"/>
          </a:xfrm>
          <a:prstGeom prst="rect">
            <a:avLst/>
          </a:prstGeom>
        </p:spPr>
        <p:txBody>
          <a:bodyPr wrap="none">
            <a:spAutoFit/>
          </a:bodyPr>
          <a:lstStyle/>
          <a:p>
            <a:r>
              <a:rPr lang="en-US" sz="2000" dirty="0" err="1" smtClean="0"/>
              <a:t>Tương</a:t>
            </a:r>
            <a:r>
              <a:rPr lang="en-US" sz="2000" dirty="0" smtClean="0"/>
              <a:t> </a:t>
            </a:r>
            <a:r>
              <a:rPr lang="en-US" sz="2000" dirty="0" err="1" smtClean="0"/>
              <a:t>tự</a:t>
            </a:r>
            <a:r>
              <a:rPr lang="en-US" sz="2000" dirty="0" smtClean="0"/>
              <a:t>, </a:t>
            </a:r>
            <a:r>
              <a:rPr lang="en-US" sz="2000" dirty="0" err="1" smtClean="0"/>
              <a:t>em</a:t>
            </a:r>
            <a:r>
              <a:rPr lang="en-US" sz="2000" dirty="0" smtClean="0"/>
              <a:t> </a:t>
            </a:r>
            <a:r>
              <a:rPr lang="en-US" sz="2000" dirty="0" err="1" smtClean="0"/>
              <a:t>hãy</a:t>
            </a:r>
            <a:r>
              <a:rPr lang="en-US" sz="2000" dirty="0" smtClean="0"/>
              <a:t> </a:t>
            </a:r>
            <a:r>
              <a:rPr lang="en-US" sz="2000" dirty="0" err="1" smtClean="0"/>
              <a:t>đặt</a:t>
            </a:r>
            <a:r>
              <a:rPr lang="en-US" sz="2000" dirty="0" smtClean="0"/>
              <a:t> </a:t>
            </a:r>
            <a:r>
              <a:rPr lang="en-US" sz="2000" dirty="0" err="1"/>
              <a:t>tính</a:t>
            </a:r>
            <a:r>
              <a:rPr lang="en-US" sz="2000" dirty="0"/>
              <a:t> chia </a:t>
            </a:r>
            <a:r>
              <a:rPr lang="en-US" sz="2000" dirty="0">
                <a:solidFill>
                  <a:schemeClr val="accent3">
                    <a:lumMod val="50000"/>
                  </a:schemeClr>
                </a:solidFill>
              </a:rPr>
              <a:t>17: </a:t>
            </a:r>
            <a:r>
              <a:rPr lang="en-US" sz="2000" dirty="0" smtClean="0">
                <a:solidFill>
                  <a:schemeClr val="accent3">
                    <a:lumMod val="50000"/>
                  </a:schemeClr>
                </a:solidFill>
              </a:rPr>
              <a:t>11</a:t>
            </a:r>
            <a:endParaRPr lang="en-US" sz="2000" dirty="0">
              <a:solidFill>
                <a:schemeClr val="accent3">
                  <a:lumMod val="50000"/>
                </a:schemeClr>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4366" y="436073"/>
            <a:ext cx="335429" cy="634399"/>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3711112" y="1091590"/>
                <a:ext cx="2170787" cy="712631"/>
              </a:xfrm>
              <a:prstGeom prst="rect">
                <a:avLst/>
              </a:prstGeom>
            </p:spPr>
            <p:txBody>
              <a:bodyPr wrap="none">
                <a:spAutoFit/>
              </a:bodyPr>
              <a:lstStyle/>
              <a:p>
                <a14:m>
                  <m:oMath xmlns:m="http://schemas.openxmlformats.org/officeDocument/2006/math">
                    <m:f>
                      <m:fPr>
                        <m:ctrlPr>
                          <a:rPr lang="en-US" sz="2800" i="1" smtClean="0">
                            <a:solidFill>
                              <a:schemeClr val="tx2">
                                <a:lumMod val="75000"/>
                              </a:schemeClr>
                            </a:solidFill>
                            <a:latin typeface="Cambria Math" panose="02040503050406030204" pitchFamily="18" charset="0"/>
                            <a:cs typeface="Times New Roman" panose="02020603050405020304" pitchFamily="18" charset="0"/>
                          </a:rPr>
                        </m:ctrlPr>
                      </m:fPr>
                      <m:num>
                        <m:r>
                          <a:rPr lang="en-US" sz="2800" i="1">
                            <a:solidFill>
                              <a:schemeClr val="tx2">
                                <a:lumMod val="75000"/>
                              </a:schemeClr>
                            </a:solidFill>
                            <a:latin typeface="Cambria Math" panose="02040503050406030204" pitchFamily="18" charset="0"/>
                            <a:ea typeface="Calibri" panose="020F0502020204030204" pitchFamily="34" charset="0"/>
                            <a:cs typeface="Times New Roman" panose="02020603050405020304" pitchFamily="18" charset="0"/>
                          </a:rPr>
                          <m:t>17</m:t>
                        </m:r>
                      </m:num>
                      <m:den>
                        <m:r>
                          <a:rPr lang="en-US" sz="2800" i="1">
                            <a:solidFill>
                              <a:schemeClr val="tx2">
                                <a:lumMod val="75000"/>
                              </a:schemeClr>
                            </a:solidFill>
                            <a:latin typeface="Cambria Math" panose="02040503050406030204" pitchFamily="18" charset="0"/>
                            <a:ea typeface="Calibri" panose="020F0502020204030204" pitchFamily="34" charset="0"/>
                            <a:cs typeface="Times New Roman" panose="02020603050405020304" pitchFamily="18" charset="0"/>
                          </a:rPr>
                          <m:t>11</m:t>
                        </m:r>
                      </m:den>
                    </m:f>
                    <m:r>
                      <a:rPr lang="en-US" sz="2800" i="1">
                        <a:solidFill>
                          <a:schemeClr val="tx2">
                            <a:lumMod val="75000"/>
                          </a:schemeClr>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a:solidFill>
                      <a:schemeClr val="tx2">
                        <a:lumMod val="75000"/>
                      </a:schemeClr>
                    </a:solidFill>
                    <a:latin typeface="+mn-lt"/>
                    <a:ea typeface="Times New Roman" panose="02020603050405020304" pitchFamily="18" charset="0"/>
                  </a:rPr>
                  <a:t>= 1,545454….</a:t>
                </a:r>
                <a:endParaRPr lang="en-US" sz="2000" dirty="0">
                  <a:solidFill>
                    <a:schemeClr val="tx2">
                      <a:lumMod val="75000"/>
                    </a:schemeClr>
                  </a:solidFill>
                  <a:latin typeface="+mn-lt"/>
                </a:endParaRPr>
              </a:p>
            </p:txBody>
          </p:sp>
        </mc:Choice>
        <mc:Fallback xmlns="">
          <p:sp>
            <p:nvSpPr>
              <p:cNvPr id="5" name="Rectangle 4"/>
              <p:cNvSpPr>
                <a:spLocks noRot="1" noChangeAspect="1" noMove="1" noResize="1" noEditPoints="1" noAdjustHandles="1" noChangeArrowheads="1" noChangeShapeType="1" noTextEdit="1"/>
              </p:cNvSpPr>
              <p:nvPr/>
            </p:nvSpPr>
            <p:spPr>
              <a:xfrm>
                <a:off x="3711112" y="1091590"/>
                <a:ext cx="2170787" cy="712631"/>
              </a:xfrm>
              <a:prstGeom prst="rect">
                <a:avLst/>
              </a:prstGeom>
              <a:blipFill rotWithShape="0">
                <a:blip r:embed="rId6"/>
                <a:stretch>
                  <a:fillRect r="-1966"/>
                </a:stretch>
              </a:blipFill>
            </p:spPr>
            <p:txBody>
              <a:bodyPr/>
              <a:lstStyle/>
              <a:p>
                <a:r>
                  <a:rPr lang="en-US">
                    <a:noFill/>
                  </a:rPr>
                  <a:t> </a:t>
                </a:r>
              </a:p>
            </p:txBody>
          </p:sp>
        </mc:Fallback>
      </mc:AlternateContent>
      <p:sp>
        <p:nvSpPr>
          <p:cNvPr id="6" name="Curved Right Arrow 5"/>
          <p:cNvSpPr/>
          <p:nvPr/>
        </p:nvSpPr>
        <p:spPr>
          <a:xfrm>
            <a:off x="3309125" y="994630"/>
            <a:ext cx="215758" cy="523983"/>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 name="Rounded Rectangle 6"/>
          <p:cNvSpPr/>
          <p:nvPr/>
        </p:nvSpPr>
        <p:spPr>
          <a:xfrm>
            <a:off x="606175" y="1804221"/>
            <a:ext cx="7880279" cy="3107611"/>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13782" y="2644284"/>
            <a:ext cx="4408158" cy="553998"/>
          </a:xfrm>
          <a:prstGeom prst="rect">
            <a:avLst/>
          </a:prstGeom>
          <a:noFill/>
        </p:spPr>
        <p:txBody>
          <a:bodyPr wrap="square" rtlCol="0">
            <a:spAutoFit/>
          </a:bodyPr>
          <a:lstStyle/>
          <a:p>
            <a:pPr algn="just">
              <a:lnSpc>
                <a:spcPct val="150000"/>
              </a:lnSpc>
            </a:pPr>
            <a:r>
              <a:rPr lang="en-US" sz="2000" dirty="0" err="1" smtClean="0"/>
              <a:t>Số</a:t>
            </a:r>
            <a:r>
              <a:rPr lang="en-US" sz="2000" dirty="0" smtClean="0"/>
              <a:t> 0,2777... </a:t>
            </a:r>
            <a:r>
              <a:rPr lang="en-US" sz="2000" dirty="0" err="1" smtClean="0"/>
              <a:t>được</a:t>
            </a:r>
            <a:r>
              <a:rPr lang="en-US" sz="2000" dirty="0" smtClean="0"/>
              <a:t> </a:t>
            </a:r>
            <a:r>
              <a:rPr lang="en-US" sz="2000" dirty="0" err="1" smtClean="0"/>
              <a:t>viết</a:t>
            </a:r>
            <a:r>
              <a:rPr lang="en-US" sz="2000" dirty="0" smtClean="0"/>
              <a:t> </a:t>
            </a:r>
            <a:r>
              <a:rPr lang="en-US" sz="2000" dirty="0" err="1" smtClean="0"/>
              <a:t>gọn</a:t>
            </a:r>
            <a:r>
              <a:rPr lang="en-US" sz="2000" dirty="0" smtClean="0"/>
              <a:t> </a:t>
            </a:r>
            <a:r>
              <a:rPr lang="en-US" sz="2000" dirty="0" err="1" smtClean="0"/>
              <a:t>là</a:t>
            </a:r>
            <a:r>
              <a:rPr lang="en-US" sz="2000" dirty="0" smtClean="0"/>
              <a:t> </a:t>
            </a:r>
            <a:r>
              <a:rPr lang="en-US" sz="2000" b="1" dirty="0" smtClean="0">
                <a:solidFill>
                  <a:srgbClr val="FF0000"/>
                </a:solidFill>
              </a:rPr>
              <a:t>0,2(7)</a:t>
            </a:r>
            <a:r>
              <a:rPr lang="en-US" sz="2000" dirty="0" smtClean="0"/>
              <a:t>.</a:t>
            </a:r>
            <a:endParaRPr lang="en-US" sz="2000" dirty="0"/>
          </a:p>
        </p:txBody>
      </p:sp>
      <p:cxnSp>
        <p:nvCxnSpPr>
          <p:cNvPr id="10" name="Straight Arrow Connector 9"/>
          <p:cNvCxnSpPr/>
          <p:nvPr/>
        </p:nvCxnSpPr>
        <p:spPr>
          <a:xfrm flipV="1">
            <a:off x="4586514" y="2202693"/>
            <a:ext cx="455111" cy="534256"/>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93240" y="1782565"/>
            <a:ext cx="3122887" cy="923330"/>
          </a:xfrm>
          <a:prstGeom prst="rect">
            <a:avLst/>
          </a:prstGeom>
          <a:noFill/>
        </p:spPr>
        <p:txBody>
          <a:bodyPr wrap="square" rtlCol="0">
            <a:spAutoFit/>
          </a:bodyPr>
          <a:lstStyle/>
          <a:p>
            <a:pPr algn="just">
              <a:lnSpc>
                <a:spcPct val="150000"/>
              </a:lnSpc>
            </a:pPr>
            <a:r>
              <a:rPr lang="en-US" sz="1800" dirty="0" err="1" smtClean="0"/>
              <a:t>Kí</a:t>
            </a:r>
            <a:r>
              <a:rPr lang="en-US" sz="1800" dirty="0" smtClean="0"/>
              <a:t> </a:t>
            </a:r>
            <a:r>
              <a:rPr lang="en-US" sz="1800" dirty="0" err="1" smtClean="0"/>
              <a:t>hiệu</a:t>
            </a:r>
            <a:r>
              <a:rPr lang="en-US" sz="1800" dirty="0" smtClean="0"/>
              <a:t> </a:t>
            </a:r>
            <a:r>
              <a:rPr lang="en-US" sz="1800" dirty="0" smtClean="0">
                <a:solidFill>
                  <a:schemeClr val="accent1">
                    <a:lumMod val="50000"/>
                  </a:schemeClr>
                </a:solidFill>
              </a:rPr>
              <a:t>(7)</a:t>
            </a:r>
            <a:r>
              <a:rPr lang="en-US" sz="1800" dirty="0" smtClean="0">
                <a:solidFill>
                  <a:srgbClr val="FF0000"/>
                </a:solidFill>
              </a:rPr>
              <a:t> </a:t>
            </a:r>
            <a:r>
              <a:rPr lang="en-US" sz="1800" dirty="0" err="1" smtClean="0"/>
              <a:t>được</a:t>
            </a:r>
            <a:r>
              <a:rPr lang="en-US" sz="1800" dirty="0" smtClean="0"/>
              <a:t> </a:t>
            </a:r>
            <a:r>
              <a:rPr lang="en-US" sz="1800" dirty="0" err="1" smtClean="0"/>
              <a:t>hiểu</a:t>
            </a:r>
            <a:r>
              <a:rPr lang="en-US" sz="1800" dirty="0" smtClean="0"/>
              <a:t> </a:t>
            </a:r>
            <a:r>
              <a:rPr lang="en-US" sz="1800" dirty="0" err="1" smtClean="0"/>
              <a:t>là</a:t>
            </a:r>
            <a:r>
              <a:rPr lang="en-US" sz="1800" dirty="0" smtClean="0"/>
              <a:t> </a:t>
            </a:r>
            <a:r>
              <a:rPr lang="en-US" sz="1800" dirty="0" err="1" smtClean="0"/>
              <a:t>chữ</a:t>
            </a:r>
            <a:r>
              <a:rPr lang="en-US" sz="1800" dirty="0" smtClean="0"/>
              <a:t> </a:t>
            </a:r>
            <a:r>
              <a:rPr lang="en-US" sz="1800" dirty="0" err="1" smtClean="0"/>
              <a:t>số</a:t>
            </a:r>
            <a:r>
              <a:rPr lang="en-US" sz="1800" dirty="0" smtClean="0"/>
              <a:t> 7 </a:t>
            </a:r>
            <a:r>
              <a:rPr lang="en-US" sz="1800" dirty="0" err="1" smtClean="0"/>
              <a:t>được</a:t>
            </a:r>
            <a:r>
              <a:rPr lang="en-US" sz="1800" dirty="0" smtClean="0"/>
              <a:t> </a:t>
            </a:r>
            <a:r>
              <a:rPr lang="en-US" sz="1800" dirty="0" err="1" smtClean="0"/>
              <a:t>lặp</a:t>
            </a:r>
            <a:r>
              <a:rPr lang="en-US" sz="1800" dirty="0" smtClean="0"/>
              <a:t> </a:t>
            </a:r>
            <a:r>
              <a:rPr lang="en-US" sz="1800" dirty="0" err="1" smtClean="0"/>
              <a:t>lại</a:t>
            </a:r>
            <a:r>
              <a:rPr lang="en-US" sz="1800" dirty="0" smtClean="0"/>
              <a:t> </a:t>
            </a:r>
            <a:r>
              <a:rPr lang="en-US" sz="1800" dirty="0" err="1" smtClean="0"/>
              <a:t>vô</a:t>
            </a:r>
            <a:r>
              <a:rPr lang="en-US" sz="1800" dirty="0" smtClean="0"/>
              <a:t> </a:t>
            </a:r>
            <a:r>
              <a:rPr lang="en-US" sz="1800" dirty="0" err="1" smtClean="0"/>
              <a:t>hạn</a:t>
            </a:r>
            <a:r>
              <a:rPr lang="en-US" sz="1800" dirty="0" smtClean="0"/>
              <a:t> </a:t>
            </a:r>
            <a:r>
              <a:rPr lang="en-US" sz="1800" dirty="0" err="1" smtClean="0"/>
              <a:t>lần</a:t>
            </a:r>
            <a:r>
              <a:rPr lang="en-US" sz="1800" dirty="0" smtClean="0"/>
              <a:t>. </a:t>
            </a:r>
            <a:endParaRPr lang="en-US" sz="1800" dirty="0"/>
          </a:p>
        </p:txBody>
      </p:sp>
      <p:cxnSp>
        <p:nvCxnSpPr>
          <p:cNvPr id="13" name="Straight Arrow Connector 12"/>
          <p:cNvCxnSpPr>
            <a:stCxn id="11" idx="2"/>
          </p:cNvCxnSpPr>
          <p:nvPr/>
        </p:nvCxnSpPr>
        <p:spPr>
          <a:xfrm flipH="1">
            <a:off x="6554683" y="2705895"/>
            <a:ext cx="1" cy="492387"/>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766529" y="3052669"/>
            <a:ext cx="3729520" cy="923330"/>
          </a:xfrm>
          <a:prstGeom prst="rect">
            <a:avLst/>
          </a:prstGeom>
          <a:noFill/>
        </p:spPr>
        <p:txBody>
          <a:bodyPr wrap="square" rtlCol="0">
            <a:spAutoFit/>
          </a:bodyPr>
          <a:lstStyle/>
          <a:p>
            <a:pPr algn="just">
              <a:lnSpc>
                <a:spcPct val="150000"/>
              </a:lnSpc>
            </a:pPr>
            <a:r>
              <a:rPr lang="en-US" sz="1800" dirty="0" err="1" smtClean="0"/>
              <a:t>Số</a:t>
            </a:r>
            <a:r>
              <a:rPr lang="en-US" sz="1800" dirty="0" smtClean="0"/>
              <a:t> </a:t>
            </a:r>
            <a:r>
              <a:rPr lang="en-US" sz="1800" dirty="0" smtClean="0">
                <a:solidFill>
                  <a:schemeClr val="accent1">
                    <a:lumMod val="50000"/>
                  </a:schemeClr>
                </a:solidFill>
              </a:rPr>
              <a:t>7</a:t>
            </a:r>
            <a:r>
              <a:rPr lang="en-US" sz="1800" dirty="0" smtClean="0"/>
              <a:t> </a:t>
            </a:r>
            <a:r>
              <a:rPr lang="en-US" sz="1800" dirty="0" err="1" smtClean="0"/>
              <a:t>được</a:t>
            </a:r>
            <a:r>
              <a:rPr lang="en-US" sz="1800" dirty="0" smtClean="0"/>
              <a:t> </a:t>
            </a:r>
            <a:r>
              <a:rPr lang="en-US" sz="1800" dirty="0" err="1" smtClean="0"/>
              <a:t>gọi</a:t>
            </a:r>
            <a:r>
              <a:rPr lang="en-US" sz="1800" dirty="0" smtClean="0"/>
              <a:t> </a:t>
            </a:r>
            <a:r>
              <a:rPr lang="en-US" sz="1800" dirty="0" err="1" smtClean="0"/>
              <a:t>là</a:t>
            </a:r>
            <a:r>
              <a:rPr lang="en-US" sz="1800" dirty="0" smtClean="0"/>
              <a:t> </a:t>
            </a:r>
            <a:r>
              <a:rPr lang="en-US" sz="1800" dirty="0" err="1" smtClean="0">
                <a:solidFill>
                  <a:srgbClr val="FF0000"/>
                </a:solidFill>
              </a:rPr>
              <a:t>chu</a:t>
            </a:r>
            <a:r>
              <a:rPr lang="en-US" sz="1800" dirty="0" smtClean="0">
                <a:solidFill>
                  <a:srgbClr val="FF0000"/>
                </a:solidFill>
              </a:rPr>
              <a:t> </a:t>
            </a:r>
            <a:r>
              <a:rPr lang="en-US" sz="1800" dirty="0" err="1" smtClean="0">
                <a:solidFill>
                  <a:srgbClr val="FF0000"/>
                </a:solidFill>
              </a:rPr>
              <a:t>kì</a:t>
            </a:r>
            <a:r>
              <a:rPr lang="en-US" sz="1800" dirty="0" smtClean="0">
                <a:solidFill>
                  <a:srgbClr val="FF0000"/>
                </a:solidFill>
              </a:rPr>
              <a:t> </a:t>
            </a:r>
            <a:r>
              <a:rPr lang="en-US" sz="1800" dirty="0" err="1" smtClean="0"/>
              <a:t>của</a:t>
            </a:r>
            <a:r>
              <a:rPr lang="en-US" sz="1800" dirty="0" smtClean="0"/>
              <a:t> </a:t>
            </a:r>
            <a:r>
              <a:rPr lang="en-US" sz="1800" dirty="0" err="1" smtClean="0"/>
              <a:t>số</a:t>
            </a:r>
            <a:r>
              <a:rPr lang="en-US" sz="1800" dirty="0" smtClean="0"/>
              <a:t> </a:t>
            </a:r>
            <a:r>
              <a:rPr lang="en-US" sz="1800" dirty="0" err="1" smtClean="0"/>
              <a:t>thập</a:t>
            </a:r>
            <a:r>
              <a:rPr lang="en-US" sz="1800" dirty="0" smtClean="0"/>
              <a:t> </a:t>
            </a:r>
            <a:r>
              <a:rPr lang="en-US" sz="1800" dirty="0" err="1" smtClean="0"/>
              <a:t>phân</a:t>
            </a:r>
            <a:r>
              <a:rPr lang="en-US" sz="1800" dirty="0" smtClean="0"/>
              <a:t> </a:t>
            </a:r>
            <a:r>
              <a:rPr lang="en-US" sz="1800" dirty="0" err="1" smtClean="0"/>
              <a:t>vô</a:t>
            </a:r>
            <a:r>
              <a:rPr lang="en-US" sz="1800" dirty="0" smtClean="0"/>
              <a:t> </a:t>
            </a:r>
            <a:r>
              <a:rPr lang="en-US" sz="1800" dirty="0" err="1" smtClean="0"/>
              <a:t>hạn</a:t>
            </a:r>
            <a:r>
              <a:rPr lang="en-US" sz="1800" dirty="0" smtClean="0"/>
              <a:t> </a:t>
            </a:r>
            <a:r>
              <a:rPr lang="en-US" sz="1800" dirty="0" err="1" smtClean="0"/>
              <a:t>tuần</a:t>
            </a:r>
            <a:r>
              <a:rPr lang="en-US" sz="1800" dirty="0" smtClean="0"/>
              <a:t> </a:t>
            </a:r>
            <a:r>
              <a:rPr lang="en-US" sz="1800" dirty="0" err="1" smtClean="0"/>
              <a:t>hoàn</a:t>
            </a:r>
            <a:r>
              <a:rPr lang="en-US" sz="1800" dirty="0" smtClean="0"/>
              <a:t> 0,2(7)</a:t>
            </a:r>
            <a:endParaRPr lang="en-US" sz="1800" dirty="0"/>
          </a:p>
        </p:txBody>
      </p:sp>
      <p:sp>
        <p:nvSpPr>
          <p:cNvPr id="15" name="TextBox 14"/>
          <p:cNvSpPr txBox="1"/>
          <p:nvPr/>
        </p:nvSpPr>
        <p:spPr>
          <a:xfrm>
            <a:off x="724327" y="3970509"/>
            <a:ext cx="7643973" cy="496996"/>
          </a:xfrm>
          <a:prstGeom prst="rect">
            <a:avLst/>
          </a:prstGeom>
          <a:noFill/>
        </p:spPr>
        <p:txBody>
          <a:bodyPr wrap="square" rtlCol="0">
            <a:spAutoFit/>
          </a:bodyPr>
          <a:lstStyle/>
          <a:p>
            <a:pPr algn="just">
              <a:lnSpc>
                <a:spcPct val="150000"/>
              </a:lnSpc>
            </a:pPr>
            <a:r>
              <a:rPr lang="en-US" sz="2000" dirty="0" err="1" smtClean="0"/>
              <a:t>Tương</a:t>
            </a:r>
            <a:r>
              <a:rPr lang="en-US" sz="2000" dirty="0" smtClean="0"/>
              <a:t> </a:t>
            </a:r>
            <a:r>
              <a:rPr lang="en-US" sz="2000" dirty="0" err="1" smtClean="0"/>
              <a:t>tự</a:t>
            </a:r>
            <a:r>
              <a:rPr lang="en-US" sz="2000" dirty="0" smtClean="0"/>
              <a:t>, 1,545454... </a:t>
            </a:r>
            <a:r>
              <a:rPr lang="en-US" sz="2000" dirty="0" err="1" smtClean="0"/>
              <a:t>có</a:t>
            </a:r>
            <a:r>
              <a:rPr lang="en-US" sz="2000" dirty="0" smtClean="0"/>
              <a:t> </a:t>
            </a:r>
            <a:r>
              <a:rPr lang="en-US" sz="2000" dirty="0" err="1" smtClean="0"/>
              <a:t>chu</a:t>
            </a:r>
            <a:r>
              <a:rPr lang="en-US" sz="2000" dirty="0" smtClean="0"/>
              <a:t> </a:t>
            </a:r>
            <a:r>
              <a:rPr lang="en-US" sz="2000" dirty="0" err="1" smtClean="0"/>
              <a:t>kì</a:t>
            </a:r>
            <a:r>
              <a:rPr lang="en-US" sz="2000" dirty="0" smtClean="0"/>
              <a:t> </a:t>
            </a:r>
            <a:r>
              <a:rPr lang="en-US" sz="2000" dirty="0" err="1" smtClean="0"/>
              <a:t>là</a:t>
            </a:r>
            <a:r>
              <a:rPr lang="en-US" sz="2000" dirty="0" smtClean="0"/>
              <a:t> </a:t>
            </a:r>
            <a:r>
              <a:rPr lang="en-US" sz="2000" dirty="0" smtClean="0">
                <a:solidFill>
                  <a:srgbClr val="FF0000"/>
                </a:solidFill>
              </a:rPr>
              <a:t>54</a:t>
            </a:r>
            <a:r>
              <a:rPr lang="en-US" sz="2000" dirty="0" smtClean="0"/>
              <a:t> </a:t>
            </a:r>
            <a:r>
              <a:rPr lang="en-US" sz="2000" dirty="0" err="1" smtClean="0"/>
              <a:t>và</a:t>
            </a:r>
            <a:r>
              <a:rPr lang="en-US" sz="2000" dirty="0" smtClean="0"/>
              <a:t> </a:t>
            </a:r>
            <a:r>
              <a:rPr lang="en-US" sz="2000" dirty="0" err="1" smtClean="0"/>
              <a:t>được</a:t>
            </a:r>
            <a:r>
              <a:rPr lang="en-US" sz="2000" dirty="0" smtClean="0"/>
              <a:t> </a:t>
            </a:r>
            <a:r>
              <a:rPr lang="en-US" sz="2000" dirty="0" err="1" smtClean="0"/>
              <a:t>viết</a:t>
            </a:r>
            <a:r>
              <a:rPr lang="en-US" sz="2000" dirty="0" smtClean="0"/>
              <a:t> </a:t>
            </a:r>
            <a:r>
              <a:rPr lang="en-US" sz="2000" dirty="0" err="1" smtClean="0"/>
              <a:t>gọn</a:t>
            </a:r>
            <a:r>
              <a:rPr lang="en-US" sz="2000" dirty="0" smtClean="0"/>
              <a:t> </a:t>
            </a:r>
            <a:r>
              <a:rPr lang="en-US" sz="2000" dirty="0" err="1" smtClean="0"/>
              <a:t>là</a:t>
            </a:r>
            <a:r>
              <a:rPr lang="en-US" sz="2000" dirty="0" smtClean="0"/>
              <a:t> </a:t>
            </a:r>
            <a:r>
              <a:rPr lang="en-US" sz="2000" dirty="0" smtClean="0">
                <a:solidFill>
                  <a:srgbClr val="FF0000"/>
                </a:solidFill>
              </a:rPr>
              <a:t>1,(54).</a:t>
            </a:r>
            <a:endParaRPr lang="en-US" sz="2000" dirty="0">
              <a:solidFill>
                <a:srgbClr val="FF0000"/>
              </a:solidFil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66"/>
                                        </p:tgtEl>
                                        <p:attrNameLst>
                                          <p:attrName>style.visibility</p:attrName>
                                        </p:attrNameLst>
                                      </p:cBhvr>
                                      <p:to>
                                        <p:strVal val="visible"/>
                                      </p:to>
                                    </p:set>
                                    <p:animEffect transition="in" filter="fade">
                                      <p:cBhvr>
                                        <p:cTn id="17" dur="500"/>
                                        <p:tgtEl>
                                          <p:spTgt spid="766"/>
                                        </p:tgtEl>
                                      </p:cBhvr>
                                    </p:animEffect>
                                    <p:anim calcmode="lin" valueType="num">
                                      <p:cBhvr>
                                        <p:cTn id="18" dur="500" fill="hold"/>
                                        <p:tgtEl>
                                          <p:spTgt spid="766"/>
                                        </p:tgtEl>
                                        <p:attrNameLst>
                                          <p:attrName>ppt_x</p:attrName>
                                        </p:attrNameLst>
                                      </p:cBhvr>
                                      <p:tavLst>
                                        <p:tav tm="0">
                                          <p:val>
                                            <p:strVal val="#ppt_x"/>
                                          </p:val>
                                        </p:tav>
                                        <p:tav tm="100000">
                                          <p:val>
                                            <p:strVal val="#ppt_x"/>
                                          </p:val>
                                        </p:tav>
                                      </p:tavLst>
                                    </p:anim>
                                    <p:anim calcmode="lin" valueType="num">
                                      <p:cBhvr>
                                        <p:cTn id="19" dur="500" fill="hold"/>
                                        <p:tgtEl>
                                          <p:spTgt spid="76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up)">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10" fill="hold" grpId="0" nodeType="click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 grpId="0" animBg="1"/>
      <p:bldP spid="3" grpId="0"/>
      <p:bldP spid="5" grpId="0"/>
      <p:bldP spid="6" grpId="0" animBg="1"/>
      <p:bldP spid="7" grpId="0" animBg="1"/>
      <p:bldP spid="8" grpId="0"/>
      <p:bldP spid="11" grpId="0"/>
      <p:bldP spid="67"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32" name="Google Shape;432;p33"/>
          <p:cNvPicPr preferRelativeResize="0"/>
          <p:nvPr/>
        </p:nvPicPr>
        <p:blipFill>
          <a:blip r:embed="rId3">
            <a:alphaModFix/>
          </a:blip>
          <a:stretch>
            <a:fillRect/>
          </a:stretch>
        </p:blipFill>
        <p:spPr>
          <a:xfrm>
            <a:off x="-485359" y="1006760"/>
            <a:ext cx="1516775" cy="1513725"/>
          </a:xfrm>
          <a:prstGeom prst="rect">
            <a:avLst/>
          </a:prstGeom>
          <a:noFill/>
          <a:ln>
            <a:noFill/>
          </a:ln>
        </p:spPr>
      </p:pic>
      <p:pic>
        <p:nvPicPr>
          <p:cNvPr id="433" name="Google Shape;433;p33"/>
          <p:cNvPicPr preferRelativeResize="0"/>
          <p:nvPr/>
        </p:nvPicPr>
        <p:blipFill>
          <a:blip r:embed="rId4">
            <a:alphaModFix/>
          </a:blip>
          <a:stretch>
            <a:fillRect/>
          </a:stretch>
        </p:blipFill>
        <p:spPr>
          <a:xfrm>
            <a:off x="7638383" y="1036597"/>
            <a:ext cx="1958200" cy="1954275"/>
          </a:xfrm>
          <a:prstGeom prst="rect">
            <a:avLst/>
          </a:prstGeom>
          <a:noFill/>
          <a:ln>
            <a:no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364" y="166165"/>
            <a:ext cx="5578726" cy="1847570"/>
          </a:xfrm>
          <a:prstGeom prst="rect">
            <a:avLst/>
          </a:prstGeom>
        </p:spPr>
      </p:pic>
      <p:sp>
        <p:nvSpPr>
          <p:cNvPr id="5" name="Rectangle 4"/>
          <p:cNvSpPr/>
          <p:nvPr/>
        </p:nvSpPr>
        <p:spPr>
          <a:xfrm>
            <a:off x="1448727" y="430188"/>
            <a:ext cx="4572000" cy="958660"/>
          </a:xfrm>
          <a:prstGeom prst="rect">
            <a:avLst/>
          </a:prstGeom>
        </p:spPr>
        <p:txBody>
          <a:bodyPr>
            <a:spAutoFit/>
          </a:bodyPr>
          <a:lstStyle/>
          <a:p>
            <a:pPr algn="ctr">
              <a:lnSpc>
                <a:spcPct val="150000"/>
              </a:lnSpc>
            </a:pPr>
            <a:r>
              <a:rPr lang="en-US" sz="2000" dirty="0" err="1"/>
              <a:t>Kết</a:t>
            </a:r>
            <a:r>
              <a:rPr lang="en-US" sz="2000" dirty="0"/>
              <a:t> </a:t>
            </a:r>
            <a:r>
              <a:rPr lang="en-US" sz="2000" dirty="0" err="1"/>
              <a:t>quả</a:t>
            </a:r>
            <a:r>
              <a:rPr lang="en-US" sz="2000" dirty="0"/>
              <a:t> </a:t>
            </a:r>
            <a:r>
              <a:rPr lang="en-US" sz="2000" dirty="0" err="1"/>
              <a:t>của</a:t>
            </a:r>
            <a:r>
              <a:rPr lang="en-US" sz="2000" dirty="0"/>
              <a:t> </a:t>
            </a:r>
            <a:r>
              <a:rPr lang="en-US" sz="2000" dirty="0" err="1"/>
              <a:t>phép</a:t>
            </a:r>
            <a:r>
              <a:rPr lang="en-US" sz="2000" dirty="0"/>
              <a:t> chia 1 </a:t>
            </a:r>
            <a:r>
              <a:rPr lang="en-US" sz="2000" dirty="0" err="1"/>
              <a:t>cho</a:t>
            </a:r>
            <a:r>
              <a:rPr lang="en-US" sz="2000" dirty="0"/>
              <a:t> 9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hữu</a:t>
            </a:r>
            <a:r>
              <a:rPr lang="en-US" sz="2000" dirty="0"/>
              <a:t> </a:t>
            </a:r>
            <a:r>
              <a:rPr lang="en-US" sz="2000" dirty="0" err="1"/>
              <a:t>hạn</a:t>
            </a:r>
            <a:r>
              <a:rPr lang="en-US" sz="2000" dirty="0"/>
              <a:t> hay </a:t>
            </a:r>
            <a:r>
              <a:rPr lang="en-US" sz="2000" dirty="0" err="1"/>
              <a:t>vô</a:t>
            </a:r>
            <a:r>
              <a:rPr lang="en-US" sz="2000" dirty="0"/>
              <a:t> </a:t>
            </a:r>
            <a:r>
              <a:rPr lang="en-US" sz="2000" dirty="0" err="1"/>
              <a:t>hạn</a:t>
            </a:r>
            <a:r>
              <a:rPr lang="en-US" sz="2000" dirty="0"/>
              <a:t>?</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303" y="166165"/>
            <a:ext cx="907355" cy="90735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54152" y="795339"/>
            <a:ext cx="1642273" cy="1412355"/>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07145" flipH="1">
            <a:off x="6858876" y="497905"/>
            <a:ext cx="1417086" cy="907031"/>
          </a:xfrm>
          <a:prstGeom prst="rect">
            <a:avLst/>
          </a:prstGeom>
        </p:spPr>
      </p:pic>
      <p:sp>
        <p:nvSpPr>
          <p:cNvPr id="8" name="TextBox 7"/>
          <p:cNvSpPr txBox="1"/>
          <p:nvPr/>
        </p:nvSpPr>
        <p:spPr>
          <a:xfrm>
            <a:off x="7037345" y="735176"/>
            <a:ext cx="1202076" cy="400110"/>
          </a:xfrm>
          <a:prstGeom prst="rect">
            <a:avLst/>
          </a:prstGeom>
          <a:noFill/>
        </p:spPr>
        <p:txBody>
          <a:bodyPr wrap="square" rtlCol="0">
            <a:spAutoFit/>
          </a:bodyPr>
          <a:lstStyle/>
          <a:p>
            <a:pPr algn="ctr"/>
            <a:r>
              <a:rPr lang="en-US" sz="2000" b="1" dirty="0" err="1" smtClean="0">
                <a:solidFill>
                  <a:schemeClr val="accent3">
                    <a:lumMod val="50000"/>
                  </a:schemeClr>
                </a:solidFill>
              </a:rPr>
              <a:t>Vô</a:t>
            </a:r>
            <a:r>
              <a:rPr lang="en-US" sz="2000" b="1" dirty="0" smtClean="0">
                <a:solidFill>
                  <a:schemeClr val="accent3">
                    <a:lumMod val="50000"/>
                  </a:schemeClr>
                </a:solidFill>
              </a:rPr>
              <a:t> </a:t>
            </a:r>
            <a:r>
              <a:rPr lang="en-US" sz="2000" b="1" dirty="0" err="1" smtClean="0">
                <a:solidFill>
                  <a:schemeClr val="accent3">
                    <a:lumMod val="50000"/>
                  </a:schemeClr>
                </a:solidFill>
              </a:rPr>
              <a:t>hạn</a:t>
            </a:r>
            <a:endParaRPr lang="en-US" sz="2000" b="1" dirty="0">
              <a:solidFill>
                <a:schemeClr val="accent3">
                  <a:lumMod val="50000"/>
                </a:schemeClr>
              </a:solidFill>
            </a:endParaRPr>
          </a:p>
        </p:txBody>
      </p:sp>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8488" y="2421596"/>
            <a:ext cx="3245886" cy="3245886"/>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3396827" y="2715042"/>
                <a:ext cx="4936662" cy="1623906"/>
              </a:xfrm>
              <a:prstGeom prst="rect">
                <a:avLst/>
              </a:prstGeom>
              <a:noFill/>
            </p:spPr>
            <p:txBody>
              <a:bodyPr wrap="square" rtlCol="0">
                <a:spAutoFit/>
              </a:bodyPr>
              <a:lstStyle/>
              <a:p>
                <a:pPr algn="just">
                  <a:lnSpc>
                    <a:spcPct val="150000"/>
                  </a:lnSpc>
                </a:pPr>
                <a:r>
                  <a:rPr lang="en-US" sz="2400" dirty="0" err="1" smtClean="0">
                    <a:latin typeface="+mn-lt"/>
                  </a:rPr>
                  <a:t>V</a:t>
                </a:r>
                <a:r>
                  <a:rPr lang="en-US" sz="2400" dirty="0" err="1" smtClean="0">
                    <a:latin typeface="+mn-lt"/>
                    <a:ea typeface="Times New Roman" panose="02020603050405020304" pitchFamily="18" charset="0"/>
                  </a:rPr>
                  <a:t>ậy</a:t>
                </a:r>
                <a:r>
                  <a:rPr lang="en-US" sz="2400" dirty="0" smtClean="0">
                    <a:latin typeface="+mn-lt"/>
                    <a:ea typeface="Times New Roman" panose="02020603050405020304" pitchFamily="18" charset="0"/>
                  </a:rPr>
                  <a:t> </a:t>
                </a:r>
                <a:r>
                  <a:rPr lang="en-US" sz="2400" dirty="0" err="1">
                    <a:latin typeface="+mn-lt"/>
                    <a:ea typeface="Times New Roman" panose="02020603050405020304" pitchFamily="18" charset="0"/>
                  </a:rPr>
                  <a:t>có</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cách</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nào</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để</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nhận</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biết</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một</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phân</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số</a:t>
                </a:r>
                <a:r>
                  <a:rPr lang="en-US" sz="2400" dirty="0">
                    <a:latin typeface="+mn-lt"/>
                    <a:ea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3200" i="0">
                            <a:effectLst/>
                            <a:latin typeface="Cambria Math" panose="02040503050406030204" pitchFamily="18" charset="0"/>
                            <a:ea typeface="Times New Roman" panose="02020603050405020304" pitchFamily="18" charset="0"/>
                            <a:cs typeface="Times New Roman" panose="02020603050405020304" pitchFamily="18" charset="0"/>
                          </a:rPr>
                          <m:t>a</m:t>
                        </m:r>
                      </m:num>
                      <m:den>
                        <m:r>
                          <m:rPr>
                            <m:sty m:val="p"/>
                          </m:rPr>
                          <a:rPr lang="en-US" sz="3200" i="0">
                            <a:effectLst/>
                            <a:latin typeface="Cambria Math" panose="02040503050406030204" pitchFamily="18" charset="0"/>
                            <a:ea typeface="Times New Roman" panose="02020603050405020304" pitchFamily="18" charset="0"/>
                            <a:cs typeface="Times New Roman" panose="02020603050405020304" pitchFamily="18" charset="0"/>
                          </a:rPr>
                          <m:t>b</m:t>
                        </m:r>
                      </m:den>
                    </m:f>
                  </m:oMath>
                </a14:m>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là</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số</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thập</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phân</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vô</a:t>
                </a:r>
                <a:r>
                  <a:rPr lang="en-US" sz="2400" dirty="0">
                    <a:effectLst/>
                    <a:latin typeface="+mn-lt"/>
                    <a:ea typeface="Times New Roman" panose="02020603050405020304" pitchFamily="18" charset="0"/>
                  </a:rPr>
                  <a:t> </a:t>
                </a:r>
                <a:r>
                  <a:rPr lang="en-US" sz="2400" dirty="0" err="1" smtClean="0">
                    <a:effectLst/>
                    <a:latin typeface="+mn-lt"/>
                    <a:ea typeface="Times New Roman" panose="02020603050405020304" pitchFamily="18" charset="0"/>
                  </a:rPr>
                  <a:t>hạn</a:t>
                </a:r>
                <a:r>
                  <a:rPr lang="en-US" sz="2400" dirty="0" smtClean="0">
                    <a:effectLst/>
                    <a:latin typeface="+mn-lt"/>
                    <a:ea typeface="Times New Roman" panose="02020603050405020304" pitchFamily="18" charset="0"/>
                  </a:rPr>
                  <a:t>?</a:t>
                </a:r>
                <a:endParaRPr lang="en-US" sz="2400" dirty="0">
                  <a:latin typeface="+mn-lt"/>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396827" y="2715042"/>
                <a:ext cx="4936662" cy="1623906"/>
              </a:xfrm>
              <a:prstGeom prst="rect">
                <a:avLst/>
              </a:prstGeom>
              <a:blipFill rotWithShape="0">
                <a:blip r:embed="rId10"/>
                <a:stretch>
                  <a:fillRect l="-1852" r="-1975"/>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3"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upRight)">
                                      <p:cBhvr>
                                        <p:cTn id="29" dur="500"/>
                                        <p:tgtEl>
                                          <p:spTgt spid="7"/>
                                        </p:tgtEl>
                                      </p:cBhvr>
                                    </p:animEffect>
                                  </p:childTnLst>
                                </p:cTn>
                              </p:par>
                              <p:par>
                                <p:cTn id="30" presetID="18" presetClass="entr" presetSubtype="3"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strips(upRigh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anim calcmode="lin" valueType="num">
                                      <p:cBhvr>
                                        <p:cTn id="38" dur="500" fill="hold"/>
                                        <p:tgtEl>
                                          <p:spTgt spid="9"/>
                                        </p:tgtEl>
                                        <p:attrNameLst>
                                          <p:attrName>ppt_x</p:attrName>
                                        </p:attrNameLst>
                                      </p:cBhvr>
                                      <p:tavLst>
                                        <p:tav tm="0">
                                          <p:val>
                                            <p:strVal val="#ppt_x"/>
                                          </p:val>
                                        </p:tav>
                                        <p:tav tm="100000">
                                          <p:val>
                                            <p:strVal val="#ppt_x"/>
                                          </p:val>
                                        </p:tav>
                                      </p:tavLst>
                                    </p:anim>
                                    <p:anim calcmode="lin" valueType="num">
                                      <p:cBhvr>
                                        <p:cTn id="39" dur="500" fill="hold"/>
                                        <p:tgtEl>
                                          <p:spTgt spid="9"/>
                                        </p:tgtEl>
                                        <p:attrNameLst>
                                          <p:attrName>ppt_y</p:attrName>
                                        </p:attrNameLst>
                                      </p:cBhvr>
                                      <p:tavLst>
                                        <p:tav tm="0">
                                          <p:val>
                                            <p:strVal val="#ppt_y+.1"/>
                                          </p:val>
                                        </p:tav>
                                        <p:tav tm="100000">
                                          <p:val>
                                            <p:strVal val="#ppt_y"/>
                                          </p:val>
                                        </p:tav>
                                      </p:tavLst>
                                    </p:anim>
                                  </p:childTnLst>
                                </p:cTn>
                              </p:par>
                              <p:par>
                                <p:cTn id="40" presetID="22" presetClass="entr" presetSubtype="8"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36"/>
          <p:cNvSpPr/>
          <p:nvPr/>
        </p:nvSpPr>
        <p:spPr>
          <a:xfrm>
            <a:off x="740930" y="726418"/>
            <a:ext cx="6374182" cy="3365732"/>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6" name="Google Shape;536;p36"/>
          <p:cNvPicPr preferRelativeResize="0"/>
          <p:nvPr/>
        </p:nvPicPr>
        <p:blipFill rotWithShape="1">
          <a:blip r:embed="rId3">
            <a:alphaModFix/>
          </a:blip>
          <a:srcRect l="3679" b="2752"/>
          <a:stretch/>
        </p:blipFill>
        <p:spPr>
          <a:xfrm flipH="1">
            <a:off x="6411073" y="2743200"/>
            <a:ext cx="2732925" cy="2437350"/>
          </a:xfrm>
          <a:prstGeom prst="rect">
            <a:avLst/>
          </a:prstGeom>
          <a:noFill/>
          <a:ln>
            <a:noFill/>
          </a:ln>
        </p:spPr>
      </p:pic>
      <p:pic>
        <p:nvPicPr>
          <p:cNvPr id="537" name="Google Shape;537;p36"/>
          <p:cNvPicPr preferRelativeResize="0"/>
          <p:nvPr/>
        </p:nvPicPr>
        <p:blipFill>
          <a:blip r:embed="rId4">
            <a:alphaModFix/>
          </a:blip>
          <a:stretch>
            <a:fillRect/>
          </a:stretch>
        </p:blipFill>
        <p:spPr>
          <a:xfrm>
            <a:off x="-316875" y="4092150"/>
            <a:ext cx="1516775" cy="1513725"/>
          </a:xfrm>
          <a:prstGeom prst="rect">
            <a:avLst/>
          </a:prstGeom>
          <a:noFill/>
          <a:ln>
            <a:noFill/>
          </a:ln>
        </p:spPr>
      </p:pic>
      <p:pic>
        <p:nvPicPr>
          <p:cNvPr id="538" name="Google Shape;538;p36"/>
          <p:cNvPicPr preferRelativeResize="0"/>
          <p:nvPr/>
        </p:nvPicPr>
        <p:blipFill>
          <a:blip r:embed="rId5">
            <a:alphaModFix/>
          </a:blip>
          <a:stretch>
            <a:fillRect/>
          </a:stretch>
        </p:blipFill>
        <p:spPr>
          <a:xfrm>
            <a:off x="7567977" y="-442137"/>
            <a:ext cx="1958200" cy="1954275"/>
          </a:xfrm>
          <a:prstGeom prst="rect">
            <a:avLst/>
          </a:prstGeom>
          <a:noFill/>
          <a:ln>
            <a:noFill/>
          </a:ln>
        </p:spPr>
      </p:pic>
      <p:pic>
        <p:nvPicPr>
          <p:cNvPr id="539" name="Google Shape;539;p36"/>
          <p:cNvPicPr preferRelativeResize="0"/>
          <p:nvPr/>
        </p:nvPicPr>
        <p:blipFill>
          <a:blip r:embed="rId6">
            <a:alphaModFix/>
          </a:blip>
          <a:stretch>
            <a:fillRect/>
          </a:stretch>
        </p:blipFill>
        <p:spPr>
          <a:xfrm flipH="1">
            <a:off x="48991" y="639301"/>
            <a:ext cx="795891" cy="794300"/>
          </a:xfrm>
          <a:prstGeom prst="rect">
            <a:avLst/>
          </a:prstGeom>
          <a:noFill/>
          <a:ln>
            <a:noFill/>
          </a:ln>
        </p:spPr>
      </p:pic>
      <p:pic>
        <p:nvPicPr>
          <p:cNvPr id="540" name="Google Shape;540;p36"/>
          <p:cNvPicPr preferRelativeResize="0"/>
          <p:nvPr/>
        </p:nvPicPr>
        <p:blipFill>
          <a:blip r:embed="rId7">
            <a:alphaModFix/>
          </a:blip>
          <a:stretch>
            <a:fillRect/>
          </a:stretch>
        </p:blipFill>
        <p:spPr>
          <a:xfrm rot="10208908" flipH="1">
            <a:off x="686685" y="215275"/>
            <a:ext cx="566846" cy="565706"/>
          </a:xfrm>
          <a:prstGeom prst="rect">
            <a:avLst/>
          </a:prstGeom>
          <a:noFill/>
          <a:ln>
            <a:noFill/>
          </a:ln>
        </p:spPr>
      </p:pic>
      <p:pic>
        <p:nvPicPr>
          <p:cNvPr id="541" name="Google Shape;541;p36"/>
          <p:cNvPicPr preferRelativeResize="0"/>
          <p:nvPr/>
        </p:nvPicPr>
        <p:blipFill>
          <a:blip r:embed="rId8">
            <a:alphaModFix/>
          </a:blip>
          <a:stretch>
            <a:fillRect/>
          </a:stretch>
        </p:blipFill>
        <p:spPr>
          <a:xfrm flipH="1">
            <a:off x="424790" y="290935"/>
            <a:ext cx="316140" cy="315500"/>
          </a:xfrm>
          <a:prstGeom prst="rect">
            <a:avLst/>
          </a:prstGeom>
          <a:noFill/>
          <a:ln>
            <a:noFill/>
          </a:ln>
        </p:spPr>
      </p:pic>
      <p:pic>
        <p:nvPicPr>
          <p:cNvPr id="542" name="Google Shape;542;p36"/>
          <p:cNvPicPr preferRelativeResize="0"/>
          <p:nvPr/>
        </p:nvPicPr>
        <p:blipFill>
          <a:blip r:embed="rId9">
            <a:alphaModFix/>
          </a:blip>
          <a:stretch>
            <a:fillRect/>
          </a:stretch>
        </p:blipFill>
        <p:spPr>
          <a:xfrm flipH="1">
            <a:off x="62904" y="997835"/>
            <a:ext cx="165954" cy="165623"/>
          </a:xfrm>
          <a:prstGeom prst="rect">
            <a:avLst/>
          </a:prstGeom>
          <a:noFill/>
          <a:ln>
            <a:noFill/>
          </a:ln>
        </p:spPr>
      </p:pic>
      <mc:AlternateContent xmlns:mc="http://schemas.openxmlformats.org/markup-compatibility/2006" xmlns:a14="http://schemas.microsoft.com/office/drawing/2010/main">
        <mc:Choice Requires="a14">
          <p:sp>
            <p:nvSpPr>
              <p:cNvPr id="2" name="Rectangle 1"/>
              <p:cNvSpPr/>
              <p:nvPr/>
            </p:nvSpPr>
            <p:spPr>
              <a:xfrm>
                <a:off x="968238" y="1364324"/>
                <a:ext cx="6023517" cy="2188804"/>
              </a:xfrm>
              <a:prstGeom prst="rect">
                <a:avLst/>
              </a:prstGeom>
            </p:spPr>
            <p:txBody>
              <a:bodyPr wrap="square">
                <a:spAutoFit/>
              </a:bodyPr>
              <a:lstStyle/>
              <a:p>
                <a:pPr algn="just">
                  <a:lnSpc>
                    <a:spcPct val="150000"/>
                  </a:lnSpc>
                </a:pPr>
                <a:r>
                  <a:rPr lang="vi-VN" sz="2400" dirty="0" smtClean="0"/>
                  <a:t>Các phân số </a:t>
                </a:r>
                <a14:m>
                  <m:oMath xmlns:m="http://schemas.openxmlformats.org/officeDocument/2006/math">
                    <m:f>
                      <m:fPr>
                        <m:ctrlPr>
                          <a:rPr lang="vi-VN" sz="3200" i="1" smtClean="0">
                            <a:latin typeface="Cambria Math" panose="02040503050406030204" pitchFamily="18" charset="0"/>
                          </a:rPr>
                        </m:ctrlPr>
                      </m:fPr>
                      <m:num>
                        <m:r>
                          <m:rPr>
                            <m:sty m:val="p"/>
                          </m:rPr>
                          <a:rPr lang="en-US" sz="3200" b="0" i="0" smtClean="0">
                            <a:latin typeface="Cambria Math" panose="02040503050406030204" pitchFamily="18" charset="0"/>
                          </a:rPr>
                          <m:t>a</m:t>
                        </m:r>
                      </m:num>
                      <m:den>
                        <m:r>
                          <m:rPr>
                            <m:sty m:val="p"/>
                          </m:rPr>
                          <a:rPr lang="en-US" sz="3200" b="0" i="0" smtClean="0">
                            <a:latin typeface="Cambria Math" panose="02040503050406030204" pitchFamily="18" charset="0"/>
                          </a:rPr>
                          <m:t>b</m:t>
                        </m:r>
                      </m:den>
                    </m:f>
                  </m:oMath>
                </a14:m>
                <a:r>
                  <a:rPr lang="vi-VN" sz="2400" dirty="0" smtClean="0"/>
                  <a:t>, </a:t>
                </a:r>
                <a:r>
                  <a:rPr lang="vi-VN" sz="2400" dirty="0"/>
                  <a:t>trong đó b có chứa thừa số nguyên tố khác 2 và 5 đều không viết được dưới dạng thập phân hữu hạn.</a:t>
                </a:r>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968238" y="1364324"/>
                <a:ext cx="6023517" cy="2188804"/>
              </a:xfrm>
              <a:prstGeom prst="rect">
                <a:avLst/>
              </a:prstGeom>
              <a:blipFill rotWithShape="0">
                <a:blip r:embed="rId10"/>
                <a:stretch>
                  <a:fillRect l="-1619" r="-1518" b="-2507"/>
                </a:stretch>
              </a:blipFill>
            </p:spPr>
            <p:txBody>
              <a:bodyPr/>
              <a:lstStyle/>
              <a:p>
                <a:r>
                  <a:rPr lang="en-US">
                    <a:noFill/>
                  </a:rPr>
                  <a:t> </a:t>
                </a:r>
              </a:p>
            </p:txBody>
          </p:sp>
        </mc:Fallback>
      </mc:AlternateContent>
      <p:sp>
        <p:nvSpPr>
          <p:cNvPr id="3" name="TextBox 2"/>
          <p:cNvSpPr txBox="1"/>
          <p:nvPr/>
        </p:nvSpPr>
        <p:spPr>
          <a:xfrm>
            <a:off x="3106088" y="962904"/>
            <a:ext cx="1643865" cy="461665"/>
          </a:xfrm>
          <a:prstGeom prst="rect">
            <a:avLst/>
          </a:prstGeom>
          <a:noFill/>
        </p:spPr>
        <p:txBody>
          <a:bodyPr wrap="square" rtlCol="0">
            <a:spAutoFit/>
          </a:bodyPr>
          <a:lstStyle/>
          <a:p>
            <a:pPr algn="ctr"/>
            <a:r>
              <a:rPr lang="en-US" sz="2400" b="1" u="sng" dirty="0" err="1" smtClean="0">
                <a:solidFill>
                  <a:schemeClr val="accent3">
                    <a:lumMod val="50000"/>
                  </a:schemeClr>
                </a:solidFill>
              </a:rPr>
              <a:t>Nhận</a:t>
            </a:r>
            <a:r>
              <a:rPr lang="en-US" sz="2400" b="1" u="sng" dirty="0" smtClean="0">
                <a:solidFill>
                  <a:schemeClr val="accent3">
                    <a:lumMod val="50000"/>
                  </a:schemeClr>
                </a:solidFill>
              </a:rPr>
              <a:t> </a:t>
            </a:r>
            <a:r>
              <a:rPr lang="en-US" sz="2400" b="1" u="sng" dirty="0" err="1" smtClean="0">
                <a:solidFill>
                  <a:schemeClr val="accent3">
                    <a:lumMod val="50000"/>
                  </a:schemeClr>
                </a:solidFill>
              </a:rPr>
              <a:t>xét</a:t>
            </a:r>
            <a:endParaRPr lang="en-US" sz="2400" b="1" u="sng" dirty="0">
              <a:solidFill>
                <a:schemeClr val="accent3">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strVal val="#ppt_w+.3"/>
                                          </p:val>
                                        </p:tav>
                                        <p:tav tm="100000">
                                          <p:val>
                                            <p:strVal val="#ppt_w"/>
                                          </p:val>
                                        </p:tav>
                                      </p:tavLst>
                                    </p:anim>
                                    <p:anim calcmode="lin" valueType="num">
                                      <p:cBhvr>
                                        <p:cTn id="15" dur="500" fill="hold"/>
                                        <p:tgtEl>
                                          <p:spTgt spid="2"/>
                                        </p:tgtEl>
                                        <p:attrNameLst>
                                          <p:attrName>ppt_h</p:attrName>
                                        </p:attrNameLst>
                                      </p:cBhvr>
                                      <p:tavLst>
                                        <p:tav tm="0">
                                          <p:val>
                                            <p:strVal val="#ppt_h"/>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3" name="Google Shape;263;p30"/>
          <p:cNvSpPr/>
          <p:nvPr/>
        </p:nvSpPr>
        <p:spPr>
          <a:xfrm>
            <a:off x="584325" y="410325"/>
            <a:ext cx="7989804" cy="1101813"/>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0"/>
          <p:cNvSpPr txBox="1">
            <a:spLocks noGrp="1"/>
          </p:cNvSpPr>
          <p:nvPr>
            <p:ph type="title"/>
          </p:nvPr>
        </p:nvSpPr>
        <p:spPr>
          <a:xfrm>
            <a:off x="727227" y="674881"/>
            <a:ext cx="7704000" cy="572700"/>
          </a:xfrm>
          <a:prstGeom prst="rect">
            <a:avLst/>
          </a:prstGeom>
        </p:spPr>
        <p:txBody>
          <a:bodyPr spcFirstLastPara="1" wrap="square" lIns="91425" tIns="91425" rIns="91425" bIns="91425" anchor="ctr" anchorCtr="0">
            <a:noAutofit/>
          </a:bodyPr>
          <a:lstStyle/>
          <a:p>
            <a:pPr marL="0" lvl="0" indent="0" algn="just" rtl="0">
              <a:lnSpc>
                <a:spcPct val="130000"/>
              </a:lnSpc>
              <a:spcBef>
                <a:spcPts val="0"/>
              </a:spcBef>
              <a:spcAft>
                <a:spcPts val="0"/>
              </a:spcAft>
              <a:buNone/>
            </a:pPr>
            <a:r>
              <a:rPr lang="en" sz="2400" b="1" dirty="0" smtClean="0">
                <a:latin typeface="+mn-lt"/>
              </a:rPr>
              <a:t>Ví dụ 1: </a:t>
            </a:r>
            <a:r>
              <a:rPr lang="en" sz="2000" dirty="0" smtClean="0">
                <a:solidFill>
                  <a:schemeClr val="tx1"/>
                </a:solidFill>
                <a:latin typeface="+mn-lt"/>
              </a:rPr>
              <a:t>Chu kì của số thập phân vô hạn tuần hoàn có thể có nhiều hơn một chữ số, chẳng hạn:</a:t>
            </a:r>
            <a:endParaRPr sz="2400" b="1" dirty="0">
              <a:solidFill>
                <a:schemeClr val="tx1"/>
              </a:solidFill>
              <a:latin typeface="+mn-lt"/>
            </a:endParaRPr>
          </a:p>
        </p:txBody>
      </p:sp>
      <p:pic>
        <p:nvPicPr>
          <p:cNvPr id="299" name="Google Shape;299;p30"/>
          <p:cNvPicPr preferRelativeResize="0"/>
          <p:nvPr/>
        </p:nvPicPr>
        <p:blipFill>
          <a:blip r:embed="rId3">
            <a:alphaModFix/>
          </a:blip>
          <a:stretch>
            <a:fillRect/>
          </a:stretch>
        </p:blipFill>
        <p:spPr>
          <a:xfrm>
            <a:off x="-327149" y="3954472"/>
            <a:ext cx="1516775" cy="1513725"/>
          </a:xfrm>
          <a:prstGeom prst="rect">
            <a:avLst/>
          </a:prstGeom>
          <a:noFill/>
          <a:ln>
            <a:noFill/>
          </a:ln>
        </p:spPr>
      </p:pic>
      <p:pic>
        <p:nvPicPr>
          <p:cNvPr id="300" name="Google Shape;300;p30"/>
          <p:cNvPicPr preferRelativeResize="0"/>
          <p:nvPr/>
        </p:nvPicPr>
        <p:blipFill>
          <a:blip r:embed="rId4">
            <a:alphaModFix/>
          </a:blip>
          <a:stretch>
            <a:fillRect/>
          </a:stretch>
        </p:blipFill>
        <p:spPr>
          <a:xfrm>
            <a:off x="7595029" y="-566813"/>
            <a:ext cx="1958200" cy="1954275"/>
          </a:xfrm>
          <a:prstGeom prst="rect">
            <a:avLst/>
          </a:prstGeom>
          <a:noFill/>
          <a:ln>
            <a:noFill/>
          </a:ln>
        </p:spPr>
      </p:pic>
      <mc:AlternateContent xmlns:mc="http://schemas.openxmlformats.org/markup-compatibility/2006" xmlns:a14="http://schemas.microsoft.com/office/drawing/2010/main">
        <mc:Choice Requires="a14">
          <p:sp>
            <p:nvSpPr>
              <p:cNvPr id="6" name="TextBox 5"/>
              <p:cNvSpPr txBox="1"/>
              <p:nvPr/>
            </p:nvSpPr>
            <p:spPr>
              <a:xfrm>
                <a:off x="584325" y="1606561"/>
                <a:ext cx="4646157" cy="2143920"/>
              </a:xfrm>
              <a:prstGeom prst="rect">
                <a:avLst/>
              </a:prstGeom>
              <a:noFill/>
            </p:spPr>
            <p:txBody>
              <a:bodyPr wrap="square" rtlCol="0">
                <a:spAutoFit/>
              </a:bodyPr>
              <a:lstStyle/>
              <a:p>
                <a:pPr algn="just">
                  <a:lnSpc>
                    <a:spcPct val="150000"/>
                  </a:lnSpc>
                </a:pPr>
                <a:r>
                  <a:rPr lang="en-US" sz="2000" dirty="0" smtClean="0">
                    <a:latin typeface="+mn-lt"/>
                  </a:rPr>
                  <a:t>a)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7</m:t>
                        </m:r>
                      </m:num>
                      <m:den>
                        <m:r>
                          <a:rPr lang="en-US" sz="2400" b="0" i="1" smtClean="0">
                            <a:latin typeface="Cambria Math" panose="02040503050406030204" pitchFamily="18" charset="0"/>
                          </a:rPr>
                          <m:t>22</m:t>
                        </m:r>
                      </m:den>
                    </m:f>
                  </m:oMath>
                </a14:m>
                <a:r>
                  <a:rPr lang="en-US" sz="2000" dirty="0" smtClean="0">
                    <a:latin typeface="+mn-lt"/>
                  </a:rPr>
                  <a:t> = 0,31818... = 0,3(18) </a:t>
                </a:r>
                <a:r>
                  <a:rPr lang="en-US" sz="2000" dirty="0" err="1" smtClean="0">
                    <a:latin typeface="+mn-lt"/>
                  </a:rPr>
                  <a:t>là</a:t>
                </a:r>
                <a:r>
                  <a:rPr lang="en-US" sz="2000" dirty="0" smtClean="0">
                    <a:latin typeface="+mn-lt"/>
                  </a:rPr>
                  <a:t> </a:t>
                </a:r>
                <a:r>
                  <a:rPr lang="en-US" sz="2000" dirty="0" err="1" smtClean="0">
                    <a:latin typeface="+mn-lt"/>
                  </a:rPr>
                  <a:t>số</a:t>
                </a:r>
                <a:r>
                  <a:rPr lang="en-US" sz="2000" dirty="0" smtClean="0">
                    <a:latin typeface="+mn-lt"/>
                  </a:rPr>
                  <a:t> </a:t>
                </a:r>
                <a:r>
                  <a:rPr lang="en-US" sz="2000" dirty="0" err="1" smtClean="0">
                    <a:latin typeface="+mn-lt"/>
                  </a:rPr>
                  <a:t>thập</a:t>
                </a:r>
                <a:r>
                  <a:rPr lang="en-US" sz="2000" dirty="0" smtClean="0">
                    <a:latin typeface="+mn-lt"/>
                  </a:rPr>
                  <a:t> </a:t>
                </a:r>
                <a:r>
                  <a:rPr lang="en-US" sz="2000" dirty="0" err="1" smtClean="0">
                    <a:latin typeface="+mn-lt"/>
                  </a:rPr>
                  <a:t>phân</a:t>
                </a:r>
                <a:r>
                  <a:rPr lang="en-US" sz="2000" dirty="0" smtClean="0">
                    <a:latin typeface="+mn-lt"/>
                  </a:rPr>
                  <a:t> </a:t>
                </a:r>
                <a:r>
                  <a:rPr lang="en-US" sz="2000" dirty="0" err="1" smtClean="0">
                    <a:latin typeface="+mn-lt"/>
                  </a:rPr>
                  <a:t>vô</a:t>
                </a:r>
                <a:r>
                  <a:rPr lang="en-US" sz="2000" dirty="0" smtClean="0">
                    <a:latin typeface="+mn-lt"/>
                  </a:rPr>
                  <a:t> </a:t>
                </a:r>
                <a:r>
                  <a:rPr lang="en-US" sz="2000" dirty="0" err="1" smtClean="0">
                    <a:latin typeface="+mn-lt"/>
                  </a:rPr>
                  <a:t>hạn</a:t>
                </a:r>
                <a:r>
                  <a:rPr lang="en-US" sz="2000" dirty="0" smtClean="0">
                    <a:latin typeface="+mn-lt"/>
                  </a:rPr>
                  <a:t> </a:t>
                </a:r>
                <a:r>
                  <a:rPr lang="en-US" sz="2000" dirty="0" err="1" smtClean="0">
                    <a:latin typeface="+mn-lt"/>
                  </a:rPr>
                  <a:t>tuần</a:t>
                </a:r>
                <a:r>
                  <a:rPr lang="en-US" sz="2000" dirty="0" smtClean="0">
                    <a:latin typeface="+mn-lt"/>
                  </a:rPr>
                  <a:t> </a:t>
                </a:r>
                <a:r>
                  <a:rPr lang="en-US" sz="2000" dirty="0" err="1" smtClean="0">
                    <a:latin typeface="+mn-lt"/>
                  </a:rPr>
                  <a:t>hoàn</a:t>
                </a:r>
                <a:r>
                  <a:rPr lang="en-US" sz="2000" dirty="0" smtClean="0">
                    <a:latin typeface="+mn-lt"/>
                  </a:rPr>
                  <a:t> </a:t>
                </a:r>
                <a:r>
                  <a:rPr lang="en-US" sz="2000" dirty="0" err="1" smtClean="0">
                    <a:latin typeface="+mn-lt"/>
                  </a:rPr>
                  <a:t>với</a:t>
                </a:r>
                <a:r>
                  <a:rPr lang="en-US" sz="2000" dirty="0" smtClean="0">
                    <a:latin typeface="+mn-lt"/>
                  </a:rPr>
                  <a:t> </a:t>
                </a:r>
                <a:r>
                  <a:rPr lang="en-US" sz="2000" dirty="0" err="1" smtClean="0">
                    <a:latin typeface="+mn-lt"/>
                  </a:rPr>
                  <a:t>chu</a:t>
                </a:r>
                <a:r>
                  <a:rPr lang="en-US" sz="2000" dirty="0" smtClean="0">
                    <a:latin typeface="+mn-lt"/>
                  </a:rPr>
                  <a:t> </a:t>
                </a:r>
                <a:r>
                  <a:rPr lang="en-US" sz="2000" dirty="0" err="1" smtClean="0">
                    <a:latin typeface="+mn-lt"/>
                  </a:rPr>
                  <a:t>kì</a:t>
                </a:r>
                <a:r>
                  <a:rPr lang="en-US" sz="2000" dirty="0" smtClean="0">
                    <a:latin typeface="+mn-lt"/>
                  </a:rPr>
                  <a:t> </a:t>
                </a:r>
                <a:r>
                  <a:rPr lang="en-US" sz="2000" dirty="0" err="1" smtClean="0">
                    <a:latin typeface="+mn-lt"/>
                  </a:rPr>
                  <a:t>là</a:t>
                </a:r>
                <a:r>
                  <a:rPr lang="en-US" sz="2000" dirty="0" smtClean="0">
                    <a:latin typeface="+mn-lt"/>
                  </a:rPr>
                  <a:t> 18.</a:t>
                </a:r>
              </a:p>
              <a:p>
                <a:pPr algn="just">
                  <a:lnSpc>
                    <a:spcPct val="150000"/>
                  </a:lnSpc>
                </a:pPr>
                <a:r>
                  <a:rPr lang="en-US" sz="2000" dirty="0" smtClean="0">
                    <a:latin typeface="+mn-lt"/>
                  </a:rPr>
                  <a:t>b)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−7</m:t>
                        </m:r>
                      </m:num>
                      <m:den>
                        <m:r>
                          <a:rPr lang="en-US" sz="2400" b="0" i="1" smtClean="0">
                            <a:latin typeface="Cambria Math" panose="02040503050406030204" pitchFamily="18" charset="0"/>
                          </a:rPr>
                          <m:t>22</m:t>
                        </m:r>
                      </m:den>
                    </m:f>
                  </m:oMath>
                </a14:m>
                <a:r>
                  <a:rPr lang="en-US" sz="2000" dirty="0" smtClean="0">
                    <a:latin typeface="+mn-lt"/>
                  </a:rPr>
                  <a:t> =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7</m:t>
                        </m:r>
                      </m:num>
                      <m:den>
                        <m:r>
                          <a:rPr lang="en-US" sz="2400" b="0" i="1" smtClean="0">
                            <a:latin typeface="Cambria Math" panose="02040503050406030204" pitchFamily="18" charset="0"/>
                          </a:rPr>
                          <m:t>22</m:t>
                        </m:r>
                      </m:den>
                    </m:f>
                  </m:oMath>
                </a14:m>
                <a:r>
                  <a:rPr lang="en-US" sz="2000" dirty="0" smtClean="0">
                    <a:latin typeface="+mn-lt"/>
                  </a:rPr>
                  <a:t> = - 0,3(18)</a:t>
                </a:r>
                <a:endParaRPr lang="en-US" sz="2000" dirty="0">
                  <a:latin typeface="+mn-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84325" y="1606561"/>
                <a:ext cx="4646157" cy="2143920"/>
              </a:xfrm>
              <a:prstGeom prst="rect">
                <a:avLst/>
              </a:prstGeom>
              <a:blipFill rotWithShape="0">
                <a:blip r:embed="rId5"/>
                <a:stretch>
                  <a:fillRect l="-1444" r="-1312"/>
                </a:stretch>
              </a:blipFill>
            </p:spPr>
            <p:txBody>
              <a:bodyPr/>
              <a:lstStyle/>
              <a:p>
                <a:r>
                  <a:rPr lang="en-US">
                    <a:noFill/>
                  </a:rPr>
                  <a:t> </a:t>
                </a:r>
              </a:p>
            </p:txBody>
          </p:sp>
        </mc:Fallback>
      </mc:AlternateContent>
      <p:pic>
        <p:nvPicPr>
          <p:cNvPr id="22" name="Picture 21"/>
          <p:cNvPicPr>
            <a:picLocks noChangeAspect="1"/>
          </p:cNvPicPr>
          <p:nvPr/>
        </p:nvPicPr>
        <p:blipFill>
          <a:blip r:embed="rId6"/>
          <a:stretch>
            <a:fillRect/>
          </a:stretch>
        </p:blipFill>
        <p:spPr>
          <a:xfrm>
            <a:off x="5587734" y="1810552"/>
            <a:ext cx="3249450" cy="3023878"/>
          </a:xfrm>
          <a:prstGeom prst="rect">
            <a:avLst/>
          </a:prstGeom>
          <a:solidFill>
            <a:schemeClr val="bg1"/>
          </a:solidFill>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043115">
            <a:off x="8293883" y="1669576"/>
            <a:ext cx="851035" cy="531307"/>
          </a:xfrm>
          <a:prstGeom prst="rect">
            <a:avLst/>
          </a:prstGeom>
        </p:spPr>
      </p:pic>
      <p:pic>
        <p:nvPicPr>
          <p:cNvPr id="72" name="Picture 7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043115">
            <a:off x="5353762" y="4445681"/>
            <a:ext cx="851035" cy="531307"/>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11020" y="3461828"/>
            <a:ext cx="1819461" cy="1567430"/>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barn(outVertical)">
                                      <p:cBhvr>
                                        <p:cTn id="7" dur="500"/>
                                        <p:tgtEl>
                                          <p:spTgt spid="26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63"/>
                                        </p:tgtEl>
                                        <p:attrNameLst>
                                          <p:attrName>style.visibility</p:attrName>
                                        </p:attrNameLst>
                                      </p:cBhvr>
                                      <p:to>
                                        <p:strVal val="visible"/>
                                      </p:to>
                                    </p:set>
                                    <p:animEffect transition="in" filter="barn(outVertical)">
                                      <p:cBhvr>
                                        <p:cTn id="10" dur="500"/>
                                        <p:tgtEl>
                                          <p:spTgt spid="26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par>
                                <p:cTn id="26" presetID="9"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dissolve">
                                      <p:cBhvr>
                                        <p:cTn id="28" dur="500"/>
                                        <p:tgtEl>
                                          <p:spTgt spid="23"/>
                                        </p:tgtEl>
                                      </p:cBhvr>
                                    </p:animEffect>
                                  </p:childTnLst>
                                </p:cTn>
                              </p:par>
                              <p:par>
                                <p:cTn id="29" presetID="9" presetClass="entr" presetSubtype="0"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dissolve">
                                      <p:cBhvr>
                                        <p:cTn id="3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animBg="1"/>
      <p:bldP spid="268" grpId="0"/>
      <p:bldP spid="6" grpId="0"/>
    </p:bldLst>
  </p:timing>
</p:sld>
</file>

<file path=ppt/theme/theme1.xml><?xml version="1.0" encoding="utf-8"?>
<a:theme xmlns:a="http://schemas.openxmlformats.org/drawingml/2006/main" name="Happy World Water Day! Minitheme by Slidesgo">
  <a:themeElements>
    <a:clrScheme name="Simple Light">
      <a:dk1>
        <a:srgbClr val="191919"/>
      </a:dk1>
      <a:lt1>
        <a:srgbClr val="FFFFFF"/>
      </a:lt1>
      <a:dk2>
        <a:srgbClr val="4387CE"/>
      </a:dk2>
      <a:lt2>
        <a:srgbClr val="4223A5"/>
      </a:lt2>
      <a:accent1>
        <a:srgbClr val="43C7A3"/>
      </a:accent1>
      <a:accent2>
        <a:srgbClr val="FFD9A0"/>
      </a:accent2>
      <a:accent3>
        <a:srgbClr val="FFA187"/>
      </a:accent3>
      <a:accent4>
        <a:srgbClr val="FFFFFF"/>
      </a:accent4>
      <a:accent5>
        <a:srgbClr val="FFFFFF"/>
      </a:accent5>
      <a:accent6>
        <a:srgbClr val="FFFFFF"/>
      </a:accent6>
      <a:hlink>
        <a:srgbClr val="4223A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TotalTime>
  <Words>1178</Words>
  <Application>Microsoft Office PowerPoint</Application>
  <PresentationFormat>On-screen Show (16:9)</PresentationFormat>
  <Paragraphs>133</Paragraphs>
  <Slides>24</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Adobe Fangsong Std R</vt:lpstr>
      <vt:lpstr>Didact Gothic</vt:lpstr>
      <vt:lpstr>Secular One</vt:lpstr>
      <vt:lpstr>Calibri</vt:lpstr>
      <vt:lpstr>Bebas Neue</vt:lpstr>
      <vt:lpstr>Cambria Math</vt:lpstr>
      <vt:lpstr>Arial</vt:lpstr>
      <vt:lpstr>Times New Roman</vt:lpstr>
      <vt:lpstr>Happy World Water Day! Minitheme by Slidesgo</vt:lpstr>
      <vt:lpstr>KHỞI ĐỘNG</vt:lpstr>
      <vt:lpstr>KHỞI ĐỘNG</vt:lpstr>
      <vt:lpstr>BÀI 5: LÀM QUEN VỚI SỐ  THẬP PHÂN VÔ HẠN TUẦN HOÀN  (2 Tiết)</vt:lpstr>
      <vt:lpstr>01</vt:lpstr>
      <vt:lpstr>01.</vt:lpstr>
      <vt:lpstr>PowerPoint Presentation</vt:lpstr>
      <vt:lpstr>PowerPoint Presentation</vt:lpstr>
      <vt:lpstr>PowerPoint Presentation</vt:lpstr>
      <vt:lpstr>Ví dụ 1: Chu kì của số thập phân vô hạn tuần hoàn có thể có nhiều hơn một chữ số, chẳng hạn:</vt:lpstr>
      <vt:lpstr>Luyện tập 1: </vt:lpstr>
      <vt:lpstr>PowerPoint Presentation</vt:lpstr>
      <vt:lpstr>2. Làm tròn số thập phân căn cứ vào độ chính xác cho trước </vt:lpstr>
      <vt:lpstr>PowerPoint Presentation</vt:lpstr>
      <vt:lpstr>PowerPoint Presentation</vt:lpstr>
      <vt:lpstr>PowerPoint Presentation</vt:lpstr>
      <vt:lpstr>Thảo luận nhóm đôi và hoàn thành Luyện tập 2 + Vận dụng</vt:lpstr>
      <vt:lpstr>LUYỆN TẬP</vt:lpstr>
      <vt:lpstr>PowerPoint Presentation</vt:lpstr>
      <vt:lpstr>VẬN DỤNG</vt:lpstr>
      <vt:lpstr>PowerPoint Presentation</vt:lpstr>
      <vt:lpstr>PowerPoint Presentation</vt:lpstr>
      <vt:lpstr>PowerPoint Presentation</vt:lpstr>
      <vt:lpstr>HƯỚNG DẪN VỀ NHÀ</vt:lpstr>
      <vt:lpstr>CẢM ƠN CÁC EM  ĐÃ LẮNG NGHE BÀI GIẢNG!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Happy World Water Day ! Minitheme</dc:title>
  <dc:creator>User</dc:creator>
  <cp:lastModifiedBy>NGO-HIEN</cp:lastModifiedBy>
  <cp:revision>34</cp:revision>
  <dcterms:modified xsi:type="dcterms:W3CDTF">2022-10-26T15:55:05Z</dcterms:modified>
</cp:coreProperties>
</file>