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87" r:id="rId4"/>
    <p:sldId id="289" r:id="rId5"/>
    <p:sldId id="352" r:id="rId6"/>
    <p:sldId id="291" r:id="rId7"/>
    <p:sldId id="288" r:id="rId8"/>
    <p:sldId id="294" r:id="rId9"/>
    <p:sldId id="342" r:id="rId10"/>
    <p:sldId id="295" r:id="rId11"/>
    <p:sldId id="346" r:id="rId12"/>
    <p:sldId id="343" r:id="rId13"/>
    <p:sldId id="347" r:id="rId14"/>
    <p:sldId id="348" r:id="rId15"/>
    <p:sldId id="349" r:id="rId16"/>
    <p:sldId id="350" r:id="rId17"/>
    <p:sldId id="344" r:id="rId18"/>
    <p:sldId id="351" r:id="rId19"/>
    <p:sldId id="353" r:id="rId20"/>
    <p:sldId id="354" r:id="rId21"/>
    <p:sldId id="334" r:id="rId22"/>
    <p:sldId id="317" r:id="rId23"/>
    <p:sldId id="336" r:id="rId24"/>
    <p:sldId id="338" r:id="rId25"/>
    <p:sldId id="339" r:id="rId26"/>
    <p:sldId id="304" r:id="rId27"/>
    <p:sldId id="258" r:id="rId28"/>
    <p:sldId id="310" r:id="rId29"/>
  </p:sldIdLst>
  <p:sldSz cx="18288000" cy="10287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Balsamiq Sans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Wingdings 2" panose="05020102010507070707" pitchFamily="18" charset="2"/>
      <p:regular r:id="rId42"/>
    </p:embeddedFont>
    <p:embeddedFont>
      <p:font typeface="Cambria Math" panose="02040503050406030204" pitchFamily="18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Bahnschrift SemiBold Condensed" panose="020B0502040204020203" pitchFamily="34" charset="0"/>
      <p:bold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0" autoAdjust="0"/>
    <p:restoredTop sz="90664" autoAdjust="0"/>
  </p:normalViewPr>
  <p:slideViewPr>
    <p:cSldViewPr>
      <p:cViewPr varScale="1">
        <p:scale>
          <a:sx n="48" d="100"/>
          <a:sy n="48" d="100"/>
        </p:scale>
        <p:origin x="7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9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5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openxmlformats.org/officeDocument/2006/relationships/image" Target="../media/image4.gif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slide" Target="slide5.xml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11" Type="http://schemas.openxmlformats.org/officeDocument/2006/relationships/image" Target="../media/image44.wmf"/><Relationship Id="rId10" Type="http://schemas.openxmlformats.org/officeDocument/2006/relationships/oleObject" Target="../embeddings/oleObject26.bin"/><Relationship Id="rId9" Type="http://schemas.openxmlformats.org/officeDocument/2006/relationships/image" Target="../media/image91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wmf"/><Relationship Id="rId3" Type="http://schemas.openxmlformats.org/officeDocument/2006/relationships/image" Target="../media/image42.png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0.vml"/><Relationship Id="rId11" Type="http://schemas.openxmlformats.org/officeDocument/2006/relationships/image" Target="../media/image45.wmf"/><Relationship Id="rId10" Type="http://schemas.openxmlformats.org/officeDocument/2006/relationships/oleObject" Target="../embeddings/oleObject27.bin"/><Relationship Id="rId9" Type="http://schemas.openxmlformats.org/officeDocument/2006/relationships/image" Target="../media/image91.sv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9" Type="http://schemas.openxmlformats.org/officeDocument/2006/relationships/image" Target="../media/image9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9" Type="http://schemas.openxmlformats.org/officeDocument/2006/relationships/image" Target="../media/image9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9" Type="http://schemas.openxmlformats.org/officeDocument/2006/relationships/image" Target="../media/image9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1.vml"/><Relationship Id="rId11" Type="http://schemas.openxmlformats.org/officeDocument/2006/relationships/image" Target="../media/image47.wmf"/><Relationship Id="rId10" Type="http://schemas.openxmlformats.org/officeDocument/2006/relationships/oleObject" Target="../embeddings/oleObject29.bin"/><Relationship Id="rId9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wmf"/><Relationship Id="rId3" Type="http://schemas.openxmlformats.org/officeDocument/2006/relationships/image" Target="../media/image42.png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2.vml"/><Relationship Id="rId11" Type="http://schemas.openxmlformats.org/officeDocument/2006/relationships/image" Target="../media/image48.wmf"/><Relationship Id="rId10" Type="http://schemas.openxmlformats.org/officeDocument/2006/relationships/oleObject" Target="../embeddings/oleObject30.bin"/><Relationship Id="rId9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89.sv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1.xml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12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1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3.bin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74.svg"/><Relationship Id="rId18" Type="http://schemas.openxmlformats.org/officeDocument/2006/relationships/image" Target="../media/image66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63.png"/><Relationship Id="rId17" Type="http://schemas.openxmlformats.org/officeDocument/2006/relationships/image" Target="../media/image178.svg"/><Relationship Id="rId2" Type="http://schemas.openxmlformats.org/officeDocument/2006/relationships/image" Target="../media/image58.png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2.png"/><Relationship Id="rId19" Type="http://schemas.openxmlformats.org/officeDocument/2006/relationships/image" Target="../media/image180.svg"/><Relationship Id="rId4" Type="http://schemas.openxmlformats.org/officeDocument/2006/relationships/image" Target="../media/image59.png"/><Relationship Id="rId9" Type="http://schemas.openxmlformats.org/officeDocument/2006/relationships/image" Target="../media/image170.sv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22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6.bin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23" Type="http://schemas.openxmlformats.org/officeDocument/2006/relationships/image" Target="../media/image21.wmf"/><Relationship Id="rId28" Type="http://schemas.openxmlformats.org/officeDocument/2006/relationships/oleObject" Target="../embeddings/oleObject8.bin"/><Relationship Id="rId10" Type="http://schemas.microsoft.com/office/2007/relationships/hdphoto" Target="../media/hdphoto2.wdp"/><Relationship Id="rId31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3.wmf"/><Relationship Id="rId30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28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0" Type="http://schemas.openxmlformats.org/officeDocument/2006/relationships/image" Target="../media/image18.svg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27.wmf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9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26" Type="http://schemas.openxmlformats.org/officeDocument/2006/relationships/image" Target="../media/image3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1.xml"/><Relationship Id="rId29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24" Type="http://schemas.openxmlformats.org/officeDocument/2006/relationships/image" Target="../media/image30.wmf"/><Relationship Id="rId32" Type="http://schemas.openxmlformats.org/officeDocument/2006/relationships/image" Target="../media/image34.wm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oleObject" Target="../embeddings/oleObject14.bin"/><Relationship Id="rId28" Type="http://schemas.openxmlformats.org/officeDocument/2006/relationships/image" Target="../media/image32.wmf"/><Relationship Id="rId10" Type="http://schemas.microsoft.com/office/2007/relationships/hdphoto" Target="../media/hdphoto2.wdp"/><Relationship Id="rId31" Type="http://schemas.openxmlformats.org/officeDocument/2006/relationships/oleObject" Target="../embeddings/oleObject18.bin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16.bin"/><Relationship Id="rId30" Type="http://schemas.openxmlformats.org/officeDocument/2006/relationships/image" Target="../media/image33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21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20.bin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22.bin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11" Type="http://schemas.openxmlformats.org/officeDocument/2006/relationships/image" Target="../media/image41.wmf"/><Relationship Id="rId10" Type="http://schemas.openxmlformats.org/officeDocument/2006/relationships/oleObject" Target="../embeddings/oleObject24.bin"/><Relationship Id="rId9" Type="http://schemas.openxmlformats.org/officeDocument/2006/relationships/image" Target="../media/image91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wmf"/><Relationship Id="rId3" Type="http://schemas.openxmlformats.org/officeDocument/2006/relationships/image" Target="../media/image42.png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11" Type="http://schemas.openxmlformats.org/officeDocument/2006/relationships/image" Target="../media/image41.wmf"/><Relationship Id="rId10" Type="http://schemas.openxmlformats.org/officeDocument/2006/relationships/oleObject" Target="../embeddings/oleObject24.bin"/><Relationship Id="rId9" Type="http://schemas.openxmlformats.org/officeDocument/2006/relationships/image" Target="../media/image91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652018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1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 </a:t>
            </a:r>
            <a:r>
              <a:rPr kumimoji="0" lang="en-US" sz="4800" b="1" i="0" u="sng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trình: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2.27b)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421"/>
              </p:ext>
            </p:extLst>
          </p:nvPr>
        </p:nvGraphicFramePr>
        <p:xfrm>
          <a:off x="3246092" y="3125968"/>
          <a:ext cx="53340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Equation" r:id="rId10" imgW="1523880" imgH="393480" progId="Equation.DSMT4">
                  <p:embed/>
                </p:oleObj>
              </mc:Choice>
              <mc:Fallback>
                <p:oleObj name="Equation" r:id="rId10" imgW="152388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46092" y="3125968"/>
                        <a:ext cx="533400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86081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652018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79341" y="1594622"/>
            <a:ext cx="1577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1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 </a:t>
            </a:r>
            <a:r>
              <a:rPr kumimoji="0" lang="en-US" sz="4800" b="1" i="0" u="sng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trình: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2.27b)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16556"/>
              </p:ext>
            </p:extLst>
          </p:nvPr>
        </p:nvGraphicFramePr>
        <p:xfrm>
          <a:off x="2736469" y="2599324"/>
          <a:ext cx="9983473" cy="532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10" imgW="3429000" imgH="1828800" progId="Equation.DSMT4">
                  <p:embed/>
                </p:oleObj>
              </mc:Choice>
              <mc:Fallback>
                <p:oleObj name="Equation" r:id="rId10" imgW="3429000" imgH="1828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36469" y="2599324"/>
                        <a:ext cx="9983473" cy="5324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327058" y="294755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ĐKXĐ</a:t>
            </a:r>
            <a:endParaRPr kumimoji="0" lang="en-US" sz="28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177014"/>
              </p:ext>
            </p:extLst>
          </p:nvPr>
        </p:nvGraphicFramePr>
        <p:xfrm>
          <a:off x="9698658" y="2873542"/>
          <a:ext cx="1511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Equation" r:id="rId12" imgW="431640" imgH="177480" progId="Equation.DSMT4">
                  <p:embed/>
                </p:oleObj>
              </mc:Choice>
              <mc:Fallback>
                <p:oleObj name="Equation" r:id="rId12" imgW="431640" imgH="177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98658" y="2873542"/>
                        <a:ext cx="15113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124399" y="51435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 ra</a:t>
            </a:r>
            <a:endParaRPr kumimoji="0" lang="en-US" sz="28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773858" y="7830902"/>
                <a:ext cx="13106400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200" kern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N</a:t>
                </a: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ên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+1=0 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hoặc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</m:oMath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endParaRPr>
              </a:p>
              <a:p>
                <a:pPr marL="457200" lvl="0" indent="-457200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x</m:t>
                    </m:r>
                    <m:r>
                      <a:rPr lang="en-US" sz="32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+1=0 </m:t>
                    </m:r>
                  </m:oMath>
                </a14:m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suy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ra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=−1</m:t>
                    </m:r>
                  </m:oMath>
                </a14:m>
                <a:r>
                  <a:rPr lang="en-US" sz="3200" i="1" kern="0" smtClean="0">
                    <a:solidFill>
                      <a:srgbClr val="000000"/>
                    </a:solidFill>
                    <a:latin typeface="Cambria Math" panose="02040503050406030204" pitchFamily="18" charset="0"/>
                    <a:sym typeface="Arial"/>
                  </a:rPr>
                  <a:t> ( loại vì không thỏa mãn đkxđ) </a:t>
                </a:r>
              </a:p>
              <a:p>
                <a:pPr marL="457200" lvl="0" indent="-457200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  <m:r>
                      <a:rPr kumimoji="0" 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suy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ra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3200" kern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( </a:t>
                </a:r>
                <a:r>
                  <a:rPr lang="en-US" sz="3200" i="1" kern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Thỏa mãn ĐK</a:t>
                </a:r>
                <a:r>
                  <a:rPr lang="en-US" sz="3200" kern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)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endParaRPr>
              </a:p>
              <a:p>
                <a:pPr lvl="0">
                  <a:buClr>
                    <a:srgbClr val="000000"/>
                  </a:buClr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Vậy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phương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trình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đã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cho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nghiệm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endParaRPr kumimoji="0" 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858" y="7830902"/>
                <a:ext cx="13106400" cy="2062103"/>
              </a:xfrm>
              <a:prstGeom prst="rect">
                <a:avLst/>
              </a:prstGeom>
              <a:blipFill>
                <a:blip r:embed="rId14"/>
                <a:stretch>
                  <a:fillRect l="-1209" t="-4142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4546753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ất đẳng</a:t>
            </a:r>
            <a:r>
              <a:rPr kumimoji="0" lang="en-US" sz="4800" b="1" i="0" u="sng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thức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2.28a) Cho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&lt; b hãy so sánh a + b + 5 với 2b +5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aseline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</p:spTree>
    <p:extLst>
      <p:ext uri="{BB962C8B-B14F-4D97-AF65-F5344CB8AC3E}">
        <p14:creationId xmlns:p14="http://schemas.microsoft.com/office/powerpoint/2010/main" val="8744110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25280" y="401122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6977" y="1688918"/>
            <a:ext cx="1577340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 đẳng thức: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2.28a) Cho a &lt; b hãy so sánh a + b + 5 với 2b +5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Giải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 &lt;  b (1)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cộng cả hai vế bất đẳng thức (1) với b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có a + b &lt; b + b suy ra a + b &lt; 2b (2)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cộng cả hai vế của bất đẳng thức (2) với 5</a:t>
            </a:r>
          </a:p>
          <a:p>
            <a:pPr lvl="0" algn="just">
              <a:defRPr/>
            </a:pPr>
            <a:r>
              <a:rPr lang="en-US" sz="4800" baseline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+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 + 5 </a:t>
            </a:r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&lt; 2b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+ 5</a:t>
            </a:r>
            <a:endParaRPr kumimoji="0" lang="en-US" sz="4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</p:spTree>
    <p:extLst>
      <p:ext uri="{BB962C8B-B14F-4D97-AF65-F5344CB8AC3E}">
        <p14:creationId xmlns:p14="http://schemas.microsoft.com/office/powerpoint/2010/main" val="128886091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" y="1655875"/>
            <a:ext cx="1577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tập b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ất đẳng</a:t>
            </a:r>
            <a:r>
              <a:rPr kumimoji="0" lang="en-US" sz="4800" b="1" i="0" u="sng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thức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2.28b) Cho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&lt; b hãy so sánh -2a -3 với –(a+b) -3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aseline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</p:spTree>
    <p:extLst>
      <p:ext uri="{BB962C8B-B14F-4D97-AF65-F5344CB8AC3E}">
        <p14:creationId xmlns:p14="http://schemas.microsoft.com/office/powerpoint/2010/main" val="327062005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4800" b="1" i="0" u="sng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2.29a)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646758"/>
              </p:ext>
            </p:extLst>
          </p:nvPr>
        </p:nvGraphicFramePr>
        <p:xfrm>
          <a:off x="2875878" y="3454377"/>
          <a:ext cx="6292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Equation" r:id="rId10" imgW="1688760" imgH="203040" progId="Equation.DSMT4">
                  <p:embed/>
                </p:oleObj>
              </mc:Choice>
              <mc:Fallback>
                <p:oleObj name="Equation" r:id="rId10" imgW="168876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75878" y="3454377"/>
                        <a:ext cx="6292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079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 bất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4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2.29a)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386208"/>
              </p:ext>
            </p:extLst>
          </p:nvPr>
        </p:nvGraphicFramePr>
        <p:xfrm>
          <a:off x="2875878" y="3245853"/>
          <a:ext cx="6292850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10" imgW="1688760" imgH="1295280" progId="Equation.DSMT4">
                  <p:embed/>
                </p:oleObj>
              </mc:Choice>
              <mc:Fallback>
                <p:oleObj name="Equation" r:id="rId10" imgW="1688760" imgH="12952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75878" y="3245853"/>
                        <a:ext cx="6292850" cy="482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447800" y="8115771"/>
            <a:ext cx="1560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 nghiệm </a:t>
            </a:r>
            <a:r>
              <a:rPr lang="en-US" sz="4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 phương </a:t>
            </a:r>
            <a:r>
              <a:rPr lang="en-US" sz="4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 là </a:t>
            </a:r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093573"/>
              </p:ext>
            </p:extLst>
          </p:nvPr>
        </p:nvGraphicFramePr>
        <p:xfrm>
          <a:off x="9585780" y="7923256"/>
          <a:ext cx="1176798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12" imgW="380880" imgH="393480" progId="Equation.DSMT4">
                  <p:embed/>
                </p:oleObj>
              </mc:Choice>
              <mc:Fallback>
                <p:oleObj name="Equation" r:id="rId12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585780" y="7923256"/>
                        <a:ext cx="1176798" cy="121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5764902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toán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2.32.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rổ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rổ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rổ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hs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muốn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ném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rổ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214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1553" y="315290"/>
            <a:ext cx="17260392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 </a:t>
            </a:r>
            <a:r>
              <a:rPr kumimoji="0" lang="en-US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vi-VN" sz="4800" b="1" i="0" u="sng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toán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vi-VN" sz="4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2.32. </a:t>
            </a: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HD</a:t>
            </a:r>
            <a:r>
              <a:rPr kumimoji="0" lang="en-US" sz="40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rổ 0 &lt; x &lt; 15 (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quả)</a:t>
            </a: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T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15-x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2x - (15-x).1= 3x - 15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6705600" y="4608773"/>
          <a:ext cx="2667000" cy="127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6" imgW="749160" imgH="406080" progId="Equation.DSMT4">
                  <p:embed/>
                </p:oleObj>
              </mc:Choice>
              <mc:Fallback>
                <p:oleObj name="Equation" r:id="rId6" imgW="749160" imgH="4060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5600" y="4608773"/>
                        <a:ext cx="2667000" cy="127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4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2.30.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180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07136"/>
              </p:ext>
            </p:extLst>
          </p:nvPr>
        </p:nvGraphicFramePr>
        <p:xfrm>
          <a:off x="823764" y="2949198"/>
          <a:ext cx="1667123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3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en-US" sz="36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 USD</a:t>
                      </a: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0,4 USD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44 USD</a:t>
                      </a:r>
                    </a:p>
                    <a:p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0,25 USD/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5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08814"/>
              </p:ext>
            </p:extLst>
          </p:nvPr>
        </p:nvGraphicFramePr>
        <p:xfrm>
          <a:off x="3124200" y="2773144"/>
          <a:ext cx="2219741" cy="13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1" name="Equation" r:id="rId23" imgW="507960" imgH="393480" progId="Equation.DSMT4">
                  <p:embed/>
                </p:oleObj>
              </mc:Choice>
              <mc:Fallback>
                <p:oleObj name="Equation" r:id="rId23" imgW="5079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73144"/>
                        <a:ext cx="2219741" cy="13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61548"/>
              </p:ext>
            </p:extLst>
          </p:nvPr>
        </p:nvGraphicFramePr>
        <p:xfrm>
          <a:off x="9677400" y="4266267"/>
          <a:ext cx="1905000" cy="11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" name="Equation" r:id="rId25" imgW="520560" imgH="393480" progId="Equation.DSMT4">
                  <p:embed/>
                </p:oleObj>
              </mc:Choice>
              <mc:Fallback>
                <p:oleObj name="Equation" r:id="rId25" imgW="520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677400" y="4266267"/>
                        <a:ext cx="1905000" cy="11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70705"/>
              </p:ext>
            </p:extLst>
          </p:nvPr>
        </p:nvGraphicFramePr>
        <p:xfrm>
          <a:off x="3200400" y="4224670"/>
          <a:ext cx="1643500" cy="12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" name="Equation" r:id="rId27" imgW="507960" imgH="393480" progId="Equation.DSMT4">
                  <p:embed/>
                </p:oleObj>
              </mc:Choice>
              <mc:Fallback>
                <p:oleObj name="Equation" r:id="rId27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00400" y="4224670"/>
                        <a:ext cx="1643500" cy="12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221"/>
              </p:ext>
            </p:extLst>
          </p:nvPr>
        </p:nvGraphicFramePr>
        <p:xfrm>
          <a:off x="9677400" y="2910983"/>
          <a:ext cx="2060576" cy="132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4" name="Equation" r:id="rId29" imgW="507960" imgH="393480" progId="Equation.DSMT4">
                  <p:embed/>
                </p:oleObj>
              </mc:Choice>
              <mc:Fallback>
                <p:oleObj name="Equation" r:id="rId29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677400" y="2910983"/>
                        <a:ext cx="2060576" cy="132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14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 x (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x&gt;45)</a:t>
            </a:r>
            <a:endParaRPr lang="fr-FR" sz="3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tiền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x - 45 (</a:t>
            </a:r>
            <a:r>
              <a:rPr lang="fr-FR" sz="3800" dirty="0" err="1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32 + (x – 45).0,4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là: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0,25x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(x – 45).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 =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0,4x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–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18 =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0,15x =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x = 200 (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thỏa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mãn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đk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200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353943"/>
            <a:ext cx="17260392" cy="9590157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934751" y="4177183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909" y="707886"/>
            <a:ext cx="1684020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(x – 45).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  &gt;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 smtClean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+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0,4x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–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18 &gt;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44 + 0,25x 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0,15x &gt;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x &gt; 200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chỉ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180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A.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500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B.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2.31.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10. Điểm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2.31.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là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                      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nghe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đọc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6,7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            6,7.3=20,1 </a:t>
            </a:r>
          </a:p>
          <a:p>
            <a:pPr algn="just">
              <a:lnSpc>
                <a:spcPct val="150000"/>
              </a:lnSpc>
            </a:pP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Do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nguyên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x+20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(x+20):4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8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316447"/>
              </p:ext>
            </p:extLst>
          </p:nvPr>
        </p:nvGraphicFramePr>
        <p:xfrm>
          <a:off x="10210800" y="6075660"/>
          <a:ext cx="3048000" cy="2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4" imgW="711000" imgH="825480" progId="Equation.DSMT4">
                  <p:embed/>
                </p:oleObj>
              </mc:Choice>
              <mc:Fallback>
                <p:oleObj name="Equation" r:id="rId4" imgW="7110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10800" y="6075660"/>
                        <a:ext cx="3048000" cy="236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427221"/>
              </p:ext>
            </p:extLst>
          </p:nvPr>
        </p:nvGraphicFramePr>
        <p:xfrm>
          <a:off x="11565734" y="711115"/>
          <a:ext cx="2533650" cy="6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Equation" r:id="rId6" imgW="876240" imgH="228600" progId="Equation.DSMT4">
                  <p:embed/>
                </p:oleObj>
              </mc:Choice>
              <mc:Fallback>
                <p:oleObj name="Equation" r:id="rId6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65734" y="711115"/>
                        <a:ext cx="2533650" cy="66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42, 43.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298208" y="4303728"/>
            <a:ext cx="4671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Chuẩn bị bài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7: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" y="299804"/>
            <a:ext cx="18211800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                                    là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77694" y="442896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3632" y="44794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52435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688" y="455425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01339"/>
              </p:ext>
            </p:extLst>
          </p:nvPr>
        </p:nvGraphicFramePr>
        <p:xfrm>
          <a:off x="10087152" y="4333877"/>
          <a:ext cx="331946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Equation" r:id="rId22" imgW="1002960" imgH="393480" progId="Equation.DSMT4">
                  <p:embed/>
                </p:oleObj>
              </mc:Choice>
              <mc:Fallback>
                <p:oleObj name="Equation" r:id="rId22" imgW="100296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087152" y="4333877"/>
                        <a:ext cx="3319462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2048560" y="910619"/>
          <a:ext cx="5322435" cy="1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Equation" r:id="rId24" imgW="1942920" imgH="444240" progId="Equation.DSMT4">
                  <p:embed/>
                </p:oleObj>
              </mc:Choice>
              <mc:Fallback>
                <p:oleObj name="Equation" r:id="rId24" imgW="1942920" imgH="4442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2048560" y="910619"/>
                        <a:ext cx="5322435" cy="17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0173808" y="2869329"/>
          <a:ext cx="3582988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26" imgW="1079280" imgH="393480" progId="Equation.DSMT4">
                  <p:embed/>
                </p:oleObj>
              </mc:Choice>
              <mc:Fallback>
                <p:oleObj name="Equation" r:id="rId26" imgW="107928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173808" y="2869329"/>
                        <a:ext cx="3582988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630923"/>
              </p:ext>
            </p:extLst>
          </p:nvPr>
        </p:nvGraphicFramePr>
        <p:xfrm>
          <a:off x="2703066" y="4611117"/>
          <a:ext cx="1892427" cy="69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28" imgW="482400" imgH="177480" progId="Equation.DSMT4">
                  <p:embed/>
                </p:oleObj>
              </mc:Choice>
              <mc:Fallback>
                <p:oleObj name="Equation" r:id="rId28" imgW="48240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703066" y="4611117"/>
                        <a:ext cx="1892427" cy="69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819400" y="2796700"/>
          <a:ext cx="2247900" cy="145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30" imgW="609480" imgH="393480" progId="Equation.DSMT4">
                  <p:embed/>
                </p:oleObj>
              </mc:Choice>
              <mc:Fallback>
                <p:oleObj name="Equation" r:id="rId30" imgW="60948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819400" y="2796700"/>
                        <a:ext cx="2247900" cy="145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77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71143" y="552655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389522" y="383924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536" y="3834132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805" y="576258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572712"/>
            <a:ext cx="16840200" cy="27862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x – 1 = m + 4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78458"/>
              </p:ext>
            </p:extLst>
          </p:nvPr>
        </p:nvGraphicFramePr>
        <p:xfrm>
          <a:off x="3581400" y="4089596"/>
          <a:ext cx="2302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Equation" r:id="rId21" imgW="596880" imgH="177480" progId="Equation.DSMT4">
                  <p:embed/>
                </p:oleObj>
              </mc:Choice>
              <mc:Fallback>
                <p:oleObj name="Equation" r:id="rId21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81400" y="4089596"/>
                        <a:ext cx="230232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985"/>
              </p:ext>
            </p:extLst>
          </p:nvPr>
        </p:nvGraphicFramePr>
        <p:xfrm>
          <a:off x="3581400" y="5713016"/>
          <a:ext cx="1991300" cy="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Equation" r:id="rId23" imgW="507960" imgH="177480" progId="Equation.DSMT4">
                  <p:embed/>
                </p:oleObj>
              </mc:Choice>
              <mc:Fallback>
                <p:oleObj name="Equation" r:id="rId23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81400" y="5713016"/>
                        <a:ext cx="1991300" cy="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104624"/>
              </p:ext>
            </p:extLst>
          </p:nvPr>
        </p:nvGraphicFramePr>
        <p:xfrm>
          <a:off x="10028570" y="5744823"/>
          <a:ext cx="224789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" name="Equation" r:id="rId25" imgW="609480" imgH="177480" progId="Equation.DSMT4">
                  <p:embed/>
                </p:oleObj>
              </mc:Choice>
              <mc:Fallback>
                <p:oleObj name="Equation" r:id="rId25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028570" y="5744823"/>
                        <a:ext cx="224789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65394"/>
              </p:ext>
            </p:extLst>
          </p:nvPr>
        </p:nvGraphicFramePr>
        <p:xfrm>
          <a:off x="10127486" y="4059914"/>
          <a:ext cx="232954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27" imgW="609480" imgH="177480" progId="Equation.DSMT4">
                  <p:embed/>
                </p:oleObj>
              </mc:Choice>
              <mc:Fallback>
                <p:oleObj name="Equation" r:id="rId27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127486" y="4059914"/>
                        <a:ext cx="232954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1772" y="3018154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94339" y="4309344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31610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2924019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05636"/>
              </p:ext>
            </p:extLst>
          </p:nvPr>
        </p:nvGraphicFramePr>
        <p:xfrm>
          <a:off x="9677400" y="4533900"/>
          <a:ext cx="22431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" name="Equation" r:id="rId23" imgW="571320" imgH="177480" progId="Equation.DSMT4">
                  <p:embed/>
                </p:oleObj>
              </mc:Choice>
              <mc:Fallback>
                <p:oleObj name="Equation" r:id="rId23" imgW="571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677400" y="4533900"/>
                        <a:ext cx="224313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267968"/>
              </p:ext>
            </p:extLst>
          </p:nvPr>
        </p:nvGraphicFramePr>
        <p:xfrm>
          <a:off x="3531816" y="4092808"/>
          <a:ext cx="212407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" name="Equation" r:id="rId25" imgW="507960" imgH="393480" progId="Equation.DSMT4">
                  <p:embed/>
                </p:oleObj>
              </mc:Choice>
              <mc:Fallback>
                <p:oleObj name="Equation" r:id="rId25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531816" y="4092808"/>
                        <a:ext cx="212407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62052"/>
              </p:ext>
            </p:extLst>
          </p:nvPr>
        </p:nvGraphicFramePr>
        <p:xfrm>
          <a:off x="3378200" y="3125788"/>
          <a:ext cx="21304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" name="Equation" r:id="rId27" imgW="545760" imgH="177480" progId="Equation.DSMT4">
                  <p:embed/>
                </p:oleObj>
              </mc:Choice>
              <mc:Fallback>
                <p:oleObj name="Equation" r:id="rId27" imgW="545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378200" y="3125788"/>
                        <a:ext cx="21304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3704"/>
              </p:ext>
            </p:extLst>
          </p:nvPr>
        </p:nvGraphicFramePr>
        <p:xfrm>
          <a:off x="9548813" y="2752725"/>
          <a:ext cx="209708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" name="Equation" r:id="rId29" imgW="507960" imgH="393480" progId="Equation.DSMT4">
                  <p:embed/>
                </p:oleObj>
              </mc:Choice>
              <mc:Fallback>
                <p:oleObj name="Equation" r:id="rId29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548813" y="2752725"/>
                        <a:ext cx="2097087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617632"/>
              </p:ext>
            </p:extLst>
          </p:nvPr>
        </p:nvGraphicFramePr>
        <p:xfrm>
          <a:off x="11276310" y="1271508"/>
          <a:ext cx="351574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" name="Equation" r:id="rId31" imgW="825480" imgH="177480" progId="Equation.DSMT4">
                  <p:embed/>
                </p:oleObj>
              </mc:Choice>
              <mc:Fallback>
                <p:oleObj name="Equation" r:id="rId31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1276310" y="1271508"/>
                        <a:ext cx="351574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24869"/>
              </p:ext>
            </p:extLst>
          </p:nvPr>
        </p:nvGraphicFramePr>
        <p:xfrm>
          <a:off x="2975779" y="3131768"/>
          <a:ext cx="3120221" cy="8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" name="Equation" r:id="rId22" imgW="634680" imgH="177480" progId="Equation.DSMT4">
                  <p:embed/>
                </p:oleObj>
              </mc:Choice>
              <mc:Fallback>
                <p:oleObj name="Equation" r:id="rId22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975779" y="3131768"/>
                        <a:ext cx="3120221" cy="8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22"/>
              </p:ext>
            </p:extLst>
          </p:nvPr>
        </p:nvGraphicFramePr>
        <p:xfrm>
          <a:off x="10223373" y="4517432"/>
          <a:ext cx="3505281" cy="85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" name="Equation" r:id="rId24" imgW="1041120" imgH="177480" progId="Equation.DSMT4">
                  <p:embed/>
                </p:oleObj>
              </mc:Choice>
              <mc:Fallback>
                <p:oleObj name="Equation" r:id="rId24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223373" y="4517432"/>
                        <a:ext cx="3505281" cy="85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64201"/>
              </p:ext>
            </p:extLst>
          </p:nvPr>
        </p:nvGraphicFramePr>
        <p:xfrm>
          <a:off x="2895600" y="4556779"/>
          <a:ext cx="3733799" cy="81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" name="Equation" r:id="rId26" imgW="1002960" imgH="177480" progId="Equation.DSMT4">
                  <p:embed/>
                </p:oleObj>
              </mc:Choice>
              <mc:Fallback>
                <p:oleObj name="Equation" r:id="rId26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895600" y="4556779"/>
                        <a:ext cx="3733799" cy="81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54378"/>
              </p:ext>
            </p:extLst>
          </p:nvPr>
        </p:nvGraphicFramePr>
        <p:xfrm>
          <a:off x="10223372" y="3039740"/>
          <a:ext cx="3721227" cy="82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" name="Equation" r:id="rId28" imgW="825480" imgH="177480" progId="Equation.DSMT4">
                  <p:embed/>
                </p:oleObj>
              </mc:Choice>
              <mc:Fallback>
                <p:oleObj name="Equation" r:id="rId28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223372" y="3039740"/>
                        <a:ext cx="3721227" cy="82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8915400" y="2304693"/>
            <a:ext cx="2514600" cy="5834931"/>
          </a:xfrm>
          <a:prstGeom prst="rect">
            <a:avLst/>
          </a:prstGeom>
          <a:solidFill>
            <a:srgbClr val="CBE9A2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449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 TRÌNH, BẤT PHƯƠNG TRÌNH</a:t>
            </a:r>
            <a:endParaRPr kumimoji="0" lang="en-US" sz="3600" b="1" i="0" u="none" strike="noStrike" kern="1200" cap="none" spc="449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57941" y="169515"/>
            <a:ext cx="7311899" cy="4554669"/>
            <a:chOff x="0" y="0"/>
            <a:chExt cx="1183594" cy="8088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EA7ABC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4015" y="484387"/>
            <a:ext cx="6321782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PT </a:t>
            </a:r>
          </a:p>
          <a:p>
            <a:pPr marL="0" marR="0" lvl="0" indent="0" algn="ctr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102" normalizeH="0" baseline="0" noProof="0" dirty="0" smtClean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4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4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endParaRPr kumimoji="0" lang="en-US" sz="4400" b="1" i="0" u="none" strike="noStrike" kern="1200" cap="none" spc="102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80958" y="169515"/>
            <a:ext cx="6076516" cy="9393586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5202690"/>
            <a:ext cx="8153399" cy="4854051"/>
            <a:chOff x="0" y="0"/>
            <a:chExt cx="1183594" cy="808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AEFE0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570033" y="580100"/>
            <a:ext cx="4987372" cy="1037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đẳng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endParaRPr kumimoji="0" lang="en-US" sz="4000" b="1" i="0" u="none" strike="noStrike" kern="1200" cap="none" spc="102" normalizeH="0" baseline="0" noProof="0" dirty="0" smtClean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102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endParaRPr kumimoji="0" lang="en-US" sz="4000" b="1" i="0" u="none" strike="noStrike" kern="1200" cap="none" spc="102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37516" y="5703607"/>
            <a:ext cx="789208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5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000" b="1" i="0" u="none" strike="noStrike" kern="1200" cap="none" spc="102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102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4000" b="1" i="0" u="none" strike="noStrike" kern="1200" cap="none" spc="102" normalizeH="0" baseline="0" noProof="0" dirty="0" err="1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endParaRPr kumimoji="0" lang="en-US" sz="4000" b="1" i="0" u="none" strike="noStrike" kern="1200" cap="none" spc="102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217362" y="8099064"/>
            <a:ext cx="3161133" cy="23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71" b="0" i="0" u="none" strike="noStrike" kern="1200" cap="none" spc="3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samiq Sans Bold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8571" y="1553796"/>
            <a:ext cx="731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a.x+b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c.x+d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)=0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( 4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982250" y="1936656"/>
            <a:ext cx="6075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đẳng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a&gt;b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a+c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b+c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a&gt;b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c&gt;0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ac&gt;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bc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a&gt;b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c&lt;0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ac&lt;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2296706" y="2705100"/>
          <a:ext cx="5534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3" imgW="1434960" imgH="203040" progId="Equation.DSMT4">
                  <p:embed/>
                </p:oleObj>
              </mc:Choice>
              <mc:Fallback>
                <p:oleObj name="Equation" r:id="rId3" imgW="1434960" imgH="20304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6706" y="2705100"/>
                        <a:ext cx="5534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39222" y="6108465"/>
            <a:ext cx="8153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a.x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b &lt; 0;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a.x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b &gt; 0;…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bậc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a, b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t/c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bất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đẳng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1194038">
            <a:off x="7911971" y="2527580"/>
            <a:ext cx="784720" cy="44299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ight Arrow 66"/>
          <p:cNvSpPr/>
          <p:nvPr/>
        </p:nvSpPr>
        <p:spPr>
          <a:xfrm rot="9781648">
            <a:off x="8357967" y="7620460"/>
            <a:ext cx="552294" cy="442992"/>
          </a:xfrm>
          <a:prstGeom prst="rightArrow">
            <a:avLst>
              <a:gd name="adj1" fmla="val 50000"/>
              <a:gd name="adj2" fmla="val 4887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11455946" y="5071071"/>
            <a:ext cx="560078" cy="442992"/>
          </a:xfrm>
          <a:prstGeom prst="rightArrow">
            <a:avLst/>
          </a:prstGeom>
          <a:solidFill>
            <a:srgbClr val="B18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44" grpId="0"/>
      <p:bldP spid="45" grpId="0"/>
      <p:bldP spid="18" grpId="0"/>
      <p:bldP spid="60" grpId="0"/>
      <p:bldP spid="29" grpId="0"/>
      <p:bldP spid="30" grpId="0" animBg="1"/>
      <p:bldP spid="67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en-US" sz="4800" b="1" u="sng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trình:</a:t>
            </a:r>
          </a:p>
          <a:p>
            <a:pPr algn="just">
              <a:lnSpc>
                <a:spcPct val="150000"/>
              </a:lnSpc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2.26a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362560"/>
              </p:ext>
            </p:extLst>
          </p:nvPr>
        </p:nvGraphicFramePr>
        <p:xfrm>
          <a:off x="3124200" y="3281918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Equation" r:id="rId10" imgW="1358640" imgH="228600" progId="Equation.DSMT4">
                  <p:embed/>
                </p:oleObj>
              </mc:Choice>
              <mc:Fallback>
                <p:oleObj name="Equation" r:id="rId10" imgW="13586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281918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221" y="540709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200132"/>
              </p:ext>
            </p:extLst>
          </p:nvPr>
        </p:nvGraphicFramePr>
        <p:xfrm>
          <a:off x="3057536" y="1971883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Equation" r:id="rId10" imgW="1358640" imgH="228600" progId="Equation.DSMT4">
                  <p:embed/>
                </p:oleObj>
              </mc:Choice>
              <mc:Fallback>
                <p:oleObj name="Equation" r:id="rId10" imgW="135864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7536" y="1971883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66912"/>
              </p:ext>
            </p:extLst>
          </p:nvPr>
        </p:nvGraphicFramePr>
        <p:xfrm>
          <a:off x="1323202" y="2614944"/>
          <a:ext cx="9131300" cy="260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Equation" r:id="rId12" imgW="2450880" imgH="698400" progId="Equation.DSMT4">
                  <p:embed/>
                </p:oleObj>
              </mc:Choice>
              <mc:Fallback>
                <p:oleObj name="Equation" r:id="rId12" imgW="2450880" imgH="698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23202" y="2614944"/>
                        <a:ext cx="9131300" cy="2601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0" y="358275"/>
            <a:ext cx="1510546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4800" b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LUYỆN TẬP – VẬN DỤNG</a:t>
            </a:r>
            <a:endParaRPr lang="vi-VN" sz="4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800" y="909688"/>
            <a:ext cx="15105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4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1: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en-US" sz="4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trình:</a:t>
            </a:r>
            <a:endParaRPr lang="vi-VN" sz="4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1717958"/>
            <a:ext cx="16097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2.26a)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46448" y="5379719"/>
                <a:ext cx="15036551" cy="3965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hoặc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4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+1=0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/>
                  <a:sym typeface="Arial"/>
                </a:endParaRPr>
              </a:p>
              <a:p>
                <a:pPr marL="457200" lvl="0" indent="-457200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4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4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4800" kern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/>
                    <a:sym typeface="Arial"/>
                  </a:rPr>
                  <a:t>hay 2x = 3 </a:t>
                </a:r>
                <a:r>
                  <a:rPr kumimoji="0" lang="en-US" sz="4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suy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ra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lang="en-US" sz="4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endParaRPr lang="en-US" sz="4800" i="1" kern="0" smtClean="0">
                  <a:solidFill>
                    <a:srgbClr val="000000"/>
                  </a:solidFill>
                  <a:latin typeface="Cambria Math" panose="02040503050406030204" pitchFamily="18" charset="0"/>
                  <a:sym typeface="Arial"/>
                </a:endParaRPr>
              </a:p>
              <a:p>
                <a:pPr marL="457200" lvl="0" indent="-457200"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4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+1=0</m:t>
                    </m:r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4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=−1</m:t>
                    </m:r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suy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ra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kumimoji="0" lang="en-US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</a:p>
              <a:p>
                <a:pPr lvl="0">
                  <a:buClr>
                    <a:srgbClr val="000000"/>
                  </a:buClr>
                </a:pP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Vậy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phương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trình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đã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cho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nghiệm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448" y="5379719"/>
                <a:ext cx="15036551" cy="3965253"/>
              </a:xfrm>
              <a:prstGeom prst="rect">
                <a:avLst/>
              </a:prstGeom>
              <a:blipFill>
                <a:blip r:embed="rId14"/>
                <a:stretch>
                  <a:fillRect l="-1865" t="-3226" b="-3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6302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1565</Words>
  <Application>Microsoft Office PowerPoint</Application>
  <PresentationFormat>Custom</PresentationFormat>
  <Paragraphs>192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Calibri Light</vt:lpstr>
      <vt:lpstr>Verdana</vt:lpstr>
      <vt:lpstr>Balsamiq Sans Bold</vt:lpstr>
      <vt:lpstr>Calibri</vt:lpstr>
      <vt:lpstr>Wingdings 2</vt:lpstr>
      <vt:lpstr>Arial</vt:lpstr>
      <vt:lpstr>Cambria Math</vt:lpstr>
      <vt:lpstr>Times New Roman</vt:lpstr>
      <vt:lpstr>Tahoma</vt:lpstr>
      <vt:lpstr>Bahnschrift SemiBold Condensed</vt:lpstr>
      <vt:lpstr>Century Gothic</vt:lpstr>
      <vt:lpstr>1_Office Theme</vt:lpstr>
      <vt:lpstr>2_Office Theme</vt:lpstr>
      <vt:lpstr>Austin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Nguyen Phuc Thanh</cp:lastModifiedBy>
  <cp:revision>130</cp:revision>
  <dcterms:created xsi:type="dcterms:W3CDTF">2006-08-16T00:00:00Z</dcterms:created>
  <dcterms:modified xsi:type="dcterms:W3CDTF">2024-12-19T09:19:41Z</dcterms:modified>
  <dc:identifier>DAFn2dd0_sY</dc:identifier>
</cp:coreProperties>
</file>