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4"/>
  </p:notesMasterIdLst>
  <p:sldIdLst>
    <p:sldId id="256" r:id="rId3"/>
    <p:sldId id="260" r:id="rId4"/>
    <p:sldId id="266" r:id="rId5"/>
    <p:sldId id="268" r:id="rId6"/>
    <p:sldId id="270" r:id="rId7"/>
    <p:sldId id="267" r:id="rId8"/>
    <p:sldId id="269" r:id="rId9"/>
    <p:sldId id="263" r:id="rId10"/>
    <p:sldId id="271" r:id="rId11"/>
    <p:sldId id="272" r:id="rId12"/>
    <p:sldId id="273"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9" d="100"/>
          <a:sy n="79" d="100"/>
        </p:scale>
        <p:origin x="188" y="6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5.wmf"/><Relationship Id="rId1" Type="http://schemas.openxmlformats.org/officeDocument/2006/relationships/image" Target="../media/image4.wmf"/><Relationship Id="rId4" Type="http://schemas.openxmlformats.org/officeDocument/2006/relationships/image" Target="../media/image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27F092-8E10-4BDC-BAB2-19A60A503E03}" type="datetimeFigureOut">
              <a:rPr lang="en-US" smtClean="0"/>
              <a:t>11/26/2024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A9C0CE-0C35-4982-875F-05DDB0BB28F7}" type="slidenum">
              <a:rPr lang="en-US" smtClean="0"/>
              <a:t>‹#›</a:t>
            </a:fld>
            <a:endParaRPr lang="en-US"/>
          </a:p>
        </p:txBody>
      </p:sp>
    </p:spTree>
    <p:extLst>
      <p:ext uri="{BB962C8B-B14F-4D97-AF65-F5344CB8AC3E}">
        <p14:creationId xmlns:p14="http://schemas.microsoft.com/office/powerpoint/2010/main" val="37416689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1" u="sng" dirty="0" err="1">
                <a:solidFill>
                  <a:srgbClr val="FF0000"/>
                </a:solidFill>
                <a:latin typeface="Arial" panose="020B0604020202020204" pitchFamily="34" charset="0"/>
                <a:cs typeface="Arial" panose="020B0604020202020204" pitchFamily="34" charset="0"/>
              </a:rPr>
              <a:t>Gợi</a:t>
            </a:r>
            <a:r>
              <a:rPr lang="en-US" sz="1200" b="1" i="1" u="sng" dirty="0">
                <a:solidFill>
                  <a:srgbClr val="FF0000"/>
                </a:solidFill>
                <a:latin typeface="Arial" panose="020B0604020202020204" pitchFamily="34" charset="0"/>
                <a:cs typeface="Arial" panose="020B0604020202020204" pitchFamily="34" charset="0"/>
              </a:rPr>
              <a:t> ý:</a:t>
            </a:r>
            <a:r>
              <a:rPr lang="en-US" sz="1200" dirty="0">
                <a:solidFill>
                  <a:srgbClr val="FF0000"/>
                </a:solidFill>
                <a:latin typeface="Arial" panose="020B0604020202020204" pitchFamily="34" charset="0"/>
                <a:cs typeface="Arial" panose="020B0604020202020204" pitchFamily="34" charset="0"/>
              </a:rPr>
              <a:t> Đ</a:t>
            </a:r>
            <a:r>
              <a:rPr lang="vi-VN" sz="1200" dirty="0">
                <a:solidFill>
                  <a:srgbClr val="FF0000"/>
                </a:solidFill>
                <a:latin typeface="+mn-lt"/>
                <a:cs typeface="Arial" panose="020B0604020202020204" pitchFamily="34" charset="0"/>
              </a:rPr>
              <a:t>ưa ra bài toán thực tế có kèm hướng dẫn ban đầu đối với bài toán để học sinh về nhà tư duy tiếp</a:t>
            </a:r>
            <a:r>
              <a:rPr lang="en-US" sz="1200" dirty="0">
                <a:solidFill>
                  <a:srgbClr val="FF0000"/>
                </a:solidFill>
                <a:latin typeface="Arial" panose="020B0604020202020204" pitchFamily="34" charset="0"/>
                <a:cs typeface="Arial" panose="020B0604020202020204" pitchFamily="34" charset="0"/>
              </a:rPr>
              <a:t> </a:t>
            </a:r>
            <a:r>
              <a:rPr lang="en-US" sz="1200" dirty="0" err="1">
                <a:solidFill>
                  <a:srgbClr val="FF0000"/>
                </a:solidFill>
                <a:latin typeface="Arial" panose="020B0604020202020204" pitchFamily="34" charset="0"/>
                <a:cs typeface="Arial" panose="020B0604020202020204" pitchFamily="34" charset="0"/>
              </a:rPr>
              <a:t>hoặc</a:t>
            </a:r>
            <a:r>
              <a:rPr lang="en-US" sz="1200" dirty="0">
                <a:solidFill>
                  <a:srgbClr val="FF0000"/>
                </a:solidFill>
                <a:latin typeface="Arial" panose="020B0604020202020204" pitchFamily="34" charset="0"/>
                <a:cs typeface="Arial" panose="020B0604020202020204" pitchFamily="34" charset="0"/>
              </a:rPr>
              <a:t> </a:t>
            </a:r>
            <a:r>
              <a:rPr lang="en-US" sz="1200" dirty="0" err="1">
                <a:solidFill>
                  <a:srgbClr val="FF0000"/>
                </a:solidFill>
                <a:latin typeface="Arial" panose="020B0604020202020204" pitchFamily="34" charset="0"/>
                <a:cs typeface="Arial" panose="020B0604020202020204" pitchFamily="34" charset="0"/>
              </a:rPr>
              <a:t>giải</a:t>
            </a:r>
            <a:r>
              <a:rPr lang="en-US" sz="1200" dirty="0">
                <a:solidFill>
                  <a:srgbClr val="FF0000"/>
                </a:solidFill>
                <a:latin typeface="Arial" panose="020B0604020202020204" pitchFamily="34" charset="0"/>
                <a:cs typeface="Arial" panose="020B0604020202020204" pitchFamily="34" charset="0"/>
              </a:rPr>
              <a:t> </a:t>
            </a:r>
            <a:r>
              <a:rPr lang="en-US" sz="1200" dirty="0" err="1">
                <a:solidFill>
                  <a:srgbClr val="FF0000"/>
                </a:solidFill>
                <a:latin typeface="Arial" panose="020B0604020202020204" pitchFamily="34" charset="0"/>
                <a:cs typeface="Arial" panose="020B0604020202020204" pitchFamily="34" charset="0"/>
              </a:rPr>
              <a:t>quyết</a:t>
            </a:r>
            <a:r>
              <a:rPr lang="en-US" sz="1200" dirty="0">
                <a:solidFill>
                  <a:srgbClr val="FF0000"/>
                </a:solidFill>
                <a:latin typeface="Arial" panose="020B0604020202020204" pitchFamily="34" charset="0"/>
                <a:cs typeface="Arial" panose="020B0604020202020204" pitchFamily="34" charset="0"/>
              </a:rPr>
              <a:t> </a:t>
            </a:r>
            <a:r>
              <a:rPr lang="en-US" sz="1200" dirty="0" err="1">
                <a:solidFill>
                  <a:srgbClr val="FF0000"/>
                </a:solidFill>
                <a:latin typeface="Arial" panose="020B0604020202020204" pitchFamily="34" charset="0"/>
                <a:cs typeface="Arial" panose="020B0604020202020204" pitchFamily="34" charset="0"/>
              </a:rPr>
              <a:t>tại</a:t>
            </a:r>
            <a:r>
              <a:rPr lang="en-US" sz="1200" dirty="0">
                <a:solidFill>
                  <a:srgbClr val="FF0000"/>
                </a:solidFill>
                <a:latin typeface="Arial" panose="020B0604020202020204" pitchFamily="34" charset="0"/>
                <a:cs typeface="Arial" panose="020B0604020202020204" pitchFamily="34" charset="0"/>
              </a:rPr>
              <a:t> </a:t>
            </a:r>
            <a:r>
              <a:rPr lang="en-US" sz="1200" dirty="0" err="1">
                <a:solidFill>
                  <a:srgbClr val="FF0000"/>
                </a:solidFill>
                <a:latin typeface="Arial" panose="020B0604020202020204" pitchFamily="34" charset="0"/>
                <a:cs typeface="Arial" panose="020B0604020202020204" pitchFamily="34" charset="0"/>
              </a:rPr>
              <a:t>lớp</a:t>
            </a:r>
            <a:r>
              <a:rPr lang="en-US" sz="1200" dirty="0">
                <a:solidFill>
                  <a:srgbClr val="FF0000"/>
                </a:solidFill>
                <a:latin typeface="Arial" panose="020B0604020202020204" pitchFamily="34" charset="0"/>
                <a:cs typeface="Arial" panose="020B0604020202020204" pitchFamily="34" charset="0"/>
              </a:rPr>
              <a:t> </a:t>
            </a:r>
            <a:r>
              <a:rPr lang="en-US" sz="1200" dirty="0" err="1">
                <a:solidFill>
                  <a:srgbClr val="FF0000"/>
                </a:solidFill>
                <a:latin typeface="Arial" panose="020B0604020202020204" pitchFamily="34" charset="0"/>
                <a:cs typeface="Arial" panose="020B0604020202020204" pitchFamily="34" charset="0"/>
              </a:rPr>
              <a:t>nếu</a:t>
            </a:r>
            <a:r>
              <a:rPr lang="en-US" sz="1200" dirty="0">
                <a:solidFill>
                  <a:srgbClr val="FF0000"/>
                </a:solidFill>
                <a:latin typeface="Arial" panose="020B0604020202020204" pitchFamily="34" charset="0"/>
                <a:cs typeface="Arial" panose="020B0604020202020204" pitchFamily="34" charset="0"/>
              </a:rPr>
              <a:t> </a:t>
            </a:r>
            <a:r>
              <a:rPr lang="en-US" sz="1200" dirty="0" err="1">
                <a:solidFill>
                  <a:srgbClr val="FF0000"/>
                </a:solidFill>
                <a:latin typeface="Arial" panose="020B0604020202020204" pitchFamily="34" charset="0"/>
                <a:cs typeface="Arial" panose="020B0604020202020204" pitchFamily="34" charset="0"/>
              </a:rPr>
              <a:t>có</a:t>
            </a:r>
            <a:r>
              <a:rPr lang="en-US" sz="1200" dirty="0">
                <a:solidFill>
                  <a:srgbClr val="FF0000"/>
                </a:solidFill>
                <a:latin typeface="Arial" panose="020B0604020202020204" pitchFamily="34" charset="0"/>
                <a:cs typeface="Arial" panose="020B0604020202020204" pitchFamily="34" charset="0"/>
              </a:rPr>
              <a:t> </a:t>
            </a:r>
            <a:r>
              <a:rPr lang="en-US" sz="1200" dirty="0" err="1">
                <a:solidFill>
                  <a:srgbClr val="FF0000"/>
                </a:solidFill>
                <a:latin typeface="Arial" panose="020B0604020202020204" pitchFamily="34" charset="0"/>
                <a:cs typeface="Arial" panose="020B0604020202020204" pitchFamily="34" charset="0"/>
              </a:rPr>
              <a:t>thời</a:t>
            </a:r>
            <a:r>
              <a:rPr lang="en-US" sz="1200" dirty="0">
                <a:solidFill>
                  <a:srgbClr val="FF0000"/>
                </a:solidFill>
                <a:latin typeface="Arial" panose="020B0604020202020204" pitchFamily="34" charset="0"/>
                <a:cs typeface="Arial" panose="020B0604020202020204" pitchFamily="34" charset="0"/>
              </a:rPr>
              <a:t> </a:t>
            </a:r>
            <a:r>
              <a:rPr lang="en-US" sz="1200" dirty="0" err="1">
                <a:solidFill>
                  <a:srgbClr val="FF0000"/>
                </a:solidFill>
                <a:latin typeface="Arial" panose="020B0604020202020204" pitchFamily="34" charset="0"/>
                <a:cs typeface="Arial" panose="020B0604020202020204" pitchFamily="34" charset="0"/>
              </a:rPr>
              <a:t>gian</a:t>
            </a:r>
            <a:r>
              <a:rPr lang="en-US" sz="1200" dirty="0">
                <a:solidFill>
                  <a:srgbClr val="FF0000"/>
                </a:solidFill>
                <a:latin typeface="Arial" panose="020B0604020202020204" pitchFamily="34" charset="0"/>
                <a:cs typeface="Arial" panose="020B0604020202020204" pitchFamily="34" charset="0"/>
              </a:rPr>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979B6-8E7C-4E90-8C9D-F537DFD7086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219641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AC4D995-F285-4EBF-8E1E-CCF32EF70ADF}" type="datetimeFigureOut">
              <a:rPr lang="en-US" smtClean="0"/>
              <a:t>11/26/2024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5825FD-AD3B-4081-9BD3-3494B075C745}" type="slidenum">
              <a:rPr lang="en-US" smtClean="0"/>
              <a:t>‹#›</a:t>
            </a:fld>
            <a:endParaRPr lang="en-US"/>
          </a:p>
        </p:txBody>
      </p:sp>
    </p:spTree>
    <p:extLst>
      <p:ext uri="{BB962C8B-B14F-4D97-AF65-F5344CB8AC3E}">
        <p14:creationId xmlns:p14="http://schemas.microsoft.com/office/powerpoint/2010/main" val="6719732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C4D995-F285-4EBF-8E1E-CCF32EF70ADF}" type="datetimeFigureOut">
              <a:rPr lang="en-US" smtClean="0"/>
              <a:t>11/26/2024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5825FD-AD3B-4081-9BD3-3494B075C745}" type="slidenum">
              <a:rPr lang="en-US" smtClean="0"/>
              <a:t>‹#›</a:t>
            </a:fld>
            <a:endParaRPr lang="en-US"/>
          </a:p>
        </p:txBody>
      </p:sp>
    </p:spTree>
    <p:extLst>
      <p:ext uri="{BB962C8B-B14F-4D97-AF65-F5344CB8AC3E}">
        <p14:creationId xmlns:p14="http://schemas.microsoft.com/office/powerpoint/2010/main" val="39093779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C4D995-F285-4EBF-8E1E-CCF32EF70ADF}" type="datetimeFigureOut">
              <a:rPr lang="en-US" smtClean="0"/>
              <a:t>11/26/2024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5825FD-AD3B-4081-9BD3-3494B075C745}" type="slidenum">
              <a:rPr lang="en-US" smtClean="0"/>
              <a:t>‹#›</a:t>
            </a:fld>
            <a:endParaRPr lang="en-US"/>
          </a:p>
        </p:txBody>
      </p:sp>
    </p:spTree>
    <p:extLst>
      <p:ext uri="{BB962C8B-B14F-4D97-AF65-F5344CB8AC3E}">
        <p14:creationId xmlns:p14="http://schemas.microsoft.com/office/powerpoint/2010/main" val="10653564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9518452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3423856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5720027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0829568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11/26/2024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1145028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11/26/2024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3389278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11/26/2024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7223979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0260555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C4D995-F285-4EBF-8E1E-CCF32EF70ADF}" type="datetimeFigureOut">
              <a:rPr lang="en-US" smtClean="0"/>
              <a:t>11/26/2024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5825FD-AD3B-4081-9BD3-3494B075C745}" type="slidenum">
              <a:rPr lang="en-US" smtClean="0"/>
              <a:t>‹#›</a:t>
            </a:fld>
            <a:endParaRPr lang="en-US"/>
          </a:p>
        </p:txBody>
      </p:sp>
    </p:spTree>
    <p:extLst>
      <p:ext uri="{BB962C8B-B14F-4D97-AF65-F5344CB8AC3E}">
        <p14:creationId xmlns:p14="http://schemas.microsoft.com/office/powerpoint/2010/main" val="34869738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1453004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6594451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6194356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AC4D995-F285-4EBF-8E1E-CCF32EF70ADF}" type="datetimeFigureOut">
              <a:rPr lang="en-US" smtClean="0"/>
              <a:t>11/26/2024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5825FD-AD3B-4081-9BD3-3494B075C745}" type="slidenum">
              <a:rPr lang="en-US" smtClean="0"/>
              <a:t>‹#›</a:t>
            </a:fld>
            <a:endParaRPr lang="en-US"/>
          </a:p>
        </p:txBody>
      </p:sp>
    </p:spTree>
    <p:extLst>
      <p:ext uri="{BB962C8B-B14F-4D97-AF65-F5344CB8AC3E}">
        <p14:creationId xmlns:p14="http://schemas.microsoft.com/office/powerpoint/2010/main" val="899901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AC4D995-F285-4EBF-8E1E-CCF32EF70ADF}" type="datetimeFigureOut">
              <a:rPr lang="en-US" smtClean="0"/>
              <a:t>11/26/2024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5825FD-AD3B-4081-9BD3-3494B075C745}" type="slidenum">
              <a:rPr lang="en-US" smtClean="0"/>
              <a:t>‹#›</a:t>
            </a:fld>
            <a:endParaRPr lang="en-US"/>
          </a:p>
        </p:txBody>
      </p:sp>
    </p:spTree>
    <p:extLst>
      <p:ext uri="{BB962C8B-B14F-4D97-AF65-F5344CB8AC3E}">
        <p14:creationId xmlns:p14="http://schemas.microsoft.com/office/powerpoint/2010/main" val="10172388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AC4D995-F285-4EBF-8E1E-CCF32EF70ADF}" type="datetimeFigureOut">
              <a:rPr lang="en-US" smtClean="0"/>
              <a:t>11/26/2024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65825FD-AD3B-4081-9BD3-3494B075C745}" type="slidenum">
              <a:rPr lang="en-US" smtClean="0"/>
              <a:t>‹#›</a:t>
            </a:fld>
            <a:endParaRPr lang="en-US"/>
          </a:p>
        </p:txBody>
      </p:sp>
    </p:spTree>
    <p:extLst>
      <p:ext uri="{BB962C8B-B14F-4D97-AF65-F5344CB8AC3E}">
        <p14:creationId xmlns:p14="http://schemas.microsoft.com/office/powerpoint/2010/main" val="41387499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AC4D995-F285-4EBF-8E1E-CCF32EF70ADF}" type="datetimeFigureOut">
              <a:rPr lang="en-US" smtClean="0"/>
              <a:t>11/26/2024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65825FD-AD3B-4081-9BD3-3494B075C745}" type="slidenum">
              <a:rPr lang="en-US" smtClean="0"/>
              <a:t>‹#›</a:t>
            </a:fld>
            <a:endParaRPr lang="en-US"/>
          </a:p>
        </p:txBody>
      </p:sp>
    </p:spTree>
    <p:extLst>
      <p:ext uri="{BB962C8B-B14F-4D97-AF65-F5344CB8AC3E}">
        <p14:creationId xmlns:p14="http://schemas.microsoft.com/office/powerpoint/2010/main" val="27519455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C4D995-F285-4EBF-8E1E-CCF32EF70ADF}" type="datetimeFigureOut">
              <a:rPr lang="en-US" smtClean="0"/>
              <a:t>11/26/2024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65825FD-AD3B-4081-9BD3-3494B075C745}" type="slidenum">
              <a:rPr lang="en-US" smtClean="0"/>
              <a:t>‹#›</a:t>
            </a:fld>
            <a:endParaRPr lang="en-US"/>
          </a:p>
        </p:txBody>
      </p:sp>
    </p:spTree>
    <p:extLst>
      <p:ext uri="{BB962C8B-B14F-4D97-AF65-F5344CB8AC3E}">
        <p14:creationId xmlns:p14="http://schemas.microsoft.com/office/powerpoint/2010/main" val="3612955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AC4D995-F285-4EBF-8E1E-CCF32EF70ADF}" type="datetimeFigureOut">
              <a:rPr lang="en-US" smtClean="0"/>
              <a:t>11/26/2024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5825FD-AD3B-4081-9BD3-3494B075C745}" type="slidenum">
              <a:rPr lang="en-US" smtClean="0"/>
              <a:t>‹#›</a:t>
            </a:fld>
            <a:endParaRPr lang="en-US"/>
          </a:p>
        </p:txBody>
      </p:sp>
    </p:spTree>
    <p:extLst>
      <p:ext uri="{BB962C8B-B14F-4D97-AF65-F5344CB8AC3E}">
        <p14:creationId xmlns:p14="http://schemas.microsoft.com/office/powerpoint/2010/main" val="37574589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AC4D995-F285-4EBF-8E1E-CCF32EF70ADF}" type="datetimeFigureOut">
              <a:rPr lang="en-US" smtClean="0"/>
              <a:t>11/26/2024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5825FD-AD3B-4081-9BD3-3494B075C745}" type="slidenum">
              <a:rPr lang="en-US" smtClean="0"/>
              <a:t>‹#›</a:t>
            </a:fld>
            <a:endParaRPr lang="en-US"/>
          </a:p>
        </p:txBody>
      </p:sp>
    </p:spTree>
    <p:extLst>
      <p:ext uri="{BB962C8B-B14F-4D97-AF65-F5344CB8AC3E}">
        <p14:creationId xmlns:p14="http://schemas.microsoft.com/office/powerpoint/2010/main" val="4192914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C4D995-F285-4EBF-8E1E-CCF32EF70ADF}" type="datetimeFigureOut">
              <a:rPr lang="en-US" smtClean="0"/>
              <a:t>11/26/2024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5825FD-AD3B-4081-9BD3-3494B075C745}" type="slidenum">
              <a:rPr lang="en-US" smtClean="0"/>
              <a:t>‹#›</a:t>
            </a:fld>
            <a:endParaRPr lang="en-US"/>
          </a:p>
        </p:txBody>
      </p:sp>
    </p:spTree>
    <p:extLst>
      <p:ext uri="{BB962C8B-B14F-4D97-AF65-F5344CB8AC3E}">
        <p14:creationId xmlns:p14="http://schemas.microsoft.com/office/powerpoint/2010/main" val="40815655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7E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11/26/2024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374091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8.jpeg"/><Relationship Id="rId4" Type="http://schemas.openxmlformats.org/officeDocument/2006/relationships/notesSlide" Target="../notesSlides/notesSlide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hyperlink" Target="https://vietjack.com/toan-8-kn/hd-trang-112-toan-8-tap-1.jsp"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7.wmf"/><Relationship Id="rId3" Type="http://schemas.openxmlformats.org/officeDocument/2006/relationships/video" Target="../media/media1.mp4"/><Relationship Id="rId7" Type="http://schemas.openxmlformats.org/officeDocument/2006/relationships/image" Target="../media/image4.wmf"/><Relationship Id="rId12" Type="http://schemas.openxmlformats.org/officeDocument/2006/relationships/oleObject" Target="../embeddings/oleObject4.bin"/><Relationship Id="rId2" Type="http://schemas.microsoft.com/office/2007/relationships/media" Target="../media/media1.mp4"/><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6.wmf"/><Relationship Id="rId5" Type="http://schemas.openxmlformats.org/officeDocument/2006/relationships/image" Target="../media/image8.png"/><Relationship Id="rId10" Type="http://schemas.openxmlformats.org/officeDocument/2006/relationships/oleObject" Target="../embeddings/oleObject3.bin"/><Relationship Id="rId4" Type="http://schemas.openxmlformats.org/officeDocument/2006/relationships/slideLayout" Target="../slideLayouts/slideLayout2.xml"/><Relationship Id="rId9" Type="http://schemas.openxmlformats.org/officeDocument/2006/relationships/image" Target="../media/image5.wmf"/><Relationship Id="rId14"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49570" y="546691"/>
            <a:ext cx="9874113" cy="677108"/>
          </a:xfrm>
          <a:prstGeom prst="rect">
            <a:avLst/>
          </a:prstGeom>
        </p:spPr>
        <p:txBody>
          <a:bodyPr wrap="none">
            <a:spAutoFit/>
          </a:bodyPr>
          <a:lstStyle/>
          <a:p>
            <a:pPr algn="ctr"/>
            <a:r>
              <a:rPr lang="en-US" sz="3800" b="1" dirty="0" err="1" smtClean="0">
                <a:solidFill>
                  <a:srgbClr val="FF0000"/>
                </a:solidFill>
                <a:latin typeface="Times New Roman" panose="02020603050405020304" pitchFamily="18" charset="0"/>
                <a:cs typeface="Times New Roman" panose="02020603050405020304" pitchFamily="18" charset="0"/>
              </a:rPr>
              <a:t>HOẠT</a:t>
            </a:r>
            <a:r>
              <a:rPr lang="en-US" sz="3800" b="1" dirty="0" smtClean="0">
                <a:solidFill>
                  <a:srgbClr val="FF0000"/>
                </a:solidFill>
                <a:latin typeface="Times New Roman" panose="02020603050405020304" pitchFamily="18" charset="0"/>
                <a:cs typeface="Times New Roman" panose="02020603050405020304" pitchFamily="18" charset="0"/>
              </a:rPr>
              <a:t> </a:t>
            </a:r>
            <a:r>
              <a:rPr lang="en-US" sz="3800" b="1" dirty="0" err="1" smtClean="0">
                <a:solidFill>
                  <a:srgbClr val="FF0000"/>
                </a:solidFill>
                <a:latin typeface="Times New Roman" panose="02020603050405020304" pitchFamily="18" charset="0"/>
                <a:cs typeface="Times New Roman" panose="02020603050405020304" pitchFamily="18" charset="0"/>
              </a:rPr>
              <a:t>ĐỘNG</a:t>
            </a:r>
            <a:r>
              <a:rPr lang="en-US" sz="3800" b="1" dirty="0" smtClean="0">
                <a:solidFill>
                  <a:srgbClr val="FF0000"/>
                </a:solidFill>
                <a:latin typeface="Times New Roman" panose="02020603050405020304" pitchFamily="18" charset="0"/>
                <a:cs typeface="Times New Roman" panose="02020603050405020304" pitchFamily="18" charset="0"/>
              </a:rPr>
              <a:t> </a:t>
            </a:r>
            <a:r>
              <a:rPr lang="en-US" sz="3800" b="1" dirty="0" err="1" smtClean="0">
                <a:solidFill>
                  <a:srgbClr val="FF0000"/>
                </a:solidFill>
                <a:latin typeface="Times New Roman" panose="02020603050405020304" pitchFamily="18" charset="0"/>
                <a:cs typeface="Times New Roman" panose="02020603050405020304" pitchFamily="18" charset="0"/>
              </a:rPr>
              <a:t>THỰC</a:t>
            </a:r>
            <a:r>
              <a:rPr lang="en-US" sz="3800" b="1" dirty="0" smtClean="0">
                <a:solidFill>
                  <a:srgbClr val="FF0000"/>
                </a:solidFill>
                <a:latin typeface="Times New Roman" panose="02020603050405020304" pitchFamily="18" charset="0"/>
                <a:cs typeface="Times New Roman" panose="02020603050405020304" pitchFamily="18" charset="0"/>
              </a:rPr>
              <a:t> </a:t>
            </a:r>
            <a:r>
              <a:rPr lang="en-US" sz="3800" b="1" dirty="0" err="1" smtClean="0">
                <a:solidFill>
                  <a:srgbClr val="FF0000"/>
                </a:solidFill>
                <a:latin typeface="Times New Roman" panose="02020603050405020304" pitchFamily="18" charset="0"/>
                <a:cs typeface="Times New Roman" panose="02020603050405020304" pitchFamily="18" charset="0"/>
              </a:rPr>
              <a:t>HÀNH</a:t>
            </a:r>
            <a:r>
              <a:rPr lang="en-US" sz="3800" b="1" dirty="0" smtClean="0">
                <a:solidFill>
                  <a:srgbClr val="FF0000"/>
                </a:solidFill>
                <a:latin typeface="Times New Roman" panose="02020603050405020304" pitchFamily="18" charset="0"/>
                <a:cs typeface="Times New Roman" panose="02020603050405020304" pitchFamily="18" charset="0"/>
              </a:rPr>
              <a:t> </a:t>
            </a:r>
            <a:r>
              <a:rPr lang="en-US" sz="3800" b="1" dirty="0" err="1" smtClean="0">
                <a:solidFill>
                  <a:srgbClr val="FF0000"/>
                </a:solidFill>
                <a:latin typeface="Times New Roman" panose="02020603050405020304" pitchFamily="18" charset="0"/>
                <a:cs typeface="Times New Roman" panose="02020603050405020304" pitchFamily="18" charset="0"/>
              </a:rPr>
              <a:t>TRẢI</a:t>
            </a:r>
            <a:r>
              <a:rPr lang="en-US" sz="3800" b="1" dirty="0" smtClean="0">
                <a:solidFill>
                  <a:srgbClr val="FF0000"/>
                </a:solidFill>
                <a:latin typeface="Times New Roman" panose="02020603050405020304" pitchFamily="18" charset="0"/>
                <a:cs typeface="Times New Roman" panose="02020603050405020304" pitchFamily="18" charset="0"/>
              </a:rPr>
              <a:t> </a:t>
            </a:r>
            <a:r>
              <a:rPr lang="en-US" sz="3800" b="1" dirty="0" err="1" smtClean="0">
                <a:solidFill>
                  <a:srgbClr val="FF0000"/>
                </a:solidFill>
                <a:latin typeface="Times New Roman" panose="02020603050405020304" pitchFamily="18" charset="0"/>
                <a:cs typeface="Times New Roman" panose="02020603050405020304" pitchFamily="18" charset="0"/>
              </a:rPr>
              <a:t>NGHIỆM</a:t>
            </a:r>
            <a:endParaRPr lang="en-US" sz="3800" b="1"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3223509" y="2335618"/>
            <a:ext cx="5044651" cy="646331"/>
          </a:xfrm>
          <a:prstGeom prst="rect">
            <a:avLst/>
          </a:prstGeom>
        </p:spPr>
        <p:txBody>
          <a:bodyPr wrap="none">
            <a:spAutoFit/>
          </a:bodyPr>
          <a:lstStyle/>
          <a:p>
            <a:r>
              <a:rPr lang="en-US" sz="3600" b="1" dirty="0" err="1" smtClean="0">
                <a:solidFill>
                  <a:srgbClr val="FF0000"/>
                </a:solidFill>
                <a:latin typeface="Times New Roman" panose="02020603050405020304" pitchFamily="18" charset="0"/>
                <a:cs typeface="Times New Roman" panose="02020603050405020304" pitchFamily="18" charset="0"/>
              </a:rPr>
              <a:t>CÔNG</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THỨC</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LÃI</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KÉP</a:t>
            </a:r>
            <a:endParaRPr lang="en-US" sz="3600" b="1" dirty="0"/>
          </a:p>
        </p:txBody>
      </p:sp>
      <p:sp>
        <p:nvSpPr>
          <p:cNvPr id="7" name="Rectangle 6"/>
          <p:cNvSpPr/>
          <p:nvPr/>
        </p:nvSpPr>
        <p:spPr>
          <a:xfrm>
            <a:off x="6338874" y="4881459"/>
            <a:ext cx="4684809" cy="523220"/>
          </a:xfrm>
          <a:prstGeom prst="rect">
            <a:avLst/>
          </a:prstGeom>
        </p:spPr>
        <p:txBody>
          <a:bodyPr wrap="none">
            <a:spAutoFit/>
          </a:bodyPr>
          <a:lstStyle/>
          <a:p>
            <a:r>
              <a:rPr lang="en-US" sz="2800" smtClean="0">
                <a:solidFill>
                  <a:srgbClr val="FF0000"/>
                </a:solidFill>
                <a:latin typeface="Times New Roman" panose="02020603050405020304" pitchFamily="18" charset="0"/>
                <a:cs typeface="Times New Roman" panose="02020603050405020304" pitchFamily="18" charset="0"/>
              </a:rPr>
              <a:t>GV:NGUYỄN PHÚC THÀNH</a:t>
            </a:r>
            <a:endParaRPr lang="en-US" sz="2800" dirty="0"/>
          </a:p>
        </p:txBody>
      </p:sp>
    </p:spTree>
    <p:extLst>
      <p:ext uri="{BB962C8B-B14F-4D97-AF65-F5344CB8AC3E}">
        <p14:creationId xmlns:p14="http://schemas.microsoft.com/office/powerpoint/2010/main" val="1044001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p:cNvSpPr/>
          <p:nvPr/>
        </p:nvSpPr>
        <p:spPr>
          <a:xfrm>
            <a:off x="812800" y="685800"/>
            <a:ext cx="4314613" cy="424688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3200" b="1" dirty="0">
                <a:solidFill>
                  <a:srgbClr val="002060"/>
                </a:solidFill>
                <a:latin typeface="Times New Roman" panose="02020603050405020304" pitchFamily="18" charset="0"/>
                <a:cs typeface="Times New Roman" panose="02020603050405020304" pitchFamily="18" charset="0"/>
              </a:rPr>
              <a:t>HOẠT ĐỘNG NHÓM</a:t>
            </a:r>
          </a:p>
        </p:txBody>
      </p:sp>
      <p:pic>
        <p:nvPicPr>
          <p:cNvPr id="4" name="Hình ảnh 3" descr="Ảnh có chứa văn bản, đồ chơi, đồ họa véc-tơ, danh thiếp&#10;&#10;Mô tả được tạo tự động">
            <a:hlinkClick r:id="" action="ppaction://noaction"/>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13158" y="228601"/>
            <a:ext cx="1582129" cy="1016000"/>
          </a:xfrm>
          <a:prstGeom prst="rect">
            <a:avLst/>
          </a:prstGeom>
        </p:spPr>
      </p:pic>
      <p:pic>
        <p:nvPicPr>
          <p:cNvPr id="11" name="utomp3.com - Đồng hồ đếm ngược 7 phút  7 minutes timer  Hailist">
            <a:hlinkClick r:id="" action="ppaction://media"/>
            <a:extLst>
              <a:ext uri="{FF2B5EF4-FFF2-40B4-BE49-F238E27FC236}">
                <a16:creationId xmlns:a16="http://schemas.microsoft.com/office/drawing/2014/main" id="{78AFABF8-51DD-F89A-22D9-CA29EED8049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007600" y="5567575"/>
            <a:ext cx="1887687" cy="1061824"/>
          </a:xfrm>
          <a:prstGeom prst="rect">
            <a:avLst/>
          </a:prstGeom>
        </p:spPr>
      </p:pic>
    </p:spTree>
    <p:extLst>
      <p:ext uri="{BB962C8B-B14F-4D97-AF65-F5344CB8AC3E}">
        <p14:creationId xmlns:p14="http://schemas.microsoft.com/office/powerpoint/2010/main" val="29268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8" fill="hold" display="0">
                  <p:stCondLst>
                    <p:cond delay="indefinite"/>
                  </p:stCondLst>
                </p:cTn>
                <p:tgtEl>
                  <p:spTgt spid="11"/>
                </p:tgtEl>
              </p:cMediaNode>
            </p:video>
            <p:seq concurrent="1" nextAc="seek">
              <p:cTn id="9" restart="whenNotActive" fill="hold" evtFilter="cancelBubble" nodeType="interactiveSeq">
                <p:stCondLst>
                  <p:cond evt="onClick" delay="0">
                    <p:tgtEl>
                      <p:spTgt spid="3"/>
                    </p:tgtEl>
                  </p:cond>
                </p:stCondLst>
                <p:endSync evt="end" delay="0">
                  <p:rtn val="all"/>
                </p:endSync>
                <p:childTnLst>
                  <p:par>
                    <p:cTn id="10" fill="hold">
                      <p:stCondLst>
                        <p:cond delay="0"/>
                      </p:stCondLst>
                      <p:childTnLst>
                        <p:par>
                          <p:cTn id="11" fill="hold">
                            <p:stCondLst>
                              <p:cond delay="0"/>
                            </p:stCondLst>
                            <p:childTnLst>
                              <p:par>
                                <p:cTn id="12" presetID="2" presetClass="entr" presetSubtype="2" accel="28571" decel="71429"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350" fill="hold"/>
                                        <p:tgtEl>
                                          <p:spTgt spid="11"/>
                                        </p:tgtEl>
                                        <p:attrNameLst>
                                          <p:attrName>ppt_x</p:attrName>
                                        </p:attrNameLst>
                                      </p:cBhvr>
                                      <p:tavLst>
                                        <p:tav tm="0">
                                          <p:val>
                                            <p:strVal val="1+#ppt_w/2"/>
                                          </p:val>
                                        </p:tav>
                                        <p:tav tm="100000">
                                          <p:val>
                                            <p:strVal val="#ppt_x"/>
                                          </p:val>
                                        </p:tav>
                                      </p:tavLst>
                                    </p:anim>
                                    <p:anim calcmode="lin" valueType="num">
                                      <p:cBhvr additive="base">
                                        <p:cTn id="15" dur="350" fill="hold"/>
                                        <p:tgtEl>
                                          <p:spTgt spid="11"/>
                                        </p:tgtEl>
                                        <p:attrNameLst>
                                          <p:attrName>ppt_y</p:attrName>
                                        </p:attrNameLst>
                                      </p:cBhvr>
                                      <p:tavLst>
                                        <p:tav tm="0">
                                          <p:val>
                                            <p:strVal val="#ppt_y"/>
                                          </p:val>
                                        </p:tav>
                                        <p:tav tm="100000">
                                          <p:val>
                                            <p:strVal val="#ppt_y"/>
                                          </p:val>
                                        </p:tav>
                                      </p:tavLst>
                                    </p:anim>
                                  </p:childTnLst>
                                </p:cTn>
                              </p:par>
                              <p:par>
                                <p:cTn id="16" presetID="1" presetClass="mediacall" presetSubtype="0" fill="hold" nodeType="withEffect">
                                  <p:stCondLst>
                                    <p:cond delay="0"/>
                                  </p:stCondLst>
                                  <p:childTnLst>
                                    <p:cmd type="call" cmd="playFrom(0.0)">
                                      <p:cBhvr>
                                        <p:cTn id="17" dur="431334" fill="hold"/>
                                        <p:tgtEl>
                                          <p:spTgt spid="11"/>
                                        </p:tgtEl>
                                      </p:cBhvr>
                                    </p:cmd>
                                  </p:childTnLst>
                                </p:cTn>
                              </p:par>
                            </p:childTnLst>
                          </p:cTn>
                        </p:par>
                      </p:childTnLst>
                    </p:cTn>
                  </p:par>
                  <p:par>
                    <p:cTn id="18" fill="hold">
                      <p:stCondLst>
                        <p:cond delay="indefinite"/>
                      </p:stCondLst>
                      <p:childTnLst>
                        <p:par>
                          <p:cTn id="19" fill="hold">
                            <p:stCondLst>
                              <p:cond delay="0"/>
                            </p:stCondLst>
                            <p:childTnLst>
                              <p:par>
                                <p:cTn id="20" presetID="2" presetClass="exit" presetSubtype="4" fill="hold" nodeType="clickEffect">
                                  <p:stCondLst>
                                    <p:cond delay="0"/>
                                  </p:stCondLst>
                                  <p:childTnLst>
                                    <p:anim calcmode="lin" valueType="num">
                                      <p:cBhvr additive="base">
                                        <p:cTn id="21" dur="10"/>
                                        <p:tgtEl>
                                          <p:spTgt spid="11"/>
                                        </p:tgtEl>
                                        <p:attrNameLst>
                                          <p:attrName>ppt_x</p:attrName>
                                        </p:attrNameLst>
                                      </p:cBhvr>
                                      <p:tavLst>
                                        <p:tav tm="0">
                                          <p:val>
                                            <p:strVal val="ppt_x"/>
                                          </p:val>
                                        </p:tav>
                                        <p:tav tm="100000">
                                          <p:val>
                                            <p:strVal val="ppt_x"/>
                                          </p:val>
                                        </p:tav>
                                      </p:tavLst>
                                    </p:anim>
                                    <p:anim calcmode="lin" valueType="num">
                                      <p:cBhvr additive="base">
                                        <p:cTn id="22" dur="10"/>
                                        <p:tgtEl>
                                          <p:spTgt spid="11"/>
                                        </p:tgtEl>
                                        <p:attrNameLst>
                                          <p:attrName>ppt_y</p:attrName>
                                        </p:attrNameLst>
                                      </p:cBhvr>
                                      <p:tavLst>
                                        <p:tav tm="0">
                                          <p:val>
                                            <p:strVal val="ppt_y"/>
                                          </p:val>
                                        </p:tav>
                                        <p:tav tm="100000">
                                          <p:val>
                                            <p:strVal val="1+ppt_h/2"/>
                                          </p:val>
                                        </p:tav>
                                      </p:tavLst>
                                    </p:anim>
                                    <p:set>
                                      <p:cBhvr>
                                        <p:cTn id="23" dur="1" fill="hold">
                                          <p:stCondLst>
                                            <p:cond delay="9"/>
                                          </p:stCondLst>
                                        </p:cTn>
                                        <p:tgtEl>
                                          <p:spTgt spid="11"/>
                                        </p:tgtEl>
                                        <p:attrNameLst>
                                          <p:attrName>style.visibility</p:attrName>
                                        </p:attrNameLst>
                                      </p:cBhvr>
                                      <p:to>
                                        <p:strVal val="hidden"/>
                                      </p:to>
                                    </p:set>
                                    <p:cmd type="call" cmd="stop">
                                      <p:cBhvr>
                                        <p:cTn id="24" dur="1">
                                          <p:stCondLst>
                                            <p:cond delay="9"/>
                                          </p:stCondLst>
                                        </p:cTn>
                                        <p:tgtEl>
                                          <p:spTgt spid="11"/>
                                        </p:tgtEl>
                                      </p:cBhvr>
                                    </p:cmd>
                                  </p:childTnLst>
                                </p:cTn>
                              </p:par>
                            </p:childTnLst>
                          </p:cTn>
                        </p:par>
                      </p:childTnLst>
                    </p:cTn>
                  </p:par>
                </p:childTnLst>
              </p:cTn>
              <p:nextCondLst>
                <p:cond evt="onClick" delay="0">
                  <p:tgtEl>
                    <p:spTgt spid="3"/>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1713" y="0"/>
            <a:ext cx="11842303" cy="89255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008000"/>
                </a:solidFill>
                <a:effectLst/>
                <a:uLnTx/>
                <a:uFillTx/>
                <a:latin typeface="Open Sans"/>
                <a:ea typeface="+mn-ea"/>
                <a:cs typeface="+mn-cs"/>
              </a:rPr>
              <a:t>D</a:t>
            </a:r>
            <a:r>
              <a:rPr kumimoji="0" lang="vi-VN" sz="2400" b="1" i="0" u="none" strike="noStrike" kern="1200" cap="none" spc="0" normalizeH="0" baseline="0" noProof="0" dirty="0" smtClean="0">
                <a:ln>
                  <a:noFill/>
                </a:ln>
                <a:solidFill>
                  <a:srgbClr val="008000"/>
                </a:solidFill>
                <a:effectLst/>
                <a:uLnTx/>
                <a:uFillTx/>
                <a:latin typeface="Open Sans"/>
                <a:ea typeface="+mn-ea"/>
                <a:cs typeface="+mn-cs"/>
              </a:rPr>
              <a:t>ự án </a:t>
            </a:r>
            <a:r>
              <a:rPr kumimoji="0" lang="vi-VN" sz="2400" b="1" i="0" u="none" strike="noStrike" kern="1200" cap="none" spc="0" normalizeH="0" baseline="0" noProof="0" smtClean="0">
                <a:ln>
                  <a:noFill/>
                </a:ln>
                <a:solidFill>
                  <a:srgbClr val="008000"/>
                </a:solidFill>
                <a:effectLst/>
                <a:uLnTx/>
                <a:uFillTx/>
                <a:latin typeface="Open Sans"/>
                <a:ea typeface="+mn-ea"/>
                <a:cs typeface="+mn-cs"/>
              </a:rPr>
              <a:t>1 : </a:t>
            </a:r>
            <a:r>
              <a:rPr kumimoji="0" lang="vi-VN" sz="2600" b="0" i="0" u="none" strike="noStrike" kern="1200" cap="none" spc="0" normalizeH="0" baseline="0" noProof="0">
                <a:ln>
                  <a:noFill/>
                </a:ln>
                <a:solidFill>
                  <a:srgbClr val="000000"/>
                </a:solidFill>
                <a:effectLst/>
                <a:uLnTx/>
                <a:uFillTx/>
                <a:latin typeface="Open Sans"/>
              </a:rPr>
              <a:t>Bác Hưng muốn gửi tiết kiệm 300 triệu đồng kì hạn 12 tháng. </a:t>
            </a:r>
            <a:r>
              <a:rPr lang="en-US" sz="2600">
                <a:solidFill>
                  <a:srgbClr val="000000"/>
                </a:solidFill>
                <a:latin typeface="Open Sans"/>
              </a:rPr>
              <a:t>H</a:t>
            </a:r>
            <a:r>
              <a:rPr kumimoji="0" lang="vi-VN" sz="2600" b="0" i="0" u="none" strike="noStrike" kern="1200" cap="none" spc="0" normalizeH="0" baseline="0" noProof="0" smtClean="0">
                <a:ln>
                  <a:noFill/>
                </a:ln>
                <a:solidFill>
                  <a:srgbClr val="000000"/>
                </a:solidFill>
                <a:effectLst/>
                <a:uLnTx/>
                <a:uFillTx/>
                <a:latin typeface="Open Sans"/>
              </a:rPr>
              <a:t>ãy </a:t>
            </a:r>
            <a:r>
              <a:rPr kumimoji="0" lang="vi-VN" sz="2600" b="0" i="0" u="none" strike="noStrike" kern="1200" cap="none" spc="0" normalizeH="0" baseline="0" noProof="0">
                <a:ln>
                  <a:noFill/>
                </a:ln>
                <a:solidFill>
                  <a:srgbClr val="000000"/>
                </a:solidFill>
                <a:effectLst/>
                <a:uLnTx/>
                <a:uFillTx/>
                <a:latin typeface="Open Sans"/>
              </a:rPr>
              <a:t>tính số tiền lãi mà bác Hưng nhận được khi gửi cho mỗi ngân hàng. </a:t>
            </a:r>
            <a:endParaRPr kumimoji="0" lang="en-US" sz="2600" b="0" i="0" u="none" strike="noStrike" kern="1200" cap="none" spc="0" normalizeH="0" baseline="0" noProof="0" dirty="0">
              <a:ln>
                <a:noFill/>
              </a:ln>
              <a:solidFill>
                <a:prstClr val="black"/>
              </a:solidFill>
              <a:effectLst/>
              <a:uLnTx/>
              <a:uFillTx/>
              <a:latin typeface="Calibri" panose="020F0502020204030204"/>
            </a:endParaRPr>
          </a:p>
        </p:txBody>
      </p:sp>
      <p:sp>
        <p:nvSpPr>
          <p:cNvPr id="6" name="Rectangle 1"/>
          <p:cNvSpPr>
            <a:spLocks noChangeArrowheads="1"/>
          </p:cNvSpPr>
          <p:nvPr/>
        </p:nvSpPr>
        <p:spPr bwMode="auto">
          <a:xfrm>
            <a:off x="164914" y="742017"/>
            <a:ext cx="11413731"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err="1" smtClean="0">
                <a:ln>
                  <a:noFill/>
                </a:ln>
                <a:solidFill>
                  <a:srgbClr val="000000"/>
                </a:solidFill>
                <a:effectLst/>
                <a:uLnTx/>
                <a:uFillTx/>
                <a:latin typeface="Open Sans"/>
                <a:ea typeface="+mn-ea"/>
                <a:cs typeface="+mn-cs"/>
              </a:rPr>
              <a:t>Giải</a:t>
            </a:r>
            <a:r>
              <a:rPr kumimoji="0" lang="en-US" altLang="en-US" sz="2800" b="0" i="0" u="none" strike="noStrike" kern="1200" cap="none" spc="0" normalizeH="0" baseline="0" noProof="0" dirty="0" smtClean="0">
                <a:ln>
                  <a:noFill/>
                </a:ln>
                <a:solidFill>
                  <a:srgbClr val="000000"/>
                </a:solidFill>
                <a:effectLst/>
                <a:uLnTx/>
                <a:uFillTx/>
                <a:latin typeface="Open Sans"/>
                <a:ea typeface="+mn-ea"/>
                <a:cs typeface="+mn-cs"/>
              </a:rPr>
              <a:t>:  </a:t>
            </a:r>
            <a:r>
              <a:rPr kumimoji="0" lang="en-US" altLang="en-US" sz="2800" b="0" i="0" u="none" strike="noStrike" kern="1200" cap="none" spc="0" normalizeH="0" baseline="0" noProof="0" dirty="0" err="1" smtClean="0">
                <a:ln>
                  <a:noFill/>
                </a:ln>
                <a:solidFill>
                  <a:srgbClr val="FF0000"/>
                </a:solidFill>
                <a:effectLst/>
                <a:uLnTx/>
                <a:uFillTx/>
                <a:latin typeface="Open Sans"/>
                <a:ea typeface="+mn-ea"/>
                <a:cs typeface="+mn-cs"/>
              </a:rPr>
              <a:t>Bảng</a:t>
            </a:r>
            <a:r>
              <a:rPr kumimoji="0" lang="en-US" altLang="en-US" sz="2800" b="0" i="0" u="none" strike="noStrike" kern="1200" cap="none" spc="0" normalizeH="0" baseline="0" noProof="0" dirty="0" smtClean="0">
                <a:ln>
                  <a:noFill/>
                </a:ln>
                <a:solidFill>
                  <a:srgbClr val="FF0000"/>
                </a:solidFill>
                <a:effectLst/>
                <a:uLnTx/>
                <a:uFillTx/>
                <a:latin typeface="Open Sans"/>
                <a:ea typeface="+mn-ea"/>
                <a:cs typeface="+mn-cs"/>
              </a:rPr>
              <a:t> </a:t>
            </a:r>
            <a:r>
              <a:rPr kumimoji="0" lang="en-US" altLang="en-US" sz="2800" b="0" i="0" u="none" strike="noStrike" kern="1200" cap="none" spc="0" normalizeH="0" baseline="0" noProof="0" dirty="0" err="1" smtClean="0">
                <a:ln>
                  <a:noFill/>
                </a:ln>
                <a:solidFill>
                  <a:srgbClr val="FF0000"/>
                </a:solidFill>
                <a:effectLst/>
                <a:uLnTx/>
                <a:uFillTx/>
                <a:latin typeface="Open Sans"/>
                <a:ea typeface="+mn-ea"/>
                <a:cs typeface="+mn-cs"/>
              </a:rPr>
              <a:t>lãi</a:t>
            </a:r>
            <a:r>
              <a:rPr kumimoji="0" lang="en-US" altLang="en-US" sz="2800" b="0" i="0" u="none" strike="noStrike" kern="1200" cap="none" spc="0" normalizeH="0" baseline="0" noProof="0" dirty="0" smtClean="0">
                <a:ln>
                  <a:noFill/>
                </a:ln>
                <a:solidFill>
                  <a:srgbClr val="FF0000"/>
                </a:solidFill>
                <a:effectLst/>
                <a:uLnTx/>
                <a:uFillTx/>
                <a:latin typeface="Open Sans"/>
                <a:ea typeface="+mn-ea"/>
                <a:cs typeface="+mn-cs"/>
              </a:rPr>
              <a:t> </a:t>
            </a:r>
            <a:r>
              <a:rPr kumimoji="0" lang="en-US" altLang="en-US" sz="2800" b="0" i="0" u="none" strike="noStrike" kern="1200" cap="none" spc="0" normalizeH="0" baseline="0" noProof="0" dirty="0" err="1" smtClean="0">
                <a:ln>
                  <a:noFill/>
                </a:ln>
                <a:solidFill>
                  <a:srgbClr val="FF0000"/>
                </a:solidFill>
                <a:effectLst/>
                <a:uLnTx/>
                <a:uFillTx/>
                <a:latin typeface="Open Sans"/>
                <a:ea typeface="+mn-ea"/>
                <a:cs typeface="+mn-cs"/>
              </a:rPr>
              <a:t>suất</a:t>
            </a:r>
            <a:r>
              <a:rPr kumimoji="0" lang="en-US" altLang="en-US" sz="2800" b="0" i="0" u="none" strike="noStrike" kern="1200" cap="none" spc="0" normalizeH="0" baseline="0" noProof="0" dirty="0" smtClean="0">
                <a:ln>
                  <a:noFill/>
                </a:ln>
                <a:solidFill>
                  <a:srgbClr val="FF0000"/>
                </a:solidFill>
                <a:effectLst/>
                <a:uLnTx/>
                <a:uFillTx/>
                <a:latin typeface="Open Sans"/>
                <a:ea typeface="+mn-ea"/>
                <a:cs typeface="+mn-cs"/>
              </a:rPr>
              <a:t> </a:t>
            </a:r>
            <a:r>
              <a:rPr kumimoji="0" lang="en-US" altLang="en-US" sz="2800" b="0" i="0" u="none" strike="noStrike" kern="1200" cap="none" spc="0" normalizeH="0" baseline="0" noProof="0" dirty="0" err="1" smtClean="0">
                <a:ln>
                  <a:noFill/>
                </a:ln>
                <a:solidFill>
                  <a:srgbClr val="FF0000"/>
                </a:solidFill>
                <a:effectLst/>
                <a:uLnTx/>
                <a:uFillTx/>
                <a:latin typeface="Open Sans"/>
                <a:ea typeface="+mn-ea"/>
                <a:cs typeface="+mn-cs"/>
              </a:rPr>
              <a:t>các</a:t>
            </a:r>
            <a:r>
              <a:rPr kumimoji="0" lang="en-US" altLang="en-US" sz="2800" b="0" i="0" u="none" strike="noStrike" kern="1200" cap="none" spc="0" normalizeH="0" baseline="0" noProof="0" dirty="0" smtClean="0">
                <a:ln>
                  <a:noFill/>
                </a:ln>
                <a:solidFill>
                  <a:srgbClr val="FF0000"/>
                </a:solidFill>
                <a:effectLst/>
                <a:uLnTx/>
                <a:uFillTx/>
                <a:latin typeface="Open Sans"/>
                <a:ea typeface="+mn-ea"/>
                <a:cs typeface="+mn-cs"/>
              </a:rPr>
              <a:t> </a:t>
            </a:r>
            <a:r>
              <a:rPr kumimoji="0" lang="en-US" altLang="en-US" sz="2800" b="0" i="0" u="none" strike="noStrike" kern="1200" cap="none" spc="0" normalizeH="0" baseline="0" noProof="0" dirty="0" err="1" smtClean="0">
                <a:ln>
                  <a:noFill/>
                </a:ln>
                <a:solidFill>
                  <a:srgbClr val="FF0000"/>
                </a:solidFill>
                <a:effectLst/>
                <a:uLnTx/>
                <a:uFillTx/>
                <a:latin typeface="Open Sans"/>
                <a:ea typeface="+mn-ea"/>
                <a:cs typeface="+mn-cs"/>
              </a:rPr>
              <a:t>ngân</a:t>
            </a:r>
            <a:r>
              <a:rPr kumimoji="0" lang="en-US" altLang="en-US" sz="2800" b="0" i="0" u="none" strike="noStrike" kern="1200" cap="none" spc="0" normalizeH="0" baseline="0" noProof="0" dirty="0" smtClean="0">
                <a:ln>
                  <a:noFill/>
                </a:ln>
                <a:solidFill>
                  <a:srgbClr val="FF0000"/>
                </a:solidFill>
                <a:effectLst/>
                <a:uLnTx/>
                <a:uFillTx/>
                <a:latin typeface="Open Sans"/>
                <a:ea typeface="+mn-ea"/>
                <a:cs typeface="+mn-cs"/>
              </a:rPr>
              <a:t> </a:t>
            </a:r>
            <a:r>
              <a:rPr kumimoji="0" lang="en-US" altLang="en-US" sz="2800" b="0" i="0" u="none" strike="noStrike" kern="1200" cap="none" spc="0" normalizeH="0" baseline="0" noProof="0" dirty="0" err="1" smtClean="0">
                <a:ln>
                  <a:noFill/>
                </a:ln>
                <a:solidFill>
                  <a:srgbClr val="FF0000"/>
                </a:solidFill>
                <a:effectLst/>
                <a:uLnTx/>
                <a:uFillTx/>
                <a:latin typeface="Open Sans"/>
                <a:ea typeface="+mn-ea"/>
                <a:cs typeface="+mn-cs"/>
              </a:rPr>
              <a:t>hàng</a:t>
            </a:r>
            <a:r>
              <a:rPr kumimoji="0" lang="en-US" altLang="en-US" sz="2800" b="0" i="0" u="none" strike="noStrike" kern="1200" cap="none" spc="0" normalizeH="0" baseline="0" noProof="0" dirty="0" smtClean="0">
                <a:ln>
                  <a:noFill/>
                </a:ln>
                <a:solidFill>
                  <a:srgbClr val="FF0000"/>
                </a:solidFill>
                <a:effectLst/>
                <a:uLnTx/>
                <a:uFillTx/>
                <a:latin typeface="Open Sans"/>
                <a:ea typeface="+mn-ea"/>
                <a:cs typeface="+mn-cs"/>
              </a:rPr>
              <a:t> </a:t>
            </a:r>
            <a:r>
              <a:rPr kumimoji="0" lang="en-US" altLang="en-US" sz="2800" b="0" i="0" u="none" strike="noStrike" kern="1200" cap="none" spc="0" normalizeH="0" baseline="0" noProof="0" dirty="0" err="1" smtClean="0">
                <a:ln>
                  <a:noFill/>
                </a:ln>
                <a:solidFill>
                  <a:srgbClr val="FF0000"/>
                </a:solidFill>
                <a:effectLst/>
                <a:uLnTx/>
                <a:uFillTx/>
                <a:latin typeface="Open Sans"/>
                <a:ea typeface="+mn-ea"/>
                <a:cs typeface="+mn-cs"/>
              </a:rPr>
              <a:t>công</a:t>
            </a:r>
            <a:r>
              <a:rPr kumimoji="0" lang="en-US" altLang="en-US" sz="2800" b="0" i="0" u="none" strike="noStrike" kern="1200" cap="none" spc="0" normalizeH="0" baseline="0" noProof="0" dirty="0" smtClean="0">
                <a:ln>
                  <a:noFill/>
                </a:ln>
                <a:solidFill>
                  <a:srgbClr val="FF0000"/>
                </a:solidFill>
                <a:effectLst/>
                <a:uLnTx/>
                <a:uFillTx/>
                <a:latin typeface="Open Sans"/>
                <a:ea typeface="+mn-ea"/>
                <a:cs typeface="+mn-cs"/>
              </a:rPr>
              <a:t> </a:t>
            </a:r>
            <a:r>
              <a:rPr kumimoji="0" lang="en-US" altLang="en-US" sz="2800" b="0" i="0" u="none" strike="noStrike" kern="1200" cap="none" spc="0" normalizeH="0" baseline="0" noProof="0" dirty="0" err="1" smtClean="0">
                <a:ln>
                  <a:noFill/>
                </a:ln>
                <a:solidFill>
                  <a:srgbClr val="FF0000"/>
                </a:solidFill>
                <a:effectLst/>
                <a:uLnTx/>
                <a:uFillTx/>
                <a:latin typeface="Open Sans"/>
                <a:ea typeface="+mn-ea"/>
                <a:cs typeface="+mn-cs"/>
              </a:rPr>
              <a:t>bố</a:t>
            </a:r>
            <a:r>
              <a:rPr kumimoji="0" lang="en-US" altLang="en-US" sz="2800" b="0" i="0" u="none" strike="noStrike" kern="1200" cap="none" spc="0" normalizeH="0" baseline="0" noProof="0" dirty="0" smtClean="0">
                <a:ln>
                  <a:noFill/>
                </a:ln>
                <a:solidFill>
                  <a:srgbClr val="FF0000"/>
                </a:solidFill>
                <a:effectLst/>
                <a:uLnTx/>
                <a:uFillTx/>
                <a:latin typeface="Open Sans"/>
                <a:ea typeface="+mn-ea"/>
                <a:cs typeface="+mn-cs"/>
              </a:rPr>
              <a:t> </a:t>
            </a:r>
            <a:r>
              <a:rPr kumimoji="0" lang="en-US" altLang="en-US" sz="2800" b="0" i="0" u="none" strike="noStrike" kern="1200" cap="none" spc="0" normalizeH="0" baseline="0" noProof="0" dirty="0" err="1" smtClean="0">
                <a:ln>
                  <a:noFill/>
                </a:ln>
                <a:solidFill>
                  <a:srgbClr val="FF0000"/>
                </a:solidFill>
                <a:effectLst/>
                <a:uLnTx/>
                <a:uFillTx/>
                <a:latin typeface="Open Sans"/>
                <a:ea typeface="+mn-ea"/>
                <a:cs typeface="+mn-cs"/>
              </a:rPr>
              <a:t>tại</a:t>
            </a:r>
            <a:r>
              <a:rPr kumimoji="0" lang="en-US" altLang="en-US" sz="2800" b="0" i="0" u="none" strike="noStrike" kern="1200" cap="none" spc="0" normalizeH="0" baseline="0" noProof="0" dirty="0" smtClean="0">
                <a:ln>
                  <a:noFill/>
                </a:ln>
                <a:solidFill>
                  <a:srgbClr val="FF0000"/>
                </a:solidFill>
                <a:effectLst/>
                <a:uLnTx/>
                <a:uFillTx/>
                <a:latin typeface="Open Sans"/>
                <a:ea typeface="+mn-ea"/>
                <a:cs typeface="+mn-cs"/>
              </a:rPr>
              <a:t> </a:t>
            </a:r>
            <a:r>
              <a:rPr kumimoji="0" lang="en-US" altLang="en-US" sz="2800" b="0" i="0" u="none" strike="noStrike" kern="1200" cap="none" spc="0" normalizeH="0" baseline="0" noProof="0" dirty="0" err="1" smtClean="0">
                <a:ln>
                  <a:noFill/>
                </a:ln>
                <a:solidFill>
                  <a:srgbClr val="FF0000"/>
                </a:solidFill>
                <a:effectLst/>
                <a:uLnTx/>
                <a:uFillTx/>
                <a:latin typeface="Open Sans"/>
                <a:ea typeface="+mn-ea"/>
                <a:cs typeface="+mn-cs"/>
              </a:rPr>
              <a:t>thời</a:t>
            </a:r>
            <a:r>
              <a:rPr kumimoji="0" lang="en-US" altLang="en-US" sz="2800" b="0" i="0" u="none" strike="noStrike" kern="1200" cap="none" spc="0" normalizeH="0" baseline="0" noProof="0" dirty="0" smtClean="0">
                <a:ln>
                  <a:noFill/>
                </a:ln>
                <a:solidFill>
                  <a:srgbClr val="FF0000"/>
                </a:solidFill>
                <a:effectLst/>
                <a:uLnTx/>
                <a:uFillTx/>
                <a:latin typeface="Open Sans"/>
                <a:ea typeface="+mn-ea"/>
                <a:cs typeface="+mn-cs"/>
              </a:rPr>
              <a:t> </a:t>
            </a:r>
            <a:r>
              <a:rPr kumimoji="0" lang="en-US" altLang="en-US" sz="2800" b="0" i="0" u="none" strike="noStrike" kern="1200" cap="none" spc="0" normalizeH="0" baseline="0" noProof="0" dirty="0" err="1" smtClean="0">
                <a:ln>
                  <a:noFill/>
                </a:ln>
                <a:solidFill>
                  <a:srgbClr val="FF0000"/>
                </a:solidFill>
                <a:effectLst/>
                <a:uLnTx/>
                <a:uFillTx/>
                <a:latin typeface="Open Sans"/>
                <a:ea typeface="+mn-ea"/>
                <a:cs typeface="+mn-cs"/>
              </a:rPr>
              <a:t>điểm</a:t>
            </a:r>
            <a:r>
              <a:rPr kumimoji="0" lang="en-US" altLang="en-US" sz="2800" b="0" i="0" u="none" strike="noStrike" kern="1200" cap="none" spc="0" normalizeH="0" baseline="0" noProof="0" dirty="0" smtClean="0">
                <a:ln>
                  <a:noFill/>
                </a:ln>
                <a:solidFill>
                  <a:srgbClr val="FF0000"/>
                </a:solidFill>
                <a:effectLst/>
                <a:uLnTx/>
                <a:uFillTx/>
                <a:latin typeface="Open Sans"/>
                <a:ea typeface="+mn-ea"/>
                <a:cs typeface="+mn-cs"/>
              </a:rPr>
              <a:t> </a:t>
            </a:r>
            <a:r>
              <a:rPr kumimoji="0" lang="en-US" altLang="en-US" sz="2800" b="0" i="0" u="none" strike="noStrike" kern="1200" cap="none" spc="0" normalizeH="0" baseline="0" noProof="0" dirty="0" err="1" smtClean="0">
                <a:ln>
                  <a:noFill/>
                </a:ln>
                <a:solidFill>
                  <a:srgbClr val="FF0000"/>
                </a:solidFill>
                <a:effectLst/>
                <a:uLnTx/>
                <a:uFillTx/>
                <a:latin typeface="Open Sans"/>
                <a:ea typeface="+mn-ea"/>
                <a:cs typeface="+mn-cs"/>
              </a:rPr>
              <a:t>hiện</a:t>
            </a:r>
            <a:r>
              <a:rPr kumimoji="0" lang="en-US" altLang="en-US" sz="2800" b="0" i="0" u="none" strike="noStrike" kern="1200" cap="none" spc="0" normalizeH="0" baseline="0" noProof="0" dirty="0" smtClean="0">
                <a:ln>
                  <a:noFill/>
                </a:ln>
                <a:solidFill>
                  <a:srgbClr val="FF0000"/>
                </a:solidFill>
                <a:effectLst/>
                <a:uLnTx/>
                <a:uFillTx/>
                <a:latin typeface="Open Sans"/>
                <a:ea typeface="+mn-ea"/>
                <a:cs typeface="+mn-cs"/>
              </a:rPr>
              <a:t> </a:t>
            </a:r>
            <a:r>
              <a:rPr kumimoji="0" lang="en-US" altLang="en-US" sz="2800" b="0" i="0" u="none" strike="noStrike" kern="1200" cap="none" spc="0" normalizeH="0" baseline="0" noProof="0" dirty="0" err="1" smtClean="0">
                <a:ln>
                  <a:noFill/>
                </a:ln>
                <a:solidFill>
                  <a:srgbClr val="FF0000"/>
                </a:solidFill>
                <a:effectLst/>
                <a:uLnTx/>
                <a:uFillTx/>
                <a:latin typeface="Open Sans"/>
                <a:ea typeface="+mn-ea"/>
                <a:cs typeface="+mn-cs"/>
              </a:rPr>
              <a:t>tại</a:t>
            </a:r>
            <a:r>
              <a:rPr kumimoji="0" lang="en-US" altLang="en-US" sz="2800" b="0" i="0" u="none" strike="noStrike" kern="1200" cap="none" spc="0" normalizeH="0" baseline="0" noProof="0" dirty="0" smtClean="0">
                <a:ln>
                  <a:noFill/>
                </a:ln>
                <a:solidFill>
                  <a:srgbClr val="FF0000"/>
                </a:solidFill>
                <a:effectLst/>
                <a:uLnTx/>
                <a:uFillTx/>
                <a:latin typeface="Open Sans"/>
                <a:ea typeface="+mn-ea"/>
                <a:cs typeface="+mn-cs"/>
              </a:rPr>
              <a:t> (</a:t>
            </a:r>
            <a:r>
              <a:rPr kumimoji="0" lang="en-US" altLang="en-US" sz="2800" b="0" i="0" u="none" strike="noStrike" kern="1200" cap="none" spc="0" normalizeH="0" baseline="0" noProof="0" err="1" smtClean="0">
                <a:ln>
                  <a:noFill/>
                </a:ln>
                <a:solidFill>
                  <a:srgbClr val="FF0000"/>
                </a:solidFill>
                <a:effectLst/>
                <a:uLnTx/>
                <a:uFillTx/>
                <a:latin typeface="Open Sans"/>
                <a:ea typeface="+mn-ea"/>
                <a:cs typeface="+mn-cs"/>
              </a:rPr>
              <a:t>ngày</a:t>
            </a:r>
            <a:r>
              <a:rPr kumimoji="0" lang="en-US" altLang="en-US" sz="2800" b="0" i="0" u="none" strike="noStrike" kern="1200" cap="none" spc="0" normalizeH="0" baseline="0" noProof="0" smtClean="0">
                <a:ln>
                  <a:noFill/>
                </a:ln>
                <a:solidFill>
                  <a:srgbClr val="FF0000"/>
                </a:solidFill>
                <a:effectLst/>
                <a:uLnTx/>
                <a:uFillTx/>
                <a:latin typeface="Open Sans"/>
                <a:ea typeface="+mn-ea"/>
                <a:cs typeface="+mn-cs"/>
              </a:rPr>
              <a:t> 01/11/2024) </a:t>
            </a:r>
            <a:r>
              <a:rPr kumimoji="0" lang="en-US" altLang="en-US" sz="2800" b="0" i="0" u="none" strike="noStrike" kern="1200" cap="none" spc="0" normalizeH="0" baseline="0" noProof="0" dirty="0" err="1" smtClean="0">
                <a:ln>
                  <a:noFill/>
                </a:ln>
                <a:solidFill>
                  <a:srgbClr val="FF0000"/>
                </a:solidFill>
                <a:effectLst/>
                <a:uLnTx/>
                <a:uFillTx/>
                <a:latin typeface="Open Sans"/>
                <a:ea typeface="+mn-ea"/>
                <a:cs typeface="+mn-cs"/>
              </a:rPr>
              <a:t>như</a:t>
            </a:r>
            <a:r>
              <a:rPr kumimoji="0" lang="en-US" altLang="en-US" sz="2800" b="0" i="0" u="none" strike="noStrike" kern="1200" cap="none" spc="0" normalizeH="0" baseline="0" noProof="0" dirty="0" smtClean="0">
                <a:ln>
                  <a:noFill/>
                </a:ln>
                <a:solidFill>
                  <a:srgbClr val="FF0000"/>
                </a:solidFill>
                <a:effectLst/>
                <a:uLnTx/>
                <a:uFillTx/>
                <a:latin typeface="Open Sans"/>
                <a:ea typeface="+mn-ea"/>
                <a:cs typeface="+mn-cs"/>
              </a:rPr>
              <a:t> </a:t>
            </a:r>
            <a:r>
              <a:rPr kumimoji="0" lang="en-US" altLang="en-US" sz="2800" b="0" i="0" u="none" strike="noStrike" kern="1200" cap="none" spc="0" normalizeH="0" baseline="0" noProof="0" dirty="0" err="1" smtClean="0">
                <a:ln>
                  <a:noFill/>
                </a:ln>
                <a:solidFill>
                  <a:srgbClr val="FF0000"/>
                </a:solidFill>
                <a:effectLst/>
                <a:uLnTx/>
                <a:uFillTx/>
                <a:latin typeface="Open Sans"/>
                <a:ea typeface="+mn-ea"/>
                <a:cs typeface="+mn-cs"/>
              </a:rPr>
              <a:t>sau</a:t>
            </a:r>
            <a:r>
              <a:rPr kumimoji="0" lang="en-US" altLang="en-US" sz="2800" b="0" i="0" u="none" strike="noStrike" kern="1200" cap="none" spc="0" normalizeH="0" baseline="0" noProof="0" dirty="0" smtClean="0">
                <a:ln>
                  <a:noFill/>
                </a:ln>
                <a:solidFill>
                  <a:srgbClr val="FF0000"/>
                </a:solidFill>
                <a:effectLst/>
                <a:uLnTx/>
                <a:uFillTx/>
                <a:latin typeface="Open Sans"/>
                <a:ea typeface="+mn-ea"/>
                <a:cs typeface="+mn-cs"/>
              </a:rPr>
              <a:t>:</a:t>
            </a:r>
            <a:endParaRPr kumimoji="0" lang="en-US" altLang="en-US" sz="2800" b="0" i="0" u="none" strike="noStrike" kern="1200" cap="none" spc="0" normalizeH="0" baseline="0" noProof="0" dirty="0" smtClean="0">
              <a:ln>
                <a:noFill/>
              </a:ln>
              <a:solidFill>
                <a:srgbClr val="FF0000"/>
              </a:solidFill>
              <a:effectLst/>
              <a:uLnTx/>
              <a:uFillTx/>
              <a:latin typeface="Arial" panose="020B0604020202020204" pitchFamily="34" charset="0"/>
              <a:ea typeface="+mn-ea"/>
              <a:cs typeface="+mn-cs"/>
            </a:endParaRPr>
          </a:p>
        </p:txBody>
      </p:sp>
      <p:graphicFrame>
        <p:nvGraphicFramePr>
          <p:cNvPr id="7" name="Table 6"/>
          <p:cNvGraphicFramePr>
            <a:graphicFrameLocks noGrp="1"/>
          </p:cNvGraphicFramePr>
          <p:nvPr>
            <p:extLst/>
          </p:nvPr>
        </p:nvGraphicFramePr>
        <p:xfrm>
          <a:off x="1894789" y="1630128"/>
          <a:ext cx="7258638" cy="1463040"/>
        </p:xfrm>
        <a:graphic>
          <a:graphicData uri="http://schemas.openxmlformats.org/drawingml/2006/table">
            <a:tbl>
              <a:tblPr firstRow="1" bandRow="1">
                <a:tableStyleId>{5C22544A-7EE6-4342-B048-85BDC9FD1C3A}</a:tableStyleId>
              </a:tblPr>
              <a:tblGrid>
                <a:gridCol w="3086542">
                  <a:extLst>
                    <a:ext uri="{9D8B030D-6E8A-4147-A177-3AD203B41FA5}">
                      <a16:colId xmlns:a16="http://schemas.microsoft.com/office/drawing/2014/main" val="734705377"/>
                    </a:ext>
                  </a:extLst>
                </a:gridCol>
                <a:gridCol w="4172096">
                  <a:extLst>
                    <a:ext uri="{9D8B030D-6E8A-4147-A177-3AD203B41FA5}">
                      <a16:colId xmlns:a16="http://schemas.microsoft.com/office/drawing/2014/main" val="669333134"/>
                    </a:ext>
                  </a:extLst>
                </a:gridCol>
              </a:tblGrid>
              <a:tr h="46830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600" b="1" dirty="0" err="1" smtClean="0">
                          <a:solidFill>
                            <a:srgbClr val="000000"/>
                          </a:solidFill>
                          <a:effectLst/>
                        </a:rPr>
                        <a:t>Ngân</a:t>
                      </a:r>
                      <a:r>
                        <a:rPr lang="en-US" sz="2600" b="1" dirty="0" smtClean="0">
                          <a:solidFill>
                            <a:srgbClr val="000000"/>
                          </a:solidFill>
                          <a:effectLst/>
                        </a:rPr>
                        <a:t> </a:t>
                      </a:r>
                      <a:r>
                        <a:rPr lang="en-US" sz="2600" b="1" dirty="0" err="1" smtClean="0">
                          <a:solidFill>
                            <a:srgbClr val="000000"/>
                          </a:solidFill>
                          <a:effectLst/>
                        </a:rPr>
                        <a:t>hàng</a:t>
                      </a:r>
                      <a:endParaRPr lang="en-US" sz="2600" dirty="0" smtClean="0">
                        <a:solidFill>
                          <a:srgbClr val="000000"/>
                        </a:solidFill>
                        <a:effectLs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600" b="1" dirty="0" err="1" smtClean="0">
                          <a:solidFill>
                            <a:srgbClr val="000000"/>
                          </a:solidFill>
                          <a:effectLst/>
                        </a:rPr>
                        <a:t>Mức</a:t>
                      </a:r>
                      <a:r>
                        <a:rPr lang="en-US" sz="2600" b="1" dirty="0" smtClean="0">
                          <a:solidFill>
                            <a:srgbClr val="000000"/>
                          </a:solidFill>
                          <a:effectLst/>
                        </a:rPr>
                        <a:t> </a:t>
                      </a:r>
                      <a:r>
                        <a:rPr lang="en-US" sz="2600" b="1" dirty="0" err="1" smtClean="0">
                          <a:solidFill>
                            <a:srgbClr val="000000"/>
                          </a:solidFill>
                          <a:effectLst/>
                        </a:rPr>
                        <a:t>lãi</a:t>
                      </a:r>
                      <a:r>
                        <a:rPr lang="en-US" sz="2600" b="1" dirty="0" smtClean="0">
                          <a:solidFill>
                            <a:srgbClr val="000000"/>
                          </a:solidFill>
                          <a:effectLst/>
                        </a:rPr>
                        <a:t> </a:t>
                      </a:r>
                      <a:r>
                        <a:rPr lang="en-US" sz="2600" b="1" dirty="0" err="1" smtClean="0">
                          <a:solidFill>
                            <a:srgbClr val="000000"/>
                          </a:solidFill>
                          <a:effectLst/>
                        </a:rPr>
                        <a:t>suất</a:t>
                      </a:r>
                      <a:r>
                        <a:rPr lang="en-US" sz="2600" b="1" dirty="0" smtClean="0">
                          <a:solidFill>
                            <a:srgbClr val="000000"/>
                          </a:solidFill>
                          <a:effectLst/>
                        </a:rPr>
                        <a:t> 12 </a:t>
                      </a:r>
                      <a:r>
                        <a:rPr lang="en-US" sz="2600" b="1" dirty="0" err="1" smtClean="0">
                          <a:solidFill>
                            <a:srgbClr val="000000"/>
                          </a:solidFill>
                          <a:effectLst/>
                        </a:rPr>
                        <a:t>tháng</a:t>
                      </a:r>
                      <a:r>
                        <a:rPr lang="en-US" sz="2600" b="1" dirty="0" smtClean="0">
                          <a:solidFill>
                            <a:srgbClr val="000000"/>
                          </a:solidFill>
                          <a:effectLst/>
                        </a:rPr>
                        <a:t> (%)</a:t>
                      </a:r>
                      <a:endParaRPr lang="en-US" sz="2600" dirty="0" smtClean="0">
                        <a:solidFill>
                          <a:srgbClr val="000000"/>
                        </a:solidFill>
                        <a:effectLst/>
                      </a:endParaRPr>
                    </a:p>
                  </a:txBody>
                  <a:tcPr/>
                </a:tc>
                <a:extLst>
                  <a:ext uri="{0D108BD9-81ED-4DB2-BD59-A6C34878D82A}">
                    <a16:rowId xmlns:a16="http://schemas.microsoft.com/office/drawing/2014/main" val="3025346860"/>
                  </a:ext>
                </a:extLst>
              </a:tr>
              <a:tr h="27131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600" dirty="0" err="1" smtClean="0">
                          <a:solidFill>
                            <a:srgbClr val="000000"/>
                          </a:solidFill>
                          <a:effectLst/>
                        </a:rPr>
                        <a:t>VPBank</a:t>
                      </a:r>
                      <a:endParaRPr lang="en-US" sz="2600" dirty="0" smtClean="0">
                        <a:solidFill>
                          <a:srgbClr val="000000"/>
                        </a:solidFill>
                        <a:effectLs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600" smtClean="0">
                          <a:solidFill>
                            <a:srgbClr val="000000"/>
                          </a:solidFill>
                          <a:effectLst/>
                        </a:rPr>
                        <a:t>6,8</a:t>
                      </a:r>
                      <a:endParaRPr lang="en-US" sz="2600" dirty="0" smtClean="0">
                        <a:solidFill>
                          <a:srgbClr val="000000"/>
                        </a:solidFill>
                        <a:effectLst/>
                      </a:endParaRPr>
                    </a:p>
                  </a:txBody>
                  <a:tcPr/>
                </a:tc>
                <a:extLst>
                  <a:ext uri="{0D108BD9-81ED-4DB2-BD59-A6C34878D82A}">
                    <a16:rowId xmlns:a16="http://schemas.microsoft.com/office/drawing/2014/main" val="846607999"/>
                  </a:ext>
                </a:extLst>
              </a:tr>
              <a:tr h="468301">
                <a:tc>
                  <a:txBody>
                    <a:bodyPr/>
                    <a:lstStyle/>
                    <a:p>
                      <a:pPr algn="ctr"/>
                      <a:r>
                        <a:rPr lang="en-US" sz="2600" dirty="0" err="1" smtClean="0"/>
                        <a:t>Vietin</a:t>
                      </a:r>
                      <a:r>
                        <a:rPr lang="en-US" sz="2600" baseline="0" dirty="0" smtClean="0"/>
                        <a:t> bank</a:t>
                      </a:r>
                      <a:endParaRPr lang="en-US" sz="2600" dirty="0"/>
                    </a:p>
                  </a:txBody>
                  <a:tcPr/>
                </a:tc>
                <a:tc>
                  <a:txBody>
                    <a:bodyPr/>
                    <a:lstStyle/>
                    <a:p>
                      <a:pPr algn="ctr"/>
                      <a:r>
                        <a:rPr lang="en-US" sz="2600" smtClean="0"/>
                        <a:t>6,5</a:t>
                      </a:r>
                      <a:endParaRPr lang="en-US" sz="2600" dirty="0"/>
                    </a:p>
                  </a:txBody>
                  <a:tcPr/>
                </a:tc>
                <a:extLst>
                  <a:ext uri="{0D108BD9-81ED-4DB2-BD59-A6C34878D82A}">
                    <a16:rowId xmlns:a16="http://schemas.microsoft.com/office/drawing/2014/main" val="1611422336"/>
                  </a:ext>
                </a:extLst>
              </a:tr>
            </a:tbl>
          </a:graphicData>
        </a:graphic>
      </p:graphicFrame>
      <p:sp>
        <p:nvSpPr>
          <p:cNvPr id="8" name="Rectangle 7"/>
          <p:cNvSpPr/>
          <p:nvPr/>
        </p:nvSpPr>
        <p:spPr>
          <a:xfrm>
            <a:off x="257619" y="3915878"/>
            <a:ext cx="11228323"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smtClean="0">
                <a:ln>
                  <a:noFill/>
                </a:ln>
                <a:solidFill>
                  <a:srgbClr val="000000"/>
                </a:solidFill>
                <a:effectLst/>
                <a:uLnTx/>
                <a:uFillTx/>
                <a:latin typeface="Open Sans"/>
                <a:ea typeface="+mn-ea"/>
                <a:cs typeface="+mn-cs"/>
              </a:rPr>
              <a:t>- Ngân hàng VPBank (lãi </a:t>
            </a:r>
            <a:r>
              <a:rPr kumimoji="0" lang="vi-VN" sz="2400" b="0" i="0" u="none" strike="noStrike" kern="1200" cap="none" spc="0" normalizeH="0" baseline="0" noProof="0" smtClean="0">
                <a:ln>
                  <a:noFill/>
                </a:ln>
                <a:solidFill>
                  <a:srgbClr val="000000"/>
                </a:solidFill>
                <a:effectLst/>
                <a:uLnTx/>
                <a:uFillTx/>
                <a:latin typeface="Open Sans"/>
                <a:ea typeface="+mn-ea"/>
                <a:cs typeface="+mn-cs"/>
              </a:rPr>
              <a:t>suất </a:t>
            </a:r>
            <a:r>
              <a:rPr kumimoji="0" lang="en-US" sz="2400" b="0" i="0" u="none" strike="noStrike" kern="1200" cap="none" spc="0" normalizeH="0" baseline="0" noProof="0" smtClean="0">
                <a:ln>
                  <a:noFill/>
                </a:ln>
                <a:solidFill>
                  <a:srgbClr val="000000"/>
                </a:solidFill>
                <a:effectLst/>
                <a:uLnTx/>
                <a:uFillTx/>
                <a:latin typeface="Open Sans"/>
                <a:ea typeface="+mn-ea"/>
                <a:cs typeface="+mn-cs"/>
              </a:rPr>
              <a:t>6,8</a:t>
            </a:r>
            <a:r>
              <a:rPr kumimoji="0" lang="vi-VN" sz="2400" b="0" i="0" u="none" strike="noStrike" kern="1200" cap="none" spc="0" normalizeH="0" baseline="0" noProof="0" smtClean="0">
                <a:ln>
                  <a:noFill/>
                </a:ln>
                <a:solidFill>
                  <a:srgbClr val="000000"/>
                </a:solidFill>
                <a:effectLst/>
                <a:uLnTx/>
                <a:uFillTx/>
                <a:latin typeface="Open Sans"/>
                <a:ea typeface="+mn-ea"/>
                <a:cs typeface="+mn-cs"/>
              </a:rPr>
              <a:t>%/</a:t>
            </a:r>
            <a:r>
              <a:rPr kumimoji="0" lang="vi-VN" sz="2400" b="0" i="0" u="none" strike="noStrike" kern="1200" cap="none" spc="0" normalizeH="0" baseline="0" noProof="0" dirty="0" smtClean="0">
                <a:ln>
                  <a:noFill/>
                </a:ln>
                <a:solidFill>
                  <a:srgbClr val="000000"/>
                </a:solidFill>
                <a:effectLst/>
                <a:uLnTx/>
                <a:uFillTx/>
                <a:latin typeface="Open Sans"/>
                <a:ea typeface="+mn-ea"/>
                <a:cs typeface="+mn-cs"/>
              </a:rPr>
              <a:t>12 tháng).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smtClean="0">
                <a:ln>
                  <a:noFill/>
                </a:ln>
                <a:solidFill>
                  <a:srgbClr val="000000"/>
                </a:solidFill>
                <a:effectLst/>
                <a:uLnTx/>
                <a:uFillTx/>
                <a:latin typeface="Open Sans"/>
                <a:ea typeface="+mn-ea"/>
                <a:cs typeface="+mn-cs"/>
              </a:rPr>
              <a:t>Số tiền bác Hưng </a:t>
            </a:r>
            <a:r>
              <a:rPr kumimoji="0" lang="vi-VN" sz="2400" b="0" i="0" u="none" strike="noStrike" kern="1200" cap="none" spc="0" normalizeH="0" baseline="0" noProof="0" smtClean="0">
                <a:ln>
                  <a:noFill/>
                </a:ln>
                <a:solidFill>
                  <a:srgbClr val="000000"/>
                </a:solidFill>
                <a:effectLst/>
                <a:uLnTx/>
                <a:uFillTx/>
                <a:latin typeface="Open Sans"/>
                <a:ea typeface="+mn-ea"/>
                <a:cs typeface="+mn-cs"/>
              </a:rPr>
              <a:t>nhận được</a:t>
            </a:r>
            <a:r>
              <a:rPr kumimoji="0" lang="en-US" sz="2400" b="0" i="0" u="none" strike="noStrike" kern="1200" cap="none" spc="0" normalizeH="0" baseline="0" noProof="0" smtClean="0">
                <a:ln>
                  <a:noFill/>
                </a:ln>
                <a:solidFill>
                  <a:srgbClr val="000000"/>
                </a:solidFill>
                <a:effectLst/>
                <a:uLnTx/>
                <a:uFillTx/>
                <a:latin typeface="Open Sans"/>
                <a:ea typeface="+mn-ea"/>
                <a:cs typeface="+mn-cs"/>
              </a:rPr>
              <a:t> cả</a:t>
            </a:r>
            <a:r>
              <a:rPr kumimoji="0" lang="en-US" sz="2400" b="0" i="0" u="none" strike="noStrike" kern="1200" cap="none" spc="0" normalizeH="0" noProof="0" smtClean="0">
                <a:ln>
                  <a:noFill/>
                </a:ln>
                <a:solidFill>
                  <a:srgbClr val="000000"/>
                </a:solidFill>
                <a:effectLst/>
                <a:uLnTx/>
                <a:uFillTx/>
                <a:latin typeface="Open Sans"/>
                <a:ea typeface="+mn-ea"/>
                <a:cs typeface="+mn-cs"/>
              </a:rPr>
              <a:t> vốn và lãi</a:t>
            </a:r>
            <a:r>
              <a:rPr kumimoji="0" lang="vi-VN" sz="2400" b="0" i="0" u="none" strike="noStrike" kern="1200" cap="none" spc="0" normalizeH="0" baseline="0" noProof="0" smtClean="0">
                <a:ln>
                  <a:noFill/>
                </a:ln>
                <a:solidFill>
                  <a:srgbClr val="000000"/>
                </a:solidFill>
                <a:effectLst/>
                <a:uLnTx/>
                <a:uFillTx/>
                <a:latin typeface="Open Sans"/>
                <a:ea typeface="+mn-ea"/>
                <a:cs typeface="+mn-cs"/>
              </a:rPr>
              <a:t> </a:t>
            </a:r>
            <a:r>
              <a:rPr kumimoji="0" lang="vi-VN" sz="2400" b="0" i="0" u="none" strike="noStrike" kern="1200" cap="none" spc="0" normalizeH="0" baseline="0" noProof="0" dirty="0" smtClean="0">
                <a:ln>
                  <a:noFill/>
                </a:ln>
                <a:solidFill>
                  <a:srgbClr val="000000"/>
                </a:solidFill>
                <a:effectLst/>
                <a:uLnTx/>
                <a:uFillTx/>
                <a:latin typeface="Open Sans"/>
                <a:ea typeface="+mn-ea"/>
                <a:cs typeface="+mn-cs"/>
              </a:rPr>
              <a:t>là</a:t>
            </a:r>
            <a:r>
              <a:rPr kumimoji="0" lang="vi-VN" sz="2400" b="0" i="0" u="none" strike="noStrike" kern="1200" cap="none" spc="0" normalizeH="0" baseline="0" noProof="0" smtClean="0">
                <a:ln>
                  <a:noFill/>
                </a:ln>
                <a:solidFill>
                  <a:srgbClr val="000000"/>
                </a:solidFill>
                <a:effectLst/>
                <a:uLnTx/>
                <a:uFillTx/>
                <a:latin typeface="Open Sans"/>
                <a:ea typeface="+mn-ea"/>
                <a:cs typeface="+mn-cs"/>
              </a:rPr>
              <a:t>: 300.</a:t>
            </a:r>
            <a:r>
              <a:rPr kumimoji="0" lang="en-US" sz="2400" b="0" i="0" u="none" strike="noStrike" kern="1200" cap="none" spc="0" normalizeH="0" baseline="0" noProof="0" smtClean="0">
                <a:ln>
                  <a:noFill/>
                </a:ln>
                <a:solidFill>
                  <a:srgbClr val="000000"/>
                </a:solidFill>
                <a:effectLst/>
                <a:uLnTx/>
                <a:uFillTx/>
                <a:latin typeface="Open Sans"/>
                <a:ea typeface="+mn-ea"/>
                <a:cs typeface="+mn-cs"/>
              </a:rPr>
              <a:t>(1+6,8</a:t>
            </a:r>
            <a:r>
              <a:rPr kumimoji="0" lang="vi-VN" sz="2400" b="0" i="0" u="none" strike="noStrike" kern="1200" cap="none" spc="0" normalizeH="0" baseline="0" noProof="0" smtClean="0">
                <a:ln>
                  <a:noFill/>
                </a:ln>
                <a:solidFill>
                  <a:srgbClr val="000000"/>
                </a:solidFill>
                <a:effectLst/>
                <a:uLnTx/>
                <a:uFillTx/>
                <a:latin typeface="Open Sans"/>
                <a:ea typeface="+mn-ea"/>
                <a:cs typeface="+mn-cs"/>
              </a:rPr>
              <a:t>%</a:t>
            </a:r>
            <a:r>
              <a:rPr kumimoji="0" lang="en-US" sz="2400" b="0" i="0" u="none" strike="noStrike" kern="1200" cap="none" spc="0" normalizeH="0" baseline="0" noProof="0" smtClean="0">
                <a:ln>
                  <a:noFill/>
                </a:ln>
                <a:solidFill>
                  <a:srgbClr val="000000"/>
                </a:solidFill>
                <a:effectLst/>
                <a:uLnTx/>
                <a:uFillTx/>
                <a:latin typeface="Open Sans"/>
                <a:ea typeface="+mn-ea"/>
                <a:cs typeface="+mn-cs"/>
              </a:rPr>
              <a:t>)</a:t>
            </a:r>
            <a:r>
              <a:rPr kumimoji="0" lang="vi-VN" sz="2400" b="0" i="0" u="none" strike="noStrike" kern="1200" cap="none" spc="0" normalizeH="0" baseline="0" noProof="0" smtClean="0">
                <a:ln>
                  <a:noFill/>
                </a:ln>
                <a:solidFill>
                  <a:srgbClr val="000000"/>
                </a:solidFill>
                <a:effectLst/>
                <a:uLnTx/>
                <a:uFillTx/>
                <a:latin typeface="Open Sans"/>
                <a:ea typeface="+mn-ea"/>
                <a:cs typeface="+mn-cs"/>
              </a:rPr>
              <a:t> = </a:t>
            </a:r>
            <a:r>
              <a:rPr kumimoji="0" lang="en-US" sz="2400" b="0" i="0" u="none" strike="noStrike" kern="1200" cap="none" spc="0" normalizeH="0" baseline="0" noProof="0" smtClean="0">
                <a:ln>
                  <a:noFill/>
                </a:ln>
                <a:solidFill>
                  <a:srgbClr val="000000"/>
                </a:solidFill>
                <a:effectLst/>
                <a:uLnTx/>
                <a:uFillTx/>
                <a:latin typeface="Open Sans"/>
                <a:ea typeface="+mn-ea"/>
                <a:cs typeface="+mn-cs"/>
              </a:rPr>
              <a:t>3</a:t>
            </a:r>
            <a:r>
              <a:rPr kumimoji="0" lang="vi-VN" sz="2400" b="0" i="0" u="none" strike="noStrike" kern="1200" cap="none" spc="0" normalizeH="0" baseline="0" noProof="0" smtClean="0">
                <a:ln>
                  <a:noFill/>
                </a:ln>
                <a:solidFill>
                  <a:srgbClr val="000000"/>
                </a:solidFill>
                <a:effectLst/>
                <a:uLnTx/>
                <a:uFillTx/>
                <a:latin typeface="Open Sans"/>
                <a:ea typeface="+mn-ea"/>
                <a:cs typeface="+mn-cs"/>
              </a:rPr>
              <a:t>2</a:t>
            </a:r>
            <a:r>
              <a:rPr kumimoji="0" lang="en-US" sz="2400" b="0" i="0" u="none" strike="noStrike" kern="1200" cap="none" spc="0" normalizeH="0" baseline="0" noProof="0" smtClean="0">
                <a:ln>
                  <a:noFill/>
                </a:ln>
                <a:solidFill>
                  <a:srgbClr val="000000"/>
                </a:solidFill>
                <a:effectLst/>
                <a:uLnTx/>
                <a:uFillTx/>
                <a:latin typeface="Open Sans"/>
                <a:ea typeface="+mn-ea"/>
                <a:cs typeface="+mn-cs"/>
              </a:rPr>
              <a:t>0</a:t>
            </a:r>
            <a:r>
              <a:rPr kumimoji="0" lang="vi-VN" sz="2400" b="0" i="0" u="none" strike="noStrike" kern="1200" cap="none" spc="0" normalizeH="0" baseline="0" noProof="0" smtClean="0">
                <a:ln>
                  <a:noFill/>
                </a:ln>
                <a:solidFill>
                  <a:srgbClr val="000000"/>
                </a:solidFill>
                <a:effectLst/>
                <a:uLnTx/>
                <a:uFillTx/>
                <a:latin typeface="Open Sans"/>
                <a:ea typeface="+mn-ea"/>
                <a:cs typeface="+mn-cs"/>
              </a:rPr>
              <a:t>,</a:t>
            </a:r>
            <a:r>
              <a:rPr kumimoji="0" lang="en-US" sz="2400" b="0" i="0" u="none" strike="noStrike" kern="1200" cap="none" spc="0" normalizeH="0" baseline="0" noProof="0" smtClean="0">
                <a:ln>
                  <a:noFill/>
                </a:ln>
                <a:solidFill>
                  <a:srgbClr val="000000"/>
                </a:solidFill>
                <a:effectLst/>
                <a:uLnTx/>
                <a:uFillTx/>
                <a:latin typeface="Open Sans"/>
                <a:ea typeface="+mn-ea"/>
                <a:cs typeface="+mn-cs"/>
              </a:rPr>
              <a:t>4</a:t>
            </a:r>
            <a:r>
              <a:rPr kumimoji="0" lang="vi-VN" sz="2400" b="0" i="0" u="none" strike="noStrike" kern="1200" cap="none" spc="0" normalizeH="0" baseline="0" noProof="0" smtClean="0">
                <a:ln>
                  <a:noFill/>
                </a:ln>
                <a:solidFill>
                  <a:srgbClr val="000000"/>
                </a:solidFill>
                <a:effectLst/>
                <a:uLnTx/>
                <a:uFillTx/>
                <a:latin typeface="Open Sans"/>
                <a:ea typeface="+mn-ea"/>
                <a:cs typeface="+mn-cs"/>
              </a:rPr>
              <a:t> </a:t>
            </a:r>
            <a:r>
              <a:rPr kumimoji="0" lang="vi-VN" sz="2400" b="0" i="0" u="none" strike="noStrike" kern="1200" cap="none" spc="0" normalizeH="0" baseline="0" noProof="0" dirty="0" smtClean="0">
                <a:ln>
                  <a:noFill/>
                </a:ln>
                <a:solidFill>
                  <a:srgbClr val="000000"/>
                </a:solidFill>
                <a:effectLst/>
                <a:uLnTx/>
                <a:uFillTx/>
                <a:latin typeface="Open Sans"/>
                <a:ea typeface="+mn-ea"/>
                <a:cs typeface="+mn-cs"/>
              </a:rPr>
              <a:t>(triệu </a:t>
            </a:r>
            <a:r>
              <a:rPr kumimoji="0" lang="vi-VN" sz="2400" b="0" i="0" u="none" strike="noStrike" kern="1200" cap="none" spc="0" normalizeH="0" baseline="0" noProof="0" smtClean="0">
                <a:ln>
                  <a:noFill/>
                </a:ln>
                <a:solidFill>
                  <a:srgbClr val="000000"/>
                </a:solidFill>
                <a:effectLst/>
                <a:uLnTx/>
                <a:uFillTx/>
                <a:latin typeface="Open Sans"/>
                <a:ea typeface="+mn-ea"/>
                <a:cs typeface="+mn-cs"/>
              </a:rPr>
              <a:t>đồng)</a:t>
            </a:r>
            <a:endParaRPr kumimoji="0" lang="en-US" sz="2400" b="0" i="0" u="none" strike="noStrike" kern="1200" cap="none" spc="0" normalizeH="0" baseline="0" noProof="0" smtClean="0">
              <a:ln>
                <a:noFill/>
              </a:ln>
              <a:solidFill>
                <a:srgbClr val="000000"/>
              </a:solidFill>
              <a:effectLst/>
              <a:uLnTx/>
              <a:uFillTx/>
              <a:latin typeface="Open Sans"/>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smtClean="0">
                <a:solidFill>
                  <a:srgbClr val="000000"/>
                </a:solidFill>
                <a:latin typeface="Open Sans"/>
              </a:rPr>
              <a:t>Số tiền lãi Bác Hưng nhận được là 320,4 – 300 = 20,4 ( Triệu đồng)</a:t>
            </a:r>
            <a:endParaRPr kumimoji="0" lang="vi-VN" sz="2400" b="0" i="0" u="none" strike="noStrike" kern="1200" cap="none" spc="0" normalizeH="0" baseline="0" noProof="0" dirty="0" smtClean="0">
              <a:ln>
                <a:noFill/>
              </a:ln>
              <a:solidFill>
                <a:srgbClr val="000000"/>
              </a:solidFill>
              <a:effectLst/>
              <a:uLnTx/>
              <a:uFillTx/>
              <a:latin typeface="Open Sans"/>
              <a:ea typeface="+mn-ea"/>
              <a:cs typeface="+mn-cs"/>
            </a:endParaRPr>
          </a:p>
        </p:txBody>
      </p:sp>
      <p:sp>
        <p:nvSpPr>
          <p:cNvPr id="9" name="Rectangle 8"/>
          <p:cNvSpPr/>
          <p:nvPr/>
        </p:nvSpPr>
        <p:spPr>
          <a:xfrm>
            <a:off x="257619" y="3084881"/>
            <a:ext cx="11653196" cy="83099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Open Sans"/>
                <a:ea typeface="+mn-ea"/>
                <a:cs typeface="+mn-cs"/>
              </a:rPr>
              <a:t>Số tiền lãi mà bác Hưng nhận được khi gửi 300 triệu đồng kì hạn 12 tháng cho mỗi ngân hàng:</a:t>
            </a:r>
          </a:p>
        </p:txBody>
      </p:sp>
      <p:sp>
        <p:nvSpPr>
          <p:cNvPr id="10" name="Rectangle 9"/>
          <p:cNvSpPr/>
          <p:nvPr/>
        </p:nvSpPr>
        <p:spPr>
          <a:xfrm>
            <a:off x="257619" y="5217920"/>
            <a:ext cx="11653196"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70C0"/>
                </a:solidFill>
                <a:effectLst/>
                <a:uLnTx/>
                <a:uFillTx/>
                <a:latin typeface="Open Sans"/>
                <a:ea typeface="+mn-ea"/>
                <a:cs typeface="+mn-cs"/>
              </a:rPr>
              <a:t>- </a:t>
            </a:r>
            <a:r>
              <a:rPr kumimoji="0" lang="vi-VN" sz="2400" b="0" i="0" u="none" strike="noStrike" kern="1200" cap="none" spc="0" normalizeH="0" baseline="0" noProof="0" dirty="0" smtClean="0">
                <a:ln>
                  <a:noFill/>
                </a:ln>
                <a:solidFill>
                  <a:srgbClr val="0070C0"/>
                </a:solidFill>
                <a:effectLst/>
                <a:uLnTx/>
                <a:uFillTx/>
                <a:latin typeface="Open Sans"/>
                <a:ea typeface="+mn-ea"/>
                <a:cs typeface="+mn-cs"/>
              </a:rPr>
              <a:t>Ngân </a:t>
            </a:r>
            <a:r>
              <a:rPr kumimoji="0" lang="vi-VN" sz="2400" b="0" i="0" u="none" strike="noStrike" kern="1200" cap="none" spc="0" normalizeH="0" baseline="0" noProof="0">
                <a:ln>
                  <a:noFill/>
                </a:ln>
                <a:solidFill>
                  <a:srgbClr val="0070C0"/>
                </a:solidFill>
                <a:effectLst/>
                <a:uLnTx/>
                <a:uFillTx/>
                <a:latin typeface="Open Sans"/>
                <a:ea typeface="+mn-ea"/>
                <a:cs typeface="+mn-cs"/>
              </a:rPr>
              <a:t>hàng </a:t>
            </a:r>
            <a:r>
              <a:rPr kumimoji="0" lang="en-US" sz="2400" b="0" i="0" u="none" strike="noStrike" kern="1200" cap="none" spc="0" normalizeH="0" baseline="0" noProof="0" smtClean="0">
                <a:ln>
                  <a:noFill/>
                </a:ln>
                <a:solidFill>
                  <a:srgbClr val="0070C0"/>
                </a:solidFill>
                <a:effectLst/>
                <a:uLnTx/>
                <a:uFillTx/>
                <a:latin typeface="Open Sans"/>
                <a:ea typeface="+mn-ea"/>
                <a:cs typeface="+mn-cs"/>
              </a:rPr>
              <a:t>Vietin bank</a:t>
            </a:r>
            <a:r>
              <a:rPr kumimoji="0" lang="vi-VN" sz="2400" b="0" i="0" u="none" strike="noStrike" kern="1200" cap="none" spc="0" normalizeH="0" baseline="0" noProof="0" smtClean="0">
                <a:ln>
                  <a:noFill/>
                </a:ln>
                <a:solidFill>
                  <a:srgbClr val="0070C0"/>
                </a:solidFill>
                <a:effectLst/>
                <a:uLnTx/>
                <a:uFillTx/>
                <a:latin typeface="Open Sans"/>
                <a:ea typeface="+mn-ea"/>
                <a:cs typeface="+mn-cs"/>
              </a:rPr>
              <a:t> </a:t>
            </a:r>
            <a:r>
              <a:rPr kumimoji="0" lang="vi-VN" sz="2400" b="0" i="0" u="none" strike="noStrike" kern="1200" cap="none" spc="0" normalizeH="0" baseline="0" noProof="0" dirty="0">
                <a:ln>
                  <a:noFill/>
                </a:ln>
                <a:solidFill>
                  <a:srgbClr val="0070C0"/>
                </a:solidFill>
                <a:effectLst/>
                <a:uLnTx/>
                <a:uFillTx/>
                <a:latin typeface="Open Sans"/>
                <a:ea typeface="+mn-ea"/>
                <a:cs typeface="+mn-cs"/>
              </a:rPr>
              <a:t>(lãi </a:t>
            </a:r>
            <a:r>
              <a:rPr kumimoji="0" lang="vi-VN" sz="2400" b="0" i="0" u="none" strike="noStrike" kern="1200" cap="none" spc="0" normalizeH="0" baseline="0" noProof="0">
                <a:ln>
                  <a:noFill/>
                </a:ln>
                <a:solidFill>
                  <a:srgbClr val="0070C0"/>
                </a:solidFill>
                <a:effectLst/>
                <a:uLnTx/>
                <a:uFillTx/>
                <a:latin typeface="Open Sans"/>
                <a:ea typeface="+mn-ea"/>
                <a:cs typeface="+mn-cs"/>
              </a:rPr>
              <a:t>suất </a:t>
            </a:r>
            <a:r>
              <a:rPr kumimoji="0" lang="en-US" sz="2400" b="0" i="0" u="none" strike="noStrike" kern="1200" cap="none" spc="0" normalizeH="0" baseline="0" noProof="0" smtClean="0">
                <a:ln>
                  <a:noFill/>
                </a:ln>
                <a:solidFill>
                  <a:srgbClr val="0070C0"/>
                </a:solidFill>
                <a:effectLst/>
                <a:uLnTx/>
                <a:uFillTx/>
                <a:latin typeface="Open Sans"/>
                <a:ea typeface="+mn-ea"/>
                <a:cs typeface="+mn-cs"/>
              </a:rPr>
              <a:t>6,5</a:t>
            </a:r>
            <a:r>
              <a:rPr kumimoji="0" lang="vi-VN" sz="2400" b="0" i="0" u="none" strike="noStrike" kern="1200" cap="none" spc="0" normalizeH="0" baseline="0" noProof="0" smtClean="0">
                <a:ln>
                  <a:noFill/>
                </a:ln>
                <a:solidFill>
                  <a:srgbClr val="0070C0"/>
                </a:solidFill>
                <a:effectLst/>
                <a:uLnTx/>
                <a:uFillTx/>
                <a:latin typeface="Open Sans"/>
                <a:ea typeface="+mn-ea"/>
                <a:cs typeface="+mn-cs"/>
              </a:rPr>
              <a:t>%/</a:t>
            </a:r>
            <a:r>
              <a:rPr kumimoji="0" lang="vi-VN" sz="2400" b="0" i="0" u="none" strike="noStrike" kern="1200" cap="none" spc="0" normalizeH="0" baseline="0" noProof="0" dirty="0">
                <a:ln>
                  <a:noFill/>
                </a:ln>
                <a:solidFill>
                  <a:srgbClr val="0070C0"/>
                </a:solidFill>
                <a:effectLst/>
                <a:uLnTx/>
                <a:uFillTx/>
                <a:latin typeface="Open Sans"/>
                <a:ea typeface="+mn-ea"/>
                <a:cs typeface="+mn-cs"/>
              </a:rPr>
              <a:t>12 tháng).</a:t>
            </a:r>
          </a:p>
          <a:p>
            <a:pPr lvl="0" algn="just">
              <a:defRPr/>
            </a:pPr>
            <a:r>
              <a:rPr kumimoji="0" lang="vi-VN" sz="2400" b="0" i="0" u="none" strike="noStrike" kern="1200" cap="none" spc="0" normalizeH="0" baseline="0" noProof="0" dirty="0">
                <a:ln>
                  <a:noFill/>
                </a:ln>
                <a:solidFill>
                  <a:srgbClr val="0070C0"/>
                </a:solidFill>
                <a:effectLst/>
                <a:uLnTx/>
                <a:uFillTx/>
                <a:latin typeface="Open Sans"/>
                <a:ea typeface="+mn-ea"/>
                <a:cs typeface="+mn-cs"/>
              </a:rPr>
              <a:t>Số tiền bác Hưng nhận </a:t>
            </a:r>
            <a:r>
              <a:rPr kumimoji="0" lang="vi-VN" sz="2400" b="0" i="0" u="none" strike="noStrike" kern="1200" cap="none" spc="0" normalizeH="0" baseline="0" noProof="0">
                <a:ln>
                  <a:noFill/>
                </a:ln>
                <a:solidFill>
                  <a:srgbClr val="0070C0"/>
                </a:solidFill>
                <a:effectLst/>
                <a:uLnTx/>
                <a:uFillTx/>
                <a:latin typeface="Open Sans"/>
                <a:ea typeface="+mn-ea"/>
                <a:cs typeface="+mn-cs"/>
              </a:rPr>
              <a:t>được </a:t>
            </a:r>
            <a:r>
              <a:rPr lang="en-US" sz="2400">
                <a:solidFill>
                  <a:srgbClr val="0070C0"/>
                </a:solidFill>
                <a:latin typeface="Open Sans"/>
              </a:rPr>
              <a:t>cả vốn và lãi</a:t>
            </a:r>
            <a:r>
              <a:rPr lang="vi-VN" sz="2400">
                <a:solidFill>
                  <a:srgbClr val="0070C0"/>
                </a:solidFill>
                <a:latin typeface="Open Sans"/>
              </a:rPr>
              <a:t> là</a:t>
            </a:r>
            <a:r>
              <a:rPr kumimoji="0" lang="vi-VN" sz="2400" b="0" i="0" u="none" strike="noStrike" kern="1200" cap="none" spc="0" normalizeH="0" baseline="0" noProof="0">
                <a:ln>
                  <a:noFill/>
                </a:ln>
                <a:solidFill>
                  <a:srgbClr val="0070C0"/>
                </a:solidFill>
                <a:effectLst/>
                <a:uLnTx/>
                <a:uFillTx/>
                <a:latin typeface="Open Sans"/>
                <a:ea typeface="+mn-ea"/>
                <a:cs typeface="+mn-cs"/>
              </a:rPr>
              <a:t>: </a:t>
            </a:r>
            <a:r>
              <a:rPr kumimoji="0" lang="vi-VN" sz="2400" b="0" i="0" u="none" strike="noStrike" kern="1200" cap="none" spc="0" normalizeH="0" baseline="0" noProof="0" smtClean="0">
                <a:ln>
                  <a:noFill/>
                </a:ln>
                <a:solidFill>
                  <a:srgbClr val="0070C0"/>
                </a:solidFill>
                <a:effectLst/>
                <a:uLnTx/>
                <a:uFillTx/>
                <a:latin typeface="Open Sans"/>
                <a:ea typeface="+mn-ea"/>
                <a:cs typeface="+mn-cs"/>
              </a:rPr>
              <a:t>300</a:t>
            </a:r>
            <a:r>
              <a:rPr kumimoji="0" lang="en-US" sz="2400" b="0" i="0" u="none" strike="noStrike" kern="1200" cap="none" spc="0" normalizeH="0" baseline="0" noProof="0" smtClean="0">
                <a:ln>
                  <a:noFill/>
                </a:ln>
                <a:solidFill>
                  <a:srgbClr val="0070C0"/>
                </a:solidFill>
                <a:effectLst/>
                <a:uLnTx/>
                <a:uFillTx/>
                <a:latin typeface="Open Sans"/>
                <a:ea typeface="+mn-ea"/>
                <a:cs typeface="+mn-cs"/>
              </a:rPr>
              <a:t>.(1+</a:t>
            </a:r>
            <a:r>
              <a:rPr kumimoji="0" lang="vi-VN" sz="2400" b="0" i="0" u="none" strike="noStrike" kern="1200" cap="none" spc="0" normalizeH="0" baseline="0" noProof="0" smtClean="0">
                <a:ln>
                  <a:noFill/>
                </a:ln>
                <a:solidFill>
                  <a:srgbClr val="0070C0"/>
                </a:solidFill>
                <a:effectLst/>
                <a:uLnTx/>
                <a:uFillTx/>
                <a:latin typeface="Open Sans"/>
                <a:ea typeface="+mn-ea"/>
                <a:cs typeface="+mn-cs"/>
              </a:rPr>
              <a:t> </a:t>
            </a:r>
            <a:r>
              <a:rPr kumimoji="0" lang="en-US" sz="2400" b="0" i="0" u="none" strike="noStrike" kern="1200" cap="none" spc="0" normalizeH="0" baseline="0" noProof="0" smtClean="0">
                <a:ln>
                  <a:noFill/>
                </a:ln>
                <a:solidFill>
                  <a:srgbClr val="0070C0"/>
                </a:solidFill>
                <a:effectLst/>
                <a:uLnTx/>
                <a:uFillTx/>
                <a:latin typeface="Open Sans"/>
                <a:ea typeface="+mn-ea"/>
                <a:cs typeface="+mn-cs"/>
              </a:rPr>
              <a:t>6,5</a:t>
            </a:r>
            <a:r>
              <a:rPr kumimoji="0" lang="vi-VN" sz="2400" b="0" i="0" u="none" strike="noStrike" kern="1200" cap="none" spc="0" normalizeH="0" baseline="0" noProof="0" smtClean="0">
                <a:ln>
                  <a:noFill/>
                </a:ln>
                <a:solidFill>
                  <a:srgbClr val="0070C0"/>
                </a:solidFill>
                <a:effectLst/>
                <a:uLnTx/>
                <a:uFillTx/>
                <a:latin typeface="Open Sans"/>
                <a:ea typeface="+mn-ea"/>
                <a:cs typeface="+mn-cs"/>
              </a:rPr>
              <a:t>%</a:t>
            </a:r>
            <a:r>
              <a:rPr kumimoji="0" lang="en-US" sz="2400" b="0" i="0" u="none" strike="noStrike" kern="1200" cap="none" spc="0" normalizeH="0" baseline="0" noProof="0" smtClean="0">
                <a:ln>
                  <a:noFill/>
                </a:ln>
                <a:solidFill>
                  <a:srgbClr val="0070C0"/>
                </a:solidFill>
                <a:effectLst/>
                <a:uLnTx/>
                <a:uFillTx/>
                <a:latin typeface="Open Sans"/>
                <a:ea typeface="+mn-ea"/>
                <a:cs typeface="+mn-cs"/>
              </a:rPr>
              <a:t>)</a:t>
            </a:r>
            <a:r>
              <a:rPr kumimoji="0" lang="vi-VN" sz="2400" b="0" i="0" u="none" strike="noStrike" kern="1200" cap="none" spc="0" normalizeH="0" baseline="0" noProof="0" smtClean="0">
                <a:ln>
                  <a:noFill/>
                </a:ln>
                <a:solidFill>
                  <a:srgbClr val="0070C0"/>
                </a:solidFill>
                <a:effectLst/>
                <a:uLnTx/>
                <a:uFillTx/>
                <a:latin typeface="Open Sans"/>
                <a:ea typeface="+mn-ea"/>
                <a:cs typeface="+mn-cs"/>
              </a:rPr>
              <a:t>= </a:t>
            </a:r>
            <a:r>
              <a:rPr kumimoji="0" lang="en-US" sz="2400" b="0" i="0" u="none" strike="noStrike" kern="1200" cap="none" spc="0" normalizeH="0" baseline="0" noProof="0" smtClean="0">
                <a:ln>
                  <a:noFill/>
                </a:ln>
                <a:solidFill>
                  <a:srgbClr val="0070C0"/>
                </a:solidFill>
                <a:effectLst/>
                <a:uLnTx/>
                <a:uFillTx/>
                <a:latin typeface="Open Sans"/>
                <a:ea typeface="+mn-ea"/>
                <a:cs typeface="+mn-cs"/>
              </a:rPr>
              <a:t>319,5</a:t>
            </a:r>
            <a:r>
              <a:rPr kumimoji="0" lang="vi-VN" sz="2400" b="0" i="0" u="none" strike="noStrike" kern="1200" cap="none" spc="0" normalizeH="0" baseline="0" noProof="0" smtClean="0">
                <a:ln>
                  <a:noFill/>
                </a:ln>
                <a:solidFill>
                  <a:srgbClr val="0070C0"/>
                </a:solidFill>
                <a:effectLst/>
                <a:uLnTx/>
                <a:uFillTx/>
                <a:latin typeface="Open Sans"/>
                <a:ea typeface="+mn-ea"/>
                <a:cs typeface="+mn-cs"/>
              </a:rPr>
              <a:t> </a:t>
            </a:r>
            <a:r>
              <a:rPr kumimoji="0" lang="vi-VN" sz="2400" b="0" i="0" u="none" strike="noStrike" kern="1200" cap="none" spc="0" normalizeH="0" baseline="0" noProof="0" dirty="0">
                <a:ln>
                  <a:noFill/>
                </a:ln>
                <a:solidFill>
                  <a:srgbClr val="0070C0"/>
                </a:solidFill>
                <a:effectLst/>
                <a:uLnTx/>
                <a:uFillTx/>
                <a:latin typeface="Open Sans"/>
                <a:ea typeface="+mn-ea"/>
                <a:cs typeface="+mn-cs"/>
              </a:rPr>
              <a:t>(triệu </a:t>
            </a:r>
            <a:r>
              <a:rPr kumimoji="0" lang="vi-VN" sz="2400" b="0" i="0" u="none" strike="noStrike" kern="1200" cap="none" spc="0" normalizeH="0" baseline="0" noProof="0">
                <a:ln>
                  <a:noFill/>
                </a:ln>
                <a:solidFill>
                  <a:srgbClr val="0070C0"/>
                </a:solidFill>
                <a:effectLst/>
                <a:uLnTx/>
                <a:uFillTx/>
                <a:latin typeface="Open Sans"/>
                <a:ea typeface="+mn-ea"/>
                <a:cs typeface="+mn-cs"/>
              </a:rPr>
              <a:t>đồng</a:t>
            </a:r>
            <a:r>
              <a:rPr kumimoji="0" lang="vi-VN" sz="2400" b="0" i="0" u="none" strike="noStrike" kern="1200" cap="none" spc="0" normalizeH="0" baseline="0" noProof="0" smtClean="0">
                <a:ln>
                  <a:noFill/>
                </a:ln>
                <a:solidFill>
                  <a:srgbClr val="0070C0"/>
                </a:solidFill>
                <a:effectLst/>
                <a:uLnTx/>
                <a:uFillTx/>
                <a:latin typeface="Open Sans"/>
                <a:ea typeface="+mn-ea"/>
                <a:cs typeface="+mn-cs"/>
              </a:rPr>
              <a:t>)</a:t>
            </a:r>
            <a:endParaRPr kumimoji="0" lang="en-US" sz="2400" b="0" i="0" u="none" strike="noStrike" kern="1200" cap="none" spc="0" normalizeH="0" baseline="0" noProof="0" smtClean="0">
              <a:ln>
                <a:noFill/>
              </a:ln>
              <a:solidFill>
                <a:srgbClr val="0070C0"/>
              </a:solidFill>
              <a:effectLst/>
              <a:uLnTx/>
              <a:uFillTx/>
              <a:latin typeface="Open Sans"/>
              <a:ea typeface="+mn-ea"/>
              <a:cs typeface="+mn-cs"/>
            </a:endParaRPr>
          </a:p>
          <a:p>
            <a:pPr lvl="0" algn="just">
              <a:defRPr/>
            </a:pPr>
            <a:r>
              <a:rPr lang="en-US" sz="2400">
                <a:solidFill>
                  <a:srgbClr val="0070C0"/>
                </a:solidFill>
                <a:latin typeface="Open Sans"/>
              </a:rPr>
              <a:t>Số tiền lãi Bác Hưng nhận được là </a:t>
            </a:r>
            <a:r>
              <a:rPr lang="en-US" sz="2400" smtClean="0">
                <a:solidFill>
                  <a:srgbClr val="0070C0"/>
                </a:solidFill>
                <a:latin typeface="Open Sans"/>
              </a:rPr>
              <a:t>319,5 </a:t>
            </a:r>
            <a:r>
              <a:rPr lang="en-US" sz="2400">
                <a:solidFill>
                  <a:srgbClr val="0070C0"/>
                </a:solidFill>
                <a:latin typeface="Open Sans"/>
              </a:rPr>
              <a:t>– 300 = </a:t>
            </a:r>
            <a:r>
              <a:rPr lang="en-US" sz="2400" smtClean="0">
                <a:solidFill>
                  <a:srgbClr val="0070C0"/>
                </a:solidFill>
                <a:latin typeface="Open Sans"/>
              </a:rPr>
              <a:t>19,5 </a:t>
            </a:r>
            <a:r>
              <a:rPr lang="en-US" sz="2400">
                <a:solidFill>
                  <a:srgbClr val="0070C0"/>
                </a:solidFill>
                <a:latin typeface="Open Sans"/>
              </a:rPr>
              <a:t>( Triệu đồng)</a:t>
            </a:r>
            <a:endParaRPr kumimoji="0" lang="vi-VN" sz="2400" b="0" i="0" u="none" strike="noStrike" kern="1200" cap="none" spc="0" normalizeH="0" baseline="0" noProof="0" dirty="0">
              <a:ln>
                <a:noFill/>
              </a:ln>
              <a:solidFill>
                <a:srgbClr val="0070C0"/>
              </a:solidFill>
              <a:effectLst/>
              <a:uLnTx/>
              <a:uFillTx/>
              <a:latin typeface="Open Sans"/>
            </a:endParaRPr>
          </a:p>
        </p:txBody>
      </p:sp>
    </p:spTree>
    <p:extLst>
      <p:ext uri="{BB962C8B-B14F-4D97-AF65-F5344CB8AC3E}">
        <p14:creationId xmlns:p14="http://schemas.microsoft.com/office/powerpoint/2010/main" val="1643726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216807" y="580142"/>
            <a:ext cx="11328643"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Ngân</a:t>
            </a:r>
            <a:r>
              <a:rPr kumimoji="0" lang="en-US" altLang="en-US"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hàng</a:t>
            </a:r>
            <a:r>
              <a:rPr kumimoji="0" lang="en-US" altLang="en-US"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thường</a:t>
            </a:r>
            <a:r>
              <a:rPr kumimoji="0" lang="en-US" altLang="en-US"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tính</a:t>
            </a:r>
            <a:r>
              <a:rPr kumimoji="0" lang="en-US" altLang="en-US"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lãi</a:t>
            </a:r>
            <a:r>
              <a:rPr kumimoji="0" lang="en-US" altLang="en-US"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suất</a:t>
            </a:r>
            <a:r>
              <a:rPr kumimoji="0" lang="en-US" altLang="en-US"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cho</a:t>
            </a:r>
            <a:r>
              <a:rPr kumimoji="0" lang="en-US" altLang="en-US"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khách</a:t>
            </a:r>
            <a:r>
              <a:rPr kumimoji="0" lang="en-US" altLang="en-US"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hàng</a:t>
            </a:r>
            <a:r>
              <a:rPr kumimoji="0" lang="en-US" altLang="en-US"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theo</a:t>
            </a:r>
            <a:r>
              <a:rPr kumimoji="0" lang="en-US" altLang="en-US"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thể</a:t>
            </a:r>
            <a:r>
              <a:rPr kumimoji="0" lang="en-US" altLang="en-US"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thức</a:t>
            </a:r>
            <a:r>
              <a:rPr kumimoji="0" lang="en-US" altLang="en-US"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400" b="0" i="1"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lãi</a:t>
            </a:r>
            <a:r>
              <a:rPr kumimoji="0" lang="en-US" altLang="en-US" sz="2400" b="0" i="1"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400" b="0" i="1"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kép</a:t>
            </a:r>
            <a:r>
              <a:rPr kumimoji="0" lang="en-US" altLang="en-US" sz="2400" b="0" i="1"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400" b="0" i="1"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theo</a:t>
            </a:r>
            <a:r>
              <a:rPr kumimoji="0" lang="en-US" altLang="en-US" sz="2400" b="0" i="1"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400" b="0" i="1"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định</a:t>
            </a:r>
            <a:r>
              <a:rPr kumimoji="0" lang="en-US" altLang="en-US" sz="2400" b="0" i="1"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400" b="0" i="1"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kì</a:t>
            </a:r>
            <a:r>
              <a:rPr kumimoji="0" lang="en-US" altLang="en-US" sz="2400" b="0" i="1"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tức</a:t>
            </a:r>
            <a:r>
              <a:rPr kumimoji="0" lang="en-US" altLang="en-US"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là</a:t>
            </a:r>
            <a:r>
              <a:rPr kumimoji="0" lang="en-US" altLang="en-US"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nếu</a:t>
            </a:r>
            <a:r>
              <a:rPr kumimoji="0" lang="en-US" altLang="en-US"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đến</a:t>
            </a:r>
            <a:r>
              <a:rPr kumimoji="0" lang="en-US" altLang="en-US"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kì</a:t>
            </a:r>
            <a:r>
              <a:rPr kumimoji="0" lang="en-US" altLang="en-US"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hạn</a:t>
            </a:r>
            <a:r>
              <a:rPr kumimoji="0" lang="en-US" altLang="en-US"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người</a:t>
            </a:r>
            <a:r>
              <a:rPr kumimoji="0" lang="en-US" altLang="en-US"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gửi</a:t>
            </a:r>
            <a:r>
              <a:rPr kumimoji="0" lang="en-US" altLang="en-US"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không</a:t>
            </a:r>
            <a:r>
              <a:rPr kumimoji="0" lang="en-US" altLang="en-US"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rút</a:t>
            </a:r>
            <a:r>
              <a:rPr kumimoji="0" lang="en-US" altLang="en-US"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lãi</a:t>
            </a:r>
            <a:r>
              <a:rPr kumimoji="0" lang="en-US" altLang="en-US"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ra</a:t>
            </a:r>
            <a:r>
              <a:rPr kumimoji="0" lang="en-US" altLang="en-US"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thì</a:t>
            </a:r>
            <a:r>
              <a:rPr kumimoji="0" lang="en-US" altLang="en-US"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tiền</a:t>
            </a:r>
            <a:r>
              <a:rPr kumimoji="0" lang="en-US" altLang="en-US"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lãi</a:t>
            </a:r>
            <a:r>
              <a:rPr kumimoji="0" lang="en-US" altLang="en-US"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được</a:t>
            </a:r>
            <a:r>
              <a:rPr kumimoji="0" lang="en-US" altLang="en-US"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tính</a:t>
            </a:r>
            <a:r>
              <a:rPr kumimoji="0" lang="en-US" altLang="en-US"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vào</a:t>
            </a:r>
            <a:r>
              <a:rPr kumimoji="0" lang="en-US" altLang="en-US"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vốn</a:t>
            </a:r>
            <a:r>
              <a:rPr kumimoji="0" lang="en-US" altLang="en-US"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của</a:t>
            </a:r>
            <a:r>
              <a:rPr kumimoji="0" lang="en-US" altLang="en-US"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kì</a:t>
            </a:r>
            <a:r>
              <a:rPr kumimoji="0" lang="en-US" altLang="en-US"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kế</a:t>
            </a:r>
            <a:r>
              <a:rPr kumimoji="0" lang="en-US" altLang="en-US"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tiếp</a:t>
            </a:r>
            <a:r>
              <a:rPr kumimoji="0" lang="en-US" altLang="en-US"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Một</a:t>
            </a:r>
            <a:r>
              <a:rPr kumimoji="0" lang="en-US" altLang="en-US"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người</a:t>
            </a:r>
            <a:r>
              <a:rPr kumimoji="0" lang="en-US" altLang="en-US"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gửi</a:t>
            </a:r>
            <a:r>
              <a:rPr kumimoji="0" lang="en-US" altLang="en-US"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vào</a:t>
            </a:r>
            <a:r>
              <a:rPr kumimoji="0" lang="en-US" altLang="en-US"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ngân</a:t>
            </a:r>
            <a:r>
              <a:rPr kumimoji="0" lang="en-US" altLang="en-US"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hàng</a:t>
            </a:r>
            <a:r>
              <a:rPr kumimoji="0" lang="en-US" altLang="en-US"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P </a:t>
            </a:r>
            <a:r>
              <a:rPr kumimoji="0" lang="en-US" altLang="en-US"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đồng</a:t>
            </a:r>
            <a:r>
              <a:rPr kumimoji="0" lang="en-US" altLang="en-US"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với</a:t>
            </a:r>
            <a:r>
              <a:rPr kumimoji="0" lang="en-US" altLang="en-US"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lãi</a:t>
            </a:r>
            <a:r>
              <a:rPr kumimoji="0" lang="en-US" altLang="en-US"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suất</a:t>
            </a:r>
            <a:r>
              <a:rPr kumimoji="0" lang="en-US" altLang="en-US"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hằng</a:t>
            </a:r>
            <a:r>
              <a:rPr kumimoji="0" lang="en-US" altLang="en-US"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tháng</a:t>
            </a:r>
            <a:r>
              <a:rPr kumimoji="0" lang="en-US" altLang="en-US"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là</a:t>
            </a:r>
            <a:r>
              <a:rPr kumimoji="0" lang="en-US" altLang="en-US"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r (ở </a:t>
            </a:r>
            <a:r>
              <a:rPr kumimoji="0" lang="en-US" altLang="en-US"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đây</a:t>
            </a:r>
            <a:r>
              <a:rPr kumimoji="0" lang="en-US" altLang="en-US"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r </a:t>
            </a:r>
            <a:r>
              <a:rPr kumimoji="0" lang="en-US" altLang="en-US"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được</a:t>
            </a:r>
            <a:r>
              <a:rPr kumimoji="0" lang="en-US" altLang="en-US"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biểu</a:t>
            </a:r>
            <a:r>
              <a:rPr kumimoji="0" lang="en-US" altLang="en-US"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thị</a:t>
            </a:r>
            <a:r>
              <a:rPr kumimoji="0" lang="en-US" altLang="en-US"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dưới</a:t>
            </a:r>
            <a:r>
              <a:rPr kumimoji="0" lang="en-US" altLang="en-US"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dạng</a:t>
            </a:r>
            <a:r>
              <a:rPr kumimoji="0" lang="en-US" altLang="en-US"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số</a:t>
            </a:r>
            <a:r>
              <a:rPr kumimoji="0" lang="en-US" altLang="en-US"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thập</a:t>
            </a:r>
            <a:r>
              <a:rPr kumimoji="0" lang="en-US" altLang="en-US"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phân</a:t>
            </a:r>
            <a:r>
              <a:rPr kumimoji="0" lang="en-US" altLang="en-US"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a:t>
            </a:r>
            <a:endParaRPr kumimoji="0" lang="en-US" alt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a) </a:t>
            </a:r>
            <a:r>
              <a:rPr kumimoji="0" lang="en-US" altLang="en-US"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Tính</a:t>
            </a:r>
            <a:r>
              <a:rPr kumimoji="0" lang="en-US" altLang="en-US"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số</a:t>
            </a:r>
            <a:r>
              <a:rPr kumimoji="0" lang="en-US" altLang="en-US"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tiền</a:t>
            </a:r>
            <a:r>
              <a:rPr kumimoji="0" lang="en-US" altLang="en-US"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người</a:t>
            </a:r>
            <a:r>
              <a:rPr kumimoji="0" lang="en-US" altLang="en-US"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đó</a:t>
            </a:r>
            <a:r>
              <a:rPr kumimoji="0" lang="en-US" altLang="en-US"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nhận</a:t>
            </a:r>
            <a:r>
              <a:rPr kumimoji="0" lang="en-US" altLang="en-US"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err="1" smtClean="0">
                <a:ln>
                  <a:noFill/>
                </a:ln>
                <a:solidFill>
                  <a:srgbClr val="000000"/>
                </a:solidFill>
                <a:effectLst/>
                <a:latin typeface="Times New Roman" panose="02020603050405020304" pitchFamily="18" charset="0"/>
                <a:cs typeface="Times New Roman" panose="02020603050405020304" pitchFamily="18" charset="0"/>
              </a:rPr>
              <a:t>được</a:t>
            </a:r>
            <a:r>
              <a:rPr kumimoji="0" lang="en-US" altLang="en-US" sz="24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 sau </a:t>
            </a:r>
            <a:r>
              <a:rPr kumimoji="0" lang="en-US" altLang="en-US"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1 </a:t>
            </a:r>
            <a:r>
              <a:rPr kumimoji="0" lang="en-US" altLang="en-US"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tháng</a:t>
            </a:r>
            <a:r>
              <a:rPr kumimoji="0" lang="en-US" altLang="en-US"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a:t>
            </a:r>
            <a:endParaRPr kumimoji="0" lang="en-US" alt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lvl="0" algn="just"/>
            <a:r>
              <a:rPr kumimoji="0" lang="en-US" altLang="en-US"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b) </a:t>
            </a:r>
            <a:r>
              <a:rPr kumimoji="0" lang="en-US" altLang="en-US"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Tính</a:t>
            </a:r>
            <a:r>
              <a:rPr kumimoji="0" lang="en-US" altLang="en-US"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số</a:t>
            </a:r>
            <a:r>
              <a:rPr kumimoji="0" lang="en-US" altLang="en-US"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tiền</a:t>
            </a:r>
            <a:r>
              <a:rPr kumimoji="0" lang="en-US" altLang="en-US"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người</a:t>
            </a:r>
            <a:r>
              <a:rPr kumimoji="0" lang="en-US" altLang="en-US"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đó</a:t>
            </a:r>
            <a:r>
              <a:rPr kumimoji="0" lang="en-US" altLang="en-US"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err="1" smtClean="0">
                <a:ln>
                  <a:noFill/>
                </a:ln>
                <a:solidFill>
                  <a:srgbClr val="000000"/>
                </a:solidFill>
                <a:effectLst/>
                <a:latin typeface="Times New Roman" panose="02020603050405020304" pitchFamily="18" charset="0"/>
                <a:cs typeface="Times New Roman" panose="02020603050405020304" pitchFamily="18" charset="0"/>
              </a:rPr>
              <a:t>nhận</a:t>
            </a:r>
            <a:r>
              <a:rPr kumimoji="0" lang="en-US" altLang="en-US" sz="24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 </a:t>
            </a:r>
            <a:r>
              <a:rPr lang="en-US" altLang="en-US" sz="2400">
                <a:solidFill>
                  <a:srgbClr val="000000"/>
                </a:solidFill>
                <a:latin typeface="Times New Roman" panose="02020603050405020304" pitchFamily="18" charset="0"/>
                <a:cs typeface="Times New Roman" panose="02020603050405020304" pitchFamily="18" charset="0"/>
              </a:rPr>
              <a:t>được </a:t>
            </a:r>
            <a:r>
              <a:rPr kumimoji="0" lang="en-US" altLang="en-US" sz="24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sau </a:t>
            </a:r>
            <a:r>
              <a:rPr kumimoji="0" lang="en-US" altLang="en-US"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2 </a:t>
            </a:r>
            <a:r>
              <a:rPr kumimoji="0" lang="en-US" altLang="en-US"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tháng</a:t>
            </a:r>
            <a:r>
              <a:rPr kumimoji="0" lang="en-US" altLang="en-US"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a:t>
            </a:r>
            <a:endParaRPr kumimoji="0" lang="en-US" alt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lvl="0" algn="just"/>
            <a:r>
              <a:rPr kumimoji="0" lang="en-US" altLang="en-US"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c) </a:t>
            </a:r>
            <a:r>
              <a:rPr kumimoji="0" lang="en-US" altLang="en-US"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Tính</a:t>
            </a:r>
            <a:r>
              <a:rPr kumimoji="0" lang="en-US" altLang="en-US"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số</a:t>
            </a:r>
            <a:r>
              <a:rPr kumimoji="0" lang="en-US" altLang="en-US"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tiền</a:t>
            </a:r>
            <a:r>
              <a:rPr kumimoji="0" lang="en-US" altLang="en-US"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người</a:t>
            </a:r>
            <a:r>
              <a:rPr kumimoji="0" lang="en-US" altLang="en-US"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đó</a:t>
            </a:r>
            <a:r>
              <a:rPr kumimoji="0" lang="en-US" altLang="en-US"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nhận</a:t>
            </a:r>
            <a:r>
              <a:rPr kumimoji="0" lang="en-US" altLang="en-US"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err="1" smtClean="0">
                <a:ln>
                  <a:noFill/>
                </a:ln>
                <a:solidFill>
                  <a:srgbClr val="000000"/>
                </a:solidFill>
                <a:effectLst/>
                <a:latin typeface="Times New Roman" panose="02020603050405020304" pitchFamily="18" charset="0"/>
                <a:cs typeface="Times New Roman" panose="02020603050405020304" pitchFamily="18" charset="0"/>
              </a:rPr>
              <a:t>được</a:t>
            </a:r>
            <a:r>
              <a:rPr kumimoji="0" lang="en-US" altLang="en-US" sz="24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 sau </a:t>
            </a:r>
            <a:r>
              <a:rPr kumimoji="0" lang="en-US" altLang="en-US"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3 </a:t>
            </a:r>
            <a:r>
              <a:rPr kumimoji="0" lang="en-US" altLang="en-US"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tháng</a:t>
            </a:r>
            <a:r>
              <a:rPr kumimoji="0" lang="en-US" altLang="en-US"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a:t>
            </a:r>
            <a:endParaRPr kumimoji="0" lang="en-US" alt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lvl="0" algn="just"/>
            <a:r>
              <a:rPr kumimoji="0" lang="en-US" altLang="en-US"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d) </a:t>
            </a:r>
            <a:r>
              <a:rPr kumimoji="0" lang="en-US" altLang="en-US"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Đưa</a:t>
            </a:r>
            <a:r>
              <a:rPr kumimoji="0" lang="en-US" altLang="en-US"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ra</a:t>
            </a:r>
            <a:r>
              <a:rPr kumimoji="0" lang="en-US" altLang="en-US"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công</a:t>
            </a:r>
            <a:r>
              <a:rPr kumimoji="0" lang="en-US" altLang="en-US"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thức</a:t>
            </a:r>
            <a:r>
              <a:rPr kumimoji="0" lang="en-US" altLang="en-US"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tính</a:t>
            </a:r>
            <a:r>
              <a:rPr kumimoji="0" lang="en-US" altLang="en-US"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số</a:t>
            </a:r>
            <a:r>
              <a:rPr kumimoji="0" lang="en-US" altLang="en-US"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tiền</a:t>
            </a:r>
            <a:r>
              <a:rPr kumimoji="0" lang="en-US" altLang="en-US"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người</a:t>
            </a:r>
            <a:r>
              <a:rPr kumimoji="0" lang="en-US" altLang="en-US"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đó</a:t>
            </a:r>
            <a:r>
              <a:rPr kumimoji="0" lang="en-US" altLang="en-US"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err="1" smtClean="0">
                <a:ln>
                  <a:noFill/>
                </a:ln>
                <a:solidFill>
                  <a:srgbClr val="000000"/>
                </a:solidFill>
                <a:effectLst/>
                <a:latin typeface="Times New Roman" panose="02020603050405020304" pitchFamily="18" charset="0"/>
                <a:cs typeface="Times New Roman" panose="02020603050405020304" pitchFamily="18" charset="0"/>
              </a:rPr>
              <a:t>nhận</a:t>
            </a:r>
            <a:r>
              <a:rPr kumimoji="0" lang="en-US" altLang="en-US" sz="24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 </a:t>
            </a:r>
            <a:r>
              <a:rPr lang="en-US" altLang="en-US" sz="2400">
                <a:solidFill>
                  <a:srgbClr val="000000"/>
                </a:solidFill>
                <a:latin typeface="Times New Roman" panose="02020603050405020304" pitchFamily="18" charset="0"/>
                <a:cs typeface="Times New Roman" panose="02020603050405020304" pitchFamily="18" charset="0"/>
              </a:rPr>
              <a:t>được </a:t>
            </a:r>
            <a:r>
              <a:rPr kumimoji="0" lang="en-US" altLang="en-US" sz="24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sau n </a:t>
            </a:r>
            <a:r>
              <a:rPr kumimoji="0" lang="en-US" altLang="en-US"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tháng</a:t>
            </a:r>
            <a:r>
              <a:rPr kumimoji="0" lang="en-US" altLang="en-US"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a:t>
            </a:r>
            <a:endParaRPr kumimoji="0" lang="en-US" alt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5" name="Rectangle 4"/>
          <p:cNvSpPr/>
          <p:nvPr/>
        </p:nvSpPr>
        <p:spPr>
          <a:xfrm>
            <a:off x="318410" y="113253"/>
            <a:ext cx="8368145" cy="523220"/>
          </a:xfrm>
          <a:prstGeom prst="rect">
            <a:avLst/>
          </a:prstGeom>
        </p:spPr>
        <p:txBody>
          <a:bodyPr wrap="square">
            <a:spAutoFit/>
          </a:bodyPr>
          <a:lstStyle/>
          <a:p>
            <a:pPr lvl="0" algn="just" eaLnBrk="0" fontAlgn="base" hangingPunct="0">
              <a:spcBef>
                <a:spcPct val="0"/>
              </a:spcBef>
              <a:spcAft>
                <a:spcPct val="0"/>
              </a:spcAft>
            </a:pPr>
            <a:r>
              <a:rPr lang="en-US" altLang="en-US" sz="2800" b="1" dirty="0" err="1" smtClean="0">
                <a:solidFill>
                  <a:srgbClr val="008000"/>
                </a:solidFill>
                <a:latin typeface="Open Sans"/>
                <a:hlinkClick r:id="rId2"/>
              </a:rPr>
              <a:t>HĐ</a:t>
            </a:r>
            <a:r>
              <a:rPr lang="en-US" altLang="en-US" sz="2800" b="1" dirty="0" smtClean="0">
                <a:solidFill>
                  <a:srgbClr val="008000"/>
                </a:solidFill>
                <a:latin typeface="Open Sans"/>
                <a:hlinkClick r:id="rId2"/>
              </a:rPr>
              <a:t>. </a:t>
            </a:r>
            <a:r>
              <a:rPr lang="en-US" altLang="en-US" sz="2800" b="1" dirty="0">
                <a:solidFill>
                  <a:srgbClr val="008000"/>
                </a:solidFill>
                <a:latin typeface="Open Sans"/>
                <a:hlinkClick r:id="rId2"/>
              </a:rPr>
              <a:t> </a:t>
            </a:r>
            <a:r>
              <a:rPr lang="en-US" altLang="en-US" sz="2800" b="1" dirty="0" err="1">
                <a:solidFill>
                  <a:srgbClr val="313131"/>
                </a:solidFill>
                <a:latin typeface="Open Sans"/>
                <a:hlinkClick r:id="rId2"/>
              </a:rPr>
              <a:t>Bài</a:t>
            </a:r>
            <a:r>
              <a:rPr lang="en-US" altLang="en-US" sz="2800" b="1" dirty="0">
                <a:solidFill>
                  <a:srgbClr val="313131"/>
                </a:solidFill>
                <a:latin typeface="Open Sans"/>
                <a:hlinkClick r:id="rId2"/>
              </a:rPr>
              <a:t> </a:t>
            </a:r>
            <a:r>
              <a:rPr lang="en-US" altLang="en-US" sz="2800" b="1" dirty="0" err="1">
                <a:solidFill>
                  <a:srgbClr val="313131"/>
                </a:solidFill>
                <a:latin typeface="Open Sans"/>
                <a:hlinkClick r:id="rId2"/>
              </a:rPr>
              <a:t>toán</a:t>
            </a:r>
            <a:r>
              <a:rPr lang="en-US" altLang="en-US" sz="2800" b="1" dirty="0">
                <a:solidFill>
                  <a:srgbClr val="313131"/>
                </a:solidFill>
                <a:latin typeface="Open Sans"/>
                <a:hlinkClick r:id="rId2"/>
              </a:rPr>
              <a:t> </a:t>
            </a:r>
            <a:r>
              <a:rPr lang="en-US" altLang="en-US" sz="2800" b="1" dirty="0" err="1">
                <a:solidFill>
                  <a:srgbClr val="313131"/>
                </a:solidFill>
                <a:latin typeface="Open Sans"/>
                <a:hlinkClick r:id="rId2"/>
              </a:rPr>
              <a:t>gửi</a:t>
            </a:r>
            <a:r>
              <a:rPr lang="en-US" altLang="en-US" sz="2800" b="1" dirty="0">
                <a:solidFill>
                  <a:srgbClr val="313131"/>
                </a:solidFill>
                <a:latin typeface="Open Sans"/>
                <a:hlinkClick r:id="rId2"/>
              </a:rPr>
              <a:t> </a:t>
            </a:r>
            <a:r>
              <a:rPr lang="en-US" altLang="en-US" sz="2800" b="1" dirty="0" err="1">
                <a:solidFill>
                  <a:srgbClr val="313131"/>
                </a:solidFill>
                <a:latin typeface="Open Sans"/>
                <a:hlinkClick r:id="rId2"/>
              </a:rPr>
              <a:t>tiết</a:t>
            </a:r>
            <a:r>
              <a:rPr lang="en-US" altLang="en-US" sz="2800" b="1" dirty="0">
                <a:solidFill>
                  <a:srgbClr val="313131"/>
                </a:solidFill>
                <a:latin typeface="Open Sans"/>
                <a:hlinkClick r:id="rId2"/>
              </a:rPr>
              <a:t> </a:t>
            </a:r>
            <a:r>
              <a:rPr lang="en-US" altLang="en-US" sz="2800" b="1" dirty="0" err="1">
                <a:solidFill>
                  <a:srgbClr val="313131"/>
                </a:solidFill>
                <a:latin typeface="Open Sans"/>
                <a:hlinkClick r:id="rId2"/>
              </a:rPr>
              <a:t>kiệm</a:t>
            </a:r>
            <a:r>
              <a:rPr lang="en-US" altLang="en-US" sz="2800" b="1" dirty="0">
                <a:solidFill>
                  <a:srgbClr val="313131"/>
                </a:solidFill>
                <a:latin typeface="Open Sans"/>
                <a:hlinkClick r:id="rId2"/>
              </a:rPr>
              <a:t> </a:t>
            </a:r>
            <a:r>
              <a:rPr lang="en-US" altLang="en-US" sz="2800" b="1" dirty="0" err="1">
                <a:solidFill>
                  <a:srgbClr val="313131"/>
                </a:solidFill>
                <a:latin typeface="Open Sans"/>
                <a:hlinkClick r:id="rId2"/>
              </a:rPr>
              <a:t>có</a:t>
            </a:r>
            <a:r>
              <a:rPr lang="en-US" altLang="en-US" sz="2800" b="1" dirty="0">
                <a:solidFill>
                  <a:srgbClr val="313131"/>
                </a:solidFill>
                <a:latin typeface="Open Sans"/>
                <a:hlinkClick r:id="rId2"/>
              </a:rPr>
              <a:t> </a:t>
            </a:r>
            <a:r>
              <a:rPr lang="en-US" altLang="en-US" sz="2800" b="1" dirty="0" err="1">
                <a:solidFill>
                  <a:srgbClr val="313131"/>
                </a:solidFill>
                <a:latin typeface="Open Sans"/>
                <a:hlinkClick r:id="rId2"/>
              </a:rPr>
              <a:t>kì</a:t>
            </a:r>
            <a:r>
              <a:rPr lang="en-US" altLang="en-US" sz="2800" b="1" dirty="0">
                <a:solidFill>
                  <a:srgbClr val="313131"/>
                </a:solidFill>
                <a:latin typeface="Open Sans"/>
                <a:hlinkClick r:id="rId2"/>
              </a:rPr>
              <a:t> </a:t>
            </a:r>
            <a:r>
              <a:rPr lang="en-US" altLang="en-US" sz="2800" b="1" dirty="0" err="1">
                <a:solidFill>
                  <a:srgbClr val="313131"/>
                </a:solidFill>
                <a:latin typeface="Open Sans"/>
                <a:hlinkClick r:id="rId2"/>
              </a:rPr>
              <a:t>hạn</a:t>
            </a:r>
            <a:endParaRPr lang="en-US" altLang="en-US" sz="2800" dirty="0"/>
          </a:p>
        </p:txBody>
      </p:sp>
      <p:sp>
        <p:nvSpPr>
          <p:cNvPr id="6" name="Rectangle 5"/>
          <p:cNvSpPr/>
          <p:nvPr/>
        </p:nvSpPr>
        <p:spPr>
          <a:xfrm>
            <a:off x="216807" y="3627130"/>
            <a:ext cx="11892066" cy="923330"/>
          </a:xfrm>
          <a:prstGeom prst="rect">
            <a:avLst/>
          </a:prstGeom>
        </p:spPr>
        <p:txBody>
          <a:bodyPr wrap="square">
            <a:spAutoFit/>
          </a:bodyPr>
          <a:lstStyle/>
          <a:p>
            <a:pPr algn="just"/>
            <a:r>
              <a:rPr lang="en-US" sz="2800" b="1" i="0" dirty="0" err="1" smtClean="0">
                <a:effectLst/>
                <a:latin typeface="+mj-lt"/>
              </a:rPr>
              <a:t>Giải</a:t>
            </a:r>
            <a:r>
              <a:rPr lang="en-US" sz="2800" b="1" i="0" dirty="0" smtClean="0">
                <a:effectLst/>
                <a:latin typeface="+mj-lt"/>
              </a:rPr>
              <a:t>:</a:t>
            </a:r>
            <a:r>
              <a:rPr lang="en-US" sz="2800" b="1" i="0" dirty="0" smtClean="0">
                <a:solidFill>
                  <a:srgbClr val="FF0000"/>
                </a:solidFill>
                <a:effectLst/>
                <a:latin typeface="+mj-lt"/>
              </a:rPr>
              <a:t> </a:t>
            </a:r>
            <a:r>
              <a:rPr lang="vi-VN" sz="2600" b="1" i="0" dirty="0" smtClean="0">
                <a:solidFill>
                  <a:srgbClr val="FF0000"/>
                </a:solidFill>
                <a:effectLst/>
                <a:latin typeface="+mj-lt"/>
              </a:rPr>
              <a:t>a) Số tiền người đó nhận </a:t>
            </a:r>
            <a:r>
              <a:rPr lang="vi-VN" sz="2600" b="1" i="0" smtClean="0">
                <a:solidFill>
                  <a:srgbClr val="FF0000"/>
                </a:solidFill>
                <a:effectLst/>
                <a:latin typeface="+mj-lt"/>
              </a:rPr>
              <a:t>được sau </a:t>
            </a:r>
            <a:r>
              <a:rPr lang="vi-VN" sz="2600" b="1" i="0" dirty="0" smtClean="0">
                <a:solidFill>
                  <a:srgbClr val="FF0000"/>
                </a:solidFill>
                <a:effectLst/>
                <a:latin typeface="+mj-lt"/>
              </a:rPr>
              <a:t>1 tháng là</a:t>
            </a:r>
            <a:r>
              <a:rPr lang="vi-VN" sz="2600" b="1" i="0" smtClean="0">
                <a:solidFill>
                  <a:srgbClr val="FF0000"/>
                </a:solidFill>
                <a:effectLst/>
                <a:latin typeface="+mj-lt"/>
              </a:rPr>
              <a:t>:</a:t>
            </a:r>
            <a:r>
              <a:rPr lang="en-US" sz="2600" b="1" i="0" smtClean="0">
                <a:solidFill>
                  <a:srgbClr val="FF0000"/>
                </a:solidFill>
                <a:effectLst/>
                <a:latin typeface="+mj-lt"/>
              </a:rPr>
              <a:t> </a:t>
            </a:r>
            <a:endParaRPr lang="en-US" sz="2600" b="1" i="0" smtClean="0">
              <a:solidFill>
                <a:srgbClr val="FF0000"/>
              </a:solidFill>
              <a:effectLst/>
              <a:latin typeface="+mj-lt"/>
            </a:endParaRPr>
          </a:p>
          <a:p>
            <a:pPr algn="just"/>
            <a:r>
              <a:rPr lang="en-US" sz="2600" b="1">
                <a:solidFill>
                  <a:srgbClr val="FF0000"/>
                </a:solidFill>
                <a:latin typeface="+mj-lt"/>
              </a:rPr>
              <a:t> </a:t>
            </a:r>
            <a:r>
              <a:rPr lang="en-US" sz="2600" b="1" smtClean="0">
                <a:solidFill>
                  <a:srgbClr val="FF0000"/>
                </a:solidFill>
                <a:latin typeface="+mj-lt"/>
              </a:rPr>
              <a:t>                    </a:t>
            </a:r>
            <a:r>
              <a:rPr lang="vi-VN" sz="2600" b="1" i="0" smtClean="0">
                <a:solidFill>
                  <a:srgbClr val="FF0000"/>
                </a:solidFill>
                <a:effectLst/>
                <a:latin typeface="+mj-lt"/>
              </a:rPr>
              <a:t>P </a:t>
            </a:r>
            <a:r>
              <a:rPr lang="vi-VN" sz="2600" b="1" i="0" dirty="0" smtClean="0">
                <a:solidFill>
                  <a:srgbClr val="FF0000"/>
                </a:solidFill>
                <a:effectLst/>
                <a:latin typeface="+mj-lt"/>
              </a:rPr>
              <a:t>+ P . r = P(1 + r).</a:t>
            </a:r>
          </a:p>
        </p:txBody>
      </p:sp>
      <p:sp>
        <p:nvSpPr>
          <p:cNvPr id="7" name="Rectangle 6"/>
          <p:cNvSpPr/>
          <p:nvPr/>
        </p:nvSpPr>
        <p:spPr>
          <a:xfrm>
            <a:off x="216806" y="4534541"/>
            <a:ext cx="11892066" cy="954107"/>
          </a:xfrm>
          <a:prstGeom prst="rect">
            <a:avLst/>
          </a:prstGeom>
        </p:spPr>
        <p:txBody>
          <a:bodyPr wrap="square">
            <a:spAutoFit/>
          </a:bodyPr>
          <a:lstStyle/>
          <a:p>
            <a:pPr algn="just"/>
            <a:r>
              <a:rPr lang="vi-VN" sz="2800" b="1" dirty="0">
                <a:solidFill>
                  <a:schemeClr val="accent1">
                    <a:lumMod val="50000"/>
                  </a:schemeClr>
                </a:solidFill>
                <a:latin typeface="+mj-lt"/>
              </a:rPr>
              <a:t>b) Số tiền người đó nhận </a:t>
            </a:r>
            <a:r>
              <a:rPr lang="vi-VN" sz="2800" b="1">
                <a:solidFill>
                  <a:schemeClr val="accent1">
                    <a:lumMod val="50000"/>
                  </a:schemeClr>
                </a:solidFill>
                <a:latin typeface="+mj-lt"/>
              </a:rPr>
              <a:t>được </a:t>
            </a:r>
            <a:r>
              <a:rPr lang="vi-VN" sz="2800" b="1" smtClean="0">
                <a:solidFill>
                  <a:schemeClr val="accent1">
                    <a:lumMod val="50000"/>
                  </a:schemeClr>
                </a:solidFill>
                <a:latin typeface="+mj-lt"/>
              </a:rPr>
              <a:t>sau </a:t>
            </a:r>
            <a:r>
              <a:rPr lang="vi-VN" sz="2800" b="1" dirty="0">
                <a:solidFill>
                  <a:schemeClr val="accent1">
                    <a:lumMod val="50000"/>
                  </a:schemeClr>
                </a:solidFill>
                <a:latin typeface="+mj-lt"/>
              </a:rPr>
              <a:t>2 tháng là:</a:t>
            </a:r>
          </a:p>
          <a:p>
            <a:pPr algn="just"/>
            <a:r>
              <a:rPr lang="en-US" sz="2800" b="1" smtClean="0">
                <a:solidFill>
                  <a:schemeClr val="accent1">
                    <a:lumMod val="50000"/>
                  </a:schemeClr>
                </a:solidFill>
                <a:latin typeface="+mj-lt"/>
              </a:rPr>
              <a:t>                  </a:t>
            </a:r>
            <a:r>
              <a:rPr lang="vi-VN" sz="2800" b="1" smtClean="0">
                <a:solidFill>
                  <a:schemeClr val="accent1">
                    <a:lumMod val="50000"/>
                  </a:schemeClr>
                </a:solidFill>
                <a:latin typeface="+mj-lt"/>
              </a:rPr>
              <a:t>P(1 </a:t>
            </a:r>
            <a:r>
              <a:rPr lang="vi-VN" sz="2800" b="1" dirty="0">
                <a:solidFill>
                  <a:schemeClr val="accent1">
                    <a:lumMod val="50000"/>
                  </a:schemeClr>
                </a:solidFill>
                <a:latin typeface="+mj-lt"/>
              </a:rPr>
              <a:t>+ r) + P(1 + r) . r = P(1 + r)(1 + r) = P(1 + r)</a:t>
            </a:r>
            <a:r>
              <a:rPr lang="vi-VN" sz="2800" b="1" baseline="30000" dirty="0">
                <a:solidFill>
                  <a:schemeClr val="accent1">
                    <a:lumMod val="50000"/>
                  </a:schemeClr>
                </a:solidFill>
                <a:latin typeface="+mj-lt"/>
              </a:rPr>
              <a:t>2</a:t>
            </a:r>
            <a:r>
              <a:rPr lang="vi-VN" sz="2800" b="1" dirty="0" smtClean="0">
                <a:solidFill>
                  <a:schemeClr val="accent1">
                    <a:lumMod val="50000"/>
                  </a:schemeClr>
                </a:solidFill>
                <a:latin typeface="+mj-lt"/>
              </a:rPr>
              <a:t>.</a:t>
            </a:r>
            <a:endParaRPr lang="vi-VN" sz="2800" b="1" dirty="0">
              <a:solidFill>
                <a:schemeClr val="accent1">
                  <a:lumMod val="50000"/>
                </a:schemeClr>
              </a:solidFill>
              <a:latin typeface="+mj-lt"/>
            </a:endParaRPr>
          </a:p>
        </p:txBody>
      </p:sp>
      <p:sp>
        <p:nvSpPr>
          <p:cNvPr id="8" name="Rectangle 7"/>
          <p:cNvSpPr/>
          <p:nvPr/>
        </p:nvSpPr>
        <p:spPr>
          <a:xfrm>
            <a:off x="216806" y="5322302"/>
            <a:ext cx="11892066" cy="954107"/>
          </a:xfrm>
          <a:prstGeom prst="rect">
            <a:avLst/>
          </a:prstGeom>
        </p:spPr>
        <p:txBody>
          <a:bodyPr wrap="square">
            <a:spAutoFit/>
          </a:bodyPr>
          <a:lstStyle/>
          <a:p>
            <a:pPr algn="just"/>
            <a:r>
              <a:rPr lang="vi-VN" sz="2800" b="1" dirty="0" smtClean="0">
                <a:latin typeface="+mj-lt"/>
              </a:rPr>
              <a:t>c) Số tiền người đó </a:t>
            </a:r>
            <a:r>
              <a:rPr lang="vi-VN" sz="2800" b="1" smtClean="0">
                <a:latin typeface="+mj-lt"/>
              </a:rPr>
              <a:t>nhận được</a:t>
            </a:r>
            <a:r>
              <a:rPr lang="en-US" sz="2800" b="1" smtClean="0">
                <a:latin typeface="+mj-lt"/>
              </a:rPr>
              <a:t> </a:t>
            </a:r>
            <a:r>
              <a:rPr lang="vi-VN" sz="2800" b="1" smtClean="0">
                <a:latin typeface="+mj-lt"/>
              </a:rPr>
              <a:t>sau </a:t>
            </a:r>
            <a:r>
              <a:rPr lang="vi-VN" sz="2800" b="1" dirty="0" smtClean="0">
                <a:latin typeface="+mj-lt"/>
              </a:rPr>
              <a:t>3 tháng là:</a:t>
            </a:r>
          </a:p>
          <a:p>
            <a:pPr algn="just"/>
            <a:r>
              <a:rPr lang="en-US" sz="2800" b="1" smtClean="0">
                <a:latin typeface="+mj-lt"/>
              </a:rPr>
              <a:t>                  </a:t>
            </a:r>
            <a:r>
              <a:rPr lang="vi-VN" sz="2800" b="1" smtClean="0">
                <a:latin typeface="+mj-lt"/>
              </a:rPr>
              <a:t>P(1 </a:t>
            </a:r>
            <a:r>
              <a:rPr lang="vi-VN" sz="2800" b="1" dirty="0" smtClean="0">
                <a:latin typeface="+mj-lt"/>
              </a:rPr>
              <a:t>+ r)</a:t>
            </a:r>
            <a:r>
              <a:rPr lang="vi-VN" sz="2800" b="1" baseline="30000" dirty="0" smtClean="0">
                <a:latin typeface="+mj-lt"/>
              </a:rPr>
              <a:t>2</a:t>
            </a:r>
            <a:r>
              <a:rPr lang="vi-VN" sz="2800" b="1" dirty="0" smtClean="0">
                <a:latin typeface="+mj-lt"/>
              </a:rPr>
              <a:t> + P(1 + r)</a:t>
            </a:r>
            <a:r>
              <a:rPr lang="vi-VN" sz="2800" b="1" baseline="30000" dirty="0" smtClean="0">
                <a:latin typeface="+mj-lt"/>
              </a:rPr>
              <a:t>2 </a:t>
            </a:r>
            <a:r>
              <a:rPr lang="vi-VN" sz="2800" b="1" dirty="0" smtClean="0">
                <a:latin typeface="+mj-lt"/>
              </a:rPr>
              <a:t>. r = P(1 + r)</a:t>
            </a:r>
            <a:r>
              <a:rPr lang="vi-VN" sz="2800" b="1" baseline="30000" dirty="0" smtClean="0">
                <a:latin typeface="+mj-lt"/>
              </a:rPr>
              <a:t>2 </a:t>
            </a:r>
            <a:r>
              <a:rPr lang="vi-VN" sz="2800" b="1" dirty="0" smtClean="0">
                <a:latin typeface="+mj-lt"/>
              </a:rPr>
              <a:t>(1 + r) = P(1 + r)</a:t>
            </a:r>
            <a:r>
              <a:rPr lang="vi-VN" sz="2800" b="1" baseline="30000" dirty="0" smtClean="0">
                <a:latin typeface="+mj-lt"/>
              </a:rPr>
              <a:t>3</a:t>
            </a:r>
            <a:r>
              <a:rPr lang="vi-VN" sz="2800" b="1" dirty="0" smtClean="0">
                <a:latin typeface="+mj-lt"/>
              </a:rPr>
              <a:t>.</a:t>
            </a:r>
          </a:p>
        </p:txBody>
      </p:sp>
      <p:sp>
        <p:nvSpPr>
          <p:cNvPr id="9" name="Rectangle 8"/>
          <p:cNvSpPr/>
          <p:nvPr/>
        </p:nvSpPr>
        <p:spPr>
          <a:xfrm>
            <a:off x="108403" y="6214080"/>
            <a:ext cx="12108873" cy="492443"/>
          </a:xfrm>
          <a:prstGeom prst="rect">
            <a:avLst/>
          </a:prstGeom>
        </p:spPr>
        <p:txBody>
          <a:bodyPr wrap="square">
            <a:spAutoFit/>
          </a:bodyPr>
          <a:lstStyle/>
          <a:p>
            <a:pPr algn="just"/>
            <a:r>
              <a:rPr lang="vi-VN" sz="2600" b="1" dirty="0" smtClean="0">
                <a:solidFill>
                  <a:srgbClr val="002060"/>
                </a:solidFill>
                <a:latin typeface="+mj-lt"/>
              </a:rPr>
              <a:t>d) Công thức tính số tiền người đó </a:t>
            </a:r>
            <a:r>
              <a:rPr lang="vi-VN" sz="2600" b="1" smtClean="0">
                <a:solidFill>
                  <a:srgbClr val="002060"/>
                </a:solidFill>
                <a:latin typeface="+mj-lt"/>
              </a:rPr>
              <a:t>nhận được</a:t>
            </a:r>
            <a:r>
              <a:rPr lang="en-US" sz="2600" b="1" smtClean="0">
                <a:solidFill>
                  <a:srgbClr val="002060"/>
                </a:solidFill>
                <a:latin typeface="+mj-lt"/>
              </a:rPr>
              <a:t> </a:t>
            </a:r>
            <a:r>
              <a:rPr lang="vi-VN" sz="2600" b="1" smtClean="0">
                <a:solidFill>
                  <a:srgbClr val="002060"/>
                </a:solidFill>
                <a:latin typeface="+mj-lt"/>
              </a:rPr>
              <a:t>sau </a:t>
            </a:r>
            <a:r>
              <a:rPr lang="vi-VN" sz="2600" b="1" dirty="0" smtClean="0">
                <a:solidFill>
                  <a:srgbClr val="002060"/>
                </a:solidFill>
                <a:latin typeface="+mj-lt"/>
              </a:rPr>
              <a:t>n tháng là: P(1 </a:t>
            </a:r>
            <a:r>
              <a:rPr lang="vi-VN" sz="2600" b="1" smtClean="0">
                <a:solidFill>
                  <a:srgbClr val="002060"/>
                </a:solidFill>
                <a:latin typeface="+mj-lt"/>
              </a:rPr>
              <a:t>+ r)</a:t>
            </a:r>
            <a:r>
              <a:rPr lang="en-US" sz="2600" b="1" baseline="30000" smtClean="0">
                <a:solidFill>
                  <a:srgbClr val="002060"/>
                </a:solidFill>
                <a:latin typeface="+mj-lt"/>
              </a:rPr>
              <a:t>n</a:t>
            </a:r>
            <a:r>
              <a:rPr lang="vi-VN" sz="2600" b="1" smtClean="0">
                <a:solidFill>
                  <a:srgbClr val="002060"/>
                </a:solidFill>
                <a:latin typeface="+mj-lt"/>
              </a:rPr>
              <a:t>.</a:t>
            </a:r>
            <a:endParaRPr lang="vi-VN" sz="2600" b="1" dirty="0">
              <a:solidFill>
                <a:srgbClr val="002060"/>
              </a:solidFill>
              <a:latin typeface="+mj-lt"/>
            </a:endParaRPr>
          </a:p>
        </p:txBody>
      </p:sp>
    </p:spTree>
    <p:extLst>
      <p:ext uri="{BB962C8B-B14F-4D97-AF65-F5344CB8AC3E}">
        <p14:creationId xmlns:p14="http://schemas.microsoft.com/office/powerpoint/2010/main" val="2240069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265546" y="204780"/>
                <a:ext cx="11723254" cy="1245329"/>
              </a:xfrm>
            </p:spPr>
            <p:txBody>
              <a:bodyPr>
                <a:normAutofit/>
              </a:bodyPr>
              <a:lstStyle/>
              <a:p>
                <a:pPr algn="just"/>
                <a:r>
                  <a:rPr lang="en-US" b="1" dirty="0" err="1">
                    <a:latin typeface="Times New Roman" panose="02020603050405020304" pitchFamily="18" charset="0"/>
                    <a:cs typeface="Times New Roman" panose="02020603050405020304" pitchFamily="18" charset="0"/>
                  </a:rPr>
                  <a:t>Kết</a:t>
                </a:r>
                <a:r>
                  <a:rPr lang="en-US" b="1" dirty="0">
                    <a:latin typeface="Times New Roman" panose="02020603050405020304" pitchFamily="18" charset="0"/>
                    <a:cs typeface="Times New Roman" panose="02020603050405020304" pitchFamily="18" charset="0"/>
                  </a:rPr>
                  <a:t> </a:t>
                </a:r>
                <a:r>
                  <a:rPr lang="en-US" b="1" err="1" smtClean="0">
                    <a:latin typeface="Times New Roman" panose="02020603050405020304" pitchFamily="18" charset="0"/>
                    <a:cs typeface="Times New Roman" panose="02020603050405020304" pitchFamily="18" charset="0"/>
                  </a:rPr>
                  <a:t>luận</a:t>
                </a:r>
                <a:r>
                  <a:rPr lang="en-US" b="1" smtClean="0">
                    <a:latin typeface="Times New Roman" panose="02020603050405020304" pitchFamily="18" charset="0"/>
                    <a:cs typeface="Times New Roman" panose="02020603050405020304" pitchFamily="18" charset="0"/>
                  </a:rPr>
                  <a:t>:</a:t>
                </a:r>
                <a:r>
                  <a:rPr lang="en-US"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Nếu</a:t>
                </a:r>
                <a:r>
                  <a:rPr lang="en-US" dirty="0" smtClean="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một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khoản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tiền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gốc</a:t>
                </a:r>
                <a:r>
                  <a:rPr lang="en-US" dirty="0">
                    <a:latin typeface="Times New Roman" panose="02020603050405020304" pitchFamily="18" charset="0"/>
                    <a:cs typeface="Times New Roman" panose="02020603050405020304" pitchFamily="18" charset="0"/>
                  </a:rPr>
                  <a:t> P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gửi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kiệm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theo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thức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lãi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kép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theo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định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kì</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lãi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suất</a:t>
                </a:r>
                <a:r>
                  <a:rPr lang="en-US" dirty="0">
                    <a:latin typeface="Times New Roman" panose="02020603050405020304" pitchFamily="18" charset="0"/>
                    <a:cs typeface="Times New Roman" panose="02020603050405020304" pitchFamily="18" charset="0"/>
                  </a:rPr>
                  <a:t> r </a:t>
                </a:r>
                <a:r>
                  <a:rPr lang="en-US" dirty="0" err="1">
                    <a:latin typeface="Times New Roman" panose="02020603050405020304" pitchFamily="18" charset="0"/>
                    <a:cs typeface="Times New Roman" panose="02020603050405020304" pitchFamily="18" charset="0"/>
                  </a:rPr>
                  <a:t>mỗi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kì</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thì</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tổng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số</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tiền</a:t>
                </a:r>
                <a:r>
                  <a:rPr lang="en-US" dirty="0">
                    <a:latin typeface="Times New Roman" panose="02020603050405020304" pitchFamily="18" charset="0"/>
                    <a:cs typeface="Times New Roman" panose="02020603050405020304" pitchFamily="18" charset="0"/>
                  </a:rPr>
                  <a:t> A </a:t>
                </a:r>
                <a:r>
                  <a:rPr lang="en-US" dirty="0" err="1">
                    <a:latin typeface="Times New Roman" panose="02020603050405020304" pitchFamily="18" charset="0"/>
                    <a:cs typeface="Times New Roman" panose="02020603050405020304" pitchFamily="18" charset="0"/>
                  </a:rPr>
                  <a:t>nhận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vốn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lẫn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lãi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sau</a:t>
                </a:r>
                <a:r>
                  <a:rPr lang="en-US" dirty="0">
                    <a:latin typeface="Times New Roman" panose="02020603050405020304" pitchFamily="18" charset="0"/>
                    <a:cs typeface="Times New Roman" panose="02020603050405020304" pitchFamily="18" charset="0"/>
                  </a:rPr>
                  <a:t> N </a:t>
                </a:r>
                <a:r>
                  <a:rPr lang="en-US" dirty="0" err="1">
                    <a:latin typeface="Times New Roman" panose="02020603050405020304" pitchFamily="18" charset="0"/>
                    <a:cs typeface="Times New Roman" panose="02020603050405020304" pitchFamily="18" charset="0"/>
                  </a:rPr>
                  <a:t>kì</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gửi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bởi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thức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lãi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kép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sau</a:t>
                </a:r>
                <a:r>
                  <a:rPr lang="en-US" dirty="0">
                    <a:latin typeface="Times New Roman" panose="02020603050405020304" pitchFamily="18" charset="0"/>
                    <a:cs typeface="Times New Roman" panose="02020603050405020304" pitchFamily="18" charset="0"/>
                  </a:rPr>
                  <a:t>: </a:t>
                </a:r>
                <a14:m>
                  <m:oMath xmlns:m="http://schemas.openxmlformats.org/officeDocument/2006/math">
                    <m:r>
                      <a:rPr lang="pt-BR" i="1">
                        <a:latin typeface="Cambria Math" panose="02040503050406030204" pitchFamily="18" charset="0"/>
                      </a:rPr>
                      <m:t>𝐴</m:t>
                    </m:r>
                    <m:r>
                      <a:rPr lang="en-US" i="1">
                        <a:latin typeface="Cambria Math" panose="02040503050406030204" pitchFamily="18" charset="0"/>
                      </a:rPr>
                      <m:t> = </m:t>
                    </m:r>
                    <m:r>
                      <a:rPr lang="pt-BR" i="1">
                        <a:latin typeface="Cambria Math" panose="02040503050406030204" pitchFamily="18" charset="0"/>
                      </a:rPr>
                      <m:t>𝑃</m:t>
                    </m:r>
                    <m:sSup>
                      <m:sSupPr>
                        <m:ctrlPr>
                          <a:rPr lang="en-US" i="1">
                            <a:latin typeface="Cambria Math" panose="02040503050406030204" pitchFamily="18" charset="0"/>
                          </a:rPr>
                        </m:ctrlPr>
                      </m:sSupPr>
                      <m:e>
                        <m:d>
                          <m:dPr>
                            <m:ctrlPr>
                              <a:rPr lang="en-US" i="1">
                                <a:latin typeface="Cambria Math" panose="02040503050406030204" pitchFamily="18" charset="0"/>
                              </a:rPr>
                            </m:ctrlPr>
                          </m:dPr>
                          <m:e>
                            <m:r>
                              <a:rPr lang="en-US" i="1">
                                <a:latin typeface="Cambria Math" panose="02040503050406030204" pitchFamily="18" charset="0"/>
                              </a:rPr>
                              <m:t>1 + </m:t>
                            </m:r>
                            <m:r>
                              <a:rPr lang="pt-BR" i="1">
                                <a:latin typeface="Cambria Math" panose="02040503050406030204" pitchFamily="18" charset="0"/>
                              </a:rPr>
                              <m:t>𝑟</m:t>
                            </m:r>
                          </m:e>
                        </m:d>
                      </m:e>
                      <m:sup>
                        <m:r>
                          <a:rPr lang="pt-BR" i="1">
                            <a:latin typeface="Cambria Math" panose="02040503050406030204" pitchFamily="18" charset="0"/>
                          </a:rPr>
                          <m:t>𝑁</m:t>
                        </m:r>
                      </m:sup>
                    </m:sSup>
                  </m:oMath>
                </a14:m>
                <a:endParaRPr lang="en-US" dirty="0">
                  <a:latin typeface="Times New Roman" panose="02020603050405020304" pitchFamily="18" charset="0"/>
                  <a:cs typeface="Times New Roman" panose="02020603050405020304" pitchFamily="18"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65546" y="204780"/>
                <a:ext cx="11723254" cy="1245329"/>
              </a:xfrm>
              <a:blipFill>
                <a:blip r:embed="rId2"/>
                <a:stretch>
                  <a:fillRect l="-936" t="-8824" r="-1040" b="-137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390215" y="1595766"/>
                <a:ext cx="11149027" cy="1240276"/>
              </a:xfrm>
              <a:prstGeom prst="rect">
                <a:avLst/>
              </a:prstGeom>
            </p:spPr>
            <p:txBody>
              <a:bodyPr wrap="square">
                <a:spAutoFit/>
              </a:bodyPr>
              <a:lstStyle/>
              <a:p>
                <a:pPr algn="just">
                  <a:spcBef>
                    <a:spcPts val="600"/>
                  </a:spcBef>
                  <a:spcAft>
                    <a:spcPts val="800"/>
                  </a:spcAft>
                  <a:tabLst>
                    <a:tab pos="360045" algn="l"/>
                    <a:tab pos="720090" algn="l"/>
                  </a:tabLst>
                </a:pPr>
                <a:r>
                  <a:rPr lang="en-US" sz="2600" b="1" dirty="0" err="1">
                    <a:latin typeface="Times New Roman" panose="02020603050405020304" pitchFamily="18" charset="0"/>
                    <a:ea typeface="Arial" panose="020B0604020202020204" pitchFamily="34" charset="0"/>
                    <a:cs typeface="Times New Roman" panose="02020603050405020304" pitchFamily="18" charset="0"/>
                  </a:rPr>
                  <a:t>Lãi</a:t>
                </a:r>
                <a:r>
                  <a:rPr lang="en-US" sz="2600" b="1" dirty="0">
                    <a:latin typeface="Times New Roman" panose="02020603050405020304" pitchFamily="18" charset="0"/>
                    <a:ea typeface="Arial" panose="020B0604020202020204" pitchFamily="34" charset="0"/>
                    <a:cs typeface="Times New Roman" panose="02020603050405020304" pitchFamily="18" charset="0"/>
                  </a:rPr>
                  <a:t> </a:t>
                </a:r>
                <a:r>
                  <a:rPr lang="en-US" sz="2600" b="1" dirty="0" err="1">
                    <a:latin typeface="Times New Roman" panose="02020603050405020304" pitchFamily="18" charset="0"/>
                    <a:ea typeface="Arial" panose="020B0604020202020204" pitchFamily="34" charset="0"/>
                    <a:cs typeface="Times New Roman" panose="02020603050405020304" pitchFamily="18" charset="0"/>
                  </a:rPr>
                  <a:t>suất</a:t>
                </a:r>
                <a:r>
                  <a:rPr lang="en-US" sz="2600" b="1" dirty="0">
                    <a:latin typeface="Times New Roman" panose="02020603050405020304" pitchFamily="18" charset="0"/>
                    <a:ea typeface="Arial" panose="020B0604020202020204" pitchFamily="34" charset="0"/>
                    <a:cs typeface="Times New Roman" panose="02020603050405020304" pitchFamily="18" charset="0"/>
                  </a:rPr>
                  <a:t> </a:t>
                </a:r>
                <a:r>
                  <a:rPr lang="en-US" sz="2600" b="1" dirty="0" err="1">
                    <a:latin typeface="Times New Roman" panose="02020603050405020304" pitchFamily="18" charset="0"/>
                    <a:ea typeface="Arial" panose="020B0604020202020204" pitchFamily="34" charset="0"/>
                    <a:cs typeface="Times New Roman" panose="02020603050405020304" pitchFamily="18" charset="0"/>
                  </a:rPr>
                  <a:t>thực</a:t>
                </a:r>
                <a:r>
                  <a:rPr lang="en-US" sz="2600" b="1" dirty="0">
                    <a:latin typeface="Times New Roman" panose="02020603050405020304" pitchFamily="18" charset="0"/>
                    <a:ea typeface="Arial" panose="020B0604020202020204" pitchFamily="34" charset="0"/>
                    <a:cs typeface="Times New Roman" panose="02020603050405020304" pitchFamily="18" charset="0"/>
                  </a:rPr>
                  <a:t> </a:t>
                </a:r>
                <a:r>
                  <a:rPr lang="en-US" sz="2600" b="1" dirty="0" err="1" smtClean="0">
                    <a:latin typeface="Times New Roman" panose="02020603050405020304" pitchFamily="18" charset="0"/>
                    <a:ea typeface="Arial" panose="020B0604020202020204" pitchFamily="34" charset="0"/>
                    <a:cs typeface="Times New Roman" panose="02020603050405020304" pitchFamily="18" charset="0"/>
                  </a:rPr>
                  <a:t>tế</a:t>
                </a:r>
                <a:r>
                  <a:rPr lang="en-US" sz="2600" b="1" dirty="0" smtClean="0">
                    <a:latin typeface="Times New Roman" panose="02020603050405020304" pitchFamily="18" charset="0"/>
                    <a:ea typeface="Arial" panose="020B0604020202020204" pitchFamily="34" charset="0"/>
                    <a:cs typeface="Times New Roman" panose="02020603050405020304" pitchFamily="18" charset="0"/>
                  </a:rPr>
                  <a:t>:</a:t>
                </a:r>
                <a:r>
                  <a:rPr lang="en-US" sz="26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2600" dirty="0" err="1" smtClean="0">
                    <a:latin typeface="Times New Roman" panose="02020603050405020304" pitchFamily="18" charset="0"/>
                    <a:ea typeface="Arial" panose="020B0604020202020204" pitchFamily="34" charset="0"/>
                    <a:cs typeface="Times New Roman" panose="02020603050405020304" pitchFamily="18" charset="0"/>
                  </a:rPr>
                  <a:t>Ngân</a:t>
                </a:r>
                <a:r>
                  <a:rPr lang="en-US" sz="26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2600" dirty="0" err="1">
                    <a:latin typeface="Times New Roman" panose="02020603050405020304" pitchFamily="18" charset="0"/>
                    <a:ea typeface="Arial" panose="020B0604020202020204" pitchFamily="34" charset="0"/>
                    <a:cs typeface="Times New Roman" panose="02020603050405020304" pitchFamily="18" charset="0"/>
                  </a:rPr>
                  <a:t>hàng</a:t>
                </a:r>
                <a:r>
                  <a:rPr lang="en-US" sz="2600" dirty="0">
                    <a:latin typeface="Times New Roman" panose="02020603050405020304" pitchFamily="18" charset="0"/>
                    <a:ea typeface="Arial" panose="020B0604020202020204" pitchFamily="34" charset="0"/>
                    <a:cs typeface="Times New Roman" panose="02020603050405020304" pitchFamily="18" charset="0"/>
                  </a:rPr>
                  <a:t> </a:t>
                </a:r>
                <a:r>
                  <a:rPr lang="en-US" sz="2600" dirty="0" err="1">
                    <a:latin typeface="Times New Roman" panose="02020603050405020304" pitchFamily="18" charset="0"/>
                    <a:ea typeface="Arial" panose="020B0604020202020204" pitchFamily="34" charset="0"/>
                    <a:cs typeface="Times New Roman" panose="02020603050405020304" pitchFamily="18" charset="0"/>
                  </a:rPr>
                  <a:t>thường</a:t>
                </a:r>
                <a:r>
                  <a:rPr lang="en-US" sz="2600" dirty="0">
                    <a:latin typeface="Times New Roman" panose="02020603050405020304" pitchFamily="18" charset="0"/>
                    <a:ea typeface="Arial" panose="020B0604020202020204" pitchFamily="34" charset="0"/>
                    <a:cs typeface="Times New Roman" panose="02020603050405020304" pitchFamily="18" charset="0"/>
                  </a:rPr>
                  <a:t> </a:t>
                </a:r>
                <a:r>
                  <a:rPr lang="en-US" sz="2600" dirty="0" err="1">
                    <a:latin typeface="Times New Roman" panose="02020603050405020304" pitchFamily="18" charset="0"/>
                    <a:ea typeface="Arial" panose="020B0604020202020204" pitchFamily="34" charset="0"/>
                    <a:cs typeface="Times New Roman" panose="02020603050405020304" pitchFamily="18" charset="0"/>
                  </a:rPr>
                  <a:t>công</a:t>
                </a:r>
                <a:r>
                  <a:rPr lang="en-US" sz="2600" dirty="0">
                    <a:latin typeface="Times New Roman" panose="02020603050405020304" pitchFamily="18" charset="0"/>
                    <a:ea typeface="Arial" panose="020B0604020202020204" pitchFamily="34" charset="0"/>
                    <a:cs typeface="Times New Roman" panose="02020603050405020304" pitchFamily="18" charset="0"/>
                  </a:rPr>
                  <a:t> </a:t>
                </a:r>
                <a:r>
                  <a:rPr lang="en-US" sz="2600" dirty="0" err="1">
                    <a:latin typeface="Times New Roman" panose="02020603050405020304" pitchFamily="18" charset="0"/>
                    <a:ea typeface="Arial" panose="020B0604020202020204" pitchFamily="34" charset="0"/>
                    <a:cs typeface="Times New Roman" panose="02020603050405020304" pitchFamily="18" charset="0"/>
                  </a:rPr>
                  <a:t>bố</a:t>
                </a:r>
                <a:r>
                  <a:rPr lang="en-US" sz="2600" dirty="0">
                    <a:latin typeface="Times New Roman" panose="02020603050405020304" pitchFamily="18" charset="0"/>
                    <a:ea typeface="Arial" panose="020B0604020202020204" pitchFamily="34" charset="0"/>
                    <a:cs typeface="Times New Roman" panose="02020603050405020304" pitchFamily="18" charset="0"/>
                  </a:rPr>
                  <a:t> </a:t>
                </a:r>
                <a:r>
                  <a:rPr lang="en-US" sz="2600" dirty="0" err="1">
                    <a:latin typeface="Times New Roman" panose="02020603050405020304" pitchFamily="18" charset="0"/>
                    <a:ea typeface="Arial" panose="020B0604020202020204" pitchFamily="34" charset="0"/>
                    <a:cs typeface="Times New Roman" panose="02020603050405020304" pitchFamily="18" charset="0"/>
                  </a:rPr>
                  <a:t>lãi</a:t>
                </a:r>
                <a:r>
                  <a:rPr lang="en-US" sz="2600" dirty="0">
                    <a:latin typeface="Times New Roman" panose="02020603050405020304" pitchFamily="18" charset="0"/>
                    <a:ea typeface="Arial" panose="020B0604020202020204" pitchFamily="34" charset="0"/>
                    <a:cs typeface="Times New Roman" panose="02020603050405020304" pitchFamily="18" charset="0"/>
                  </a:rPr>
                  <a:t> </a:t>
                </a:r>
                <a:r>
                  <a:rPr lang="en-US" sz="2600" dirty="0" err="1">
                    <a:latin typeface="Times New Roman" panose="02020603050405020304" pitchFamily="18" charset="0"/>
                    <a:ea typeface="Arial" panose="020B0604020202020204" pitchFamily="34" charset="0"/>
                    <a:cs typeface="Times New Roman" panose="02020603050405020304" pitchFamily="18" charset="0"/>
                  </a:rPr>
                  <a:t>suất</a:t>
                </a:r>
                <a:r>
                  <a:rPr lang="en-US" sz="2600" dirty="0">
                    <a:latin typeface="Times New Roman" panose="02020603050405020304" pitchFamily="18" charset="0"/>
                    <a:ea typeface="Arial" panose="020B0604020202020204" pitchFamily="34" charset="0"/>
                    <a:cs typeface="Times New Roman" panose="02020603050405020304" pitchFamily="18" charset="0"/>
                  </a:rPr>
                  <a:t> </a:t>
                </a:r>
                <a:r>
                  <a:rPr lang="en-US" sz="2600" dirty="0" err="1">
                    <a:latin typeface="Times New Roman" panose="02020603050405020304" pitchFamily="18" charset="0"/>
                    <a:ea typeface="Arial" panose="020B0604020202020204" pitchFamily="34" charset="0"/>
                    <a:cs typeface="Times New Roman" panose="02020603050405020304" pitchFamily="18" charset="0"/>
                  </a:rPr>
                  <a:t>năm</a:t>
                </a:r>
                <a:r>
                  <a:rPr lang="en-US" sz="2600" dirty="0">
                    <a:latin typeface="Times New Roman" panose="02020603050405020304" pitchFamily="18" charset="0"/>
                    <a:ea typeface="Arial" panose="020B0604020202020204" pitchFamily="34" charset="0"/>
                    <a:cs typeface="Times New Roman" panose="02020603050405020304" pitchFamily="18" charset="0"/>
                  </a:rPr>
                  <a:t> </a:t>
                </a:r>
                <a:r>
                  <a:rPr lang="en-US" sz="2600" dirty="0" err="1">
                    <a:latin typeface="Times New Roman" panose="02020603050405020304" pitchFamily="18" charset="0"/>
                    <a:ea typeface="Arial" panose="020B0604020202020204" pitchFamily="34" charset="0"/>
                    <a:cs typeface="Times New Roman" panose="02020603050405020304" pitchFamily="18" charset="0"/>
                  </a:rPr>
                  <a:t>dưới</a:t>
                </a:r>
                <a:r>
                  <a:rPr lang="en-US" sz="2600" dirty="0">
                    <a:latin typeface="Times New Roman" panose="02020603050405020304" pitchFamily="18" charset="0"/>
                    <a:ea typeface="Arial" panose="020B0604020202020204" pitchFamily="34" charset="0"/>
                    <a:cs typeface="Times New Roman" panose="02020603050405020304" pitchFamily="18" charset="0"/>
                  </a:rPr>
                  <a:t> </a:t>
                </a:r>
                <a:r>
                  <a:rPr lang="en-US" sz="2600" dirty="0" err="1">
                    <a:latin typeface="Times New Roman" panose="02020603050405020304" pitchFamily="18" charset="0"/>
                    <a:ea typeface="Arial" panose="020B0604020202020204" pitchFamily="34" charset="0"/>
                    <a:cs typeface="Times New Roman" panose="02020603050405020304" pitchFamily="18" charset="0"/>
                  </a:rPr>
                  <a:t>dạng</a:t>
                </a:r>
                <a:r>
                  <a:rPr lang="en-US" sz="2600" dirty="0">
                    <a:latin typeface="Times New Roman" panose="02020603050405020304" pitchFamily="18" charset="0"/>
                    <a:ea typeface="Arial" panose="020B0604020202020204" pitchFamily="34" charset="0"/>
                    <a:cs typeface="Times New Roman" panose="02020603050405020304" pitchFamily="18" charset="0"/>
                  </a:rPr>
                  <a:t> </a:t>
                </a:r>
                <a:r>
                  <a:rPr lang="en-US" sz="2600" dirty="0" err="1">
                    <a:latin typeface="Times New Roman" panose="02020603050405020304" pitchFamily="18" charset="0"/>
                    <a:ea typeface="Arial" panose="020B0604020202020204" pitchFamily="34" charset="0"/>
                    <a:cs typeface="Times New Roman" panose="02020603050405020304" pitchFamily="18" charset="0"/>
                  </a:rPr>
                  <a:t>phần</a:t>
                </a:r>
                <a:r>
                  <a:rPr lang="en-US" sz="2600" dirty="0">
                    <a:latin typeface="Times New Roman" panose="02020603050405020304" pitchFamily="18" charset="0"/>
                    <a:ea typeface="Arial" panose="020B0604020202020204" pitchFamily="34" charset="0"/>
                    <a:cs typeface="Times New Roman" panose="02020603050405020304" pitchFamily="18" charset="0"/>
                  </a:rPr>
                  <a:t> </a:t>
                </a:r>
                <a:r>
                  <a:rPr lang="en-US" sz="2600" dirty="0" err="1">
                    <a:latin typeface="Times New Roman" panose="02020603050405020304" pitchFamily="18" charset="0"/>
                    <a:ea typeface="Arial" panose="020B0604020202020204" pitchFamily="34" charset="0"/>
                    <a:cs typeface="Times New Roman" panose="02020603050405020304" pitchFamily="18" charset="0"/>
                  </a:rPr>
                  <a:t>trăm</a:t>
                </a:r>
                <a:r>
                  <a:rPr lang="en-US" sz="2600">
                    <a:latin typeface="Times New Roman" panose="02020603050405020304" pitchFamily="18" charset="0"/>
                    <a:ea typeface="Arial" panose="020B0604020202020204" pitchFamily="34" charset="0"/>
                    <a:cs typeface="Times New Roman" panose="02020603050405020304" pitchFamily="18" charset="0"/>
                  </a:rPr>
                  <a:t>. </a:t>
                </a:r>
                <a:endParaRPr lang="en-US" sz="2600" smtClean="0">
                  <a:latin typeface="Times New Roman" panose="02020603050405020304" pitchFamily="18" charset="0"/>
                  <a:ea typeface="Arial" panose="020B0604020202020204" pitchFamily="34" charset="0"/>
                  <a:cs typeface="Times New Roman" panose="02020603050405020304" pitchFamily="18" charset="0"/>
                </a:endParaRPr>
              </a:p>
              <a:p>
                <a:pPr algn="just">
                  <a:spcBef>
                    <a:spcPts val="600"/>
                  </a:spcBef>
                  <a:spcAft>
                    <a:spcPts val="800"/>
                  </a:spcAft>
                  <a:tabLst>
                    <a:tab pos="360045" algn="l"/>
                    <a:tab pos="720090" algn="l"/>
                  </a:tabLst>
                </a:pPr>
                <a:r>
                  <a:rPr lang="en-US" sz="2600" smtClean="0">
                    <a:latin typeface="Times New Roman" panose="02020603050405020304" pitchFamily="18" charset="0"/>
                    <a:ea typeface="Arial" panose="020B0604020202020204" pitchFamily="34" charset="0"/>
                    <a:cs typeface="Times New Roman" panose="02020603050405020304" pitchFamily="18" charset="0"/>
                  </a:rPr>
                  <a:t>Lãi </a:t>
                </a:r>
                <a:r>
                  <a:rPr lang="en-US" sz="2600" dirty="0" err="1">
                    <a:latin typeface="Times New Roman" panose="02020603050405020304" pitchFamily="18" charset="0"/>
                    <a:ea typeface="Arial" panose="020B0604020202020204" pitchFamily="34" charset="0"/>
                    <a:cs typeface="Times New Roman" panose="02020603050405020304" pitchFamily="18" charset="0"/>
                  </a:rPr>
                  <a:t>suất</a:t>
                </a:r>
                <a:r>
                  <a:rPr lang="en-US" sz="2600" dirty="0">
                    <a:latin typeface="Times New Roman" panose="02020603050405020304" pitchFamily="18" charset="0"/>
                    <a:ea typeface="Arial" panose="020B0604020202020204" pitchFamily="34" charset="0"/>
                    <a:cs typeface="Times New Roman" panose="02020603050405020304" pitchFamily="18" charset="0"/>
                  </a:rPr>
                  <a:t> </a:t>
                </a:r>
                <a14:m>
                  <m:oMath xmlns:m="http://schemas.openxmlformats.org/officeDocument/2006/math">
                    <m:r>
                      <a:rPr lang="pt-BR" sz="2600" i="1">
                        <a:latin typeface="Cambria Math" panose="02040503050406030204" pitchFamily="18" charset="0"/>
                        <a:ea typeface="Arial" panose="020B0604020202020204" pitchFamily="34" charset="0"/>
                        <a:cs typeface="Times New Roman" panose="02020603050405020304" pitchFamily="18" charset="0"/>
                      </a:rPr>
                      <m:t>𝑟</m:t>
                    </m:r>
                    <m:r>
                      <a:rPr lang="en-US" sz="2600" i="1">
                        <a:latin typeface="Cambria Math" panose="02040503050406030204" pitchFamily="18" charset="0"/>
                        <a:ea typeface="Arial" panose="020B0604020202020204" pitchFamily="34" charset="0"/>
                        <a:cs typeface="Times New Roman" panose="02020603050405020304" pitchFamily="18" charset="0"/>
                      </a:rPr>
                      <m:t>=6%</m:t>
                    </m:r>
                  </m:oMath>
                </a14:m>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nghĩa</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ea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smtClean="0">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lang="pt-BR" sz="2600" i="1">
                        <a:latin typeface="Cambria Math" panose="02040503050406030204" pitchFamily="18" charset="0"/>
                        <a:ea typeface="Times New Roman" panose="02020603050405020304" pitchFamily="18" charset="0"/>
                        <a:cs typeface="Times New Roman" panose="02020603050405020304" pitchFamily="18" charset="0"/>
                      </a:rPr>
                      <m:t>𝑟</m:t>
                    </m:r>
                    <m:r>
                      <a:rPr lang="en-US" sz="2600" i="1">
                        <a:latin typeface="Cambria Math" panose="02040503050406030204" pitchFamily="18" charset="0"/>
                        <a:ea typeface="Times New Roman" panose="02020603050405020304" pitchFamily="18" charset="0"/>
                        <a:cs typeface="Times New Roman" panose="02020603050405020304" pitchFamily="18" charset="0"/>
                      </a:rPr>
                      <m:t>=6%=</m:t>
                    </m:r>
                    <m:f>
                      <m:fPr>
                        <m:ctrlPr>
                          <a:rPr lang="en-US" sz="26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600" i="1">
                            <a:latin typeface="Cambria Math" panose="02040503050406030204" pitchFamily="18" charset="0"/>
                            <a:ea typeface="Times New Roman" panose="02020603050405020304" pitchFamily="18" charset="0"/>
                            <a:cs typeface="Times New Roman" panose="02020603050405020304" pitchFamily="18" charset="0"/>
                          </a:rPr>
                          <m:t>6</m:t>
                        </m:r>
                      </m:num>
                      <m:den>
                        <m:r>
                          <a:rPr lang="en-US" sz="2600" i="1">
                            <a:latin typeface="Cambria Math" panose="02040503050406030204" pitchFamily="18" charset="0"/>
                            <a:ea typeface="Times New Roman" panose="02020603050405020304" pitchFamily="18" charset="0"/>
                            <a:cs typeface="Times New Roman" panose="02020603050405020304" pitchFamily="18" charset="0"/>
                          </a:rPr>
                          <m:t>100</m:t>
                        </m:r>
                      </m:den>
                    </m:f>
                    <m:r>
                      <a:rPr lang="en-US" sz="2600" i="1">
                        <a:latin typeface="Cambria Math" panose="02040503050406030204" pitchFamily="18" charset="0"/>
                        <a:ea typeface="Times New Roman" panose="02020603050405020304" pitchFamily="18" charset="0"/>
                        <a:cs typeface="Times New Roman" panose="02020603050405020304" pitchFamily="18" charset="0"/>
                      </a:rPr>
                      <m:t>=0,06</m:t>
                    </m:r>
                  </m:oMath>
                </a14:m>
                <a:endParaRPr lang="en-US" sz="2600" dirty="0">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390215" y="1595766"/>
                <a:ext cx="11149027" cy="1240276"/>
              </a:xfrm>
              <a:prstGeom prst="rect">
                <a:avLst/>
              </a:prstGeom>
              <a:blipFill>
                <a:blip r:embed="rId3"/>
                <a:stretch>
                  <a:fillRect l="-984" t="-4433" b="-4433"/>
                </a:stretch>
              </a:blipFill>
            </p:spPr>
            <p:txBody>
              <a:bodyPr/>
              <a:lstStyle/>
              <a:p>
                <a:r>
                  <a:rPr lang="en-US">
                    <a:noFill/>
                  </a:rPr>
                  <a:t> </a:t>
                </a:r>
              </a:p>
            </p:txBody>
          </p:sp>
        </mc:Fallback>
      </mc:AlternateContent>
    </p:spTree>
    <p:extLst>
      <p:ext uri="{BB962C8B-B14F-4D97-AF65-F5344CB8AC3E}">
        <p14:creationId xmlns:p14="http://schemas.microsoft.com/office/powerpoint/2010/main" val="2534508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1713" y="0"/>
            <a:ext cx="11351491" cy="1938992"/>
          </a:xfrm>
          <a:prstGeom prst="rect">
            <a:avLst/>
          </a:prstGeom>
        </p:spPr>
        <p:txBody>
          <a:bodyPr wrap="square">
            <a:spAutoFit/>
          </a:bodyPr>
          <a:lstStyle/>
          <a:p>
            <a:pPr algn="just"/>
            <a:r>
              <a:rPr kumimoji="0" lang="en-US" sz="2400" b="1" i="0" u="none" strike="noStrike" kern="1200" cap="none" spc="0" normalizeH="0" baseline="0" noProof="0" dirty="0" smtClean="0">
                <a:ln>
                  <a:noFill/>
                </a:ln>
                <a:solidFill>
                  <a:srgbClr val="008000"/>
                </a:solidFill>
                <a:effectLst/>
                <a:uLnTx/>
                <a:uFillTx/>
                <a:latin typeface="Open Sans"/>
                <a:ea typeface="+mn-ea"/>
                <a:cs typeface="+mn-cs"/>
              </a:rPr>
              <a:t>D</a:t>
            </a:r>
            <a:r>
              <a:rPr kumimoji="0" lang="vi-VN" sz="2400" b="1" i="0" u="none" strike="noStrike" kern="1200" cap="none" spc="0" normalizeH="0" baseline="0" noProof="0" dirty="0" smtClean="0">
                <a:ln>
                  <a:noFill/>
                </a:ln>
                <a:solidFill>
                  <a:srgbClr val="008000"/>
                </a:solidFill>
                <a:effectLst/>
                <a:uLnTx/>
                <a:uFillTx/>
                <a:latin typeface="Open Sans"/>
                <a:ea typeface="+mn-ea"/>
                <a:cs typeface="+mn-cs"/>
              </a:rPr>
              <a:t>ự án 1 trang 112 Toán 8 Tập 1:</a:t>
            </a:r>
            <a:r>
              <a:rPr kumimoji="0" lang="vi-VN" sz="2400" b="1" i="0" u="none" strike="noStrike" kern="1200" cap="none" spc="0" normalizeH="0" baseline="0" noProof="0" smtClean="0">
                <a:ln>
                  <a:noFill/>
                </a:ln>
                <a:solidFill>
                  <a:srgbClr val="008000"/>
                </a:solidFill>
                <a:effectLst/>
                <a:uLnTx/>
                <a:uFillTx/>
                <a:latin typeface="Open Sans"/>
                <a:ea typeface="+mn-ea"/>
                <a:cs typeface="+mn-cs"/>
              </a:rPr>
              <a:t> </a:t>
            </a:r>
            <a:r>
              <a:rPr lang="vi-VN" sz="2400">
                <a:solidFill>
                  <a:srgbClr val="000000"/>
                </a:solidFill>
                <a:latin typeface="Open Sans"/>
              </a:rPr>
              <a:t>Bác Hưng muốn gửi tiết kiệm 300 triệu đồng kì hạn 12 tháng. Dựa vào bảng lãi suất mà các ngân hàng công bố tại thời điểm hiện tại, hãy tính số tiền lãi mà bác Hưng nhận được khi gửi cho mỗi ngân hàng. Từ đó tư vấn ngân hàng gửi tiết kiệm cho bác Hưng (giả sử uy tín và chất lượng dịch vụ của các ngân hàng là như nhau).</a:t>
            </a:r>
            <a:endParaRPr lang="en-US" sz="2400" dirty="0"/>
          </a:p>
        </p:txBody>
      </p:sp>
      <p:sp>
        <p:nvSpPr>
          <p:cNvPr id="6" name="Rectangle 1"/>
          <p:cNvSpPr>
            <a:spLocks noChangeArrowheads="1"/>
          </p:cNvSpPr>
          <p:nvPr/>
        </p:nvSpPr>
        <p:spPr bwMode="auto">
          <a:xfrm>
            <a:off x="230592" y="1988197"/>
            <a:ext cx="11413731"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noProof="0" smtClean="0">
                <a:ln>
                  <a:noFill/>
                </a:ln>
                <a:solidFill>
                  <a:srgbClr val="000000"/>
                </a:solidFill>
                <a:effectLst/>
                <a:uLnTx/>
                <a:uFillTx/>
                <a:latin typeface="Open Sans"/>
                <a:ea typeface="+mn-ea"/>
                <a:cs typeface="+mn-cs"/>
              </a:rPr>
              <a:t>    </a:t>
            </a:r>
            <a:r>
              <a:rPr kumimoji="0" lang="en-US" altLang="en-US" sz="2800" b="0" i="0" u="none" strike="noStrike" kern="1200" cap="none" spc="0" normalizeH="0" baseline="0" noProof="0" smtClean="0">
                <a:ln>
                  <a:noFill/>
                </a:ln>
                <a:solidFill>
                  <a:srgbClr val="FF0000"/>
                </a:solidFill>
                <a:effectLst/>
                <a:uLnTx/>
                <a:uFillTx/>
                <a:latin typeface="Open Sans"/>
                <a:ea typeface="+mn-ea"/>
                <a:cs typeface="+mn-cs"/>
              </a:rPr>
              <a:t>Bảng </a:t>
            </a:r>
            <a:r>
              <a:rPr kumimoji="0" lang="en-US" altLang="en-US" sz="2800" b="0" i="0" u="none" strike="noStrike" kern="1200" cap="none" spc="0" normalizeH="0" baseline="0" noProof="0" dirty="0" err="1" smtClean="0">
                <a:ln>
                  <a:noFill/>
                </a:ln>
                <a:solidFill>
                  <a:srgbClr val="FF0000"/>
                </a:solidFill>
                <a:effectLst/>
                <a:uLnTx/>
                <a:uFillTx/>
                <a:latin typeface="Open Sans"/>
                <a:ea typeface="+mn-ea"/>
                <a:cs typeface="+mn-cs"/>
              </a:rPr>
              <a:t>lãi</a:t>
            </a:r>
            <a:r>
              <a:rPr kumimoji="0" lang="en-US" altLang="en-US" sz="2800" b="0" i="0" u="none" strike="noStrike" kern="1200" cap="none" spc="0" normalizeH="0" baseline="0" noProof="0" dirty="0" smtClean="0">
                <a:ln>
                  <a:noFill/>
                </a:ln>
                <a:solidFill>
                  <a:srgbClr val="FF0000"/>
                </a:solidFill>
                <a:effectLst/>
                <a:uLnTx/>
                <a:uFillTx/>
                <a:latin typeface="Open Sans"/>
                <a:ea typeface="+mn-ea"/>
                <a:cs typeface="+mn-cs"/>
              </a:rPr>
              <a:t> </a:t>
            </a:r>
            <a:r>
              <a:rPr kumimoji="0" lang="en-US" altLang="en-US" sz="2800" b="0" i="0" u="none" strike="noStrike" kern="1200" cap="none" spc="0" normalizeH="0" baseline="0" noProof="0" dirty="0" err="1" smtClean="0">
                <a:ln>
                  <a:noFill/>
                </a:ln>
                <a:solidFill>
                  <a:srgbClr val="FF0000"/>
                </a:solidFill>
                <a:effectLst/>
                <a:uLnTx/>
                <a:uFillTx/>
                <a:latin typeface="Open Sans"/>
                <a:ea typeface="+mn-ea"/>
                <a:cs typeface="+mn-cs"/>
              </a:rPr>
              <a:t>suất</a:t>
            </a:r>
            <a:r>
              <a:rPr kumimoji="0" lang="en-US" altLang="en-US" sz="2800" b="0" i="0" u="none" strike="noStrike" kern="1200" cap="none" spc="0" normalizeH="0" baseline="0" noProof="0" dirty="0" smtClean="0">
                <a:ln>
                  <a:noFill/>
                </a:ln>
                <a:solidFill>
                  <a:srgbClr val="FF0000"/>
                </a:solidFill>
                <a:effectLst/>
                <a:uLnTx/>
                <a:uFillTx/>
                <a:latin typeface="Open Sans"/>
                <a:ea typeface="+mn-ea"/>
                <a:cs typeface="+mn-cs"/>
              </a:rPr>
              <a:t> </a:t>
            </a:r>
            <a:r>
              <a:rPr kumimoji="0" lang="en-US" altLang="en-US" sz="2800" b="0" i="0" u="none" strike="noStrike" kern="1200" cap="none" spc="0" normalizeH="0" baseline="0" noProof="0" dirty="0" err="1" smtClean="0">
                <a:ln>
                  <a:noFill/>
                </a:ln>
                <a:solidFill>
                  <a:srgbClr val="FF0000"/>
                </a:solidFill>
                <a:effectLst/>
                <a:uLnTx/>
                <a:uFillTx/>
                <a:latin typeface="Open Sans"/>
                <a:ea typeface="+mn-ea"/>
                <a:cs typeface="+mn-cs"/>
              </a:rPr>
              <a:t>các</a:t>
            </a:r>
            <a:r>
              <a:rPr kumimoji="0" lang="en-US" altLang="en-US" sz="2800" b="0" i="0" u="none" strike="noStrike" kern="1200" cap="none" spc="0" normalizeH="0" baseline="0" noProof="0" dirty="0" smtClean="0">
                <a:ln>
                  <a:noFill/>
                </a:ln>
                <a:solidFill>
                  <a:srgbClr val="FF0000"/>
                </a:solidFill>
                <a:effectLst/>
                <a:uLnTx/>
                <a:uFillTx/>
                <a:latin typeface="Open Sans"/>
                <a:ea typeface="+mn-ea"/>
                <a:cs typeface="+mn-cs"/>
              </a:rPr>
              <a:t> </a:t>
            </a:r>
            <a:r>
              <a:rPr kumimoji="0" lang="en-US" altLang="en-US" sz="2800" b="0" i="0" u="none" strike="noStrike" kern="1200" cap="none" spc="0" normalizeH="0" baseline="0" noProof="0" dirty="0" err="1" smtClean="0">
                <a:ln>
                  <a:noFill/>
                </a:ln>
                <a:solidFill>
                  <a:srgbClr val="FF0000"/>
                </a:solidFill>
                <a:effectLst/>
                <a:uLnTx/>
                <a:uFillTx/>
                <a:latin typeface="Open Sans"/>
                <a:ea typeface="+mn-ea"/>
                <a:cs typeface="+mn-cs"/>
              </a:rPr>
              <a:t>ngân</a:t>
            </a:r>
            <a:r>
              <a:rPr kumimoji="0" lang="en-US" altLang="en-US" sz="2800" b="0" i="0" u="none" strike="noStrike" kern="1200" cap="none" spc="0" normalizeH="0" baseline="0" noProof="0" dirty="0" smtClean="0">
                <a:ln>
                  <a:noFill/>
                </a:ln>
                <a:solidFill>
                  <a:srgbClr val="FF0000"/>
                </a:solidFill>
                <a:effectLst/>
                <a:uLnTx/>
                <a:uFillTx/>
                <a:latin typeface="Open Sans"/>
                <a:ea typeface="+mn-ea"/>
                <a:cs typeface="+mn-cs"/>
              </a:rPr>
              <a:t> </a:t>
            </a:r>
            <a:r>
              <a:rPr kumimoji="0" lang="en-US" altLang="en-US" sz="2800" b="0" i="0" u="none" strike="noStrike" kern="1200" cap="none" spc="0" normalizeH="0" baseline="0" noProof="0" dirty="0" err="1" smtClean="0">
                <a:ln>
                  <a:noFill/>
                </a:ln>
                <a:solidFill>
                  <a:srgbClr val="FF0000"/>
                </a:solidFill>
                <a:effectLst/>
                <a:uLnTx/>
                <a:uFillTx/>
                <a:latin typeface="Open Sans"/>
                <a:ea typeface="+mn-ea"/>
                <a:cs typeface="+mn-cs"/>
              </a:rPr>
              <a:t>hàng</a:t>
            </a:r>
            <a:r>
              <a:rPr kumimoji="0" lang="en-US" altLang="en-US" sz="2800" b="0" i="0" u="none" strike="noStrike" kern="1200" cap="none" spc="0" normalizeH="0" baseline="0" noProof="0" dirty="0" smtClean="0">
                <a:ln>
                  <a:noFill/>
                </a:ln>
                <a:solidFill>
                  <a:srgbClr val="FF0000"/>
                </a:solidFill>
                <a:effectLst/>
                <a:uLnTx/>
                <a:uFillTx/>
                <a:latin typeface="Open Sans"/>
                <a:ea typeface="+mn-ea"/>
                <a:cs typeface="+mn-cs"/>
              </a:rPr>
              <a:t> </a:t>
            </a:r>
            <a:r>
              <a:rPr kumimoji="0" lang="en-US" altLang="en-US" sz="2800" b="0" i="0" u="none" strike="noStrike" kern="1200" cap="none" spc="0" normalizeH="0" baseline="0" noProof="0" dirty="0" err="1" smtClean="0">
                <a:ln>
                  <a:noFill/>
                </a:ln>
                <a:solidFill>
                  <a:srgbClr val="FF0000"/>
                </a:solidFill>
                <a:effectLst/>
                <a:uLnTx/>
                <a:uFillTx/>
                <a:latin typeface="Open Sans"/>
                <a:ea typeface="+mn-ea"/>
                <a:cs typeface="+mn-cs"/>
              </a:rPr>
              <a:t>công</a:t>
            </a:r>
            <a:r>
              <a:rPr kumimoji="0" lang="en-US" altLang="en-US" sz="2800" b="0" i="0" u="none" strike="noStrike" kern="1200" cap="none" spc="0" normalizeH="0" baseline="0" noProof="0" dirty="0" smtClean="0">
                <a:ln>
                  <a:noFill/>
                </a:ln>
                <a:solidFill>
                  <a:srgbClr val="FF0000"/>
                </a:solidFill>
                <a:effectLst/>
                <a:uLnTx/>
                <a:uFillTx/>
                <a:latin typeface="Open Sans"/>
                <a:ea typeface="+mn-ea"/>
                <a:cs typeface="+mn-cs"/>
              </a:rPr>
              <a:t> </a:t>
            </a:r>
            <a:r>
              <a:rPr kumimoji="0" lang="en-US" altLang="en-US" sz="2800" b="0" i="0" u="none" strike="noStrike" kern="1200" cap="none" spc="0" normalizeH="0" baseline="0" noProof="0" dirty="0" err="1" smtClean="0">
                <a:ln>
                  <a:noFill/>
                </a:ln>
                <a:solidFill>
                  <a:srgbClr val="FF0000"/>
                </a:solidFill>
                <a:effectLst/>
                <a:uLnTx/>
                <a:uFillTx/>
                <a:latin typeface="Open Sans"/>
                <a:ea typeface="+mn-ea"/>
                <a:cs typeface="+mn-cs"/>
              </a:rPr>
              <a:t>bố</a:t>
            </a:r>
            <a:r>
              <a:rPr kumimoji="0" lang="en-US" altLang="en-US" sz="2800" b="0" i="0" u="none" strike="noStrike" kern="1200" cap="none" spc="0" normalizeH="0" baseline="0" noProof="0" dirty="0" smtClean="0">
                <a:ln>
                  <a:noFill/>
                </a:ln>
                <a:solidFill>
                  <a:srgbClr val="FF0000"/>
                </a:solidFill>
                <a:effectLst/>
                <a:uLnTx/>
                <a:uFillTx/>
                <a:latin typeface="Open Sans"/>
                <a:ea typeface="+mn-ea"/>
                <a:cs typeface="+mn-cs"/>
              </a:rPr>
              <a:t> </a:t>
            </a:r>
            <a:r>
              <a:rPr kumimoji="0" lang="en-US" altLang="en-US" sz="2800" b="0" i="0" u="none" strike="noStrike" kern="1200" cap="none" spc="0" normalizeH="0" baseline="0" noProof="0" dirty="0" err="1" smtClean="0">
                <a:ln>
                  <a:noFill/>
                </a:ln>
                <a:solidFill>
                  <a:srgbClr val="FF0000"/>
                </a:solidFill>
                <a:effectLst/>
                <a:uLnTx/>
                <a:uFillTx/>
                <a:latin typeface="Open Sans"/>
                <a:ea typeface="+mn-ea"/>
                <a:cs typeface="+mn-cs"/>
              </a:rPr>
              <a:t>tại</a:t>
            </a:r>
            <a:r>
              <a:rPr kumimoji="0" lang="en-US" altLang="en-US" sz="2800" b="0" i="0" u="none" strike="noStrike" kern="1200" cap="none" spc="0" normalizeH="0" baseline="0" noProof="0" dirty="0" smtClean="0">
                <a:ln>
                  <a:noFill/>
                </a:ln>
                <a:solidFill>
                  <a:srgbClr val="FF0000"/>
                </a:solidFill>
                <a:effectLst/>
                <a:uLnTx/>
                <a:uFillTx/>
                <a:latin typeface="Open Sans"/>
                <a:ea typeface="+mn-ea"/>
                <a:cs typeface="+mn-cs"/>
              </a:rPr>
              <a:t> </a:t>
            </a:r>
            <a:r>
              <a:rPr kumimoji="0" lang="en-US" altLang="en-US" sz="2800" b="0" i="0" u="none" strike="noStrike" kern="1200" cap="none" spc="0" normalizeH="0" baseline="0" noProof="0" dirty="0" err="1" smtClean="0">
                <a:ln>
                  <a:noFill/>
                </a:ln>
                <a:solidFill>
                  <a:srgbClr val="FF0000"/>
                </a:solidFill>
                <a:effectLst/>
                <a:uLnTx/>
                <a:uFillTx/>
                <a:latin typeface="Open Sans"/>
                <a:ea typeface="+mn-ea"/>
                <a:cs typeface="+mn-cs"/>
              </a:rPr>
              <a:t>thời</a:t>
            </a:r>
            <a:r>
              <a:rPr kumimoji="0" lang="en-US" altLang="en-US" sz="2800" b="0" i="0" u="none" strike="noStrike" kern="1200" cap="none" spc="0" normalizeH="0" baseline="0" noProof="0" dirty="0" smtClean="0">
                <a:ln>
                  <a:noFill/>
                </a:ln>
                <a:solidFill>
                  <a:srgbClr val="FF0000"/>
                </a:solidFill>
                <a:effectLst/>
                <a:uLnTx/>
                <a:uFillTx/>
                <a:latin typeface="Open Sans"/>
                <a:ea typeface="+mn-ea"/>
                <a:cs typeface="+mn-cs"/>
              </a:rPr>
              <a:t> </a:t>
            </a:r>
            <a:r>
              <a:rPr kumimoji="0" lang="en-US" altLang="en-US" sz="2800" b="0" i="0" u="none" strike="noStrike" kern="1200" cap="none" spc="0" normalizeH="0" baseline="0" noProof="0" dirty="0" err="1" smtClean="0">
                <a:ln>
                  <a:noFill/>
                </a:ln>
                <a:solidFill>
                  <a:srgbClr val="FF0000"/>
                </a:solidFill>
                <a:effectLst/>
                <a:uLnTx/>
                <a:uFillTx/>
                <a:latin typeface="Open Sans"/>
                <a:ea typeface="+mn-ea"/>
                <a:cs typeface="+mn-cs"/>
              </a:rPr>
              <a:t>điểm</a:t>
            </a:r>
            <a:r>
              <a:rPr kumimoji="0" lang="en-US" altLang="en-US" sz="2800" b="0" i="0" u="none" strike="noStrike" kern="1200" cap="none" spc="0" normalizeH="0" baseline="0" noProof="0" dirty="0" smtClean="0">
                <a:ln>
                  <a:noFill/>
                </a:ln>
                <a:solidFill>
                  <a:srgbClr val="FF0000"/>
                </a:solidFill>
                <a:effectLst/>
                <a:uLnTx/>
                <a:uFillTx/>
                <a:latin typeface="Open Sans"/>
                <a:ea typeface="+mn-ea"/>
                <a:cs typeface="+mn-cs"/>
              </a:rPr>
              <a:t> </a:t>
            </a:r>
            <a:r>
              <a:rPr kumimoji="0" lang="en-US" altLang="en-US" sz="2800" b="0" i="0" u="none" strike="noStrike" kern="1200" cap="none" spc="0" normalizeH="0" baseline="0" noProof="0" dirty="0" err="1" smtClean="0">
                <a:ln>
                  <a:noFill/>
                </a:ln>
                <a:solidFill>
                  <a:srgbClr val="FF0000"/>
                </a:solidFill>
                <a:effectLst/>
                <a:uLnTx/>
                <a:uFillTx/>
                <a:latin typeface="Open Sans"/>
                <a:ea typeface="+mn-ea"/>
                <a:cs typeface="+mn-cs"/>
              </a:rPr>
              <a:t>hiện</a:t>
            </a:r>
            <a:r>
              <a:rPr kumimoji="0" lang="en-US" altLang="en-US" sz="2800" b="0" i="0" u="none" strike="noStrike" kern="1200" cap="none" spc="0" normalizeH="0" baseline="0" noProof="0" dirty="0" smtClean="0">
                <a:ln>
                  <a:noFill/>
                </a:ln>
                <a:solidFill>
                  <a:srgbClr val="FF0000"/>
                </a:solidFill>
                <a:effectLst/>
                <a:uLnTx/>
                <a:uFillTx/>
                <a:latin typeface="Open Sans"/>
                <a:ea typeface="+mn-ea"/>
                <a:cs typeface="+mn-cs"/>
              </a:rPr>
              <a:t> </a:t>
            </a:r>
            <a:r>
              <a:rPr kumimoji="0" lang="en-US" altLang="en-US" sz="2800" b="0" i="0" u="none" strike="noStrike" kern="1200" cap="none" spc="0" normalizeH="0" baseline="0" noProof="0" dirty="0" err="1" smtClean="0">
                <a:ln>
                  <a:noFill/>
                </a:ln>
                <a:solidFill>
                  <a:srgbClr val="FF0000"/>
                </a:solidFill>
                <a:effectLst/>
                <a:uLnTx/>
                <a:uFillTx/>
                <a:latin typeface="Open Sans"/>
                <a:ea typeface="+mn-ea"/>
                <a:cs typeface="+mn-cs"/>
              </a:rPr>
              <a:t>tại</a:t>
            </a:r>
            <a:r>
              <a:rPr kumimoji="0" lang="en-US" altLang="en-US" sz="2800" b="0" i="0" u="none" strike="noStrike" kern="1200" cap="none" spc="0" normalizeH="0" baseline="0" noProof="0" dirty="0" smtClean="0">
                <a:ln>
                  <a:noFill/>
                </a:ln>
                <a:solidFill>
                  <a:srgbClr val="FF0000"/>
                </a:solidFill>
                <a:effectLst/>
                <a:uLnTx/>
                <a:uFillTx/>
                <a:latin typeface="Open Sans"/>
                <a:ea typeface="+mn-ea"/>
                <a:cs typeface="+mn-cs"/>
              </a:rPr>
              <a:t> (</a:t>
            </a:r>
            <a:r>
              <a:rPr kumimoji="0" lang="en-US" altLang="en-US" sz="2800" b="0" i="0" u="none" strike="noStrike" kern="1200" cap="none" spc="0" normalizeH="0" baseline="0" noProof="0" err="1" smtClean="0">
                <a:ln>
                  <a:noFill/>
                </a:ln>
                <a:solidFill>
                  <a:srgbClr val="FF0000"/>
                </a:solidFill>
                <a:effectLst/>
                <a:uLnTx/>
                <a:uFillTx/>
                <a:latin typeface="Open Sans"/>
                <a:ea typeface="+mn-ea"/>
                <a:cs typeface="+mn-cs"/>
              </a:rPr>
              <a:t>ngày</a:t>
            </a:r>
            <a:r>
              <a:rPr kumimoji="0" lang="en-US" altLang="en-US" sz="2800" b="0" i="0" u="none" strike="noStrike" kern="1200" cap="none" spc="0" normalizeH="0" baseline="0" noProof="0" smtClean="0">
                <a:ln>
                  <a:noFill/>
                </a:ln>
                <a:solidFill>
                  <a:srgbClr val="FF0000"/>
                </a:solidFill>
                <a:effectLst/>
                <a:uLnTx/>
                <a:uFillTx/>
                <a:latin typeface="Open Sans"/>
                <a:ea typeface="+mn-ea"/>
                <a:cs typeface="+mn-cs"/>
              </a:rPr>
              <a:t> 01/11/2024) </a:t>
            </a:r>
            <a:r>
              <a:rPr kumimoji="0" lang="en-US" altLang="en-US" sz="2800" b="0" i="0" u="none" strike="noStrike" kern="1200" cap="none" spc="0" normalizeH="0" baseline="0" noProof="0" dirty="0" err="1" smtClean="0">
                <a:ln>
                  <a:noFill/>
                </a:ln>
                <a:solidFill>
                  <a:srgbClr val="FF0000"/>
                </a:solidFill>
                <a:effectLst/>
                <a:uLnTx/>
                <a:uFillTx/>
                <a:latin typeface="Open Sans"/>
                <a:ea typeface="+mn-ea"/>
                <a:cs typeface="+mn-cs"/>
              </a:rPr>
              <a:t>như</a:t>
            </a:r>
            <a:r>
              <a:rPr kumimoji="0" lang="en-US" altLang="en-US" sz="2800" b="0" i="0" u="none" strike="noStrike" kern="1200" cap="none" spc="0" normalizeH="0" baseline="0" noProof="0" dirty="0" smtClean="0">
                <a:ln>
                  <a:noFill/>
                </a:ln>
                <a:solidFill>
                  <a:srgbClr val="FF0000"/>
                </a:solidFill>
                <a:effectLst/>
                <a:uLnTx/>
                <a:uFillTx/>
                <a:latin typeface="Open Sans"/>
                <a:ea typeface="+mn-ea"/>
                <a:cs typeface="+mn-cs"/>
              </a:rPr>
              <a:t> </a:t>
            </a:r>
            <a:r>
              <a:rPr kumimoji="0" lang="en-US" altLang="en-US" sz="2800" b="0" i="0" u="none" strike="noStrike" kern="1200" cap="none" spc="0" normalizeH="0" baseline="0" noProof="0" dirty="0" err="1" smtClean="0">
                <a:ln>
                  <a:noFill/>
                </a:ln>
                <a:solidFill>
                  <a:srgbClr val="FF0000"/>
                </a:solidFill>
                <a:effectLst/>
                <a:uLnTx/>
                <a:uFillTx/>
                <a:latin typeface="Open Sans"/>
                <a:ea typeface="+mn-ea"/>
                <a:cs typeface="+mn-cs"/>
              </a:rPr>
              <a:t>sau</a:t>
            </a:r>
            <a:r>
              <a:rPr kumimoji="0" lang="en-US" altLang="en-US" sz="2800" b="0" i="0" u="none" strike="noStrike" kern="1200" cap="none" spc="0" normalizeH="0" baseline="0" noProof="0" dirty="0" smtClean="0">
                <a:ln>
                  <a:noFill/>
                </a:ln>
                <a:solidFill>
                  <a:srgbClr val="FF0000"/>
                </a:solidFill>
                <a:effectLst/>
                <a:uLnTx/>
                <a:uFillTx/>
                <a:latin typeface="Open Sans"/>
                <a:ea typeface="+mn-ea"/>
                <a:cs typeface="+mn-cs"/>
              </a:rPr>
              <a:t>:</a:t>
            </a:r>
            <a:endParaRPr kumimoji="0" lang="en-US" altLang="en-US" sz="2800" b="0" i="0" u="none" strike="noStrike" kern="1200" cap="none" spc="0" normalizeH="0" baseline="0" noProof="0" dirty="0" smtClean="0">
              <a:ln>
                <a:noFill/>
              </a:ln>
              <a:solidFill>
                <a:srgbClr val="FF0000"/>
              </a:solidFill>
              <a:effectLst/>
              <a:uLnTx/>
              <a:uFillTx/>
              <a:latin typeface="Arial" panose="020B0604020202020204" pitchFamily="34" charset="0"/>
              <a:ea typeface="+mn-ea"/>
              <a:cs typeface="+mn-cs"/>
            </a:endParaRPr>
          </a:p>
        </p:txBody>
      </p:sp>
      <p:graphicFrame>
        <p:nvGraphicFramePr>
          <p:cNvPr id="7" name="Table 6"/>
          <p:cNvGraphicFramePr>
            <a:graphicFrameLocks noGrp="1"/>
          </p:cNvGraphicFramePr>
          <p:nvPr>
            <p:extLst>
              <p:ext uri="{D42A27DB-BD31-4B8C-83A1-F6EECF244321}">
                <p14:modId xmlns:p14="http://schemas.microsoft.com/office/powerpoint/2010/main" val="1069261900"/>
              </p:ext>
            </p:extLst>
          </p:nvPr>
        </p:nvGraphicFramePr>
        <p:xfrm>
          <a:off x="2844073" y="2886986"/>
          <a:ext cx="6526503" cy="2103851"/>
        </p:xfrm>
        <a:graphic>
          <a:graphicData uri="http://schemas.openxmlformats.org/drawingml/2006/table">
            <a:tbl>
              <a:tblPr firstRow="1" bandRow="1">
                <a:tableStyleId>{5C22544A-7EE6-4342-B048-85BDC9FD1C3A}</a:tableStyleId>
              </a:tblPr>
              <a:tblGrid>
                <a:gridCol w="2775222">
                  <a:extLst>
                    <a:ext uri="{9D8B030D-6E8A-4147-A177-3AD203B41FA5}">
                      <a16:colId xmlns:a16="http://schemas.microsoft.com/office/drawing/2014/main" val="734705377"/>
                    </a:ext>
                  </a:extLst>
                </a:gridCol>
                <a:gridCol w="3751281">
                  <a:extLst>
                    <a:ext uri="{9D8B030D-6E8A-4147-A177-3AD203B41FA5}">
                      <a16:colId xmlns:a16="http://schemas.microsoft.com/office/drawing/2014/main" val="669333134"/>
                    </a:ext>
                  </a:extLst>
                </a:gridCol>
              </a:tblGrid>
              <a:tr h="64081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err="1" smtClean="0">
                          <a:solidFill>
                            <a:srgbClr val="000000"/>
                          </a:solidFill>
                          <a:effectLst/>
                        </a:rPr>
                        <a:t>Ngân</a:t>
                      </a:r>
                      <a:r>
                        <a:rPr lang="en-US" sz="2800" b="1" dirty="0" smtClean="0">
                          <a:solidFill>
                            <a:srgbClr val="000000"/>
                          </a:solidFill>
                          <a:effectLst/>
                        </a:rPr>
                        <a:t> </a:t>
                      </a:r>
                      <a:r>
                        <a:rPr lang="en-US" sz="2800" b="1" dirty="0" err="1" smtClean="0">
                          <a:solidFill>
                            <a:srgbClr val="000000"/>
                          </a:solidFill>
                          <a:effectLst/>
                        </a:rPr>
                        <a:t>hàng</a:t>
                      </a:r>
                      <a:endParaRPr lang="en-US" sz="2800" dirty="0" smtClean="0">
                        <a:solidFill>
                          <a:srgbClr val="000000"/>
                        </a:solidFill>
                        <a:effectLs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err="1" smtClean="0">
                          <a:solidFill>
                            <a:srgbClr val="000000"/>
                          </a:solidFill>
                          <a:effectLst/>
                        </a:rPr>
                        <a:t>Mức</a:t>
                      </a:r>
                      <a:r>
                        <a:rPr lang="en-US" sz="2800" b="1" dirty="0" smtClean="0">
                          <a:solidFill>
                            <a:srgbClr val="000000"/>
                          </a:solidFill>
                          <a:effectLst/>
                        </a:rPr>
                        <a:t> </a:t>
                      </a:r>
                      <a:r>
                        <a:rPr lang="en-US" sz="2800" b="1" dirty="0" err="1" smtClean="0">
                          <a:solidFill>
                            <a:srgbClr val="000000"/>
                          </a:solidFill>
                          <a:effectLst/>
                        </a:rPr>
                        <a:t>lãi</a:t>
                      </a:r>
                      <a:r>
                        <a:rPr lang="en-US" sz="2800" b="1" dirty="0" smtClean="0">
                          <a:solidFill>
                            <a:srgbClr val="000000"/>
                          </a:solidFill>
                          <a:effectLst/>
                        </a:rPr>
                        <a:t> </a:t>
                      </a:r>
                      <a:r>
                        <a:rPr lang="en-US" sz="2800" b="1" dirty="0" err="1" smtClean="0">
                          <a:solidFill>
                            <a:srgbClr val="000000"/>
                          </a:solidFill>
                          <a:effectLst/>
                        </a:rPr>
                        <a:t>suất</a:t>
                      </a:r>
                      <a:r>
                        <a:rPr lang="en-US" sz="2800" b="1" dirty="0" smtClean="0">
                          <a:solidFill>
                            <a:srgbClr val="000000"/>
                          </a:solidFill>
                          <a:effectLst/>
                        </a:rPr>
                        <a:t> 12 </a:t>
                      </a:r>
                      <a:r>
                        <a:rPr lang="en-US" sz="2800" b="1" dirty="0" err="1" smtClean="0">
                          <a:solidFill>
                            <a:srgbClr val="000000"/>
                          </a:solidFill>
                          <a:effectLst/>
                        </a:rPr>
                        <a:t>tháng</a:t>
                      </a:r>
                      <a:r>
                        <a:rPr lang="en-US" sz="2800" b="1" dirty="0" smtClean="0">
                          <a:solidFill>
                            <a:srgbClr val="000000"/>
                          </a:solidFill>
                          <a:effectLst/>
                        </a:rPr>
                        <a:t> (%)</a:t>
                      </a:r>
                      <a:endParaRPr lang="en-US" sz="2800" dirty="0" smtClean="0">
                        <a:solidFill>
                          <a:srgbClr val="000000"/>
                        </a:solidFill>
                        <a:effectLst/>
                      </a:endParaRPr>
                    </a:p>
                  </a:txBody>
                  <a:tcPr/>
                </a:tc>
                <a:extLst>
                  <a:ext uri="{0D108BD9-81ED-4DB2-BD59-A6C34878D82A}">
                    <a16:rowId xmlns:a16="http://schemas.microsoft.com/office/drawing/2014/main" val="3025346860"/>
                  </a:ext>
                </a:extLst>
              </a:tr>
              <a:tr h="50049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err="1" smtClean="0">
                          <a:solidFill>
                            <a:srgbClr val="000000"/>
                          </a:solidFill>
                          <a:effectLst/>
                        </a:rPr>
                        <a:t>VPBank</a:t>
                      </a:r>
                      <a:endParaRPr lang="en-US" sz="2800" dirty="0" smtClean="0">
                        <a:solidFill>
                          <a:srgbClr val="000000"/>
                        </a:solidFill>
                        <a:effectLs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smtClean="0">
                          <a:solidFill>
                            <a:srgbClr val="000000"/>
                          </a:solidFill>
                          <a:effectLst/>
                        </a:rPr>
                        <a:t>6,8</a:t>
                      </a:r>
                      <a:endParaRPr lang="en-US" sz="2800" dirty="0" smtClean="0">
                        <a:solidFill>
                          <a:srgbClr val="000000"/>
                        </a:solidFill>
                        <a:effectLst/>
                      </a:endParaRPr>
                    </a:p>
                  </a:txBody>
                  <a:tcPr/>
                </a:tc>
                <a:extLst>
                  <a:ext uri="{0D108BD9-81ED-4DB2-BD59-A6C34878D82A}">
                    <a16:rowId xmlns:a16="http://schemas.microsoft.com/office/drawing/2014/main" val="846607999"/>
                  </a:ext>
                </a:extLst>
              </a:tr>
              <a:tr h="640811">
                <a:tc>
                  <a:txBody>
                    <a:bodyPr/>
                    <a:lstStyle/>
                    <a:p>
                      <a:pPr algn="ctr"/>
                      <a:r>
                        <a:rPr lang="en-US" sz="2800" dirty="0" err="1" smtClean="0"/>
                        <a:t>Vietin</a:t>
                      </a:r>
                      <a:r>
                        <a:rPr lang="en-US" sz="2800" baseline="0" dirty="0" smtClean="0"/>
                        <a:t> bank</a:t>
                      </a:r>
                      <a:endParaRPr lang="en-US" sz="2800" dirty="0"/>
                    </a:p>
                  </a:txBody>
                  <a:tcPr/>
                </a:tc>
                <a:tc>
                  <a:txBody>
                    <a:bodyPr/>
                    <a:lstStyle/>
                    <a:p>
                      <a:pPr algn="ctr"/>
                      <a:r>
                        <a:rPr lang="en-US" sz="2800" smtClean="0"/>
                        <a:t>6,5</a:t>
                      </a:r>
                      <a:endParaRPr lang="en-US" sz="2800" dirty="0"/>
                    </a:p>
                  </a:txBody>
                  <a:tcPr/>
                </a:tc>
                <a:extLst>
                  <a:ext uri="{0D108BD9-81ED-4DB2-BD59-A6C34878D82A}">
                    <a16:rowId xmlns:a16="http://schemas.microsoft.com/office/drawing/2014/main" val="1611422336"/>
                  </a:ext>
                </a:extLst>
              </a:tr>
            </a:tbl>
          </a:graphicData>
        </a:graphic>
      </p:graphicFrame>
    </p:spTree>
    <p:extLst>
      <p:ext uri="{BB962C8B-B14F-4D97-AF65-F5344CB8AC3E}">
        <p14:creationId xmlns:p14="http://schemas.microsoft.com/office/powerpoint/2010/main" val="390705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1713" y="0"/>
            <a:ext cx="11842303" cy="89255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008000"/>
                </a:solidFill>
                <a:effectLst/>
                <a:uLnTx/>
                <a:uFillTx/>
                <a:latin typeface="Open Sans"/>
                <a:ea typeface="+mn-ea"/>
                <a:cs typeface="+mn-cs"/>
              </a:rPr>
              <a:t>D</a:t>
            </a:r>
            <a:r>
              <a:rPr kumimoji="0" lang="vi-VN" sz="2400" b="1" i="0" u="none" strike="noStrike" kern="1200" cap="none" spc="0" normalizeH="0" baseline="0" noProof="0" dirty="0" smtClean="0">
                <a:ln>
                  <a:noFill/>
                </a:ln>
                <a:solidFill>
                  <a:srgbClr val="008000"/>
                </a:solidFill>
                <a:effectLst/>
                <a:uLnTx/>
                <a:uFillTx/>
                <a:latin typeface="Open Sans"/>
                <a:ea typeface="+mn-ea"/>
                <a:cs typeface="+mn-cs"/>
              </a:rPr>
              <a:t>ự án </a:t>
            </a:r>
            <a:r>
              <a:rPr kumimoji="0" lang="vi-VN" sz="2400" b="1" i="0" u="none" strike="noStrike" kern="1200" cap="none" spc="0" normalizeH="0" baseline="0" noProof="0" smtClean="0">
                <a:ln>
                  <a:noFill/>
                </a:ln>
                <a:solidFill>
                  <a:srgbClr val="008000"/>
                </a:solidFill>
                <a:effectLst/>
                <a:uLnTx/>
                <a:uFillTx/>
                <a:latin typeface="Open Sans"/>
                <a:ea typeface="+mn-ea"/>
                <a:cs typeface="+mn-cs"/>
              </a:rPr>
              <a:t>1 : </a:t>
            </a:r>
            <a:r>
              <a:rPr kumimoji="0" lang="vi-VN" sz="2600" b="0" i="0" u="none" strike="noStrike" kern="1200" cap="none" spc="0" normalizeH="0" baseline="0" noProof="0">
                <a:ln>
                  <a:noFill/>
                </a:ln>
                <a:solidFill>
                  <a:srgbClr val="000000"/>
                </a:solidFill>
                <a:effectLst/>
                <a:uLnTx/>
                <a:uFillTx/>
                <a:latin typeface="Open Sans"/>
              </a:rPr>
              <a:t>Bác Hưng muốn gửi tiết kiệm 300 triệu đồng kì hạn 12 tháng. </a:t>
            </a:r>
            <a:r>
              <a:rPr lang="en-US" sz="2600">
                <a:solidFill>
                  <a:srgbClr val="000000"/>
                </a:solidFill>
                <a:latin typeface="Open Sans"/>
              </a:rPr>
              <a:t>H</a:t>
            </a:r>
            <a:r>
              <a:rPr kumimoji="0" lang="vi-VN" sz="2600" b="0" i="0" u="none" strike="noStrike" kern="1200" cap="none" spc="0" normalizeH="0" baseline="0" noProof="0" smtClean="0">
                <a:ln>
                  <a:noFill/>
                </a:ln>
                <a:solidFill>
                  <a:srgbClr val="000000"/>
                </a:solidFill>
                <a:effectLst/>
                <a:uLnTx/>
                <a:uFillTx/>
                <a:latin typeface="Open Sans"/>
              </a:rPr>
              <a:t>ãy </a:t>
            </a:r>
            <a:r>
              <a:rPr kumimoji="0" lang="vi-VN" sz="2600" b="0" i="0" u="none" strike="noStrike" kern="1200" cap="none" spc="0" normalizeH="0" baseline="0" noProof="0">
                <a:ln>
                  <a:noFill/>
                </a:ln>
                <a:solidFill>
                  <a:srgbClr val="000000"/>
                </a:solidFill>
                <a:effectLst/>
                <a:uLnTx/>
                <a:uFillTx/>
                <a:latin typeface="Open Sans"/>
              </a:rPr>
              <a:t>tính số tiền lãi mà bác Hưng nhận được khi gửi cho mỗi ngân hàng. </a:t>
            </a:r>
            <a:endParaRPr kumimoji="0" lang="en-US" sz="2600" b="0" i="0" u="none" strike="noStrike" kern="1200" cap="none" spc="0" normalizeH="0" baseline="0" noProof="0" dirty="0">
              <a:ln>
                <a:noFill/>
              </a:ln>
              <a:solidFill>
                <a:prstClr val="black"/>
              </a:solidFill>
              <a:effectLst/>
              <a:uLnTx/>
              <a:uFillTx/>
              <a:latin typeface="Calibri" panose="020F0502020204030204"/>
            </a:endParaRPr>
          </a:p>
        </p:txBody>
      </p:sp>
      <p:sp>
        <p:nvSpPr>
          <p:cNvPr id="6" name="Rectangle 1"/>
          <p:cNvSpPr>
            <a:spLocks noChangeArrowheads="1"/>
          </p:cNvSpPr>
          <p:nvPr/>
        </p:nvSpPr>
        <p:spPr bwMode="auto">
          <a:xfrm>
            <a:off x="164914" y="742017"/>
            <a:ext cx="11413731"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err="1" smtClean="0">
                <a:ln>
                  <a:noFill/>
                </a:ln>
                <a:solidFill>
                  <a:srgbClr val="000000"/>
                </a:solidFill>
                <a:effectLst/>
                <a:uLnTx/>
                <a:uFillTx/>
                <a:latin typeface="Open Sans"/>
                <a:ea typeface="+mn-ea"/>
                <a:cs typeface="+mn-cs"/>
              </a:rPr>
              <a:t>Giải</a:t>
            </a:r>
            <a:r>
              <a:rPr kumimoji="0" lang="en-US" altLang="en-US" sz="2800" b="0" i="0" u="none" strike="noStrike" kern="1200" cap="none" spc="0" normalizeH="0" baseline="0" noProof="0" dirty="0" smtClean="0">
                <a:ln>
                  <a:noFill/>
                </a:ln>
                <a:solidFill>
                  <a:srgbClr val="000000"/>
                </a:solidFill>
                <a:effectLst/>
                <a:uLnTx/>
                <a:uFillTx/>
                <a:latin typeface="Open Sans"/>
                <a:ea typeface="+mn-ea"/>
                <a:cs typeface="+mn-cs"/>
              </a:rPr>
              <a:t>:  </a:t>
            </a:r>
            <a:r>
              <a:rPr kumimoji="0" lang="en-US" altLang="en-US" sz="2800" b="0" i="0" u="none" strike="noStrike" kern="1200" cap="none" spc="0" normalizeH="0" baseline="0" noProof="0" dirty="0" err="1" smtClean="0">
                <a:ln>
                  <a:noFill/>
                </a:ln>
                <a:solidFill>
                  <a:srgbClr val="FF0000"/>
                </a:solidFill>
                <a:effectLst/>
                <a:uLnTx/>
                <a:uFillTx/>
                <a:latin typeface="Open Sans"/>
                <a:ea typeface="+mn-ea"/>
                <a:cs typeface="+mn-cs"/>
              </a:rPr>
              <a:t>Bảng</a:t>
            </a:r>
            <a:r>
              <a:rPr kumimoji="0" lang="en-US" altLang="en-US" sz="2800" b="0" i="0" u="none" strike="noStrike" kern="1200" cap="none" spc="0" normalizeH="0" baseline="0" noProof="0" dirty="0" smtClean="0">
                <a:ln>
                  <a:noFill/>
                </a:ln>
                <a:solidFill>
                  <a:srgbClr val="FF0000"/>
                </a:solidFill>
                <a:effectLst/>
                <a:uLnTx/>
                <a:uFillTx/>
                <a:latin typeface="Open Sans"/>
                <a:ea typeface="+mn-ea"/>
                <a:cs typeface="+mn-cs"/>
              </a:rPr>
              <a:t> </a:t>
            </a:r>
            <a:r>
              <a:rPr kumimoji="0" lang="en-US" altLang="en-US" sz="2800" b="0" i="0" u="none" strike="noStrike" kern="1200" cap="none" spc="0" normalizeH="0" baseline="0" noProof="0" dirty="0" err="1" smtClean="0">
                <a:ln>
                  <a:noFill/>
                </a:ln>
                <a:solidFill>
                  <a:srgbClr val="FF0000"/>
                </a:solidFill>
                <a:effectLst/>
                <a:uLnTx/>
                <a:uFillTx/>
                <a:latin typeface="Open Sans"/>
                <a:ea typeface="+mn-ea"/>
                <a:cs typeface="+mn-cs"/>
              </a:rPr>
              <a:t>lãi</a:t>
            </a:r>
            <a:r>
              <a:rPr kumimoji="0" lang="en-US" altLang="en-US" sz="2800" b="0" i="0" u="none" strike="noStrike" kern="1200" cap="none" spc="0" normalizeH="0" baseline="0" noProof="0" dirty="0" smtClean="0">
                <a:ln>
                  <a:noFill/>
                </a:ln>
                <a:solidFill>
                  <a:srgbClr val="FF0000"/>
                </a:solidFill>
                <a:effectLst/>
                <a:uLnTx/>
                <a:uFillTx/>
                <a:latin typeface="Open Sans"/>
                <a:ea typeface="+mn-ea"/>
                <a:cs typeface="+mn-cs"/>
              </a:rPr>
              <a:t> </a:t>
            </a:r>
            <a:r>
              <a:rPr kumimoji="0" lang="en-US" altLang="en-US" sz="2800" b="0" i="0" u="none" strike="noStrike" kern="1200" cap="none" spc="0" normalizeH="0" baseline="0" noProof="0" dirty="0" err="1" smtClean="0">
                <a:ln>
                  <a:noFill/>
                </a:ln>
                <a:solidFill>
                  <a:srgbClr val="FF0000"/>
                </a:solidFill>
                <a:effectLst/>
                <a:uLnTx/>
                <a:uFillTx/>
                <a:latin typeface="Open Sans"/>
                <a:ea typeface="+mn-ea"/>
                <a:cs typeface="+mn-cs"/>
              </a:rPr>
              <a:t>suất</a:t>
            </a:r>
            <a:r>
              <a:rPr kumimoji="0" lang="en-US" altLang="en-US" sz="2800" b="0" i="0" u="none" strike="noStrike" kern="1200" cap="none" spc="0" normalizeH="0" baseline="0" noProof="0" dirty="0" smtClean="0">
                <a:ln>
                  <a:noFill/>
                </a:ln>
                <a:solidFill>
                  <a:srgbClr val="FF0000"/>
                </a:solidFill>
                <a:effectLst/>
                <a:uLnTx/>
                <a:uFillTx/>
                <a:latin typeface="Open Sans"/>
                <a:ea typeface="+mn-ea"/>
                <a:cs typeface="+mn-cs"/>
              </a:rPr>
              <a:t> </a:t>
            </a:r>
            <a:r>
              <a:rPr kumimoji="0" lang="en-US" altLang="en-US" sz="2800" b="0" i="0" u="none" strike="noStrike" kern="1200" cap="none" spc="0" normalizeH="0" baseline="0" noProof="0" dirty="0" err="1" smtClean="0">
                <a:ln>
                  <a:noFill/>
                </a:ln>
                <a:solidFill>
                  <a:srgbClr val="FF0000"/>
                </a:solidFill>
                <a:effectLst/>
                <a:uLnTx/>
                <a:uFillTx/>
                <a:latin typeface="Open Sans"/>
                <a:ea typeface="+mn-ea"/>
                <a:cs typeface="+mn-cs"/>
              </a:rPr>
              <a:t>các</a:t>
            </a:r>
            <a:r>
              <a:rPr kumimoji="0" lang="en-US" altLang="en-US" sz="2800" b="0" i="0" u="none" strike="noStrike" kern="1200" cap="none" spc="0" normalizeH="0" baseline="0" noProof="0" dirty="0" smtClean="0">
                <a:ln>
                  <a:noFill/>
                </a:ln>
                <a:solidFill>
                  <a:srgbClr val="FF0000"/>
                </a:solidFill>
                <a:effectLst/>
                <a:uLnTx/>
                <a:uFillTx/>
                <a:latin typeface="Open Sans"/>
                <a:ea typeface="+mn-ea"/>
                <a:cs typeface="+mn-cs"/>
              </a:rPr>
              <a:t> </a:t>
            </a:r>
            <a:r>
              <a:rPr kumimoji="0" lang="en-US" altLang="en-US" sz="2800" b="0" i="0" u="none" strike="noStrike" kern="1200" cap="none" spc="0" normalizeH="0" baseline="0" noProof="0" dirty="0" err="1" smtClean="0">
                <a:ln>
                  <a:noFill/>
                </a:ln>
                <a:solidFill>
                  <a:srgbClr val="FF0000"/>
                </a:solidFill>
                <a:effectLst/>
                <a:uLnTx/>
                <a:uFillTx/>
                <a:latin typeface="Open Sans"/>
                <a:ea typeface="+mn-ea"/>
                <a:cs typeface="+mn-cs"/>
              </a:rPr>
              <a:t>ngân</a:t>
            </a:r>
            <a:r>
              <a:rPr kumimoji="0" lang="en-US" altLang="en-US" sz="2800" b="0" i="0" u="none" strike="noStrike" kern="1200" cap="none" spc="0" normalizeH="0" baseline="0" noProof="0" dirty="0" smtClean="0">
                <a:ln>
                  <a:noFill/>
                </a:ln>
                <a:solidFill>
                  <a:srgbClr val="FF0000"/>
                </a:solidFill>
                <a:effectLst/>
                <a:uLnTx/>
                <a:uFillTx/>
                <a:latin typeface="Open Sans"/>
                <a:ea typeface="+mn-ea"/>
                <a:cs typeface="+mn-cs"/>
              </a:rPr>
              <a:t> </a:t>
            </a:r>
            <a:r>
              <a:rPr kumimoji="0" lang="en-US" altLang="en-US" sz="2800" b="0" i="0" u="none" strike="noStrike" kern="1200" cap="none" spc="0" normalizeH="0" baseline="0" noProof="0" dirty="0" err="1" smtClean="0">
                <a:ln>
                  <a:noFill/>
                </a:ln>
                <a:solidFill>
                  <a:srgbClr val="FF0000"/>
                </a:solidFill>
                <a:effectLst/>
                <a:uLnTx/>
                <a:uFillTx/>
                <a:latin typeface="Open Sans"/>
                <a:ea typeface="+mn-ea"/>
                <a:cs typeface="+mn-cs"/>
              </a:rPr>
              <a:t>hàng</a:t>
            </a:r>
            <a:r>
              <a:rPr kumimoji="0" lang="en-US" altLang="en-US" sz="2800" b="0" i="0" u="none" strike="noStrike" kern="1200" cap="none" spc="0" normalizeH="0" baseline="0" noProof="0" dirty="0" smtClean="0">
                <a:ln>
                  <a:noFill/>
                </a:ln>
                <a:solidFill>
                  <a:srgbClr val="FF0000"/>
                </a:solidFill>
                <a:effectLst/>
                <a:uLnTx/>
                <a:uFillTx/>
                <a:latin typeface="Open Sans"/>
                <a:ea typeface="+mn-ea"/>
                <a:cs typeface="+mn-cs"/>
              </a:rPr>
              <a:t> </a:t>
            </a:r>
            <a:r>
              <a:rPr kumimoji="0" lang="en-US" altLang="en-US" sz="2800" b="0" i="0" u="none" strike="noStrike" kern="1200" cap="none" spc="0" normalizeH="0" baseline="0" noProof="0" dirty="0" err="1" smtClean="0">
                <a:ln>
                  <a:noFill/>
                </a:ln>
                <a:solidFill>
                  <a:srgbClr val="FF0000"/>
                </a:solidFill>
                <a:effectLst/>
                <a:uLnTx/>
                <a:uFillTx/>
                <a:latin typeface="Open Sans"/>
                <a:ea typeface="+mn-ea"/>
                <a:cs typeface="+mn-cs"/>
              </a:rPr>
              <a:t>công</a:t>
            </a:r>
            <a:r>
              <a:rPr kumimoji="0" lang="en-US" altLang="en-US" sz="2800" b="0" i="0" u="none" strike="noStrike" kern="1200" cap="none" spc="0" normalizeH="0" baseline="0" noProof="0" dirty="0" smtClean="0">
                <a:ln>
                  <a:noFill/>
                </a:ln>
                <a:solidFill>
                  <a:srgbClr val="FF0000"/>
                </a:solidFill>
                <a:effectLst/>
                <a:uLnTx/>
                <a:uFillTx/>
                <a:latin typeface="Open Sans"/>
                <a:ea typeface="+mn-ea"/>
                <a:cs typeface="+mn-cs"/>
              </a:rPr>
              <a:t> </a:t>
            </a:r>
            <a:r>
              <a:rPr kumimoji="0" lang="en-US" altLang="en-US" sz="2800" b="0" i="0" u="none" strike="noStrike" kern="1200" cap="none" spc="0" normalizeH="0" baseline="0" noProof="0" dirty="0" err="1" smtClean="0">
                <a:ln>
                  <a:noFill/>
                </a:ln>
                <a:solidFill>
                  <a:srgbClr val="FF0000"/>
                </a:solidFill>
                <a:effectLst/>
                <a:uLnTx/>
                <a:uFillTx/>
                <a:latin typeface="Open Sans"/>
                <a:ea typeface="+mn-ea"/>
                <a:cs typeface="+mn-cs"/>
              </a:rPr>
              <a:t>bố</a:t>
            </a:r>
            <a:r>
              <a:rPr kumimoji="0" lang="en-US" altLang="en-US" sz="2800" b="0" i="0" u="none" strike="noStrike" kern="1200" cap="none" spc="0" normalizeH="0" baseline="0" noProof="0" dirty="0" smtClean="0">
                <a:ln>
                  <a:noFill/>
                </a:ln>
                <a:solidFill>
                  <a:srgbClr val="FF0000"/>
                </a:solidFill>
                <a:effectLst/>
                <a:uLnTx/>
                <a:uFillTx/>
                <a:latin typeface="Open Sans"/>
                <a:ea typeface="+mn-ea"/>
                <a:cs typeface="+mn-cs"/>
              </a:rPr>
              <a:t> </a:t>
            </a:r>
            <a:r>
              <a:rPr kumimoji="0" lang="en-US" altLang="en-US" sz="2800" b="0" i="0" u="none" strike="noStrike" kern="1200" cap="none" spc="0" normalizeH="0" baseline="0" noProof="0" dirty="0" err="1" smtClean="0">
                <a:ln>
                  <a:noFill/>
                </a:ln>
                <a:solidFill>
                  <a:srgbClr val="FF0000"/>
                </a:solidFill>
                <a:effectLst/>
                <a:uLnTx/>
                <a:uFillTx/>
                <a:latin typeface="Open Sans"/>
                <a:ea typeface="+mn-ea"/>
                <a:cs typeface="+mn-cs"/>
              </a:rPr>
              <a:t>tại</a:t>
            </a:r>
            <a:r>
              <a:rPr kumimoji="0" lang="en-US" altLang="en-US" sz="2800" b="0" i="0" u="none" strike="noStrike" kern="1200" cap="none" spc="0" normalizeH="0" baseline="0" noProof="0" dirty="0" smtClean="0">
                <a:ln>
                  <a:noFill/>
                </a:ln>
                <a:solidFill>
                  <a:srgbClr val="FF0000"/>
                </a:solidFill>
                <a:effectLst/>
                <a:uLnTx/>
                <a:uFillTx/>
                <a:latin typeface="Open Sans"/>
                <a:ea typeface="+mn-ea"/>
                <a:cs typeface="+mn-cs"/>
              </a:rPr>
              <a:t> </a:t>
            </a:r>
            <a:r>
              <a:rPr kumimoji="0" lang="en-US" altLang="en-US" sz="2800" b="0" i="0" u="none" strike="noStrike" kern="1200" cap="none" spc="0" normalizeH="0" baseline="0" noProof="0" dirty="0" err="1" smtClean="0">
                <a:ln>
                  <a:noFill/>
                </a:ln>
                <a:solidFill>
                  <a:srgbClr val="FF0000"/>
                </a:solidFill>
                <a:effectLst/>
                <a:uLnTx/>
                <a:uFillTx/>
                <a:latin typeface="Open Sans"/>
                <a:ea typeface="+mn-ea"/>
                <a:cs typeface="+mn-cs"/>
              </a:rPr>
              <a:t>thời</a:t>
            </a:r>
            <a:r>
              <a:rPr kumimoji="0" lang="en-US" altLang="en-US" sz="2800" b="0" i="0" u="none" strike="noStrike" kern="1200" cap="none" spc="0" normalizeH="0" baseline="0" noProof="0" dirty="0" smtClean="0">
                <a:ln>
                  <a:noFill/>
                </a:ln>
                <a:solidFill>
                  <a:srgbClr val="FF0000"/>
                </a:solidFill>
                <a:effectLst/>
                <a:uLnTx/>
                <a:uFillTx/>
                <a:latin typeface="Open Sans"/>
                <a:ea typeface="+mn-ea"/>
                <a:cs typeface="+mn-cs"/>
              </a:rPr>
              <a:t> </a:t>
            </a:r>
            <a:r>
              <a:rPr kumimoji="0" lang="en-US" altLang="en-US" sz="2800" b="0" i="0" u="none" strike="noStrike" kern="1200" cap="none" spc="0" normalizeH="0" baseline="0" noProof="0" dirty="0" err="1" smtClean="0">
                <a:ln>
                  <a:noFill/>
                </a:ln>
                <a:solidFill>
                  <a:srgbClr val="FF0000"/>
                </a:solidFill>
                <a:effectLst/>
                <a:uLnTx/>
                <a:uFillTx/>
                <a:latin typeface="Open Sans"/>
                <a:ea typeface="+mn-ea"/>
                <a:cs typeface="+mn-cs"/>
              </a:rPr>
              <a:t>điểm</a:t>
            </a:r>
            <a:r>
              <a:rPr kumimoji="0" lang="en-US" altLang="en-US" sz="2800" b="0" i="0" u="none" strike="noStrike" kern="1200" cap="none" spc="0" normalizeH="0" baseline="0" noProof="0" dirty="0" smtClean="0">
                <a:ln>
                  <a:noFill/>
                </a:ln>
                <a:solidFill>
                  <a:srgbClr val="FF0000"/>
                </a:solidFill>
                <a:effectLst/>
                <a:uLnTx/>
                <a:uFillTx/>
                <a:latin typeface="Open Sans"/>
                <a:ea typeface="+mn-ea"/>
                <a:cs typeface="+mn-cs"/>
              </a:rPr>
              <a:t> </a:t>
            </a:r>
            <a:r>
              <a:rPr kumimoji="0" lang="en-US" altLang="en-US" sz="2800" b="0" i="0" u="none" strike="noStrike" kern="1200" cap="none" spc="0" normalizeH="0" baseline="0" noProof="0" dirty="0" err="1" smtClean="0">
                <a:ln>
                  <a:noFill/>
                </a:ln>
                <a:solidFill>
                  <a:srgbClr val="FF0000"/>
                </a:solidFill>
                <a:effectLst/>
                <a:uLnTx/>
                <a:uFillTx/>
                <a:latin typeface="Open Sans"/>
                <a:ea typeface="+mn-ea"/>
                <a:cs typeface="+mn-cs"/>
              </a:rPr>
              <a:t>hiện</a:t>
            </a:r>
            <a:r>
              <a:rPr kumimoji="0" lang="en-US" altLang="en-US" sz="2800" b="0" i="0" u="none" strike="noStrike" kern="1200" cap="none" spc="0" normalizeH="0" baseline="0" noProof="0" dirty="0" smtClean="0">
                <a:ln>
                  <a:noFill/>
                </a:ln>
                <a:solidFill>
                  <a:srgbClr val="FF0000"/>
                </a:solidFill>
                <a:effectLst/>
                <a:uLnTx/>
                <a:uFillTx/>
                <a:latin typeface="Open Sans"/>
                <a:ea typeface="+mn-ea"/>
                <a:cs typeface="+mn-cs"/>
              </a:rPr>
              <a:t> </a:t>
            </a:r>
            <a:r>
              <a:rPr kumimoji="0" lang="en-US" altLang="en-US" sz="2800" b="0" i="0" u="none" strike="noStrike" kern="1200" cap="none" spc="0" normalizeH="0" baseline="0" noProof="0" dirty="0" err="1" smtClean="0">
                <a:ln>
                  <a:noFill/>
                </a:ln>
                <a:solidFill>
                  <a:srgbClr val="FF0000"/>
                </a:solidFill>
                <a:effectLst/>
                <a:uLnTx/>
                <a:uFillTx/>
                <a:latin typeface="Open Sans"/>
                <a:ea typeface="+mn-ea"/>
                <a:cs typeface="+mn-cs"/>
              </a:rPr>
              <a:t>tại</a:t>
            </a:r>
            <a:r>
              <a:rPr kumimoji="0" lang="en-US" altLang="en-US" sz="2800" b="0" i="0" u="none" strike="noStrike" kern="1200" cap="none" spc="0" normalizeH="0" baseline="0" noProof="0" dirty="0" smtClean="0">
                <a:ln>
                  <a:noFill/>
                </a:ln>
                <a:solidFill>
                  <a:srgbClr val="FF0000"/>
                </a:solidFill>
                <a:effectLst/>
                <a:uLnTx/>
                <a:uFillTx/>
                <a:latin typeface="Open Sans"/>
                <a:ea typeface="+mn-ea"/>
                <a:cs typeface="+mn-cs"/>
              </a:rPr>
              <a:t> (</a:t>
            </a:r>
            <a:r>
              <a:rPr kumimoji="0" lang="en-US" altLang="en-US" sz="2800" b="0" i="0" u="none" strike="noStrike" kern="1200" cap="none" spc="0" normalizeH="0" baseline="0" noProof="0" err="1" smtClean="0">
                <a:ln>
                  <a:noFill/>
                </a:ln>
                <a:solidFill>
                  <a:srgbClr val="FF0000"/>
                </a:solidFill>
                <a:effectLst/>
                <a:uLnTx/>
                <a:uFillTx/>
                <a:latin typeface="Open Sans"/>
                <a:ea typeface="+mn-ea"/>
                <a:cs typeface="+mn-cs"/>
              </a:rPr>
              <a:t>ngày</a:t>
            </a:r>
            <a:r>
              <a:rPr kumimoji="0" lang="en-US" altLang="en-US" sz="2800" b="0" i="0" u="none" strike="noStrike" kern="1200" cap="none" spc="0" normalizeH="0" baseline="0" noProof="0" smtClean="0">
                <a:ln>
                  <a:noFill/>
                </a:ln>
                <a:solidFill>
                  <a:srgbClr val="FF0000"/>
                </a:solidFill>
                <a:effectLst/>
                <a:uLnTx/>
                <a:uFillTx/>
                <a:latin typeface="Open Sans"/>
                <a:ea typeface="+mn-ea"/>
                <a:cs typeface="+mn-cs"/>
              </a:rPr>
              <a:t> 01/11/2024) </a:t>
            </a:r>
            <a:r>
              <a:rPr kumimoji="0" lang="en-US" altLang="en-US" sz="2800" b="0" i="0" u="none" strike="noStrike" kern="1200" cap="none" spc="0" normalizeH="0" baseline="0" noProof="0" dirty="0" err="1" smtClean="0">
                <a:ln>
                  <a:noFill/>
                </a:ln>
                <a:solidFill>
                  <a:srgbClr val="FF0000"/>
                </a:solidFill>
                <a:effectLst/>
                <a:uLnTx/>
                <a:uFillTx/>
                <a:latin typeface="Open Sans"/>
                <a:ea typeface="+mn-ea"/>
                <a:cs typeface="+mn-cs"/>
              </a:rPr>
              <a:t>như</a:t>
            </a:r>
            <a:r>
              <a:rPr kumimoji="0" lang="en-US" altLang="en-US" sz="2800" b="0" i="0" u="none" strike="noStrike" kern="1200" cap="none" spc="0" normalizeH="0" baseline="0" noProof="0" dirty="0" smtClean="0">
                <a:ln>
                  <a:noFill/>
                </a:ln>
                <a:solidFill>
                  <a:srgbClr val="FF0000"/>
                </a:solidFill>
                <a:effectLst/>
                <a:uLnTx/>
                <a:uFillTx/>
                <a:latin typeface="Open Sans"/>
                <a:ea typeface="+mn-ea"/>
                <a:cs typeface="+mn-cs"/>
              </a:rPr>
              <a:t> </a:t>
            </a:r>
            <a:r>
              <a:rPr kumimoji="0" lang="en-US" altLang="en-US" sz="2800" b="0" i="0" u="none" strike="noStrike" kern="1200" cap="none" spc="0" normalizeH="0" baseline="0" noProof="0" dirty="0" err="1" smtClean="0">
                <a:ln>
                  <a:noFill/>
                </a:ln>
                <a:solidFill>
                  <a:srgbClr val="FF0000"/>
                </a:solidFill>
                <a:effectLst/>
                <a:uLnTx/>
                <a:uFillTx/>
                <a:latin typeface="Open Sans"/>
                <a:ea typeface="+mn-ea"/>
                <a:cs typeface="+mn-cs"/>
              </a:rPr>
              <a:t>sau</a:t>
            </a:r>
            <a:r>
              <a:rPr kumimoji="0" lang="en-US" altLang="en-US" sz="2800" b="0" i="0" u="none" strike="noStrike" kern="1200" cap="none" spc="0" normalizeH="0" baseline="0" noProof="0" dirty="0" smtClean="0">
                <a:ln>
                  <a:noFill/>
                </a:ln>
                <a:solidFill>
                  <a:srgbClr val="FF0000"/>
                </a:solidFill>
                <a:effectLst/>
                <a:uLnTx/>
                <a:uFillTx/>
                <a:latin typeface="Open Sans"/>
                <a:ea typeface="+mn-ea"/>
                <a:cs typeface="+mn-cs"/>
              </a:rPr>
              <a:t>:</a:t>
            </a:r>
            <a:endParaRPr kumimoji="0" lang="en-US" altLang="en-US" sz="2800" b="0" i="0" u="none" strike="noStrike" kern="1200" cap="none" spc="0" normalizeH="0" baseline="0" noProof="0" dirty="0" smtClean="0">
              <a:ln>
                <a:noFill/>
              </a:ln>
              <a:solidFill>
                <a:srgbClr val="FF0000"/>
              </a:solidFill>
              <a:effectLst/>
              <a:uLnTx/>
              <a:uFillTx/>
              <a:latin typeface="Arial" panose="020B0604020202020204" pitchFamily="34" charset="0"/>
              <a:ea typeface="+mn-ea"/>
              <a:cs typeface="+mn-cs"/>
            </a:endParaRPr>
          </a:p>
        </p:txBody>
      </p:sp>
      <p:graphicFrame>
        <p:nvGraphicFramePr>
          <p:cNvPr id="7" name="Table 6"/>
          <p:cNvGraphicFramePr>
            <a:graphicFrameLocks noGrp="1"/>
          </p:cNvGraphicFramePr>
          <p:nvPr>
            <p:extLst>
              <p:ext uri="{D42A27DB-BD31-4B8C-83A1-F6EECF244321}">
                <p14:modId xmlns:p14="http://schemas.microsoft.com/office/powerpoint/2010/main" val="961640486"/>
              </p:ext>
            </p:extLst>
          </p:nvPr>
        </p:nvGraphicFramePr>
        <p:xfrm>
          <a:off x="1894789" y="1630128"/>
          <a:ext cx="7258638" cy="1463040"/>
        </p:xfrm>
        <a:graphic>
          <a:graphicData uri="http://schemas.openxmlformats.org/drawingml/2006/table">
            <a:tbl>
              <a:tblPr firstRow="1" bandRow="1">
                <a:tableStyleId>{5C22544A-7EE6-4342-B048-85BDC9FD1C3A}</a:tableStyleId>
              </a:tblPr>
              <a:tblGrid>
                <a:gridCol w="3086542">
                  <a:extLst>
                    <a:ext uri="{9D8B030D-6E8A-4147-A177-3AD203B41FA5}">
                      <a16:colId xmlns:a16="http://schemas.microsoft.com/office/drawing/2014/main" val="734705377"/>
                    </a:ext>
                  </a:extLst>
                </a:gridCol>
                <a:gridCol w="4172096">
                  <a:extLst>
                    <a:ext uri="{9D8B030D-6E8A-4147-A177-3AD203B41FA5}">
                      <a16:colId xmlns:a16="http://schemas.microsoft.com/office/drawing/2014/main" val="669333134"/>
                    </a:ext>
                  </a:extLst>
                </a:gridCol>
              </a:tblGrid>
              <a:tr h="46830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600" b="1" dirty="0" err="1" smtClean="0">
                          <a:solidFill>
                            <a:srgbClr val="000000"/>
                          </a:solidFill>
                          <a:effectLst/>
                        </a:rPr>
                        <a:t>Ngân</a:t>
                      </a:r>
                      <a:r>
                        <a:rPr lang="en-US" sz="2600" b="1" dirty="0" smtClean="0">
                          <a:solidFill>
                            <a:srgbClr val="000000"/>
                          </a:solidFill>
                          <a:effectLst/>
                        </a:rPr>
                        <a:t> </a:t>
                      </a:r>
                      <a:r>
                        <a:rPr lang="en-US" sz="2600" b="1" dirty="0" err="1" smtClean="0">
                          <a:solidFill>
                            <a:srgbClr val="000000"/>
                          </a:solidFill>
                          <a:effectLst/>
                        </a:rPr>
                        <a:t>hàng</a:t>
                      </a:r>
                      <a:endParaRPr lang="en-US" sz="2600" dirty="0" smtClean="0">
                        <a:solidFill>
                          <a:srgbClr val="000000"/>
                        </a:solidFill>
                        <a:effectLs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600" b="1" dirty="0" err="1" smtClean="0">
                          <a:solidFill>
                            <a:srgbClr val="000000"/>
                          </a:solidFill>
                          <a:effectLst/>
                        </a:rPr>
                        <a:t>Mức</a:t>
                      </a:r>
                      <a:r>
                        <a:rPr lang="en-US" sz="2600" b="1" dirty="0" smtClean="0">
                          <a:solidFill>
                            <a:srgbClr val="000000"/>
                          </a:solidFill>
                          <a:effectLst/>
                        </a:rPr>
                        <a:t> </a:t>
                      </a:r>
                      <a:r>
                        <a:rPr lang="en-US" sz="2600" b="1" dirty="0" err="1" smtClean="0">
                          <a:solidFill>
                            <a:srgbClr val="000000"/>
                          </a:solidFill>
                          <a:effectLst/>
                        </a:rPr>
                        <a:t>lãi</a:t>
                      </a:r>
                      <a:r>
                        <a:rPr lang="en-US" sz="2600" b="1" dirty="0" smtClean="0">
                          <a:solidFill>
                            <a:srgbClr val="000000"/>
                          </a:solidFill>
                          <a:effectLst/>
                        </a:rPr>
                        <a:t> </a:t>
                      </a:r>
                      <a:r>
                        <a:rPr lang="en-US" sz="2600" b="1" dirty="0" err="1" smtClean="0">
                          <a:solidFill>
                            <a:srgbClr val="000000"/>
                          </a:solidFill>
                          <a:effectLst/>
                        </a:rPr>
                        <a:t>suất</a:t>
                      </a:r>
                      <a:r>
                        <a:rPr lang="en-US" sz="2600" b="1" dirty="0" smtClean="0">
                          <a:solidFill>
                            <a:srgbClr val="000000"/>
                          </a:solidFill>
                          <a:effectLst/>
                        </a:rPr>
                        <a:t> 12 </a:t>
                      </a:r>
                      <a:r>
                        <a:rPr lang="en-US" sz="2600" b="1" dirty="0" err="1" smtClean="0">
                          <a:solidFill>
                            <a:srgbClr val="000000"/>
                          </a:solidFill>
                          <a:effectLst/>
                        </a:rPr>
                        <a:t>tháng</a:t>
                      </a:r>
                      <a:r>
                        <a:rPr lang="en-US" sz="2600" b="1" dirty="0" smtClean="0">
                          <a:solidFill>
                            <a:srgbClr val="000000"/>
                          </a:solidFill>
                          <a:effectLst/>
                        </a:rPr>
                        <a:t> (%)</a:t>
                      </a:r>
                      <a:endParaRPr lang="en-US" sz="2600" dirty="0" smtClean="0">
                        <a:solidFill>
                          <a:srgbClr val="000000"/>
                        </a:solidFill>
                        <a:effectLst/>
                      </a:endParaRPr>
                    </a:p>
                  </a:txBody>
                  <a:tcPr/>
                </a:tc>
                <a:extLst>
                  <a:ext uri="{0D108BD9-81ED-4DB2-BD59-A6C34878D82A}">
                    <a16:rowId xmlns:a16="http://schemas.microsoft.com/office/drawing/2014/main" val="3025346860"/>
                  </a:ext>
                </a:extLst>
              </a:tr>
              <a:tr h="27131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600" dirty="0" err="1" smtClean="0">
                          <a:solidFill>
                            <a:srgbClr val="000000"/>
                          </a:solidFill>
                          <a:effectLst/>
                        </a:rPr>
                        <a:t>VPBank</a:t>
                      </a:r>
                      <a:endParaRPr lang="en-US" sz="2600" dirty="0" smtClean="0">
                        <a:solidFill>
                          <a:srgbClr val="000000"/>
                        </a:solidFill>
                        <a:effectLs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600" smtClean="0">
                          <a:solidFill>
                            <a:srgbClr val="000000"/>
                          </a:solidFill>
                          <a:effectLst/>
                        </a:rPr>
                        <a:t>6,8</a:t>
                      </a:r>
                      <a:endParaRPr lang="en-US" sz="2600" dirty="0" smtClean="0">
                        <a:solidFill>
                          <a:srgbClr val="000000"/>
                        </a:solidFill>
                        <a:effectLst/>
                      </a:endParaRPr>
                    </a:p>
                  </a:txBody>
                  <a:tcPr/>
                </a:tc>
                <a:extLst>
                  <a:ext uri="{0D108BD9-81ED-4DB2-BD59-A6C34878D82A}">
                    <a16:rowId xmlns:a16="http://schemas.microsoft.com/office/drawing/2014/main" val="846607999"/>
                  </a:ext>
                </a:extLst>
              </a:tr>
              <a:tr h="468301">
                <a:tc>
                  <a:txBody>
                    <a:bodyPr/>
                    <a:lstStyle/>
                    <a:p>
                      <a:pPr algn="ctr"/>
                      <a:r>
                        <a:rPr lang="en-US" sz="2600" dirty="0" err="1" smtClean="0"/>
                        <a:t>Vietin</a:t>
                      </a:r>
                      <a:r>
                        <a:rPr lang="en-US" sz="2600" baseline="0" dirty="0" smtClean="0"/>
                        <a:t> bank</a:t>
                      </a:r>
                      <a:endParaRPr lang="en-US" sz="2600" dirty="0"/>
                    </a:p>
                  </a:txBody>
                  <a:tcPr/>
                </a:tc>
                <a:tc>
                  <a:txBody>
                    <a:bodyPr/>
                    <a:lstStyle/>
                    <a:p>
                      <a:pPr algn="ctr"/>
                      <a:r>
                        <a:rPr lang="en-US" sz="2600" smtClean="0"/>
                        <a:t>6,5</a:t>
                      </a:r>
                      <a:endParaRPr lang="en-US" sz="2600" dirty="0"/>
                    </a:p>
                  </a:txBody>
                  <a:tcPr/>
                </a:tc>
                <a:extLst>
                  <a:ext uri="{0D108BD9-81ED-4DB2-BD59-A6C34878D82A}">
                    <a16:rowId xmlns:a16="http://schemas.microsoft.com/office/drawing/2014/main" val="1611422336"/>
                  </a:ext>
                </a:extLst>
              </a:tr>
            </a:tbl>
          </a:graphicData>
        </a:graphic>
      </p:graphicFrame>
      <p:sp>
        <p:nvSpPr>
          <p:cNvPr id="8" name="Rectangle 7"/>
          <p:cNvSpPr/>
          <p:nvPr/>
        </p:nvSpPr>
        <p:spPr>
          <a:xfrm>
            <a:off x="257619" y="3915878"/>
            <a:ext cx="11228323"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smtClean="0">
                <a:ln>
                  <a:noFill/>
                </a:ln>
                <a:solidFill>
                  <a:srgbClr val="000000"/>
                </a:solidFill>
                <a:effectLst/>
                <a:uLnTx/>
                <a:uFillTx/>
                <a:latin typeface="Open Sans"/>
                <a:ea typeface="+mn-ea"/>
                <a:cs typeface="+mn-cs"/>
              </a:rPr>
              <a:t>- Ngân hàng VPBank (lãi </a:t>
            </a:r>
            <a:r>
              <a:rPr kumimoji="0" lang="vi-VN" sz="2400" b="0" i="0" u="none" strike="noStrike" kern="1200" cap="none" spc="0" normalizeH="0" baseline="0" noProof="0" smtClean="0">
                <a:ln>
                  <a:noFill/>
                </a:ln>
                <a:solidFill>
                  <a:srgbClr val="000000"/>
                </a:solidFill>
                <a:effectLst/>
                <a:uLnTx/>
                <a:uFillTx/>
                <a:latin typeface="Open Sans"/>
                <a:ea typeface="+mn-ea"/>
                <a:cs typeface="+mn-cs"/>
              </a:rPr>
              <a:t>suất </a:t>
            </a:r>
            <a:r>
              <a:rPr kumimoji="0" lang="en-US" sz="2400" b="0" i="0" u="none" strike="noStrike" kern="1200" cap="none" spc="0" normalizeH="0" baseline="0" noProof="0" smtClean="0">
                <a:ln>
                  <a:noFill/>
                </a:ln>
                <a:solidFill>
                  <a:srgbClr val="000000"/>
                </a:solidFill>
                <a:effectLst/>
                <a:uLnTx/>
                <a:uFillTx/>
                <a:latin typeface="Open Sans"/>
                <a:ea typeface="+mn-ea"/>
                <a:cs typeface="+mn-cs"/>
              </a:rPr>
              <a:t>6,8</a:t>
            </a:r>
            <a:r>
              <a:rPr kumimoji="0" lang="vi-VN" sz="2400" b="0" i="0" u="none" strike="noStrike" kern="1200" cap="none" spc="0" normalizeH="0" baseline="0" noProof="0" smtClean="0">
                <a:ln>
                  <a:noFill/>
                </a:ln>
                <a:solidFill>
                  <a:srgbClr val="000000"/>
                </a:solidFill>
                <a:effectLst/>
                <a:uLnTx/>
                <a:uFillTx/>
                <a:latin typeface="Open Sans"/>
                <a:ea typeface="+mn-ea"/>
                <a:cs typeface="+mn-cs"/>
              </a:rPr>
              <a:t>%/</a:t>
            </a:r>
            <a:r>
              <a:rPr kumimoji="0" lang="vi-VN" sz="2400" b="0" i="0" u="none" strike="noStrike" kern="1200" cap="none" spc="0" normalizeH="0" baseline="0" noProof="0" dirty="0" smtClean="0">
                <a:ln>
                  <a:noFill/>
                </a:ln>
                <a:solidFill>
                  <a:srgbClr val="000000"/>
                </a:solidFill>
                <a:effectLst/>
                <a:uLnTx/>
                <a:uFillTx/>
                <a:latin typeface="Open Sans"/>
                <a:ea typeface="+mn-ea"/>
                <a:cs typeface="+mn-cs"/>
              </a:rPr>
              <a:t>12 tháng).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smtClean="0">
                <a:ln>
                  <a:noFill/>
                </a:ln>
                <a:solidFill>
                  <a:srgbClr val="000000"/>
                </a:solidFill>
                <a:effectLst/>
                <a:uLnTx/>
                <a:uFillTx/>
                <a:latin typeface="Open Sans"/>
                <a:ea typeface="+mn-ea"/>
                <a:cs typeface="+mn-cs"/>
              </a:rPr>
              <a:t>Số tiền bác Hưng </a:t>
            </a:r>
            <a:r>
              <a:rPr kumimoji="0" lang="vi-VN" sz="2400" b="0" i="0" u="none" strike="noStrike" kern="1200" cap="none" spc="0" normalizeH="0" baseline="0" noProof="0" smtClean="0">
                <a:ln>
                  <a:noFill/>
                </a:ln>
                <a:solidFill>
                  <a:srgbClr val="000000"/>
                </a:solidFill>
                <a:effectLst/>
                <a:uLnTx/>
                <a:uFillTx/>
                <a:latin typeface="Open Sans"/>
                <a:ea typeface="+mn-ea"/>
                <a:cs typeface="+mn-cs"/>
              </a:rPr>
              <a:t>nhận được</a:t>
            </a:r>
            <a:r>
              <a:rPr kumimoji="0" lang="en-US" sz="2400" b="0" i="0" u="none" strike="noStrike" kern="1200" cap="none" spc="0" normalizeH="0" baseline="0" noProof="0" smtClean="0">
                <a:ln>
                  <a:noFill/>
                </a:ln>
                <a:solidFill>
                  <a:srgbClr val="000000"/>
                </a:solidFill>
                <a:effectLst/>
                <a:uLnTx/>
                <a:uFillTx/>
                <a:latin typeface="Open Sans"/>
                <a:ea typeface="+mn-ea"/>
                <a:cs typeface="+mn-cs"/>
              </a:rPr>
              <a:t> cả</a:t>
            </a:r>
            <a:r>
              <a:rPr kumimoji="0" lang="en-US" sz="2400" b="0" i="0" u="none" strike="noStrike" kern="1200" cap="none" spc="0" normalizeH="0" noProof="0" smtClean="0">
                <a:ln>
                  <a:noFill/>
                </a:ln>
                <a:solidFill>
                  <a:srgbClr val="000000"/>
                </a:solidFill>
                <a:effectLst/>
                <a:uLnTx/>
                <a:uFillTx/>
                <a:latin typeface="Open Sans"/>
                <a:ea typeface="+mn-ea"/>
                <a:cs typeface="+mn-cs"/>
              </a:rPr>
              <a:t> vốn và lãi</a:t>
            </a:r>
            <a:r>
              <a:rPr kumimoji="0" lang="vi-VN" sz="2400" b="0" i="0" u="none" strike="noStrike" kern="1200" cap="none" spc="0" normalizeH="0" baseline="0" noProof="0" smtClean="0">
                <a:ln>
                  <a:noFill/>
                </a:ln>
                <a:solidFill>
                  <a:srgbClr val="000000"/>
                </a:solidFill>
                <a:effectLst/>
                <a:uLnTx/>
                <a:uFillTx/>
                <a:latin typeface="Open Sans"/>
                <a:ea typeface="+mn-ea"/>
                <a:cs typeface="+mn-cs"/>
              </a:rPr>
              <a:t> </a:t>
            </a:r>
            <a:r>
              <a:rPr kumimoji="0" lang="vi-VN" sz="2400" b="0" i="0" u="none" strike="noStrike" kern="1200" cap="none" spc="0" normalizeH="0" baseline="0" noProof="0" dirty="0" smtClean="0">
                <a:ln>
                  <a:noFill/>
                </a:ln>
                <a:solidFill>
                  <a:srgbClr val="000000"/>
                </a:solidFill>
                <a:effectLst/>
                <a:uLnTx/>
                <a:uFillTx/>
                <a:latin typeface="Open Sans"/>
                <a:ea typeface="+mn-ea"/>
                <a:cs typeface="+mn-cs"/>
              </a:rPr>
              <a:t>là</a:t>
            </a:r>
            <a:r>
              <a:rPr kumimoji="0" lang="vi-VN" sz="2400" b="0" i="0" u="none" strike="noStrike" kern="1200" cap="none" spc="0" normalizeH="0" baseline="0" noProof="0" smtClean="0">
                <a:ln>
                  <a:noFill/>
                </a:ln>
                <a:solidFill>
                  <a:srgbClr val="000000"/>
                </a:solidFill>
                <a:effectLst/>
                <a:uLnTx/>
                <a:uFillTx/>
                <a:latin typeface="Open Sans"/>
                <a:ea typeface="+mn-ea"/>
                <a:cs typeface="+mn-cs"/>
              </a:rPr>
              <a:t>: 300.</a:t>
            </a:r>
            <a:r>
              <a:rPr kumimoji="0" lang="en-US" sz="2400" b="0" i="0" u="none" strike="noStrike" kern="1200" cap="none" spc="0" normalizeH="0" baseline="0" noProof="0" smtClean="0">
                <a:ln>
                  <a:noFill/>
                </a:ln>
                <a:solidFill>
                  <a:srgbClr val="000000"/>
                </a:solidFill>
                <a:effectLst/>
                <a:uLnTx/>
                <a:uFillTx/>
                <a:latin typeface="Open Sans"/>
                <a:ea typeface="+mn-ea"/>
                <a:cs typeface="+mn-cs"/>
              </a:rPr>
              <a:t>(1+6,8</a:t>
            </a:r>
            <a:r>
              <a:rPr kumimoji="0" lang="vi-VN" sz="2400" b="0" i="0" u="none" strike="noStrike" kern="1200" cap="none" spc="0" normalizeH="0" baseline="0" noProof="0" smtClean="0">
                <a:ln>
                  <a:noFill/>
                </a:ln>
                <a:solidFill>
                  <a:srgbClr val="000000"/>
                </a:solidFill>
                <a:effectLst/>
                <a:uLnTx/>
                <a:uFillTx/>
                <a:latin typeface="Open Sans"/>
                <a:ea typeface="+mn-ea"/>
                <a:cs typeface="+mn-cs"/>
              </a:rPr>
              <a:t>%</a:t>
            </a:r>
            <a:r>
              <a:rPr kumimoji="0" lang="en-US" sz="2400" b="0" i="0" u="none" strike="noStrike" kern="1200" cap="none" spc="0" normalizeH="0" baseline="0" noProof="0" smtClean="0">
                <a:ln>
                  <a:noFill/>
                </a:ln>
                <a:solidFill>
                  <a:srgbClr val="000000"/>
                </a:solidFill>
                <a:effectLst/>
                <a:uLnTx/>
                <a:uFillTx/>
                <a:latin typeface="Open Sans"/>
                <a:ea typeface="+mn-ea"/>
                <a:cs typeface="+mn-cs"/>
              </a:rPr>
              <a:t>)</a:t>
            </a:r>
            <a:r>
              <a:rPr kumimoji="0" lang="vi-VN" sz="2400" b="0" i="0" u="none" strike="noStrike" kern="1200" cap="none" spc="0" normalizeH="0" baseline="0" noProof="0" smtClean="0">
                <a:ln>
                  <a:noFill/>
                </a:ln>
                <a:solidFill>
                  <a:srgbClr val="000000"/>
                </a:solidFill>
                <a:effectLst/>
                <a:uLnTx/>
                <a:uFillTx/>
                <a:latin typeface="Open Sans"/>
                <a:ea typeface="+mn-ea"/>
                <a:cs typeface="+mn-cs"/>
              </a:rPr>
              <a:t> = </a:t>
            </a:r>
            <a:r>
              <a:rPr kumimoji="0" lang="en-US" sz="2400" b="0" i="0" u="none" strike="noStrike" kern="1200" cap="none" spc="0" normalizeH="0" baseline="0" noProof="0" smtClean="0">
                <a:ln>
                  <a:noFill/>
                </a:ln>
                <a:solidFill>
                  <a:srgbClr val="000000"/>
                </a:solidFill>
                <a:effectLst/>
                <a:uLnTx/>
                <a:uFillTx/>
                <a:latin typeface="Open Sans"/>
                <a:ea typeface="+mn-ea"/>
                <a:cs typeface="+mn-cs"/>
              </a:rPr>
              <a:t>3</a:t>
            </a:r>
            <a:r>
              <a:rPr kumimoji="0" lang="vi-VN" sz="2400" b="0" i="0" u="none" strike="noStrike" kern="1200" cap="none" spc="0" normalizeH="0" baseline="0" noProof="0" smtClean="0">
                <a:ln>
                  <a:noFill/>
                </a:ln>
                <a:solidFill>
                  <a:srgbClr val="000000"/>
                </a:solidFill>
                <a:effectLst/>
                <a:uLnTx/>
                <a:uFillTx/>
                <a:latin typeface="Open Sans"/>
                <a:ea typeface="+mn-ea"/>
                <a:cs typeface="+mn-cs"/>
              </a:rPr>
              <a:t>2</a:t>
            </a:r>
            <a:r>
              <a:rPr kumimoji="0" lang="en-US" sz="2400" b="0" i="0" u="none" strike="noStrike" kern="1200" cap="none" spc="0" normalizeH="0" baseline="0" noProof="0" smtClean="0">
                <a:ln>
                  <a:noFill/>
                </a:ln>
                <a:solidFill>
                  <a:srgbClr val="000000"/>
                </a:solidFill>
                <a:effectLst/>
                <a:uLnTx/>
                <a:uFillTx/>
                <a:latin typeface="Open Sans"/>
                <a:ea typeface="+mn-ea"/>
                <a:cs typeface="+mn-cs"/>
              </a:rPr>
              <a:t>0</a:t>
            </a:r>
            <a:r>
              <a:rPr kumimoji="0" lang="vi-VN" sz="2400" b="0" i="0" u="none" strike="noStrike" kern="1200" cap="none" spc="0" normalizeH="0" baseline="0" noProof="0" smtClean="0">
                <a:ln>
                  <a:noFill/>
                </a:ln>
                <a:solidFill>
                  <a:srgbClr val="000000"/>
                </a:solidFill>
                <a:effectLst/>
                <a:uLnTx/>
                <a:uFillTx/>
                <a:latin typeface="Open Sans"/>
                <a:ea typeface="+mn-ea"/>
                <a:cs typeface="+mn-cs"/>
              </a:rPr>
              <a:t>,</a:t>
            </a:r>
            <a:r>
              <a:rPr kumimoji="0" lang="en-US" sz="2400" b="0" i="0" u="none" strike="noStrike" kern="1200" cap="none" spc="0" normalizeH="0" baseline="0" noProof="0" smtClean="0">
                <a:ln>
                  <a:noFill/>
                </a:ln>
                <a:solidFill>
                  <a:srgbClr val="000000"/>
                </a:solidFill>
                <a:effectLst/>
                <a:uLnTx/>
                <a:uFillTx/>
                <a:latin typeface="Open Sans"/>
                <a:ea typeface="+mn-ea"/>
                <a:cs typeface="+mn-cs"/>
              </a:rPr>
              <a:t>4</a:t>
            </a:r>
            <a:r>
              <a:rPr kumimoji="0" lang="vi-VN" sz="2400" b="0" i="0" u="none" strike="noStrike" kern="1200" cap="none" spc="0" normalizeH="0" baseline="0" noProof="0" smtClean="0">
                <a:ln>
                  <a:noFill/>
                </a:ln>
                <a:solidFill>
                  <a:srgbClr val="000000"/>
                </a:solidFill>
                <a:effectLst/>
                <a:uLnTx/>
                <a:uFillTx/>
                <a:latin typeface="Open Sans"/>
                <a:ea typeface="+mn-ea"/>
                <a:cs typeface="+mn-cs"/>
              </a:rPr>
              <a:t> </a:t>
            </a:r>
            <a:r>
              <a:rPr kumimoji="0" lang="vi-VN" sz="2400" b="0" i="0" u="none" strike="noStrike" kern="1200" cap="none" spc="0" normalizeH="0" baseline="0" noProof="0" dirty="0" smtClean="0">
                <a:ln>
                  <a:noFill/>
                </a:ln>
                <a:solidFill>
                  <a:srgbClr val="000000"/>
                </a:solidFill>
                <a:effectLst/>
                <a:uLnTx/>
                <a:uFillTx/>
                <a:latin typeface="Open Sans"/>
                <a:ea typeface="+mn-ea"/>
                <a:cs typeface="+mn-cs"/>
              </a:rPr>
              <a:t>(triệu </a:t>
            </a:r>
            <a:r>
              <a:rPr kumimoji="0" lang="vi-VN" sz="2400" b="0" i="0" u="none" strike="noStrike" kern="1200" cap="none" spc="0" normalizeH="0" baseline="0" noProof="0" smtClean="0">
                <a:ln>
                  <a:noFill/>
                </a:ln>
                <a:solidFill>
                  <a:srgbClr val="000000"/>
                </a:solidFill>
                <a:effectLst/>
                <a:uLnTx/>
                <a:uFillTx/>
                <a:latin typeface="Open Sans"/>
                <a:ea typeface="+mn-ea"/>
                <a:cs typeface="+mn-cs"/>
              </a:rPr>
              <a:t>đồng)</a:t>
            </a:r>
            <a:endParaRPr kumimoji="0" lang="en-US" sz="2400" b="0" i="0" u="none" strike="noStrike" kern="1200" cap="none" spc="0" normalizeH="0" baseline="0" noProof="0" smtClean="0">
              <a:ln>
                <a:noFill/>
              </a:ln>
              <a:solidFill>
                <a:srgbClr val="000000"/>
              </a:solidFill>
              <a:effectLst/>
              <a:uLnTx/>
              <a:uFillTx/>
              <a:latin typeface="Open Sans"/>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smtClean="0">
                <a:solidFill>
                  <a:srgbClr val="000000"/>
                </a:solidFill>
                <a:latin typeface="Open Sans"/>
              </a:rPr>
              <a:t>Số tiền lãi Bác Hưng nhận được là 320,4 – 300 = 20,4 ( Triệu đồng)</a:t>
            </a:r>
            <a:endParaRPr kumimoji="0" lang="vi-VN" sz="2400" b="0" i="0" u="none" strike="noStrike" kern="1200" cap="none" spc="0" normalizeH="0" baseline="0" noProof="0" dirty="0" smtClean="0">
              <a:ln>
                <a:noFill/>
              </a:ln>
              <a:solidFill>
                <a:srgbClr val="000000"/>
              </a:solidFill>
              <a:effectLst/>
              <a:uLnTx/>
              <a:uFillTx/>
              <a:latin typeface="Open Sans"/>
              <a:ea typeface="+mn-ea"/>
              <a:cs typeface="+mn-cs"/>
            </a:endParaRPr>
          </a:p>
        </p:txBody>
      </p:sp>
      <p:sp>
        <p:nvSpPr>
          <p:cNvPr id="9" name="Rectangle 8"/>
          <p:cNvSpPr/>
          <p:nvPr/>
        </p:nvSpPr>
        <p:spPr>
          <a:xfrm>
            <a:off x="257619" y="3084881"/>
            <a:ext cx="11653196" cy="83099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Open Sans"/>
                <a:ea typeface="+mn-ea"/>
                <a:cs typeface="+mn-cs"/>
              </a:rPr>
              <a:t>Số tiền lãi mà bác Hưng nhận được khi gửi 300 triệu đồng kì hạn 12 tháng cho mỗi ngân hàng:</a:t>
            </a:r>
          </a:p>
        </p:txBody>
      </p:sp>
      <p:sp>
        <p:nvSpPr>
          <p:cNvPr id="10" name="Rectangle 9"/>
          <p:cNvSpPr/>
          <p:nvPr/>
        </p:nvSpPr>
        <p:spPr>
          <a:xfrm>
            <a:off x="257619" y="5217920"/>
            <a:ext cx="11653196"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70C0"/>
                </a:solidFill>
                <a:effectLst/>
                <a:uLnTx/>
                <a:uFillTx/>
                <a:latin typeface="Open Sans"/>
                <a:ea typeface="+mn-ea"/>
                <a:cs typeface="+mn-cs"/>
              </a:rPr>
              <a:t>- </a:t>
            </a:r>
            <a:r>
              <a:rPr kumimoji="0" lang="vi-VN" sz="2400" b="0" i="0" u="none" strike="noStrike" kern="1200" cap="none" spc="0" normalizeH="0" baseline="0" noProof="0" dirty="0" smtClean="0">
                <a:ln>
                  <a:noFill/>
                </a:ln>
                <a:solidFill>
                  <a:srgbClr val="0070C0"/>
                </a:solidFill>
                <a:effectLst/>
                <a:uLnTx/>
                <a:uFillTx/>
                <a:latin typeface="Open Sans"/>
                <a:ea typeface="+mn-ea"/>
                <a:cs typeface="+mn-cs"/>
              </a:rPr>
              <a:t>Ngân </a:t>
            </a:r>
            <a:r>
              <a:rPr kumimoji="0" lang="vi-VN" sz="2400" b="0" i="0" u="none" strike="noStrike" kern="1200" cap="none" spc="0" normalizeH="0" baseline="0" noProof="0">
                <a:ln>
                  <a:noFill/>
                </a:ln>
                <a:solidFill>
                  <a:srgbClr val="0070C0"/>
                </a:solidFill>
                <a:effectLst/>
                <a:uLnTx/>
                <a:uFillTx/>
                <a:latin typeface="Open Sans"/>
                <a:ea typeface="+mn-ea"/>
                <a:cs typeface="+mn-cs"/>
              </a:rPr>
              <a:t>hàng </a:t>
            </a:r>
            <a:r>
              <a:rPr kumimoji="0" lang="en-US" sz="2400" b="0" i="0" u="none" strike="noStrike" kern="1200" cap="none" spc="0" normalizeH="0" baseline="0" noProof="0" smtClean="0">
                <a:ln>
                  <a:noFill/>
                </a:ln>
                <a:solidFill>
                  <a:srgbClr val="0070C0"/>
                </a:solidFill>
                <a:effectLst/>
                <a:uLnTx/>
                <a:uFillTx/>
                <a:latin typeface="Open Sans"/>
                <a:ea typeface="+mn-ea"/>
                <a:cs typeface="+mn-cs"/>
              </a:rPr>
              <a:t>Vietin bank</a:t>
            </a:r>
            <a:r>
              <a:rPr kumimoji="0" lang="vi-VN" sz="2400" b="0" i="0" u="none" strike="noStrike" kern="1200" cap="none" spc="0" normalizeH="0" baseline="0" noProof="0" smtClean="0">
                <a:ln>
                  <a:noFill/>
                </a:ln>
                <a:solidFill>
                  <a:srgbClr val="0070C0"/>
                </a:solidFill>
                <a:effectLst/>
                <a:uLnTx/>
                <a:uFillTx/>
                <a:latin typeface="Open Sans"/>
                <a:ea typeface="+mn-ea"/>
                <a:cs typeface="+mn-cs"/>
              </a:rPr>
              <a:t> </a:t>
            </a:r>
            <a:r>
              <a:rPr kumimoji="0" lang="vi-VN" sz="2400" b="0" i="0" u="none" strike="noStrike" kern="1200" cap="none" spc="0" normalizeH="0" baseline="0" noProof="0" dirty="0">
                <a:ln>
                  <a:noFill/>
                </a:ln>
                <a:solidFill>
                  <a:srgbClr val="0070C0"/>
                </a:solidFill>
                <a:effectLst/>
                <a:uLnTx/>
                <a:uFillTx/>
                <a:latin typeface="Open Sans"/>
                <a:ea typeface="+mn-ea"/>
                <a:cs typeface="+mn-cs"/>
              </a:rPr>
              <a:t>(lãi </a:t>
            </a:r>
            <a:r>
              <a:rPr kumimoji="0" lang="vi-VN" sz="2400" b="0" i="0" u="none" strike="noStrike" kern="1200" cap="none" spc="0" normalizeH="0" baseline="0" noProof="0">
                <a:ln>
                  <a:noFill/>
                </a:ln>
                <a:solidFill>
                  <a:srgbClr val="0070C0"/>
                </a:solidFill>
                <a:effectLst/>
                <a:uLnTx/>
                <a:uFillTx/>
                <a:latin typeface="Open Sans"/>
                <a:ea typeface="+mn-ea"/>
                <a:cs typeface="+mn-cs"/>
              </a:rPr>
              <a:t>suất </a:t>
            </a:r>
            <a:r>
              <a:rPr kumimoji="0" lang="en-US" sz="2400" b="0" i="0" u="none" strike="noStrike" kern="1200" cap="none" spc="0" normalizeH="0" baseline="0" noProof="0" smtClean="0">
                <a:ln>
                  <a:noFill/>
                </a:ln>
                <a:solidFill>
                  <a:srgbClr val="0070C0"/>
                </a:solidFill>
                <a:effectLst/>
                <a:uLnTx/>
                <a:uFillTx/>
                <a:latin typeface="Open Sans"/>
                <a:ea typeface="+mn-ea"/>
                <a:cs typeface="+mn-cs"/>
              </a:rPr>
              <a:t>6,5</a:t>
            </a:r>
            <a:r>
              <a:rPr kumimoji="0" lang="vi-VN" sz="2400" b="0" i="0" u="none" strike="noStrike" kern="1200" cap="none" spc="0" normalizeH="0" baseline="0" noProof="0" smtClean="0">
                <a:ln>
                  <a:noFill/>
                </a:ln>
                <a:solidFill>
                  <a:srgbClr val="0070C0"/>
                </a:solidFill>
                <a:effectLst/>
                <a:uLnTx/>
                <a:uFillTx/>
                <a:latin typeface="Open Sans"/>
                <a:ea typeface="+mn-ea"/>
                <a:cs typeface="+mn-cs"/>
              </a:rPr>
              <a:t>%/</a:t>
            </a:r>
            <a:r>
              <a:rPr kumimoji="0" lang="vi-VN" sz="2400" b="0" i="0" u="none" strike="noStrike" kern="1200" cap="none" spc="0" normalizeH="0" baseline="0" noProof="0" dirty="0">
                <a:ln>
                  <a:noFill/>
                </a:ln>
                <a:solidFill>
                  <a:srgbClr val="0070C0"/>
                </a:solidFill>
                <a:effectLst/>
                <a:uLnTx/>
                <a:uFillTx/>
                <a:latin typeface="Open Sans"/>
                <a:ea typeface="+mn-ea"/>
                <a:cs typeface="+mn-cs"/>
              </a:rPr>
              <a:t>12 tháng).</a:t>
            </a:r>
          </a:p>
          <a:p>
            <a:pPr lvl="0" algn="just">
              <a:defRPr/>
            </a:pPr>
            <a:r>
              <a:rPr kumimoji="0" lang="vi-VN" sz="2400" b="0" i="0" u="none" strike="noStrike" kern="1200" cap="none" spc="0" normalizeH="0" baseline="0" noProof="0" dirty="0">
                <a:ln>
                  <a:noFill/>
                </a:ln>
                <a:solidFill>
                  <a:srgbClr val="0070C0"/>
                </a:solidFill>
                <a:effectLst/>
                <a:uLnTx/>
                <a:uFillTx/>
                <a:latin typeface="Open Sans"/>
                <a:ea typeface="+mn-ea"/>
                <a:cs typeface="+mn-cs"/>
              </a:rPr>
              <a:t>Số tiền bác Hưng nhận </a:t>
            </a:r>
            <a:r>
              <a:rPr kumimoji="0" lang="vi-VN" sz="2400" b="0" i="0" u="none" strike="noStrike" kern="1200" cap="none" spc="0" normalizeH="0" baseline="0" noProof="0">
                <a:ln>
                  <a:noFill/>
                </a:ln>
                <a:solidFill>
                  <a:srgbClr val="0070C0"/>
                </a:solidFill>
                <a:effectLst/>
                <a:uLnTx/>
                <a:uFillTx/>
                <a:latin typeface="Open Sans"/>
                <a:ea typeface="+mn-ea"/>
                <a:cs typeface="+mn-cs"/>
              </a:rPr>
              <a:t>được </a:t>
            </a:r>
            <a:r>
              <a:rPr lang="en-US" sz="2400">
                <a:solidFill>
                  <a:srgbClr val="0070C0"/>
                </a:solidFill>
                <a:latin typeface="Open Sans"/>
              </a:rPr>
              <a:t>cả vốn và lãi</a:t>
            </a:r>
            <a:r>
              <a:rPr lang="vi-VN" sz="2400">
                <a:solidFill>
                  <a:srgbClr val="0070C0"/>
                </a:solidFill>
                <a:latin typeface="Open Sans"/>
              </a:rPr>
              <a:t> là</a:t>
            </a:r>
            <a:r>
              <a:rPr kumimoji="0" lang="vi-VN" sz="2400" b="0" i="0" u="none" strike="noStrike" kern="1200" cap="none" spc="0" normalizeH="0" baseline="0" noProof="0">
                <a:ln>
                  <a:noFill/>
                </a:ln>
                <a:solidFill>
                  <a:srgbClr val="0070C0"/>
                </a:solidFill>
                <a:effectLst/>
                <a:uLnTx/>
                <a:uFillTx/>
                <a:latin typeface="Open Sans"/>
                <a:ea typeface="+mn-ea"/>
                <a:cs typeface="+mn-cs"/>
              </a:rPr>
              <a:t>: </a:t>
            </a:r>
            <a:r>
              <a:rPr kumimoji="0" lang="vi-VN" sz="2400" b="0" i="0" u="none" strike="noStrike" kern="1200" cap="none" spc="0" normalizeH="0" baseline="0" noProof="0" smtClean="0">
                <a:ln>
                  <a:noFill/>
                </a:ln>
                <a:solidFill>
                  <a:srgbClr val="0070C0"/>
                </a:solidFill>
                <a:effectLst/>
                <a:uLnTx/>
                <a:uFillTx/>
                <a:latin typeface="Open Sans"/>
                <a:ea typeface="+mn-ea"/>
                <a:cs typeface="+mn-cs"/>
              </a:rPr>
              <a:t>300</a:t>
            </a:r>
            <a:r>
              <a:rPr kumimoji="0" lang="en-US" sz="2400" b="0" i="0" u="none" strike="noStrike" kern="1200" cap="none" spc="0" normalizeH="0" baseline="0" noProof="0" smtClean="0">
                <a:ln>
                  <a:noFill/>
                </a:ln>
                <a:solidFill>
                  <a:srgbClr val="0070C0"/>
                </a:solidFill>
                <a:effectLst/>
                <a:uLnTx/>
                <a:uFillTx/>
                <a:latin typeface="Open Sans"/>
                <a:ea typeface="+mn-ea"/>
                <a:cs typeface="+mn-cs"/>
              </a:rPr>
              <a:t>.(1+</a:t>
            </a:r>
            <a:r>
              <a:rPr kumimoji="0" lang="vi-VN" sz="2400" b="0" i="0" u="none" strike="noStrike" kern="1200" cap="none" spc="0" normalizeH="0" baseline="0" noProof="0" smtClean="0">
                <a:ln>
                  <a:noFill/>
                </a:ln>
                <a:solidFill>
                  <a:srgbClr val="0070C0"/>
                </a:solidFill>
                <a:effectLst/>
                <a:uLnTx/>
                <a:uFillTx/>
                <a:latin typeface="Open Sans"/>
                <a:ea typeface="+mn-ea"/>
                <a:cs typeface="+mn-cs"/>
              </a:rPr>
              <a:t> </a:t>
            </a:r>
            <a:r>
              <a:rPr kumimoji="0" lang="en-US" sz="2400" b="0" i="0" u="none" strike="noStrike" kern="1200" cap="none" spc="0" normalizeH="0" baseline="0" noProof="0" smtClean="0">
                <a:ln>
                  <a:noFill/>
                </a:ln>
                <a:solidFill>
                  <a:srgbClr val="0070C0"/>
                </a:solidFill>
                <a:effectLst/>
                <a:uLnTx/>
                <a:uFillTx/>
                <a:latin typeface="Open Sans"/>
                <a:ea typeface="+mn-ea"/>
                <a:cs typeface="+mn-cs"/>
              </a:rPr>
              <a:t>6,5</a:t>
            </a:r>
            <a:r>
              <a:rPr kumimoji="0" lang="vi-VN" sz="2400" b="0" i="0" u="none" strike="noStrike" kern="1200" cap="none" spc="0" normalizeH="0" baseline="0" noProof="0" smtClean="0">
                <a:ln>
                  <a:noFill/>
                </a:ln>
                <a:solidFill>
                  <a:srgbClr val="0070C0"/>
                </a:solidFill>
                <a:effectLst/>
                <a:uLnTx/>
                <a:uFillTx/>
                <a:latin typeface="Open Sans"/>
                <a:ea typeface="+mn-ea"/>
                <a:cs typeface="+mn-cs"/>
              </a:rPr>
              <a:t>%</a:t>
            </a:r>
            <a:r>
              <a:rPr kumimoji="0" lang="en-US" sz="2400" b="0" i="0" u="none" strike="noStrike" kern="1200" cap="none" spc="0" normalizeH="0" baseline="0" noProof="0" smtClean="0">
                <a:ln>
                  <a:noFill/>
                </a:ln>
                <a:solidFill>
                  <a:srgbClr val="0070C0"/>
                </a:solidFill>
                <a:effectLst/>
                <a:uLnTx/>
                <a:uFillTx/>
                <a:latin typeface="Open Sans"/>
                <a:ea typeface="+mn-ea"/>
                <a:cs typeface="+mn-cs"/>
              </a:rPr>
              <a:t>)</a:t>
            </a:r>
            <a:r>
              <a:rPr kumimoji="0" lang="vi-VN" sz="2400" b="0" i="0" u="none" strike="noStrike" kern="1200" cap="none" spc="0" normalizeH="0" baseline="0" noProof="0" smtClean="0">
                <a:ln>
                  <a:noFill/>
                </a:ln>
                <a:solidFill>
                  <a:srgbClr val="0070C0"/>
                </a:solidFill>
                <a:effectLst/>
                <a:uLnTx/>
                <a:uFillTx/>
                <a:latin typeface="Open Sans"/>
                <a:ea typeface="+mn-ea"/>
                <a:cs typeface="+mn-cs"/>
              </a:rPr>
              <a:t>= </a:t>
            </a:r>
            <a:r>
              <a:rPr kumimoji="0" lang="en-US" sz="2400" b="0" i="0" u="none" strike="noStrike" kern="1200" cap="none" spc="0" normalizeH="0" baseline="0" noProof="0" smtClean="0">
                <a:ln>
                  <a:noFill/>
                </a:ln>
                <a:solidFill>
                  <a:srgbClr val="0070C0"/>
                </a:solidFill>
                <a:effectLst/>
                <a:uLnTx/>
                <a:uFillTx/>
                <a:latin typeface="Open Sans"/>
                <a:ea typeface="+mn-ea"/>
                <a:cs typeface="+mn-cs"/>
              </a:rPr>
              <a:t>319,5</a:t>
            </a:r>
            <a:r>
              <a:rPr kumimoji="0" lang="vi-VN" sz="2400" b="0" i="0" u="none" strike="noStrike" kern="1200" cap="none" spc="0" normalizeH="0" baseline="0" noProof="0" smtClean="0">
                <a:ln>
                  <a:noFill/>
                </a:ln>
                <a:solidFill>
                  <a:srgbClr val="0070C0"/>
                </a:solidFill>
                <a:effectLst/>
                <a:uLnTx/>
                <a:uFillTx/>
                <a:latin typeface="Open Sans"/>
                <a:ea typeface="+mn-ea"/>
                <a:cs typeface="+mn-cs"/>
              </a:rPr>
              <a:t> </a:t>
            </a:r>
            <a:r>
              <a:rPr kumimoji="0" lang="vi-VN" sz="2400" b="0" i="0" u="none" strike="noStrike" kern="1200" cap="none" spc="0" normalizeH="0" baseline="0" noProof="0" dirty="0">
                <a:ln>
                  <a:noFill/>
                </a:ln>
                <a:solidFill>
                  <a:srgbClr val="0070C0"/>
                </a:solidFill>
                <a:effectLst/>
                <a:uLnTx/>
                <a:uFillTx/>
                <a:latin typeface="Open Sans"/>
                <a:ea typeface="+mn-ea"/>
                <a:cs typeface="+mn-cs"/>
              </a:rPr>
              <a:t>(triệu </a:t>
            </a:r>
            <a:r>
              <a:rPr kumimoji="0" lang="vi-VN" sz="2400" b="0" i="0" u="none" strike="noStrike" kern="1200" cap="none" spc="0" normalizeH="0" baseline="0" noProof="0">
                <a:ln>
                  <a:noFill/>
                </a:ln>
                <a:solidFill>
                  <a:srgbClr val="0070C0"/>
                </a:solidFill>
                <a:effectLst/>
                <a:uLnTx/>
                <a:uFillTx/>
                <a:latin typeface="Open Sans"/>
                <a:ea typeface="+mn-ea"/>
                <a:cs typeface="+mn-cs"/>
              </a:rPr>
              <a:t>đồng</a:t>
            </a:r>
            <a:r>
              <a:rPr kumimoji="0" lang="vi-VN" sz="2400" b="0" i="0" u="none" strike="noStrike" kern="1200" cap="none" spc="0" normalizeH="0" baseline="0" noProof="0" smtClean="0">
                <a:ln>
                  <a:noFill/>
                </a:ln>
                <a:solidFill>
                  <a:srgbClr val="0070C0"/>
                </a:solidFill>
                <a:effectLst/>
                <a:uLnTx/>
                <a:uFillTx/>
                <a:latin typeface="Open Sans"/>
                <a:ea typeface="+mn-ea"/>
                <a:cs typeface="+mn-cs"/>
              </a:rPr>
              <a:t>)</a:t>
            </a:r>
            <a:endParaRPr kumimoji="0" lang="en-US" sz="2400" b="0" i="0" u="none" strike="noStrike" kern="1200" cap="none" spc="0" normalizeH="0" baseline="0" noProof="0" smtClean="0">
              <a:ln>
                <a:noFill/>
              </a:ln>
              <a:solidFill>
                <a:srgbClr val="0070C0"/>
              </a:solidFill>
              <a:effectLst/>
              <a:uLnTx/>
              <a:uFillTx/>
              <a:latin typeface="Open Sans"/>
              <a:ea typeface="+mn-ea"/>
              <a:cs typeface="+mn-cs"/>
            </a:endParaRPr>
          </a:p>
          <a:p>
            <a:pPr lvl="0" algn="just">
              <a:defRPr/>
            </a:pPr>
            <a:r>
              <a:rPr lang="en-US" sz="2400">
                <a:solidFill>
                  <a:srgbClr val="0070C0"/>
                </a:solidFill>
                <a:latin typeface="Open Sans"/>
              </a:rPr>
              <a:t>Số tiền lãi Bác Hưng nhận được là </a:t>
            </a:r>
            <a:r>
              <a:rPr lang="en-US" sz="2400" smtClean="0">
                <a:solidFill>
                  <a:srgbClr val="0070C0"/>
                </a:solidFill>
                <a:latin typeface="Open Sans"/>
              </a:rPr>
              <a:t>319,5 </a:t>
            </a:r>
            <a:r>
              <a:rPr lang="en-US" sz="2400">
                <a:solidFill>
                  <a:srgbClr val="0070C0"/>
                </a:solidFill>
                <a:latin typeface="Open Sans"/>
              </a:rPr>
              <a:t>– 300 = </a:t>
            </a:r>
            <a:r>
              <a:rPr lang="en-US" sz="2400" smtClean="0">
                <a:solidFill>
                  <a:srgbClr val="0070C0"/>
                </a:solidFill>
                <a:latin typeface="Open Sans"/>
              </a:rPr>
              <a:t>19,5 </a:t>
            </a:r>
            <a:r>
              <a:rPr lang="en-US" sz="2400">
                <a:solidFill>
                  <a:srgbClr val="0070C0"/>
                </a:solidFill>
                <a:latin typeface="Open Sans"/>
              </a:rPr>
              <a:t>( Triệu đồng)</a:t>
            </a:r>
            <a:endParaRPr kumimoji="0" lang="vi-VN" sz="2400" b="0" i="0" u="none" strike="noStrike" kern="1200" cap="none" spc="0" normalizeH="0" baseline="0" noProof="0" dirty="0">
              <a:ln>
                <a:noFill/>
              </a:ln>
              <a:solidFill>
                <a:srgbClr val="0070C0"/>
              </a:solidFill>
              <a:effectLst/>
              <a:uLnTx/>
              <a:uFillTx/>
              <a:latin typeface="Open Sans"/>
            </a:endParaRPr>
          </a:p>
        </p:txBody>
      </p:sp>
      <p:pic>
        <p:nvPicPr>
          <p:cNvPr id="11" name="utomp3.com - Đồng hồ đếm ngược 7 phút  7 minutes timer  Hailist">
            <a:hlinkClick r:id="" action="ppaction://media"/>
            <a:extLst>
              <a:ext uri="{FF2B5EF4-FFF2-40B4-BE49-F238E27FC236}">
                <a16:creationId xmlns:a16="http://schemas.microsoft.com/office/drawing/2014/main" id="{78AFABF8-51DD-F89A-22D9-CA29EED8049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903396" y="1675129"/>
            <a:ext cx="1887687" cy="1061824"/>
          </a:xfrm>
          <a:prstGeom prst="rect">
            <a:avLst/>
          </a:prstGeom>
        </p:spPr>
      </p:pic>
    </p:spTree>
    <p:extLst>
      <p:ext uri="{BB962C8B-B14F-4D97-AF65-F5344CB8AC3E}">
        <p14:creationId xmlns:p14="http://schemas.microsoft.com/office/powerpoint/2010/main" val="1039786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28571" decel="71429"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350" fill="hold"/>
                                        <p:tgtEl>
                                          <p:spTgt spid="11"/>
                                        </p:tgtEl>
                                        <p:attrNameLst>
                                          <p:attrName>ppt_x</p:attrName>
                                        </p:attrNameLst>
                                      </p:cBhvr>
                                      <p:tavLst>
                                        <p:tav tm="0">
                                          <p:val>
                                            <p:strVal val="1+#ppt_w/2"/>
                                          </p:val>
                                        </p:tav>
                                        <p:tav tm="100000">
                                          <p:val>
                                            <p:strVal val="#ppt_x"/>
                                          </p:val>
                                        </p:tav>
                                      </p:tavLst>
                                    </p:anim>
                                    <p:anim calcmode="lin" valueType="num">
                                      <p:cBhvr additive="base">
                                        <p:cTn id="8" dur="350" fill="hold"/>
                                        <p:tgtEl>
                                          <p:spTgt spid="11"/>
                                        </p:tgtEl>
                                        <p:attrNameLst>
                                          <p:attrName>ppt_y</p:attrName>
                                        </p:attrNameLst>
                                      </p:cBhvr>
                                      <p:tavLst>
                                        <p:tav tm="0">
                                          <p:val>
                                            <p:strVal val="#ppt_y"/>
                                          </p:val>
                                        </p:tav>
                                        <p:tav tm="100000">
                                          <p:val>
                                            <p:strVal val="#ppt_y"/>
                                          </p:val>
                                        </p:tav>
                                      </p:tavLst>
                                    </p:anim>
                                  </p:childTnLst>
                                </p:cTn>
                              </p:par>
                              <p:par>
                                <p:cTn id="9" presetID="1" presetClass="mediacall" presetSubtype="0" fill="hold" nodeType="withEffect">
                                  <p:stCondLst>
                                    <p:cond delay="0"/>
                                  </p:stCondLst>
                                  <p:childTnLst>
                                    <p:cmd type="call" cmd="playFrom(0.0)">
                                      <p:cBhvr>
                                        <p:cTn id="10" dur="431334" fill="hold"/>
                                        <p:tgtEl>
                                          <p:spTgt spid="11"/>
                                        </p:tgtEl>
                                      </p:cBhvr>
                                    </p:cmd>
                                  </p:childTnLst>
                                </p:cTn>
                              </p:par>
                            </p:childTnLst>
                          </p:cTn>
                        </p:par>
                      </p:childTnLst>
                    </p:cTn>
                  </p:par>
                  <p:par>
                    <p:cTn id="11" fill="hold">
                      <p:stCondLst>
                        <p:cond delay="indefinite"/>
                      </p:stCondLst>
                      <p:childTnLst>
                        <p:par>
                          <p:cTn id="12" fill="hold">
                            <p:stCondLst>
                              <p:cond delay="0"/>
                            </p:stCondLst>
                            <p:childTnLst>
                              <p:par>
                                <p:cTn id="13" presetID="2" presetClass="exit" presetSubtype="4" fill="hold" nodeType="clickEffect">
                                  <p:stCondLst>
                                    <p:cond delay="0"/>
                                  </p:stCondLst>
                                  <p:childTnLst>
                                    <p:anim calcmode="lin" valueType="num">
                                      <p:cBhvr additive="base">
                                        <p:cTn id="14" dur="10"/>
                                        <p:tgtEl>
                                          <p:spTgt spid="11"/>
                                        </p:tgtEl>
                                        <p:attrNameLst>
                                          <p:attrName>ppt_x</p:attrName>
                                        </p:attrNameLst>
                                      </p:cBhvr>
                                      <p:tavLst>
                                        <p:tav tm="0">
                                          <p:val>
                                            <p:strVal val="ppt_x"/>
                                          </p:val>
                                        </p:tav>
                                        <p:tav tm="100000">
                                          <p:val>
                                            <p:strVal val="ppt_x"/>
                                          </p:val>
                                        </p:tav>
                                      </p:tavLst>
                                    </p:anim>
                                    <p:anim calcmode="lin" valueType="num">
                                      <p:cBhvr additive="base">
                                        <p:cTn id="15" dur="10"/>
                                        <p:tgtEl>
                                          <p:spTgt spid="11"/>
                                        </p:tgtEl>
                                        <p:attrNameLst>
                                          <p:attrName>ppt_y</p:attrName>
                                        </p:attrNameLst>
                                      </p:cBhvr>
                                      <p:tavLst>
                                        <p:tav tm="0">
                                          <p:val>
                                            <p:strVal val="ppt_y"/>
                                          </p:val>
                                        </p:tav>
                                        <p:tav tm="100000">
                                          <p:val>
                                            <p:strVal val="1+ppt_h/2"/>
                                          </p:val>
                                        </p:tav>
                                      </p:tavLst>
                                    </p:anim>
                                    <p:set>
                                      <p:cBhvr>
                                        <p:cTn id="16" dur="1" fill="hold">
                                          <p:stCondLst>
                                            <p:cond delay="9"/>
                                          </p:stCondLst>
                                        </p:cTn>
                                        <p:tgtEl>
                                          <p:spTgt spid="11"/>
                                        </p:tgtEl>
                                        <p:attrNameLst>
                                          <p:attrName>style.visibility</p:attrName>
                                        </p:attrNameLst>
                                      </p:cBhvr>
                                      <p:to>
                                        <p:strVal val="hidden"/>
                                      </p:to>
                                    </p:set>
                                    <p:cmd type="call" cmd="stop">
                                      <p:cBhvr>
                                        <p:cTn id="17" dur="1">
                                          <p:stCondLst>
                                            <p:cond delay="9"/>
                                          </p:stCondLst>
                                        </p:cTn>
                                        <p:tgtEl>
                                          <p:spTgt spid="11"/>
                                        </p:tgtEl>
                                      </p:cBhvr>
                                    </p:cmd>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33" fill="hold" display="0">
                  <p:stCondLst>
                    <p:cond delay="indefinite"/>
                  </p:stCondLst>
                </p:cTn>
                <p:tgtEl>
                  <p:spTgt spid="11"/>
                </p:tgtEl>
              </p:cMediaNode>
            </p:video>
          </p:childTnLst>
        </p:cTn>
      </p:par>
    </p:tnLst>
    <p:bldLst>
      <p:bldP spid="8" grpId="0"/>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Rectangle 4"/>
              <p:cNvSpPr/>
              <p:nvPr/>
            </p:nvSpPr>
            <p:spPr>
              <a:xfrm>
                <a:off x="451662" y="433707"/>
                <a:ext cx="10963563" cy="4755213"/>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800"/>
                  </a:spcAft>
                  <a:buClrTx/>
                  <a:buSzTx/>
                  <a:buFontTx/>
                  <a:buNone/>
                  <a:tabLst>
                    <a:tab pos="360045" algn="l"/>
                    <a:tab pos="720090" algn="l"/>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Chú</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ý:</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Trong</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thực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tế</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nếu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ngân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hàng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có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nhiều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kì</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hạn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gửi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tiết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kiệm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để</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khách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hàng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lựa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chọn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và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thường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công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bố</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lãi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suất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năm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mức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lãi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suất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tùy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thuộc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vào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kì</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hạn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nói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chung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kì</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hạn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càng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dài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thì</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lại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suất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càng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cao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Khi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đó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ta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có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thể</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sử</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dụng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công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thức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sau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a:t>
                </a:r>
              </a:p>
              <a:p>
                <a:pPr marL="0" marR="0" lvl="0" indent="0" algn="just" defTabSz="914400" rtl="0" eaLnBrk="1" fontAlgn="auto" latinLnBrk="0" hangingPunct="1">
                  <a:spcBef>
                    <a:spcPts val="600"/>
                  </a:spcBef>
                  <a:spcAft>
                    <a:spcPts val="800"/>
                  </a:spcAft>
                  <a:buClrTx/>
                  <a:buSzTx/>
                  <a:buFontTx/>
                  <a:buNone/>
                  <a:tabLst>
                    <a:tab pos="360045" algn="l"/>
                    <a:tab pos="720090" algn="l"/>
                  </a:tabLst>
                  <a:defRPr/>
                </a:pPr>
                <a:r>
                  <a:rPr lang="en-US" sz="2400" b="1" i="1">
                    <a:solidFill>
                      <a:prstClr val="black"/>
                    </a:solidFill>
                    <a:latin typeface="Times New Roman" panose="02020603050405020304" pitchFamily="18" charset="0"/>
                    <a:ea typeface="Arial" panose="020B0604020202020204" pitchFamily="34" charset="0"/>
                    <a:cs typeface="Times New Roman" panose="02020603050405020304" pitchFamily="18" charset="0"/>
                  </a:rPr>
                  <a:t>-</a:t>
                </a:r>
                <a:r>
                  <a:rPr kumimoji="0" lang="en-US" sz="2400" b="1" i="1" u="none" strike="noStrike" kern="1200" cap="none" spc="0" normalizeH="0" baseline="0" noProof="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Nếu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một</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khoản</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tiền</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gốc</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P </a:t>
                </a:r>
                <a:r>
                  <a:rPr kumimoji="0" lang="en-US" sz="2400" b="1" i="1" u="none" strike="noStrike" kern="1200" cap="none" spc="0" normalizeH="0" baseline="0" noProof="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được</a:t>
                </a:r>
                <a:r>
                  <a:rPr kumimoji="0" lang="en-US" sz="2400" b="1" i="1" u="none" strike="noStrike" kern="1200" cap="none" spc="0" normalizeH="0" baseline="0" noProof="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1" i="1" u="none" strike="noStrike" kern="1200" cap="none" spc="0" normalizeH="0" baseline="0" noProof="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gửi</a:t>
                </a:r>
              </a:p>
              <a:p>
                <a:pPr marL="0" marR="0" lvl="0" indent="0" algn="just" defTabSz="914400" rtl="0" eaLnBrk="1" fontAlgn="auto" latinLnBrk="0" hangingPunct="1">
                  <a:spcBef>
                    <a:spcPts val="600"/>
                  </a:spcBef>
                  <a:spcAft>
                    <a:spcPts val="800"/>
                  </a:spcAft>
                  <a:buClrTx/>
                  <a:buSzTx/>
                  <a:buFontTx/>
                  <a:buNone/>
                  <a:tabLst>
                    <a:tab pos="360045" algn="l"/>
                    <a:tab pos="720090" algn="l"/>
                  </a:tabLst>
                  <a:defRPr/>
                </a:pPr>
                <a:r>
                  <a:rPr lang="en-US" sz="2400" b="1" i="1">
                    <a:solidFill>
                      <a:prstClr val="black"/>
                    </a:solidFill>
                    <a:latin typeface="Times New Roman" panose="02020603050405020304" pitchFamily="18" charset="0"/>
                    <a:ea typeface="Arial" panose="020B0604020202020204" pitchFamily="34" charset="0"/>
                    <a:cs typeface="Times New Roman" panose="02020603050405020304" pitchFamily="18" charset="0"/>
                  </a:rPr>
                  <a:t>-</a:t>
                </a:r>
                <a:r>
                  <a:rPr kumimoji="0" lang="en-US" sz="2400" b="1" i="1" u="none" strike="noStrike" kern="1200" cap="none" spc="0" normalizeH="0" noProof="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lang="en-US" sz="2400" b="1" i="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T</a:t>
                </a:r>
                <a:r>
                  <a:rPr kumimoji="0" lang="en-US" sz="2400" b="1" i="1" u="none" strike="noStrike" kern="1200" cap="none" spc="0" normalizeH="0" baseline="0" noProof="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iết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kiệm</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với</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lãi</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suất</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hằng</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1" i="1" u="none" strike="noStrike" kern="1200" cap="none" spc="0" normalizeH="0" baseline="0" noProof="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năm</a:t>
                </a:r>
                <a:r>
                  <a:rPr kumimoji="0" lang="en-US" sz="2400" b="1" i="1" u="none" strike="noStrike" kern="1200" cap="none" spc="0" normalizeH="0" baseline="0" noProof="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1" i="1" u="none" strike="noStrike" kern="1200" cap="none" spc="0" normalizeH="0" baseline="0" noProof="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r</a:t>
                </a:r>
              </a:p>
              <a:p>
                <a:pPr marR="0" lvl="0" algn="just" defTabSz="914400" rtl="0" eaLnBrk="1" fontAlgn="auto" latinLnBrk="0" hangingPunct="1">
                  <a:spcBef>
                    <a:spcPts val="600"/>
                  </a:spcBef>
                  <a:spcAft>
                    <a:spcPts val="800"/>
                  </a:spcAft>
                  <a:buClrTx/>
                  <a:buSzTx/>
                  <a:tabLst>
                    <a:tab pos="360045" algn="l"/>
                    <a:tab pos="720090" algn="l"/>
                  </a:tabLst>
                  <a:defRPr/>
                </a:pPr>
                <a:r>
                  <a:rPr lang="en-US" sz="2400" b="1" i="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Đ</a:t>
                </a:r>
                <a:r>
                  <a:rPr kumimoji="0" lang="en-US" sz="2400" b="1" i="1" u="none" strike="noStrike" kern="1200" cap="none" spc="0" normalizeH="0" baseline="0" noProof="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ược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tính</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lãi</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n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lần</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trong</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1" i="1" u="none" strike="noStrike" kern="1200" cap="none" spc="0" normalizeH="0" baseline="0" noProof="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một</a:t>
                </a:r>
                <a:r>
                  <a:rPr kumimoji="0" lang="en-US" sz="2400" b="1" i="1" u="none" strike="noStrike" kern="1200" cap="none" spc="0" normalizeH="0" baseline="0" noProof="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1" i="1" u="none" strike="noStrike" kern="1200" cap="none" spc="0" normalizeH="0" baseline="0" noProof="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năm</a:t>
                </a:r>
                <a:endParaRPr lang="en-US" sz="2400" b="1" i="1" noProof="0" dirty="0">
                  <a:solidFill>
                    <a:prstClr val="black"/>
                  </a:solidFill>
                  <a:latin typeface="Times New Roman" panose="02020603050405020304" pitchFamily="18" charset="0"/>
                  <a:ea typeface="Arial" panose="020B0604020202020204" pitchFamily="34" charset="0"/>
                  <a:cs typeface="Times New Roman" panose="02020603050405020304" pitchFamily="18" charset="0"/>
                </a:endParaRPr>
              </a:p>
              <a:p>
                <a:pPr marR="0" lvl="0" algn="just" defTabSz="914400" rtl="0" eaLnBrk="1" fontAlgn="auto" latinLnBrk="0" hangingPunct="1">
                  <a:spcBef>
                    <a:spcPts val="600"/>
                  </a:spcBef>
                  <a:spcAft>
                    <a:spcPts val="800"/>
                  </a:spcAft>
                  <a:buClrTx/>
                  <a:buSzTx/>
                  <a:tabLst>
                    <a:tab pos="360045" algn="l"/>
                    <a:tab pos="720090" algn="l"/>
                  </a:tabLst>
                  <a:defRPr/>
                </a:pPr>
                <a:r>
                  <a:rPr lang="en-US" sz="2400" b="1" i="1" noProof="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a:t>
                </a:r>
                <a:r>
                  <a:rPr kumimoji="0" lang="en-US" sz="2400" b="1" i="1" u="none" strike="noStrike" kern="1200" cap="none" spc="0" normalizeH="0" baseline="0" noProof="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lang="en-US" sz="2400" b="1" i="1"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T</a:t>
                </a:r>
                <a:r>
                  <a:rPr kumimoji="0" lang="en-US" sz="2400" b="1" i="1" u="none" strike="noStrike" kern="1200" cap="none" spc="0" normalizeH="0" baseline="0" noProof="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hì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tổng</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số</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tiền</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nhận</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được</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cả</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vốn</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lẫn</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lãi</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sau</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N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kì</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gửi</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1" i="1" u="none" strike="noStrike" kern="1200" cap="none" spc="0" normalizeH="0" baseline="0" noProof="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là</a:t>
                </a:r>
                <a:r>
                  <a:rPr kumimoji="0" lang="en-US" sz="2400" b="1" i="1" u="none" strike="noStrike" kern="1200" cap="none" spc="0" normalizeH="0" baseline="0" noProof="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a:t>
                </a:r>
              </a:p>
              <a:p>
                <a:pPr marL="0" marR="0" lvl="0" indent="0" algn="just" defTabSz="914400" rtl="0" eaLnBrk="1" fontAlgn="auto" latinLnBrk="0" hangingPunct="1">
                  <a:spcBef>
                    <a:spcPts val="600"/>
                  </a:spcBef>
                  <a:spcAft>
                    <a:spcPts val="800"/>
                  </a:spcAft>
                  <a:buClrTx/>
                  <a:buSzTx/>
                  <a:buFontTx/>
                  <a:buNone/>
                  <a:tabLst>
                    <a:tab pos="360045" algn="l"/>
                    <a:tab pos="720090" algn="l"/>
                  </a:tabLst>
                  <a:defRPr/>
                </a:pPr>
                <a:r>
                  <a:rPr kumimoji="0" lang="en-US" sz="2400" b="1" i="1" u="none" strike="noStrike" kern="1200" cap="none" spc="0" normalizeH="0" baseline="0" noProof="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14:m>
                  <m:oMath xmlns:m="http://schemas.openxmlformats.org/officeDocument/2006/math">
                    <m:r>
                      <a:rPr kumimoji="0" lang="pt-BR" sz="2400" b="1"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𝑨</m:t>
                    </m:r>
                    <m:r>
                      <a:rPr kumimoji="0" lang="en-US" sz="2400" b="1"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m:t>
                    </m:r>
                    <m:r>
                      <a:rPr kumimoji="0" lang="pt-BR" sz="2400" b="1"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𝑷</m:t>
                    </m:r>
                    <m:sSup>
                      <m:sSupPr>
                        <m:ctrlPr>
                          <a:rPr kumimoji="0" lang="en-US" sz="2400" b="1"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sSupPr>
                      <m:e>
                        <m:d>
                          <m:dPr>
                            <m:ctrlPr>
                              <a:rPr kumimoji="0" lang="en-US" sz="2400" b="1"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dPr>
                          <m:e>
                            <m:r>
                              <a:rPr kumimoji="0" lang="en-US" sz="2400" b="1"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𝟏</m:t>
                            </m:r>
                            <m:r>
                              <a:rPr kumimoji="0" lang="en-US" sz="2400" b="1"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m:t>
                            </m:r>
                            <m:f>
                              <m:fPr>
                                <m:ctrlPr>
                                  <a:rPr kumimoji="0" lang="en-US" sz="2400" b="1"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fPr>
                              <m:num>
                                <m:r>
                                  <a:rPr kumimoji="0" lang="pt-BR" sz="2400" b="1"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𝒓</m:t>
                                </m:r>
                              </m:num>
                              <m:den>
                                <m:r>
                                  <a:rPr kumimoji="0" lang="pt-BR" sz="2400" b="1"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𝒏</m:t>
                                </m:r>
                              </m:den>
                            </m:f>
                          </m:e>
                        </m:d>
                      </m:e>
                      <m:sup>
                        <m:r>
                          <a:rPr kumimoji="0" lang="pt-BR" sz="2400" b="1"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𝑵</m:t>
                        </m:r>
                      </m:sup>
                    </m:sSup>
                  </m:oMath>
                </a14:m>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451662" y="433707"/>
                <a:ext cx="10963563" cy="4755213"/>
              </a:xfrm>
              <a:prstGeom prst="rect">
                <a:avLst/>
              </a:prstGeom>
              <a:blipFill>
                <a:blip r:embed="rId2"/>
                <a:stretch>
                  <a:fillRect l="-834" r="-834"/>
                </a:stretch>
              </a:blipFill>
            </p:spPr>
            <p:txBody>
              <a:bodyPr/>
              <a:lstStyle/>
              <a:p>
                <a:r>
                  <a:rPr lang="en-US">
                    <a:noFill/>
                  </a:rPr>
                  <a:t> </a:t>
                </a:r>
              </a:p>
            </p:txBody>
          </p:sp>
        </mc:Fallback>
      </mc:AlternateContent>
    </p:spTree>
    <p:extLst>
      <p:ext uri="{BB962C8B-B14F-4D97-AF65-F5344CB8AC3E}">
        <p14:creationId xmlns:p14="http://schemas.microsoft.com/office/powerpoint/2010/main" val="1357108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4726" y="67347"/>
            <a:ext cx="11711709" cy="2308324"/>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smtClean="0">
                <a:ln>
                  <a:noFill/>
                </a:ln>
                <a:solidFill>
                  <a:srgbClr val="008000"/>
                </a:solidFill>
                <a:effectLst/>
                <a:uLnTx/>
                <a:uFillTx/>
                <a:latin typeface="Open Sans"/>
                <a:ea typeface="+mn-ea"/>
                <a:cs typeface="+mn-cs"/>
              </a:rPr>
              <a:t>Dự án 2 trang 112 Toán 8 Tập 1: </a:t>
            </a:r>
            <a:r>
              <a:rPr kumimoji="0" lang="vi-VN" sz="2400" b="0" i="0" u="none" strike="noStrike" kern="1200" cap="none" spc="0" normalizeH="0" baseline="0" noProof="0" smtClean="0">
                <a:ln>
                  <a:noFill/>
                </a:ln>
                <a:solidFill>
                  <a:srgbClr val="000000"/>
                </a:solidFill>
                <a:effectLst/>
                <a:uLnTx/>
                <a:uFillTx/>
                <a:latin typeface="Open Sans"/>
                <a:ea typeface="+mn-ea"/>
                <a:cs typeface="+mn-cs"/>
              </a:rPr>
              <a:t>Bác Hư</a:t>
            </a:r>
            <a:r>
              <a:rPr kumimoji="0" lang="en-US" sz="2400" b="0" i="0" u="none" strike="noStrike" kern="1200" cap="none" spc="0" normalizeH="0" baseline="0" noProof="0">
                <a:ln>
                  <a:noFill/>
                </a:ln>
                <a:solidFill>
                  <a:srgbClr val="000000"/>
                </a:solidFill>
                <a:effectLst/>
                <a:uLnTx/>
                <a:uFillTx/>
                <a:latin typeface="Open Sans"/>
                <a:ea typeface="+mn-ea"/>
                <a:cs typeface="+mn-cs"/>
              </a:rPr>
              <a:t>ơ</a:t>
            </a:r>
            <a:r>
              <a:rPr kumimoji="0" lang="vi-VN" sz="2400" b="0" i="0" u="none" strike="noStrike" kern="1200" cap="none" spc="0" normalizeH="0" baseline="0" noProof="0" smtClean="0">
                <a:ln>
                  <a:noFill/>
                </a:ln>
                <a:solidFill>
                  <a:srgbClr val="000000"/>
                </a:solidFill>
                <a:effectLst/>
                <a:uLnTx/>
                <a:uFillTx/>
                <a:latin typeface="Open Sans"/>
                <a:ea typeface="+mn-ea"/>
                <a:cs typeface="+mn-cs"/>
              </a:rPr>
              <a:t>ng </a:t>
            </a:r>
            <a:r>
              <a:rPr kumimoji="0" lang="vi-VN" sz="2400" b="0" i="0" u="none" strike="noStrike" kern="1200" cap="none" spc="0" normalizeH="0" baseline="0" noProof="0" dirty="0" smtClean="0">
                <a:ln>
                  <a:noFill/>
                </a:ln>
                <a:solidFill>
                  <a:srgbClr val="000000"/>
                </a:solidFill>
                <a:effectLst/>
                <a:uLnTx/>
                <a:uFillTx/>
                <a:latin typeface="Open Sans"/>
                <a:ea typeface="+mn-ea"/>
                <a:cs typeface="+mn-cs"/>
              </a:rPr>
              <a:t>có 250 triệu đồng muốn gửi tiết kiệm ở một ngân hàng và hai năm sau mới có nhu cầu sử dụng số tiền này. Dựa vào bảng lãi suất mà ngân hàng công bố tại thời điểm hiện tại, hãy tư vấn cho </a:t>
            </a:r>
            <a:r>
              <a:rPr kumimoji="0" lang="vi-VN" sz="2400" b="0" i="0" u="none" strike="noStrike" kern="1200" cap="none" spc="0" normalizeH="0" baseline="0" noProof="0" smtClean="0">
                <a:ln>
                  <a:noFill/>
                </a:ln>
                <a:solidFill>
                  <a:srgbClr val="000000"/>
                </a:solidFill>
                <a:effectLst/>
                <a:uLnTx/>
                <a:uFillTx/>
                <a:latin typeface="Open Sans"/>
                <a:ea typeface="+mn-ea"/>
                <a:cs typeface="+mn-cs"/>
              </a:rPr>
              <a:t>bác Hư</a:t>
            </a:r>
            <a:r>
              <a:rPr kumimoji="0" lang="en-US" sz="2400" b="0" i="0" u="none" strike="noStrike" kern="1200" cap="none" spc="0" normalizeH="0" baseline="0" noProof="0">
                <a:ln>
                  <a:noFill/>
                </a:ln>
                <a:solidFill>
                  <a:srgbClr val="000000"/>
                </a:solidFill>
                <a:effectLst/>
                <a:uLnTx/>
                <a:uFillTx/>
                <a:latin typeface="Open Sans"/>
                <a:ea typeface="+mn-ea"/>
                <a:cs typeface="+mn-cs"/>
              </a:rPr>
              <a:t>ơ</a:t>
            </a:r>
            <a:r>
              <a:rPr kumimoji="0" lang="vi-VN" sz="2400" b="0" i="0" u="none" strike="noStrike" kern="1200" cap="none" spc="0" normalizeH="0" baseline="0" noProof="0" smtClean="0">
                <a:ln>
                  <a:noFill/>
                </a:ln>
                <a:solidFill>
                  <a:srgbClr val="000000"/>
                </a:solidFill>
                <a:effectLst/>
                <a:uLnTx/>
                <a:uFillTx/>
                <a:latin typeface="Open Sans"/>
                <a:ea typeface="+mn-ea"/>
                <a:cs typeface="+mn-cs"/>
              </a:rPr>
              <a:t>ng </a:t>
            </a:r>
            <a:r>
              <a:rPr kumimoji="0" lang="vi-VN" sz="2400" b="0" i="0" u="none" strike="noStrike" kern="1200" cap="none" spc="0" normalizeH="0" baseline="0" noProof="0" dirty="0" smtClean="0">
                <a:ln>
                  <a:noFill/>
                </a:ln>
                <a:solidFill>
                  <a:srgbClr val="000000"/>
                </a:solidFill>
                <a:effectLst/>
                <a:uLnTx/>
                <a:uFillTx/>
                <a:latin typeface="Open Sans"/>
                <a:ea typeface="+mn-ea"/>
                <a:cs typeface="+mn-cs"/>
              </a:rPr>
              <a:t>phương án gửi tiết kiệm để số tiền lãi thu được sau hai năm gửi tiết kiệm là lớn nhất.</a:t>
            </a:r>
          </a:p>
          <a:p>
            <a:pPr lvl="0" algn="just">
              <a:defRPr/>
            </a:pPr>
            <a:r>
              <a:rPr kumimoji="0" lang="vi-VN" sz="2400" b="0" i="0" u="none" strike="noStrike" kern="1200" cap="none" spc="0" normalizeH="0" baseline="0" noProof="0" dirty="0" smtClean="0">
                <a:ln>
                  <a:noFill/>
                </a:ln>
                <a:solidFill>
                  <a:srgbClr val="000000"/>
                </a:solidFill>
                <a:effectLst/>
                <a:uLnTx/>
                <a:uFillTx/>
                <a:latin typeface="Open Sans"/>
                <a:ea typeface="+mn-ea"/>
                <a:cs typeface="+mn-cs"/>
              </a:rPr>
              <a:t>Ở đây, giả sử các lãi suất đã công bố là không thay đổi trong suốt quá trình </a:t>
            </a:r>
            <a:r>
              <a:rPr kumimoji="0" lang="vi-VN" sz="2400" b="0" i="0" u="none" strike="noStrike" kern="1200" cap="none" spc="0" normalizeH="0" baseline="0" noProof="0" smtClean="0">
                <a:ln>
                  <a:noFill/>
                </a:ln>
                <a:solidFill>
                  <a:srgbClr val="000000"/>
                </a:solidFill>
                <a:effectLst/>
                <a:uLnTx/>
                <a:uFillTx/>
                <a:latin typeface="Open Sans"/>
                <a:ea typeface="+mn-ea"/>
                <a:cs typeface="+mn-cs"/>
              </a:rPr>
              <a:t>bác </a:t>
            </a:r>
            <a:r>
              <a:rPr lang="vi-VN" sz="2400">
                <a:solidFill>
                  <a:srgbClr val="000000"/>
                </a:solidFill>
                <a:latin typeface="Open Sans"/>
              </a:rPr>
              <a:t>Hư</a:t>
            </a:r>
            <a:r>
              <a:rPr lang="en-US" sz="2400">
                <a:solidFill>
                  <a:srgbClr val="000000"/>
                </a:solidFill>
                <a:latin typeface="Open Sans"/>
              </a:rPr>
              <a:t>ơ</a:t>
            </a:r>
            <a:r>
              <a:rPr lang="vi-VN" sz="2400">
                <a:solidFill>
                  <a:srgbClr val="000000"/>
                </a:solidFill>
                <a:latin typeface="Open Sans"/>
              </a:rPr>
              <a:t>ng gửi </a:t>
            </a:r>
            <a:r>
              <a:rPr kumimoji="0" lang="vi-VN" sz="2400" b="0" i="0" u="none" strike="noStrike" kern="1200" cap="none" spc="0" normalizeH="0" baseline="0" noProof="0" dirty="0" smtClean="0">
                <a:ln>
                  <a:noFill/>
                </a:ln>
                <a:solidFill>
                  <a:srgbClr val="000000"/>
                </a:solidFill>
                <a:effectLst/>
                <a:uLnTx/>
                <a:uFillTx/>
                <a:latin typeface="Open Sans"/>
                <a:ea typeface="+mn-ea"/>
                <a:cs typeface="+mn-cs"/>
              </a:rPr>
              <a:t>tiết kiệm.</a:t>
            </a:r>
            <a:endParaRPr kumimoji="0" lang="vi-VN" sz="24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5" name="Rectangle 1"/>
          <p:cNvSpPr>
            <a:spLocks noChangeArrowheads="1"/>
          </p:cNvSpPr>
          <p:nvPr/>
        </p:nvSpPr>
        <p:spPr bwMode="auto">
          <a:xfrm>
            <a:off x="387925" y="2714343"/>
            <a:ext cx="666832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err="1" smtClean="0">
                <a:ln>
                  <a:noFill/>
                </a:ln>
                <a:solidFill>
                  <a:srgbClr val="44546A"/>
                </a:solidFill>
                <a:effectLst/>
                <a:uLnTx/>
                <a:uFillTx/>
                <a:latin typeface="Open Sans"/>
                <a:ea typeface="+mn-ea"/>
                <a:cs typeface="+mn-cs"/>
              </a:rPr>
              <a:t>Bảng</a:t>
            </a:r>
            <a:r>
              <a:rPr kumimoji="0" lang="en-US" altLang="en-US" sz="2400" b="0" i="0" u="none" strike="noStrike" kern="1200" cap="none" spc="0" normalizeH="0" baseline="0" noProof="0" dirty="0" smtClean="0">
                <a:ln>
                  <a:noFill/>
                </a:ln>
                <a:solidFill>
                  <a:srgbClr val="44546A"/>
                </a:solidFill>
                <a:effectLst/>
                <a:uLnTx/>
                <a:uFillTx/>
                <a:latin typeface="Open Sans"/>
                <a:ea typeface="+mn-ea"/>
                <a:cs typeface="+mn-cs"/>
              </a:rPr>
              <a:t> </a:t>
            </a:r>
            <a:r>
              <a:rPr kumimoji="0" lang="en-US" altLang="en-US" sz="2400" b="0" i="0" u="none" strike="noStrike" kern="1200" cap="none" spc="0" normalizeH="0" baseline="0" noProof="0" dirty="0" err="1" smtClean="0">
                <a:ln>
                  <a:noFill/>
                </a:ln>
                <a:solidFill>
                  <a:srgbClr val="44546A"/>
                </a:solidFill>
                <a:effectLst/>
                <a:uLnTx/>
                <a:uFillTx/>
                <a:latin typeface="Open Sans"/>
                <a:ea typeface="+mn-ea"/>
                <a:cs typeface="+mn-cs"/>
              </a:rPr>
              <a:t>lãi</a:t>
            </a:r>
            <a:r>
              <a:rPr kumimoji="0" lang="en-US" altLang="en-US" sz="2400" b="0" i="0" u="none" strike="noStrike" kern="1200" cap="none" spc="0" normalizeH="0" baseline="0" noProof="0" dirty="0" smtClean="0">
                <a:ln>
                  <a:noFill/>
                </a:ln>
                <a:solidFill>
                  <a:srgbClr val="44546A"/>
                </a:solidFill>
                <a:effectLst/>
                <a:uLnTx/>
                <a:uFillTx/>
                <a:latin typeface="Open Sans"/>
                <a:ea typeface="+mn-ea"/>
                <a:cs typeface="+mn-cs"/>
              </a:rPr>
              <a:t> </a:t>
            </a:r>
            <a:r>
              <a:rPr kumimoji="0" lang="en-US" altLang="en-US" sz="2400" b="0" i="0" u="none" strike="noStrike" kern="1200" cap="none" spc="0" normalizeH="0" baseline="0" noProof="0" dirty="0" err="1" smtClean="0">
                <a:ln>
                  <a:noFill/>
                </a:ln>
                <a:solidFill>
                  <a:srgbClr val="44546A"/>
                </a:solidFill>
                <a:effectLst/>
                <a:uLnTx/>
                <a:uFillTx/>
                <a:latin typeface="Open Sans"/>
                <a:ea typeface="+mn-ea"/>
                <a:cs typeface="+mn-cs"/>
              </a:rPr>
              <a:t>suất</a:t>
            </a:r>
            <a:r>
              <a:rPr kumimoji="0" lang="en-US" altLang="en-US" sz="2400" b="0" i="0" u="none" strike="noStrike" kern="1200" cap="none" spc="0" normalizeH="0" baseline="0" noProof="0" dirty="0" smtClean="0">
                <a:ln>
                  <a:noFill/>
                </a:ln>
                <a:solidFill>
                  <a:srgbClr val="44546A"/>
                </a:solidFill>
                <a:effectLst/>
                <a:uLnTx/>
                <a:uFillTx/>
                <a:latin typeface="Open Sans"/>
                <a:ea typeface="+mn-ea"/>
                <a:cs typeface="+mn-cs"/>
              </a:rPr>
              <a:t> </a:t>
            </a:r>
            <a:r>
              <a:rPr kumimoji="0" lang="en-US" altLang="en-US" sz="2400" b="0" i="0" u="none" strike="noStrike" kern="1200" cap="none" spc="0" normalizeH="0" baseline="0" noProof="0" dirty="0" err="1" smtClean="0">
                <a:ln>
                  <a:noFill/>
                </a:ln>
                <a:solidFill>
                  <a:srgbClr val="44546A"/>
                </a:solidFill>
                <a:effectLst/>
                <a:uLnTx/>
                <a:uFillTx/>
                <a:latin typeface="Open Sans"/>
                <a:ea typeface="+mn-ea"/>
                <a:cs typeface="+mn-cs"/>
              </a:rPr>
              <a:t>hàng</a:t>
            </a:r>
            <a:r>
              <a:rPr kumimoji="0" lang="en-US" altLang="en-US" sz="2400" b="0" i="0" u="none" strike="noStrike" kern="1200" cap="none" spc="0" normalizeH="0" baseline="0" noProof="0" dirty="0" smtClean="0">
                <a:ln>
                  <a:noFill/>
                </a:ln>
                <a:solidFill>
                  <a:srgbClr val="44546A"/>
                </a:solidFill>
                <a:effectLst/>
                <a:uLnTx/>
                <a:uFillTx/>
                <a:latin typeface="Open Sans"/>
                <a:ea typeface="+mn-ea"/>
                <a:cs typeface="+mn-cs"/>
              </a:rPr>
              <a:t> </a:t>
            </a:r>
            <a:r>
              <a:rPr kumimoji="0" lang="en-US" altLang="en-US" sz="2400" b="0" i="0" u="none" strike="noStrike" kern="1200" cap="none" spc="0" normalizeH="0" baseline="0" noProof="0" dirty="0" err="1" smtClean="0">
                <a:ln>
                  <a:noFill/>
                </a:ln>
                <a:solidFill>
                  <a:srgbClr val="44546A"/>
                </a:solidFill>
                <a:effectLst/>
                <a:uLnTx/>
                <a:uFillTx/>
                <a:latin typeface="Open Sans"/>
                <a:ea typeface="+mn-ea"/>
                <a:cs typeface="+mn-cs"/>
              </a:rPr>
              <a:t>năm</a:t>
            </a:r>
            <a:r>
              <a:rPr kumimoji="0" lang="en-US" altLang="en-US" sz="2400" b="0" i="0" u="none" strike="noStrike" kern="1200" cap="none" spc="0" normalizeH="0" baseline="0" noProof="0" dirty="0" smtClean="0">
                <a:ln>
                  <a:noFill/>
                </a:ln>
                <a:solidFill>
                  <a:srgbClr val="44546A"/>
                </a:solidFill>
                <a:effectLst/>
                <a:uLnTx/>
                <a:uFillTx/>
                <a:latin typeface="Open Sans"/>
                <a:ea typeface="+mn-ea"/>
                <a:cs typeface="+mn-cs"/>
              </a:rPr>
              <a:t> </a:t>
            </a:r>
            <a:r>
              <a:rPr kumimoji="0" lang="en-US" altLang="en-US" sz="2400" b="0" i="0" u="none" strike="noStrike" kern="1200" cap="none" spc="0" normalizeH="0" baseline="0" noProof="0" dirty="0" err="1" smtClean="0">
                <a:ln>
                  <a:noFill/>
                </a:ln>
                <a:solidFill>
                  <a:srgbClr val="44546A"/>
                </a:solidFill>
                <a:effectLst/>
                <a:uLnTx/>
                <a:uFillTx/>
                <a:latin typeface="Open Sans"/>
                <a:ea typeface="+mn-ea"/>
                <a:cs typeface="+mn-cs"/>
              </a:rPr>
              <a:t>theo</a:t>
            </a:r>
            <a:r>
              <a:rPr kumimoji="0" lang="en-US" altLang="en-US" sz="2400" b="0" i="0" u="none" strike="noStrike" kern="1200" cap="none" spc="0" normalizeH="0" baseline="0" noProof="0" dirty="0" smtClean="0">
                <a:ln>
                  <a:noFill/>
                </a:ln>
                <a:solidFill>
                  <a:srgbClr val="44546A"/>
                </a:solidFill>
                <a:effectLst/>
                <a:uLnTx/>
                <a:uFillTx/>
                <a:latin typeface="Open Sans"/>
                <a:ea typeface="+mn-ea"/>
                <a:cs typeface="+mn-cs"/>
              </a:rPr>
              <a:t> </a:t>
            </a:r>
            <a:r>
              <a:rPr kumimoji="0" lang="en-US" altLang="en-US" sz="2400" b="0" i="0" u="none" strike="noStrike" kern="1200" cap="none" spc="0" normalizeH="0" baseline="0" noProof="0" dirty="0" err="1" smtClean="0">
                <a:ln>
                  <a:noFill/>
                </a:ln>
                <a:solidFill>
                  <a:srgbClr val="44546A"/>
                </a:solidFill>
                <a:effectLst/>
                <a:uLnTx/>
                <a:uFillTx/>
                <a:latin typeface="Open Sans"/>
                <a:ea typeface="+mn-ea"/>
                <a:cs typeface="+mn-cs"/>
              </a:rPr>
              <a:t>kì</a:t>
            </a:r>
            <a:r>
              <a:rPr kumimoji="0" lang="en-US" altLang="en-US" sz="2400" b="0" i="0" u="none" strike="noStrike" kern="1200" cap="none" spc="0" normalizeH="0" baseline="0" noProof="0" dirty="0" smtClean="0">
                <a:ln>
                  <a:noFill/>
                </a:ln>
                <a:solidFill>
                  <a:srgbClr val="44546A"/>
                </a:solidFill>
                <a:effectLst/>
                <a:uLnTx/>
                <a:uFillTx/>
                <a:latin typeface="Open Sans"/>
                <a:ea typeface="+mn-ea"/>
                <a:cs typeface="+mn-cs"/>
              </a:rPr>
              <a:t> </a:t>
            </a:r>
            <a:r>
              <a:rPr kumimoji="0" lang="en-US" altLang="en-US" sz="2400" b="0" i="0" u="none" strike="noStrike" kern="1200" cap="none" spc="0" normalizeH="0" baseline="0" noProof="0" dirty="0" err="1" smtClean="0">
                <a:ln>
                  <a:noFill/>
                </a:ln>
                <a:solidFill>
                  <a:srgbClr val="44546A"/>
                </a:solidFill>
                <a:effectLst/>
                <a:uLnTx/>
                <a:uFillTx/>
                <a:latin typeface="Open Sans"/>
                <a:ea typeface="+mn-ea"/>
                <a:cs typeface="+mn-cs"/>
              </a:rPr>
              <a:t>hạn</a:t>
            </a:r>
            <a:r>
              <a:rPr kumimoji="0" lang="en-US" altLang="en-US" sz="2400" b="0" i="0" u="none" strike="noStrike" kern="1200" cap="none" spc="0" normalizeH="0" baseline="0" noProof="0" dirty="0" smtClean="0">
                <a:ln>
                  <a:noFill/>
                </a:ln>
                <a:solidFill>
                  <a:srgbClr val="44546A"/>
                </a:solidFill>
                <a:effectLst/>
                <a:uLnTx/>
                <a:uFillTx/>
                <a:latin typeface="Open Sans"/>
                <a:ea typeface="+mn-ea"/>
                <a:cs typeface="+mn-cs"/>
              </a:rPr>
              <a:t> </a:t>
            </a:r>
            <a:r>
              <a:rPr kumimoji="0" lang="en-US" altLang="en-US" sz="2400" b="0" i="0" u="none" strike="noStrike" kern="1200" cap="none" spc="0" normalizeH="0" baseline="0" noProof="0" dirty="0" err="1" smtClean="0">
                <a:ln>
                  <a:noFill/>
                </a:ln>
                <a:solidFill>
                  <a:srgbClr val="44546A"/>
                </a:solidFill>
                <a:effectLst/>
                <a:uLnTx/>
                <a:uFillTx/>
                <a:latin typeface="Open Sans"/>
                <a:ea typeface="+mn-ea"/>
                <a:cs typeface="+mn-cs"/>
              </a:rPr>
              <a:t>của</a:t>
            </a:r>
            <a:r>
              <a:rPr kumimoji="0" lang="en-US" altLang="en-US" sz="2400" b="0" i="0" u="none" strike="noStrike" kern="1200" cap="none" spc="0" normalizeH="0" baseline="0" noProof="0" dirty="0" smtClean="0">
                <a:ln>
                  <a:noFill/>
                </a:ln>
                <a:solidFill>
                  <a:srgbClr val="44546A"/>
                </a:solidFill>
                <a:effectLst/>
                <a:uLnTx/>
                <a:uFillTx/>
                <a:latin typeface="Open Sans"/>
                <a:ea typeface="+mn-ea"/>
                <a:cs typeface="+mn-cs"/>
              </a:rPr>
              <a:t> </a:t>
            </a:r>
            <a:r>
              <a:rPr kumimoji="0" lang="en-US" altLang="en-US" sz="2400" b="0" i="0" u="none" strike="noStrike" kern="1200" cap="none" spc="0" normalizeH="0" baseline="0" noProof="0" dirty="0" err="1" smtClean="0">
                <a:ln>
                  <a:noFill/>
                </a:ln>
                <a:solidFill>
                  <a:srgbClr val="44546A"/>
                </a:solidFill>
                <a:effectLst/>
                <a:uLnTx/>
                <a:uFillTx/>
                <a:latin typeface="Open Sans"/>
                <a:ea typeface="+mn-ea"/>
                <a:cs typeface="+mn-cs"/>
              </a:rPr>
              <a:t>một</a:t>
            </a:r>
            <a:r>
              <a:rPr kumimoji="0" lang="en-US" altLang="en-US" sz="2400" b="0" i="0" u="none" strike="noStrike" kern="1200" cap="none" spc="0" normalizeH="0" baseline="0" noProof="0" dirty="0" smtClean="0">
                <a:ln>
                  <a:noFill/>
                </a:ln>
                <a:solidFill>
                  <a:srgbClr val="44546A"/>
                </a:solidFill>
                <a:effectLst/>
                <a:uLnTx/>
                <a:uFillTx/>
                <a:latin typeface="Open Sans"/>
                <a:ea typeface="+mn-ea"/>
                <a:cs typeface="+mn-cs"/>
              </a:rPr>
              <a:t> </a:t>
            </a:r>
            <a:r>
              <a:rPr kumimoji="0" lang="en-US" altLang="en-US" sz="2400" b="0" i="0" u="none" strike="noStrike" kern="1200" cap="none" spc="0" normalizeH="0" baseline="0" noProof="0" dirty="0" err="1" smtClean="0">
                <a:ln>
                  <a:noFill/>
                </a:ln>
                <a:solidFill>
                  <a:srgbClr val="44546A"/>
                </a:solidFill>
                <a:effectLst/>
                <a:uLnTx/>
                <a:uFillTx/>
                <a:latin typeface="Open Sans"/>
                <a:ea typeface="+mn-ea"/>
                <a:cs typeface="+mn-cs"/>
              </a:rPr>
              <a:t>số</a:t>
            </a:r>
            <a:r>
              <a:rPr kumimoji="0" lang="en-US" altLang="en-US" sz="2400" b="0" i="0" u="none" strike="noStrike" kern="1200" cap="none" spc="0" normalizeH="0" baseline="0" noProof="0" dirty="0" smtClean="0">
                <a:ln>
                  <a:noFill/>
                </a:ln>
                <a:solidFill>
                  <a:srgbClr val="44546A"/>
                </a:solidFill>
                <a:effectLst/>
                <a:uLnTx/>
                <a:uFillTx/>
                <a:latin typeface="Open Sans"/>
                <a:ea typeface="+mn-ea"/>
                <a:cs typeface="+mn-cs"/>
              </a:rPr>
              <a:t> </a:t>
            </a:r>
            <a:r>
              <a:rPr kumimoji="0" lang="en-US" altLang="en-US" sz="2400" b="0" i="0" u="none" strike="noStrike" kern="1200" cap="none" spc="0" normalizeH="0" baseline="0" noProof="0" dirty="0" err="1" smtClean="0">
                <a:ln>
                  <a:noFill/>
                </a:ln>
                <a:solidFill>
                  <a:srgbClr val="44546A"/>
                </a:solidFill>
                <a:effectLst/>
                <a:uLnTx/>
                <a:uFillTx/>
                <a:latin typeface="Open Sans"/>
                <a:ea typeface="+mn-ea"/>
                <a:cs typeface="+mn-cs"/>
              </a:rPr>
              <a:t>tháng</a:t>
            </a:r>
            <a:r>
              <a:rPr kumimoji="0" lang="en-US" altLang="en-US" sz="2400" b="0" i="0" u="none" strike="noStrike" kern="1200" cap="none" spc="0" normalizeH="0" baseline="0" noProof="0" dirty="0" smtClean="0">
                <a:ln>
                  <a:noFill/>
                </a:ln>
                <a:solidFill>
                  <a:srgbClr val="44546A"/>
                </a:solidFill>
                <a:effectLst/>
                <a:uLnTx/>
                <a:uFillTx/>
                <a:latin typeface="Open Sans"/>
                <a:ea typeface="+mn-ea"/>
                <a:cs typeface="+mn-cs"/>
              </a:rPr>
              <a:t> </a:t>
            </a:r>
            <a:r>
              <a:rPr kumimoji="0" lang="en-US" altLang="en-US" sz="2400" b="0" i="0" u="none" strike="noStrike" kern="1200" cap="none" spc="0" normalizeH="0" baseline="0" noProof="0" dirty="0" err="1" smtClean="0">
                <a:ln>
                  <a:noFill/>
                </a:ln>
                <a:solidFill>
                  <a:srgbClr val="44546A"/>
                </a:solidFill>
                <a:effectLst/>
                <a:uLnTx/>
                <a:uFillTx/>
                <a:latin typeface="Open Sans"/>
                <a:ea typeface="+mn-ea"/>
                <a:cs typeface="+mn-cs"/>
              </a:rPr>
              <a:t>của</a:t>
            </a:r>
            <a:r>
              <a:rPr kumimoji="0" lang="en-US" altLang="en-US" sz="2400" b="0" i="0" u="none" strike="noStrike" kern="1200" cap="none" spc="0" normalizeH="0" baseline="0" noProof="0" dirty="0" smtClean="0">
                <a:ln>
                  <a:noFill/>
                </a:ln>
                <a:solidFill>
                  <a:srgbClr val="44546A"/>
                </a:solidFill>
                <a:effectLst/>
                <a:uLnTx/>
                <a:uFillTx/>
                <a:latin typeface="Open Sans"/>
                <a:ea typeface="+mn-ea"/>
                <a:cs typeface="+mn-cs"/>
              </a:rPr>
              <a:t> </a:t>
            </a:r>
            <a:r>
              <a:rPr kumimoji="0" lang="en-US" altLang="en-US" sz="2400" b="0" i="0" u="none" strike="noStrike" kern="1200" cap="none" spc="0" normalizeH="0" baseline="0" noProof="0" dirty="0" err="1" smtClean="0">
                <a:ln>
                  <a:noFill/>
                </a:ln>
                <a:solidFill>
                  <a:srgbClr val="44546A"/>
                </a:solidFill>
                <a:effectLst/>
                <a:uLnTx/>
                <a:uFillTx/>
                <a:latin typeface="Open Sans"/>
                <a:ea typeface="+mn-ea"/>
                <a:cs typeface="+mn-cs"/>
              </a:rPr>
              <a:t>ngân</a:t>
            </a:r>
            <a:r>
              <a:rPr kumimoji="0" lang="en-US" altLang="en-US" sz="2400" b="0" i="0" u="none" strike="noStrike" kern="1200" cap="none" spc="0" normalizeH="0" baseline="0" noProof="0" dirty="0" smtClean="0">
                <a:ln>
                  <a:noFill/>
                </a:ln>
                <a:solidFill>
                  <a:srgbClr val="44546A"/>
                </a:solidFill>
                <a:effectLst/>
                <a:uLnTx/>
                <a:uFillTx/>
                <a:latin typeface="Open Sans"/>
                <a:ea typeface="+mn-ea"/>
                <a:cs typeface="+mn-cs"/>
              </a:rPr>
              <a:t> </a:t>
            </a:r>
            <a:r>
              <a:rPr kumimoji="0" lang="en-US" altLang="en-US" sz="2400" b="0" i="0" u="none" strike="noStrike" kern="1200" cap="none" spc="0" normalizeH="0" baseline="0" noProof="0" err="1" smtClean="0">
                <a:ln>
                  <a:noFill/>
                </a:ln>
                <a:solidFill>
                  <a:srgbClr val="44546A"/>
                </a:solidFill>
                <a:effectLst/>
                <a:uLnTx/>
                <a:uFillTx/>
                <a:latin typeface="Open Sans"/>
                <a:ea typeface="+mn-ea"/>
                <a:cs typeface="+mn-cs"/>
              </a:rPr>
              <a:t>hàng</a:t>
            </a:r>
            <a:r>
              <a:rPr kumimoji="0" lang="en-US" altLang="en-US" sz="2400" b="0" i="0" u="none" strike="noStrike" kern="1200" cap="none" spc="0" normalizeH="0" baseline="0" noProof="0" smtClean="0">
                <a:ln>
                  <a:noFill/>
                </a:ln>
                <a:solidFill>
                  <a:srgbClr val="44546A"/>
                </a:solidFill>
                <a:effectLst/>
                <a:uLnTx/>
                <a:uFillTx/>
                <a:latin typeface="Open Sans"/>
                <a:ea typeface="+mn-ea"/>
                <a:cs typeface="+mn-cs"/>
              </a:rPr>
              <a:t> Vietcombank </a:t>
            </a:r>
            <a:r>
              <a:rPr kumimoji="0" lang="en-US" altLang="en-US" sz="2400" b="0" i="0" u="none" strike="noStrike" kern="1200" cap="none" spc="0" normalizeH="0" baseline="0" noProof="0" dirty="0" err="1" smtClean="0">
                <a:ln>
                  <a:noFill/>
                </a:ln>
                <a:solidFill>
                  <a:srgbClr val="44546A"/>
                </a:solidFill>
                <a:effectLst/>
                <a:uLnTx/>
                <a:uFillTx/>
                <a:latin typeface="Open Sans"/>
                <a:ea typeface="+mn-ea"/>
                <a:cs typeface="+mn-cs"/>
              </a:rPr>
              <a:t>công</a:t>
            </a:r>
            <a:r>
              <a:rPr kumimoji="0" lang="en-US" altLang="en-US" sz="2400" b="0" i="0" u="none" strike="noStrike" kern="1200" cap="none" spc="0" normalizeH="0" baseline="0" noProof="0" dirty="0" smtClean="0">
                <a:ln>
                  <a:noFill/>
                </a:ln>
                <a:solidFill>
                  <a:srgbClr val="44546A"/>
                </a:solidFill>
                <a:effectLst/>
                <a:uLnTx/>
                <a:uFillTx/>
                <a:latin typeface="Open Sans"/>
                <a:ea typeface="+mn-ea"/>
                <a:cs typeface="+mn-cs"/>
              </a:rPr>
              <a:t> </a:t>
            </a:r>
            <a:r>
              <a:rPr kumimoji="0" lang="en-US" altLang="en-US" sz="2400" b="0" i="0" u="none" strike="noStrike" kern="1200" cap="none" spc="0" normalizeH="0" baseline="0" noProof="0" dirty="0" err="1" smtClean="0">
                <a:ln>
                  <a:noFill/>
                </a:ln>
                <a:solidFill>
                  <a:srgbClr val="44546A"/>
                </a:solidFill>
                <a:effectLst/>
                <a:uLnTx/>
                <a:uFillTx/>
                <a:latin typeface="Open Sans"/>
                <a:ea typeface="+mn-ea"/>
                <a:cs typeface="+mn-cs"/>
              </a:rPr>
              <a:t>bố</a:t>
            </a:r>
            <a:r>
              <a:rPr kumimoji="0" lang="en-US" altLang="en-US" sz="2400" b="0" i="0" u="none" strike="noStrike" kern="1200" cap="none" spc="0" normalizeH="0" baseline="0" noProof="0" dirty="0" smtClean="0">
                <a:ln>
                  <a:noFill/>
                </a:ln>
                <a:solidFill>
                  <a:srgbClr val="44546A"/>
                </a:solidFill>
                <a:effectLst/>
                <a:uLnTx/>
                <a:uFillTx/>
                <a:latin typeface="Open Sans"/>
                <a:ea typeface="+mn-ea"/>
                <a:cs typeface="+mn-cs"/>
              </a:rPr>
              <a:t> </a:t>
            </a:r>
            <a:r>
              <a:rPr kumimoji="0" lang="en-US" altLang="en-US" sz="2400" b="0" i="0" u="none" strike="noStrike" kern="1200" cap="none" spc="0" normalizeH="0" baseline="0" noProof="0" dirty="0" err="1" smtClean="0">
                <a:ln>
                  <a:noFill/>
                </a:ln>
                <a:solidFill>
                  <a:srgbClr val="44546A"/>
                </a:solidFill>
                <a:effectLst/>
                <a:uLnTx/>
                <a:uFillTx/>
                <a:latin typeface="Open Sans"/>
                <a:ea typeface="+mn-ea"/>
                <a:cs typeface="+mn-cs"/>
              </a:rPr>
              <a:t>tại</a:t>
            </a:r>
            <a:r>
              <a:rPr kumimoji="0" lang="en-US" altLang="en-US" sz="2400" b="0" i="0" u="none" strike="noStrike" kern="1200" cap="none" spc="0" normalizeH="0" baseline="0" noProof="0" dirty="0" smtClean="0">
                <a:ln>
                  <a:noFill/>
                </a:ln>
                <a:solidFill>
                  <a:srgbClr val="44546A"/>
                </a:solidFill>
                <a:effectLst/>
                <a:uLnTx/>
                <a:uFillTx/>
                <a:latin typeface="Open Sans"/>
                <a:ea typeface="+mn-ea"/>
                <a:cs typeface="+mn-cs"/>
              </a:rPr>
              <a:t> </a:t>
            </a:r>
            <a:r>
              <a:rPr kumimoji="0" lang="en-US" altLang="en-US" sz="2400" b="0" i="0" u="none" strike="noStrike" kern="1200" cap="none" spc="0" normalizeH="0" baseline="0" noProof="0" dirty="0" err="1" smtClean="0">
                <a:ln>
                  <a:noFill/>
                </a:ln>
                <a:solidFill>
                  <a:srgbClr val="44546A"/>
                </a:solidFill>
                <a:effectLst/>
                <a:uLnTx/>
                <a:uFillTx/>
                <a:latin typeface="Open Sans"/>
                <a:ea typeface="+mn-ea"/>
                <a:cs typeface="+mn-cs"/>
              </a:rPr>
              <a:t>thời</a:t>
            </a:r>
            <a:r>
              <a:rPr kumimoji="0" lang="en-US" altLang="en-US" sz="2400" b="0" i="0" u="none" strike="noStrike" kern="1200" cap="none" spc="0" normalizeH="0" baseline="0" noProof="0" dirty="0" smtClean="0">
                <a:ln>
                  <a:noFill/>
                </a:ln>
                <a:solidFill>
                  <a:srgbClr val="44546A"/>
                </a:solidFill>
                <a:effectLst/>
                <a:uLnTx/>
                <a:uFillTx/>
                <a:latin typeface="Open Sans"/>
                <a:ea typeface="+mn-ea"/>
                <a:cs typeface="+mn-cs"/>
              </a:rPr>
              <a:t> </a:t>
            </a:r>
            <a:r>
              <a:rPr kumimoji="0" lang="en-US" altLang="en-US" sz="2400" b="0" i="0" u="none" strike="noStrike" kern="1200" cap="none" spc="0" normalizeH="0" baseline="0" noProof="0" dirty="0" err="1" smtClean="0">
                <a:ln>
                  <a:noFill/>
                </a:ln>
                <a:solidFill>
                  <a:srgbClr val="44546A"/>
                </a:solidFill>
                <a:effectLst/>
                <a:uLnTx/>
                <a:uFillTx/>
                <a:latin typeface="Open Sans"/>
                <a:ea typeface="+mn-ea"/>
                <a:cs typeface="+mn-cs"/>
              </a:rPr>
              <a:t>điểm</a:t>
            </a:r>
            <a:r>
              <a:rPr kumimoji="0" lang="en-US" altLang="en-US" sz="2400" b="0" i="0" u="none" strike="noStrike" kern="1200" cap="none" spc="0" normalizeH="0" baseline="0" noProof="0" dirty="0" smtClean="0">
                <a:ln>
                  <a:noFill/>
                </a:ln>
                <a:solidFill>
                  <a:srgbClr val="44546A"/>
                </a:solidFill>
                <a:effectLst/>
                <a:uLnTx/>
                <a:uFillTx/>
                <a:latin typeface="Open Sans"/>
                <a:ea typeface="+mn-ea"/>
                <a:cs typeface="+mn-cs"/>
              </a:rPr>
              <a:t> </a:t>
            </a:r>
            <a:r>
              <a:rPr kumimoji="0" lang="en-US" altLang="en-US" sz="2400" b="0" i="0" u="none" strike="noStrike" kern="1200" cap="none" spc="0" normalizeH="0" baseline="0" noProof="0" dirty="0" err="1" smtClean="0">
                <a:ln>
                  <a:noFill/>
                </a:ln>
                <a:solidFill>
                  <a:srgbClr val="44546A"/>
                </a:solidFill>
                <a:effectLst/>
                <a:uLnTx/>
                <a:uFillTx/>
                <a:latin typeface="Open Sans"/>
                <a:ea typeface="+mn-ea"/>
                <a:cs typeface="+mn-cs"/>
              </a:rPr>
              <a:t>hiện</a:t>
            </a:r>
            <a:r>
              <a:rPr kumimoji="0" lang="en-US" altLang="en-US" sz="2400" b="0" i="0" u="none" strike="noStrike" kern="1200" cap="none" spc="0" normalizeH="0" baseline="0" noProof="0" dirty="0" smtClean="0">
                <a:ln>
                  <a:noFill/>
                </a:ln>
                <a:solidFill>
                  <a:srgbClr val="44546A"/>
                </a:solidFill>
                <a:effectLst/>
                <a:uLnTx/>
                <a:uFillTx/>
                <a:latin typeface="Open Sans"/>
                <a:ea typeface="+mn-ea"/>
                <a:cs typeface="+mn-cs"/>
              </a:rPr>
              <a:t> </a:t>
            </a:r>
            <a:r>
              <a:rPr kumimoji="0" lang="en-US" altLang="en-US" sz="2400" b="0" i="0" u="none" strike="noStrike" kern="1200" cap="none" spc="0" normalizeH="0" baseline="0" noProof="0" dirty="0" err="1" smtClean="0">
                <a:ln>
                  <a:noFill/>
                </a:ln>
                <a:solidFill>
                  <a:srgbClr val="44546A"/>
                </a:solidFill>
                <a:effectLst/>
                <a:uLnTx/>
                <a:uFillTx/>
                <a:latin typeface="Open Sans"/>
                <a:ea typeface="+mn-ea"/>
                <a:cs typeface="+mn-cs"/>
              </a:rPr>
              <a:t>tại</a:t>
            </a:r>
            <a:r>
              <a:rPr kumimoji="0" lang="en-US" altLang="en-US" sz="2400" b="0" i="0" u="none" strike="noStrike" kern="1200" cap="none" spc="0" normalizeH="0" baseline="0" noProof="0" dirty="0" smtClean="0">
                <a:ln>
                  <a:noFill/>
                </a:ln>
                <a:solidFill>
                  <a:srgbClr val="44546A"/>
                </a:solidFill>
                <a:effectLst/>
                <a:uLnTx/>
                <a:uFillTx/>
                <a:latin typeface="Open Sans"/>
                <a:ea typeface="+mn-ea"/>
                <a:cs typeface="+mn-cs"/>
              </a:rPr>
              <a:t> (</a:t>
            </a:r>
            <a:r>
              <a:rPr kumimoji="0" lang="en-US" altLang="en-US" sz="2400" b="0" i="0" u="none" strike="noStrike" kern="1200" cap="none" spc="0" normalizeH="0" baseline="0" noProof="0" err="1" smtClean="0">
                <a:ln>
                  <a:noFill/>
                </a:ln>
                <a:solidFill>
                  <a:srgbClr val="44546A"/>
                </a:solidFill>
                <a:effectLst/>
                <a:uLnTx/>
                <a:uFillTx/>
                <a:latin typeface="Open Sans"/>
                <a:ea typeface="+mn-ea"/>
                <a:cs typeface="+mn-cs"/>
              </a:rPr>
              <a:t>ngày</a:t>
            </a:r>
            <a:r>
              <a:rPr kumimoji="0" lang="en-US" altLang="en-US" sz="2400" b="0" i="0" u="none" strike="noStrike" kern="1200" cap="none" spc="0" normalizeH="0" baseline="0" noProof="0" smtClean="0">
                <a:ln>
                  <a:noFill/>
                </a:ln>
                <a:solidFill>
                  <a:srgbClr val="44546A"/>
                </a:solidFill>
                <a:effectLst/>
                <a:uLnTx/>
                <a:uFillTx/>
                <a:latin typeface="Open Sans"/>
                <a:ea typeface="+mn-ea"/>
                <a:cs typeface="+mn-cs"/>
              </a:rPr>
              <a:t> 01/11/2024) </a:t>
            </a:r>
            <a:r>
              <a:rPr kumimoji="0" lang="en-US" altLang="en-US" sz="2400" b="0" i="0" u="none" strike="noStrike" kern="1200" cap="none" spc="0" normalizeH="0" baseline="0" noProof="0" dirty="0" err="1" smtClean="0">
                <a:ln>
                  <a:noFill/>
                </a:ln>
                <a:solidFill>
                  <a:srgbClr val="44546A"/>
                </a:solidFill>
                <a:effectLst/>
                <a:uLnTx/>
                <a:uFillTx/>
                <a:latin typeface="Open Sans"/>
                <a:ea typeface="+mn-ea"/>
                <a:cs typeface="+mn-cs"/>
              </a:rPr>
              <a:t>như</a:t>
            </a:r>
            <a:r>
              <a:rPr kumimoji="0" lang="en-US" altLang="en-US" sz="2400" b="0" i="0" u="none" strike="noStrike" kern="1200" cap="none" spc="0" normalizeH="0" baseline="0" noProof="0" dirty="0" smtClean="0">
                <a:ln>
                  <a:noFill/>
                </a:ln>
                <a:solidFill>
                  <a:srgbClr val="44546A"/>
                </a:solidFill>
                <a:effectLst/>
                <a:uLnTx/>
                <a:uFillTx/>
                <a:latin typeface="Open Sans"/>
                <a:ea typeface="+mn-ea"/>
                <a:cs typeface="+mn-cs"/>
              </a:rPr>
              <a:t> </a:t>
            </a:r>
            <a:r>
              <a:rPr kumimoji="0" lang="en-US" altLang="en-US" sz="2400" b="0" i="0" u="none" strike="noStrike" kern="1200" cap="none" spc="0" normalizeH="0" baseline="0" noProof="0" dirty="0" err="1" smtClean="0">
                <a:ln>
                  <a:noFill/>
                </a:ln>
                <a:solidFill>
                  <a:srgbClr val="44546A"/>
                </a:solidFill>
                <a:effectLst/>
                <a:uLnTx/>
                <a:uFillTx/>
                <a:latin typeface="Open Sans"/>
                <a:ea typeface="+mn-ea"/>
                <a:cs typeface="+mn-cs"/>
              </a:rPr>
              <a:t>sau</a:t>
            </a:r>
            <a:r>
              <a:rPr kumimoji="0" lang="en-US" altLang="en-US" sz="2400" b="0" i="0" u="none" strike="noStrike" kern="1200" cap="none" spc="0" normalizeH="0" baseline="0" noProof="0" dirty="0" smtClean="0">
                <a:ln>
                  <a:noFill/>
                </a:ln>
                <a:solidFill>
                  <a:srgbClr val="5B9BD5"/>
                </a:solidFill>
                <a:effectLst/>
                <a:uLnTx/>
                <a:uFillTx/>
                <a:latin typeface="Open Sans"/>
                <a:ea typeface="+mn-ea"/>
                <a:cs typeface="+mn-cs"/>
              </a:rPr>
              <a:t>:</a:t>
            </a:r>
            <a:endParaRPr kumimoji="0" lang="en-US" altLang="en-US" sz="2400" b="0" i="0" u="none" strike="noStrike" kern="1200" cap="none" spc="0" normalizeH="0" baseline="0" noProof="0" dirty="0" smtClean="0">
              <a:ln>
                <a:noFill/>
              </a:ln>
              <a:solidFill>
                <a:srgbClr val="5B9BD5"/>
              </a:solidFill>
              <a:effectLst/>
              <a:uLnTx/>
              <a:uFillTx/>
              <a:latin typeface="Arial" panose="020B0604020202020204" pitchFamily="34" charset="0"/>
              <a:ea typeface="+mn-ea"/>
              <a:cs typeface="+mn-cs"/>
            </a:endParaRPr>
          </a:p>
        </p:txBody>
      </p:sp>
      <p:sp>
        <p:nvSpPr>
          <p:cNvPr id="6" name="Rectangle 3"/>
          <p:cNvSpPr>
            <a:spLocks noChangeArrowheads="1"/>
          </p:cNvSpPr>
          <p:nvPr/>
        </p:nvSpPr>
        <p:spPr bwMode="auto">
          <a:xfrm>
            <a:off x="1967345" y="425334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
            </a:r>
            <a:br>
              <a:rPr kumimoji="0" lang="en-US" alt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7" name="Rectangle 6"/>
          <p:cNvSpPr/>
          <p:nvPr/>
        </p:nvSpPr>
        <p:spPr>
          <a:xfrm>
            <a:off x="258616" y="2464158"/>
            <a:ext cx="59503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smtClean="0">
                <a:ln>
                  <a:noFill/>
                </a:ln>
                <a:solidFill>
                  <a:srgbClr val="FF0000"/>
                </a:solidFill>
                <a:effectLst/>
                <a:uLnTx/>
                <a:uFillTx/>
                <a:latin typeface="Open Sans"/>
                <a:ea typeface="+mn-ea"/>
                <a:cs typeface="+mn-cs"/>
              </a:rPr>
              <a:t>Giải</a:t>
            </a:r>
            <a:endPar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aphicFrame>
        <p:nvGraphicFramePr>
          <p:cNvPr id="2" name="Table 1"/>
          <p:cNvGraphicFramePr>
            <a:graphicFrameLocks noGrp="1"/>
          </p:cNvGraphicFramePr>
          <p:nvPr>
            <p:extLst>
              <p:ext uri="{D42A27DB-BD31-4B8C-83A1-F6EECF244321}">
                <p14:modId xmlns:p14="http://schemas.microsoft.com/office/powerpoint/2010/main" val="3772062907"/>
              </p:ext>
            </p:extLst>
          </p:nvPr>
        </p:nvGraphicFramePr>
        <p:xfrm>
          <a:off x="7606021" y="2375671"/>
          <a:ext cx="3838118" cy="1955800"/>
        </p:xfrm>
        <a:graphic>
          <a:graphicData uri="http://schemas.openxmlformats.org/drawingml/2006/table">
            <a:tbl>
              <a:tblPr firstRow="1" bandRow="1">
                <a:tableStyleId>{5C22544A-7EE6-4342-B048-85BDC9FD1C3A}</a:tableStyleId>
              </a:tblPr>
              <a:tblGrid>
                <a:gridCol w="1919059">
                  <a:extLst>
                    <a:ext uri="{9D8B030D-6E8A-4147-A177-3AD203B41FA5}">
                      <a16:colId xmlns:a16="http://schemas.microsoft.com/office/drawing/2014/main" val="1098147478"/>
                    </a:ext>
                  </a:extLst>
                </a:gridCol>
                <a:gridCol w="1919059">
                  <a:extLst>
                    <a:ext uri="{9D8B030D-6E8A-4147-A177-3AD203B41FA5}">
                      <a16:colId xmlns:a16="http://schemas.microsoft.com/office/drawing/2014/main" val="2896083209"/>
                    </a:ext>
                  </a:extLst>
                </a:gridCol>
              </a:tblGrid>
              <a:tr h="370840">
                <a:tc>
                  <a:txBody>
                    <a:bodyPr/>
                    <a:lstStyle/>
                    <a:p>
                      <a:pPr algn="ctr"/>
                      <a:r>
                        <a:rPr lang="en-US" smtClean="0"/>
                        <a:t>Kì</a:t>
                      </a:r>
                      <a:r>
                        <a:rPr lang="en-US" baseline="0" smtClean="0"/>
                        <a:t> hạn</a:t>
                      </a:r>
                      <a:endParaRPr lang="en-US"/>
                    </a:p>
                  </a:txBody>
                  <a:tcPr/>
                </a:tc>
                <a:tc>
                  <a:txBody>
                    <a:bodyPr/>
                    <a:lstStyle/>
                    <a:p>
                      <a:r>
                        <a:rPr lang="en-US" smtClean="0"/>
                        <a:t>Lãi</a:t>
                      </a:r>
                      <a:r>
                        <a:rPr lang="en-US" baseline="0" smtClean="0"/>
                        <a:t> suất (</a:t>
                      </a:r>
                      <a:r>
                        <a:rPr lang="en-US" smtClean="0"/>
                        <a:t>% /năm)</a:t>
                      </a:r>
                      <a:endParaRPr lang="en-US"/>
                    </a:p>
                  </a:txBody>
                  <a:tcPr/>
                </a:tc>
                <a:extLst>
                  <a:ext uri="{0D108BD9-81ED-4DB2-BD59-A6C34878D82A}">
                    <a16:rowId xmlns:a16="http://schemas.microsoft.com/office/drawing/2014/main" val="345343838"/>
                  </a:ext>
                </a:extLst>
              </a:tr>
              <a:tr h="370840">
                <a:tc>
                  <a:txBody>
                    <a:bodyPr/>
                    <a:lstStyle/>
                    <a:p>
                      <a:pPr algn="ctr"/>
                      <a:r>
                        <a:rPr lang="en-US" sz="2000" smtClean="0"/>
                        <a:t>1 tháng</a:t>
                      </a:r>
                      <a:endParaRPr lang="en-US" sz="2000"/>
                    </a:p>
                  </a:txBody>
                  <a:tcPr/>
                </a:tc>
                <a:tc>
                  <a:txBody>
                    <a:bodyPr/>
                    <a:lstStyle/>
                    <a:p>
                      <a:pPr algn="ctr"/>
                      <a:r>
                        <a:rPr lang="en-US" sz="2000" smtClean="0"/>
                        <a:t>4,5%</a:t>
                      </a:r>
                      <a:endParaRPr lang="en-US" sz="2000"/>
                    </a:p>
                  </a:txBody>
                  <a:tcPr/>
                </a:tc>
                <a:extLst>
                  <a:ext uri="{0D108BD9-81ED-4DB2-BD59-A6C34878D82A}">
                    <a16:rowId xmlns:a16="http://schemas.microsoft.com/office/drawing/2014/main" val="3359299588"/>
                  </a:ext>
                </a:extLst>
              </a:tr>
              <a:tr h="370840">
                <a:tc>
                  <a:txBody>
                    <a:bodyPr/>
                    <a:lstStyle/>
                    <a:p>
                      <a:pPr algn="ctr"/>
                      <a:r>
                        <a:rPr lang="en-US" sz="2000" smtClean="0"/>
                        <a:t>2 tháng</a:t>
                      </a:r>
                      <a:endParaRPr lang="en-US" sz="2000"/>
                    </a:p>
                  </a:txBody>
                  <a:tcPr/>
                </a:tc>
                <a:tc>
                  <a:txBody>
                    <a:bodyPr/>
                    <a:lstStyle/>
                    <a:p>
                      <a:pPr algn="ctr"/>
                      <a:r>
                        <a:rPr lang="en-US" sz="2000" smtClean="0"/>
                        <a:t>4,5%</a:t>
                      </a:r>
                      <a:endParaRPr lang="en-US" sz="2000"/>
                    </a:p>
                  </a:txBody>
                  <a:tcPr/>
                </a:tc>
                <a:extLst>
                  <a:ext uri="{0D108BD9-81ED-4DB2-BD59-A6C34878D82A}">
                    <a16:rowId xmlns:a16="http://schemas.microsoft.com/office/drawing/2014/main" val="4168014725"/>
                  </a:ext>
                </a:extLst>
              </a:tr>
              <a:tr h="370840">
                <a:tc>
                  <a:txBody>
                    <a:bodyPr/>
                    <a:lstStyle/>
                    <a:p>
                      <a:pPr algn="ctr"/>
                      <a:r>
                        <a:rPr lang="en-US" sz="2000" smtClean="0"/>
                        <a:t>6 tháng</a:t>
                      </a:r>
                      <a:endParaRPr lang="en-US" sz="2000"/>
                    </a:p>
                  </a:txBody>
                  <a:tcPr/>
                </a:tc>
                <a:tc>
                  <a:txBody>
                    <a:bodyPr/>
                    <a:lstStyle/>
                    <a:p>
                      <a:pPr algn="ctr"/>
                      <a:r>
                        <a:rPr lang="en-US" sz="2000" smtClean="0"/>
                        <a:t>6 %</a:t>
                      </a:r>
                      <a:endParaRPr lang="en-US" sz="2000"/>
                    </a:p>
                  </a:txBody>
                  <a:tcPr/>
                </a:tc>
                <a:extLst>
                  <a:ext uri="{0D108BD9-81ED-4DB2-BD59-A6C34878D82A}">
                    <a16:rowId xmlns:a16="http://schemas.microsoft.com/office/drawing/2014/main" val="2877187069"/>
                  </a:ext>
                </a:extLst>
              </a:tr>
              <a:tr h="370840">
                <a:tc>
                  <a:txBody>
                    <a:bodyPr/>
                    <a:lstStyle/>
                    <a:p>
                      <a:pPr algn="ctr"/>
                      <a:r>
                        <a:rPr lang="en-US" sz="2000" smtClean="0"/>
                        <a:t>12 tháng</a:t>
                      </a:r>
                      <a:endParaRPr lang="en-US" sz="2000"/>
                    </a:p>
                  </a:txBody>
                  <a:tcPr/>
                </a:tc>
                <a:tc>
                  <a:txBody>
                    <a:bodyPr/>
                    <a:lstStyle/>
                    <a:p>
                      <a:pPr algn="ctr"/>
                      <a:r>
                        <a:rPr lang="en-US" sz="2000" smtClean="0"/>
                        <a:t>6,8%</a:t>
                      </a:r>
                      <a:endParaRPr lang="en-US" sz="2000"/>
                    </a:p>
                  </a:txBody>
                  <a:tcPr/>
                </a:tc>
                <a:extLst>
                  <a:ext uri="{0D108BD9-81ED-4DB2-BD59-A6C34878D82A}">
                    <a16:rowId xmlns:a16="http://schemas.microsoft.com/office/drawing/2014/main" val="4240552912"/>
                  </a:ext>
                </a:extLst>
              </a:tr>
            </a:tbl>
          </a:graphicData>
        </a:graphic>
      </p:graphicFrame>
    </p:spTree>
    <p:extLst>
      <p:ext uri="{BB962C8B-B14F-4D97-AF65-F5344CB8AC3E}">
        <p14:creationId xmlns:p14="http://schemas.microsoft.com/office/powerpoint/2010/main" val="3473405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3"/>
              <p:cNvSpPr/>
              <p:nvPr/>
            </p:nvSpPr>
            <p:spPr>
              <a:xfrm>
                <a:off x="0" y="99204"/>
                <a:ext cx="11709339" cy="1832874"/>
              </a:xfrm>
              <a:prstGeom prst="rect">
                <a:avLst/>
              </a:prstGeom>
            </p:spPr>
            <p:txBody>
              <a:bodyPr wrap="square">
                <a:spAutoFit/>
              </a:bodyPr>
              <a:lstStyle/>
              <a:p>
                <a:pPr algn="just"/>
                <a:r>
                  <a:rPr lang="vi-VN" sz="2400" b="0" i="0" dirty="0" smtClean="0">
                    <a:solidFill>
                      <a:srgbClr val="000000"/>
                    </a:solidFill>
                    <a:effectLst/>
                    <a:latin typeface="Open Sans"/>
                  </a:rPr>
                  <a:t> Để tính số tiền nhận được cả gốc lẫn lãi sau mà bác Hương nhận được khi gửi tiết kiệm một khoản tiền gốc P = 250 (triệu đồng) với lãi suất hàng năm r, được tính lãi n lần trong 1 năm, sau N kì gửi là </a:t>
                </a:r>
                <a:endParaRPr lang="en-US" sz="2400" b="0" i="0" dirty="0" smtClean="0">
                  <a:solidFill>
                    <a:srgbClr val="000000"/>
                  </a:solidFill>
                  <a:effectLst/>
                  <a:latin typeface="Open Sans"/>
                </a:endParaRPr>
              </a:p>
              <a:p>
                <a:pPr algn="just"/>
                <a14:m>
                  <m:oMathPara xmlns:m="http://schemas.openxmlformats.org/officeDocument/2006/math">
                    <m:oMathParaPr>
                      <m:jc m:val="centerGroup"/>
                    </m:oMathParaPr>
                    <m:oMath xmlns:m="http://schemas.openxmlformats.org/officeDocument/2006/math">
                      <m:sSup>
                        <m:sSupPr>
                          <m:ctrlPr>
                            <a:rPr lang="en-US" sz="2400" i="1" dirty="0" smtClean="0">
                              <a:latin typeface="Cambria Math" panose="02040503050406030204" pitchFamily="18" charset="0"/>
                            </a:rPr>
                          </m:ctrlPr>
                        </m:sSupPr>
                        <m:e>
                          <m:r>
                            <m:rPr>
                              <m:nor/>
                            </m:rPr>
                            <a:rPr lang="en-US" sz="2400" dirty="0" smtClean="0">
                              <a:solidFill>
                                <a:srgbClr val="000000"/>
                              </a:solidFill>
                              <a:latin typeface="MJXc-TeX-size1-R"/>
                            </a:rPr>
                            <m:t>A</m:t>
                          </m:r>
                          <m:r>
                            <m:rPr>
                              <m:nor/>
                            </m:rPr>
                            <a:rPr lang="en-US" sz="2400" dirty="0" smtClean="0">
                              <a:solidFill>
                                <a:srgbClr val="000000"/>
                              </a:solidFill>
                              <a:latin typeface="MJXc-TeX-size1-R"/>
                            </a:rPr>
                            <m:t> = </m:t>
                          </m:r>
                          <m:r>
                            <m:rPr>
                              <m:nor/>
                            </m:rPr>
                            <a:rPr lang="en-US" sz="2400" dirty="0" smtClean="0">
                              <a:solidFill>
                                <a:srgbClr val="000000"/>
                              </a:solidFill>
                              <a:latin typeface="MJXc-TeX-size1-R"/>
                            </a:rPr>
                            <m:t>P</m:t>
                          </m:r>
                          <m:r>
                            <m:rPr>
                              <m:nor/>
                            </m:rPr>
                            <a:rPr lang="en-US" sz="2400" dirty="0" smtClean="0">
                              <a:solidFill>
                                <a:srgbClr val="000000"/>
                              </a:solidFill>
                              <a:latin typeface="MJXc-TeX-size1-R"/>
                            </a:rPr>
                            <m:t>.(1+</m:t>
                          </m:r>
                          <m:f>
                            <m:fPr>
                              <m:ctrlPr>
                                <a:rPr lang="en-US" sz="2400" i="1" smtClean="0">
                                  <a:solidFill>
                                    <a:srgbClr val="000000"/>
                                  </a:solidFill>
                                  <a:latin typeface="Cambria Math" panose="02040503050406030204" pitchFamily="18" charset="0"/>
                                </a:rPr>
                              </m:ctrlPr>
                            </m:fPr>
                            <m:num>
                              <m:r>
                                <a:rPr lang="en-US" sz="2400" b="0" i="1" smtClean="0">
                                  <a:solidFill>
                                    <a:srgbClr val="000000"/>
                                  </a:solidFill>
                                  <a:latin typeface="Cambria Math" panose="02040503050406030204" pitchFamily="18" charset="0"/>
                                </a:rPr>
                                <m:t>𝑟</m:t>
                              </m:r>
                            </m:num>
                            <m:den>
                              <m:r>
                                <a:rPr lang="en-US" sz="2400" b="0" i="1" smtClean="0">
                                  <a:solidFill>
                                    <a:srgbClr val="000000"/>
                                  </a:solidFill>
                                  <a:latin typeface="Cambria Math" panose="02040503050406030204" pitchFamily="18" charset="0"/>
                                </a:rPr>
                                <m:t>𝑛</m:t>
                              </m:r>
                            </m:den>
                          </m:f>
                          <m:r>
                            <m:rPr>
                              <m:nor/>
                            </m:rPr>
                            <a:rPr lang="en-US" sz="2400" dirty="0" smtClean="0"/>
                            <m:t>)</m:t>
                          </m:r>
                        </m:e>
                        <m:sup>
                          <m:r>
                            <a:rPr lang="en-US" sz="2400" b="0" i="1" dirty="0" smtClean="0">
                              <a:latin typeface="Cambria Math" panose="02040503050406030204" pitchFamily="18" charset="0"/>
                            </a:rPr>
                            <m:t>𝑁</m:t>
                          </m:r>
                        </m:sup>
                      </m:sSup>
                    </m:oMath>
                  </m:oMathPara>
                </a14:m>
                <a:endParaRPr lang="en-US" sz="2400" dirty="0"/>
              </a:p>
            </p:txBody>
          </p:sp>
        </mc:Choice>
        <mc:Fallback xmlns="">
          <p:sp>
            <p:nvSpPr>
              <p:cNvPr id="4" name="Rectangle 3"/>
              <p:cNvSpPr>
                <a:spLocks noRot="1" noChangeAspect="1" noMove="1" noResize="1" noEditPoints="1" noAdjustHandles="1" noChangeArrowheads="1" noChangeShapeType="1" noTextEdit="1"/>
              </p:cNvSpPr>
              <p:nvPr/>
            </p:nvSpPr>
            <p:spPr>
              <a:xfrm>
                <a:off x="0" y="99204"/>
                <a:ext cx="11709339" cy="1832874"/>
              </a:xfrm>
              <a:prstGeom prst="rect">
                <a:avLst/>
              </a:prstGeom>
              <a:blipFill>
                <a:blip r:embed="rId5"/>
                <a:stretch>
                  <a:fillRect l="-781" t="-2326" r="-781"/>
                </a:stretch>
              </a:blipFill>
            </p:spPr>
            <p:txBody>
              <a:bodyPr/>
              <a:lstStyle/>
              <a:p>
                <a:r>
                  <a:rPr lang="en-US">
                    <a:noFill/>
                  </a:rPr>
                  <a:t> </a:t>
                </a:r>
              </a:p>
            </p:txBody>
          </p:sp>
        </mc:Fallback>
      </mc:AlternateContent>
      <p:sp>
        <p:nvSpPr>
          <p:cNvPr id="5" name="Rectangle 3"/>
          <p:cNvSpPr>
            <a:spLocks noChangeArrowheads="1"/>
          </p:cNvSpPr>
          <p:nvPr/>
        </p:nvSpPr>
        <p:spPr bwMode="auto">
          <a:xfrm>
            <a:off x="192344" y="6334137"/>
            <a:ext cx="1199965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smtClean="0">
                <a:ln>
                  <a:noFill/>
                </a:ln>
                <a:solidFill>
                  <a:srgbClr val="000000"/>
                </a:solidFill>
                <a:effectLst/>
                <a:latin typeface="Open Sans"/>
              </a:rPr>
              <a:t>Do </a:t>
            </a:r>
            <a:r>
              <a:rPr kumimoji="0" lang="en-US" altLang="en-US" sz="2400" b="0" i="0" u="none" strike="noStrike" cap="none" normalizeH="0" baseline="0" dirty="0" err="1" smtClean="0">
                <a:ln>
                  <a:noFill/>
                </a:ln>
                <a:solidFill>
                  <a:srgbClr val="000000"/>
                </a:solidFill>
                <a:effectLst/>
                <a:latin typeface="Open Sans"/>
              </a:rPr>
              <a:t>đó</a:t>
            </a:r>
            <a:r>
              <a:rPr kumimoji="0" lang="en-US" altLang="en-US" sz="2400" b="0" i="0" u="none" strike="noStrike" cap="none" normalizeH="0" baseline="0" dirty="0" smtClean="0">
                <a:ln>
                  <a:noFill/>
                </a:ln>
                <a:solidFill>
                  <a:srgbClr val="000000"/>
                </a:solidFill>
                <a:effectLst/>
                <a:latin typeface="Open Sans"/>
              </a:rPr>
              <a:t>, </a:t>
            </a:r>
            <a:r>
              <a:rPr kumimoji="0" lang="en-US" altLang="en-US" sz="2400" b="0" i="0" u="none" strike="noStrike" cap="none" normalizeH="0" baseline="0" dirty="0" err="1" smtClean="0">
                <a:ln>
                  <a:noFill/>
                </a:ln>
                <a:solidFill>
                  <a:srgbClr val="000000"/>
                </a:solidFill>
                <a:effectLst/>
                <a:latin typeface="Open Sans"/>
              </a:rPr>
              <a:t>theo</a:t>
            </a:r>
            <a:r>
              <a:rPr kumimoji="0" lang="en-US" altLang="en-US" sz="2400" b="0" i="0" u="none" strike="noStrike" cap="none" normalizeH="0" baseline="0" dirty="0" smtClean="0">
                <a:ln>
                  <a:noFill/>
                </a:ln>
                <a:solidFill>
                  <a:srgbClr val="000000"/>
                </a:solidFill>
                <a:effectLst/>
                <a:latin typeface="Open Sans"/>
              </a:rPr>
              <a:t> </a:t>
            </a:r>
            <a:r>
              <a:rPr kumimoji="0" lang="en-US" altLang="en-US" sz="2400" b="0" i="0" u="none" strike="noStrike" cap="none" normalizeH="0" baseline="0" dirty="0" err="1" smtClean="0">
                <a:ln>
                  <a:noFill/>
                </a:ln>
                <a:solidFill>
                  <a:srgbClr val="000000"/>
                </a:solidFill>
                <a:effectLst/>
                <a:latin typeface="Open Sans"/>
              </a:rPr>
              <a:t>lãi</a:t>
            </a:r>
            <a:r>
              <a:rPr kumimoji="0" lang="en-US" altLang="en-US" sz="2400" b="0" i="0" u="none" strike="noStrike" cap="none" normalizeH="0" baseline="0" dirty="0" smtClean="0">
                <a:ln>
                  <a:noFill/>
                </a:ln>
                <a:solidFill>
                  <a:srgbClr val="000000"/>
                </a:solidFill>
                <a:effectLst/>
                <a:latin typeface="Open Sans"/>
              </a:rPr>
              <a:t> </a:t>
            </a:r>
            <a:r>
              <a:rPr kumimoji="0" lang="en-US" altLang="en-US" sz="2400" b="0" i="0" u="none" strike="noStrike" cap="none" normalizeH="0" baseline="0" dirty="0" err="1" smtClean="0">
                <a:ln>
                  <a:noFill/>
                </a:ln>
                <a:solidFill>
                  <a:srgbClr val="000000"/>
                </a:solidFill>
                <a:effectLst/>
                <a:latin typeface="Open Sans"/>
              </a:rPr>
              <a:t>suất</a:t>
            </a:r>
            <a:r>
              <a:rPr kumimoji="0" lang="en-US" altLang="en-US" sz="2400" b="0" i="0" u="none" strike="noStrike" cap="none" normalizeH="0" baseline="0" dirty="0" smtClean="0">
                <a:ln>
                  <a:noFill/>
                </a:ln>
                <a:solidFill>
                  <a:srgbClr val="000000"/>
                </a:solidFill>
                <a:effectLst/>
                <a:latin typeface="Open Sans"/>
              </a:rPr>
              <a:t> </a:t>
            </a:r>
            <a:r>
              <a:rPr kumimoji="0" lang="en-US" altLang="en-US" sz="2400" b="0" i="0" u="none" strike="noStrike" cap="none" normalizeH="0" baseline="0" dirty="0" err="1" smtClean="0">
                <a:ln>
                  <a:noFill/>
                </a:ln>
                <a:solidFill>
                  <a:srgbClr val="000000"/>
                </a:solidFill>
                <a:effectLst/>
                <a:latin typeface="Open Sans"/>
              </a:rPr>
              <a:t>kì</a:t>
            </a:r>
            <a:r>
              <a:rPr kumimoji="0" lang="en-US" altLang="en-US" sz="2400" b="0" i="0" u="none" strike="noStrike" cap="none" normalizeH="0" baseline="0" dirty="0" smtClean="0">
                <a:ln>
                  <a:noFill/>
                </a:ln>
                <a:solidFill>
                  <a:srgbClr val="000000"/>
                </a:solidFill>
                <a:effectLst/>
                <a:latin typeface="Open Sans"/>
              </a:rPr>
              <a:t> </a:t>
            </a:r>
            <a:r>
              <a:rPr kumimoji="0" lang="en-US" altLang="en-US" sz="2400" b="0" i="0" u="none" strike="noStrike" cap="none" normalizeH="0" baseline="0" dirty="0" err="1" smtClean="0">
                <a:ln>
                  <a:noFill/>
                </a:ln>
                <a:solidFill>
                  <a:srgbClr val="000000"/>
                </a:solidFill>
                <a:effectLst/>
                <a:latin typeface="Open Sans"/>
              </a:rPr>
              <a:t>hạn</a:t>
            </a:r>
            <a:r>
              <a:rPr kumimoji="0" lang="en-US" altLang="en-US" sz="2400" b="0" i="0" u="none" strike="noStrike" cap="none" normalizeH="0" baseline="0" dirty="0" smtClean="0">
                <a:ln>
                  <a:noFill/>
                </a:ln>
                <a:solidFill>
                  <a:srgbClr val="000000"/>
                </a:solidFill>
                <a:effectLst/>
                <a:latin typeface="Open Sans"/>
              </a:rPr>
              <a:t> </a:t>
            </a:r>
            <a:r>
              <a:rPr kumimoji="0" lang="en-US" altLang="en-US" sz="2400" b="0" i="0" u="none" strike="noStrike" cap="none" normalizeH="0" baseline="0" dirty="0" err="1" smtClean="0">
                <a:ln>
                  <a:noFill/>
                </a:ln>
                <a:solidFill>
                  <a:srgbClr val="000000"/>
                </a:solidFill>
                <a:effectLst/>
                <a:latin typeface="Open Sans"/>
              </a:rPr>
              <a:t>một</a:t>
            </a:r>
            <a:r>
              <a:rPr kumimoji="0" lang="en-US" altLang="en-US" sz="2400" b="0" i="0" u="none" strike="noStrike" cap="none" normalizeH="0" baseline="0" dirty="0" smtClean="0">
                <a:ln>
                  <a:noFill/>
                </a:ln>
                <a:solidFill>
                  <a:srgbClr val="000000"/>
                </a:solidFill>
                <a:effectLst/>
                <a:latin typeface="Open Sans"/>
              </a:rPr>
              <a:t> </a:t>
            </a:r>
            <a:r>
              <a:rPr kumimoji="0" lang="en-US" altLang="en-US" sz="2400" b="0" i="0" u="none" strike="noStrike" cap="none" normalizeH="0" baseline="0" dirty="0" err="1" smtClean="0">
                <a:ln>
                  <a:noFill/>
                </a:ln>
                <a:solidFill>
                  <a:srgbClr val="000000"/>
                </a:solidFill>
                <a:effectLst/>
                <a:latin typeface="Open Sans"/>
              </a:rPr>
              <a:t>số</a:t>
            </a:r>
            <a:r>
              <a:rPr kumimoji="0" lang="en-US" altLang="en-US" sz="2400" b="0" i="0" u="none" strike="noStrike" cap="none" normalizeH="0" baseline="0" dirty="0" smtClean="0">
                <a:ln>
                  <a:noFill/>
                </a:ln>
                <a:solidFill>
                  <a:srgbClr val="000000"/>
                </a:solidFill>
                <a:effectLst/>
                <a:latin typeface="Open Sans"/>
              </a:rPr>
              <a:t> </a:t>
            </a:r>
            <a:r>
              <a:rPr kumimoji="0" lang="en-US" altLang="en-US" sz="2400" b="0" i="0" u="none" strike="noStrike" cap="none" normalizeH="0" baseline="0" dirty="0" err="1" smtClean="0">
                <a:ln>
                  <a:noFill/>
                </a:ln>
                <a:solidFill>
                  <a:srgbClr val="000000"/>
                </a:solidFill>
                <a:effectLst/>
                <a:latin typeface="Open Sans"/>
              </a:rPr>
              <a:t>tháng</a:t>
            </a:r>
            <a:r>
              <a:rPr kumimoji="0" lang="en-US" altLang="en-US" sz="2400" b="0" i="0" u="none" strike="noStrike" cap="none" normalizeH="0" baseline="0" dirty="0" smtClean="0">
                <a:ln>
                  <a:noFill/>
                </a:ln>
                <a:solidFill>
                  <a:srgbClr val="000000"/>
                </a:solidFill>
                <a:effectLst/>
                <a:latin typeface="Open Sans"/>
              </a:rPr>
              <a:t> ở </a:t>
            </a:r>
            <a:r>
              <a:rPr kumimoji="0" lang="en-US" altLang="en-US" sz="2400" b="0" i="0" u="none" strike="noStrike" cap="none" normalizeH="0" baseline="0" dirty="0" err="1" smtClean="0">
                <a:ln>
                  <a:noFill/>
                </a:ln>
                <a:solidFill>
                  <a:srgbClr val="000000"/>
                </a:solidFill>
                <a:effectLst/>
                <a:latin typeface="Open Sans"/>
              </a:rPr>
              <a:t>trên</a:t>
            </a:r>
            <a:r>
              <a:rPr kumimoji="0" lang="en-US" altLang="en-US" sz="2400" b="0" i="0" u="none" strike="noStrike" cap="none" normalizeH="0" baseline="0" dirty="0" smtClean="0">
                <a:ln>
                  <a:noFill/>
                </a:ln>
                <a:solidFill>
                  <a:srgbClr val="000000"/>
                </a:solidFill>
                <a:effectLst/>
                <a:latin typeface="Open Sans"/>
              </a:rPr>
              <a:t>, </a:t>
            </a:r>
            <a:r>
              <a:rPr kumimoji="0" lang="en-US" altLang="en-US" sz="2400" b="0" i="0" u="none" strike="noStrike" cap="none" normalizeH="0" baseline="0" dirty="0" err="1" smtClean="0">
                <a:ln>
                  <a:noFill/>
                </a:ln>
                <a:solidFill>
                  <a:srgbClr val="000000"/>
                </a:solidFill>
                <a:effectLst/>
                <a:latin typeface="Open Sans"/>
              </a:rPr>
              <a:t>bác</a:t>
            </a:r>
            <a:r>
              <a:rPr kumimoji="0" lang="en-US" altLang="en-US" sz="2400" b="0" i="0" u="none" strike="noStrike" cap="none" normalizeH="0" baseline="0" dirty="0" smtClean="0">
                <a:ln>
                  <a:noFill/>
                </a:ln>
                <a:solidFill>
                  <a:srgbClr val="000000"/>
                </a:solidFill>
                <a:effectLst/>
                <a:latin typeface="Open Sans"/>
              </a:rPr>
              <a:t> </a:t>
            </a:r>
            <a:r>
              <a:rPr kumimoji="0" lang="en-US" altLang="en-US" sz="2400" b="0" i="0" u="none" strike="noStrike" cap="none" normalizeH="0" baseline="0" dirty="0" err="1" smtClean="0">
                <a:ln>
                  <a:noFill/>
                </a:ln>
                <a:solidFill>
                  <a:srgbClr val="000000"/>
                </a:solidFill>
                <a:effectLst/>
                <a:latin typeface="Open Sans"/>
              </a:rPr>
              <a:t>Hương</a:t>
            </a:r>
            <a:r>
              <a:rPr kumimoji="0" lang="en-US" altLang="en-US" sz="2400" b="0" i="0" u="none" strike="noStrike" cap="none" normalizeH="0" baseline="0" dirty="0" smtClean="0">
                <a:ln>
                  <a:noFill/>
                </a:ln>
                <a:solidFill>
                  <a:srgbClr val="000000"/>
                </a:solidFill>
                <a:effectLst/>
                <a:latin typeface="Open Sans"/>
              </a:rPr>
              <a:t> </a:t>
            </a:r>
            <a:r>
              <a:rPr kumimoji="0" lang="en-US" altLang="en-US" sz="2400" b="0" i="0" u="none" strike="noStrike" cap="none" normalizeH="0" baseline="0" dirty="0" err="1" smtClean="0">
                <a:ln>
                  <a:noFill/>
                </a:ln>
                <a:solidFill>
                  <a:srgbClr val="000000"/>
                </a:solidFill>
                <a:effectLst/>
                <a:latin typeface="Open Sans"/>
              </a:rPr>
              <a:t>nên</a:t>
            </a:r>
            <a:r>
              <a:rPr kumimoji="0" lang="en-US" altLang="en-US" sz="2400" b="0" i="0" u="none" strike="noStrike" cap="none" normalizeH="0" baseline="0" dirty="0" smtClean="0">
                <a:ln>
                  <a:noFill/>
                </a:ln>
                <a:solidFill>
                  <a:srgbClr val="000000"/>
                </a:solidFill>
                <a:effectLst/>
                <a:latin typeface="Open Sans"/>
              </a:rPr>
              <a:t> </a:t>
            </a:r>
            <a:r>
              <a:rPr kumimoji="0" lang="en-US" altLang="en-US" sz="2400" b="0" i="0" u="none" strike="noStrike" cap="none" normalizeH="0" baseline="0" dirty="0" err="1" smtClean="0">
                <a:ln>
                  <a:noFill/>
                </a:ln>
                <a:solidFill>
                  <a:srgbClr val="000000"/>
                </a:solidFill>
                <a:effectLst/>
                <a:latin typeface="Open Sans"/>
              </a:rPr>
              <a:t>gửi</a:t>
            </a:r>
            <a:r>
              <a:rPr kumimoji="0" lang="en-US" altLang="en-US" sz="2400" b="0" i="0" u="none" strike="noStrike" cap="none" normalizeH="0" baseline="0" dirty="0" smtClean="0">
                <a:ln>
                  <a:noFill/>
                </a:ln>
                <a:solidFill>
                  <a:srgbClr val="000000"/>
                </a:solidFill>
                <a:effectLst/>
                <a:latin typeface="Open Sans"/>
              </a:rPr>
              <a:t> </a:t>
            </a:r>
            <a:r>
              <a:rPr kumimoji="0" lang="en-US" altLang="en-US" sz="2400" b="0" i="0" u="none" strike="noStrike" cap="none" normalizeH="0" baseline="0" dirty="0" err="1" smtClean="0">
                <a:ln>
                  <a:noFill/>
                </a:ln>
                <a:solidFill>
                  <a:srgbClr val="000000"/>
                </a:solidFill>
                <a:effectLst/>
                <a:latin typeface="Open Sans"/>
              </a:rPr>
              <a:t>kì</a:t>
            </a:r>
            <a:r>
              <a:rPr kumimoji="0" lang="en-US" altLang="en-US" sz="2400" b="0" i="0" u="none" strike="noStrike" cap="none" normalizeH="0" baseline="0" dirty="0" smtClean="0">
                <a:ln>
                  <a:noFill/>
                </a:ln>
                <a:solidFill>
                  <a:srgbClr val="000000"/>
                </a:solidFill>
                <a:effectLst/>
                <a:latin typeface="Open Sans"/>
              </a:rPr>
              <a:t> </a:t>
            </a:r>
            <a:r>
              <a:rPr kumimoji="0" lang="en-US" altLang="en-US" sz="2400" b="0" i="0" u="none" strike="noStrike" cap="none" normalizeH="0" baseline="0" dirty="0" err="1" smtClean="0">
                <a:ln>
                  <a:noFill/>
                </a:ln>
                <a:solidFill>
                  <a:srgbClr val="000000"/>
                </a:solidFill>
                <a:effectLst/>
                <a:latin typeface="Open Sans"/>
              </a:rPr>
              <a:t>hạn</a:t>
            </a:r>
            <a:r>
              <a:rPr kumimoji="0" lang="en-US" altLang="en-US" sz="2400" b="0" i="0" u="none" strike="noStrike" cap="none" normalizeH="0" baseline="0" dirty="0" smtClean="0">
                <a:ln>
                  <a:noFill/>
                </a:ln>
                <a:solidFill>
                  <a:srgbClr val="000000"/>
                </a:solidFill>
                <a:effectLst/>
                <a:latin typeface="Open Sans"/>
              </a:rPr>
              <a:t> </a:t>
            </a:r>
            <a:r>
              <a:rPr kumimoji="0" lang="en-US" altLang="en-US" sz="2400" b="0" i="0" u="none" strike="noStrike" cap="none" normalizeH="0" baseline="0" dirty="0" err="1" smtClean="0">
                <a:ln>
                  <a:noFill/>
                </a:ln>
                <a:solidFill>
                  <a:srgbClr val="000000"/>
                </a:solidFill>
                <a:effectLst/>
                <a:latin typeface="Open Sans"/>
              </a:rPr>
              <a:t>là</a:t>
            </a:r>
            <a:r>
              <a:rPr kumimoji="0" lang="en-US" altLang="en-US" sz="2400" b="0" i="0" u="none" strike="noStrike" cap="none" normalizeH="0" baseline="0" dirty="0" smtClean="0">
                <a:ln>
                  <a:noFill/>
                </a:ln>
                <a:solidFill>
                  <a:srgbClr val="000000"/>
                </a:solidFill>
                <a:effectLst/>
                <a:latin typeface="Open Sans"/>
              </a:rPr>
              <a:t> 12 </a:t>
            </a:r>
            <a:r>
              <a:rPr kumimoji="0" lang="en-US" altLang="en-US" sz="2400" b="0" i="0" u="none" strike="noStrike" cap="none" normalizeH="0" baseline="0" dirty="0" err="1" smtClean="0">
                <a:ln>
                  <a:noFill/>
                </a:ln>
                <a:solidFill>
                  <a:srgbClr val="000000"/>
                </a:solidFill>
                <a:effectLst/>
                <a:latin typeface="Open Sans"/>
              </a:rPr>
              <a:t>tháng</a:t>
            </a:r>
            <a:r>
              <a:rPr kumimoji="0" lang="en-US" altLang="en-US" sz="2400" b="0" i="0" u="none" strike="noStrike" cap="none" normalizeH="0" baseline="0" dirty="0" smtClean="0">
                <a:ln>
                  <a:noFill/>
                </a:ln>
                <a:solidFill>
                  <a:srgbClr val="000000"/>
                </a:solidFill>
                <a:effectLst/>
                <a:latin typeface="Open Sans"/>
              </a:rPr>
              <a:t>.</a:t>
            </a:r>
            <a:endParaRPr kumimoji="0" lang="en-US" altLang="en-US" sz="2400" b="0" i="0" u="none" strike="noStrike" cap="none" normalizeH="0" baseline="0" dirty="0" smtClean="0">
              <a:ln>
                <a:noFill/>
              </a:ln>
              <a:solidFill>
                <a:schemeClr val="tx1"/>
              </a:solidFill>
              <a:effectLst/>
              <a:latin typeface="Arial" panose="020B0604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4196936705"/>
              </p:ext>
            </p:extLst>
          </p:nvPr>
        </p:nvGraphicFramePr>
        <p:xfrm>
          <a:off x="1724502" y="1932078"/>
          <a:ext cx="8390459" cy="4280187"/>
        </p:xfrm>
        <a:graphic>
          <a:graphicData uri="http://schemas.openxmlformats.org/drawingml/2006/table">
            <a:tbl>
              <a:tblPr firstRow="1" bandRow="1">
                <a:tableStyleId>{5C22544A-7EE6-4342-B048-85BDC9FD1C3A}</a:tableStyleId>
              </a:tblPr>
              <a:tblGrid>
                <a:gridCol w="1646166">
                  <a:extLst>
                    <a:ext uri="{9D8B030D-6E8A-4147-A177-3AD203B41FA5}">
                      <a16:colId xmlns:a16="http://schemas.microsoft.com/office/drawing/2014/main" val="1602549843"/>
                    </a:ext>
                  </a:extLst>
                </a:gridCol>
                <a:gridCol w="2021464">
                  <a:extLst>
                    <a:ext uri="{9D8B030D-6E8A-4147-A177-3AD203B41FA5}">
                      <a16:colId xmlns:a16="http://schemas.microsoft.com/office/drawing/2014/main" val="2888901274"/>
                    </a:ext>
                  </a:extLst>
                </a:gridCol>
                <a:gridCol w="4722829">
                  <a:extLst>
                    <a:ext uri="{9D8B030D-6E8A-4147-A177-3AD203B41FA5}">
                      <a16:colId xmlns:a16="http://schemas.microsoft.com/office/drawing/2014/main" val="1440908523"/>
                    </a:ext>
                  </a:extLst>
                </a:gridCol>
              </a:tblGrid>
              <a:tr h="874191">
                <a:tc>
                  <a:txBody>
                    <a:bodyPr/>
                    <a:lstStyle/>
                    <a:p>
                      <a:pPr algn="ctr"/>
                      <a:r>
                        <a:rPr lang="en-US" sz="1800" smtClean="0">
                          <a:latin typeface="Times New Roman" panose="02020603050405020304" pitchFamily="18" charset="0"/>
                          <a:cs typeface="Times New Roman" panose="02020603050405020304" pitchFamily="18" charset="0"/>
                        </a:rPr>
                        <a:t>Kì</a:t>
                      </a:r>
                      <a:r>
                        <a:rPr lang="en-US" sz="1800" baseline="0" smtClean="0">
                          <a:latin typeface="Times New Roman" panose="02020603050405020304" pitchFamily="18" charset="0"/>
                          <a:cs typeface="Times New Roman" panose="02020603050405020304" pitchFamily="18" charset="0"/>
                        </a:rPr>
                        <a:t> hạn</a:t>
                      </a:r>
                      <a:endParaRPr lang="en-US" sz="1800">
                        <a:latin typeface="Times New Roman" panose="02020603050405020304" pitchFamily="18" charset="0"/>
                        <a:cs typeface="Times New Roman" panose="02020603050405020304" pitchFamily="18" charset="0"/>
                      </a:endParaRPr>
                    </a:p>
                  </a:txBody>
                  <a:tcPr/>
                </a:tc>
                <a:tc>
                  <a:txBody>
                    <a:bodyPr/>
                    <a:lstStyle/>
                    <a:p>
                      <a:pPr algn="ctr"/>
                      <a:r>
                        <a:rPr lang="en-US" sz="1800" smtClean="0">
                          <a:latin typeface="Times New Roman" panose="02020603050405020304" pitchFamily="18" charset="0"/>
                          <a:cs typeface="Times New Roman" panose="02020603050405020304" pitchFamily="18" charset="0"/>
                        </a:rPr>
                        <a:t>Lãi</a:t>
                      </a:r>
                      <a:r>
                        <a:rPr lang="en-US" sz="1800" baseline="0" smtClean="0">
                          <a:latin typeface="Times New Roman" panose="02020603050405020304" pitchFamily="18" charset="0"/>
                          <a:cs typeface="Times New Roman" panose="02020603050405020304" pitchFamily="18" charset="0"/>
                        </a:rPr>
                        <a:t> suất</a:t>
                      </a:r>
                      <a:endParaRPr lang="en-US" sz="1800">
                        <a:latin typeface="Times New Roman" panose="02020603050405020304" pitchFamily="18" charset="0"/>
                        <a:cs typeface="Times New Roman" panose="02020603050405020304" pitchFamily="18" charset="0"/>
                      </a:endParaRPr>
                    </a:p>
                  </a:txBody>
                  <a:tcPr/>
                </a:tc>
                <a:tc>
                  <a:txBody>
                    <a:bodyPr/>
                    <a:lstStyle/>
                    <a:p>
                      <a:r>
                        <a:rPr lang="en-US" sz="1800" smtClean="0">
                          <a:latin typeface="Times New Roman" panose="02020603050405020304" pitchFamily="18" charset="0"/>
                          <a:cs typeface="Times New Roman" panose="02020603050405020304" pitchFamily="18" charset="0"/>
                        </a:rPr>
                        <a:t>Số</a:t>
                      </a:r>
                      <a:r>
                        <a:rPr lang="en-US" sz="1800" baseline="0" smtClean="0">
                          <a:latin typeface="Times New Roman" panose="02020603050405020304" pitchFamily="18" charset="0"/>
                          <a:cs typeface="Times New Roman" panose="02020603050405020304" pitchFamily="18" charset="0"/>
                        </a:rPr>
                        <a:t> tiền nhận được sau 2 năm (triệu đồng)</a:t>
                      </a:r>
                      <a:endParaRPr lang="en-US" sz="18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926001237"/>
                  </a:ext>
                </a:extLst>
              </a:tr>
              <a:tr h="851499">
                <a:tc>
                  <a:txBody>
                    <a:bodyPr/>
                    <a:lstStyle/>
                    <a:p>
                      <a:pPr algn="ctr"/>
                      <a:r>
                        <a:rPr lang="en-US" sz="2600" smtClean="0">
                          <a:latin typeface="Times New Roman" panose="02020603050405020304" pitchFamily="18" charset="0"/>
                          <a:cs typeface="Times New Roman" panose="02020603050405020304" pitchFamily="18" charset="0"/>
                        </a:rPr>
                        <a:t>1 tháng</a:t>
                      </a:r>
                      <a:endParaRPr lang="en-US" sz="2600">
                        <a:latin typeface="Times New Roman" panose="02020603050405020304" pitchFamily="18" charset="0"/>
                        <a:cs typeface="Times New Roman" panose="02020603050405020304" pitchFamily="18" charset="0"/>
                      </a:endParaRPr>
                    </a:p>
                  </a:txBody>
                  <a:tcPr/>
                </a:tc>
                <a:tc>
                  <a:txBody>
                    <a:bodyPr/>
                    <a:lstStyle/>
                    <a:p>
                      <a:pPr algn="ctr"/>
                      <a:r>
                        <a:rPr lang="en-US" sz="2600" smtClean="0">
                          <a:latin typeface="Times New Roman" panose="02020603050405020304" pitchFamily="18" charset="0"/>
                          <a:cs typeface="Times New Roman" panose="02020603050405020304" pitchFamily="18" charset="0"/>
                        </a:rPr>
                        <a:t>4,5%</a:t>
                      </a:r>
                      <a:endParaRPr lang="en-US" sz="2600">
                        <a:latin typeface="Times New Roman" panose="02020603050405020304" pitchFamily="18" charset="0"/>
                        <a:cs typeface="Times New Roman" panose="02020603050405020304" pitchFamily="18" charset="0"/>
                      </a:endParaRPr>
                    </a:p>
                  </a:txBody>
                  <a:tcPr/>
                </a:tc>
                <a:tc>
                  <a:txBody>
                    <a:bodyPr/>
                    <a:lstStyle/>
                    <a:p>
                      <a:endParaRPr lang="en-US">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163958625"/>
                  </a:ext>
                </a:extLst>
              </a:tr>
              <a:tr h="851499">
                <a:tc>
                  <a:txBody>
                    <a:bodyPr/>
                    <a:lstStyle/>
                    <a:p>
                      <a:pPr algn="ctr"/>
                      <a:r>
                        <a:rPr lang="en-US" sz="2600" smtClean="0">
                          <a:latin typeface="Times New Roman" panose="02020603050405020304" pitchFamily="18" charset="0"/>
                          <a:cs typeface="Times New Roman" panose="02020603050405020304" pitchFamily="18" charset="0"/>
                        </a:rPr>
                        <a:t>2 tháng</a:t>
                      </a:r>
                      <a:endParaRPr lang="en-US" sz="2600">
                        <a:latin typeface="Times New Roman" panose="02020603050405020304" pitchFamily="18" charset="0"/>
                        <a:cs typeface="Times New Roman" panose="02020603050405020304" pitchFamily="18" charset="0"/>
                      </a:endParaRPr>
                    </a:p>
                  </a:txBody>
                  <a:tcPr/>
                </a:tc>
                <a:tc>
                  <a:txBody>
                    <a:bodyPr/>
                    <a:lstStyle/>
                    <a:p>
                      <a:pPr algn="ctr"/>
                      <a:r>
                        <a:rPr lang="en-US" sz="2600" smtClean="0">
                          <a:latin typeface="Times New Roman" panose="02020603050405020304" pitchFamily="18" charset="0"/>
                          <a:cs typeface="Times New Roman" panose="02020603050405020304" pitchFamily="18" charset="0"/>
                        </a:rPr>
                        <a:t>4,5%</a:t>
                      </a:r>
                      <a:endParaRPr lang="en-US" sz="2600">
                        <a:latin typeface="Times New Roman" panose="02020603050405020304" pitchFamily="18" charset="0"/>
                        <a:cs typeface="Times New Roman" panose="02020603050405020304" pitchFamily="18" charset="0"/>
                      </a:endParaRPr>
                    </a:p>
                  </a:txBody>
                  <a:tcPr/>
                </a:tc>
                <a:tc>
                  <a:txBody>
                    <a:bodyPr/>
                    <a:lstStyle/>
                    <a:p>
                      <a:endParaRPr lang="en-US">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956366662"/>
                  </a:ext>
                </a:extLst>
              </a:tr>
              <a:tr h="851499">
                <a:tc>
                  <a:txBody>
                    <a:bodyPr/>
                    <a:lstStyle/>
                    <a:p>
                      <a:pPr algn="ctr"/>
                      <a:r>
                        <a:rPr lang="en-US" sz="2600" smtClean="0">
                          <a:latin typeface="Times New Roman" panose="02020603050405020304" pitchFamily="18" charset="0"/>
                          <a:cs typeface="Times New Roman" panose="02020603050405020304" pitchFamily="18" charset="0"/>
                        </a:rPr>
                        <a:t>6 tháng</a:t>
                      </a:r>
                      <a:endParaRPr lang="en-US" sz="2600">
                        <a:latin typeface="Times New Roman" panose="02020603050405020304" pitchFamily="18" charset="0"/>
                        <a:cs typeface="Times New Roman" panose="02020603050405020304" pitchFamily="18" charset="0"/>
                      </a:endParaRPr>
                    </a:p>
                  </a:txBody>
                  <a:tcPr/>
                </a:tc>
                <a:tc>
                  <a:txBody>
                    <a:bodyPr/>
                    <a:lstStyle/>
                    <a:p>
                      <a:pPr algn="ctr"/>
                      <a:r>
                        <a:rPr lang="en-US" sz="2600" smtClean="0">
                          <a:latin typeface="Times New Roman" panose="02020603050405020304" pitchFamily="18" charset="0"/>
                          <a:cs typeface="Times New Roman" panose="02020603050405020304" pitchFamily="18" charset="0"/>
                        </a:rPr>
                        <a:t>6 %</a:t>
                      </a:r>
                      <a:endParaRPr lang="en-US" sz="2600">
                        <a:latin typeface="Times New Roman" panose="02020603050405020304" pitchFamily="18" charset="0"/>
                        <a:cs typeface="Times New Roman" panose="02020603050405020304" pitchFamily="18" charset="0"/>
                      </a:endParaRPr>
                    </a:p>
                  </a:txBody>
                  <a:tcPr/>
                </a:tc>
                <a:tc>
                  <a:txBody>
                    <a:bodyPr/>
                    <a:lstStyle/>
                    <a:p>
                      <a:endParaRPr lang="en-US">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628170754"/>
                  </a:ext>
                </a:extLst>
              </a:tr>
              <a:tr h="851499">
                <a:tc>
                  <a:txBody>
                    <a:bodyPr/>
                    <a:lstStyle/>
                    <a:p>
                      <a:pPr algn="ctr"/>
                      <a:r>
                        <a:rPr lang="en-US" sz="2600" smtClean="0">
                          <a:latin typeface="Times New Roman" panose="02020603050405020304" pitchFamily="18" charset="0"/>
                          <a:cs typeface="Times New Roman" panose="02020603050405020304" pitchFamily="18" charset="0"/>
                        </a:rPr>
                        <a:t>12 tháng</a:t>
                      </a:r>
                      <a:endParaRPr lang="en-US" sz="2600">
                        <a:latin typeface="Times New Roman" panose="02020603050405020304" pitchFamily="18" charset="0"/>
                        <a:cs typeface="Times New Roman" panose="02020603050405020304" pitchFamily="18" charset="0"/>
                      </a:endParaRPr>
                    </a:p>
                  </a:txBody>
                  <a:tcPr/>
                </a:tc>
                <a:tc>
                  <a:txBody>
                    <a:bodyPr/>
                    <a:lstStyle/>
                    <a:p>
                      <a:pPr algn="ctr"/>
                      <a:r>
                        <a:rPr lang="en-US" sz="2600" smtClean="0">
                          <a:latin typeface="Times New Roman" panose="02020603050405020304" pitchFamily="18" charset="0"/>
                          <a:cs typeface="Times New Roman" panose="02020603050405020304" pitchFamily="18" charset="0"/>
                        </a:rPr>
                        <a:t>6,8%</a:t>
                      </a:r>
                      <a:endParaRPr lang="en-US" sz="2600">
                        <a:latin typeface="Times New Roman" panose="02020603050405020304" pitchFamily="18" charset="0"/>
                        <a:cs typeface="Times New Roman" panose="02020603050405020304" pitchFamily="18" charset="0"/>
                      </a:endParaRPr>
                    </a:p>
                  </a:txBody>
                  <a:tcPr/>
                </a:tc>
                <a:tc>
                  <a:txBody>
                    <a:bodyPr/>
                    <a:lstStyle/>
                    <a:p>
                      <a:endParaRPr lang="en-US">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646499291"/>
                  </a:ext>
                </a:extLst>
              </a:tr>
            </a:tbl>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2887480811"/>
              </p:ext>
            </p:extLst>
          </p:nvPr>
        </p:nvGraphicFramePr>
        <p:xfrm>
          <a:off x="5854669" y="2794165"/>
          <a:ext cx="3297959" cy="751191"/>
        </p:xfrm>
        <a:graphic>
          <a:graphicData uri="http://schemas.openxmlformats.org/presentationml/2006/ole">
            <mc:AlternateContent xmlns:mc="http://schemas.openxmlformats.org/markup-compatibility/2006">
              <mc:Choice xmlns:v="urn:schemas-microsoft-com:vml" Requires="v">
                <p:oleObj spid="_x0000_s1095" name="Equation" r:id="rId6" imgW="1726920" imgH="393480" progId="Equation.DSMT4">
                  <p:embed/>
                </p:oleObj>
              </mc:Choice>
              <mc:Fallback>
                <p:oleObj name="Equation" r:id="rId6" imgW="1726920" imgH="393480" progId="Equation.DSMT4">
                  <p:embed/>
                  <p:pic>
                    <p:nvPicPr>
                      <p:cNvPr id="0" name=""/>
                      <p:cNvPicPr/>
                      <p:nvPr/>
                    </p:nvPicPr>
                    <p:blipFill>
                      <a:blip r:embed="rId7"/>
                      <a:stretch>
                        <a:fillRect/>
                      </a:stretch>
                    </p:blipFill>
                    <p:spPr>
                      <a:xfrm>
                        <a:off x="5854669" y="2794165"/>
                        <a:ext cx="3297959" cy="751191"/>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557667030"/>
              </p:ext>
            </p:extLst>
          </p:nvPr>
        </p:nvGraphicFramePr>
        <p:xfrm>
          <a:off x="5854669" y="3685488"/>
          <a:ext cx="3208002" cy="736499"/>
        </p:xfrm>
        <a:graphic>
          <a:graphicData uri="http://schemas.openxmlformats.org/presentationml/2006/ole">
            <mc:AlternateContent xmlns:mc="http://schemas.openxmlformats.org/markup-compatibility/2006">
              <mc:Choice xmlns:v="urn:schemas-microsoft-com:vml" Requires="v">
                <p:oleObj spid="_x0000_s1096" name="Equation" r:id="rId8" imgW="1714320" imgH="393480" progId="Equation.DSMT4">
                  <p:embed/>
                </p:oleObj>
              </mc:Choice>
              <mc:Fallback>
                <p:oleObj name="Equation" r:id="rId8" imgW="1714320" imgH="393480" progId="Equation.DSMT4">
                  <p:embed/>
                  <p:pic>
                    <p:nvPicPr>
                      <p:cNvPr id="0" name=""/>
                      <p:cNvPicPr/>
                      <p:nvPr/>
                    </p:nvPicPr>
                    <p:blipFill>
                      <a:blip r:embed="rId9"/>
                      <a:stretch>
                        <a:fillRect/>
                      </a:stretch>
                    </p:blipFill>
                    <p:spPr>
                      <a:xfrm>
                        <a:off x="5854669" y="3685488"/>
                        <a:ext cx="3208002" cy="736499"/>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196976855"/>
              </p:ext>
            </p:extLst>
          </p:nvPr>
        </p:nvGraphicFramePr>
        <p:xfrm>
          <a:off x="5892367" y="4435822"/>
          <a:ext cx="3286883" cy="834909"/>
        </p:xfrm>
        <a:graphic>
          <a:graphicData uri="http://schemas.openxmlformats.org/presentationml/2006/ole">
            <mc:AlternateContent xmlns:mc="http://schemas.openxmlformats.org/markup-compatibility/2006">
              <mc:Choice xmlns:v="urn:schemas-microsoft-com:vml" Requires="v">
                <p:oleObj spid="_x0000_s1097" name="Equation" r:id="rId10" imgW="1549080" imgH="393480" progId="Equation.DSMT4">
                  <p:embed/>
                </p:oleObj>
              </mc:Choice>
              <mc:Fallback>
                <p:oleObj name="Equation" r:id="rId10" imgW="1549080" imgH="393480" progId="Equation.DSMT4">
                  <p:embed/>
                  <p:pic>
                    <p:nvPicPr>
                      <p:cNvPr id="0" name=""/>
                      <p:cNvPicPr/>
                      <p:nvPr/>
                    </p:nvPicPr>
                    <p:blipFill>
                      <a:blip r:embed="rId11"/>
                      <a:stretch>
                        <a:fillRect/>
                      </a:stretch>
                    </p:blipFill>
                    <p:spPr>
                      <a:xfrm>
                        <a:off x="5892367" y="4435822"/>
                        <a:ext cx="3286883" cy="834909"/>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500236459"/>
              </p:ext>
            </p:extLst>
          </p:nvPr>
        </p:nvGraphicFramePr>
        <p:xfrm>
          <a:off x="5919788" y="5559228"/>
          <a:ext cx="4049268" cy="489871"/>
        </p:xfrm>
        <a:graphic>
          <a:graphicData uri="http://schemas.openxmlformats.org/presentationml/2006/ole">
            <mc:AlternateContent xmlns:mc="http://schemas.openxmlformats.org/markup-compatibility/2006">
              <mc:Choice xmlns:v="urn:schemas-microsoft-com:vml" Requires="v">
                <p:oleObj spid="_x0000_s1098" name="Equation" r:id="rId12" imgW="1638000" imgH="228600" progId="Equation.DSMT4">
                  <p:embed/>
                </p:oleObj>
              </mc:Choice>
              <mc:Fallback>
                <p:oleObj name="Equation" r:id="rId12" imgW="1638000" imgH="228600" progId="Equation.DSMT4">
                  <p:embed/>
                  <p:pic>
                    <p:nvPicPr>
                      <p:cNvPr id="0" name=""/>
                      <p:cNvPicPr/>
                      <p:nvPr/>
                    </p:nvPicPr>
                    <p:blipFill>
                      <a:blip r:embed="rId13"/>
                      <a:stretch>
                        <a:fillRect/>
                      </a:stretch>
                    </p:blipFill>
                    <p:spPr>
                      <a:xfrm>
                        <a:off x="5919788" y="5559228"/>
                        <a:ext cx="4049268" cy="489871"/>
                      </a:xfrm>
                      <a:prstGeom prst="rect">
                        <a:avLst/>
                      </a:prstGeom>
                    </p:spPr>
                  </p:pic>
                </p:oleObj>
              </mc:Fallback>
            </mc:AlternateContent>
          </a:graphicData>
        </a:graphic>
      </p:graphicFrame>
      <p:pic>
        <p:nvPicPr>
          <p:cNvPr id="10" name="utomp3.com - Đồng hồ đếm ngược 7 phút  7 minutes timer  Hailist">
            <a:hlinkClick r:id="" action="ppaction://media"/>
            <a:extLst>
              <a:ext uri="{FF2B5EF4-FFF2-40B4-BE49-F238E27FC236}">
                <a16:creationId xmlns:a16="http://schemas.microsoft.com/office/drawing/2014/main" id="{78AFABF8-51DD-F89A-22D9-CA29EED80499}"/>
              </a:ext>
            </a:extLst>
          </p:cNvPr>
          <p:cNvPicPr>
            <a:picLocks noChangeAspect="1"/>
          </p:cNvPicPr>
          <p:nvPr>
            <a:videoFile r:link="rId3"/>
            <p:extLst>
              <p:ext uri="{DAA4B4D4-6D71-4841-9C94-3DE7FCFB9230}">
                <p14:media xmlns:p14="http://schemas.microsoft.com/office/powerpoint/2010/main" r:embed="rId2"/>
              </p:ext>
            </p:extLst>
          </p:nvPr>
        </p:nvPicPr>
        <p:blipFill>
          <a:blip r:embed="rId14"/>
          <a:stretch>
            <a:fillRect/>
          </a:stretch>
        </p:blipFill>
        <p:spPr>
          <a:xfrm>
            <a:off x="10226085" y="3989628"/>
            <a:ext cx="1887687" cy="1061824"/>
          </a:xfrm>
          <a:prstGeom prst="rect">
            <a:avLst/>
          </a:prstGeom>
        </p:spPr>
      </p:pic>
    </p:spTree>
    <p:extLst>
      <p:ext uri="{BB962C8B-B14F-4D97-AF65-F5344CB8AC3E}">
        <p14:creationId xmlns:p14="http://schemas.microsoft.com/office/powerpoint/2010/main" val="173516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2" accel="28571" decel="71429"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350" fill="hold"/>
                                        <p:tgtEl>
                                          <p:spTgt spid="10"/>
                                        </p:tgtEl>
                                        <p:attrNameLst>
                                          <p:attrName>ppt_x</p:attrName>
                                        </p:attrNameLst>
                                      </p:cBhvr>
                                      <p:tavLst>
                                        <p:tav tm="0">
                                          <p:val>
                                            <p:strVal val="1+#ppt_w/2"/>
                                          </p:val>
                                        </p:tav>
                                        <p:tav tm="100000">
                                          <p:val>
                                            <p:strVal val="#ppt_x"/>
                                          </p:val>
                                        </p:tav>
                                      </p:tavLst>
                                    </p:anim>
                                    <p:anim calcmode="lin" valueType="num">
                                      <p:cBhvr additive="base">
                                        <p:cTn id="12" dur="350" fill="hold"/>
                                        <p:tgtEl>
                                          <p:spTgt spid="10"/>
                                        </p:tgtEl>
                                        <p:attrNameLst>
                                          <p:attrName>ppt_y</p:attrName>
                                        </p:attrNameLst>
                                      </p:cBhvr>
                                      <p:tavLst>
                                        <p:tav tm="0">
                                          <p:val>
                                            <p:strVal val="#ppt_y"/>
                                          </p:val>
                                        </p:tav>
                                        <p:tav tm="100000">
                                          <p:val>
                                            <p:strVal val="#ppt_y"/>
                                          </p:val>
                                        </p:tav>
                                      </p:tavLst>
                                    </p:anim>
                                  </p:childTnLst>
                                </p:cTn>
                              </p:par>
                              <p:par>
                                <p:cTn id="13" presetID="1" presetClass="mediacall" presetSubtype="0" fill="hold" nodeType="withEffect">
                                  <p:stCondLst>
                                    <p:cond delay="0"/>
                                  </p:stCondLst>
                                  <p:childTnLst>
                                    <p:cmd type="call" cmd="playFrom(0.0)">
                                      <p:cBhvr>
                                        <p:cTn id="14" dur="431334" fill="hold"/>
                                        <p:tgtEl>
                                          <p:spTgt spid="10"/>
                                        </p:tgtEl>
                                      </p:cBhvr>
                                    </p:cmd>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10"/>
                                        <p:tgtEl>
                                          <p:spTgt spid="10"/>
                                        </p:tgtEl>
                                        <p:attrNameLst>
                                          <p:attrName>ppt_x</p:attrName>
                                        </p:attrNameLst>
                                      </p:cBhvr>
                                      <p:tavLst>
                                        <p:tav tm="0">
                                          <p:val>
                                            <p:strVal val="ppt_x"/>
                                          </p:val>
                                        </p:tav>
                                        <p:tav tm="100000">
                                          <p:val>
                                            <p:strVal val="ppt_x"/>
                                          </p:val>
                                        </p:tav>
                                      </p:tavLst>
                                    </p:anim>
                                    <p:anim calcmode="lin" valueType="num">
                                      <p:cBhvr additive="base">
                                        <p:cTn id="19" dur="10"/>
                                        <p:tgtEl>
                                          <p:spTgt spid="10"/>
                                        </p:tgtEl>
                                        <p:attrNameLst>
                                          <p:attrName>ppt_y</p:attrName>
                                        </p:attrNameLst>
                                      </p:cBhvr>
                                      <p:tavLst>
                                        <p:tav tm="0">
                                          <p:val>
                                            <p:strVal val="ppt_y"/>
                                          </p:val>
                                        </p:tav>
                                        <p:tav tm="100000">
                                          <p:val>
                                            <p:strVal val="1+ppt_h/2"/>
                                          </p:val>
                                        </p:tav>
                                      </p:tavLst>
                                    </p:anim>
                                    <p:set>
                                      <p:cBhvr>
                                        <p:cTn id="20" dur="1" fill="hold">
                                          <p:stCondLst>
                                            <p:cond delay="9"/>
                                          </p:stCondLst>
                                        </p:cTn>
                                        <p:tgtEl>
                                          <p:spTgt spid="10"/>
                                        </p:tgtEl>
                                        <p:attrNameLst>
                                          <p:attrName>style.visibility</p:attrName>
                                        </p:attrNameLst>
                                      </p:cBhvr>
                                      <p:to>
                                        <p:strVal val="hidden"/>
                                      </p:to>
                                    </p:set>
                                    <p:cmd type="call" cmd="stop">
                                      <p:cBhvr>
                                        <p:cTn id="21" dur="1">
                                          <p:stCondLst>
                                            <p:cond delay="9"/>
                                          </p:stCondLst>
                                        </p:cTn>
                                        <p:tgtEl>
                                          <p:spTgt spid="10"/>
                                        </p:tgtEl>
                                      </p:cBhvr>
                                    </p:cmd>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circle(in)">
                                      <p:cBhvr>
                                        <p:cTn id="26" dur="20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43" fill="hold" display="0">
                  <p:stCondLst>
                    <p:cond delay="indefinite"/>
                  </p:stCondLst>
                </p:cTn>
                <p:tgtEl>
                  <p:spTgt spid="10"/>
                </p:tgtEl>
              </p:cMediaNode>
            </p:video>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mtClean="0">
                <a:latin typeface="Times New Roman" panose="02020603050405020304" pitchFamily="18" charset="0"/>
                <a:cs typeface="Times New Roman" panose="02020603050405020304" pitchFamily="18" charset="0"/>
              </a:rPr>
              <a:t>Qua bài thực hành về Công thức lãi kép, em hãy nêu ra một số lưu ý cần thiết khi gửi tiết kiệm.</a:t>
            </a:r>
            <a:endParaRPr lang="en-US">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356051" y="1825625"/>
            <a:ext cx="11725358" cy="4351338"/>
          </a:xfrm>
        </p:spPr>
        <p:txBody>
          <a:bodyPr>
            <a:normAutofit/>
          </a:bodyPr>
          <a:lstStyle/>
          <a:p>
            <a:r>
              <a:rPr lang="en-US" sz="3600" b="1" smtClean="0">
                <a:latin typeface="Times New Roman" panose="02020603050405020304" pitchFamily="18" charset="0"/>
                <a:cs typeface="Times New Roman" panose="02020603050405020304" pitchFamily="18" charset="0"/>
              </a:rPr>
              <a:t>+) Lựa chọn ngân hàng phù hợp.</a:t>
            </a:r>
          </a:p>
          <a:p>
            <a:r>
              <a:rPr lang="en-US" sz="3600" b="1" smtClean="0">
                <a:latin typeface="Times New Roman" panose="02020603050405020304" pitchFamily="18" charset="0"/>
                <a:cs typeface="Times New Roman" panose="02020603050405020304" pitchFamily="18" charset="0"/>
              </a:rPr>
              <a:t>+) Lựa chọn kỳ hạn phù hợp.</a:t>
            </a:r>
          </a:p>
          <a:p>
            <a:r>
              <a:rPr lang="en-US" sz="3600" b="1" smtClean="0">
                <a:latin typeface="Times New Roman" panose="02020603050405020304" pitchFamily="18" charset="0"/>
                <a:cs typeface="Times New Roman" panose="02020603050405020304" pitchFamily="18" charset="0"/>
              </a:rPr>
              <a:t>+) Gửi thành nhiều sổ tiết kiệm để linh hoạt khi cần rút.</a:t>
            </a:r>
            <a:endParaRPr lang="en-US" sz="36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97846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409</TotalTime>
  <Words>941</Words>
  <Application>Microsoft Office PowerPoint</Application>
  <PresentationFormat>Widescreen</PresentationFormat>
  <Paragraphs>99</Paragraphs>
  <Slides>11</Slides>
  <Notes>1</Notes>
  <HiddenSlides>0</HiddenSlides>
  <MMClips>3</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11</vt:i4>
      </vt:variant>
    </vt:vector>
  </HeadingPairs>
  <TitlesOfParts>
    <vt:vector size="21" baseType="lpstr">
      <vt:lpstr>Arial</vt:lpstr>
      <vt:lpstr>Calibri</vt:lpstr>
      <vt:lpstr>Calibri Light</vt:lpstr>
      <vt:lpstr>Cambria Math</vt:lpstr>
      <vt:lpstr>MJXc-TeX-size1-R</vt:lpstr>
      <vt:lpstr>Open Sans</vt:lpstr>
      <vt:lpstr>Times New Roman</vt:lpstr>
      <vt:lpstr>Office Theme</vt:lpstr>
      <vt:lpstr>1_Office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Qua bài thực hành về Công thức lãi kép, em hãy nêu ra một số lưu ý cần thiết khi gửi tiết kiệm.</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Nguyen Phuc Thanh</cp:lastModifiedBy>
  <cp:revision>42</cp:revision>
  <dcterms:created xsi:type="dcterms:W3CDTF">2023-11-29T13:07:50Z</dcterms:created>
  <dcterms:modified xsi:type="dcterms:W3CDTF">2024-11-26T16:07:37Z</dcterms:modified>
</cp:coreProperties>
</file>