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3" r:id="rId2"/>
    <p:sldId id="256" r:id="rId3"/>
    <p:sldId id="285" r:id="rId4"/>
    <p:sldId id="297" r:id="rId5"/>
    <p:sldId id="299" r:id="rId6"/>
    <p:sldId id="300" r:id="rId7"/>
    <p:sldId id="301" r:id="rId8"/>
    <p:sldId id="302" r:id="rId9"/>
    <p:sldId id="304" r:id="rId10"/>
    <p:sldId id="315" r:id="rId11"/>
    <p:sldId id="324" r:id="rId12"/>
    <p:sldId id="264" r:id="rId13"/>
    <p:sldId id="287" r:id="rId14"/>
    <p:sldId id="316" r:id="rId15"/>
    <p:sldId id="325" r:id="rId16"/>
    <p:sldId id="32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288" r:id="rId25"/>
    <p:sldId id="309" r:id="rId26"/>
    <p:sldId id="274" r:id="rId27"/>
    <p:sldId id="279" r:id="rId28"/>
    <p:sldId id="266" r:id="rId29"/>
    <p:sldId id="310" r:id="rId30"/>
    <p:sldId id="311" r:id="rId31"/>
    <p:sldId id="312" r:id="rId32"/>
    <p:sldId id="313" r:id="rId33"/>
    <p:sldId id="314" r:id="rId34"/>
    <p:sldId id="295" r:id="rId35"/>
    <p:sldId id="296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CAF"/>
    <a:srgbClr val="FFFF66"/>
    <a:srgbClr val="88E5A9"/>
    <a:srgbClr val="FFE88B"/>
    <a:srgbClr val="81D4DE"/>
    <a:srgbClr val="006666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7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00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4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3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99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2009" y="2611096"/>
            <a:ext cx="1176891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13</a:t>
            </a:r>
          </a:p>
          <a:p>
            <a:pPr algn="ctr"/>
            <a:r>
              <a:rPr lang="en-US" altLang="zh-CN" sz="3200" b="1" dirty="0" smtClean="0">
                <a:latin typeface="汉仪喵魂体W" panose="00020600040101010101" pitchFamily="18" charset="-122"/>
                <a:ea typeface="汉仪喵魂体W" panose="00020600040101010101" pitchFamily="18" charset="-122"/>
              </a:rPr>
              <a:t>CÁC DẠNG ĐỊA HÌNH CHÍNH TRÊN TRÁI ĐẤT.</a:t>
            </a:r>
          </a:p>
          <a:p>
            <a:pPr algn="ctr"/>
            <a:r>
              <a:rPr lang="en-US" altLang="zh-CN" sz="3200" b="1" dirty="0" smtClean="0">
                <a:latin typeface="汉仪喵魂体W" panose="00020600040101010101" pitchFamily="18" charset="-122"/>
                <a:ea typeface="汉仪喵魂体W" panose="00020600040101010101" pitchFamily="18" charset="-122"/>
              </a:rPr>
              <a:t> KHOÁNG SẢN</a:t>
            </a:r>
            <a:endParaRPr lang="zh-CN" altLang="en-US" sz="3200" b="1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1" y="1337481"/>
            <a:ext cx="876186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1" y="2838735"/>
            <a:ext cx="914400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9494" y="2047164"/>
            <a:ext cx="896657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77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328069" y="321410"/>
            <a:ext cx="7680331" cy="588307"/>
            <a:chOff x="483785" y="207110"/>
            <a:chExt cx="5886671" cy="588307"/>
          </a:xfrm>
        </p:grpSpPr>
        <p:grpSp>
          <p:nvGrpSpPr>
            <p:cNvPr id="179" name="组合 178"/>
            <p:cNvGrpSpPr/>
            <p:nvPr/>
          </p:nvGrpSpPr>
          <p:grpSpPr>
            <a:xfrm>
              <a:off x="483785" y="207110"/>
              <a:ext cx="5886671" cy="495365"/>
              <a:chOff x="3021245" y="49619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114522" y="49619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9CAF"/>
                  </a:solidFill>
                </a:endParaRPr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021245" y="50562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9CAF"/>
                  </a:solidFill>
                </a:endParaRPr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084835" y="210642"/>
              <a:ext cx="4294338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b="1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3200" b="1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3200" b="1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3200" b="1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3200" b="1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3200" b="1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84946"/>
              </p:ext>
            </p:extLst>
          </p:nvPr>
        </p:nvGraphicFramePr>
        <p:xfrm>
          <a:off x="449647" y="1155691"/>
          <a:ext cx="5829877" cy="49175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2555"/>
                <a:gridCol w="1828228"/>
                <a:gridCol w="2499094"/>
              </a:tblGrid>
              <a:tr h="879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Dạng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địa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hình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Núi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Đồi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1554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cao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&gt; 500m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&lt;200m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18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thái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Đỉnh nhọn, sườn dốc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Đỉnh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tròn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sườn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thoải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650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dụ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Himalaya, Andet…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Phú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Thọ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70633"/>
              </p:ext>
            </p:extLst>
          </p:nvPr>
        </p:nvGraphicFramePr>
        <p:xfrm>
          <a:off x="6279524" y="1116843"/>
          <a:ext cx="5402960" cy="49495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00805"/>
                <a:gridCol w="2702155"/>
              </a:tblGrid>
              <a:tr h="903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nguyên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Đồng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bằng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1569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&gt; 500m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&lt; 200m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13101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phẳng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sườn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dốc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đứng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vách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Tương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phẳng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rộng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triệu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km2.</a:t>
                      </a:r>
                    </a:p>
                  </a:txBody>
                  <a:tcPr marL="68580" marR="68580" marT="0" marB="0"/>
                </a:tc>
              </a:tr>
              <a:tr h="1166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Mông Cổ, Tây Tạng…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Amadon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Ấn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Cửu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Long…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69028"/>
              </p:ext>
            </p:extLst>
          </p:nvPr>
        </p:nvGraphicFramePr>
        <p:xfrm>
          <a:off x="328069" y="1347538"/>
          <a:ext cx="11396489" cy="46390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79062"/>
                <a:gridCol w="2279062"/>
                <a:gridCol w="2279062"/>
                <a:gridCol w="2279062"/>
                <a:gridCol w="2280241"/>
              </a:tblGrid>
              <a:tr h="459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Núi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Đồi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Cao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nguyên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bằng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1671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cao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Trên</a:t>
                      </a:r>
                      <a:r>
                        <a:rPr lang="en-US" sz="2400" dirty="0">
                          <a:effectLst/>
                        </a:rPr>
                        <a:t> 500 m so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200 m </a:t>
                      </a:r>
                      <a:r>
                        <a:rPr lang="en-US" sz="2400" dirty="0" err="1">
                          <a:effectLst/>
                        </a:rPr>
                        <a:t>trở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xuống</a:t>
                      </a:r>
                      <a:r>
                        <a:rPr lang="en-US" sz="2400" dirty="0">
                          <a:effectLst/>
                        </a:rPr>
                        <a:t> so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quanh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trên</a:t>
                      </a:r>
                      <a:r>
                        <a:rPr lang="en-US" sz="2400" dirty="0">
                          <a:effectLst/>
                        </a:rPr>
                        <a:t> 500 m so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Dưới</a:t>
                      </a:r>
                      <a:r>
                        <a:rPr lang="en-US" sz="2400" dirty="0">
                          <a:effectLst/>
                        </a:rPr>
                        <a:t> 200 m so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507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Nhô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rõ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rệt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đỉnh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nhọn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sườn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dốc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Đỉnh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tròn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sườn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thoải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Bề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đối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sườn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dốc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Địa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thấp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đối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phẳng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reeform 34"/>
          <p:cNvSpPr>
            <a:spLocks noEditPoints="1"/>
          </p:cNvSpPr>
          <p:nvPr/>
        </p:nvSpPr>
        <p:spPr bwMode="auto">
          <a:xfrm>
            <a:off x="6973260" y="321410"/>
            <a:ext cx="1035140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9CAF"/>
              </a:solidFill>
            </a:endParaRPr>
          </a:p>
        </p:txBody>
      </p:sp>
      <p:sp>
        <p:nvSpPr>
          <p:cNvPr id="5" name="任意多边形 181"/>
          <p:cNvSpPr/>
          <p:nvPr/>
        </p:nvSpPr>
        <p:spPr>
          <a:xfrm>
            <a:off x="328069" y="415659"/>
            <a:ext cx="655490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CAF"/>
              </a:solidFill>
            </a:endParaRPr>
          </a:p>
        </p:txBody>
      </p:sp>
      <p:sp>
        <p:nvSpPr>
          <p:cNvPr id="6" name="文本框 179"/>
          <p:cNvSpPr txBox="1"/>
          <p:nvPr/>
        </p:nvSpPr>
        <p:spPr>
          <a:xfrm>
            <a:off x="1112258" y="324942"/>
            <a:ext cx="537198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1.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Các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dạng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địa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hình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200" dirty="0">
              <a:solidFill>
                <a:srgbClr val="88E5A9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6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361028"/>
            <a:ext cx="10129049" cy="61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6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554978"/>
            <a:ext cx="7710986" cy="51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983" y="6036971"/>
            <a:ext cx="589583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Đỉnh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núi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Phanxipang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Nóc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Dương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9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4" y="416815"/>
            <a:ext cx="8352428" cy="55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893" y="6141492"/>
            <a:ext cx="65236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78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10" y="914399"/>
            <a:ext cx="8847223" cy="49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4269" y="5968733"/>
            <a:ext cx="62506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955195" y="2128591"/>
            <a:ext cx="5424882" cy="620959"/>
            <a:chOff x="3202595" y="2338141"/>
            <a:chExt cx="5424882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02595" y="2338141"/>
              <a:ext cx="5424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	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28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64542" y="3406828"/>
            <a:ext cx="3604031" cy="554048"/>
            <a:chOff x="4081792" y="2302203"/>
            <a:chExt cx="3604031" cy="554048"/>
          </a:xfrm>
        </p:grpSpPr>
        <p:sp>
          <p:nvSpPr>
            <p:cNvPr id="28" name="Freeform 5"/>
            <p:cNvSpPr/>
            <p:nvPr/>
          </p:nvSpPr>
          <p:spPr bwMode="auto">
            <a:xfrm>
              <a:off x="5110492" y="2810532"/>
              <a:ext cx="2575331" cy="45719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1792" y="2302203"/>
              <a:ext cx="3217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 	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8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06819" y="883413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 DUNG BÀI HỌC</a:t>
            </a:r>
            <a:endParaRPr lang="zh-CN" altLang="en-US" sz="32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170222174306-cao-nguyen-viet-n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712796"/>
            <a:ext cx="8476579" cy="54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DSC_068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67" y="532261"/>
            <a:ext cx="9309053" cy="53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6657" y="6032310"/>
            <a:ext cx="48586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504966"/>
            <a:ext cx="10727139" cy="59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doi-che-Long-Coc-5_68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325171"/>
            <a:ext cx="11518710" cy="5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3009" y="5939819"/>
            <a:ext cx="457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9077" y="0"/>
            <a:ext cx="11619997" cy="65692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286603"/>
            <a:ext cx="11673954" cy="62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12835" y="1276686"/>
            <a:ext cx="2451989" cy="3360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12835" y="2424323"/>
            <a:ext cx="2451989" cy="32531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2835" y="1276686"/>
            <a:ext cx="2451989" cy="2058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2835" y="3334721"/>
            <a:ext cx="2451989" cy="13026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67381" y="2424323"/>
            <a:ext cx="2397443" cy="32531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7"/>
          <p:cNvGrpSpPr/>
          <p:nvPr/>
        </p:nvGrpSpPr>
        <p:grpSpPr>
          <a:xfrm>
            <a:off x="994819" y="610692"/>
            <a:ext cx="7680331" cy="625183"/>
            <a:chOff x="994820" y="496392"/>
            <a:chExt cx="5886671" cy="625183"/>
          </a:xfrm>
        </p:grpSpPr>
        <p:grpSp>
          <p:nvGrpSpPr>
            <p:cNvPr id="4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179"/>
            <p:cNvSpPr txBox="1"/>
            <p:nvPr/>
          </p:nvSpPr>
          <p:spPr>
            <a:xfrm>
              <a:off x="1595870" y="496392"/>
              <a:ext cx="2263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</a:t>
              </a:r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3200" dirty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10644728" cy="625183"/>
            <a:chOff x="994820" y="496392"/>
            <a:chExt cx="10644728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550010"/>
              <a:ext cx="10644728" cy="571565"/>
              <a:chOff x="3532280" y="5304890"/>
              <a:chExt cx="10644728" cy="5715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 flipH="1">
                <a:off x="12843509" y="5304890"/>
                <a:ext cx="1333499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8799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Dựa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sgk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hiểu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biết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lần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lượt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trả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lời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câu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hỏi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sau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: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03446" y="1319190"/>
            <a:ext cx="2156280" cy="2866708"/>
            <a:chOff x="1203446" y="2413000"/>
            <a:chExt cx="2156280" cy="2866708"/>
          </a:xfrm>
        </p:grpSpPr>
        <p:sp>
          <p:nvSpPr>
            <p:cNvPr id="7" name="椭圆 31"/>
            <p:cNvSpPr/>
            <p:nvPr/>
          </p:nvSpPr>
          <p:spPr>
            <a:xfrm flipV="1">
              <a:off x="1203446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Verdana" pitchFamily="34" charset="0"/>
                <a:cs typeface="Verdana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65415" y="2844297"/>
              <a:ext cx="1832342" cy="1399933"/>
              <a:chOff x="1279158" y="2671843"/>
              <a:chExt cx="1832342" cy="13999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79158" y="3140046"/>
                <a:ext cx="1832342" cy="9317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altLang="zh-CN" sz="2400" dirty="0" err="1" smtClean="0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Khoáng</a:t>
                </a:r>
                <a:r>
                  <a:rPr lang="fr-FR" altLang="zh-CN" sz="2400" dirty="0" smtClean="0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fr-FR" altLang="zh-CN" sz="2400" dirty="0" err="1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sản</a:t>
                </a:r>
                <a:r>
                  <a:rPr lang="fr-FR" altLang="zh-CN" sz="2400" dirty="0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là </a:t>
                </a:r>
                <a:r>
                  <a:rPr lang="fr-FR" altLang="zh-CN" sz="2400" dirty="0" err="1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gì</a:t>
                </a:r>
                <a:r>
                  <a:rPr lang="fr-FR" altLang="zh-CN" sz="2400" dirty="0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?</a:t>
                </a:r>
                <a:endParaRPr lang="zh-CN" altLang="en-US" sz="2400" dirty="0">
                  <a:solidFill>
                    <a:srgbClr val="FFFF00"/>
                  </a:solidFill>
                  <a:latin typeface="Verdana" pitchFamily="34" charset="0"/>
                  <a:ea typeface="汉仪喵魂体W" panose="00020600040101010101" pitchFamily="18" charset="-122"/>
                  <a:cs typeface="Verdana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79158" y="2671843"/>
                <a:ext cx="1832342" cy="4885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FF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1.</a:t>
                </a:r>
                <a:endParaRPr lang="zh-CN" altLang="en-US" sz="2400" b="1" dirty="0">
                  <a:solidFill>
                    <a:srgbClr val="FFFF00"/>
                  </a:solidFill>
                  <a:latin typeface="Verdana" pitchFamily="34" charset="0"/>
                  <a:ea typeface="汉仪喵魂体W" panose="00020600040101010101" pitchFamily="18" charset="-122"/>
                  <a:cs typeface="Verdana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821285" y="1216307"/>
            <a:ext cx="2156280" cy="2866708"/>
            <a:chOff x="4821285" y="2378357"/>
            <a:chExt cx="2156280" cy="2866708"/>
          </a:xfrm>
        </p:grpSpPr>
        <p:sp>
          <p:nvSpPr>
            <p:cNvPr id="8" name="椭圆 31"/>
            <p:cNvSpPr/>
            <p:nvPr/>
          </p:nvSpPr>
          <p:spPr>
            <a:xfrm flipV="1">
              <a:off x="4821285" y="2378357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83254" y="2471164"/>
              <a:ext cx="1832342" cy="2199244"/>
              <a:chOff x="2352143" y="2298710"/>
              <a:chExt cx="1832342" cy="219924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352143" y="2780561"/>
                <a:ext cx="1832342" cy="171739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200" dirty="0">
                    <a:solidFill>
                      <a:srgbClr val="FF9CAF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Khoáng sản được phân loại như thế nào?</a:t>
                </a:r>
                <a:endParaRPr lang="zh-CN" altLang="en-US" sz="2200" dirty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352143" y="2298710"/>
                <a:ext cx="1832342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9CAF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2</a:t>
                </a:r>
                <a:endParaRPr lang="zh-CN" altLang="en-US" sz="2400" b="1" dirty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087514" y="1235875"/>
            <a:ext cx="2156280" cy="3295182"/>
            <a:chOff x="8087514" y="2397925"/>
            <a:chExt cx="2156280" cy="3841092"/>
          </a:xfrm>
        </p:grpSpPr>
        <p:sp>
          <p:nvSpPr>
            <p:cNvPr id="9" name="椭圆 31"/>
            <p:cNvSpPr/>
            <p:nvPr/>
          </p:nvSpPr>
          <p:spPr>
            <a:xfrm flipV="1">
              <a:off x="8087514" y="2397925"/>
              <a:ext cx="2156280" cy="384109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249483" y="2624606"/>
              <a:ext cx="1832342" cy="3230444"/>
              <a:chOff x="3098112" y="2452152"/>
              <a:chExt cx="1832342" cy="323044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098112" y="2991854"/>
                <a:ext cx="1832342" cy="269074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Hãy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thực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hiện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các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nhiệm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vụ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học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tập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trong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phần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?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</a:t>
                </a:r>
                <a:r>
                  <a:rPr lang="en-US" altLang="zh-CN" sz="2000" dirty="0" err="1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trang</a:t>
                </a:r>
                <a:r>
                  <a:rPr lang="en-US" altLang="zh-CN" sz="2000" dirty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 146. </a:t>
                </a:r>
                <a:endParaRPr lang="zh-CN" altLang="en-US" sz="2000" dirty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098112" y="2452152"/>
                <a:ext cx="1832342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2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696032" y="1922938"/>
            <a:ext cx="910767" cy="74429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MH_Other_2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696032" y="4015716"/>
            <a:ext cx="910767" cy="74429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4" name="组合 13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595870" y="496392"/>
              <a:ext cx="2953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 </a:t>
              </a:r>
              <a:r>
                <a:rPr lang="en-US" altLang="zh-CN" sz="3200" dirty="0" err="1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</a:t>
              </a:r>
              <a:r>
                <a:rPr lang="en-US" altLang="zh-CN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3200" dirty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869958" y="1922938"/>
            <a:ext cx="784579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400" dirty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Khoáng sản là những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khoáng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vật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khoáng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chất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tự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nhiên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trong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vỏ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Trái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đất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mà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con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người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có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thể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khai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thác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để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sử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trong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sản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xuất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đời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sống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</a:t>
            </a:r>
            <a:endParaRPr lang="zh-CN" altLang="en-US" sz="2400" dirty="0">
              <a:solidFill>
                <a:srgbClr val="FFFF66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69958" y="3693746"/>
            <a:ext cx="7845792" cy="1890131"/>
            <a:chOff x="1279158" y="2671843"/>
            <a:chExt cx="6607542" cy="1890131"/>
          </a:xfrm>
        </p:grpSpPr>
        <p:sp>
          <p:nvSpPr>
            <p:cNvPr id="22" name="矩形 21"/>
            <p:cNvSpPr/>
            <p:nvPr/>
          </p:nvSpPr>
          <p:spPr>
            <a:xfrm>
              <a:off x="1279158" y="3140046"/>
              <a:ext cx="660754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just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KS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năng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lượng</a:t>
              </a:r>
              <a:endParaRPr lang="en-US" altLang="zh-CN" sz="2400" dirty="0" smtClean="0">
                <a:solidFill>
                  <a:srgbClr val="FF9CAF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285750" indent="-285750" algn="just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KS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kim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loại</a:t>
              </a:r>
              <a:endParaRPr lang="en-US" altLang="zh-CN" sz="2400" dirty="0" smtClean="0">
                <a:solidFill>
                  <a:srgbClr val="FF9CAF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285750" indent="-285750" algn="just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KS phi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kim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loại</a:t>
              </a:r>
              <a:endParaRPr lang="zh-CN" altLang="en-US" sz="2400" dirty="0">
                <a:solidFill>
                  <a:srgbClr val="FF9CAF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79158" y="2671843"/>
              <a:ext cx="5312142" cy="4973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KS chia </a:t>
              </a:r>
              <a:r>
                <a:rPr lang="en-US" altLang="zh-CN" sz="2400" b="1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thành</a:t>
              </a:r>
              <a:r>
                <a:rPr lang="en-US" altLang="zh-CN" sz="2400" b="1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3 </a:t>
              </a:r>
              <a:r>
                <a:rPr lang="en-US" altLang="zh-CN" sz="2400" b="1" dirty="0" err="1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loại</a:t>
              </a:r>
              <a:r>
                <a:rPr lang="en-US" altLang="zh-CN" sz="2400" b="1" dirty="0" smtClean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:</a:t>
              </a:r>
              <a:endParaRPr lang="zh-CN" altLang="en-US" sz="2400" b="1" dirty="0">
                <a:solidFill>
                  <a:srgbClr val="FF9CAF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0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" name="组合 1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595870" y="496392"/>
              <a:ext cx="2555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</a:t>
              </a:r>
              <a:r>
                <a:rPr lang="en-US" altLang="zh-CN" sz="3200" b="1" dirty="0" err="1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Trang</a:t>
              </a:r>
              <a:r>
                <a:rPr lang="en-US" altLang="zh-CN" sz="3200" b="1" dirty="0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146</a:t>
              </a:r>
              <a:endParaRPr lang="zh-CN" altLang="en-US" sz="3200" b="1" dirty="0">
                <a:solidFill>
                  <a:srgbClr val="FFFF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99960" y="1496456"/>
            <a:ext cx="10549139" cy="1421928"/>
            <a:chOff x="1731471" y="2161485"/>
            <a:chExt cx="2288762" cy="1421928"/>
          </a:xfrm>
        </p:grpSpPr>
        <p:sp>
          <p:nvSpPr>
            <p:cNvPr id="8" name="椭圆 31"/>
            <p:cNvSpPr/>
            <p:nvPr/>
          </p:nvSpPr>
          <p:spPr>
            <a:xfrm>
              <a:off x="1731471" y="219456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1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03344" y="2161485"/>
              <a:ext cx="2159025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1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. Các đối tượng là khoáng sản: than đá, cát, đá vôi. Vì đây là những khoáng chất thiên nhiên được con người sử dụng trong sản xuất và đời sống.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18096" y="3001911"/>
            <a:ext cx="10364302" cy="1299580"/>
            <a:chOff x="8166356" y="2194561"/>
            <a:chExt cx="2288762" cy="1299580"/>
          </a:xfrm>
        </p:grpSpPr>
        <p:sp>
          <p:nvSpPr>
            <p:cNvPr id="10" name="椭圆 31"/>
            <p:cNvSpPr/>
            <p:nvPr/>
          </p:nvSpPr>
          <p:spPr>
            <a:xfrm>
              <a:off x="8166356" y="219456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3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204131" y="2471794"/>
              <a:ext cx="225098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2.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Vật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 hằng ngày được làm từ khoáng sản: bút bi, kéo, dao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…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17723" y="4553666"/>
            <a:ext cx="10040845" cy="1724304"/>
            <a:chOff x="8127278" y="4282441"/>
            <a:chExt cx="2288762" cy="1455905"/>
          </a:xfrm>
        </p:grpSpPr>
        <p:sp>
          <p:nvSpPr>
            <p:cNvPr id="13" name="椭圆 31"/>
            <p:cNvSpPr/>
            <p:nvPr/>
          </p:nvSpPr>
          <p:spPr>
            <a:xfrm>
              <a:off x="8127278" y="428244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13476" y="4354634"/>
              <a:ext cx="2193876" cy="13837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3.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 nhiên liệu: than bùn, khí thiên nhiên. Khoáng sản kim loại: niken, boxit, vàng. Khoáng sản phi kim loại: nước khoáng, kim cương, cao lanh, phốt phát.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0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4"/>
          <p:cNvSpPr>
            <a:spLocks noEditPoints="1"/>
          </p:cNvSpPr>
          <p:nvPr/>
        </p:nvSpPr>
        <p:spPr bwMode="auto">
          <a:xfrm>
            <a:off x="4585648" y="39582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5" name="任意多边形 3"/>
          <p:cNvSpPr/>
          <p:nvPr/>
        </p:nvSpPr>
        <p:spPr>
          <a:xfrm>
            <a:off x="994819" y="575447"/>
            <a:ext cx="3590829" cy="23759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595870" y="351380"/>
            <a:ext cx="221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3. LUYỆN TẬP</a:t>
            </a:r>
            <a:endParaRPr lang="zh-CN" altLang="en-US" sz="2400" dirty="0">
              <a:solidFill>
                <a:srgbClr val="88E5A9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4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91736" y="1808329"/>
            <a:ext cx="656457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TRÒ CHƠI: AI NHANH HƠN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" name="组合 177"/>
          <p:cNvGrpSpPr/>
          <p:nvPr/>
        </p:nvGrpSpPr>
        <p:grpSpPr>
          <a:xfrm>
            <a:off x="994819" y="610692"/>
            <a:ext cx="8544647" cy="769441"/>
            <a:chOff x="994820" y="496392"/>
            <a:chExt cx="6549135" cy="769441"/>
          </a:xfrm>
        </p:grpSpPr>
        <p:grpSp>
          <p:nvGrpSpPr>
            <p:cNvPr id="4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179"/>
            <p:cNvSpPr txBox="1"/>
            <p:nvPr/>
          </p:nvSpPr>
          <p:spPr>
            <a:xfrm>
              <a:off x="1595870" y="496392"/>
              <a:ext cx="5948085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1. </a:t>
              </a:r>
              <a:r>
                <a:rPr lang="en-US" altLang="zh-CN" sz="4400" dirty="0" err="1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Các</a:t>
              </a:r>
              <a:r>
                <a:rPr lang="en-US" altLang="zh-CN" sz="4400" dirty="0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zh-CN" sz="4400" dirty="0" err="1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dạng</a:t>
              </a:r>
              <a:r>
                <a:rPr lang="en-US" altLang="zh-CN" sz="4400" dirty="0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zh-CN" sz="4400" dirty="0" err="1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địa</a:t>
              </a:r>
              <a:r>
                <a:rPr lang="en-US" altLang="zh-CN" sz="4400" dirty="0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zh-CN" sz="4400" dirty="0" err="1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hình</a:t>
              </a:r>
              <a:r>
                <a:rPr lang="en-US" altLang="zh-CN" sz="4400" dirty="0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zh-CN" sz="4400" dirty="0" err="1" smtClean="0">
                  <a:solidFill>
                    <a:srgbClr val="FFFF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chính</a:t>
              </a:r>
              <a:endParaRPr lang="zh-CN" altLang="en-US" sz="4400" dirty="0">
                <a:solidFill>
                  <a:srgbClr val="FFFF66"/>
                </a:solidFill>
                <a:latin typeface="Verdana" pitchFamily="34" charset="0"/>
                <a:ea typeface="汉仪喵魂体W" panose="00020600040101010101" pitchFamily="18" charset="-122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9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077" y="0"/>
            <a:ext cx="11619997" cy="65692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981" y="308044"/>
            <a:ext cx="11404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Bài</a:t>
            </a:r>
            <a:r>
              <a:rPr lang="en-US" sz="2400" b="1" u="sng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u="sng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tập</a:t>
            </a:r>
            <a:r>
              <a:rPr lang="en-US" sz="2400" b="1" u="sng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</a:t>
            </a:r>
            <a:r>
              <a:rPr lang="en-US" sz="24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Hãy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nối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dạng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địa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hình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với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các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hình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ảnh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tương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ứng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sao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phù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hợp</a:t>
            </a: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05" y="1161683"/>
            <a:ext cx="4749244" cy="54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79522" y="1674421"/>
            <a:ext cx="985652" cy="3776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79522" y="3040084"/>
            <a:ext cx="9856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79522" y="1840675"/>
            <a:ext cx="985652" cy="2505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79522" y="4346369"/>
            <a:ext cx="985652" cy="1353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338138"/>
            <a:ext cx="4484687" cy="61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4"/>
          <p:cNvSpPr txBox="1"/>
          <p:nvPr/>
        </p:nvSpPr>
        <p:spPr>
          <a:xfrm>
            <a:off x="1595870" y="610692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54" y="1235875"/>
            <a:ext cx="63081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Dựa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vào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lược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đồ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khoáng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sản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Việt</a:t>
            </a:r>
            <a:r>
              <a:rPr lang="en-US" sz="22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i="1" dirty="0" smtClean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Nam:</a:t>
            </a:r>
            <a:endParaRPr lang="en-US" sz="2200" dirty="0">
              <a:solidFill>
                <a:srgbClr val="FF9CA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828" y="1754654"/>
            <a:ext cx="6604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a.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Sắp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xếp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các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khoáng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sản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bảng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chú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theo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mẫu</a:t>
            </a:r>
            <a:r>
              <a:rPr lang="en-US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:</a:t>
            </a:r>
            <a:endParaRPr lang="en-US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41388"/>
              </p:ext>
            </p:extLst>
          </p:nvPr>
        </p:nvGraphicFramePr>
        <p:xfrm>
          <a:off x="603270" y="2340769"/>
          <a:ext cx="6540479" cy="13716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79928"/>
                <a:gridCol w="2179928"/>
                <a:gridCol w="218062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năng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lượng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nhiên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liệu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kim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loại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phi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kim</a:t>
                      </a: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loại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08413"/>
              </p:ext>
            </p:extLst>
          </p:nvPr>
        </p:nvGraphicFramePr>
        <p:xfrm>
          <a:off x="654786" y="4610100"/>
          <a:ext cx="6488963" cy="1253929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3244137"/>
                <a:gridCol w="3244826"/>
              </a:tblGrid>
              <a:tr h="3695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Lào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Cai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Cao Bằng</a:t>
                      </a:r>
                    </a:p>
                  </a:txBody>
                  <a:tcPr marL="68580" marR="68580" marT="0" marB="0"/>
                </a:tc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Thái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Nguyên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Quảng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Ninh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538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Thạch Khê (Hà Tĩnh)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Bồng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Miêu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Quảng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Nam)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8828" y="3731508"/>
            <a:ext cx="66049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b. Cho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biết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các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địa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điểm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dưới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đây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có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các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loại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khoáng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sản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nào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4"/>
          <p:cNvSpPr txBox="1"/>
          <p:nvPr/>
        </p:nvSpPr>
        <p:spPr>
          <a:xfrm>
            <a:off x="1595870" y="610692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04168"/>
              </p:ext>
            </p:extLst>
          </p:nvPr>
        </p:nvGraphicFramePr>
        <p:xfrm>
          <a:off x="704851" y="1676400"/>
          <a:ext cx="11010898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449"/>
                <a:gridCol w="3848100"/>
                <a:gridCol w="3181349"/>
              </a:tblGrid>
              <a:tr h="540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năng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lượng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nhiên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liệu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loại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phi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loại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Than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Dầu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mỏ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Khí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đốt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Than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bùn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Sắt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Mangan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Titan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Crôm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Boxit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Chì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kẽm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Vàng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Đồng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Đất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hiếm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Cát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thủy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tinh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Apatit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Đá</a:t>
                      </a: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quý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070" y="1139816"/>
            <a:ext cx="203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4"/>
          <p:cNvSpPr txBox="1"/>
          <p:nvPr/>
        </p:nvSpPr>
        <p:spPr>
          <a:xfrm>
            <a:off x="1595870" y="610692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9070" y="1292216"/>
            <a:ext cx="203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组合 11"/>
          <p:cNvGrpSpPr/>
          <p:nvPr/>
        </p:nvGrpSpPr>
        <p:grpSpPr>
          <a:xfrm>
            <a:off x="1905000" y="1195467"/>
            <a:ext cx="7924800" cy="5203829"/>
            <a:chOff x="8301835" y="1735654"/>
            <a:chExt cx="1887220" cy="2733955"/>
          </a:xfrm>
        </p:grpSpPr>
        <p:sp>
          <p:nvSpPr>
            <p:cNvPr id="7" name="MH_Other_2"/>
            <p:cNvSpPr/>
            <p:nvPr>
              <p:custDataLst>
                <p:tags r:id="rId1"/>
              </p:custDataLst>
            </p:nvPr>
          </p:nvSpPr>
          <p:spPr>
            <a:xfrm>
              <a:off x="9176558" y="1735654"/>
              <a:ext cx="383902" cy="271062"/>
            </a:xfrm>
            <a:custGeom>
              <a:avLst/>
              <a:gdLst>
                <a:gd name="connsiteX0" fmla="*/ 47798 w 290835"/>
                <a:gd name="connsiteY0" fmla="*/ 649613 h 649764"/>
                <a:gd name="connsiteX1" fmla="*/ 109710 w 290835"/>
                <a:gd name="connsiteY1" fmla="*/ 316238 h 649764"/>
                <a:gd name="connsiteX2" fmla="*/ 290685 w 290835"/>
                <a:gd name="connsiteY2" fmla="*/ 54301 h 649764"/>
                <a:gd name="connsiteX3" fmla="*/ 138285 w 290835"/>
                <a:gd name="connsiteY3" fmla="*/ 25726 h 649764"/>
                <a:gd name="connsiteX4" fmla="*/ 4935 w 290835"/>
                <a:gd name="connsiteY4" fmla="*/ 354338 h 649764"/>
                <a:gd name="connsiteX5" fmla="*/ 47798 w 290835"/>
                <a:gd name="connsiteY5" fmla="*/ 649613 h 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35" h="649764">
                  <a:moveTo>
                    <a:pt x="47798" y="649613"/>
                  </a:moveTo>
                  <a:cubicBezTo>
                    <a:pt x="65260" y="643263"/>
                    <a:pt x="69229" y="415457"/>
                    <a:pt x="109710" y="316238"/>
                  </a:cubicBezTo>
                  <a:cubicBezTo>
                    <a:pt x="150191" y="217019"/>
                    <a:pt x="285923" y="102720"/>
                    <a:pt x="290685" y="54301"/>
                  </a:cubicBezTo>
                  <a:cubicBezTo>
                    <a:pt x="295447" y="5882"/>
                    <a:pt x="185910" y="-24280"/>
                    <a:pt x="138285" y="25726"/>
                  </a:cubicBezTo>
                  <a:cubicBezTo>
                    <a:pt x="90660" y="75732"/>
                    <a:pt x="24779" y="247975"/>
                    <a:pt x="4935" y="354338"/>
                  </a:cubicBezTo>
                  <a:cubicBezTo>
                    <a:pt x="-14909" y="460700"/>
                    <a:pt x="30336" y="655963"/>
                    <a:pt x="47798" y="649613"/>
                  </a:cubicBezTo>
                  <a:close/>
                </a:path>
              </a:pathLst>
            </a:cu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MH_Other_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01835" y="2006716"/>
              <a:ext cx="1887220" cy="2462893"/>
            </a:xfrm>
            <a:custGeom>
              <a:avLst/>
              <a:gdLst>
                <a:gd name="T0" fmla="*/ 114804 w 2743200"/>
                <a:gd name="T1" fmla="*/ 600 h 2743200"/>
                <a:gd name="T2" fmla="*/ 110685 w 2743200"/>
                <a:gd name="T3" fmla="*/ 4735 h 2743200"/>
                <a:gd name="T4" fmla="*/ 114804 w 2743200"/>
                <a:gd name="T5" fmla="*/ 8870 h 2743200"/>
                <a:gd name="T6" fmla="*/ 118923 w 2743200"/>
                <a:gd name="T7" fmla="*/ 4735 h 2743200"/>
                <a:gd name="T8" fmla="*/ 114804 w 2743200"/>
                <a:gd name="T9" fmla="*/ 600 h 2743200"/>
                <a:gd name="T10" fmla="*/ 114804 w 2743200"/>
                <a:gd name="T11" fmla="*/ 0 h 2743200"/>
                <a:gd name="T12" fmla="*/ 229608 w 2743200"/>
                <a:gd name="T13" fmla="*/ 115241 h 2743200"/>
                <a:gd name="T14" fmla="*/ 114804 w 2743200"/>
                <a:gd name="T15" fmla="*/ 230482 h 2743200"/>
                <a:gd name="T16" fmla="*/ 0 w 2743200"/>
                <a:gd name="T17" fmla="*/ 115241 h 2743200"/>
                <a:gd name="T18" fmla="*/ 114804 w 2743200"/>
                <a:gd name="T19" fmla="*/ 0 h 2743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3200" h="2743200">
                  <a:moveTo>
                    <a:pt x="1371600" y="7143"/>
                  </a:moveTo>
                  <a:cubicBezTo>
                    <a:pt x="1344421" y="7143"/>
                    <a:pt x="1322388" y="29176"/>
                    <a:pt x="1322388" y="56355"/>
                  </a:cubicBezTo>
                  <a:cubicBezTo>
                    <a:pt x="1322388" y="83534"/>
                    <a:pt x="1344421" y="105567"/>
                    <a:pt x="1371600" y="105567"/>
                  </a:cubicBezTo>
                  <a:cubicBezTo>
                    <a:pt x="1398779" y="105567"/>
                    <a:pt x="1420812" y="83534"/>
                    <a:pt x="1420812" y="56355"/>
                  </a:cubicBezTo>
                  <a:cubicBezTo>
                    <a:pt x="1420812" y="29176"/>
                    <a:pt x="1398779" y="7143"/>
                    <a:pt x="1371600" y="7143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0097" y="253185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Lào Cai: Đất hiếm, đồng, apatit.</a:t>
            </a:r>
          </a:p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Thái Nguyên: Sắt, titan</a:t>
            </a:r>
          </a:p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Thạch Khê (Hà Tĩnh): titan, sắt, mangan</a:t>
            </a:r>
          </a:p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Cao Bằng: Bô-xit</a:t>
            </a:r>
          </a:p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Quảng Ninh: than, cát thủy tinh</a:t>
            </a:r>
          </a:p>
          <a:p>
            <a:r>
              <a:rPr lang="vi-VN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Bồng Miêu (Quảng Nam): than bùn, vàng.</a:t>
            </a:r>
            <a:endParaRPr lang="vi-VN" sz="2400" dirty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31"/>
          <p:cNvSpPr/>
          <p:nvPr/>
        </p:nvSpPr>
        <p:spPr>
          <a:xfrm>
            <a:off x="742951" y="1396794"/>
            <a:ext cx="10553700" cy="415290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8111080" cy="584775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4259404" cy="625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BÀI TẬP VẬN DỤNG 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(</a:t>
              </a:r>
              <a:r>
                <a:rPr lang="en-US" altLang="zh-CN" sz="3200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nhà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)</a:t>
              </a:r>
              <a:endParaRPr lang="zh-CN" altLang="en-US" sz="3200" dirty="0">
                <a:solidFill>
                  <a:srgbClr val="FFC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79206" y="1663494"/>
            <a:ext cx="9888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Bài 1: </a:t>
            </a:r>
          </a:p>
          <a:p>
            <a:r>
              <a:rPr lang="vi-VN" sz="2400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Đỉnh núi cao nhất nước ta có độ cao 3143m. Em hãy cho biết tên của đỉnh núi đó.</a:t>
            </a:r>
          </a:p>
          <a:p>
            <a:r>
              <a:rPr lang="vi-VN" sz="2400" dirty="0">
                <a:solidFill>
                  <a:srgbClr val="FF9CA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Độ cao của các đỉnh núi ghi trên bản đồ là độ cao tương đối hay độ cao tuyệt đối?</a:t>
            </a:r>
          </a:p>
          <a:p>
            <a:endParaRPr lang="vi-VN" sz="2400" i="1" dirty="0">
              <a:solidFill>
                <a:srgbClr val="FF9CA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400" b="1" i="1" dirty="0">
                <a:solidFill>
                  <a:srgbClr val="FFFF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Bài </a:t>
            </a:r>
            <a:r>
              <a:rPr lang="en-US" sz="2400" b="1" i="1" dirty="0" smtClean="0">
                <a:solidFill>
                  <a:srgbClr val="FFFF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vi-VN" sz="2400" i="1" dirty="0" smtClean="0">
                <a:solidFill>
                  <a:srgbClr val="FFFF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vi-VN" sz="2400" i="1" dirty="0">
                <a:solidFill>
                  <a:srgbClr val="FFFF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Nêu công dụng của từng nhóm khoáng sản: khoáng sản năng lượng, khoáng sản kim loại, khoáng sản phi kim loại.</a:t>
            </a:r>
            <a:endParaRPr lang="vi-VN" sz="2400" i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2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30" y="4085868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601"/>
            <a:ext cx="583267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9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3" y="991466"/>
            <a:ext cx="1487439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7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3" y="2087413"/>
            <a:ext cx="1354087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2671" y="2256209"/>
              <a:ext cx="1040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4"/>
              <a:r>
                <a:rPr lang="en-US" altLang="zh-CN" sz="4800" dirty="0" err="1" smtClean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em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1" y="1678433"/>
            <a:ext cx="1446959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4"/>
              <a:ext cx="14173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/>
              <a:r>
                <a:rPr lang="en-US" altLang="zh-CN" sz="4800" dirty="0" err="1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3" y="2031261"/>
            <a:ext cx="1354087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7888" y="2203502"/>
              <a:ext cx="11785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/>
              <a:r>
                <a:rPr lang="en-US" altLang="zh-CN" sz="4800" dirty="0" err="1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</a:t>
              </a:r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0" y="1967333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54365" y="2175922"/>
              <a:ext cx="11432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/>
              <a:r>
                <a:rPr lang="en-US" altLang="zh-CN" sz="4800" dirty="0" err="1" smtClean="0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các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500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5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zh-CN" alt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4450" y="4203679"/>
            <a:ext cx="6867231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nhô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rõ</a:t>
            </a:r>
            <a:r>
              <a:rPr lang="en-US" sz="3200" b="1" dirty="0"/>
              <a:t> </a:t>
            </a:r>
            <a:r>
              <a:rPr lang="en-US" sz="3200" b="1" dirty="0" err="1"/>
              <a:t>rệt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,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&gt; 500m so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3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241800"/>
            <a:ext cx="5994400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,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phẳng</a:t>
            </a:r>
            <a:r>
              <a:rPr lang="en-US" sz="3200" b="1" dirty="0"/>
              <a:t>,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200m so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endParaRPr lang="en-US" sz="3200" b="1" dirty="0"/>
          </a:p>
          <a:p>
            <a:pPr algn="ctr"/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3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4368562"/>
            <a:ext cx="6604000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phẳng</a:t>
            </a:r>
            <a:r>
              <a:rPr lang="en-US" sz="3200" b="1" dirty="0"/>
              <a:t>, </a:t>
            </a:r>
            <a:r>
              <a:rPr lang="en-US" sz="3200" b="1" dirty="0" err="1"/>
              <a:t>rộng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,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500 - 1000m so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3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0800" y="4470162"/>
            <a:ext cx="7127581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đỉnh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, </a:t>
            </a:r>
            <a:r>
              <a:rPr lang="en-US" sz="3200" b="1" dirty="0" err="1"/>
              <a:t>sườn</a:t>
            </a:r>
            <a:r>
              <a:rPr lang="en-US" sz="3200" b="1" dirty="0"/>
              <a:t> </a:t>
            </a:r>
            <a:r>
              <a:rPr lang="en-US" sz="3200" b="1" dirty="0" err="1"/>
              <a:t>thoải</a:t>
            </a:r>
            <a:r>
              <a:rPr lang="en-US" sz="3200" b="1" dirty="0"/>
              <a:t>,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chân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đỉnh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 200m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endParaRPr lang="en-US" sz="3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3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1"/>
            <a:ext cx="5994400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núi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cấu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: </a:t>
            </a:r>
            <a:r>
              <a:rPr lang="en-US" sz="3200" b="1" dirty="0" err="1"/>
              <a:t>đỉnh</a:t>
            </a:r>
            <a:r>
              <a:rPr lang="en-US" sz="3200" b="1" dirty="0"/>
              <a:t> </a:t>
            </a:r>
            <a:r>
              <a:rPr lang="en-US" sz="3200" b="1" dirty="0" err="1"/>
              <a:t>núi</a:t>
            </a:r>
            <a:r>
              <a:rPr lang="en-US" sz="3200" b="1" dirty="0"/>
              <a:t>, </a:t>
            </a:r>
            <a:r>
              <a:rPr lang="en-US" sz="3200" b="1" dirty="0" err="1"/>
              <a:t>chân</a:t>
            </a:r>
            <a:r>
              <a:rPr lang="en-US" sz="3200" b="1" dirty="0"/>
              <a:t> </a:t>
            </a:r>
            <a:r>
              <a:rPr lang="en-US" sz="3200" b="1" dirty="0" err="1"/>
              <a:t>núi</a:t>
            </a:r>
            <a:r>
              <a:rPr lang="en-US" sz="3200" b="1" dirty="0"/>
              <a:t>, ….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thung</a:t>
            </a:r>
            <a:r>
              <a:rPr lang="en-US" sz="3200" b="1" dirty="0"/>
              <a:t> </a:t>
            </a:r>
            <a:r>
              <a:rPr lang="en-US" sz="3200" b="1" dirty="0" err="1"/>
              <a:t>lũng</a:t>
            </a:r>
            <a:r>
              <a:rPr lang="en-US" sz="3200" b="1" dirty="0"/>
              <a:t>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70421481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5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50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1541</TotalTime>
  <Words>952</Words>
  <Application>Microsoft Office PowerPoint</Application>
  <PresentationFormat>Custom</PresentationFormat>
  <Paragraphs>156</Paragraphs>
  <Slides>35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104</cp:revision>
  <dcterms:created xsi:type="dcterms:W3CDTF">2017-07-04T12:34:02Z</dcterms:created>
  <dcterms:modified xsi:type="dcterms:W3CDTF">2022-12-14T02:33:17Z</dcterms:modified>
</cp:coreProperties>
</file>