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66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FF99"/>
    <a:srgbClr val="99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9" d="100"/>
          <a:sy n="79" d="100"/>
        </p:scale>
        <p:origin x="-1140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659C-2165-4998-A37F-E2A736A4C716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250EC-E32E-4EE0-9870-2E04FFBA54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1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9D7E01FF-1EF2-405E-9FAD-02E74F61E18F}" type="slidenum">
              <a:rPr lang="en-US"/>
              <a:pPr eaLnBrk="1" hangingPunct="1"/>
              <a:t>26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vi-VN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33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71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89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pPr/>
              <a:t>24/10/2022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6.jpeg"/><Relationship Id="rId4" Type="http://schemas.openxmlformats.org/officeDocument/2006/relationships/hyperlink" Target="file:///F:\Phim%20tu%20lieu\Ungdung%20bai%207\phim%20tu%20lieu%20ngay%20va%20dem.fl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6.jpeg"/><Relationship Id="rId4" Type="http://schemas.openxmlformats.org/officeDocument/2006/relationships/hyperlink" Target="file:///F:\Phim%20tu%20lieu\Ungdung%20bai%207\phim%20tu%20lieu%20ngay%20va%20dem.fl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slide" Target="slide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microsoft.com/office/2007/relationships/hdphoto" Target="../media/hdphoto9.wdp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file:///F:\Phim%20tu%20lieu\Ungdung%20bai%207\phim%20tu%20lieu%20ngay%20va%20dem.flv" TargetMode="Externa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53.jpeg"/><Relationship Id="rId5" Type="http://schemas.openxmlformats.org/officeDocument/2006/relationships/image" Target="../media/image50.jpeg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openxmlformats.org/officeDocument/2006/relationships/image" Target="../media/image23.png"/><Relationship Id="rId39" Type="http://schemas.openxmlformats.org/officeDocument/2006/relationships/slide" Target="slide10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3.png"/><Relationship Id="rId34" Type="http://schemas.openxmlformats.org/officeDocument/2006/relationships/slide" Target="slide8.xml"/><Relationship Id="rId42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openxmlformats.org/officeDocument/2006/relationships/image" Target="../media/image22.png"/><Relationship Id="rId33" Type="http://schemas.openxmlformats.org/officeDocument/2006/relationships/slide" Target="slide4.xml"/><Relationship Id="rId38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6.png"/><Relationship Id="rId41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10.wdp"/><Relationship Id="rId32" Type="http://schemas.openxmlformats.org/officeDocument/2006/relationships/image" Target="../media/image29.png"/><Relationship Id="rId37" Type="http://schemas.openxmlformats.org/officeDocument/2006/relationships/slide" Target="slide6.xml"/><Relationship Id="rId40" Type="http://schemas.openxmlformats.org/officeDocument/2006/relationships/slide" Target="slide11.xm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slide" Target="slide9.xml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87" y="817836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80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3036361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2849169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13" y="3182997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84" y="3286222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05" y="3286222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5797228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49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27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800452" y="356508"/>
            <a:ext cx="6056717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608" y="3082689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9453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4350" y="1799863"/>
            <a:ext cx="7362188" cy="129266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7. Đ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kính của Trái Đất có chiều dài là bao nhiêu km?</a:t>
            </a:r>
            <a:endParaRPr lang="en-US" sz="2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743547" y="5282251"/>
            <a:ext cx="1592103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12 756 km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3983" y="1368788"/>
            <a:ext cx="6722109" cy="249299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8. Điền vào dấu (...) trong câu d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y:</a:t>
            </a:r>
          </a:p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“Nh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có kích th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 và khối l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ớn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Trái Đất 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tạo ra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(...)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ữ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các chất khí làm thành l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ớ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 vỏ khí bảo vệ mình”</a:t>
            </a:r>
            <a:endParaRPr lang="en-US" sz="26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030930" y="5190812"/>
            <a:ext cx="1633781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...lực hút...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88925" y="33147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2585323"/>
          </a:xfrm>
          <a:prstGeom prst="rect">
            <a:avLst/>
          </a:prstGeom>
          <a:solidFill>
            <a:srgbClr val="CCFF33"/>
          </a:solidFill>
          <a:ln w="9525" algn="ctr">
            <a:solidFill>
              <a:srgbClr val="99FF33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</a:t>
            </a:r>
            <a:r>
              <a:rPr lang="vi-VN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Ế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 - B</a:t>
            </a:r>
            <a:r>
              <a:rPr lang="vi-VN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ÀI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7. CHUYỂN ĐỘNG </a:t>
            </a:r>
          </a:p>
          <a:p>
            <a:pPr algn="ctr">
              <a:lnSpc>
                <a:spcPct val="15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 QUAY QUANH TRỤC CỦA TRÁI ĐẤT</a:t>
            </a:r>
          </a:p>
          <a:p>
            <a:pPr algn="ctr">
              <a:lnSpc>
                <a:spcPct val="15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 HỆ QUẢ</a:t>
            </a:r>
            <a:endParaRPr lang="en-US" altLang="vi-VN" sz="36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29692"/>
            <a:ext cx="9144000" cy="45243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638800" y="1981200"/>
            <a:ext cx="3016250" cy="4457692"/>
            <a:chOff x="1668" y="489"/>
            <a:chExt cx="2449" cy="3612"/>
          </a:xfrm>
        </p:grpSpPr>
        <p:sp>
          <p:nvSpPr>
            <p:cNvPr id="7" name="Line 3"/>
            <p:cNvSpPr>
              <a:spLocks noChangeShapeType="1"/>
            </p:cNvSpPr>
            <p:nvPr/>
          </p:nvSpPr>
          <p:spPr bwMode="auto">
            <a:xfrm flipH="1">
              <a:off x="1899" y="489"/>
              <a:ext cx="1714" cy="3612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4" descr="EARTH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378033">
              <a:off x="1668" y="888"/>
              <a:ext cx="2449" cy="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Arc 59"/>
          <p:cNvSpPr>
            <a:spLocks/>
          </p:cNvSpPr>
          <p:nvPr/>
        </p:nvSpPr>
        <p:spPr bwMode="auto">
          <a:xfrm rot="-2932993" flipH="1" flipV="1">
            <a:off x="6879202" y="2335958"/>
            <a:ext cx="639699" cy="1560775"/>
          </a:xfrm>
          <a:custGeom>
            <a:avLst/>
            <a:gdLst>
              <a:gd name="T0" fmla="*/ 2147483647 w 35246"/>
              <a:gd name="T1" fmla="*/ 0 h 36330"/>
              <a:gd name="T2" fmla="*/ 0 w 35246"/>
              <a:gd name="T3" fmla="*/ 2147483647 h 36330"/>
              <a:gd name="T4" fmla="*/ 2147483647 w 35246"/>
              <a:gd name="T5" fmla="*/ 2147483647 h 36330"/>
              <a:gd name="T6" fmla="*/ 0 60000 65536"/>
              <a:gd name="T7" fmla="*/ 0 60000 65536"/>
              <a:gd name="T8" fmla="*/ 0 60000 65536"/>
              <a:gd name="T9" fmla="*/ 0 w 35246"/>
              <a:gd name="T10" fmla="*/ 0 h 36330"/>
              <a:gd name="T11" fmla="*/ 35246 w 35246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246" h="36330" fill="none" extrusionOk="0">
                <a:moveTo>
                  <a:pt x="29444" y="-1"/>
                </a:moveTo>
                <a:cubicBezTo>
                  <a:pt x="33172" y="3998"/>
                  <a:pt x="35246" y="9262"/>
                  <a:pt x="35246" y="14730"/>
                </a:cubicBezTo>
                <a:cubicBezTo>
                  <a:pt x="35246" y="26659"/>
                  <a:pt x="25575" y="36330"/>
                  <a:pt x="13646" y="36330"/>
                </a:cubicBezTo>
                <a:cubicBezTo>
                  <a:pt x="8674" y="36330"/>
                  <a:pt x="3854" y="34614"/>
                  <a:pt x="0" y="31473"/>
                </a:cubicBezTo>
              </a:path>
              <a:path w="35246" h="36330" stroke="0" extrusionOk="0">
                <a:moveTo>
                  <a:pt x="29444" y="-1"/>
                </a:moveTo>
                <a:cubicBezTo>
                  <a:pt x="33172" y="3998"/>
                  <a:pt x="35246" y="9262"/>
                  <a:pt x="35246" y="14730"/>
                </a:cubicBezTo>
                <a:cubicBezTo>
                  <a:pt x="35246" y="26659"/>
                  <a:pt x="25575" y="36330"/>
                  <a:pt x="13646" y="36330"/>
                </a:cubicBezTo>
                <a:cubicBezTo>
                  <a:pt x="8674" y="36330"/>
                  <a:pt x="3854" y="34614"/>
                  <a:pt x="0" y="31473"/>
                </a:cubicBezTo>
                <a:lnTo>
                  <a:pt x="13646" y="14730"/>
                </a:lnTo>
                <a:lnTo>
                  <a:pt x="29444" y="-1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rc 60"/>
          <p:cNvSpPr>
            <a:spLocks/>
          </p:cNvSpPr>
          <p:nvPr/>
        </p:nvSpPr>
        <p:spPr bwMode="auto">
          <a:xfrm rot="-3017165" flipH="1" flipV="1">
            <a:off x="6057915" y="3261106"/>
            <a:ext cx="469438" cy="1508126"/>
          </a:xfrm>
          <a:custGeom>
            <a:avLst/>
            <a:gdLst>
              <a:gd name="T0" fmla="*/ 2147483647 w 28268"/>
              <a:gd name="T1" fmla="*/ 0 h 36330"/>
              <a:gd name="T2" fmla="*/ 0 w 28268"/>
              <a:gd name="T3" fmla="*/ 2147483647 h 36330"/>
              <a:gd name="T4" fmla="*/ 1101665155 w 28268"/>
              <a:gd name="T5" fmla="*/ 2147483647 h 36330"/>
              <a:gd name="T6" fmla="*/ 0 60000 65536"/>
              <a:gd name="T7" fmla="*/ 0 60000 65536"/>
              <a:gd name="T8" fmla="*/ 0 60000 65536"/>
              <a:gd name="T9" fmla="*/ 0 w 28268"/>
              <a:gd name="T10" fmla="*/ 0 h 36330"/>
              <a:gd name="T11" fmla="*/ 28268 w 28268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268" h="36330" fill="none" extrusionOk="0">
                <a:moveTo>
                  <a:pt x="22466" y="-1"/>
                </a:moveTo>
                <a:cubicBezTo>
                  <a:pt x="26194" y="3998"/>
                  <a:pt x="28268" y="9262"/>
                  <a:pt x="28268" y="14730"/>
                </a:cubicBezTo>
                <a:cubicBezTo>
                  <a:pt x="28268" y="26659"/>
                  <a:pt x="18597" y="36330"/>
                  <a:pt x="6668" y="36330"/>
                </a:cubicBezTo>
                <a:cubicBezTo>
                  <a:pt x="4403" y="36330"/>
                  <a:pt x="2153" y="35973"/>
                  <a:pt x="-1" y="35275"/>
                </a:cubicBezTo>
              </a:path>
              <a:path w="28268" h="36330" stroke="0" extrusionOk="0">
                <a:moveTo>
                  <a:pt x="22466" y="-1"/>
                </a:moveTo>
                <a:cubicBezTo>
                  <a:pt x="26194" y="3998"/>
                  <a:pt x="28268" y="9262"/>
                  <a:pt x="28268" y="14730"/>
                </a:cubicBezTo>
                <a:cubicBezTo>
                  <a:pt x="28268" y="26659"/>
                  <a:pt x="18597" y="36330"/>
                  <a:pt x="6668" y="36330"/>
                </a:cubicBezTo>
                <a:cubicBezTo>
                  <a:pt x="4403" y="36330"/>
                  <a:pt x="2153" y="35973"/>
                  <a:pt x="-1" y="35275"/>
                </a:cubicBezTo>
                <a:lnTo>
                  <a:pt x="6668" y="14730"/>
                </a:lnTo>
                <a:lnTo>
                  <a:pt x="22466" y="-1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61"/>
          <p:cNvSpPr>
            <a:spLocks noChangeShapeType="1"/>
          </p:cNvSpPr>
          <p:nvPr/>
        </p:nvSpPr>
        <p:spPr bwMode="auto">
          <a:xfrm flipV="1">
            <a:off x="5291368" y="6400800"/>
            <a:ext cx="3663950" cy="711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63"/>
          <p:cNvSpPr>
            <a:spLocks/>
          </p:cNvSpPr>
          <p:nvPr/>
        </p:nvSpPr>
        <p:spPr bwMode="auto">
          <a:xfrm>
            <a:off x="6019800" y="6139542"/>
            <a:ext cx="191029" cy="313830"/>
          </a:xfrm>
          <a:custGeom>
            <a:avLst/>
            <a:gdLst>
              <a:gd name="T0" fmla="*/ 0 w 152"/>
              <a:gd name="T1" fmla="*/ 0 h 240"/>
              <a:gd name="T2" fmla="*/ 2147483647 w 152"/>
              <a:gd name="T3" fmla="*/ 2147483647 h 240"/>
              <a:gd name="T4" fmla="*/ 2147483647 w 152"/>
              <a:gd name="T5" fmla="*/ 2147483647 h 240"/>
              <a:gd name="T6" fmla="*/ 2147483647 w 15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240"/>
              <a:gd name="T14" fmla="*/ 152 w 152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240">
                <a:moveTo>
                  <a:pt x="0" y="0"/>
                </a:moveTo>
                <a:cubicBezTo>
                  <a:pt x="36" y="12"/>
                  <a:pt x="72" y="24"/>
                  <a:pt x="96" y="48"/>
                </a:cubicBezTo>
                <a:cubicBezTo>
                  <a:pt x="120" y="72"/>
                  <a:pt x="136" y="112"/>
                  <a:pt x="144" y="144"/>
                </a:cubicBezTo>
                <a:cubicBezTo>
                  <a:pt x="152" y="176"/>
                  <a:pt x="148" y="208"/>
                  <a:pt x="144" y="24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45518" y="61141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Mặt phẳng quỹ </a:t>
            </a:r>
            <a:r>
              <a:rPr lang="vi-VN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1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0" y="602342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66</a:t>
            </a:r>
            <a:r>
              <a:rPr lang="en-US" sz="1600" b="1" baseline="30000" dirty="0" smtClean="0">
                <a:solidFill>
                  <a:srgbClr val="002060"/>
                </a:solidFill>
                <a:latin typeface="+mj-lt"/>
              </a:rPr>
              <a:t>0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33’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xmlns="" id="{817036A0-A032-4577-BF35-0E7EDDDA8A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>
            <a:off x="72570" y="5246916"/>
            <a:ext cx="1795165" cy="177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9" grpId="0" animBg="1"/>
      <p:bldP spid="10" grpId="0" animBg="1"/>
      <p:bldP spid="11" grpId="0" animBg="1"/>
      <p:bldP spid="1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1117602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tự quay quanh trục của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638800" y="1981200"/>
            <a:ext cx="3016250" cy="4457692"/>
            <a:chOff x="1668" y="489"/>
            <a:chExt cx="2449" cy="3612"/>
          </a:xfrm>
        </p:grpSpPr>
        <p:sp>
          <p:nvSpPr>
            <p:cNvPr id="8" name="Line 3"/>
            <p:cNvSpPr>
              <a:spLocks noChangeShapeType="1"/>
            </p:cNvSpPr>
            <p:nvPr/>
          </p:nvSpPr>
          <p:spPr bwMode="auto">
            <a:xfrm flipH="1">
              <a:off x="1899" y="489"/>
              <a:ext cx="1714" cy="3612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4" descr="EARTH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378033">
              <a:off x="1668" y="888"/>
              <a:ext cx="2449" cy="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Arc 59"/>
          <p:cNvSpPr>
            <a:spLocks/>
          </p:cNvSpPr>
          <p:nvPr/>
        </p:nvSpPr>
        <p:spPr bwMode="auto">
          <a:xfrm rot="-2932993" flipH="1" flipV="1">
            <a:off x="6879202" y="2335958"/>
            <a:ext cx="639699" cy="1560775"/>
          </a:xfrm>
          <a:custGeom>
            <a:avLst/>
            <a:gdLst>
              <a:gd name="T0" fmla="*/ 2147483647 w 35246"/>
              <a:gd name="T1" fmla="*/ 0 h 36330"/>
              <a:gd name="T2" fmla="*/ 0 w 35246"/>
              <a:gd name="T3" fmla="*/ 2147483647 h 36330"/>
              <a:gd name="T4" fmla="*/ 2147483647 w 35246"/>
              <a:gd name="T5" fmla="*/ 2147483647 h 36330"/>
              <a:gd name="T6" fmla="*/ 0 60000 65536"/>
              <a:gd name="T7" fmla="*/ 0 60000 65536"/>
              <a:gd name="T8" fmla="*/ 0 60000 65536"/>
              <a:gd name="T9" fmla="*/ 0 w 35246"/>
              <a:gd name="T10" fmla="*/ 0 h 36330"/>
              <a:gd name="T11" fmla="*/ 35246 w 35246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246" h="36330" fill="none" extrusionOk="0">
                <a:moveTo>
                  <a:pt x="29444" y="-1"/>
                </a:moveTo>
                <a:cubicBezTo>
                  <a:pt x="33172" y="3998"/>
                  <a:pt x="35246" y="9262"/>
                  <a:pt x="35246" y="14730"/>
                </a:cubicBezTo>
                <a:cubicBezTo>
                  <a:pt x="35246" y="26659"/>
                  <a:pt x="25575" y="36330"/>
                  <a:pt x="13646" y="36330"/>
                </a:cubicBezTo>
                <a:cubicBezTo>
                  <a:pt x="8674" y="36330"/>
                  <a:pt x="3854" y="34614"/>
                  <a:pt x="0" y="31473"/>
                </a:cubicBezTo>
              </a:path>
              <a:path w="35246" h="36330" stroke="0" extrusionOk="0">
                <a:moveTo>
                  <a:pt x="29444" y="-1"/>
                </a:moveTo>
                <a:cubicBezTo>
                  <a:pt x="33172" y="3998"/>
                  <a:pt x="35246" y="9262"/>
                  <a:pt x="35246" y="14730"/>
                </a:cubicBezTo>
                <a:cubicBezTo>
                  <a:pt x="35246" y="26659"/>
                  <a:pt x="25575" y="36330"/>
                  <a:pt x="13646" y="36330"/>
                </a:cubicBezTo>
                <a:cubicBezTo>
                  <a:pt x="8674" y="36330"/>
                  <a:pt x="3854" y="34614"/>
                  <a:pt x="0" y="31473"/>
                </a:cubicBezTo>
                <a:lnTo>
                  <a:pt x="13646" y="14730"/>
                </a:lnTo>
                <a:lnTo>
                  <a:pt x="29444" y="-1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rc 60"/>
          <p:cNvSpPr>
            <a:spLocks/>
          </p:cNvSpPr>
          <p:nvPr/>
        </p:nvSpPr>
        <p:spPr bwMode="auto">
          <a:xfrm rot="-3017165" flipH="1" flipV="1">
            <a:off x="6057915" y="3261106"/>
            <a:ext cx="469438" cy="1508126"/>
          </a:xfrm>
          <a:custGeom>
            <a:avLst/>
            <a:gdLst>
              <a:gd name="T0" fmla="*/ 2147483647 w 28268"/>
              <a:gd name="T1" fmla="*/ 0 h 36330"/>
              <a:gd name="T2" fmla="*/ 0 w 28268"/>
              <a:gd name="T3" fmla="*/ 2147483647 h 36330"/>
              <a:gd name="T4" fmla="*/ 1101665155 w 28268"/>
              <a:gd name="T5" fmla="*/ 2147483647 h 36330"/>
              <a:gd name="T6" fmla="*/ 0 60000 65536"/>
              <a:gd name="T7" fmla="*/ 0 60000 65536"/>
              <a:gd name="T8" fmla="*/ 0 60000 65536"/>
              <a:gd name="T9" fmla="*/ 0 w 28268"/>
              <a:gd name="T10" fmla="*/ 0 h 36330"/>
              <a:gd name="T11" fmla="*/ 28268 w 28268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268" h="36330" fill="none" extrusionOk="0">
                <a:moveTo>
                  <a:pt x="22466" y="-1"/>
                </a:moveTo>
                <a:cubicBezTo>
                  <a:pt x="26194" y="3998"/>
                  <a:pt x="28268" y="9262"/>
                  <a:pt x="28268" y="14730"/>
                </a:cubicBezTo>
                <a:cubicBezTo>
                  <a:pt x="28268" y="26659"/>
                  <a:pt x="18597" y="36330"/>
                  <a:pt x="6668" y="36330"/>
                </a:cubicBezTo>
                <a:cubicBezTo>
                  <a:pt x="4403" y="36330"/>
                  <a:pt x="2153" y="35973"/>
                  <a:pt x="-1" y="35275"/>
                </a:cubicBezTo>
              </a:path>
              <a:path w="28268" h="36330" stroke="0" extrusionOk="0">
                <a:moveTo>
                  <a:pt x="22466" y="-1"/>
                </a:moveTo>
                <a:cubicBezTo>
                  <a:pt x="26194" y="3998"/>
                  <a:pt x="28268" y="9262"/>
                  <a:pt x="28268" y="14730"/>
                </a:cubicBezTo>
                <a:cubicBezTo>
                  <a:pt x="28268" y="26659"/>
                  <a:pt x="18597" y="36330"/>
                  <a:pt x="6668" y="36330"/>
                </a:cubicBezTo>
                <a:cubicBezTo>
                  <a:pt x="4403" y="36330"/>
                  <a:pt x="2153" y="35973"/>
                  <a:pt x="-1" y="35275"/>
                </a:cubicBezTo>
                <a:lnTo>
                  <a:pt x="6668" y="14730"/>
                </a:lnTo>
                <a:lnTo>
                  <a:pt x="22466" y="-1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61"/>
          <p:cNvSpPr>
            <a:spLocks noChangeShapeType="1"/>
          </p:cNvSpPr>
          <p:nvPr/>
        </p:nvSpPr>
        <p:spPr bwMode="auto">
          <a:xfrm flipV="1">
            <a:off x="5480050" y="6400800"/>
            <a:ext cx="3663950" cy="711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63"/>
          <p:cNvSpPr>
            <a:spLocks/>
          </p:cNvSpPr>
          <p:nvPr/>
        </p:nvSpPr>
        <p:spPr bwMode="auto">
          <a:xfrm>
            <a:off x="6019800" y="6139542"/>
            <a:ext cx="191029" cy="313830"/>
          </a:xfrm>
          <a:custGeom>
            <a:avLst/>
            <a:gdLst>
              <a:gd name="T0" fmla="*/ 0 w 152"/>
              <a:gd name="T1" fmla="*/ 0 h 240"/>
              <a:gd name="T2" fmla="*/ 2147483647 w 152"/>
              <a:gd name="T3" fmla="*/ 2147483647 h 240"/>
              <a:gd name="T4" fmla="*/ 2147483647 w 152"/>
              <a:gd name="T5" fmla="*/ 2147483647 h 240"/>
              <a:gd name="T6" fmla="*/ 2147483647 w 15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240"/>
              <a:gd name="T14" fmla="*/ 152 w 152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240">
                <a:moveTo>
                  <a:pt x="0" y="0"/>
                </a:moveTo>
                <a:cubicBezTo>
                  <a:pt x="36" y="12"/>
                  <a:pt x="72" y="24"/>
                  <a:pt x="96" y="48"/>
                </a:cubicBezTo>
                <a:cubicBezTo>
                  <a:pt x="120" y="72"/>
                  <a:pt x="136" y="112"/>
                  <a:pt x="144" y="144"/>
                </a:cubicBezTo>
                <a:cubicBezTo>
                  <a:pt x="152" y="176"/>
                  <a:pt x="148" y="208"/>
                  <a:pt x="144" y="24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61141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Mặt phẳng quỹ </a:t>
            </a:r>
            <a:r>
              <a:rPr lang="vi-VN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1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0" y="602342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66</a:t>
            </a:r>
            <a:r>
              <a:rPr lang="en-US" sz="1600" b="1" baseline="30000" dirty="0" smtClean="0">
                <a:solidFill>
                  <a:srgbClr val="002060"/>
                </a:solidFill>
                <a:latin typeface="+mj-lt"/>
              </a:rPr>
              <a:t>0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33’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28600" y="1763484"/>
            <a:ext cx="5181600" cy="45243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*Khai thác thông tin mục 1; H.1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SGK và hình bên,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 biết: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Góc nghiêng của trục Trái Đất khi tự quay.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Hướng tự quay quanh trục của Trái Đất.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Thời gian Trái Đất tự quay quanh trục hết một vòng.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3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1117602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tự quay quanh trục của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638800" y="1981200"/>
            <a:ext cx="3016250" cy="4457692"/>
            <a:chOff x="1668" y="489"/>
            <a:chExt cx="2449" cy="3612"/>
          </a:xfrm>
        </p:grpSpPr>
        <p:sp>
          <p:nvSpPr>
            <p:cNvPr id="8" name="Line 3"/>
            <p:cNvSpPr>
              <a:spLocks noChangeShapeType="1"/>
            </p:cNvSpPr>
            <p:nvPr/>
          </p:nvSpPr>
          <p:spPr bwMode="auto">
            <a:xfrm flipH="1">
              <a:off x="1899" y="489"/>
              <a:ext cx="1714" cy="3612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4" descr="EARTH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378033">
              <a:off x="1668" y="888"/>
              <a:ext cx="2449" cy="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Arc 59"/>
          <p:cNvSpPr>
            <a:spLocks/>
          </p:cNvSpPr>
          <p:nvPr/>
        </p:nvSpPr>
        <p:spPr bwMode="auto">
          <a:xfrm rot="-2932993" flipH="1" flipV="1">
            <a:off x="6879202" y="2335958"/>
            <a:ext cx="639699" cy="1560775"/>
          </a:xfrm>
          <a:custGeom>
            <a:avLst/>
            <a:gdLst>
              <a:gd name="T0" fmla="*/ 2147483647 w 35246"/>
              <a:gd name="T1" fmla="*/ 0 h 36330"/>
              <a:gd name="T2" fmla="*/ 0 w 35246"/>
              <a:gd name="T3" fmla="*/ 2147483647 h 36330"/>
              <a:gd name="T4" fmla="*/ 2147483647 w 35246"/>
              <a:gd name="T5" fmla="*/ 2147483647 h 36330"/>
              <a:gd name="T6" fmla="*/ 0 60000 65536"/>
              <a:gd name="T7" fmla="*/ 0 60000 65536"/>
              <a:gd name="T8" fmla="*/ 0 60000 65536"/>
              <a:gd name="T9" fmla="*/ 0 w 35246"/>
              <a:gd name="T10" fmla="*/ 0 h 36330"/>
              <a:gd name="T11" fmla="*/ 35246 w 35246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246" h="36330" fill="none" extrusionOk="0">
                <a:moveTo>
                  <a:pt x="29444" y="-1"/>
                </a:moveTo>
                <a:cubicBezTo>
                  <a:pt x="33172" y="3998"/>
                  <a:pt x="35246" y="9262"/>
                  <a:pt x="35246" y="14730"/>
                </a:cubicBezTo>
                <a:cubicBezTo>
                  <a:pt x="35246" y="26659"/>
                  <a:pt x="25575" y="36330"/>
                  <a:pt x="13646" y="36330"/>
                </a:cubicBezTo>
                <a:cubicBezTo>
                  <a:pt x="8674" y="36330"/>
                  <a:pt x="3854" y="34614"/>
                  <a:pt x="0" y="31473"/>
                </a:cubicBezTo>
              </a:path>
              <a:path w="35246" h="36330" stroke="0" extrusionOk="0">
                <a:moveTo>
                  <a:pt x="29444" y="-1"/>
                </a:moveTo>
                <a:cubicBezTo>
                  <a:pt x="33172" y="3998"/>
                  <a:pt x="35246" y="9262"/>
                  <a:pt x="35246" y="14730"/>
                </a:cubicBezTo>
                <a:cubicBezTo>
                  <a:pt x="35246" y="26659"/>
                  <a:pt x="25575" y="36330"/>
                  <a:pt x="13646" y="36330"/>
                </a:cubicBezTo>
                <a:cubicBezTo>
                  <a:pt x="8674" y="36330"/>
                  <a:pt x="3854" y="34614"/>
                  <a:pt x="0" y="31473"/>
                </a:cubicBezTo>
                <a:lnTo>
                  <a:pt x="13646" y="14730"/>
                </a:lnTo>
                <a:lnTo>
                  <a:pt x="29444" y="-1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rc 60"/>
          <p:cNvSpPr>
            <a:spLocks/>
          </p:cNvSpPr>
          <p:nvPr/>
        </p:nvSpPr>
        <p:spPr bwMode="auto">
          <a:xfrm rot="-3017165" flipH="1" flipV="1">
            <a:off x="6057915" y="3261106"/>
            <a:ext cx="469438" cy="1508126"/>
          </a:xfrm>
          <a:custGeom>
            <a:avLst/>
            <a:gdLst>
              <a:gd name="T0" fmla="*/ 2147483647 w 28268"/>
              <a:gd name="T1" fmla="*/ 0 h 36330"/>
              <a:gd name="T2" fmla="*/ 0 w 28268"/>
              <a:gd name="T3" fmla="*/ 2147483647 h 36330"/>
              <a:gd name="T4" fmla="*/ 1101665155 w 28268"/>
              <a:gd name="T5" fmla="*/ 2147483647 h 36330"/>
              <a:gd name="T6" fmla="*/ 0 60000 65536"/>
              <a:gd name="T7" fmla="*/ 0 60000 65536"/>
              <a:gd name="T8" fmla="*/ 0 60000 65536"/>
              <a:gd name="T9" fmla="*/ 0 w 28268"/>
              <a:gd name="T10" fmla="*/ 0 h 36330"/>
              <a:gd name="T11" fmla="*/ 28268 w 28268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268" h="36330" fill="none" extrusionOk="0">
                <a:moveTo>
                  <a:pt x="22466" y="-1"/>
                </a:moveTo>
                <a:cubicBezTo>
                  <a:pt x="26194" y="3998"/>
                  <a:pt x="28268" y="9262"/>
                  <a:pt x="28268" y="14730"/>
                </a:cubicBezTo>
                <a:cubicBezTo>
                  <a:pt x="28268" y="26659"/>
                  <a:pt x="18597" y="36330"/>
                  <a:pt x="6668" y="36330"/>
                </a:cubicBezTo>
                <a:cubicBezTo>
                  <a:pt x="4403" y="36330"/>
                  <a:pt x="2153" y="35973"/>
                  <a:pt x="-1" y="35275"/>
                </a:cubicBezTo>
              </a:path>
              <a:path w="28268" h="36330" stroke="0" extrusionOk="0">
                <a:moveTo>
                  <a:pt x="22466" y="-1"/>
                </a:moveTo>
                <a:cubicBezTo>
                  <a:pt x="26194" y="3998"/>
                  <a:pt x="28268" y="9262"/>
                  <a:pt x="28268" y="14730"/>
                </a:cubicBezTo>
                <a:cubicBezTo>
                  <a:pt x="28268" y="26659"/>
                  <a:pt x="18597" y="36330"/>
                  <a:pt x="6668" y="36330"/>
                </a:cubicBezTo>
                <a:cubicBezTo>
                  <a:pt x="4403" y="36330"/>
                  <a:pt x="2153" y="35973"/>
                  <a:pt x="-1" y="35275"/>
                </a:cubicBezTo>
                <a:lnTo>
                  <a:pt x="6668" y="14730"/>
                </a:lnTo>
                <a:lnTo>
                  <a:pt x="22466" y="-1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61"/>
          <p:cNvSpPr>
            <a:spLocks noChangeShapeType="1"/>
          </p:cNvSpPr>
          <p:nvPr/>
        </p:nvSpPr>
        <p:spPr bwMode="auto">
          <a:xfrm flipV="1">
            <a:off x="5480050" y="6400800"/>
            <a:ext cx="3663950" cy="711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63"/>
          <p:cNvSpPr>
            <a:spLocks/>
          </p:cNvSpPr>
          <p:nvPr/>
        </p:nvSpPr>
        <p:spPr bwMode="auto">
          <a:xfrm>
            <a:off x="6019800" y="6139542"/>
            <a:ext cx="191029" cy="313830"/>
          </a:xfrm>
          <a:custGeom>
            <a:avLst/>
            <a:gdLst>
              <a:gd name="T0" fmla="*/ 0 w 152"/>
              <a:gd name="T1" fmla="*/ 0 h 240"/>
              <a:gd name="T2" fmla="*/ 2147483647 w 152"/>
              <a:gd name="T3" fmla="*/ 2147483647 h 240"/>
              <a:gd name="T4" fmla="*/ 2147483647 w 152"/>
              <a:gd name="T5" fmla="*/ 2147483647 h 240"/>
              <a:gd name="T6" fmla="*/ 2147483647 w 15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240"/>
              <a:gd name="T14" fmla="*/ 152 w 152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240">
                <a:moveTo>
                  <a:pt x="0" y="0"/>
                </a:moveTo>
                <a:cubicBezTo>
                  <a:pt x="36" y="12"/>
                  <a:pt x="72" y="24"/>
                  <a:pt x="96" y="48"/>
                </a:cubicBezTo>
                <a:cubicBezTo>
                  <a:pt x="120" y="72"/>
                  <a:pt x="136" y="112"/>
                  <a:pt x="144" y="144"/>
                </a:cubicBezTo>
                <a:cubicBezTo>
                  <a:pt x="152" y="176"/>
                  <a:pt x="148" y="208"/>
                  <a:pt x="144" y="24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61141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Mặt phẳng quỹ </a:t>
            </a:r>
            <a:r>
              <a:rPr lang="vi-VN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0" y="602342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r>
              <a:rPr lang="en-US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33’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53998" y="1516746"/>
            <a:ext cx="8585202" cy="113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Trái Đất tự quay quanh trục tưởng tượng và luôn nghiêng 66</a:t>
            </a:r>
            <a:r>
              <a:rPr lang="pt-BR" sz="2400" b="1" baseline="30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33’ trên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mặt phẳng quỹ đạo.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28600" y="3962400"/>
            <a:ext cx="5308602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Thời </a:t>
            </a:r>
            <a:r>
              <a:rPr lang="pt-BR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gian Trái Đất tự 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quay một vòng hết 24 giờ.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28600" y="2743200"/>
            <a:ext cx="5308602" cy="113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Hướng tự quay quanh trục: từ tây sang đông.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9654" y="1117602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u="sng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2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7052" y="1861452"/>
            <a:ext cx="41910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EART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468708">
            <a:off x="5338077" y="2112961"/>
            <a:ext cx="2982913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8688" y="1600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Ngày 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m luân phiên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2133600"/>
            <a:ext cx="4267200" cy="3970318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*D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vào thông tin mục 2a SGK và hình bên, cho biết: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Nguyên nhân của s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luân phiên ngày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 trên Trái Đất.</a:t>
            </a:r>
          </a:p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Biểu hiện của hiện t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ượng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 luân phiên nh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thế nào?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9654" y="1117602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Ngày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 luân phiên và gi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trên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88" y="1600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Ngày 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m luân phiên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2057400"/>
            <a:ext cx="86106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Nguyên nhân: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Trái Đất hình cầu và t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quay quanh trục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nên lúc nào cũng được chiếu sáng một nửa.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124200"/>
            <a:ext cx="85344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Biểu hiện:</a:t>
            </a: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+ Nửa được chiếu sáng là ngày, nửa nằm trong bóng tối là đêm.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4281714"/>
            <a:ext cx="8382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+ Khắp mọi nơi trên Trái Đất đều có ngày và đêm luân phiên nhau.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9654" y="1117602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Ngày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 luân phiên và gi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trên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2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7052" y="1861452"/>
            <a:ext cx="41910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EART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468708">
            <a:off x="5338077" y="2112961"/>
            <a:ext cx="2982913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8688" y="1600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Ngày 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m luân phiên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2133600"/>
            <a:ext cx="4267200" cy="175432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 sử Trái đất không tự quay quanh trục thì có hiện tượng Ngày đêm không? Vì sao?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10D9D47-6084-4576-AEFF-DC1192000A04}"/>
              </a:ext>
            </a:extLst>
          </p:cNvPr>
          <p:cNvSpPr txBox="1"/>
          <p:nvPr/>
        </p:nvSpPr>
        <p:spPr>
          <a:xfrm>
            <a:off x="317863" y="2144486"/>
            <a:ext cx="4267200" cy="168796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 dụng quả Địa Cầu để trình bày hiện tượng ngày đêm luân phiên?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smtClean="0">
                <a:latin typeface="Times New Roman" pitchFamily="18" charset="0"/>
              </a:rPr>
              <a:t>TIẾT - BÀI 7. CHUYỂN ĐỘNG TỰ QUAY QUANH TRỤC </a:t>
            </a:r>
          </a:p>
          <a:p>
            <a:pPr algn="ctr"/>
            <a:r>
              <a:rPr lang="en-US" sz="2200" b="1" dirty="0" smtClean="0">
                <a:latin typeface="Times New Roman" pitchFamily="18" charset="0"/>
              </a:rPr>
              <a:t>CỦA TRÁI ĐẤT VÀ HỆ QUẢ</a:t>
            </a:r>
            <a:endParaRPr lang="en-US" sz="22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9654" y="1117602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Ngày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 luân phiên và gi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trên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88" y="1600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Gi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 trên Trái Đất 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909C29-F1E0-4A20-828A-05B4E1416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0" t="19690" r="18634" b="6977"/>
          <a:stretch/>
        </p:blipFill>
        <p:spPr>
          <a:xfrm>
            <a:off x="116112" y="101598"/>
            <a:ext cx="8904516" cy="486591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136A5EE-D23A-48BF-A049-ED2AA517F8E0}"/>
              </a:ext>
            </a:extLst>
          </p:cNvPr>
          <p:cNvSpPr txBox="1"/>
          <p:nvPr/>
        </p:nvSpPr>
        <p:spPr>
          <a:xfrm>
            <a:off x="1995714" y="4532094"/>
            <a:ext cx="5112485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Hình 2. Các khu vực giờ trên Trái Đất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10D9D47-6084-4576-AEFF-DC1192000A04}"/>
              </a:ext>
            </a:extLst>
          </p:cNvPr>
          <p:cNvSpPr txBox="1"/>
          <p:nvPr/>
        </p:nvSpPr>
        <p:spPr>
          <a:xfrm>
            <a:off x="152400" y="5277842"/>
            <a:ext cx="8839200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Bề mặt Trái Đất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thành mấy khu v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gi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Mỗi khu v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gi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 bao nhiêu kinh tuyến?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565F51-B019-479E-BC74-94DB04532F63}"/>
              </a:ext>
            </a:extLst>
          </p:cNvPr>
          <p:cNvSpPr txBox="1"/>
          <p:nvPr/>
        </p:nvSpPr>
        <p:spPr>
          <a:xfrm>
            <a:off x="187233" y="5283926"/>
            <a:ext cx="8839200" cy="11339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Việt 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 thuộc khu vực giờ số mấy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Kể tên các n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có cùng khu vực giờ với Việt Nam.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F2B13C-358C-4544-AC96-297DB1F2C002}"/>
              </a:ext>
            </a:extLst>
          </p:cNvPr>
          <p:cNvSpPr txBox="1"/>
          <p:nvPr/>
        </p:nvSpPr>
        <p:spPr>
          <a:xfrm>
            <a:off x="228600" y="5318760"/>
            <a:ext cx="7315200" cy="579967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Múi 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 nước ta muộn hay sớm hơn so với giờ GMT?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28601" y="5360125"/>
            <a:ext cx="5094664" cy="57996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-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Khu vực giờ số 0 có điểm gì đặc biệt?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4238172" y="137886"/>
            <a:ext cx="381000" cy="4343400"/>
          </a:xfrm>
          <a:prstGeom prst="rect">
            <a:avLst/>
          </a:prstGeom>
          <a:solidFill>
            <a:srgbClr val="FF0000">
              <a:alpha val="41960"/>
            </a:srgbClr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>
            <a:off x="2324100" y="2324100"/>
            <a:ext cx="4191000" cy="158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13359" y="5329645"/>
            <a:ext cx="632460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Quốc gia nào s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ử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dụng gi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của nhiều khu v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 animBg="1"/>
      <p:bldP spid="6" grpId="1" animBg="1"/>
      <p:bldP spid="11" grpId="0" animBg="1"/>
      <p:bldP spid="11" grpId="1" animBg="1"/>
      <p:bldP spid="14338" grpId="0" animBg="1"/>
      <p:bldP spid="14338" grpId="1" animBg="1"/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13" y="6132841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89612" y="558382"/>
            <a:ext cx="6087292" cy="230832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 một trận bão lớn, ngôi nhà của bác Ba đã bị bão tàn phá.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em hãy giúp bác Ba xây lại ngôi nhà mới bằng cách trả lời đúng các câu hỏi.</a:t>
            </a: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9654" y="1117602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Ngày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 luân phiên và gi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trên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88" y="1600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Gi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 trên Trái Đất 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28600" y="1977576"/>
            <a:ext cx="868680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Người ta chia bề mặt Trái Đất chia thành 24 khu vực giờ.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8600" y="2590800"/>
            <a:ext cx="8686800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- K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hu vực gi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ờ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số 0 có đường kinh tuyến gốc đi qua được lấy làm giờ quốc tế (GMT).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28600" y="3657600"/>
            <a:ext cx="8686800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Nước ta nằm trong khu vực giờ số 7 và thứ 8 nhưng thống nhất sử dụng giờ số 7.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:\Users\PTS\Desktop\Ảnh\vna_potal_quang_nam_gala_nghe_thuat_“sac_mau_van_hoa_bon_phuong”_st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9588" y="101599"/>
            <a:ext cx="5817327" cy="370840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00400" y="3886200"/>
            <a:ext cx="5943600" cy="38472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Đêm gala nghệ thuật “S</a:t>
            </a:r>
            <a:r>
              <a:rPr lang="vi-VN" sz="1900" b="1" dirty="0" smtClean="0">
                <a:latin typeface="Times New Roman" pitchFamily="18" charset="0"/>
                <a:cs typeface="Times New Roman" pitchFamily="18" charset="0"/>
              </a:rPr>
              <a:t>ắ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c màu v</a:t>
            </a:r>
            <a:r>
              <a:rPr lang="vi-VN" sz="1900" b="1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n hóa bốn ph</a:t>
            </a:r>
            <a:r>
              <a:rPr lang="vi-VN" sz="1900" b="1" dirty="0" smtClean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ng”</a:t>
            </a:r>
            <a:endParaRPr lang="en-US" sz="1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52" y="1458690"/>
            <a:ext cx="3108960" cy="263149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gian: 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gi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ngày 31/5/2019</a:t>
            </a:r>
          </a:p>
          <a:p>
            <a:pPr algn="just">
              <a:lnSpc>
                <a:spcPct val="150000"/>
              </a:lnSpc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Địa 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iểm: 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TP. Hội An 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(Quảng Nam, Việt Nam)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1269" y="4419600"/>
            <a:ext cx="64008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Xê-un (Hàn Quốc): 22 gi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ngày 31/5/2019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1269" y="5170716"/>
            <a:ext cx="64770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Mát-xcơ-va (LB. Nga): 16 gi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ngày 31/5/2019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1269" y="5867400"/>
            <a:ext cx="64770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+Ma-ni-la (Phi-lip-pin): 21 gi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ngày 31/5/2019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101598"/>
            <a:ext cx="2743200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tập 2</a:t>
            </a:r>
          </a:p>
          <a:p>
            <a:pPr algn="ctr"/>
            <a:r>
              <a:rPr lang="en-US" sz="24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trang 128 SGK</a:t>
            </a:r>
            <a:endParaRPr lang="en-US" sz="2400" b="1" i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3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300" b="1" dirty="0" smtClean="0">
                <a:latin typeface="Times New Roman" pitchFamily="18" charset="0"/>
              </a:rPr>
              <a:t>QUANH TRỤC CỦA TRÁI ĐẤT VÀ HỆ QUẢ</a:t>
            </a:r>
            <a:endParaRPr lang="en-US" sz="23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0626" y="1117602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S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lệch h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vật thể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F88672-FE14-4D11-AD76-4B5543EFB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15" t="16744" r="23692" b="15814"/>
          <a:stretch/>
        </p:blipFill>
        <p:spPr>
          <a:xfrm>
            <a:off x="4648200" y="1600200"/>
            <a:ext cx="4318491" cy="3124199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87633E-C491-4852-91B1-F70402865C76}"/>
              </a:ext>
            </a:extLst>
          </p:cNvPr>
          <p:cNvSpPr txBox="1"/>
          <p:nvPr/>
        </p:nvSpPr>
        <p:spPr>
          <a:xfrm>
            <a:off x="4648200" y="4738908"/>
            <a:ext cx="4296228" cy="70788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H.4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Sự lệch 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ớng chuyển động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vật thể trên Trái Đất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52400" y="1600200"/>
            <a:ext cx="4343400" cy="38854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30000"/>
              </a:lnSpc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*Khai thác thông tin mục 3, H.4 SGK, cho biết s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ự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lệch h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ướ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ng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: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Ở bán cầu Bắc: 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30000"/>
              </a:lnSpc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+ A di chuyển đến B.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30000"/>
              </a:lnSpc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+ C di chuyển đến D.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Ở bán cầu Nam: 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30000"/>
              </a:lnSpc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+ O di chuyển đến P.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30000"/>
              </a:lnSpc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+ M di chuyển đến N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01598" y="5607594"/>
            <a:ext cx="8763000" cy="10046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30000"/>
              </a:lnSpc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Rút ra kết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luận về nguyên nhân và biểu hiện của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sự lệch hướng chuyển động của các vật thế khi di chuyển trên Trái Đất.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290" grpId="0" animBg="1"/>
      <p:bldP spid="12290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1502232"/>
            <a:ext cx="86106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Do Trái Đất tự quay quanh trục nên các vật thể chuyển động trên bề mặt Trái Đất đều bị lệch hướng.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569032"/>
            <a:ext cx="85344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- Ở nửa cầu Bắc vật chuyển động bị lệch về bên phải.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- Ở nửa cầu Nam vật chuyển động bị lệch về bên trái.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668490"/>
            <a:ext cx="85344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- Lực làm lệch hướng đó gọi là lực Cô-ri-ô-lit.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626" y="1117602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S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lệch h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vật thể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04800" y="1752600"/>
            <a:ext cx="8686800" cy="11324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Cho ví dụ thực tế về sự lệch hướng chuyển động của các vật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thể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khi di chuyển trên Trái Đất.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626" y="1117602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S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lệch h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vật thể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vet-sat-lo-da-keo-theo-tung-mang-dat-xuong-so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533399"/>
            <a:ext cx="4267200" cy="381653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Picture 19" descr="t1975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33400"/>
            <a:ext cx="4343400" cy="3810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76200" y="4572000"/>
            <a:ext cx="4419600" cy="762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ường ray tàu hỏa 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 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mòn ở đường ray bên phải  </a:t>
            </a:r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724400" y="4572000"/>
            <a:ext cx="4191000" cy="6858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 con sông thường 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 lở bên bồi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gi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5791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24200" y="1219200"/>
            <a:ext cx="6019800" cy="5029200"/>
            <a:chOff x="1968" y="768"/>
            <a:chExt cx="3792" cy="316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968" y="768"/>
              <a:ext cx="3792" cy="3168"/>
              <a:chOff x="1968" y="768"/>
              <a:chExt cx="3792" cy="3168"/>
            </a:xfrm>
          </p:grpSpPr>
          <p:pic>
            <p:nvPicPr>
              <p:cNvPr id="122962" name="Picture 5" descr="scan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968" y="768"/>
                <a:ext cx="3792" cy="316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sp>
            <p:nvSpPr>
              <p:cNvPr id="122963" name="Freeform 6"/>
              <p:cNvSpPr>
                <a:spLocks/>
              </p:cNvSpPr>
              <p:nvPr/>
            </p:nvSpPr>
            <p:spPr bwMode="auto">
              <a:xfrm>
                <a:off x="3364" y="2340"/>
                <a:ext cx="278" cy="485"/>
              </a:xfrm>
              <a:custGeom>
                <a:avLst/>
                <a:gdLst>
                  <a:gd name="T0" fmla="*/ 9 w 384"/>
                  <a:gd name="T1" fmla="*/ 0 h 528"/>
                  <a:gd name="T2" fmla="*/ 6 w 384"/>
                  <a:gd name="T3" fmla="*/ 24 h 528"/>
                  <a:gd name="T4" fmla="*/ 4 w 384"/>
                  <a:gd name="T5" fmla="*/ 57 h 528"/>
                  <a:gd name="T6" fmla="*/ 1 w 384"/>
                  <a:gd name="T7" fmla="*/ 130 h 528"/>
                  <a:gd name="T8" fmla="*/ 0 w 384"/>
                  <a:gd name="T9" fmla="*/ 191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528"/>
                  <a:gd name="T17" fmla="*/ 384 w 384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528">
                    <a:moveTo>
                      <a:pt x="384" y="0"/>
                    </a:moveTo>
                    <a:lnTo>
                      <a:pt x="276" y="66"/>
                    </a:lnTo>
                    <a:lnTo>
                      <a:pt x="180" y="158"/>
                    </a:lnTo>
                    <a:lnTo>
                      <a:pt x="60" y="360"/>
                    </a:lnTo>
                    <a:lnTo>
                      <a:pt x="0" y="528"/>
                    </a:lnTo>
                  </a:path>
                </a:pathLst>
              </a:custGeom>
              <a:noFill/>
              <a:ln w="381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64" name="Line 7"/>
              <p:cNvSpPr>
                <a:spLocks noChangeShapeType="1"/>
              </p:cNvSpPr>
              <p:nvPr/>
            </p:nvSpPr>
            <p:spPr bwMode="auto">
              <a:xfrm>
                <a:off x="3438" y="2569"/>
                <a:ext cx="33" cy="179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2956" name="Freeform 8"/>
            <p:cNvSpPr>
              <a:spLocks/>
            </p:cNvSpPr>
            <p:nvPr/>
          </p:nvSpPr>
          <p:spPr bwMode="auto">
            <a:xfrm>
              <a:off x="3054" y="1296"/>
              <a:ext cx="1122" cy="636"/>
            </a:xfrm>
            <a:custGeom>
              <a:avLst/>
              <a:gdLst>
                <a:gd name="T0" fmla="*/ 0 w 1122"/>
                <a:gd name="T1" fmla="*/ 636 h 636"/>
                <a:gd name="T2" fmla="*/ 48 w 1122"/>
                <a:gd name="T3" fmla="*/ 594 h 636"/>
                <a:gd name="T4" fmla="*/ 84 w 1122"/>
                <a:gd name="T5" fmla="*/ 522 h 636"/>
                <a:gd name="T6" fmla="*/ 174 w 1122"/>
                <a:gd name="T7" fmla="*/ 462 h 636"/>
                <a:gd name="T8" fmla="*/ 414 w 1122"/>
                <a:gd name="T9" fmla="*/ 390 h 636"/>
                <a:gd name="T10" fmla="*/ 558 w 1122"/>
                <a:gd name="T11" fmla="*/ 324 h 636"/>
                <a:gd name="T12" fmla="*/ 648 w 1122"/>
                <a:gd name="T13" fmla="*/ 240 h 636"/>
                <a:gd name="T14" fmla="*/ 792 w 1122"/>
                <a:gd name="T15" fmla="*/ 102 h 636"/>
                <a:gd name="T16" fmla="*/ 870 w 1122"/>
                <a:gd name="T17" fmla="*/ 60 h 636"/>
                <a:gd name="T18" fmla="*/ 960 w 1122"/>
                <a:gd name="T19" fmla="*/ 48 h 636"/>
                <a:gd name="T20" fmla="*/ 1044 w 1122"/>
                <a:gd name="T21" fmla="*/ 54 h 636"/>
                <a:gd name="T22" fmla="*/ 1122 w 1122"/>
                <a:gd name="T23" fmla="*/ 0 h 6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2"/>
                <a:gd name="T37" fmla="*/ 0 h 636"/>
                <a:gd name="T38" fmla="*/ 1122 w 1122"/>
                <a:gd name="T39" fmla="*/ 636 h 6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2" h="636">
                  <a:moveTo>
                    <a:pt x="0" y="636"/>
                  </a:moveTo>
                  <a:lnTo>
                    <a:pt x="48" y="594"/>
                  </a:lnTo>
                  <a:lnTo>
                    <a:pt x="84" y="522"/>
                  </a:lnTo>
                  <a:lnTo>
                    <a:pt x="174" y="462"/>
                  </a:lnTo>
                  <a:lnTo>
                    <a:pt x="414" y="390"/>
                  </a:lnTo>
                  <a:lnTo>
                    <a:pt x="558" y="324"/>
                  </a:lnTo>
                  <a:lnTo>
                    <a:pt x="648" y="240"/>
                  </a:lnTo>
                  <a:lnTo>
                    <a:pt x="792" y="102"/>
                  </a:lnTo>
                  <a:lnTo>
                    <a:pt x="870" y="60"/>
                  </a:lnTo>
                  <a:lnTo>
                    <a:pt x="960" y="48"/>
                  </a:lnTo>
                  <a:lnTo>
                    <a:pt x="1044" y="54"/>
                  </a:lnTo>
                  <a:lnTo>
                    <a:pt x="1122" y="0"/>
                  </a:lnTo>
                </a:path>
              </a:pathLst>
            </a:custGeom>
            <a:noFill/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7" name="Freeform 9"/>
            <p:cNvSpPr>
              <a:spLocks/>
            </p:cNvSpPr>
            <p:nvPr/>
          </p:nvSpPr>
          <p:spPr bwMode="auto">
            <a:xfrm>
              <a:off x="3438" y="1416"/>
              <a:ext cx="144" cy="216"/>
            </a:xfrm>
            <a:custGeom>
              <a:avLst/>
              <a:gdLst>
                <a:gd name="T0" fmla="*/ 114 w 144"/>
                <a:gd name="T1" fmla="*/ 216 h 216"/>
                <a:gd name="T2" fmla="*/ 144 w 144"/>
                <a:gd name="T3" fmla="*/ 168 h 216"/>
                <a:gd name="T4" fmla="*/ 138 w 144"/>
                <a:gd name="T5" fmla="*/ 132 h 216"/>
                <a:gd name="T6" fmla="*/ 126 w 144"/>
                <a:gd name="T7" fmla="*/ 102 h 216"/>
                <a:gd name="T8" fmla="*/ 72 w 144"/>
                <a:gd name="T9" fmla="*/ 90 h 216"/>
                <a:gd name="T10" fmla="*/ 12 w 144"/>
                <a:gd name="T11" fmla="*/ 60 h 216"/>
                <a:gd name="T12" fmla="*/ 0 w 144"/>
                <a:gd name="T13" fmla="*/ 0 h 2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4"/>
                <a:gd name="T22" fmla="*/ 0 h 216"/>
                <a:gd name="T23" fmla="*/ 144 w 144"/>
                <a:gd name="T24" fmla="*/ 216 h 2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4" h="216">
                  <a:moveTo>
                    <a:pt x="114" y="216"/>
                  </a:moveTo>
                  <a:lnTo>
                    <a:pt x="144" y="168"/>
                  </a:lnTo>
                  <a:lnTo>
                    <a:pt x="138" y="132"/>
                  </a:lnTo>
                  <a:lnTo>
                    <a:pt x="126" y="102"/>
                  </a:lnTo>
                  <a:lnTo>
                    <a:pt x="72" y="90"/>
                  </a:lnTo>
                  <a:lnTo>
                    <a:pt x="12" y="60"/>
                  </a:lnTo>
                  <a:lnTo>
                    <a:pt x="0" y="0"/>
                  </a:lnTo>
                </a:path>
              </a:pathLst>
            </a:custGeom>
            <a:no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8" name="Freeform 10"/>
            <p:cNvSpPr>
              <a:spLocks/>
            </p:cNvSpPr>
            <p:nvPr/>
          </p:nvSpPr>
          <p:spPr bwMode="auto">
            <a:xfrm>
              <a:off x="3396" y="1710"/>
              <a:ext cx="108" cy="210"/>
            </a:xfrm>
            <a:custGeom>
              <a:avLst/>
              <a:gdLst>
                <a:gd name="T0" fmla="*/ 0 w 108"/>
                <a:gd name="T1" fmla="*/ 0 h 210"/>
                <a:gd name="T2" fmla="*/ 60 w 108"/>
                <a:gd name="T3" fmla="*/ 36 h 210"/>
                <a:gd name="T4" fmla="*/ 101 w 108"/>
                <a:gd name="T5" fmla="*/ 90 h 210"/>
                <a:gd name="T6" fmla="*/ 108 w 108"/>
                <a:gd name="T7" fmla="*/ 210 h 2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210"/>
                <a:gd name="T14" fmla="*/ 108 w 108"/>
                <a:gd name="T15" fmla="*/ 210 h 2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210">
                  <a:moveTo>
                    <a:pt x="0" y="0"/>
                  </a:moveTo>
                  <a:lnTo>
                    <a:pt x="60" y="36"/>
                  </a:lnTo>
                  <a:lnTo>
                    <a:pt x="101" y="90"/>
                  </a:lnTo>
                  <a:lnTo>
                    <a:pt x="108" y="210"/>
                  </a:lnTo>
                </a:path>
              </a:pathLst>
            </a:custGeom>
            <a:no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9" name="Freeform 11"/>
            <p:cNvSpPr>
              <a:spLocks/>
            </p:cNvSpPr>
            <p:nvPr/>
          </p:nvSpPr>
          <p:spPr bwMode="auto">
            <a:xfrm>
              <a:off x="3408" y="1626"/>
              <a:ext cx="300" cy="102"/>
            </a:xfrm>
            <a:custGeom>
              <a:avLst/>
              <a:gdLst>
                <a:gd name="T0" fmla="*/ 0 w 300"/>
                <a:gd name="T1" fmla="*/ 102 h 102"/>
                <a:gd name="T2" fmla="*/ 150 w 300"/>
                <a:gd name="T3" fmla="*/ 36 h 102"/>
                <a:gd name="T4" fmla="*/ 222 w 300"/>
                <a:gd name="T5" fmla="*/ 0 h 102"/>
                <a:gd name="T6" fmla="*/ 300 w 300"/>
                <a:gd name="T7" fmla="*/ 6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0"/>
                <a:gd name="T13" fmla="*/ 0 h 102"/>
                <a:gd name="T14" fmla="*/ 300 w 300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0" h="102">
                  <a:moveTo>
                    <a:pt x="0" y="102"/>
                  </a:moveTo>
                  <a:lnTo>
                    <a:pt x="150" y="36"/>
                  </a:lnTo>
                  <a:lnTo>
                    <a:pt x="222" y="0"/>
                  </a:lnTo>
                  <a:lnTo>
                    <a:pt x="300" y="6"/>
                  </a:lnTo>
                </a:path>
              </a:pathLst>
            </a:custGeom>
            <a:no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0" name="Freeform 12"/>
            <p:cNvSpPr>
              <a:spLocks/>
            </p:cNvSpPr>
            <p:nvPr/>
          </p:nvSpPr>
          <p:spPr bwMode="auto">
            <a:xfrm>
              <a:off x="3528" y="1668"/>
              <a:ext cx="132" cy="24"/>
            </a:xfrm>
            <a:custGeom>
              <a:avLst/>
              <a:gdLst>
                <a:gd name="T0" fmla="*/ 0 w 132"/>
                <a:gd name="T1" fmla="*/ 0 h 24"/>
                <a:gd name="T2" fmla="*/ 132 w 132"/>
                <a:gd name="T3" fmla="*/ 24 h 24"/>
                <a:gd name="T4" fmla="*/ 0 60000 65536"/>
                <a:gd name="T5" fmla="*/ 0 60000 65536"/>
                <a:gd name="T6" fmla="*/ 0 w 132"/>
                <a:gd name="T7" fmla="*/ 0 h 24"/>
                <a:gd name="T8" fmla="*/ 132 w 132"/>
                <a:gd name="T9" fmla="*/ 24 h 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2" h="24">
                  <a:moveTo>
                    <a:pt x="0" y="0"/>
                  </a:moveTo>
                  <a:lnTo>
                    <a:pt x="132" y="24"/>
                  </a:lnTo>
                </a:path>
              </a:pathLst>
            </a:custGeom>
            <a:no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1" name="Freeform 13"/>
            <p:cNvSpPr>
              <a:spLocks/>
            </p:cNvSpPr>
            <p:nvPr/>
          </p:nvSpPr>
          <p:spPr bwMode="auto">
            <a:xfrm>
              <a:off x="3744" y="1344"/>
              <a:ext cx="102" cy="48"/>
            </a:xfrm>
            <a:custGeom>
              <a:avLst/>
              <a:gdLst>
                <a:gd name="T0" fmla="*/ 96 w 102"/>
                <a:gd name="T1" fmla="*/ 48 h 48"/>
                <a:gd name="T2" fmla="*/ 102 w 102"/>
                <a:gd name="T3" fmla="*/ 24 h 48"/>
                <a:gd name="T4" fmla="*/ 0 w 102"/>
                <a:gd name="T5" fmla="*/ 0 h 48"/>
                <a:gd name="T6" fmla="*/ 0 60000 65536"/>
                <a:gd name="T7" fmla="*/ 0 60000 65536"/>
                <a:gd name="T8" fmla="*/ 0 60000 65536"/>
                <a:gd name="T9" fmla="*/ 0 w 102"/>
                <a:gd name="T10" fmla="*/ 0 h 48"/>
                <a:gd name="T11" fmla="*/ 102 w 102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48">
                  <a:moveTo>
                    <a:pt x="96" y="48"/>
                  </a:moveTo>
                  <a:lnTo>
                    <a:pt x="102" y="24"/>
                  </a:lnTo>
                  <a:lnTo>
                    <a:pt x="0" y="0"/>
                  </a:lnTo>
                </a:path>
              </a:pathLst>
            </a:custGeom>
            <a:no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8734" name="Freeform 14"/>
          <p:cNvSpPr>
            <a:spLocks/>
          </p:cNvSpPr>
          <p:nvPr/>
        </p:nvSpPr>
        <p:spPr bwMode="auto">
          <a:xfrm>
            <a:off x="5410200" y="2714625"/>
            <a:ext cx="180975" cy="352425"/>
          </a:xfrm>
          <a:custGeom>
            <a:avLst/>
            <a:gdLst>
              <a:gd name="T0" fmla="*/ 0 w 114"/>
              <a:gd name="T1" fmla="*/ 0 h 222"/>
              <a:gd name="T2" fmla="*/ 2147483646 w 114"/>
              <a:gd name="T3" fmla="*/ 2147483646 h 222"/>
              <a:gd name="T4" fmla="*/ 2147483646 w 114"/>
              <a:gd name="T5" fmla="*/ 2147483646 h 222"/>
              <a:gd name="T6" fmla="*/ 2147483646 w 114"/>
              <a:gd name="T7" fmla="*/ 2147483646 h 222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222"/>
              <a:gd name="T14" fmla="*/ 114 w 114"/>
              <a:gd name="T15" fmla="*/ 222 h 2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222">
                <a:moveTo>
                  <a:pt x="0" y="0"/>
                </a:moveTo>
                <a:lnTo>
                  <a:pt x="48" y="30"/>
                </a:lnTo>
                <a:lnTo>
                  <a:pt x="90" y="90"/>
                </a:lnTo>
                <a:lnTo>
                  <a:pt x="114" y="222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885" name="Text Box 15"/>
          <p:cNvSpPr txBox="1">
            <a:spLocks noChangeArrowheads="1"/>
          </p:cNvSpPr>
          <p:nvPr/>
        </p:nvSpPr>
        <p:spPr bwMode="auto">
          <a:xfrm>
            <a:off x="0" y="87084"/>
            <a:ext cx="3810000" cy="10472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loại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chính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trên Trái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736" name="Text Box 16"/>
          <p:cNvSpPr txBox="1">
            <a:spLocks noChangeArrowheads="1"/>
          </p:cNvSpPr>
          <p:nvPr/>
        </p:nvSpPr>
        <p:spPr bwMode="auto">
          <a:xfrm>
            <a:off x="4724400" y="97974"/>
            <a:ext cx="4191000" cy="10472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Hướng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của các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dòng biển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trên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endParaRPr lang="en-US" sz="2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737" name="Freeform 17"/>
          <p:cNvSpPr>
            <a:spLocks/>
          </p:cNvSpPr>
          <p:nvPr/>
        </p:nvSpPr>
        <p:spPr bwMode="auto">
          <a:xfrm>
            <a:off x="3771900" y="2695575"/>
            <a:ext cx="352425" cy="514350"/>
          </a:xfrm>
          <a:custGeom>
            <a:avLst/>
            <a:gdLst>
              <a:gd name="T0" fmla="*/ 0 w 222"/>
              <a:gd name="T1" fmla="*/ 0 h 324"/>
              <a:gd name="T2" fmla="*/ 2147483646 w 222"/>
              <a:gd name="T3" fmla="*/ 2147483646 h 324"/>
              <a:gd name="T4" fmla="*/ 2147483646 w 222"/>
              <a:gd name="T5" fmla="*/ 2147483646 h 324"/>
              <a:gd name="T6" fmla="*/ 2147483646 w 222"/>
              <a:gd name="T7" fmla="*/ 2147483646 h 324"/>
              <a:gd name="T8" fmla="*/ 2147483646 w 222"/>
              <a:gd name="T9" fmla="*/ 2147483646 h 3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"/>
              <a:gd name="T16" fmla="*/ 0 h 324"/>
              <a:gd name="T17" fmla="*/ 222 w 222"/>
              <a:gd name="T18" fmla="*/ 324 h 3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" h="324">
                <a:moveTo>
                  <a:pt x="0" y="0"/>
                </a:moveTo>
                <a:lnTo>
                  <a:pt x="90" y="72"/>
                </a:lnTo>
                <a:lnTo>
                  <a:pt x="162" y="134"/>
                </a:lnTo>
                <a:lnTo>
                  <a:pt x="202" y="212"/>
                </a:lnTo>
                <a:lnTo>
                  <a:pt x="222" y="324"/>
                </a:lnTo>
              </a:path>
            </a:pathLst>
          </a:custGeom>
          <a:noFill/>
          <a:ln w="38100" cap="flat" cmpd="sng">
            <a:solidFill>
              <a:srgbClr val="0000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38" name="Freeform 18"/>
          <p:cNvSpPr>
            <a:spLocks/>
          </p:cNvSpPr>
          <p:nvPr/>
        </p:nvSpPr>
        <p:spPr bwMode="auto">
          <a:xfrm>
            <a:off x="3924300" y="2836863"/>
            <a:ext cx="61913" cy="420687"/>
          </a:xfrm>
          <a:custGeom>
            <a:avLst/>
            <a:gdLst>
              <a:gd name="T0" fmla="*/ 2147483646 w 39"/>
              <a:gd name="T1" fmla="*/ 0 h 265"/>
              <a:gd name="T2" fmla="*/ 2147483646 w 39"/>
              <a:gd name="T3" fmla="*/ 2147483646 h 265"/>
              <a:gd name="T4" fmla="*/ 0 w 39"/>
              <a:gd name="T5" fmla="*/ 2147483646 h 265"/>
              <a:gd name="T6" fmla="*/ 0 60000 65536"/>
              <a:gd name="T7" fmla="*/ 0 60000 65536"/>
              <a:gd name="T8" fmla="*/ 0 60000 65536"/>
              <a:gd name="T9" fmla="*/ 0 w 39"/>
              <a:gd name="T10" fmla="*/ 0 h 265"/>
              <a:gd name="T11" fmla="*/ 39 w 39"/>
              <a:gd name="T12" fmla="*/ 265 h 2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" h="265">
                <a:moveTo>
                  <a:pt x="5" y="0"/>
                </a:moveTo>
                <a:lnTo>
                  <a:pt x="39" y="134"/>
                </a:lnTo>
                <a:lnTo>
                  <a:pt x="0" y="265"/>
                </a:lnTo>
              </a:path>
            </a:pathLst>
          </a:custGeom>
          <a:noFill/>
          <a:ln w="38100" cap="flat" cmpd="sng">
            <a:solidFill>
              <a:srgbClr val="0000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39" name="Freeform 19"/>
          <p:cNvSpPr>
            <a:spLocks/>
          </p:cNvSpPr>
          <p:nvPr/>
        </p:nvSpPr>
        <p:spPr bwMode="auto">
          <a:xfrm>
            <a:off x="8001000" y="2514600"/>
            <a:ext cx="819150" cy="974725"/>
          </a:xfrm>
          <a:custGeom>
            <a:avLst/>
            <a:gdLst>
              <a:gd name="T0" fmla="*/ 2147483646 w 516"/>
              <a:gd name="T1" fmla="*/ 2147483646 h 614"/>
              <a:gd name="T2" fmla="*/ 2147483646 w 516"/>
              <a:gd name="T3" fmla="*/ 2147483646 h 614"/>
              <a:gd name="T4" fmla="*/ 2147483646 w 516"/>
              <a:gd name="T5" fmla="*/ 2147483646 h 614"/>
              <a:gd name="T6" fmla="*/ 2147483646 w 516"/>
              <a:gd name="T7" fmla="*/ 2147483646 h 614"/>
              <a:gd name="T8" fmla="*/ 0 w 516"/>
              <a:gd name="T9" fmla="*/ 2147483646 h 614"/>
              <a:gd name="T10" fmla="*/ 0 w 516"/>
              <a:gd name="T11" fmla="*/ 2147483646 h 614"/>
              <a:gd name="T12" fmla="*/ 2147483646 w 516"/>
              <a:gd name="T13" fmla="*/ 2147483646 h 614"/>
              <a:gd name="T14" fmla="*/ 2147483646 w 516"/>
              <a:gd name="T15" fmla="*/ 2147483646 h 614"/>
              <a:gd name="T16" fmla="*/ 2147483646 w 516"/>
              <a:gd name="T17" fmla="*/ 0 h 6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16"/>
              <a:gd name="T28" fmla="*/ 0 h 614"/>
              <a:gd name="T29" fmla="*/ 516 w 516"/>
              <a:gd name="T30" fmla="*/ 614 h 61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16" h="614">
                <a:moveTo>
                  <a:pt x="516" y="588"/>
                </a:moveTo>
                <a:lnTo>
                  <a:pt x="261" y="614"/>
                </a:lnTo>
                <a:lnTo>
                  <a:pt x="138" y="606"/>
                </a:lnTo>
                <a:lnTo>
                  <a:pt x="37" y="561"/>
                </a:lnTo>
                <a:lnTo>
                  <a:pt x="0" y="487"/>
                </a:lnTo>
                <a:lnTo>
                  <a:pt x="0" y="392"/>
                </a:lnTo>
                <a:lnTo>
                  <a:pt x="47" y="265"/>
                </a:lnTo>
                <a:lnTo>
                  <a:pt x="168" y="90"/>
                </a:lnTo>
                <a:lnTo>
                  <a:pt x="288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695825" y="3067050"/>
            <a:ext cx="1085850" cy="619125"/>
            <a:chOff x="2958" y="1932"/>
            <a:chExt cx="684" cy="390"/>
          </a:xfrm>
        </p:grpSpPr>
        <p:sp>
          <p:nvSpPr>
            <p:cNvPr id="122951" name="Line 21"/>
            <p:cNvSpPr>
              <a:spLocks noChangeShapeType="1"/>
            </p:cNvSpPr>
            <p:nvPr/>
          </p:nvSpPr>
          <p:spPr bwMode="auto">
            <a:xfrm flipH="1">
              <a:off x="3001" y="2078"/>
              <a:ext cx="34" cy="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2958" y="1932"/>
              <a:ext cx="684" cy="390"/>
              <a:chOff x="2958" y="1932"/>
              <a:chExt cx="684" cy="390"/>
            </a:xfrm>
          </p:grpSpPr>
          <p:sp>
            <p:nvSpPr>
              <p:cNvPr id="122953" name="Freeform 23"/>
              <p:cNvSpPr>
                <a:spLocks/>
              </p:cNvSpPr>
              <p:nvPr/>
            </p:nvSpPr>
            <p:spPr bwMode="auto">
              <a:xfrm>
                <a:off x="2958" y="1932"/>
                <a:ext cx="684" cy="390"/>
              </a:xfrm>
              <a:custGeom>
                <a:avLst/>
                <a:gdLst>
                  <a:gd name="T0" fmla="*/ 684 w 684"/>
                  <a:gd name="T1" fmla="*/ 390 h 390"/>
                  <a:gd name="T2" fmla="*/ 630 w 684"/>
                  <a:gd name="T3" fmla="*/ 372 h 390"/>
                  <a:gd name="T4" fmla="*/ 480 w 684"/>
                  <a:gd name="T5" fmla="*/ 300 h 390"/>
                  <a:gd name="T6" fmla="*/ 306 w 684"/>
                  <a:gd name="T7" fmla="*/ 194 h 390"/>
                  <a:gd name="T8" fmla="*/ 77 w 684"/>
                  <a:gd name="T9" fmla="*/ 129 h 390"/>
                  <a:gd name="T10" fmla="*/ 40 w 684"/>
                  <a:gd name="T11" fmla="*/ 90 h 390"/>
                  <a:gd name="T12" fmla="*/ 0 w 684"/>
                  <a:gd name="T13" fmla="*/ 0 h 3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4"/>
                  <a:gd name="T22" fmla="*/ 0 h 390"/>
                  <a:gd name="T23" fmla="*/ 684 w 684"/>
                  <a:gd name="T24" fmla="*/ 390 h 3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4" h="390">
                    <a:moveTo>
                      <a:pt x="684" y="390"/>
                    </a:moveTo>
                    <a:lnTo>
                      <a:pt x="630" y="372"/>
                    </a:lnTo>
                    <a:lnTo>
                      <a:pt x="480" y="300"/>
                    </a:lnTo>
                    <a:lnTo>
                      <a:pt x="306" y="194"/>
                    </a:lnTo>
                    <a:lnTo>
                      <a:pt x="77" y="129"/>
                    </a:lnTo>
                    <a:lnTo>
                      <a:pt x="40" y="90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54" name="Freeform 24"/>
              <p:cNvSpPr>
                <a:spLocks/>
              </p:cNvSpPr>
              <p:nvPr/>
            </p:nvSpPr>
            <p:spPr bwMode="auto">
              <a:xfrm>
                <a:off x="3203" y="2045"/>
                <a:ext cx="49" cy="90"/>
              </a:xfrm>
              <a:custGeom>
                <a:avLst/>
                <a:gdLst>
                  <a:gd name="T0" fmla="*/ 0 w 49"/>
                  <a:gd name="T1" fmla="*/ 0 h 90"/>
                  <a:gd name="T2" fmla="*/ 49 w 49"/>
                  <a:gd name="T3" fmla="*/ 55 h 90"/>
                  <a:gd name="T4" fmla="*/ 33 w 49"/>
                  <a:gd name="T5" fmla="*/ 90 h 90"/>
                  <a:gd name="T6" fmla="*/ 0 60000 65536"/>
                  <a:gd name="T7" fmla="*/ 0 60000 65536"/>
                  <a:gd name="T8" fmla="*/ 0 60000 65536"/>
                  <a:gd name="T9" fmla="*/ 0 w 49"/>
                  <a:gd name="T10" fmla="*/ 0 h 90"/>
                  <a:gd name="T11" fmla="*/ 49 w 49"/>
                  <a:gd name="T12" fmla="*/ 90 h 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9" h="90">
                    <a:moveTo>
                      <a:pt x="0" y="0"/>
                    </a:moveTo>
                    <a:lnTo>
                      <a:pt x="49" y="55"/>
                    </a:lnTo>
                    <a:lnTo>
                      <a:pt x="33" y="90"/>
                    </a:ln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8745" name="Line 25"/>
          <p:cNvSpPr>
            <a:spLocks noChangeShapeType="1"/>
          </p:cNvSpPr>
          <p:nvPr/>
        </p:nvSpPr>
        <p:spPr bwMode="auto">
          <a:xfrm flipH="1">
            <a:off x="3505200" y="3352800"/>
            <a:ext cx="6921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3505200" y="3267075"/>
            <a:ext cx="1200150" cy="381000"/>
            <a:chOff x="552" y="2304"/>
            <a:chExt cx="1080" cy="240"/>
          </a:xfrm>
        </p:grpSpPr>
        <p:sp>
          <p:nvSpPr>
            <p:cNvPr id="122949" name="Freeform 27"/>
            <p:cNvSpPr>
              <a:spLocks/>
            </p:cNvSpPr>
            <p:nvPr/>
          </p:nvSpPr>
          <p:spPr bwMode="auto">
            <a:xfrm>
              <a:off x="552" y="2304"/>
              <a:ext cx="936" cy="168"/>
            </a:xfrm>
            <a:custGeom>
              <a:avLst/>
              <a:gdLst>
                <a:gd name="T0" fmla="*/ 0 w 924"/>
                <a:gd name="T1" fmla="*/ 2380 h 132"/>
                <a:gd name="T2" fmla="*/ 1064 w 924"/>
                <a:gd name="T3" fmla="*/ 2380 h 132"/>
                <a:gd name="T4" fmla="*/ 1078 w 924"/>
                <a:gd name="T5" fmla="*/ 1513 h 132"/>
                <a:gd name="T6" fmla="*/ 1037 w 924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4"/>
                <a:gd name="T13" fmla="*/ 0 h 132"/>
                <a:gd name="T14" fmla="*/ 924 w 924"/>
                <a:gd name="T15" fmla="*/ 132 h 1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4" h="132">
                  <a:moveTo>
                    <a:pt x="0" y="132"/>
                  </a:moveTo>
                  <a:lnTo>
                    <a:pt x="912" y="132"/>
                  </a:lnTo>
                  <a:lnTo>
                    <a:pt x="924" y="84"/>
                  </a:lnTo>
                  <a:lnTo>
                    <a:pt x="888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50" name="Line 28"/>
            <p:cNvSpPr>
              <a:spLocks noChangeShapeType="1"/>
            </p:cNvSpPr>
            <p:nvPr/>
          </p:nvSpPr>
          <p:spPr bwMode="auto">
            <a:xfrm>
              <a:off x="1440" y="2448"/>
              <a:ext cx="192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749" name="Line 29"/>
          <p:cNvSpPr>
            <a:spLocks noChangeShapeType="1"/>
          </p:cNvSpPr>
          <p:nvPr/>
        </p:nvSpPr>
        <p:spPr bwMode="auto">
          <a:xfrm flipH="1" flipV="1">
            <a:off x="1828800" y="2590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0" name="Freeform 30"/>
          <p:cNvSpPr>
            <a:spLocks/>
          </p:cNvSpPr>
          <p:nvPr/>
        </p:nvSpPr>
        <p:spPr bwMode="auto">
          <a:xfrm>
            <a:off x="2362200" y="1981200"/>
            <a:ext cx="342900" cy="381000"/>
          </a:xfrm>
          <a:custGeom>
            <a:avLst/>
            <a:gdLst>
              <a:gd name="T0" fmla="*/ 2147483646 w 168"/>
              <a:gd name="T1" fmla="*/ 0 h 192"/>
              <a:gd name="T2" fmla="*/ 2147483646 w 168"/>
              <a:gd name="T3" fmla="*/ 2147483646 h 192"/>
              <a:gd name="T4" fmla="*/ 0 w 168"/>
              <a:gd name="T5" fmla="*/ 2147483646 h 192"/>
              <a:gd name="T6" fmla="*/ 0 60000 65536"/>
              <a:gd name="T7" fmla="*/ 0 60000 65536"/>
              <a:gd name="T8" fmla="*/ 0 60000 65536"/>
              <a:gd name="T9" fmla="*/ 0 w 168"/>
              <a:gd name="T10" fmla="*/ 0 h 192"/>
              <a:gd name="T11" fmla="*/ 168 w 16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192">
                <a:moveTo>
                  <a:pt x="168" y="0"/>
                </a:moveTo>
                <a:lnTo>
                  <a:pt x="96" y="96"/>
                </a:lnTo>
                <a:lnTo>
                  <a:pt x="0" y="192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1" name="Line 31"/>
          <p:cNvSpPr>
            <a:spLocks noChangeShapeType="1"/>
          </p:cNvSpPr>
          <p:nvPr/>
        </p:nvSpPr>
        <p:spPr bwMode="auto">
          <a:xfrm>
            <a:off x="2743200" y="1981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2" name="Line 32"/>
          <p:cNvSpPr>
            <a:spLocks noChangeShapeType="1"/>
          </p:cNvSpPr>
          <p:nvPr/>
        </p:nvSpPr>
        <p:spPr bwMode="auto">
          <a:xfrm>
            <a:off x="17526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3" name="Line 33"/>
          <p:cNvSpPr>
            <a:spLocks noChangeShapeType="1"/>
          </p:cNvSpPr>
          <p:nvPr/>
        </p:nvSpPr>
        <p:spPr bwMode="auto">
          <a:xfrm flipH="1" flipV="1">
            <a:off x="1752600" y="39624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4" name="Line 34"/>
          <p:cNvSpPr>
            <a:spLocks noChangeShapeType="1"/>
          </p:cNvSpPr>
          <p:nvPr/>
        </p:nvSpPr>
        <p:spPr bwMode="auto">
          <a:xfrm>
            <a:off x="2057400" y="45720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5" name="Line 35"/>
          <p:cNvSpPr>
            <a:spLocks noChangeShapeType="1"/>
          </p:cNvSpPr>
          <p:nvPr/>
        </p:nvSpPr>
        <p:spPr bwMode="auto">
          <a:xfrm flipH="1" flipV="1">
            <a:off x="2667000" y="51054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6" name="Freeform 36"/>
          <p:cNvSpPr>
            <a:spLocks/>
          </p:cNvSpPr>
          <p:nvPr/>
        </p:nvSpPr>
        <p:spPr bwMode="auto">
          <a:xfrm>
            <a:off x="1828800" y="2743200"/>
            <a:ext cx="400050" cy="266700"/>
          </a:xfrm>
          <a:custGeom>
            <a:avLst/>
            <a:gdLst>
              <a:gd name="T0" fmla="*/ 0 w 252"/>
              <a:gd name="T1" fmla="*/ 2147483646 h 168"/>
              <a:gd name="T2" fmla="*/ 2147483646 w 252"/>
              <a:gd name="T3" fmla="*/ 2147483646 h 168"/>
              <a:gd name="T4" fmla="*/ 2147483646 w 252"/>
              <a:gd name="T5" fmla="*/ 2147483646 h 168"/>
              <a:gd name="T6" fmla="*/ 2147483646 w 252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252"/>
              <a:gd name="T13" fmla="*/ 0 h 168"/>
              <a:gd name="T14" fmla="*/ 252 w 252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2" h="168">
                <a:moveTo>
                  <a:pt x="0" y="168"/>
                </a:moveTo>
                <a:lnTo>
                  <a:pt x="84" y="72"/>
                </a:lnTo>
                <a:lnTo>
                  <a:pt x="156" y="24"/>
                </a:lnTo>
                <a:lnTo>
                  <a:pt x="252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57" name="Freeform 37"/>
          <p:cNvSpPr>
            <a:spLocks/>
          </p:cNvSpPr>
          <p:nvPr/>
        </p:nvSpPr>
        <p:spPr bwMode="auto">
          <a:xfrm>
            <a:off x="1447800" y="3352800"/>
            <a:ext cx="266700" cy="304800"/>
          </a:xfrm>
          <a:custGeom>
            <a:avLst/>
            <a:gdLst>
              <a:gd name="T0" fmla="*/ 2147483646 w 168"/>
              <a:gd name="T1" fmla="*/ 0 h 192"/>
              <a:gd name="T2" fmla="*/ 2147483646 w 168"/>
              <a:gd name="T3" fmla="*/ 2147483646 h 192"/>
              <a:gd name="T4" fmla="*/ 0 w 168"/>
              <a:gd name="T5" fmla="*/ 2147483646 h 192"/>
              <a:gd name="T6" fmla="*/ 0 60000 65536"/>
              <a:gd name="T7" fmla="*/ 0 60000 65536"/>
              <a:gd name="T8" fmla="*/ 0 60000 65536"/>
              <a:gd name="T9" fmla="*/ 0 w 168"/>
              <a:gd name="T10" fmla="*/ 0 h 192"/>
              <a:gd name="T11" fmla="*/ 168 w 16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192">
                <a:moveTo>
                  <a:pt x="168" y="0"/>
                </a:moveTo>
                <a:lnTo>
                  <a:pt x="96" y="96"/>
                </a:lnTo>
                <a:lnTo>
                  <a:pt x="0" y="192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8" name="Freeform 38"/>
          <p:cNvSpPr>
            <a:spLocks/>
          </p:cNvSpPr>
          <p:nvPr/>
        </p:nvSpPr>
        <p:spPr bwMode="auto">
          <a:xfrm flipV="1">
            <a:off x="1524000" y="4038600"/>
            <a:ext cx="228600" cy="304800"/>
          </a:xfrm>
          <a:custGeom>
            <a:avLst/>
            <a:gdLst>
              <a:gd name="T0" fmla="*/ 2147483646 w 168"/>
              <a:gd name="T1" fmla="*/ 0 h 192"/>
              <a:gd name="T2" fmla="*/ 2147483646 w 168"/>
              <a:gd name="T3" fmla="*/ 2147483646 h 192"/>
              <a:gd name="T4" fmla="*/ 0 w 168"/>
              <a:gd name="T5" fmla="*/ 2147483646 h 192"/>
              <a:gd name="T6" fmla="*/ 0 60000 65536"/>
              <a:gd name="T7" fmla="*/ 0 60000 65536"/>
              <a:gd name="T8" fmla="*/ 0 60000 65536"/>
              <a:gd name="T9" fmla="*/ 0 w 168"/>
              <a:gd name="T10" fmla="*/ 0 h 192"/>
              <a:gd name="T11" fmla="*/ 168 w 16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192">
                <a:moveTo>
                  <a:pt x="168" y="0"/>
                </a:moveTo>
                <a:lnTo>
                  <a:pt x="96" y="96"/>
                </a:lnTo>
                <a:lnTo>
                  <a:pt x="0" y="192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9" name="Freeform 39"/>
          <p:cNvSpPr>
            <a:spLocks/>
          </p:cNvSpPr>
          <p:nvPr/>
        </p:nvSpPr>
        <p:spPr bwMode="auto">
          <a:xfrm flipV="1">
            <a:off x="2057400" y="4572000"/>
            <a:ext cx="304800" cy="304800"/>
          </a:xfrm>
          <a:custGeom>
            <a:avLst/>
            <a:gdLst>
              <a:gd name="T0" fmla="*/ 0 w 252"/>
              <a:gd name="T1" fmla="*/ 2147483646 h 168"/>
              <a:gd name="T2" fmla="*/ 2147483646 w 252"/>
              <a:gd name="T3" fmla="*/ 2147483646 h 168"/>
              <a:gd name="T4" fmla="*/ 2147483646 w 252"/>
              <a:gd name="T5" fmla="*/ 2147483646 h 168"/>
              <a:gd name="T6" fmla="*/ 2147483646 w 252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252"/>
              <a:gd name="T13" fmla="*/ 0 h 168"/>
              <a:gd name="T14" fmla="*/ 252 w 252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2" h="168">
                <a:moveTo>
                  <a:pt x="0" y="168"/>
                </a:moveTo>
                <a:lnTo>
                  <a:pt x="84" y="72"/>
                </a:lnTo>
                <a:lnTo>
                  <a:pt x="156" y="24"/>
                </a:lnTo>
                <a:lnTo>
                  <a:pt x="252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60" name="Freeform 40"/>
          <p:cNvSpPr>
            <a:spLocks/>
          </p:cNvSpPr>
          <p:nvPr/>
        </p:nvSpPr>
        <p:spPr bwMode="auto">
          <a:xfrm flipV="1">
            <a:off x="2362200" y="5257800"/>
            <a:ext cx="304800" cy="304800"/>
          </a:xfrm>
          <a:custGeom>
            <a:avLst/>
            <a:gdLst>
              <a:gd name="T0" fmla="*/ 2147483646 w 168"/>
              <a:gd name="T1" fmla="*/ 0 h 192"/>
              <a:gd name="T2" fmla="*/ 2147483646 w 168"/>
              <a:gd name="T3" fmla="*/ 2147483646 h 192"/>
              <a:gd name="T4" fmla="*/ 0 w 168"/>
              <a:gd name="T5" fmla="*/ 2147483646 h 192"/>
              <a:gd name="T6" fmla="*/ 0 60000 65536"/>
              <a:gd name="T7" fmla="*/ 0 60000 65536"/>
              <a:gd name="T8" fmla="*/ 0 60000 65536"/>
              <a:gd name="T9" fmla="*/ 0 w 168"/>
              <a:gd name="T10" fmla="*/ 0 h 192"/>
              <a:gd name="T11" fmla="*/ 168 w 16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192">
                <a:moveTo>
                  <a:pt x="168" y="0"/>
                </a:moveTo>
                <a:lnTo>
                  <a:pt x="96" y="96"/>
                </a:lnTo>
                <a:lnTo>
                  <a:pt x="0" y="192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6781800" y="3800475"/>
            <a:ext cx="990600" cy="180975"/>
            <a:chOff x="4272" y="2394"/>
            <a:chExt cx="624" cy="114"/>
          </a:xfrm>
        </p:grpSpPr>
        <p:sp>
          <p:nvSpPr>
            <p:cNvPr id="122947" name="Freeform 42"/>
            <p:cNvSpPr>
              <a:spLocks/>
            </p:cNvSpPr>
            <p:nvPr/>
          </p:nvSpPr>
          <p:spPr bwMode="auto">
            <a:xfrm>
              <a:off x="4272" y="2394"/>
              <a:ext cx="414" cy="108"/>
            </a:xfrm>
            <a:custGeom>
              <a:avLst/>
              <a:gdLst>
                <a:gd name="T0" fmla="*/ 414 w 414"/>
                <a:gd name="T1" fmla="*/ 0 h 108"/>
                <a:gd name="T2" fmla="*/ 312 w 414"/>
                <a:gd name="T3" fmla="*/ 78 h 108"/>
                <a:gd name="T4" fmla="*/ 204 w 414"/>
                <a:gd name="T5" fmla="*/ 108 h 108"/>
                <a:gd name="T6" fmla="*/ 150 w 414"/>
                <a:gd name="T7" fmla="*/ 102 h 108"/>
                <a:gd name="T8" fmla="*/ 108 w 414"/>
                <a:gd name="T9" fmla="*/ 90 h 108"/>
                <a:gd name="T10" fmla="*/ 0 w 414"/>
                <a:gd name="T11" fmla="*/ 7 h 1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4"/>
                <a:gd name="T19" fmla="*/ 0 h 108"/>
                <a:gd name="T20" fmla="*/ 414 w 414"/>
                <a:gd name="T21" fmla="*/ 108 h 1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4" h="108">
                  <a:moveTo>
                    <a:pt x="414" y="0"/>
                  </a:moveTo>
                  <a:lnTo>
                    <a:pt x="312" y="78"/>
                  </a:lnTo>
                  <a:lnTo>
                    <a:pt x="204" y="108"/>
                  </a:lnTo>
                  <a:lnTo>
                    <a:pt x="150" y="102"/>
                  </a:lnTo>
                  <a:lnTo>
                    <a:pt x="108" y="90"/>
                  </a:lnTo>
                  <a:lnTo>
                    <a:pt x="0" y="7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8" name="Freeform 43"/>
            <p:cNvSpPr>
              <a:spLocks/>
            </p:cNvSpPr>
            <p:nvPr/>
          </p:nvSpPr>
          <p:spPr bwMode="auto">
            <a:xfrm>
              <a:off x="4608" y="2448"/>
              <a:ext cx="288" cy="60"/>
            </a:xfrm>
            <a:custGeom>
              <a:avLst/>
              <a:gdLst>
                <a:gd name="T0" fmla="*/ 0 w 288"/>
                <a:gd name="T1" fmla="*/ 0 h 60"/>
                <a:gd name="T2" fmla="*/ 108 w 288"/>
                <a:gd name="T3" fmla="*/ 18 h 60"/>
                <a:gd name="T4" fmla="*/ 150 w 288"/>
                <a:gd name="T5" fmla="*/ 42 h 60"/>
                <a:gd name="T6" fmla="*/ 192 w 288"/>
                <a:gd name="T7" fmla="*/ 60 h 60"/>
                <a:gd name="T8" fmla="*/ 240 w 288"/>
                <a:gd name="T9" fmla="*/ 60 h 60"/>
                <a:gd name="T10" fmla="*/ 288 w 288"/>
                <a:gd name="T11" fmla="*/ 48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"/>
                <a:gd name="T19" fmla="*/ 0 h 60"/>
                <a:gd name="T20" fmla="*/ 288 w 288"/>
                <a:gd name="T21" fmla="*/ 60 h 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" h="60">
                  <a:moveTo>
                    <a:pt x="0" y="0"/>
                  </a:moveTo>
                  <a:lnTo>
                    <a:pt x="108" y="18"/>
                  </a:lnTo>
                  <a:lnTo>
                    <a:pt x="150" y="42"/>
                  </a:lnTo>
                  <a:lnTo>
                    <a:pt x="192" y="60"/>
                  </a:lnTo>
                  <a:lnTo>
                    <a:pt x="240" y="60"/>
                  </a:lnTo>
                  <a:lnTo>
                    <a:pt x="288" y="4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505200" y="3714750"/>
            <a:ext cx="723900" cy="238125"/>
            <a:chOff x="2208" y="2340"/>
            <a:chExt cx="456" cy="150"/>
          </a:xfrm>
        </p:grpSpPr>
        <p:sp>
          <p:nvSpPr>
            <p:cNvPr id="122944" name="Freeform 45"/>
            <p:cNvSpPr>
              <a:spLocks/>
            </p:cNvSpPr>
            <p:nvPr/>
          </p:nvSpPr>
          <p:spPr bwMode="auto">
            <a:xfrm>
              <a:off x="2256" y="2394"/>
              <a:ext cx="186" cy="96"/>
            </a:xfrm>
            <a:custGeom>
              <a:avLst/>
              <a:gdLst>
                <a:gd name="T0" fmla="*/ 186 w 186"/>
                <a:gd name="T1" fmla="*/ 0 h 96"/>
                <a:gd name="T2" fmla="*/ 126 w 186"/>
                <a:gd name="T3" fmla="*/ 18 h 96"/>
                <a:gd name="T4" fmla="*/ 0 w 186"/>
                <a:gd name="T5" fmla="*/ 96 h 96"/>
                <a:gd name="T6" fmla="*/ 0 60000 65536"/>
                <a:gd name="T7" fmla="*/ 0 60000 65536"/>
                <a:gd name="T8" fmla="*/ 0 60000 65536"/>
                <a:gd name="T9" fmla="*/ 0 w 186"/>
                <a:gd name="T10" fmla="*/ 0 h 96"/>
                <a:gd name="T11" fmla="*/ 186 w 18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6" h="96">
                  <a:moveTo>
                    <a:pt x="186" y="0"/>
                  </a:moveTo>
                  <a:lnTo>
                    <a:pt x="126" y="18"/>
                  </a:lnTo>
                  <a:lnTo>
                    <a:pt x="0" y="96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5" name="Freeform 46"/>
            <p:cNvSpPr>
              <a:spLocks/>
            </p:cNvSpPr>
            <p:nvPr/>
          </p:nvSpPr>
          <p:spPr bwMode="auto">
            <a:xfrm>
              <a:off x="2208" y="2382"/>
              <a:ext cx="456" cy="41"/>
            </a:xfrm>
            <a:custGeom>
              <a:avLst/>
              <a:gdLst>
                <a:gd name="T0" fmla="*/ 456 w 456"/>
                <a:gd name="T1" fmla="*/ 0 h 41"/>
                <a:gd name="T2" fmla="*/ 206 w 456"/>
                <a:gd name="T3" fmla="*/ 1 h 41"/>
                <a:gd name="T4" fmla="*/ 0 w 456"/>
                <a:gd name="T5" fmla="*/ 41 h 41"/>
                <a:gd name="T6" fmla="*/ 0 60000 65536"/>
                <a:gd name="T7" fmla="*/ 0 60000 65536"/>
                <a:gd name="T8" fmla="*/ 0 60000 65536"/>
                <a:gd name="T9" fmla="*/ 0 w 456"/>
                <a:gd name="T10" fmla="*/ 0 h 41"/>
                <a:gd name="T11" fmla="*/ 456 w 456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6" h="41">
                  <a:moveTo>
                    <a:pt x="456" y="0"/>
                  </a:moveTo>
                  <a:lnTo>
                    <a:pt x="206" y="1"/>
                  </a:lnTo>
                  <a:lnTo>
                    <a:pt x="0" y="41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6" name="Line 47"/>
            <p:cNvSpPr>
              <a:spLocks noChangeShapeType="1"/>
            </p:cNvSpPr>
            <p:nvPr/>
          </p:nvSpPr>
          <p:spPr bwMode="auto">
            <a:xfrm flipH="1" flipV="1">
              <a:off x="2304" y="2340"/>
              <a:ext cx="96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768" name="Freeform 48"/>
          <p:cNvSpPr>
            <a:spLocks/>
          </p:cNvSpPr>
          <p:nvPr/>
        </p:nvSpPr>
        <p:spPr bwMode="auto">
          <a:xfrm>
            <a:off x="3987800" y="2784475"/>
            <a:ext cx="279400" cy="292100"/>
          </a:xfrm>
          <a:custGeom>
            <a:avLst/>
            <a:gdLst>
              <a:gd name="T0" fmla="*/ 0 w 176"/>
              <a:gd name="T1" fmla="*/ 0 h 184"/>
              <a:gd name="T2" fmla="*/ 2147483646 w 176"/>
              <a:gd name="T3" fmla="*/ 2147483646 h 184"/>
              <a:gd name="T4" fmla="*/ 2147483646 w 176"/>
              <a:gd name="T5" fmla="*/ 2147483646 h 184"/>
              <a:gd name="T6" fmla="*/ 2147483646 w 176"/>
              <a:gd name="T7" fmla="*/ 2147483646 h 184"/>
              <a:gd name="T8" fmla="*/ 0 60000 65536"/>
              <a:gd name="T9" fmla="*/ 0 60000 65536"/>
              <a:gd name="T10" fmla="*/ 0 60000 65536"/>
              <a:gd name="T11" fmla="*/ 0 60000 65536"/>
              <a:gd name="T12" fmla="*/ 0 w 176"/>
              <a:gd name="T13" fmla="*/ 0 h 184"/>
              <a:gd name="T14" fmla="*/ 176 w 176"/>
              <a:gd name="T15" fmla="*/ 184 h 1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6" h="184">
                <a:moveTo>
                  <a:pt x="0" y="0"/>
                </a:moveTo>
                <a:lnTo>
                  <a:pt x="86" y="28"/>
                </a:lnTo>
                <a:lnTo>
                  <a:pt x="163" y="99"/>
                </a:lnTo>
                <a:lnTo>
                  <a:pt x="176" y="184"/>
                </a:ln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69" name="Freeform 49"/>
          <p:cNvSpPr>
            <a:spLocks/>
          </p:cNvSpPr>
          <p:nvPr/>
        </p:nvSpPr>
        <p:spPr bwMode="auto">
          <a:xfrm>
            <a:off x="3857625" y="2400300"/>
            <a:ext cx="466725" cy="219075"/>
          </a:xfrm>
          <a:custGeom>
            <a:avLst/>
            <a:gdLst>
              <a:gd name="T0" fmla="*/ 0 w 294"/>
              <a:gd name="T1" fmla="*/ 2147483646 h 138"/>
              <a:gd name="T2" fmla="*/ 2147483646 w 294"/>
              <a:gd name="T3" fmla="*/ 2147483646 h 138"/>
              <a:gd name="T4" fmla="*/ 2147483646 w 294"/>
              <a:gd name="T5" fmla="*/ 2147483646 h 138"/>
              <a:gd name="T6" fmla="*/ 2147483646 w 294"/>
              <a:gd name="T7" fmla="*/ 2147483646 h 138"/>
              <a:gd name="T8" fmla="*/ 2147483646 w 294"/>
              <a:gd name="T9" fmla="*/ 2147483646 h 138"/>
              <a:gd name="T10" fmla="*/ 2147483646 w 294"/>
              <a:gd name="T11" fmla="*/ 2147483646 h 138"/>
              <a:gd name="T12" fmla="*/ 2147483646 w 294"/>
              <a:gd name="T13" fmla="*/ 2147483646 h 138"/>
              <a:gd name="T14" fmla="*/ 2147483646 w 294"/>
              <a:gd name="T15" fmla="*/ 0 h 138"/>
              <a:gd name="T16" fmla="*/ 2147483646 w 294"/>
              <a:gd name="T17" fmla="*/ 0 h 138"/>
              <a:gd name="T18" fmla="*/ 2147483646 w 294"/>
              <a:gd name="T19" fmla="*/ 0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4"/>
              <a:gd name="T31" fmla="*/ 0 h 138"/>
              <a:gd name="T32" fmla="*/ 294 w 294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4" h="138">
                <a:moveTo>
                  <a:pt x="0" y="138"/>
                </a:moveTo>
                <a:lnTo>
                  <a:pt x="54" y="132"/>
                </a:lnTo>
                <a:lnTo>
                  <a:pt x="114" y="120"/>
                </a:lnTo>
                <a:lnTo>
                  <a:pt x="258" y="84"/>
                </a:lnTo>
                <a:lnTo>
                  <a:pt x="276" y="66"/>
                </a:lnTo>
                <a:lnTo>
                  <a:pt x="294" y="36"/>
                </a:lnTo>
                <a:lnTo>
                  <a:pt x="288" y="12"/>
                </a:lnTo>
                <a:lnTo>
                  <a:pt x="264" y="0"/>
                </a:lnTo>
                <a:lnTo>
                  <a:pt x="228" y="0"/>
                </a:lnTo>
                <a:lnTo>
                  <a:pt x="13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0" name="Freeform 50"/>
          <p:cNvSpPr>
            <a:spLocks/>
          </p:cNvSpPr>
          <p:nvPr/>
        </p:nvSpPr>
        <p:spPr bwMode="auto">
          <a:xfrm>
            <a:off x="4219575" y="3743325"/>
            <a:ext cx="666750" cy="1276350"/>
          </a:xfrm>
          <a:custGeom>
            <a:avLst/>
            <a:gdLst>
              <a:gd name="T0" fmla="*/ 0 w 420"/>
              <a:gd name="T1" fmla="*/ 2147483646 h 804"/>
              <a:gd name="T2" fmla="*/ 2147483646 w 420"/>
              <a:gd name="T3" fmla="*/ 2147483646 h 804"/>
              <a:gd name="T4" fmla="*/ 2147483646 w 420"/>
              <a:gd name="T5" fmla="*/ 2147483646 h 804"/>
              <a:gd name="T6" fmla="*/ 2147483646 w 420"/>
              <a:gd name="T7" fmla="*/ 2147483646 h 804"/>
              <a:gd name="T8" fmla="*/ 2147483646 w 420"/>
              <a:gd name="T9" fmla="*/ 2147483646 h 804"/>
              <a:gd name="T10" fmla="*/ 2147483646 w 420"/>
              <a:gd name="T11" fmla="*/ 2147483646 h 804"/>
              <a:gd name="T12" fmla="*/ 2147483646 w 420"/>
              <a:gd name="T13" fmla="*/ 2147483646 h 804"/>
              <a:gd name="T14" fmla="*/ 2147483646 w 420"/>
              <a:gd name="T15" fmla="*/ 2147483646 h 804"/>
              <a:gd name="T16" fmla="*/ 2147483646 w 420"/>
              <a:gd name="T17" fmla="*/ 2147483646 h 804"/>
              <a:gd name="T18" fmla="*/ 2147483646 w 420"/>
              <a:gd name="T19" fmla="*/ 2147483646 h 804"/>
              <a:gd name="T20" fmla="*/ 2147483646 w 420"/>
              <a:gd name="T21" fmla="*/ 0 h 8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0"/>
              <a:gd name="T34" fmla="*/ 0 h 804"/>
              <a:gd name="T35" fmla="*/ 420 w 420"/>
              <a:gd name="T36" fmla="*/ 804 h 80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0" h="804">
                <a:moveTo>
                  <a:pt x="0" y="804"/>
                </a:moveTo>
                <a:lnTo>
                  <a:pt x="288" y="606"/>
                </a:lnTo>
                <a:lnTo>
                  <a:pt x="360" y="540"/>
                </a:lnTo>
                <a:lnTo>
                  <a:pt x="414" y="438"/>
                </a:lnTo>
                <a:lnTo>
                  <a:pt x="420" y="384"/>
                </a:lnTo>
                <a:lnTo>
                  <a:pt x="414" y="348"/>
                </a:lnTo>
                <a:lnTo>
                  <a:pt x="390" y="252"/>
                </a:lnTo>
                <a:lnTo>
                  <a:pt x="366" y="192"/>
                </a:lnTo>
                <a:lnTo>
                  <a:pt x="306" y="126"/>
                </a:lnTo>
                <a:lnTo>
                  <a:pt x="246" y="66"/>
                </a:lnTo>
                <a:lnTo>
                  <a:pt x="126" y="0"/>
                </a:ln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1" name="Line 51"/>
          <p:cNvSpPr>
            <a:spLocks noChangeShapeType="1"/>
          </p:cNvSpPr>
          <p:nvPr/>
        </p:nvSpPr>
        <p:spPr bwMode="auto">
          <a:xfrm>
            <a:off x="3800475" y="4600575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72" name="Freeform 52"/>
          <p:cNvSpPr>
            <a:spLocks/>
          </p:cNvSpPr>
          <p:nvPr/>
        </p:nvSpPr>
        <p:spPr bwMode="auto">
          <a:xfrm>
            <a:off x="6505575" y="3733800"/>
            <a:ext cx="266700" cy="695325"/>
          </a:xfrm>
          <a:custGeom>
            <a:avLst/>
            <a:gdLst>
              <a:gd name="T0" fmla="*/ 2147483646 w 168"/>
              <a:gd name="T1" fmla="*/ 0 h 438"/>
              <a:gd name="T2" fmla="*/ 0 w 168"/>
              <a:gd name="T3" fmla="*/ 2147483646 h 438"/>
              <a:gd name="T4" fmla="*/ 0 60000 65536"/>
              <a:gd name="T5" fmla="*/ 0 60000 65536"/>
              <a:gd name="T6" fmla="*/ 0 w 168"/>
              <a:gd name="T7" fmla="*/ 0 h 438"/>
              <a:gd name="T8" fmla="*/ 168 w 168"/>
              <a:gd name="T9" fmla="*/ 438 h 43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8" h="438">
                <a:moveTo>
                  <a:pt x="168" y="0"/>
                </a:moveTo>
                <a:lnTo>
                  <a:pt x="0" y="43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3" name="Freeform 53"/>
          <p:cNvSpPr>
            <a:spLocks/>
          </p:cNvSpPr>
          <p:nvPr/>
        </p:nvSpPr>
        <p:spPr bwMode="auto">
          <a:xfrm>
            <a:off x="6858000" y="4038600"/>
            <a:ext cx="590550" cy="200025"/>
          </a:xfrm>
          <a:custGeom>
            <a:avLst/>
            <a:gdLst>
              <a:gd name="T0" fmla="*/ 2147483646 w 372"/>
              <a:gd name="T1" fmla="*/ 2147483646 h 126"/>
              <a:gd name="T2" fmla="*/ 2147483646 w 372"/>
              <a:gd name="T3" fmla="*/ 2147483646 h 126"/>
              <a:gd name="T4" fmla="*/ 2147483646 w 372"/>
              <a:gd name="T5" fmla="*/ 0 h 126"/>
              <a:gd name="T6" fmla="*/ 2147483646 w 372"/>
              <a:gd name="T7" fmla="*/ 2147483646 h 126"/>
              <a:gd name="T8" fmla="*/ 2147483646 w 372"/>
              <a:gd name="T9" fmla="*/ 2147483646 h 126"/>
              <a:gd name="T10" fmla="*/ 2147483646 w 372"/>
              <a:gd name="T11" fmla="*/ 2147483646 h 126"/>
              <a:gd name="T12" fmla="*/ 0 w 372"/>
              <a:gd name="T13" fmla="*/ 2147483646 h 1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2"/>
              <a:gd name="T22" fmla="*/ 0 h 126"/>
              <a:gd name="T23" fmla="*/ 372 w 372"/>
              <a:gd name="T24" fmla="*/ 126 h 1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2" h="126">
                <a:moveTo>
                  <a:pt x="372" y="18"/>
                </a:moveTo>
                <a:lnTo>
                  <a:pt x="324" y="6"/>
                </a:lnTo>
                <a:lnTo>
                  <a:pt x="264" y="0"/>
                </a:lnTo>
                <a:lnTo>
                  <a:pt x="174" y="18"/>
                </a:lnTo>
                <a:lnTo>
                  <a:pt x="102" y="36"/>
                </a:lnTo>
                <a:lnTo>
                  <a:pt x="60" y="72"/>
                </a:lnTo>
                <a:lnTo>
                  <a:pt x="0" y="12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4" name="Freeform 54"/>
          <p:cNvSpPr>
            <a:spLocks/>
          </p:cNvSpPr>
          <p:nvPr/>
        </p:nvSpPr>
        <p:spPr bwMode="auto">
          <a:xfrm>
            <a:off x="6781800" y="3581400"/>
            <a:ext cx="609600" cy="114300"/>
          </a:xfrm>
          <a:custGeom>
            <a:avLst/>
            <a:gdLst>
              <a:gd name="T0" fmla="*/ 0 w 384"/>
              <a:gd name="T1" fmla="*/ 0 h 72"/>
              <a:gd name="T2" fmla="*/ 2147483646 w 384"/>
              <a:gd name="T3" fmla="*/ 2147483646 h 72"/>
              <a:gd name="T4" fmla="*/ 2147483646 w 384"/>
              <a:gd name="T5" fmla="*/ 2147483646 h 72"/>
              <a:gd name="T6" fmla="*/ 2147483646 w 384"/>
              <a:gd name="T7" fmla="*/ 2147483646 h 72"/>
              <a:gd name="T8" fmla="*/ 2147483646 w 384"/>
              <a:gd name="T9" fmla="*/ 2147483646 h 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72"/>
              <a:gd name="T17" fmla="*/ 384 w 384"/>
              <a:gd name="T18" fmla="*/ 72 h 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72">
                <a:moveTo>
                  <a:pt x="0" y="0"/>
                </a:moveTo>
                <a:lnTo>
                  <a:pt x="54" y="42"/>
                </a:lnTo>
                <a:lnTo>
                  <a:pt x="84" y="66"/>
                </a:lnTo>
                <a:lnTo>
                  <a:pt x="180" y="72"/>
                </a:lnTo>
                <a:lnTo>
                  <a:pt x="384" y="1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5" name="Freeform 55"/>
          <p:cNvSpPr>
            <a:spLocks/>
          </p:cNvSpPr>
          <p:nvPr/>
        </p:nvSpPr>
        <p:spPr bwMode="auto">
          <a:xfrm>
            <a:off x="5829300" y="1905000"/>
            <a:ext cx="266700" cy="276225"/>
          </a:xfrm>
          <a:custGeom>
            <a:avLst/>
            <a:gdLst>
              <a:gd name="T0" fmla="*/ 2147483646 w 168"/>
              <a:gd name="T1" fmla="*/ 0 h 174"/>
              <a:gd name="T2" fmla="*/ 2147483646 w 168"/>
              <a:gd name="T3" fmla="*/ 2147483646 h 174"/>
              <a:gd name="T4" fmla="*/ 0 w 168"/>
              <a:gd name="T5" fmla="*/ 2147483646 h 174"/>
              <a:gd name="T6" fmla="*/ 0 60000 65536"/>
              <a:gd name="T7" fmla="*/ 0 60000 65536"/>
              <a:gd name="T8" fmla="*/ 0 60000 65536"/>
              <a:gd name="T9" fmla="*/ 0 w 168"/>
              <a:gd name="T10" fmla="*/ 0 h 174"/>
              <a:gd name="T11" fmla="*/ 168 w 168"/>
              <a:gd name="T12" fmla="*/ 174 h 1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174">
                <a:moveTo>
                  <a:pt x="168" y="0"/>
                </a:moveTo>
                <a:lnTo>
                  <a:pt x="108" y="96"/>
                </a:lnTo>
                <a:lnTo>
                  <a:pt x="0" y="174"/>
                </a:ln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6" name="Freeform 56"/>
          <p:cNvSpPr>
            <a:spLocks/>
          </p:cNvSpPr>
          <p:nvPr/>
        </p:nvSpPr>
        <p:spPr bwMode="auto">
          <a:xfrm>
            <a:off x="5381625" y="2133600"/>
            <a:ext cx="30163" cy="533400"/>
          </a:xfrm>
          <a:custGeom>
            <a:avLst/>
            <a:gdLst>
              <a:gd name="T0" fmla="*/ 2147483646 w 19"/>
              <a:gd name="T1" fmla="*/ 0 h 336"/>
              <a:gd name="T2" fmla="*/ 0 w 19"/>
              <a:gd name="T3" fmla="*/ 2147483646 h 336"/>
              <a:gd name="T4" fmla="*/ 2147483646 w 19"/>
              <a:gd name="T5" fmla="*/ 2147483646 h 336"/>
              <a:gd name="T6" fmla="*/ 0 60000 65536"/>
              <a:gd name="T7" fmla="*/ 0 60000 65536"/>
              <a:gd name="T8" fmla="*/ 0 60000 65536"/>
              <a:gd name="T9" fmla="*/ 0 w 19"/>
              <a:gd name="T10" fmla="*/ 0 h 336"/>
              <a:gd name="T11" fmla="*/ 19 w 19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336">
                <a:moveTo>
                  <a:pt x="18" y="0"/>
                </a:moveTo>
                <a:lnTo>
                  <a:pt x="0" y="162"/>
                </a:lnTo>
                <a:lnTo>
                  <a:pt x="19" y="336"/>
                </a:ln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7" name="Line 57"/>
          <p:cNvSpPr>
            <a:spLocks noChangeShapeType="1"/>
          </p:cNvSpPr>
          <p:nvPr/>
        </p:nvSpPr>
        <p:spPr bwMode="auto">
          <a:xfrm flipH="1">
            <a:off x="5715000" y="2743200"/>
            <a:ext cx="76200" cy="22860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78" name="Line 58"/>
          <p:cNvSpPr>
            <a:spLocks noChangeShapeType="1"/>
          </p:cNvSpPr>
          <p:nvPr/>
        </p:nvSpPr>
        <p:spPr bwMode="auto">
          <a:xfrm flipH="1">
            <a:off x="5791200" y="2743200"/>
            <a:ext cx="76200" cy="30480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8039100" y="2219325"/>
            <a:ext cx="114300" cy="476250"/>
            <a:chOff x="5064" y="1398"/>
            <a:chExt cx="72" cy="300"/>
          </a:xfrm>
        </p:grpSpPr>
        <p:sp>
          <p:nvSpPr>
            <p:cNvPr id="122942" name="Freeform 60"/>
            <p:cNvSpPr>
              <a:spLocks/>
            </p:cNvSpPr>
            <p:nvPr/>
          </p:nvSpPr>
          <p:spPr bwMode="auto">
            <a:xfrm>
              <a:off x="5064" y="1398"/>
              <a:ext cx="12" cy="300"/>
            </a:xfrm>
            <a:custGeom>
              <a:avLst/>
              <a:gdLst>
                <a:gd name="T0" fmla="*/ 12 w 12"/>
                <a:gd name="T1" fmla="*/ 0 h 300"/>
                <a:gd name="T2" fmla="*/ 0 w 12"/>
                <a:gd name="T3" fmla="*/ 300 h 300"/>
                <a:gd name="T4" fmla="*/ 0 60000 65536"/>
                <a:gd name="T5" fmla="*/ 0 60000 65536"/>
                <a:gd name="T6" fmla="*/ 0 w 12"/>
                <a:gd name="T7" fmla="*/ 0 h 300"/>
                <a:gd name="T8" fmla="*/ 12 w 12"/>
                <a:gd name="T9" fmla="*/ 300 h 3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" h="300">
                  <a:moveTo>
                    <a:pt x="12" y="0"/>
                  </a:moveTo>
                  <a:lnTo>
                    <a:pt x="0" y="300"/>
                  </a:lnTo>
                </a:path>
              </a:pathLst>
            </a:custGeom>
            <a:noFill/>
            <a:ln w="38100" cap="flat" cmpd="sng">
              <a:solidFill>
                <a:srgbClr val="0000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43" name="Line 61"/>
            <p:cNvSpPr>
              <a:spLocks noChangeShapeType="1"/>
            </p:cNvSpPr>
            <p:nvPr/>
          </p:nvSpPr>
          <p:spPr bwMode="auto">
            <a:xfrm>
              <a:off x="5088" y="1536"/>
              <a:ext cx="48" cy="96"/>
            </a:xfrm>
            <a:prstGeom prst="line">
              <a:avLst/>
            </a:prstGeom>
            <a:noFill/>
            <a:ln w="28575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782" name="Freeform 62"/>
          <p:cNvSpPr>
            <a:spLocks/>
          </p:cNvSpPr>
          <p:nvPr/>
        </p:nvSpPr>
        <p:spPr bwMode="auto">
          <a:xfrm>
            <a:off x="5610225" y="3143250"/>
            <a:ext cx="561975" cy="590550"/>
          </a:xfrm>
          <a:custGeom>
            <a:avLst/>
            <a:gdLst>
              <a:gd name="T0" fmla="*/ 0 w 354"/>
              <a:gd name="T1" fmla="*/ 0 h 372"/>
              <a:gd name="T2" fmla="*/ 2147483646 w 354"/>
              <a:gd name="T3" fmla="*/ 2147483646 h 372"/>
              <a:gd name="T4" fmla="*/ 0 w 354"/>
              <a:gd name="T5" fmla="*/ 2147483646 h 372"/>
              <a:gd name="T6" fmla="*/ 2147483646 w 354"/>
              <a:gd name="T7" fmla="*/ 2147483646 h 372"/>
              <a:gd name="T8" fmla="*/ 2147483646 w 354"/>
              <a:gd name="T9" fmla="*/ 2147483646 h 372"/>
              <a:gd name="T10" fmla="*/ 2147483646 w 354"/>
              <a:gd name="T11" fmla="*/ 2147483646 h 372"/>
              <a:gd name="T12" fmla="*/ 2147483646 w 354"/>
              <a:gd name="T13" fmla="*/ 2147483646 h 372"/>
              <a:gd name="T14" fmla="*/ 2147483646 w 354"/>
              <a:gd name="T15" fmla="*/ 2147483646 h 3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4"/>
              <a:gd name="T25" fmla="*/ 0 h 372"/>
              <a:gd name="T26" fmla="*/ 354 w 354"/>
              <a:gd name="T27" fmla="*/ 372 h 3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4" h="372">
                <a:moveTo>
                  <a:pt x="0" y="0"/>
                </a:moveTo>
                <a:lnTo>
                  <a:pt x="6" y="78"/>
                </a:lnTo>
                <a:lnTo>
                  <a:pt x="0" y="150"/>
                </a:lnTo>
                <a:lnTo>
                  <a:pt x="42" y="210"/>
                </a:lnTo>
                <a:lnTo>
                  <a:pt x="108" y="246"/>
                </a:lnTo>
                <a:lnTo>
                  <a:pt x="252" y="264"/>
                </a:lnTo>
                <a:lnTo>
                  <a:pt x="306" y="294"/>
                </a:lnTo>
                <a:lnTo>
                  <a:pt x="354" y="372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4838700" y="2057400"/>
            <a:ext cx="1790700" cy="1209675"/>
            <a:chOff x="3048" y="1296"/>
            <a:chExt cx="1128" cy="762"/>
          </a:xfrm>
        </p:grpSpPr>
        <p:sp>
          <p:nvSpPr>
            <p:cNvPr id="122936" name="Freeform 64"/>
            <p:cNvSpPr>
              <a:spLocks/>
            </p:cNvSpPr>
            <p:nvPr/>
          </p:nvSpPr>
          <p:spPr bwMode="auto">
            <a:xfrm>
              <a:off x="3048" y="1296"/>
              <a:ext cx="1128" cy="636"/>
            </a:xfrm>
            <a:custGeom>
              <a:avLst/>
              <a:gdLst>
                <a:gd name="T0" fmla="*/ 0 w 1128"/>
                <a:gd name="T1" fmla="*/ 636 h 636"/>
                <a:gd name="T2" fmla="*/ 30 w 1128"/>
                <a:gd name="T3" fmla="*/ 606 h 636"/>
                <a:gd name="T4" fmla="*/ 84 w 1128"/>
                <a:gd name="T5" fmla="*/ 528 h 636"/>
                <a:gd name="T6" fmla="*/ 204 w 1128"/>
                <a:gd name="T7" fmla="*/ 438 h 636"/>
                <a:gd name="T8" fmla="*/ 318 w 1128"/>
                <a:gd name="T9" fmla="*/ 420 h 636"/>
                <a:gd name="T10" fmla="*/ 402 w 1128"/>
                <a:gd name="T11" fmla="*/ 390 h 636"/>
                <a:gd name="T12" fmla="*/ 486 w 1128"/>
                <a:gd name="T13" fmla="*/ 354 h 636"/>
                <a:gd name="T14" fmla="*/ 582 w 1128"/>
                <a:gd name="T15" fmla="*/ 300 h 636"/>
                <a:gd name="T16" fmla="*/ 702 w 1128"/>
                <a:gd name="T17" fmla="*/ 210 h 636"/>
                <a:gd name="T18" fmla="*/ 816 w 1128"/>
                <a:gd name="T19" fmla="*/ 78 h 636"/>
                <a:gd name="T20" fmla="*/ 882 w 1128"/>
                <a:gd name="T21" fmla="*/ 60 h 636"/>
                <a:gd name="T22" fmla="*/ 918 w 1128"/>
                <a:gd name="T23" fmla="*/ 36 h 636"/>
                <a:gd name="T24" fmla="*/ 1044 w 1128"/>
                <a:gd name="T25" fmla="*/ 54 h 636"/>
                <a:gd name="T26" fmla="*/ 1128 w 1128"/>
                <a:gd name="T27" fmla="*/ 0 h 6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28"/>
                <a:gd name="T43" fmla="*/ 0 h 636"/>
                <a:gd name="T44" fmla="*/ 1128 w 1128"/>
                <a:gd name="T45" fmla="*/ 636 h 6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28" h="636">
                  <a:moveTo>
                    <a:pt x="0" y="636"/>
                  </a:moveTo>
                  <a:lnTo>
                    <a:pt x="30" y="606"/>
                  </a:lnTo>
                  <a:lnTo>
                    <a:pt x="84" y="528"/>
                  </a:lnTo>
                  <a:lnTo>
                    <a:pt x="204" y="438"/>
                  </a:lnTo>
                  <a:lnTo>
                    <a:pt x="318" y="420"/>
                  </a:lnTo>
                  <a:lnTo>
                    <a:pt x="402" y="390"/>
                  </a:lnTo>
                  <a:lnTo>
                    <a:pt x="486" y="354"/>
                  </a:lnTo>
                  <a:lnTo>
                    <a:pt x="582" y="300"/>
                  </a:lnTo>
                  <a:lnTo>
                    <a:pt x="702" y="210"/>
                  </a:lnTo>
                  <a:lnTo>
                    <a:pt x="816" y="78"/>
                  </a:lnTo>
                  <a:lnTo>
                    <a:pt x="882" y="60"/>
                  </a:lnTo>
                  <a:lnTo>
                    <a:pt x="918" y="36"/>
                  </a:lnTo>
                  <a:lnTo>
                    <a:pt x="1044" y="54"/>
                  </a:lnTo>
                  <a:lnTo>
                    <a:pt x="1128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7" name="Freeform 65"/>
            <p:cNvSpPr>
              <a:spLocks/>
            </p:cNvSpPr>
            <p:nvPr/>
          </p:nvSpPr>
          <p:spPr bwMode="auto">
            <a:xfrm>
              <a:off x="3450" y="1422"/>
              <a:ext cx="132" cy="192"/>
            </a:xfrm>
            <a:custGeom>
              <a:avLst/>
              <a:gdLst>
                <a:gd name="T0" fmla="*/ 114 w 132"/>
                <a:gd name="T1" fmla="*/ 192 h 192"/>
                <a:gd name="T2" fmla="*/ 132 w 132"/>
                <a:gd name="T3" fmla="*/ 150 h 192"/>
                <a:gd name="T4" fmla="*/ 126 w 132"/>
                <a:gd name="T5" fmla="*/ 102 h 192"/>
                <a:gd name="T6" fmla="*/ 42 w 132"/>
                <a:gd name="T7" fmla="*/ 72 h 192"/>
                <a:gd name="T8" fmla="*/ 0 w 132"/>
                <a:gd name="T9" fmla="*/ 66 h 192"/>
                <a:gd name="T10" fmla="*/ 0 w 132"/>
                <a:gd name="T11" fmla="*/ 0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2"/>
                <a:gd name="T19" fmla="*/ 0 h 192"/>
                <a:gd name="T20" fmla="*/ 132 w 132"/>
                <a:gd name="T21" fmla="*/ 192 h 1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2" h="192">
                  <a:moveTo>
                    <a:pt x="114" y="192"/>
                  </a:moveTo>
                  <a:lnTo>
                    <a:pt x="132" y="150"/>
                  </a:lnTo>
                  <a:lnTo>
                    <a:pt x="126" y="102"/>
                  </a:lnTo>
                  <a:lnTo>
                    <a:pt x="42" y="72"/>
                  </a:lnTo>
                  <a:lnTo>
                    <a:pt x="0" y="66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8" name="Freeform 66"/>
            <p:cNvSpPr>
              <a:spLocks/>
            </p:cNvSpPr>
            <p:nvPr/>
          </p:nvSpPr>
          <p:spPr bwMode="auto">
            <a:xfrm>
              <a:off x="3426" y="1632"/>
              <a:ext cx="294" cy="78"/>
            </a:xfrm>
            <a:custGeom>
              <a:avLst/>
              <a:gdLst>
                <a:gd name="T0" fmla="*/ 0 w 294"/>
                <a:gd name="T1" fmla="*/ 78 h 78"/>
                <a:gd name="T2" fmla="*/ 150 w 294"/>
                <a:gd name="T3" fmla="*/ 18 h 78"/>
                <a:gd name="T4" fmla="*/ 222 w 294"/>
                <a:gd name="T5" fmla="*/ 0 h 78"/>
                <a:gd name="T6" fmla="*/ 294 w 294"/>
                <a:gd name="T7" fmla="*/ 6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4"/>
                <a:gd name="T13" fmla="*/ 0 h 78"/>
                <a:gd name="T14" fmla="*/ 294 w 294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4" h="78">
                  <a:moveTo>
                    <a:pt x="0" y="78"/>
                  </a:moveTo>
                  <a:lnTo>
                    <a:pt x="150" y="18"/>
                  </a:lnTo>
                  <a:lnTo>
                    <a:pt x="222" y="0"/>
                  </a:lnTo>
                  <a:lnTo>
                    <a:pt x="294" y="6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9" name="Freeform 67"/>
            <p:cNvSpPr>
              <a:spLocks/>
            </p:cNvSpPr>
            <p:nvPr/>
          </p:nvSpPr>
          <p:spPr bwMode="auto">
            <a:xfrm>
              <a:off x="3438" y="1680"/>
              <a:ext cx="246" cy="42"/>
            </a:xfrm>
            <a:custGeom>
              <a:avLst/>
              <a:gdLst>
                <a:gd name="T0" fmla="*/ 0 w 246"/>
                <a:gd name="T1" fmla="*/ 42 h 42"/>
                <a:gd name="T2" fmla="*/ 18 w 246"/>
                <a:gd name="T3" fmla="*/ 42 h 42"/>
                <a:gd name="T4" fmla="*/ 102 w 246"/>
                <a:gd name="T5" fmla="*/ 6 h 42"/>
                <a:gd name="T6" fmla="*/ 150 w 246"/>
                <a:gd name="T7" fmla="*/ 0 h 42"/>
                <a:gd name="T8" fmla="*/ 246 w 246"/>
                <a:gd name="T9" fmla="*/ 18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2"/>
                <a:gd name="T17" fmla="*/ 246 w 246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2">
                  <a:moveTo>
                    <a:pt x="0" y="42"/>
                  </a:moveTo>
                  <a:lnTo>
                    <a:pt x="18" y="42"/>
                  </a:lnTo>
                  <a:lnTo>
                    <a:pt x="102" y="6"/>
                  </a:lnTo>
                  <a:lnTo>
                    <a:pt x="150" y="0"/>
                  </a:lnTo>
                  <a:lnTo>
                    <a:pt x="246" y="1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0" name="Freeform 68"/>
            <p:cNvSpPr>
              <a:spLocks/>
            </p:cNvSpPr>
            <p:nvPr/>
          </p:nvSpPr>
          <p:spPr bwMode="auto">
            <a:xfrm>
              <a:off x="3102" y="1896"/>
              <a:ext cx="402" cy="162"/>
            </a:xfrm>
            <a:custGeom>
              <a:avLst/>
              <a:gdLst>
                <a:gd name="T0" fmla="*/ 402 w 402"/>
                <a:gd name="T1" fmla="*/ 120 h 162"/>
                <a:gd name="T2" fmla="*/ 336 w 402"/>
                <a:gd name="T3" fmla="*/ 144 h 162"/>
                <a:gd name="T4" fmla="*/ 282 w 402"/>
                <a:gd name="T5" fmla="*/ 162 h 162"/>
                <a:gd name="T6" fmla="*/ 204 w 402"/>
                <a:gd name="T7" fmla="*/ 162 h 162"/>
                <a:gd name="T8" fmla="*/ 156 w 402"/>
                <a:gd name="T9" fmla="*/ 156 h 162"/>
                <a:gd name="T10" fmla="*/ 48 w 402"/>
                <a:gd name="T11" fmla="*/ 90 h 162"/>
                <a:gd name="T12" fmla="*/ 6 w 402"/>
                <a:gd name="T13" fmla="*/ 42 h 162"/>
                <a:gd name="T14" fmla="*/ 0 w 402"/>
                <a:gd name="T15" fmla="*/ 0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2"/>
                <a:gd name="T25" fmla="*/ 0 h 162"/>
                <a:gd name="T26" fmla="*/ 402 w 402"/>
                <a:gd name="T27" fmla="*/ 162 h 1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2" h="162">
                  <a:moveTo>
                    <a:pt x="402" y="120"/>
                  </a:moveTo>
                  <a:lnTo>
                    <a:pt x="336" y="144"/>
                  </a:lnTo>
                  <a:lnTo>
                    <a:pt x="282" y="162"/>
                  </a:lnTo>
                  <a:lnTo>
                    <a:pt x="204" y="162"/>
                  </a:lnTo>
                  <a:lnTo>
                    <a:pt x="156" y="156"/>
                  </a:lnTo>
                  <a:lnTo>
                    <a:pt x="48" y="90"/>
                  </a:lnTo>
                  <a:lnTo>
                    <a:pt x="6" y="42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1" name="Freeform 69"/>
            <p:cNvSpPr>
              <a:spLocks/>
            </p:cNvSpPr>
            <p:nvPr/>
          </p:nvSpPr>
          <p:spPr bwMode="auto">
            <a:xfrm>
              <a:off x="3180" y="1848"/>
              <a:ext cx="240" cy="162"/>
            </a:xfrm>
            <a:custGeom>
              <a:avLst/>
              <a:gdLst>
                <a:gd name="T0" fmla="*/ 240 w 240"/>
                <a:gd name="T1" fmla="*/ 144 h 162"/>
                <a:gd name="T2" fmla="*/ 168 w 240"/>
                <a:gd name="T3" fmla="*/ 162 h 162"/>
                <a:gd name="T4" fmla="*/ 66 w 240"/>
                <a:gd name="T5" fmla="*/ 156 h 162"/>
                <a:gd name="T6" fmla="*/ 0 w 240"/>
                <a:gd name="T7" fmla="*/ 102 h 162"/>
                <a:gd name="T8" fmla="*/ 0 w 240"/>
                <a:gd name="T9" fmla="*/ 0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62"/>
                <a:gd name="T17" fmla="*/ 240 w 240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62">
                  <a:moveTo>
                    <a:pt x="240" y="144"/>
                  </a:moveTo>
                  <a:lnTo>
                    <a:pt x="168" y="162"/>
                  </a:lnTo>
                  <a:lnTo>
                    <a:pt x="66" y="156"/>
                  </a:lnTo>
                  <a:lnTo>
                    <a:pt x="0" y="102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8001000" y="3543300"/>
            <a:ext cx="933450" cy="1104900"/>
            <a:chOff x="5040" y="2232"/>
            <a:chExt cx="588" cy="696"/>
          </a:xfrm>
        </p:grpSpPr>
        <p:sp>
          <p:nvSpPr>
            <p:cNvPr id="122933" name="Freeform 71"/>
            <p:cNvSpPr>
              <a:spLocks/>
            </p:cNvSpPr>
            <p:nvPr/>
          </p:nvSpPr>
          <p:spPr bwMode="auto">
            <a:xfrm>
              <a:off x="5096" y="2374"/>
              <a:ext cx="529" cy="554"/>
            </a:xfrm>
            <a:custGeom>
              <a:avLst/>
              <a:gdLst>
                <a:gd name="T0" fmla="*/ 529 w 529"/>
                <a:gd name="T1" fmla="*/ 0 h 554"/>
                <a:gd name="T2" fmla="*/ 382 w 529"/>
                <a:gd name="T3" fmla="*/ 110 h 554"/>
                <a:gd name="T4" fmla="*/ 269 w 529"/>
                <a:gd name="T5" fmla="*/ 257 h 554"/>
                <a:gd name="T6" fmla="*/ 252 w 529"/>
                <a:gd name="T7" fmla="*/ 290 h 554"/>
                <a:gd name="T8" fmla="*/ 168 w 529"/>
                <a:gd name="T9" fmla="*/ 324 h 554"/>
                <a:gd name="T10" fmla="*/ 58 w 529"/>
                <a:gd name="T11" fmla="*/ 428 h 554"/>
                <a:gd name="T12" fmla="*/ 0 w 529"/>
                <a:gd name="T13" fmla="*/ 536 h 554"/>
                <a:gd name="T14" fmla="*/ 10 w 529"/>
                <a:gd name="T15" fmla="*/ 554 h 554"/>
                <a:gd name="T16" fmla="*/ 58 w 529"/>
                <a:gd name="T17" fmla="*/ 542 h 554"/>
                <a:gd name="T18" fmla="*/ 112 w 529"/>
                <a:gd name="T19" fmla="*/ 494 h 554"/>
                <a:gd name="T20" fmla="*/ 227 w 529"/>
                <a:gd name="T21" fmla="*/ 368 h 554"/>
                <a:gd name="T22" fmla="*/ 340 w 529"/>
                <a:gd name="T23" fmla="*/ 440 h 5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9"/>
                <a:gd name="T37" fmla="*/ 0 h 554"/>
                <a:gd name="T38" fmla="*/ 529 w 529"/>
                <a:gd name="T39" fmla="*/ 554 h 5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9" h="554">
                  <a:moveTo>
                    <a:pt x="529" y="0"/>
                  </a:moveTo>
                  <a:lnTo>
                    <a:pt x="382" y="110"/>
                  </a:lnTo>
                  <a:lnTo>
                    <a:pt x="269" y="257"/>
                  </a:lnTo>
                  <a:lnTo>
                    <a:pt x="252" y="290"/>
                  </a:lnTo>
                  <a:lnTo>
                    <a:pt x="168" y="324"/>
                  </a:lnTo>
                  <a:lnTo>
                    <a:pt x="58" y="428"/>
                  </a:lnTo>
                  <a:lnTo>
                    <a:pt x="0" y="536"/>
                  </a:lnTo>
                  <a:lnTo>
                    <a:pt x="10" y="554"/>
                  </a:lnTo>
                  <a:lnTo>
                    <a:pt x="58" y="542"/>
                  </a:lnTo>
                  <a:lnTo>
                    <a:pt x="112" y="494"/>
                  </a:lnTo>
                  <a:lnTo>
                    <a:pt x="227" y="368"/>
                  </a:lnTo>
                  <a:lnTo>
                    <a:pt x="340" y="44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34" name="Freeform 72"/>
            <p:cNvSpPr>
              <a:spLocks/>
            </p:cNvSpPr>
            <p:nvPr/>
          </p:nvSpPr>
          <p:spPr bwMode="auto">
            <a:xfrm>
              <a:off x="5286" y="2232"/>
              <a:ext cx="342" cy="138"/>
            </a:xfrm>
            <a:custGeom>
              <a:avLst/>
              <a:gdLst>
                <a:gd name="T0" fmla="*/ 342 w 342"/>
                <a:gd name="T1" fmla="*/ 0 h 138"/>
                <a:gd name="T2" fmla="*/ 144 w 342"/>
                <a:gd name="T3" fmla="*/ 0 h 138"/>
                <a:gd name="T4" fmla="*/ 78 w 342"/>
                <a:gd name="T5" fmla="*/ 6 h 138"/>
                <a:gd name="T6" fmla="*/ 24 w 342"/>
                <a:gd name="T7" fmla="*/ 24 h 138"/>
                <a:gd name="T8" fmla="*/ 0 w 342"/>
                <a:gd name="T9" fmla="*/ 54 h 138"/>
                <a:gd name="T10" fmla="*/ 24 w 342"/>
                <a:gd name="T11" fmla="*/ 90 h 138"/>
                <a:gd name="T12" fmla="*/ 90 w 342"/>
                <a:gd name="T13" fmla="*/ 120 h 138"/>
                <a:gd name="T14" fmla="*/ 168 w 342"/>
                <a:gd name="T15" fmla="*/ 138 h 138"/>
                <a:gd name="T16" fmla="*/ 258 w 342"/>
                <a:gd name="T17" fmla="*/ 138 h 138"/>
                <a:gd name="T18" fmla="*/ 336 w 342"/>
                <a:gd name="T19" fmla="*/ 132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2"/>
                <a:gd name="T31" fmla="*/ 0 h 138"/>
                <a:gd name="T32" fmla="*/ 342 w 342"/>
                <a:gd name="T33" fmla="*/ 138 h 1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2" h="138">
                  <a:moveTo>
                    <a:pt x="342" y="0"/>
                  </a:moveTo>
                  <a:lnTo>
                    <a:pt x="144" y="0"/>
                  </a:lnTo>
                  <a:lnTo>
                    <a:pt x="78" y="6"/>
                  </a:lnTo>
                  <a:lnTo>
                    <a:pt x="24" y="24"/>
                  </a:lnTo>
                  <a:lnTo>
                    <a:pt x="0" y="54"/>
                  </a:lnTo>
                  <a:lnTo>
                    <a:pt x="24" y="90"/>
                  </a:lnTo>
                  <a:lnTo>
                    <a:pt x="90" y="120"/>
                  </a:lnTo>
                  <a:lnTo>
                    <a:pt x="168" y="138"/>
                  </a:lnTo>
                  <a:lnTo>
                    <a:pt x="258" y="138"/>
                  </a:lnTo>
                  <a:lnTo>
                    <a:pt x="336" y="132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5" name="Freeform 73"/>
            <p:cNvSpPr>
              <a:spLocks/>
            </p:cNvSpPr>
            <p:nvPr/>
          </p:nvSpPr>
          <p:spPr bwMode="auto">
            <a:xfrm>
              <a:off x="5040" y="2382"/>
              <a:ext cx="570" cy="138"/>
            </a:xfrm>
            <a:custGeom>
              <a:avLst/>
              <a:gdLst>
                <a:gd name="T0" fmla="*/ 570 w 570"/>
                <a:gd name="T1" fmla="*/ 0 h 138"/>
                <a:gd name="T2" fmla="*/ 480 w 570"/>
                <a:gd name="T3" fmla="*/ 6 h 138"/>
                <a:gd name="T4" fmla="*/ 438 w 570"/>
                <a:gd name="T5" fmla="*/ 6 h 138"/>
                <a:gd name="T6" fmla="*/ 366 w 570"/>
                <a:gd name="T7" fmla="*/ 36 h 138"/>
                <a:gd name="T8" fmla="*/ 306 w 570"/>
                <a:gd name="T9" fmla="*/ 72 h 138"/>
                <a:gd name="T10" fmla="*/ 222 w 570"/>
                <a:gd name="T11" fmla="*/ 126 h 138"/>
                <a:gd name="T12" fmla="*/ 180 w 570"/>
                <a:gd name="T13" fmla="*/ 138 h 138"/>
                <a:gd name="T14" fmla="*/ 156 w 570"/>
                <a:gd name="T15" fmla="*/ 132 h 138"/>
                <a:gd name="T16" fmla="*/ 120 w 570"/>
                <a:gd name="T17" fmla="*/ 120 h 138"/>
                <a:gd name="T18" fmla="*/ 0 w 570"/>
                <a:gd name="T19" fmla="*/ 66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0"/>
                <a:gd name="T31" fmla="*/ 0 h 138"/>
                <a:gd name="T32" fmla="*/ 570 w 570"/>
                <a:gd name="T33" fmla="*/ 138 h 1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0" h="138">
                  <a:moveTo>
                    <a:pt x="570" y="0"/>
                  </a:moveTo>
                  <a:lnTo>
                    <a:pt x="480" y="6"/>
                  </a:lnTo>
                  <a:lnTo>
                    <a:pt x="438" y="6"/>
                  </a:lnTo>
                  <a:lnTo>
                    <a:pt x="366" y="36"/>
                  </a:lnTo>
                  <a:lnTo>
                    <a:pt x="306" y="72"/>
                  </a:lnTo>
                  <a:lnTo>
                    <a:pt x="222" y="126"/>
                  </a:lnTo>
                  <a:lnTo>
                    <a:pt x="180" y="138"/>
                  </a:lnTo>
                  <a:lnTo>
                    <a:pt x="156" y="132"/>
                  </a:lnTo>
                  <a:lnTo>
                    <a:pt x="120" y="120"/>
                  </a:lnTo>
                  <a:lnTo>
                    <a:pt x="0" y="66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74"/>
          <p:cNvGrpSpPr>
            <a:grpSpLocks/>
          </p:cNvGrpSpPr>
          <p:nvPr/>
        </p:nvGrpSpPr>
        <p:grpSpPr bwMode="auto">
          <a:xfrm>
            <a:off x="5334000" y="3705225"/>
            <a:ext cx="438150" cy="790575"/>
            <a:chOff x="3360" y="2334"/>
            <a:chExt cx="276" cy="498"/>
          </a:xfrm>
        </p:grpSpPr>
        <p:sp>
          <p:nvSpPr>
            <p:cNvPr id="122931" name="Freeform 75"/>
            <p:cNvSpPr>
              <a:spLocks/>
            </p:cNvSpPr>
            <p:nvPr/>
          </p:nvSpPr>
          <p:spPr bwMode="auto">
            <a:xfrm>
              <a:off x="3360" y="2334"/>
              <a:ext cx="276" cy="498"/>
            </a:xfrm>
            <a:custGeom>
              <a:avLst/>
              <a:gdLst>
                <a:gd name="T0" fmla="*/ 276 w 276"/>
                <a:gd name="T1" fmla="*/ 0 h 498"/>
                <a:gd name="T2" fmla="*/ 240 w 276"/>
                <a:gd name="T3" fmla="*/ 24 h 498"/>
                <a:gd name="T4" fmla="*/ 210 w 276"/>
                <a:gd name="T5" fmla="*/ 66 h 498"/>
                <a:gd name="T6" fmla="*/ 126 w 276"/>
                <a:gd name="T7" fmla="*/ 162 h 498"/>
                <a:gd name="T8" fmla="*/ 0 w 276"/>
                <a:gd name="T9" fmla="*/ 498 h 4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6"/>
                <a:gd name="T16" fmla="*/ 0 h 498"/>
                <a:gd name="T17" fmla="*/ 276 w 276"/>
                <a:gd name="T18" fmla="*/ 498 h 4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6" h="498">
                  <a:moveTo>
                    <a:pt x="276" y="0"/>
                  </a:moveTo>
                  <a:lnTo>
                    <a:pt x="240" y="24"/>
                  </a:lnTo>
                  <a:lnTo>
                    <a:pt x="210" y="66"/>
                  </a:lnTo>
                  <a:lnTo>
                    <a:pt x="126" y="162"/>
                  </a:lnTo>
                  <a:lnTo>
                    <a:pt x="0" y="498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2" name="Freeform 76"/>
            <p:cNvSpPr>
              <a:spLocks/>
            </p:cNvSpPr>
            <p:nvPr/>
          </p:nvSpPr>
          <p:spPr bwMode="auto">
            <a:xfrm>
              <a:off x="3456" y="2508"/>
              <a:ext cx="30" cy="198"/>
            </a:xfrm>
            <a:custGeom>
              <a:avLst/>
              <a:gdLst>
                <a:gd name="T0" fmla="*/ 30 w 30"/>
                <a:gd name="T1" fmla="*/ 0 h 198"/>
                <a:gd name="T2" fmla="*/ 0 w 30"/>
                <a:gd name="T3" fmla="*/ 198 h 198"/>
                <a:gd name="T4" fmla="*/ 0 60000 65536"/>
                <a:gd name="T5" fmla="*/ 0 60000 65536"/>
                <a:gd name="T6" fmla="*/ 0 w 30"/>
                <a:gd name="T7" fmla="*/ 0 h 198"/>
                <a:gd name="T8" fmla="*/ 30 w 30"/>
                <a:gd name="T9" fmla="*/ 198 h 1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" h="198">
                  <a:moveTo>
                    <a:pt x="30" y="0"/>
                  </a:moveTo>
                  <a:lnTo>
                    <a:pt x="0" y="198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77"/>
          <p:cNvGrpSpPr>
            <a:grpSpLocks/>
          </p:cNvGrpSpPr>
          <p:nvPr/>
        </p:nvGrpSpPr>
        <p:grpSpPr bwMode="auto">
          <a:xfrm>
            <a:off x="4267200" y="3810000"/>
            <a:ext cx="3962400" cy="1285875"/>
            <a:chOff x="2688" y="2400"/>
            <a:chExt cx="2496" cy="810"/>
          </a:xfrm>
        </p:grpSpPr>
        <p:sp>
          <p:nvSpPr>
            <p:cNvPr id="122925" name="Freeform 78"/>
            <p:cNvSpPr>
              <a:spLocks/>
            </p:cNvSpPr>
            <p:nvPr/>
          </p:nvSpPr>
          <p:spPr bwMode="auto">
            <a:xfrm>
              <a:off x="2688" y="2964"/>
              <a:ext cx="2496" cy="246"/>
            </a:xfrm>
            <a:custGeom>
              <a:avLst/>
              <a:gdLst>
                <a:gd name="T0" fmla="*/ 0 w 2496"/>
                <a:gd name="T1" fmla="*/ 246 h 246"/>
                <a:gd name="T2" fmla="*/ 120 w 2496"/>
                <a:gd name="T3" fmla="*/ 180 h 246"/>
                <a:gd name="T4" fmla="*/ 306 w 2496"/>
                <a:gd name="T5" fmla="*/ 156 h 246"/>
                <a:gd name="T6" fmla="*/ 384 w 2496"/>
                <a:gd name="T7" fmla="*/ 150 h 246"/>
                <a:gd name="T8" fmla="*/ 462 w 2496"/>
                <a:gd name="T9" fmla="*/ 138 h 246"/>
                <a:gd name="T10" fmla="*/ 594 w 2496"/>
                <a:gd name="T11" fmla="*/ 168 h 246"/>
                <a:gd name="T12" fmla="*/ 702 w 2496"/>
                <a:gd name="T13" fmla="*/ 150 h 246"/>
                <a:gd name="T14" fmla="*/ 960 w 2496"/>
                <a:gd name="T15" fmla="*/ 54 h 246"/>
                <a:gd name="T16" fmla="*/ 1146 w 2496"/>
                <a:gd name="T17" fmla="*/ 6 h 246"/>
                <a:gd name="T18" fmla="*/ 1422 w 2496"/>
                <a:gd name="T19" fmla="*/ 0 h 246"/>
                <a:gd name="T20" fmla="*/ 1710 w 2496"/>
                <a:gd name="T21" fmla="*/ 60 h 246"/>
                <a:gd name="T22" fmla="*/ 1818 w 2496"/>
                <a:gd name="T23" fmla="*/ 54 h 246"/>
                <a:gd name="T24" fmla="*/ 1968 w 2496"/>
                <a:gd name="T25" fmla="*/ 36 h 246"/>
                <a:gd name="T26" fmla="*/ 2130 w 2496"/>
                <a:gd name="T27" fmla="*/ 90 h 246"/>
                <a:gd name="T28" fmla="*/ 2166 w 2496"/>
                <a:gd name="T29" fmla="*/ 120 h 246"/>
                <a:gd name="T30" fmla="*/ 2226 w 2496"/>
                <a:gd name="T31" fmla="*/ 144 h 246"/>
                <a:gd name="T32" fmla="*/ 2310 w 2496"/>
                <a:gd name="T33" fmla="*/ 156 h 246"/>
                <a:gd name="T34" fmla="*/ 2400 w 2496"/>
                <a:gd name="T35" fmla="*/ 174 h 246"/>
                <a:gd name="T36" fmla="*/ 2496 w 2496"/>
                <a:gd name="T37" fmla="*/ 168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96"/>
                <a:gd name="T58" fmla="*/ 0 h 246"/>
                <a:gd name="T59" fmla="*/ 2496 w 2496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96" h="246">
                  <a:moveTo>
                    <a:pt x="0" y="246"/>
                  </a:moveTo>
                  <a:lnTo>
                    <a:pt x="120" y="180"/>
                  </a:lnTo>
                  <a:lnTo>
                    <a:pt x="306" y="156"/>
                  </a:lnTo>
                  <a:lnTo>
                    <a:pt x="384" y="150"/>
                  </a:lnTo>
                  <a:lnTo>
                    <a:pt x="462" y="138"/>
                  </a:lnTo>
                  <a:lnTo>
                    <a:pt x="594" y="168"/>
                  </a:lnTo>
                  <a:lnTo>
                    <a:pt x="702" y="150"/>
                  </a:lnTo>
                  <a:lnTo>
                    <a:pt x="960" y="54"/>
                  </a:lnTo>
                  <a:lnTo>
                    <a:pt x="1146" y="6"/>
                  </a:lnTo>
                  <a:lnTo>
                    <a:pt x="1422" y="0"/>
                  </a:lnTo>
                  <a:lnTo>
                    <a:pt x="1710" y="60"/>
                  </a:lnTo>
                  <a:lnTo>
                    <a:pt x="1818" y="54"/>
                  </a:lnTo>
                  <a:lnTo>
                    <a:pt x="1968" y="36"/>
                  </a:lnTo>
                  <a:lnTo>
                    <a:pt x="2130" y="90"/>
                  </a:lnTo>
                  <a:lnTo>
                    <a:pt x="2166" y="120"/>
                  </a:lnTo>
                  <a:lnTo>
                    <a:pt x="2226" y="144"/>
                  </a:lnTo>
                  <a:lnTo>
                    <a:pt x="2310" y="156"/>
                  </a:lnTo>
                  <a:lnTo>
                    <a:pt x="2400" y="174"/>
                  </a:lnTo>
                  <a:lnTo>
                    <a:pt x="2496" y="168"/>
                  </a:lnTo>
                </a:path>
              </a:pathLst>
            </a:custGeom>
            <a:noFill/>
            <a:ln w="5715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6" name="Freeform 79"/>
            <p:cNvSpPr>
              <a:spLocks/>
            </p:cNvSpPr>
            <p:nvPr/>
          </p:nvSpPr>
          <p:spPr bwMode="auto">
            <a:xfrm>
              <a:off x="3396" y="2928"/>
              <a:ext cx="204" cy="180"/>
            </a:xfrm>
            <a:custGeom>
              <a:avLst/>
              <a:gdLst>
                <a:gd name="T0" fmla="*/ 0 w 204"/>
                <a:gd name="T1" fmla="*/ 180 h 180"/>
                <a:gd name="T2" fmla="*/ 84 w 204"/>
                <a:gd name="T3" fmla="*/ 66 h 180"/>
                <a:gd name="T4" fmla="*/ 204 w 204"/>
                <a:gd name="T5" fmla="*/ 0 h 180"/>
                <a:gd name="T6" fmla="*/ 0 60000 65536"/>
                <a:gd name="T7" fmla="*/ 0 60000 65536"/>
                <a:gd name="T8" fmla="*/ 0 60000 65536"/>
                <a:gd name="T9" fmla="*/ 0 w 204"/>
                <a:gd name="T10" fmla="*/ 0 h 180"/>
                <a:gd name="T11" fmla="*/ 204 w 204"/>
                <a:gd name="T12" fmla="*/ 180 h 1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" h="180">
                  <a:moveTo>
                    <a:pt x="0" y="180"/>
                  </a:moveTo>
                  <a:lnTo>
                    <a:pt x="84" y="66"/>
                  </a:lnTo>
                  <a:lnTo>
                    <a:pt x="204" y="0"/>
                  </a:lnTo>
                </a:path>
              </a:pathLst>
            </a:custGeom>
            <a:noFill/>
            <a:ln w="5715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7" name="Line 80"/>
            <p:cNvSpPr>
              <a:spLocks noChangeShapeType="1"/>
            </p:cNvSpPr>
            <p:nvPr/>
          </p:nvSpPr>
          <p:spPr bwMode="auto">
            <a:xfrm flipV="1">
              <a:off x="4122" y="2910"/>
              <a:ext cx="336" cy="48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28" name="Freeform 81"/>
            <p:cNvSpPr>
              <a:spLocks/>
            </p:cNvSpPr>
            <p:nvPr/>
          </p:nvSpPr>
          <p:spPr bwMode="auto">
            <a:xfrm>
              <a:off x="4656" y="2688"/>
              <a:ext cx="96" cy="288"/>
            </a:xfrm>
            <a:custGeom>
              <a:avLst/>
              <a:gdLst>
                <a:gd name="T0" fmla="*/ 0 w 96"/>
                <a:gd name="T1" fmla="*/ 288 h 288"/>
                <a:gd name="T2" fmla="*/ 54 w 96"/>
                <a:gd name="T3" fmla="*/ 228 h 288"/>
                <a:gd name="T4" fmla="*/ 90 w 96"/>
                <a:gd name="T5" fmla="*/ 162 h 288"/>
                <a:gd name="T6" fmla="*/ 96 w 96"/>
                <a:gd name="T7" fmla="*/ 102 h 288"/>
                <a:gd name="T8" fmla="*/ 96 w 96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288"/>
                <a:gd name="T17" fmla="*/ 96 w 9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288">
                  <a:moveTo>
                    <a:pt x="0" y="288"/>
                  </a:moveTo>
                  <a:lnTo>
                    <a:pt x="54" y="228"/>
                  </a:lnTo>
                  <a:lnTo>
                    <a:pt x="90" y="162"/>
                  </a:lnTo>
                  <a:lnTo>
                    <a:pt x="96" y="102"/>
                  </a:lnTo>
                  <a:lnTo>
                    <a:pt x="96" y="0"/>
                  </a:lnTo>
                </a:path>
              </a:pathLst>
            </a:custGeom>
            <a:noFill/>
            <a:ln w="3810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9" name="Freeform 82"/>
            <p:cNvSpPr>
              <a:spLocks/>
            </p:cNvSpPr>
            <p:nvPr/>
          </p:nvSpPr>
          <p:spPr bwMode="auto">
            <a:xfrm>
              <a:off x="3840" y="2400"/>
              <a:ext cx="102" cy="576"/>
            </a:xfrm>
            <a:custGeom>
              <a:avLst/>
              <a:gdLst>
                <a:gd name="T0" fmla="*/ 0 w 102"/>
                <a:gd name="T1" fmla="*/ 576 h 576"/>
                <a:gd name="T2" fmla="*/ 90 w 102"/>
                <a:gd name="T3" fmla="*/ 456 h 576"/>
                <a:gd name="T4" fmla="*/ 102 w 102"/>
                <a:gd name="T5" fmla="*/ 360 h 576"/>
                <a:gd name="T6" fmla="*/ 78 w 102"/>
                <a:gd name="T7" fmla="*/ 228 h 576"/>
                <a:gd name="T8" fmla="*/ 1 w 102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576"/>
                <a:gd name="T17" fmla="*/ 102 w 102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576">
                  <a:moveTo>
                    <a:pt x="0" y="576"/>
                  </a:moveTo>
                  <a:lnTo>
                    <a:pt x="90" y="456"/>
                  </a:lnTo>
                  <a:lnTo>
                    <a:pt x="102" y="360"/>
                  </a:lnTo>
                  <a:lnTo>
                    <a:pt x="78" y="228"/>
                  </a:ln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0" name="Line 83"/>
            <p:cNvSpPr>
              <a:spLocks noChangeShapeType="1"/>
            </p:cNvSpPr>
            <p:nvPr/>
          </p:nvSpPr>
          <p:spPr bwMode="auto">
            <a:xfrm flipH="1" flipV="1">
              <a:off x="3810" y="2442"/>
              <a:ext cx="96" cy="192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24" name="Text Box 84"/>
          <p:cNvSpPr txBox="1">
            <a:spLocks noChangeArrowheads="1"/>
          </p:cNvSpPr>
          <p:nvPr/>
        </p:nvSpPr>
        <p:spPr bwMode="auto">
          <a:xfrm>
            <a:off x="0" y="6477000"/>
            <a:ext cx="914400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vi-V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58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5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5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5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5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5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5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5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15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15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58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15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5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15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000"/>
                                        <p:tgtEl>
                                          <p:spTgt spid="15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2000"/>
                                        <p:tgtEl>
                                          <p:spTgt spid="15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15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000"/>
                                        <p:tgtEl>
                                          <p:spTgt spid="15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2000"/>
                                        <p:tgtEl>
                                          <p:spTgt spid="15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2000"/>
                                        <p:tgtEl>
                                          <p:spTgt spid="15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2000"/>
                                        <p:tgtEl>
                                          <p:spTgt spid="15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2000"/>
                                        <p:tgtEl>
                                          <p:spTgt spid="15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000"/>
                                        <p:tgtEl>
                                          <p:spTgt spid="15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000"/>
                                        <p:tgtEl>
                                          <p:spTgt spid="158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2000"/>
                                        <p:tgtEl>
                                          <p:spTgt spid="15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000"/>
                                        <p:tgtEl>
                                          <p:spTgt spid="15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2000"/>
                                        <p:tgtEl>
                                          <p:spTgt spid="15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4" grpId="0" animBg="1"/>
      <p:bldP spid="158736" grpId="0" animBg="1"/>
      <p:bldP spid="158737" grpId="0" animBg="1"/>
      <p:bldP spid="158738" grpId="0" animBg="1"/>
      <p:bldP spid="158739" grpId="0" animBg="1"/>
      <p:bldP spid="158745" grpId="0" animBg="1"/>
      <p:bldP spid="158749" grpId="0" animBg="1"/>
      <p:bldP spid="158750" grpId="0" animBg="1"/>
      <p:bldP spid="158751" grpId="0" animBg="1"/>
      <p:bldP spid="158752" grpId="0" animBg="1"/>
      <p:bldP spid="158753" grpId="0" animBg="1"/>
      <p:bldP spid="158754" grpId="0" animBg="1"/>
      <p:bldP spid="158755" grpId="0" animBg="1"/>
      <p:bldP spid="158756" grpId="0" animBg="1"/>
      <p:bldP spid="158757" grpId="0" animBg="1"/>
      <p:bldP spid="158758" grpId="0" animBg="1"/>
      <p:bldP spid="158759" grpId="0" animBg="1"/>
      <p:bldP spid="158760" grpId="0" animBg="1"/>
      <p:bldP spid="158768" grpId="0" animBg="1"/>
      <p:bldP spid="158769" grpId="0" animBg="1"/>
      <p:bldP spid="158770" grpId="0" animBg="1"/>
      <p:bldP spid="158771" grpId="0" animBg="1"/>
      <p:bldP spid="158772" grpId="0" animBg="1"/>
      <p:bldP spid="158773" grpId="0" animBg="1"/>
      <p:bldP spid="158774" grpId="0" animBg="1"/>
      <p:bldP spid="158775" grpId="0" animBg="1"/>
      <p:bldP spid="158776" grpId="0" animBg="1"/>
      <p:bldP spid="158777" grpId="0" animBg="1"/>
      <p:bldP spid="158778" grpId="0" animBg="1"/>
      <p:bldP spid="1587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Hộp_Văn_Bản 6"/>
          <p:cNvSpPr txBox="1">
            <a:spLocks noChangeArrowheads="1"/>
          </p:cNvSpPr>
          <p:nvPr/>
        </p:nvSpPr>
        <p:spPr bwMode="auto">
          <a:xfrm>
            <a:off x="166688" y="533400"/>
            <a:ext cx="1890712" cy="15486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lIns="85112" tIns="42556" rIns="85112" bIns="42556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altLang="en-US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Vận động quanh trục của Trái đất</a:t>
            </a:r>
          </a:p>
        </p:txBody>
      </p:sp>
      <p:sp>
        <p:nvSpPr>
          <p:cNvPr id="23555" name="Hình Chữ nhật 10"/>
          <p:cNvSpPr>
            <a:spLocks noChangeArrowheads="1"/>
          </p:cNvSpPr>
          <p:nvPr/>
        </p:nvSpPr>
        <p:spPr bwMode="auto">
          <a:xfrm>
            <a:off x="2819400" y="76200"/>
            <a:ext cx="3538538" cy="424497"/>
          </a:xfrm>
          <a:prstGeom prst="rect">
            <a:avLst/>
          </a:prstGeom>
          <a:solidFill>
            <a:srgbClr val="00B0F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85112" tIns="42556" rIns="85112" bIns="42556">
            <a:spAutoFit/>
          </a:bodyPr>
          <a:lstStyle/>
          <a:p>
            <a:pPr algn="ctr" eaLnBrk="0" hangingPunct="0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kết 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6575" y="2819400"/>
            <a:ext cx="225742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Program Files\Dia ly 6\Htm\Photos\Coriolit_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267200"/>
            <a:ext cx="195738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Đường kết nối Mũi tên Thẳng 23"/>
          <p:cNvCxnSpPr>
            <a:cxnSpLocks noChangeShapeType="1"/>
          </p:cNvCxnSpPr>
          <p:nvPr/>
        </p:nvCxnSpPr>
        <p:spPr bwMode="auto">
          <a:xfrm flipV="1">
            <a:off x="5410200" y="2286000"/>
            <a:ext cx="903288" cy="45720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sp>
        <p:nvSpPr>
          <p:cNvPr id="29" name="Hình Chữ nhật 28"/>
          <p:cNvSpPr>
            <a:spLocks noChangeArrowheads="1"/>
          </p:cNvSpPr>
          <p:nvPr/>
        </p:nvSpPr>
        <p:spPr bwMode="auto">
          <a:xfrm>
            <a:off x="6845300" y="2979738"/>
            <a:ext cx="1774825" cy="11016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85112" tIns="42556" rIns="85112" bIns="42556">
            <a:spAutoFit/>
          </a:bodyPr>
          <a:lstStyle/>
          <a:p>
            <a:pPr algn="ctr" eaLnBrk="0" hangingPunct="0"/>
            <a:r>
              <a:rPr lang="en-US" altLang="en-US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 tượng ngày và đêm</a:t>
            </a:r>
          </a:p>
        </p:txBody>
      </p:sp>
      <p:sp>
        <p:nvSpPr>
          <p:cNvPr id="30" name="Hình Chữ nhật 29"/>
          <p:cNvSpPr>
            <a:spLocks noChangeArrowheads="1"/>
          </p:cNvSpPr>
          <p:nvPr/>
        </p:nvSpPr>
        <p:spPr bwMode="auto">
          <a:xfrm>
            <a:off x="4114800" y="5486400"/>
            <a:ext cx="2514600" cy="11016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lIns="85112" tIns="42556" rIns="85112" bIns="42556">
            <a:spAutoFit/>
          </a:bodyPr>
          <a:lstStyle/>
          <a:p>
            <a:pPr algn="ctr" eaLnBrk="0" hangingPunct="0"/>
            <a:r>
              <a:rPr lang="en-US" altLang="en-US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4. Hiện </a:t>
            </a:r>
            <a:r>
              <a:rPr lang="en-US" altLang="en-US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tượng lệch hướng chuyển động</a:t>
            </a:r>
          </a:p>
        </p:txBody>
      </p:sp>
      <p:sp>
        <p:nvSpPr>
          <p:cNvPr id="31" name="Hình Chữ nhật 30"/>
          <p:cNvSpPr>
            <a:spLocks noChangeArrowheads="1"/>
          </p:cNvSpPr>
          <p:nvPr/>
        </p:nvSpPr>
        <p:spPr bwMode="auto">
          <a:xfrm>
            <a:off x="2151063" y="2805113"/>
            <a:ext cx="1728787" cy="7630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85112" tIns="42556" rIns="85112" bIns="42556">
            <a:spAutoFit/>
          </a:bodyPr>
          <a:lstStyle/>
          <a:p>
            <a:pPr algn="ctr" eaLnBrk="0" hangingPunct="0"/>
            <a:r>
              <a:rPr lang="en-US" altLang="en-US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Giờ </a:t>
            </a:r>
            <a:r>
              <a:rPr lang="en-US" altLang="en-US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trên Trái đất</a:t>
            </a:r>
          </a:p>
        </p:txBody>
      </p:sp>
      <p:pic>
        <p:nvPicPr>
          <p:cNvPr id="16399" name="Picture 2" descr="Hinh 6 new"/>
          <p:cNvPicPr>
            <a:picLocks noChangeAspect="1" noChangeArrowheads="1"/>
          </p:cNvPicPr>
          <p:nvPr/>
        </p:nvPicPr>
        <p:blipFill>
          <a:blip r:embed="rId4"/>
          <a:srcRect b="209"/>
          <a:stretch>
            <a:fillRect/>
          </a:stretch>
        </p:blipFill>
        <p:spPr bwMode="auto">
          <a:xfrm>
            <a:off x="2022475" y="684213"/>
            <a:ext cx="315912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Đường kết nối Mũi tên Thẳng 23"/>
          <p:cNvCxnSpPr/>
          <p:nvPr/>
        </p:nvCxnSpPr>
        <p:spPr>
          <a:xfrm rot="10800000" flipV="1">
            <a:off x="3962403" y="4343400"/>
            <a:ext cx="838199" cy="68580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Đường kết nối Mũi tên Thẳng 23"/>
          <p:cNvCxnSpPr>
            <a:cxnSpLocks noChangeShapeType="1"/>
          </p:cNvCxnSpPr>
          <p:nvPr/>
        </p:nvCxnSpPr>
        <p:spPr bwMode="auto">
          <a:xfrm flipH="1" flipV="1">
            <a:off x="4581525" y="2362200"/>
            <a:ext cx="752475" cy="45720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pic>
        <p:nvPicPr>
          <p:cNvPr id="16" name="Picture 6" descr="21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381000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7" name="Oval 14"/>
          <p:cNvSpPr>
            <a:spLocks noChangeArrowheads="1"/>
          </p:cNvSpPr>
          <p:nvPr/>
        </p:nvSpPr>
        <p:spPr bwMode="auto">
          <a:xfrm>
            <a:off x="8012113" y="685800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vi-VN">
              <a:solidFill>
                <a:srgbClr val="080808"/>
              </a:solidFill>
            </a:endParaRP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7315200" y="2362200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vi-VN">
              <a:solidFill>
                <a:srgbClr val="08080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686800" cy="4267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65CB40-C40A-4FBE-8553-90D7323B3422}"/>
              </a:ext>
            </a:extLst>
          </p:cNvPr>
          <p:cNvSpPr txBox="1"/>
          <p:nvPr/>
        </p:nvSpPr>
        <p:spPr>
          <a:xfrm>
            <a:off x="1881050" y="332739"/>
            <a:ext cx="5277395" cy="630942"/>
          </a:xfrm>
          <a:prstGeom prst="rect">
            <a:avLst/>
          </a:prstGeom>
          <a:solidFill>
            <a:srgbClr val="CCFF33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82B0"/>
                </a:solidFill>
                <a:latin typeface="Times New Roman" pitchFamily="18" charset="0"/>
                <a:cs typeface="Times New Roman" pitchFamily="18" charset="0"/>
              </a:rPr>
              <a:t>HÀNH TINH MAY MẮN</a:t>
            </a: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F06ADF5-2EAC-4223-B0B7-0742032FBF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7"/>
          <a:stretch/>
        </p:blipFill>
        <p:spPr>
          <a:xfrm>
            <a:off x="2783118" y="3003448"/>
            <a:ext cx="1757746" cy="1655904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AD9C6DF3-2AD1-4259-A6C4-2AF4B24D87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2741" r="13520" b="20444"/>
          <a:stretch/>
        </p:blipFill>
        <p:spPr>
          <a:xfrm>
            <a:off x="167155" y="3352800"/>
            <a:ext cx="973740" cy="885189"/>
          </a:xfrm>
          <a:prstGeom prst="rect">
            <a:avLst/>
          </a:prstGeom>
        </p:spPr>
      </p:pic>
      <p:pic>
        <p:nvPicPr>
          <p:cNvPr id="14" name="Picture 13" descr="A picture containing circl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044489B8-A916-45EE-9F62-A7D8D12C9F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5556" r="9840" b="21795"/>
          <a:stretch/>
        </p:blipFill>
        <p:spPr>
          <a:xfrm>
            <a:off x="1335259" y="3200400"/>
            <a:ext cx="1255759" cy="1149976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C2E8124C-58FB-49CC-861A-5992F828CB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61" y="2362200"/>
            <a:ext cx="2472498" cy="2629785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6879D49-FF4A-4202-A90B-B046776AE7F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4858" r="5690" b="13191"/>
          <a:stretch/>
        </p:blipFill>
        <p:spPr>
          <a:xfrm>
            <a:off x="4704853" y="2819399"/>
            <a:ext cx="1582121" cy="17818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03051C-F41F-4846-9632-BECA1CD029DD}"/>
              </a:ext>
            </a:extLst>
          </p:cNvPr>
          <p:cNvSpPr txBox="1"/>
          <p:nvPr/>
        </p:nvSpPr>
        <p:spPr>
          <a:xfrm>
            <a:off x="4800600" y="4648200"/>
            <a:ext cx="124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Hỏa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5932D38-D4BC-4873-BA0D-8649C706EBFF}"/>
              </a:ext>
            </a:extLst>
          </p:cNvPr>
          <p:cNvSpPr txBox="1"/>
          <p:nvPr/>
        </p:nvSpPr>
        <p:spPr>
          <a:xfrm>
            <a:off x="2971800" y="4724400"/>
            <a:ext cx="124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 Đất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5A0A620-F75D-4129-8728-EAD90B0C1102}"/>
              </a:ext>
            </a:extLst>
          </p:cNvPr>
          <p:cNvSpPr txBox="1"/>
          <p:nvPr/>
        </p:nvSpPr>
        <p:spPr>
          <a:xfrm>
            <a:off x="1219200" y="4419600"/>
            <a:ext cx="124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Kim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1AC9908-A762-4836-8B55-F631DA897791}"/>
              </a:ext>
            </a:extLst>
          </p:cNvPr>
          <p:cNvSpPr txBox="1"/>
          <p:nvPr/>
        </p:nvSpPr>
        <p:spPr>
          <a:xfrm>
            <a:off x="34292" y="4422448"/>
            <a:ext cx="110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Thủy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9E3521F-8583-4F2A-8E0B-F9562272B04B}"/>
              </a:ext>
            </a:extLst>
          </p:cNvPr>
          <p:cNvSpPr txBox="1"/>
          <p:nvPr/>
        </p:nvSpPr>
        <p:spPr>
          <a:xfrm>
            <a:off x="7162800" y="5105400"/>
            <a:ext cx="124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Mộc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87" y="817836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80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3036361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2849169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13" y="3182997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84" y="3286222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05" y="3286222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5797228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49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9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6" y="1305161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67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47" y="3858886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6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59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256634" y="69763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1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2123991" y="751084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5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234517" y="193815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2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2113596" y="203790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221763" y="342861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3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9747" y="4422320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2101651" y="349043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7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2119017" y="447967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7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2904011" y="4604921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ơn các cháu đã giúp bác xây lại ngôi nhà!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9380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9373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9443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9461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10535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10535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10535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10535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D013C0-D47E-4CAA-B21C-8C2E403C4A76}"/>
              </a:ext>
            </a:extLst>
          </p:cNvPr>
          <p:cNvSpPr/>
          <p:nvPr/>
        </p:nvSpPr>
        <p:spPr>
          <a:xfrm>
            <a:off x="1143000" y="1996440"/>
            <a:ext cx="178268" cy="4516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BDEA5B-E4BD-4136-90A2-B67F25E28C73}"/>
              </a:ext>
            </a:extLst>
          </p:cNvPr>
          <p:cNvSpPr/>
          <p:nvPr/>
        </p:nvSpPr>
        <p:spPr>
          <a:xfrm>
            <a:off x="1308100" y="4576012"/>
            <a:ext cx="5510711" cy="75861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Trục </a:t>
            </a:r>
            <a:r>
              <a:rPr lang="en-US" sz="25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quay có chiều thẳng đứng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D20526-3551-419B-864B-F67FEE2DD85B}"/>
              </a:ext>
            </a:extLst>
          </p:cNvPr>
          <p:cNvSpPr/>
          <p:nvPr/>
        </p:nvSpPr>
        <p:spPr>
          <a:xfrm>
            <a:off x="1308100" y="3443576"/>
            <a:ext cx="5510711" cy="7586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Tự </a:t>
            </a:r>
            <a:r>
              <a:rPr lang="en-US" sz="25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quay quanh một trục tưởng tượng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CC6A546-24F5-40A1-8372-CE2EB20D2B54}"/>
              </a:ext>
            </a:extLst>
          </p:cNvPr>
          <p:cNvSpPr/>
          <p:nvPr/>
        </p:nvSpPr>
        <p:spPr>
          <a:xfrm>
            <a:off x="838200" y="4606491"/>
            <a:ext cx="6095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EB36C4E-959B-495B-86B4-F3AC1A3BD8C3}"/>
              </a:ext>
            </a:extLst>
          </p:cNvPr>
          <p:cNvSpPr/>
          <p:nvPr/>
        </p:nvSpPr>
        <p:spPr>
          <a:xfrm>
            <a:off x="762000" y="3518082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11C4BA-7E2C-4DC3-A23A-A44823DA56F8}"/>
              </a:ext>
            </a:extLst>
          </p:cNvPr>
          <p:cNvSpPr/>
          <p:nvPr/>
        </p:nvSpPr>
        <p:spPr>
          <a:xfrm>
            <a:off x="1308100" y="2419958"/>
            <a:ext cx="5510711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Chuyển </a:t>
            </a:r>
            <a:r>
              <a:rPr lang="en-US" sz="25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động từ Tây sang Đông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927819E-862C-4A47-9EB0-9191C9419668}"/>
              </a:ext>
            </a:extLst>
          </p:cNvPr>
          <p:cNvSpPr/>
          <p:nvPr/>
        </p:nvSpPr>
        <p:spPr>
          <a:xfrm>
            <a:off x="838200" y="2443663"/>
            <a:ext cx="6095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BB748A-C420-4930-BF45-3982BC0E5CCE}"/>
              </a:ext>
            </a:extLst>
          </p:cNvPr>
          <p:cNvSpPr/>
          <p:nvPr/>
        </p:nvSpPr>
        <p:spPr>
          <a:xfrm>
            <a:off x="1308100" y="5653709"/>
            <a:ext cx="5510711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Thời </a:t>
            </a:r>
            <a:r>
              <a:rPr lang="en-US" sz="25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gian quay một vòng là 24 giờ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321BB99-9DF6-4F0E-80BD-93E169AAB187}"/>
              </a:ext>
            </a:extLst>
          </p:cNvPr>
          <p:cNvSpPr/>
          <p:nvPr/>
        </p:nvSpPr>
        <p:spPr>
          <a:xfrm>
            <a:off x="838200" y="5697734"/>
            <a:ext cx="6095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AD9C6DF3-2AD1-4259-A6C4-2AF4B24D87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2741" r="13520" b="20444"/>
          <a:stretch/>
        </p:blipFill>
        <p:spPr>
          <a:xfrm>
            <a:off x="0" y="228600"/>
            <a:ext cx="1219200" cy="12058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AC9908-A762-4836-8B55-F631DA897791}"/>
              </a:ext>
            </a:extLst>
          </p:cNvPr>
          <p:cNvSpPr txBox="1"/>
          <p:nvPr/>
        </p:nvSpPr>
        <p:spPr>
          <a:xfrm>
            <a:off x="0" y="1447800"/>
            <a:ext cx="110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Thủy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xmlns="" id="{D7F55910-E412-49DE-9094-FB2EB766C927}"/>
              </a:ext>
            </a:extLst>
          </p:cNvPr>
          <p:cNvSpPr/>
          <p:nvPr/>
        </p:nvSpPr>
        <p:spPr>
          <a:xfrm>
            <a:off x="1066800" y="96520"/>
            <a:ext cx="7086600" cy="1930400"/>
          </a:xfrm>
          <a:prstGeom prst="roundRect">
            <a:avLst/>
          </a:prstGeom>
          <a:solidFill>
            <a:srgbClr val="1CC4D6">
              <a:alpha val="83922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F6DA17-2D72-471C-95E4-E0954173C1EF}"/>
              </a:ext>
            </a:extLst>
          </p:cNvPr>
          <p:cNvSpPr txBox="1"/>
          <p:nvPr/>
        </p:nvSpPr>
        <p:spPr>
          <a:xfrm>
            <a:off x="1371600" y="228600"/>
            <a:ext cx="66294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Câu 1. Phát biểu nào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sau đây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đúng với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chuyển động quanh trục của Trái Đất?</a:t>
            </a:r>
          </a:p>
        </p:txBody>
      </p:sp>
    </p:spTree>
    <p:extLst>
      <p:ext uri="{BB962C8B-B14F-4D97-AF65-F5344CB8AC3E}">
        <p14:creationId xmlns:p14="http://schemas.microsoft.com/office/powerpoint/2010/main" val="121167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D013C0-D47E-4CAA-B21C-8C2E403C4A76}"/>
              </a:ext>
            </a:extLst>
          </p:cNvPr>
          <p:cNvSpPr/>
          <p:nvPr/>
        </p:nvSpPr>
        <p:spPr>
          <a:xfrm>
            <a:off x="1143000" y="1996440"/>
            <a:ext cx="178268" cy="4516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BDEA5B-E4BD-4136-90A2-B67F25E28C73}"/>
              </a:ext>
            </a:extLst>
          </p:cNvPr>
          <p:cNvSpPr/>
          <p:nvPr/>
        </p:nvSpPr>
        <p:spPr>
          <a:xfrm>
            <a:off x="1151108" y="3413096"/>
            <a:ext cx="3561080" cy="75861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15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D20526-3551-419B-864B-F67FEE2DD85B}"/>
              </a:ext>
            </a:extLst>
          </p:cNvPr>
          <p:cNvSpPr/>
          <p:nvPr/>
        </p:nvSpPr>
        <p:spPr>
          <a:xfrm>
            <a:off x="1172776" y="2376776"/>
            <a:ext cx="3561080" cy="7586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CC6A546-24F5-40A1-8372-CE2EB20D2B54}"/>
              </a:ext>
            </a:extLst>
          </p:cNvPr>
          <p:cNvSpPr/>
          <p:nvPr/>
        </p:nvSpPr>
        <p:spPr>
          <a:xfrm>
            <a:off x="762000" y="3443575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EB36C4E-959B-495B-86B4-F3AC1A3BD8C3}"/>
              </a:ext>
            </a:extLst>
          </p:cNvPr>
          <p:cNvSpPr/>
          <p:nvPr/>
        </p:nvSpPr>
        <p:spPr>
          <a:xfrm>
            <a:off x="685800" y="2451282"/>
            <a:ext cx="70104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11C4BA-7E2C-4DC3-A23A-A44823DA56F8}"/>
              </a:ext>
            </a:extLst>
          </p:cNvPr>
          <p:cNvSpPr/>
          <p:nvPr/>
        </p:nvSpPr>
        <p:spPr>
          <a:xfrm>
            <a:off x="1142845" y="4527310"/>
            <a:ext cx="3561080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20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927819E-862C-4A47-9EB0-9191C9419668}"/>
              </a:ext>
            </a:extLst>
          </p:cNvPr>
          <p:cNvSpPr/>
          <p:nvPr/>
        </p:nvSpPr>
        <p:spPr>
          <a:xfrm>
            <a:off x="838200" y="4551015"/>
            <a:ext cx="6096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BB748A-C420-4930-BF45-3982BC0E5CCE}"/>
              </a:ext>
            </a:extLst>
          </p:cNvPr>
          <p:cNvSpPr/>
          <p:nvPr/>
        </p:nvSpPr>
        <p:spPr>
          <a:xfrm>
            <a:off x="1134582" y="5653709"/>
            <a:ext cx="3561080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25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321BB99-9DF6-4F0E-80BD-93E169AAB187}"/>
              </a:ext>
            </a:extLst>
          </p:cNvPr>
          <p:cNvSpPr/>
          <p:nvPr/>
        </p:nvSpPr>
        <p:spPr>
          <a:xfrm>
            <a:off x="838200" y="5697734"/>
            <a:ext cx="6095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5A0A620-F75D-4129-8728-EAD90B0C1102}"/>
              </a:ext>
            </a:extLst>
          </p:cNvPr>
          <p:cNvSpPr txBox="1"/>
          <p:nvPr/>
        </p:nvSpPr>
        <p:spPr>
          <a:xfrm>
            <a:off x="0" y="11430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Kim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A picture containing circ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044489B8-A916-45EE-9F62-A7D8D12C9F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5556" r="9840" b="21795"/>
          <a:stretch/>
        </p:blipFill>
        <p:spPr>
          <a:xfrm>
            <a:off x="1" y="87084"/>
            <a:ext cx="1164932" cy="1066800"/>
          </a:xfrm>
          <a:prstGeom prst="rect">
            <a:avLst/>
          </a:prstGeom>
        </p:spPr>
      </p:pic>
      <p:sp>
        <p:nvSpPr>
          <p:cNvPr id="33" name="Rounded Rectangle 7">
            <a:extLst>
              <a:ext uri="{FF2B5EF4-FFF2-40B4-BE49-F238E27FC236}">
                <a16:creationId xmlns:a16="http://schemas.microsoft.com/office/drawing/2014/main" xmlns="" id="{D7F55910-E412-49DE-9094-FB2EB766C927}"/>
              </a:ext>
            </a:extLst>
          </p:cNvPr>
          <p:cNvSpPr/>
          <p:nvPr/>
        </p:nvSpPr>
        <p:spPr>
          <a:xfrm>
            <a:off x="914400" y="87084"/>
            <a:ext cx="7559039" cy="2044549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AF6DA17-2D72-471C-95E4-E0954173C1EF}"/>
              </a:ext>
            </a:extLst>
          </p:cNvPr>
          <p:cNvSpPr txBox="1"/>
          <p:nvPr/>
        </p:nvSpPr>
        <p:spPr>
          <a:xfrm>
            <a:off x="1306286" y="248194"/>
            <a:ext cx="6923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Câu 2. Bề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mặt Trái Đất được chia thành 24 khu vực giờ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,  vậy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mỗi khu vực giờ rộng bao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nhiêu độ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kinh tuyến?</a:t>
            </a:r>
          </a:p>
        </p:txBody>
      </p:sp>
    </p:spTree>
    <p:extLst>
      <p:ext uri="{BB962C8B-B14F-4D97-AF65-F5344CB8AC3E}">
        <p14:creationId xmlns:p14="http://schemas.microsoft.com/office/powerpoint/2010/main" val="26181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33" grpId="0" animBg="1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D013C0-D47E-4CAA-B21C-8C2E403C4A76}"/>
              </a:ext>
            </a:extLst>
          </p:cNvPr>
          <p:cNvSpPr/>
          <p:nvPr/>
        </p:nvSpPr>
        <p:spPr>
          <a:xfrm>
            <a:off x="1143000" y="1996440"/>
            <a:ext cx="178268" cy="4516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BDEA5B-E4BD-4136-90A2-B67F25E28C73}"/>
              </a:ext>
            </a:extLst>
          </p:cNvPr>
          <p:cNvSpPr/>
          <p:nvPr/>
        </p:nvSpPr>
        <p:spPr>
          <a:xfrm>
            <a:off x="1159377" y="5658217"/>
            <a:ext cx="3418136" cy="75861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19 giờ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D20526-3551-419B-864B-F67FEE2DD85B}"/>
              </a:ext>
            </a:extLst>
          </p:cNvPr>
          <p:cNvSpPr/>
          <p:nvPr/>
        </p:nvSpPr>
        <p:spPr>
          <a:xfrm>
            <a:off x="1184159" y="3443576"/>
            <a:ext cx="3418136" cy="7586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7 giờ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CC6A546-24F5-40A1-8372-CE2EB20D2B54}"/>
              </a:ext>
            </a:extLst>
          </p:cNvPr>
          <p:cNvSpPr/>
          <p:nvPr/>
        </p:nvSpPr>
        <p:spPr>
          <a:xfrm>
            <a:off x="762000" y="5688696"/>
            <a:ext cx="661018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EB36C4E-959B-495B-86B4-F3AC1A3BD8C3}"/>
              </a:ext>
            </a:extLst>
          </p:cNvPr>
          <p:cNvSpPr/>
          <p:nvPr/>
        </p:nvSpPr>
        <p:spPr>
          <a:xfrm>
            <a:off x="762000" y="3518082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11C4BA-7E2C-4DC3-A23A-A44823DA56F8}"/>
              </a:ext>
            </a:extLst>
          </p:cNvPr>
          <p:cNvSpPr/>
          <p:nvPr/>
        </p:nvSpPr>
        <p:spPr>
          <a:xfrm>
            <a:off x="1184159" y="4527310"/>
            <a:ext cx="3418136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12 giờ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927819E-862C-4A47-9EB0-9191C9419668}"/>
              </a:ext>
            </a:extLst>
          </p:cNvPr>
          <p:cNvSpPr/>
          <p:nvPr/>
        </p:nvSpPr>
        <p:spPr>
          <a:xfrm>
            <a:off x="762000" y="4551015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BB748A-C420-4930-BF45-3982BC0E5CCE}"/>
              </a:ext>
            </a:extLst>
          </p:cNvPr>
          <p:cNvSpPr/>
          <p:nvPr/>
        </p:nvSpPr>
        <p:spPr>
          <a:xfrm>
            <a:off x="1184158" y="2425764"/>
            <a:ext cx="3418136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5 giờ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321BB99-9DF6-4F0E-80BD-93E169AAB187}"/>
              </a:ext>
            </a:extLst>
          </p:cNvPr>
          <p:cNvSpPr/>
          <p:nvPr/>
        </p:nvSpPr>
        <p:spPr>
          <a:xfrm>
            <a:off x="762000" y="2469789"/>
            <a:ext cx="6857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AF06ADF5-2EAC-4223-B0B7-0742032FBF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7"/>
          <a:stretch/>
        </p:blipFill>
        <p:spPr>
          <a:xfrm>
            <a:off x="72570" y="127002"/>
            <a:ext cx="1222830" cy="11519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5932D38-D4BC-4873-BA0D-8649C706EBFF}"/>
              </a:ext>
            </a:extLst>
          </p:cNvPr>
          <p:cNvSpPr txBox="1"/>
          <p:nvPr/>
        </p:nvSpPr>
        <p:spPr>
          <a:xfrm>
            <a:off x="228600" y="1371600"/>
            <a:ext cx="864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 Đất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xmlns="" id="{D7F55910-E412-49DE-9094-FB2EB766C927}"/>
              </a:ext>
            </a:extLst>
          </p:cNvPr>
          <p:cNvSpPr/>
          <p:nvPr/>
        </p:nvSpPr>
        <p:spPr>
          <a:xfrm>
            <a:off x="1066800" y="96520"/>
            <a:ext cx="7086600" cy="1930400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F6DA17-2D72-471C-95E4-E0954173C1EF}"/>
              </a:ext>
            </a:extLst>
          </p:cNvPr>
          <p:cNvSpPr txBox="1"/>
          <p:nvPr/>
        </p:nvSpPr>
        <p:spPr>
          <a:xfrm>
            <a:off x="1181100" y="330786"/>
            <a:ext cx="6858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Câu 3. Khi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khu vực giờ gốc (GMT) là 12 giờ thì ở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Việt Nam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là mấy giờ?</a:t>
            </a:r>
          </a:p>
        </p:txBody>
      </p:sp>
    </p:spTree>
    <p:extLst>
      <p:ext uri="{BB962C8B-B14F-4D97-AF65-F5344CB8AC3E}">
        <p14:creationId xmlns:p14="http://schemas.microsoft.com/office/powerpoint/2010/main" val="131779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D013C0-D47E-4CAA-B21C-8C2E403C4A76}"/>
              </a:ext>
            </a:extLst>
          </p:cNvPr>
          <p:cNvSpPr/>
          <p:nvPr/>
        </p:nvSpPr>
        <p:spPr>
          <a:xfrm>
            <a:off x="1143000" y="1996440"/>
            <a:ext cx="178268" cy="4516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BDEA5B-E4BD-4136-90A2-B67F25E28C73}"/>
              </a:ext>
            </a:extLst>
          </p:cNvPr>
          <p:cNvSpPr/>
          <p:nvPr/>
        </p:nvSpPr>
        <p:spPr>
          <a:xfrm>
            <a:off x="1175896" y="2529424"/>
            <a:ext cx="7549463" cy="75861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Trái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Đất hình cầu và tự quay quanh trục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D20526-3551-419B-864B-F67FEE2DD85B}"/>
              </a:ext>
            </a:extLst>
          </p:cNvPr>
          <p:cNvSpPr/>
          <p:nvPr/>
        </p:nvSpPr>
        <p:spPr>
          <a:xfrm>
            <a:off x="1175896" y="3630865"/>
            <a:ext cx="7549463" cy="7586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Trái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Đất quay quanh Mặt Trời 365 ngày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CC6A546-24F5-40A1-8372-CE2EB20D2B54}"/>
              </a:ext>
            </a:extLst>
          </p:cNvPr>
          <p:cNvSpPr/>
          <p:nvPr/>
        </p:nvSpPr>
        <p:spPr>
          <a:xfrm>
            <a:off x="762000" y="2559903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EB36C4E-959B-495B-86B4-F3AC1A3BD8C3}"/>
              </a:ext>
            </a:extLst>
          </p:cNvPr>
          <p:cNvSpPr/>
          <p:nvPr/>
        </p:nvSpPr>
        <p:spPr>
          <a:xfrm>
            <a:off x="838200" y="3705371"/>
            <a:ext cx="6096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11C4BA-7E2C-4DC3-A23A-A44823DA56F8}"/>
              </a:ext>
            </a:extLst>
          </p:cNvPr>
          <p:cNvSpPr/>
          <p:nvPr/>
        </p:nvSpPr>
        <p:spPr>
          <a:xfrm>
            <a:off x="1175896" y="4714599"/>
            <a:ext cx="7549463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Trái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Đất nghiêng trên mặt phẳng quỹ đạo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927819E-862C-4A47-9EB0-9191C9419668}"/>
              </a:ext>
            </a:extLst>
          </p:cNvPr>
          <p:cNvSpPr/>
          <p:nvPr/>
        </p:nvSpPr>
        <p:spPr>
          <a:xfrm>
            <a:off x="838200" y="4738304"/>
            <a:ext cx="6096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BB748A-C420-4930-BF45-3982BC0E5CCE}"/>
              </a:ext>
            </a:extLst>
          </p:cNvPr>
          <p:cNvSpPr/>
          <p:nvPr/>
        </p:nvSpPr>
        <p:spPr>
          <a:xfrm>
            <a:off x="1175896" y="5752862"/>
            <a:ext cx="7549463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Ánh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sáng Mặt Trời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luôn chiếu một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nửa Trái Đất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321BB99-9DF6-4F0E-80BD-93E169AAB187}"/>
              </a:ext>
            </a:extLst>
          </p:cNvPr>
          <p:cNvSpPr/>
          <p:nvPr/>
        </p:nvSpPr>
        <p:spPr>
          <a:xfrm>
            <a:off x="762000" y="5796887"/>
            <a:ext cx="6857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F6879D49-FF4A-4202-A90B-B046776AE7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4858" r="5690" b="13191"/>
          <a:stretch/>
        </p:blipFill>
        <p:spPr>
          <a:xfrm>
            <a:off x="1" y="1"/>
            <a:ext cx="1217872" cy="12191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03051C-F41F-4846-9632-BECA1CD029DD}"/>
              </a:ext>
            </a:extLst>
          </p:cNvPr>
          <p:cNvSpPr txBox="1"/>
          <p:nvPr/>
        </p:nvSpPr>
        <p:spPr>
          <a:xfrm>
            <a:off x="152400" y="1371600"/>
            <a:ext cx="89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Hỏa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xmlns="" id="{D7F55910-E412-49DE-9094-FB2EB766C927}"/>
              </a:ext>
            </a:extLst>
          </p:cNvPr>
          <p:cNvSpPr/>
          <p:nvPr/>
        </p:nvSpPr>
        <p:spPr>
          <a:xfrm>
            <a:off x="1111250" y="167407"/>
            <a:ext cx="7651750" cy="2029875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F6DA17-2D72-471C-95E4-E0954173C1EF}"/>
              </a:ext>
            </a:extLst>
          </p:cNvPr>
          <p:cNvSpPr txBox="1"/>
          <p:nvPr/>
        </p:nvSpPr>
        <p:spPr>
          <a:xfrm>
            <a:off x="1295400" y="609600"/>
            <a:ext cx="744243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Câu 4. Nguyên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nhân nào sau đây làm cho mọi nơi trên Trái Đất đều lần lượt có ngày, đêm luân phiên nhau?</a:t>
            </a:r>
          </a:p>
        </p:txBody>
      </p:sp>
    </p:spTree>
    <p:extLst>
      <p:ext uri="{BB962C8B-B14F-4D97-AF65-F5344CB8AC3E}">
        <p14:creationId xmlns:p14="http://schemas.microsoft.com/office/powerpoint/2010/main" val="351471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D013C0-D47E-4CAA-B21C-8C2E403C4A76}"/>
              </a:ext>
            </a:extLst>
          </p:cNvPr>
          <p:cNvSpPr/>
          <p:nvPr/>
        </p:nvSpPr>
        <p:spPr>
          <a:xfrm>
            <a:off x="1143000" y="1996440"/>
            <a:ext cx="178268" cy="4516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BDEA5B-E4BD-4136-90A2-B67F25E28C73}"/>
              </a:ext>
            </a:extLst>
          </p:cNvPr>
          <p:cNvSpPr/>
          <p:nvPr/>
        </p:nvSpPr>
        <p:spPr>
          <a:xfrm>
            <a:off x="1151108" y="3543722"/>
            <a:ext cx="7185170" cy="75861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Giữ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nguyên hướng chuyển động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D20526-3551-419B-864B-F67FEE2DD85B}"/>
              </a:ext>
            </a:extLst>
          </p:cNvPr>
          <p:cNvSpPr/>
          <p:nvPr/>
        </p:nvSpPr>
        <p:spPr>
          <a:xfrm>
            <a:off x="1172776" y="2507402"/>
            <a:ext cx="7185170" cy="7586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Lệch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về bên phải ở bán cầu Bắc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CC6A546-24F5-40A1-8372-CE2EB20D2B54}"/>
              </a:ext>
            </a:extLst>
          </p:cNvPr>
          <p:cNvSpPr/>
          <p:nvPr/>
        </p:nvSpPr>
        <p:spPr>
          <a:xfrm>
            <a:off x="762000" y="3574201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EB36C4E-959B-495B-86B4-F3AC1A3BD8C3}"/>
              </a:ext>
            </a:extLst>
          </p:cNvPr>
          <p:cNvSpPr/>
          <p:nvPr/>
        </p:nvSpPr>
        <p:spPr>
          <a:xfrm>
            <a:off x="685800" y="2581908"/>
            <a:ext cx="70104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11C4BA-7E2C-4DC3-A23A-A44823DA56F8}"/>
              </a:ext>
            </a:extLst>
          </p:cNvPr>
          <p:cNvSpPr/>
          <p:nvPr/>
        </p:nvSpPr>
        <p:spPr>
          <a:xfrm>
            <a:off x="1142845" y="4657936"/>
            <a:ext cx="7185170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Lệch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về bên trái ở bán cầu Nam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927819E-862C-4A47-9EB0-9191C9419668}"/>
              </a:ext>
            </a:extLst>
          </p:cNvPr>
          <p:cNvSpPr/>
          <p:nvPr/>
        </p:nvSpPr>
        <p:spPr>
          <a:xfrm>
            <a:off x="762000" y="4681641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BB748A-C420-4930-BF45-3982BC0E5CCE}"/>
              </a:ext>
            </a:extLst>
          </p:cNvPr>
          <p:cNvSpPr/>
          <p:nvPr/>
        </p:nvSpPr>
        <p:spPr>
          <a:xfrm>
            <a:off x="1134582" y="5784335"/>
            <a:ext cx="7185170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 Bị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lệch so với hướng ban đầu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321BB99-9DF6-4F0E-80BD-93E169AAB187}"/>
              </a:ext>
            </a:extLst>
          </p:cNvPr>
          <p:cNvSpPr/>
          <p:nvPr/>
        </p:nvSpPr>
        <p:spPr>
          <a:xfrm>
            <a:off x="838200" y="5828360"/>
            <a:ext cx="6095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C2E8124C-58FB-49CC-861A-5992F828C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112489"/>
            <a:ext cx="1327088" cy="14115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9E3521F-8583-4F2A-8E0B-F9562272B04B}"/>
              </a:ext>
            </a:extLst>
          </p:cNvPr>
          <p:cNvSpPr txBox="1"/>
          <p:nvPr/>
        </p:nvSpPr>
        <p:spPr>
          <a:xfrm>
            <a:off x="0" y="1524000"/>
            <a:ext cx="1242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xmlns="" id="{D7F55910-E412-49DE-9094-FB2EB766C927}"/>
              </a:ext>
            </a:extLst>
          </p:cNvPr>
          <p:cNvSpPr/>
          <p:nvPr/>
        </p:nvSpPr>
        <p:spPr>
          <a:xfrm>
            <a:off x="1005840" y="96520"/>
            <a:ext cx="7757160" cy="2044549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F6DA17-2D72-471C-95E4-E0954173C1EF}"/>
              </a:ext>
            </a:extLst>
          </p:cNvPr>
          <p:cNvSpPr txBox="1"/>
          <p:nvPr/>
        </p:nvSpPr>
        <p:spPr>
          <a:xfrm>
            <a:off x="1219200" y="533400"/>
            <a:ext cx="740664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Câu 5.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định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đây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đúng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nói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chuyển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kinh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tuyến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4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1852BA-64BC-4A93-987D-E6AA6DCDAE2A}"/>
              </a:ext>
            </a:extLst>
          </p:cNvPr>
          <p:cNvSpPr/>
          <p:nvPr/>
        </p:nvSpPr>
        <p:spPr>
          <a:xfrm>
            <a:off x="3505201" y="304800"/>
            <a:ext cx="2164375" cy="707886"/>
          </a:xfrm>
          <a:prstGeom prst="rect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 NHÀ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092D5503-6A68-42CA-99D0-099608EF9AE3}"/>
              </a:ext>
            </a:extLst>
          </p:cNvPr>
          <p:cNvSpPr/>
          <p:nvPr/>
        </p:nvSpPr>
        <p:spPr>
          <a:xfrm>
            <a:off x="1699378" y="1612057"/>
            <a:ext cx="6765353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just" defTabSz="1657994">
              <a:lnSpc>
                <a:spcPct val="150000"/>
              </a:lnSpc>
              <a:spcAft>
                <a:spcPct val="35000"/>
              </a:spcAft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 bài cũ và làm bài tập 1,2 SGK </a:t>
            </a:r>
            <a:r>
              <a:rPr lang="vi-VN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EDB3F47F-35EB-42C9-84CF-6F0073265371}"/>
              </a:ext>
            </a:extLst>
          </p:cNvPr>
          <p:cNvSpPr/>
          <p:nvPr/>
        </p:nvSpPr>
        <p:spPr>
          <a:xfrm>
            <a:off x="1786006" y="3221569"/>
            <a:ext cx="6744039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just" defTabSz="1657994">
              <a:lnSpc>
                <a:spcPct val="120000"/>
              </a:lnSpc>
              <a:spcAft>
                <a:spcPct val="35000"/>
              </a:spcAft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 kiến th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học giải thích hiện t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ngày, 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luân phiên; s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lệch h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chuyển 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của vật thể...</a:t>
            </a:r>
            <a:endParaRPr lang="en-US" sz="2200" b="1" dirty="0">
              <a:solidFill>
                <a:srgbClr val="FF99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xmlns="" id="{04583AF2-8326-436E-8DA3-71F792431511}"/>
              </a:ext>
            </a:extLst>
          </p:cNvPr>
          <p:cNvSpPr/>
          <p:nvPr/>
        </p:nvSpPr>
        <p:spPr>
          <a:xfrm>
            <a:off x="1886689" y="4800600"/>
            <a:ext cx="6721734" cy="114300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just" defTabSz="1657994">
              <a:lnSpc>
                <a:spcPct val="150000"/>
              </a:lnSpc>
              <a:spcAft>
                <a:spcPct val="35000"/>
              </a:spcAft>
            </a:pP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 bị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bài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Chuyển 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của Trái Đất quanh M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 Tr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và các hệ quả.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7AEACDF-D747-4C3A-9A72-EB4E7B2AEA5A}"/>
              </a:ext>
            </a:extLst>
          </p:cNvPr>
          <p:cNvSpPr/>
          <p:nvPr/>
        </p:nvSpPr>
        <p:spPr>
          <a:xfrm>
            <a:off x="1413804" y="3221500"/>
            <a:ext cx="865163" cy="1109132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4AE6F80-0560-4D65-9D9C-B045793B8BDC}"/>
              </a:ext>
            </a:extLst>
          </p:cNvPr>
          <p:cNvSpPr/>
          <p:nvPr/>
        </p:nvSpPr>
        <p:spPr>
          <a:xfrm>
            <a:off x="1382152" y="4783010"/>
            <a:ext cx="869307" cy="118169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D944677-6880-4F53-B849-C62007EDEE04}"/>
              </a:ext>
            </a:extLst>
          </p:cNvPr>
          <p:cNvSpPr/>
          <p:nvPr/>
        </p:nvSpPr>
        <p:spPr>
          <a:xfrm>
            <a:off x="1297744" y="1589650"/>
            <a:ext cx="848204" cy="11857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8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3344" y="1939712"/>
            <a:ext cx="7035233" cy="122078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1. Trái Đất nằm ở vị trí thứ mấy theo thứ tự xa dần Mặt Trời?</a:t>
            </a:r>
            <a:endParaRPr lang="vi-VN" sz="2600" b="1" i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528778" y="5227311"/>
            <a:ext cx="1186543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ba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2543" y="1669234"/>
            <a:ext cx="7309935" cy="62061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2.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Diện tích bề mặt Trái Đất là bao nhiêu km</a:t>
            </a:r>
            <a:r>
              <a:rPr lang="en-US" sz="2600" b="1" i="1" baseline="30000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416976" y="5282251"/>
            <a:ext cx="2039341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510 triệu km</a:t>
            </a:r>
            <a:r>
              <a:rPr lang="en-US" sz="25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7674" y="1786800"/>
            <a:ext cx="6247672" cy="62061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3. Hệ M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 Tr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gồm có mấy hành tinh?</a:t>
            </a:r>
            <a:endParaRPr lang="en-US" sz="2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81844" y="5282251"/>
            <a:ext cx="2233304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Tám hành tinh</a:t>
            </a:r>
            <a:endParaRPr lang="en-US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4403" y="1926265"/>
            <a:ext cx="7425198" cy="129266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4. N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ằm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vị trí số 4 trong hệ M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ặt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 hành tinh nào?</a:t>
            </a:r>
            <a:endParaRPr lang="en-US" sz="2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42656" y="5425943"/>
            <a:ext cx="2832827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Hỏa (Hỏa tinh)</a:t>
            </a:r>
            <a:endParaRPr lang="en-US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5789" y="1708423"/>
            <a:ext cx="7283812" cy="129266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5. Các hành tinh trong hệ M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ặt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chuyển 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thế nào?</a:t>
            </a:r>
            <a:endParaRPr lang="en-US" sz="2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032312" y="4942617"/>
            <a:ext cx="5204511" cy="124649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ừa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chuyển </a:t>
            </a:r>
            <a:r>
              <a:rPr lang="vi-V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quanh M</a:t>
            </a:r>
            <a:r>
              <a:rPr lang="vi-V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ặ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 Tr</a:t>
            </a:r>
            <a:r>
              <a:rPr lang="vi-V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v</a:t>
            </a:r>
            <a:r>
              <a:rPr lang="vi-V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ừa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quay quanh mình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7412" y="1865178"/>
            <a:ext cx="7257564" cy="62061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6. Cho biết hình dạng của Trái Đất là hình gì?</a:t>
            </a:r>
            <a:endParaRPr lang="en-US" sz="2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22370" y="5295314"/>
            <a:ext cx="1441420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cầu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275</TotalTime>
  <Words>1805</Words>
  <Application>Microsoft Office PowerPoint</Application>
  <PresentationFormat>On-screen Show (4:3)</PresentationFormat>
  <Paragraphs>230</Paragraphs>
  <Slides>35</Slides>
  <Notes>6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82</cp:revision>
  <dcterms:created xsi:type="dcterms:W3CDTF">2019-02-27T14:24:50Z</dcterms:created>
  <dcterms:modified xsi:type="dcterms:W3CDTF">2022-10-24T14:26:39Z</dcterms:modified>
</cp:coreProperties>
</file>