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0" r:id="rId3"/>
    <p:sldId id="294" r:id="rId4"/>
    <p:sldId id="257" r:id="rId5"/>
    <p:sldId id="295" r:id="rId6"/>
    <p:sldId id="296" r:id="rId7"/>
    <p:sldId id="297" r:id="rId8"/>
    <p:sldId id="298" r:id="rId9"/>
    <p:sldId id="299" r:id="rId10"/>
    <p:sldId id="300" r:id="rId11"/>
    <p:sldId id="301" r:id="rId12"/>
    <p:sldId id="302"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2022/10/4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2022/10/4</a:t>
            </a:fld>
            <a:endParaRPr lang="zh-CN" altLang="en-US"/>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2022/10/4</a:t>
            </a:fld>
            <a:endParaRPr lang="zh-CN" altLang="en-US" dirty="0"/>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2.gif"/><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17.jpg"/><Relationship Id="rId4" Type="http://schemas.openxmlformats.org/officeDocument/2006/relationships/image" Target="../media/image7.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 xmlns:a16="http://schemas.microsoft.com/office/drawing/2014/main"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3. TỈ LỆ BẢN ĐỒ. </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TÍNH </a:t>
            </a:r>
            <a:r>
              <a:rPr lang="en-US" sz="3200" dirty="0">
                <a:solidFill>
                  <a:srgbClr val="FF0000"/>
                </a:solidFill>
                <a:latin typeface="Times New Roman" panose="02020603050405020304" pitchFamily="18" charset="0"/>
                <a:cs typeface="Times New Roman" panose="02020603050405020304" pitchFamily="18" charset="0"/>
              </a:rPr>
              <a:t>KHOẢNG CÁCH THỰC TẾ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smtClean="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226382" y="1788100"/>
            <a:ext cx="4524324" cy="4437888"/>
          </a:xfrm>
          <a:prstGeom prst="rect">
            <a:avLst/>
          </a:prstGeom>
        </p:spPr>
      </p:pic>
      <p:pic>
        <p:nvPicPr>
          <p:cNvPr id="15" name="Picture 14"/>
          <p:cNvPicPr>
            <a:picLocks noChangeAspect="1"/>
          </p:cNvPicPr>
          <p:nvPr/>
        </p:nvPicPr>
        <p:blipFill>
          <a:blip r:embed="rId9"/>
          <a:stretch>
            <a:fillRect/>
          </a:stretch>
        </p:blipFill>
        <p:spPr>
          <a:xfrm>
            <a:off x="5948830" y="1788100"/>
            <a:ext cx="4972053"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endParaRPr lang="vi-VN" dirty="0" smtClean="0">
              <a:latin typeface="Times New Roman" panose="02020603050405020304" pitchFamily="18" charset="0"/>
              <a:cs typeface="Times New Roman" panose="02020603050405020304" pitchFamily="18" charset="0"/>
            </a:endParaRPr>
          </a:p>
          <a:p>
            <a:pPr algn="ctr"/>
            <a:r>
              <a:rPr lang="vi-VN" dirty="0" smtClean="0">
                <a:latin typeface="Times New Roman" panose="02020603050405020304" pitchFamily="18" charset="0"/>
                <a:cs typeface="Times New Roman" panose="02020603050405020304" pitchFamily="18" charset="0"/>
              </a:rPr>
              <a:t>Tại </a:t>
            </a:r>
            <a:r>
              <a:rPr lang="vi-VN" dirty="0">
                <a:latin typeface="Times New Roman" panose="02020603050405020304" pitchFamily="18" charset="0"/>
                <a:cs typeface="Times New Roman" panose="02020603050405020304" pitchFamily="18" charset="0"/>
              </a:rPr>
              <a:t>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2260491" cy="523220"/>
          </a:xfrm>
          <a:prstGeom prst="rect">
            <a:avLst/>
          </a:prstGeom>
          <a:noFill/>
        </p:spPr>
        <p:txBody>
          <a:bodyPr wrap="none" rtlCol="0">
            <a:spAutoFit/>
          </a:bodyPr>
          <a:lstStyle/>
          <a:p>
            <a:r>
              <a:rPr lang="vi-VN" sz="2800" dirty="0" smtClean="0">
                <a:latin typeface="Times New Roman" panose="02020603050405020304" pitchFamily="18" charset="0"/>
                <a:cs typeface="Times New Roman" panose="02020603050405020304" pitchFamily="18" charset="0"/>
              </a:rPr>
              <a:t>1. Tỉ lệ bản đồ</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Nhận </a:t>
            </a:r>
            <a:r>
              <a:rPr lang="vi-VN" i="1" dirty="0">
                <a:latin typeface="Times New Roman" panose="02020603050405020304" pitchFamily="18" charset="0"/>
                <a:cs typeface="Times New Roman" panose="02020603050405020304" pitchFamily="18" charset="0"/>
              </a:rPr>
              <a:t>xét về kích thước lãnh thổ Việt </a:t>
            </a:r>
            <a:r>
              <a:rPr lang="vi-VN" i="1" dirty="0" smtClean="0">
                <a:latin typeface="Times New Roman" panose="02020603050405020304" pitchFamily="18" charset="0"/>
                <a:cs typeface="Times New Roman" panose="02020603050405020304" pitchFamily="18" charset="0"/>
              </a:rPr>
              <a:t>Nam và </a:t>
            </a:r>
            <a:r>
              <a:rPr lang="vi-VN" i="1" dirty="0">
                <a:latin typeface="Times New Roman" panose="02020603050405020304" pitchFamily="18" charset="0"/>
                <a:cs typeface="Times New Roman" panose="02020603050405020304" pitchFamily="18" charset="0"/>
              </a:rPr>
              <a:t>mức độ chỉ tiết về nội dung của hai bản </a:t>
            </a:r>
            <a:r>
              <a:rPr lang="vi-VN" i="1" dirty="0" smtClean="0">
                <a:latin typeface="Times New Roman" panose="02020603050405020304" pitchFamily="18" charset="0"/>
                <a:cs typeface="Times New Roman" panose="02020603050405020304" pitchFamily="18" charset="0"/>
              </a:rPr>
              <a:t>đồ </a:t>
            </a:r>
            <a:r>
              <a:rPr lang="vi-VN" i="1" dirty="0">
                <a:latin typeface="Times New Roman" panose="02020603050405020304" pitchFamily="18" charset="0"/>
                <a:cs typeface="Times New Roman" panose="02020603050405020304" pitchFamily="18" charset="0"/>
              </a:rPr>
              <a:t>và tại sao có sự khác nhau đó?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75252" y="42467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8"/>
          <a:stretch>
            <a:fillRect/>
          </a:stretch>
        </p:blipFill>
        <p:spPr>
          <a:xfrm>
            <a:off x="815877" y="1225261"/>
            <a:ext cx="2487384" cy="749873"/>
          </a:xfrm>
          <a:prstGeom prst="rect">
            <a:avLst/>
          </a:prstGeom>
        </p:spPr>
      </p:pic>
      <p:pic>
        <p:nvPicPr>
          <p:cNvPr id="6" name="Picture 5"/>
          <p:cNvPicPr>
            <a:picLocks noChangeAspect="1"/>
          </p:cNvPicPr>
          <p:nvPr/>
        </p:nvPicPr>
        <p:blipFill>
          <a:blip r:embed="rId9"/>
          <a:stretch>
            <a:fillRect/>
          </a:stretch>
        </p:blipFill>
        <p:spPr>
          <a:xfrm>
            <a:off x="6254333" y="4114800"/>
            <a:ext cx="4456719" cy="2587970"/>
          </a:xfrm>
          <a:prstGeom prst="rect">
            <a:avLst/>
          </a:prstGeom>
        </p:spPr>
      </p:pic>
      <p:sp>
        <p:nvSpPr>
          <p:cNvPr id="7" name="TextBox 6"/>
          <p:cNvSpPr txBox="1"/>
          <p:nvPr/>
        </p:nvSpPr>
        <p:spPr>
          <a:xfrm>
            <a:off x="814159" y="1761565"/>
            <a:ext cx="5223105"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sz="28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920170" y="3368514"/>
            <a:ext cx="4766182"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Tỉ lệ bản đồ có 2 cách ghi :</a:t>
            </a:r>
          </a:p>
          <a:p>
            <a:r>
              <a:rPr lang="vi-VN" sz="2800" dirty="0">
                <a:latin typeface="Times New Roman" panose="02020603050405020304" pitchFamily="18" charset="0"/>
                <a:cs typeface="Times New Roman" panose="02020603050405020304" pitchFamily="18" charset="0"/>
              </a:rPr>
              <a:t>+ Tỉ lệ số</a:t>
            </a:r>
          </a:p>
          <a:p>
            <a:r>
              <a:rPr lang="vi-VN" sz="2800"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barn(inVertical)">
                                      <p:cBhvr>
                                        <p:cTn id="28" dur="500"/>
                                        <p:tgtEl>
                                          <p:spTgt spid="1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wipe(down)">
                                      <p:cBhvr>
                                        <p:cTn id="33" dur="500"/>
                                        <p:tgtEl>
                                          <p:spTgt spid="17">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wipe(down)">
                                      <p:cBhvr>
                                        <p:cTn id="36" dur="500"/>
                                        <p:tgtEl>
                                          <p:spTgt spid="17">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wipe(down)">
                                      <p:cBhvr>
                                        <p:cTn id="3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284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1026462" y="1241256"/>
            <a:ext cx="2084293" cy="46166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1. Tỉ lệ bản đồ</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340455" y="1401405"/>
            <a:ext cx="4786204" cy="2399765"/>
            <a:chOff x="5656704" y="3035562"/>
            <a:chExt cx="4906916" cy="2399765"/>
          </a:xfrm>
        </p:grpSpPr>
        <p:pic>
          <p:nvPicPr>
            <p:cNvPr id="12" name="Picture 11"/>
            <p:cNvPicPr>
              <a:picLocks noChangeAspect="1"/>
            </p:cNvPicPr>
            <p:nvPr/>
          </p:nvPicPr>
          <p:blipFill>
            <a:blip r:embed="rId8"/>
            <a:stretch>
              <a:fillRect/>
            </a:stretch>
          </p:blipFill>
          <p:spPr>
            <a:xfrm>
              <a:off x="5656704" y="3035562"/>
              <a:ext cx="4906916" cy="2399765"/>
            </a:xfrm>
            <a:prstGeom prst="rect">
              <a:avLst/>
            </a:prstGeom>
          </p:spPr>
        </p:pic>
        <p:sp>
          <p:nvSpPr>
            <p:cNvPr id="18" name="TextBox 17"/>
            <p:cNvSpPr txBox="1"/>
            <p:nvPr/>
          </p:nvSpPr>
          <p:spPr>
            <a:xfrm>
              <a:off x="5656704" y="3536660"/>
              <a:ext cx="4044960" cy="1477328"/>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GV lưu ý HS nguyên tắc: Muốn đo khoảng cách thực </a:t>
              </a:r>
              <a:r>
                <a:rPr lang="vi-VN" dirty="0" smtClean="0">
                  <a:latin typeface="Times New Roman" panose="02020603050405020304" pitchFamily="18" charset="0"/>
                  <a:cs typeface="Times New Roman" panose="02020603050405020304" pitchFamily="18" charset="0"/>
                </a:rPr>
                <a:t>tế </a:t>
              </a:r>
              <a:r>
                <a:rPr lang="vi-VN" dirty="0">
                  <a:latin typeface="Times New Roman" panose="02020603050405020304" pitchFamily="18" charset="0"/>
                  <a:cs typeface="Times New Roman" panose="02020603050405020304" pitchFamily="18" charset="0"/>
                </a:rPr>
                <a:t>của 2 điểm, phải đo được khoảng cách của hai </a:t>
              </a:r>
              <a:r>
                <a:rPr lang="vi-VN" dirty="0" smtClean="0">
                  <a:latin typeface="Times New Roman" panose="02020603050405020304" pitchFamily="18" charset="0"/>
                  <a:cs typeface="Times New Roman" panose="02020603050405020304" pitchFamily="18" charset="0"/>
                </a:rPr>
                <a:t>điểm đó </a:t>
              </a:r>
              <a:r>
                <a:rPr lang="vi-VN" dirty="0">
                  <a:latin typeface="Times New Roman" panose="02020603050405020304" pitchFamily="18" charset="0"/>
                  <a:cs typeface="Times New Roman" panose="02020603050405020304" pitchFamily="18" charset="0"/>
                </a:rPr>
                <a:t>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574469" y="2445918"/>
            <a:ext cx="5439977" cy="2246769"/>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sz="2800"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064516" y="1538644"/>
            <a:ext cx="5156805" cy="2031325"/>
          </a:xfrm>
          <a:prstGeom prst="rect">
            <a:avLst/>
          </a:prstGeom>
          <a:noFill/>
        </p:spPr>
        <p:txBody>
          <a:bodyPr wrap="square" rtlCol="0">
            <a:spAutoFit/>
          </a:bodyPr>
          <a:lstStyle/>
          <a:p>
            <a:pPr algn="ctr"/>
            <a:r>
              <a:rPr lang="vi-VN" b="1" u="sng" dirty="0" smtClean="0">
                <a:latin typeface="Times New Roman" panose="02020603050405020304" pitchFamily="18" charset="0"/>
                <a:cs typeface="Times New Roman" panose="02020603050405020304" pitchFamily="18" charset="0"/>
              </a:rPr>
              <a:t>Bài làm</a:t>
            </a:r>
          </a:p>
          <a:p>
            <a:pPr algn="ctr"/>
            <a:r>
              <a:rPr lang="vi-VN" dirty="0" smtClean="0">
                <a:latin typeface="Times New Roman" panose="02020603050405020304" pitchFamily="18" charset="0"/>
                <a:cs typeface="Times New Roman" panose="02020603050405020304" pitchFamily="18" charset="0"/>
              </a:rPr>
              <a:t>Khoảng cách thực tế giữa Hà Nội đến Hải Phòng là:</a:t>
            </a:r>
          </a:p>
          <a:p>
            <a:pPr algn="ctr"/>
            <a:r>
              <a:rPr lang="vi-VN" dirty="0" smtClean="0">
                <a:latin typeface="Times New Roman" panose="02020603050405020304" pitchFamily="18" charset="0"/>
                <a:cs typeface="Times New Roman" panose="02020603050405020304" pitchFamily="18" charset="0"/>
              </a:rPr>
              <a:t>1,5 * ( 1/ 6 000 000) = 9 000 000cm = 90 km</a:t>
            </a:r>
          </a:p>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Vinh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algn="ctr"/>
            <a:r>
              <a:rPr lang="nn-NO" dirty="0" smtClean="0">
                <a:latin typeface="Times New Roman" panose="02020603050405020304" pitchFamily="18" charset="0"/>
                <a:cs typeface="Times New Roman" panose="02020603050405020304" pitchFamily="18" charset="0"/>
              </a:rPr>
              <a:t>5 </a:t>
            </a:r>
            <a:r>
              <a:rPr lang="nn-NO" dirty="0">
                <a:latin typeface="Times New Roman" panose="02020603050405020304" pitchFamily="18" charset="0"/>
                <a:cs typeface="Times New Roman" panose="02020603050405020304" pitchFamily="18" charset="0"/>
              </a:rPr>
              <a:t>* ( 1/ 6 000 000) = </a:t>
            </a:r>
            <a:r>
              <a:rPr lang="vi-VN" dirty="0" smtClean="0">
                <a:latin typeface="Times New Roman" panose="02020603050405020304" pitchFamily="18" charset="0"/>
                <a:cs typeface="Times New Roman" panose="02020603050405020304" pitchFamily="18" charset="0"/>
              </a:rPr>
              <a:t>30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000 000cm = </a:t>
            </a:r>
            <a:r>
              <a:rPr lang="vi-VN" dirty="0" smtClean="0">
                <a:latin typeface="Times New Roman" panose="02020603050405020304" pitchFamily="18" charset="0"/>
                <a:cs typeface="Times New Roman" panose="02020603050405020304" pitchFamily="18" charset="0"/>
              </a:rPr>
              <a:t>300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km</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smtClean="0">
                <a:latin typeface="Times New Roman" panose="02020603050405020304" pitchFamily="18" charset="0"/>
                <a:cs typeface="Times New Roman" panose="02020603050405020304" pitchFamily="18" charset="0"/>
              </a:rPr>
              <a:t>A. Là </a:t>
            </a:r>
            <a:r>
              <a:rPr lang="vi-VN" dirty="0">
                <a:latin typeface="Times New Roman" panose="02020603050405020304" pitchFamily="18" charset="0"/>
                <a:cs typeface="Times New Roman" panose="02020603050405020304" pitchFamily="18" charset="0"/>
              </a:rPr>
              <a:t>con số qui ước trên mỗi bản đồ</a:t>
            </a:r>
          </a:p>
          <a:p>
            <a:r>
              <a:rPr lang="vi-VN" dirty="0" smtClean="0">
                <a:latin typeface="Times New Roman" panose="02020603050405020304" pitchFamily="18" charset="0"/>
                <a:cs typeface="Times New Roman" panose="02020603050405020304" pitchFamily="18" charset="0"/>
              </a:rPr>
              <a:t>B. Cho </a:t>
            </a:r>
            <a:r>
              <a:rPr lang="vi-VN" dirty="0">
                <a:latin typeface="Times New Roman" panose="02020603050405020304" pitchFamily="18" charset="0"/>
                <a:cs typeface="Times New Roman" panose="02020603050405020304" pitchFamily="18" charset="0"/>
              </a:rPr>
              <a:t>biết mức độ thu nhỏ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C. Cho </a:t>
            </a:r>
            <a:r>
              <a:rPr lang="vi-VN" dirty="0">
                <a:latin typeface="Times New Roman" panose="02020603050405020304" pitchFamily="18" charset="0"/>
                <a:cs typeface="Times New Roman" panose="02020603050405020304" pitchFamily="18" charset="0"/>
              </a:rPr>
              <a:t>biết mức độ phóng to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D. Là </a:t>
            </a:r>
            <a:r>
              <a:rPr lang="vi-VN" dirty="0">
                <a:latin typeface="Times New Roman" panose="02020603050405020304" pitchFamily="18" charset="0"/>
                <a:cs typeface="Times New Roman" panose="02020603050405020304" pitchFamily="18" charset="0"/>
              </a:rPr>
              <a:t>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Chọn đáp án đúng nhất</a:t>
            </a:r>
            <a:endParaRPr lang="vi-VN" b="1" dirty="0">
              <a:latin typeface="Times New Roman" panose="02020603050405020304" pitchFamily="18" charset="0"/>
              <a:cs typeface="Times New Roman" panose="02020603050405020304" pitchFamily="18" charset="0"/>
            </a:endParaRP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smtClean="0">
                <a:latin typeface="Times New Roman" panose="02020603050405020304" pitchFamily="18" charset="0"/>
                <a:cs typeface="Times New Roman" panose="02020603050405020304" pitchFamily="18" charset="0"/>
              </a:rPr>
              <a:t>A. 2</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B. 3</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C. 4</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D. 5</a:t>
            </a:r>
            <a:endParaRPr lang="vi-VN" dirty="0">
              <a:latin typeface="Times New Roman" panose="02020603050405020304" pitchFamily="18" charset="0"/>
              <a:cs typeface="Times New Roman" panose="02020603050405020304" pitchFamily="18" charset="0"/>
            </a:endParaRP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a:t>
            </a:r>
            <a:endParaRPr lang="en-US" dirty="0"/>
          </a:p>
        </p:txBody>
      </p:sp>
    </p:spTree>
    <p:extLst>
      <p:ext uri="{BB962C8B-B14F-4D97-AF65-F5344CB8AC3E}">
        <p14:creationId xmlns:p14="http://schemas.microsoft.com/office/powerpoint/2010/main" val="1958853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smtClean="0">
                <a:solidFill>
                  <a:prstClr val="black"/>
                </a:solidFill>
                <a:latin typeface="Times New Roman" panose="02020603050405020304" pitchFamily="18" charset="0"/>
                <a:cs typeface="Times New Roman" panose="02020603050405020304" pitchFamily="18" charset="0"/>
              </a:rPr>
              <a:t>A.Đo </a:t>
            </a:r>
            <a:r>
              <a:rPr lang="vi-VN" dirty="0">
                <a:solidFill>
                  <a:prstClr val="black"/>
                </a:solidFill>
                <a:latin typeface="Times New Roman" panose="02020603050405020304" pitchFamily="18" charset="0"/>
                <a:cs typeface="Times New Roman" panose="02020603050405020304" pitchFamily="18" charset="0"/>
              </a:rPr>
              <a:t>được khoảng cách giữa 2 điểm cần tính trên bản đồ</a:t>
            </a:r>
          </a:p>
          <a:p>
            <a:pPr lvl="0"/>
            <a:r>
              <a:rPr lang="vi-VN" dirty="0" smtClean="0">
                <a:solidFill>
                  <a:prstClr val="black"/>
                </a:solidFill>
                <a:latin typeface="Times New Roman" panose="02020603050405020304" pitchFamily="18" charset="0"/>
                <a:cs typeface="Times New Roman" panose="02020603050405020304" pitchFamily="18" charset="0"/>
              </a:rPr>
              <a:t>B.Xác </a:t>
            </a:r>
            <a:r>
              <a:rPr lang="vi-VN" dirty="0">
                <a:solidFill>
                  <a:prstClr val="black"/>
                </a:solidFill>
                <a:latin typeface="Times New Roman" panose="02020603050405020304" pitchFamily="18" charset="0"/>
                <a:cs typeface="Times New Roman" panose="02020603050405020304" pitchFamily="18" charset="0"/>
              </a:rPr>
              <a:t>định chính xác được tỉ lệ bản đồ </a:t>
            </a:r>
          </a:p>
          <a:p>
            <a:pPr lvl="0"/>
            <a:r>
              <a:rPr lang="vi-VN" dirty="0" smtClean="0">
                <a:solidFill>
                  <a:prstClr val="black"/>
                </a:solidFill>
                <a:latin typeface="Times New Roman" panose="02020603050405020304" pitchFamily="18" charset="0"/>
                <a:cs typeface="Times New Roman" panose="02020603050405020304" pitchFamily="18" charset="0"/>
              </a:rPr>
              <a:t>C.Thực </a:t>
            </a:r>
            <a:r>
              <a:rPr lang="vi-VN" dirty="0">
                <a:solidFill>
                  <a:prstClr val="black"/>
                </a:solidFill>
                <a:latin typeface="Times New Roman" panose="02020603050405020304" pitchFamily="18" charset="0"/>
                <a:cs typeface="Times New Roman" panose="02020603050405020304" pitchFamily="18" charset="0"/>
              </a:rPr>
              <a:t>hiện phép tính nhân: khoảng cách thực tế= khoảng cách đo trên bản đồ x tỉ lệ bản </a:t>
            </a:r>
            <a:r>
              <a:rPr lang="vi-VN" dirty="0" smtClean="0">
                <a:solidFill>
                  <a:prstClr val="black"/>
                </a:solidFill>
                <a:latin typeface="Times New Roman" panose="02020603050405020304" pitchFamily="18" charset="0"/>
                <a:cs typeface="Times New Roman" panose="02020603050405020304" pitchFamily="18" charset="0"/>
              </a:rPr>
              <a:t>đồ</a:t>
            </a:r>
          </a:p>
          <a:p>
            <a:pPr lvl="0"/>
            <a:r>
              <a:rPr lang="vi-VN" dirty="0" smtClean="0">
                <a:solidFill>
                  <a:prstClr val="black"/>
                </a:solidFill>
                <a:latin typeface="Times New Roman" panose="02020603050405020304" pitchFamily="18" charset="0"/>
                <a:cs typeface="Times New Roman" panose="02020603050405020304" pitchFamily="18" charset="0"/>
              </a:rPr>
              <a:t>D. Tất </a:t>
            </a:r>
            <a:r>
              <a:rPr lang="vi-VN" dirty="0">
                <a:solidFill>
                  <a:prstClr val="black"/>
                </a:solidFill>
                <a:latin typeface="Times New Roman" panose="02020603050405020304" pitchFamily="18" charset="0"/>
                <a:cs typeface="Times New Roman" panose="02020603050405020304" pitchFamily="18" charset="0"/>
              </a:rPr>
              <a:t>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smtClean="0">
                <a:solidFill>
                  <a:prstClr val="black"/>
                </a:solidFill>
                <a:latin typeface="Times New Roman" panose="02020603050405020304" pitchFamily="18" charset="0"/>
                <a:cs typeface="Times New Roman" panose="02020603050405020304" pitchFamily="18" charset="0"/>
              </a:rPr>
              <a:t>A.6,3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B.7,3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C.8,3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D.9,3 </a:t>
            </a:r>
            <a:r>
              <a:rPr lang="vi-VN" dirty="0">
                <a:solidFill>
                  <a:prstClr val="black"/>
                </a:solidFill>
                <a:latin typeface="Times New Roman" panose="02020603050405020304" pitchFamily="18" charset="0"/>
                <a:cs typeface="Times New Roman" panose="02020603050405020304" pitchFamily="18" charset="0"/>
              </a:rPr>
              <a:t>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smtClean="0">
                <a:solidFill>
                  <a:prstClr val="black"/>
                </a:solidFill>
                <a:latin typeface="Times New Roman" panose="02020603050405020304" pitchFamily="18" charset="0"/>
                <a:cs typeface="Times New Roman" panose="02020603050405020304" pitchFamily="18" charset="0"/>
              </a:rPr>
              <a:t>A. 174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B. 175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C. 178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D. 190 </a:t>
            </a:r>
            <a:r>
              <a:rPr lang="vi-VN" dirty="0">
                <a:solidFill>
                  <a:prstClr val="black"/>
                </a:solidFill>
                <a:latin typeface="Times New Roman" panose="02020603050405020304" pitchFamily="18" charset="0"/>
                <a:cs typeface="Times New Roman" panose="02020603050405020304" pitchFamily="18" charset="0"/>
              </a:rPr>
              <a:t>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850</Words>
  <Application>Microsoft Office PowerPoint</Application>
  <PresentationFormat>Custom</PresentationFormat>
  <Paragraphs>90</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cp:lastModifiedBy>
  <cp:revision>130</cp:revision>
  <dcterms:created xsi:type="dcterms:W3CDTF">2017-05-08T08:38:07Z</dcterms:created>
  <dcterms:modified xsi:type="dcterms:W3CDTF">2022-10-04T00:36:03Z</dcterms:modified>
</cp:coreProperties>
</file>