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66"/>
  </p:notesMasterIdLst>
  <p:sldIdLst>
    <p:sldId id="265" r:id="rId2"/>
    <p:sldId id="277" r:id="rId3"/>
    <p:sldId id="256" r:id="rId4"/>
    <p:sldId id="258" r:id="rId5"/>
    <p:sldId id="260" r:id="rId6"/>
    <p:sldId id="257" r:id="rId7"/>
    <p:sldId id="278" r:id="rId8"/>
    <p:sldId id="307" r:id="rId9"/>
    <p:sldId id="308" r:id="rId10"/>
    <p:sldId id="309" r:id="rId11"/>
    <p:sldId id="310" r:id="rId12"/>
    <p:sldId id="311" r:id="rId13"/>
    <p:sldId id="312" r:id="rId14"/>
    <p:sldId id="306" r:id="rId15"/>
    <p:sldId id="259" r:id="rId16"/>
    <p:sldId id="280" r:id="rId17"/>
    <p:sldId id="281" r:id="rId18"/>
    <p:sldId id="282" r:id="rId19"/>
    <p:sldId id="279" r:id="rId20"/>
    <p:sldId id="262" r:id="rId21"/>
    <p:sldId id="283" r:id="rId22"/>
    <p:sldId id="284" r:id="rId23"/>
    <p:sldId id="263" r:id="rId24"/>
    <p:sldId id="285" r:id="rId25"/>
    <p:sldId id="288" r:id="rId26"/>
    <p:sldId id="287" r:id="rId27"/>
    <p:sldId id="293" r:id="rId28"/>
    <p:sldId id="314" r:id="rId29"/>
    <p:sldId id="296" r:id="rId30"/>
    <p:sldId id="294" r:id="rId31"/>
    <p:sldId id="295" r:id="rId32"/>
    <p:sldId id="313" r:id="rId33"/>
    <p:sldId id="286" r:id="rId34"/>
    <p:sldId id="289" r:id="rId35"/>
    <p:sldId id="290" r:id="rId36"/>
    <p:sldId id="292" r:id="rId37"/>
    <p:sldId id="291" r:id="rId38"/>
    <p:sldId id="315" r:id="rId39"/>
    <p:sldId id="316" r:id="rId40"/>
    <p:sldId id="317" r:id="rId41"/>
    <p:sldId id="318" r:id="rId42"/>
    <p:sldId id="298" r:id="rId43"/>
    <p:sldId id="261" r:id="rId44"/>
    <p:sldId id="266" r:id="rId45"/>
    <p:sldId id="299" r:id="rId46"/>
    <p:sldId id="300" r:id="rId47"/>
    <p:sldId id="268" r:id="rId48"/>
    <p:sldId id="319" r:id="rId49"/>
    <p:sldId id="320" r:id="rId50"/>
    <p:sldId id="321" r:id="rId51"/>
    <p:sldId id="323" r:id="rId52"/>
    <p:sldId id="324" r:id="rId53"/>
    <p:sldId id="325" r:id="rId54"/>
    <p:sldId id="326" r:id="rId55"/>
    <p:sldId id="328" r:id="rId56"/>
    <p:sldId id="301" r:id="rId57"/>
    <p:sldId id="302" r:id="rId58"/>
    <p:sldId id="303" r:id="rId59"/>
    <p:sldId id="304" r:id="rId60"/>
    <p:sldId id="305" r:id="rId61"/>
    <p:sldId id="267" r:id="rId62"/>
    <p:sldId id="329" r:id="rId63"/>
    <p:sldId id="330" r:id="rId64"/>
    <p:sldId id="276" r:id="rId65"/>
  </p:sldIdLst>
  <p:sldSz cx="9144000" cy="5143500" type="screen16x9"/>
  <p:notesSz cx="6858000" cy="9144000"/>
  <p:embeddedFontLst>
    <p:embeddedFont>
      <p:font typeface="#9Slide03 Arima Madurai Black" panose="020B0604020202020204" charset="0"/>
      <p:bold r:id="rId67"/>
    </p:embeddedFont>
    <p:embeddedFont>
      <p:font typeface="Anaheim" panose="020B0604020202020204" charset="0"/>
      <p:regular r:id="rId68"/>
    </p:embeddedFont>
    <p:embeddedFont>
      <p:font typeface="Be Vietnam Pro" panose="020B0604020202020204" charset="0"/>
      <p:regular r:id="rId69"/>
      <p:bold r:id="rId70"/>
      <p:italic r:id="rId71"/>
      <p:boldItalic r:id="rId72"/>
    </p:embeddedFont>
    <p:embeddedFont>
      <p:font typeface="Cambria Math" panose="02040503050406030204" pitchFamily="18" charset="0"/>
      <p:regular r:id="rId73"/>
    </p:embeddedFont>
    <p:embeddedFont>
      <p:font typeface="Fira Sans Condensed Black" panose="020B0A03050000020004" pitchFamily="34" charset="0"/>
      <p:bold r:id="rId74"/>
      <p:boldItalic r:id="rId75"/>
    </p:embeddedFont>
    <p:embeddedFont>
      <p:font typeface="Montserrat" panose="00000500000000000000" pitchFamily="2" charset="0"/>
      <p:regular r:id="rId76"/>
      <p:bold r:id="rId77"/>
      <p:italic r:id="rId78"/>
      <p:boldItalic r:id="rId79"/>
    </p:embeddedFont>
    <p:embeddedFont>
      <p:font typeface="Nunito Light" panose="020F0502020204030204" pitchFamily="2" charset="0"/>
      <p:regular r:id="rId80"/>
      <p: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FD9"/>
    <a:srgbClr val="F4ECE3"/>
    <a:srgbClr val="FFDDFF"/>
    <a:srgbClr val="587324"/>
    <a:srgbClr val="FFFFFF"/>
    <a:srgbClr val="DFEBAE"/>
    <a:srgbClr val="212121"/>
    <a:srgbClr val="FFCCFF"/>
    <a:srgbClr val="B9D5FF"/>
    <a:srgbClr val="D9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A8ED2-0307-47E2-912C-EFDD41409EB7}">
  <a:tblStyle styleId="{85AA8ED2-0307-47E2-912C-EFDD41409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B04B30-0EEA-4E78-80F2-10DE303C4B8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7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39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5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68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64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9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1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89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1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1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851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3824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828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449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34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89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32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1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441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55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644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35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81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74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01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389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43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381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12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538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543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22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8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9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284000" y="911575"/>
            <a:ext cx="6576000" cy="1180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284000" y="2195175"/>
            <a:ext cx="65760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33550" y="4796078"/>
            <a:ext cx="9234600" cy="3834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1"/>
          <p:cNvGrpSpPr/>
          <p:nvPr/>
        </p:nvGrpSpPr>
        <p:grpSpPr>
          <a:xfrm>
            <a:off x="213228" y="344404"/>
            <a:ext cx="1052882" cy="2892686"/>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72000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72000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3419275"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3419275"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611855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611855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72000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3419275"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611855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72000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3419275"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611855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33550" y="4796078"/>
            <a:ext cx="9234600" cy="3834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3"/>
          <p:cNvGrpSpPr/>
          <p:nvPr/>
        </p:nvGrpSpPr>
        <p:grpSpPr>
          <a:xfrm flipH="1">
            <a:off x="8375578" y="3726549"/>
            <a:ext cx="418109" cy="1069486"/>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p:nvPr/>
        </p:nvSpPr>
        <p:spPr>
          <a:xfrm>
            <a:off x="8568700" y="587000"/>
            <a:ext cx="955200" cy="95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33550" y="4796078"/>
            <a:ext cx="9234600" cy="3834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4"/>
          <p:cNvGrpSpPr/>
          <p:nvPr/>
        </p:nvGrpSpPr>
        <p:grpSpPr>
          <a:xfrm>
            <a:off x="135215" y="158166"/>
            <a:ext cx="9557837" cy="3193496"/>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4"/>
          <p:cNvSpPr/>
          <p:nvPr/>
        </p:nvSpPr>
        <p:spPr>
          <a:xfrm>
            <a:off x="8598900" y="17560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49312" y="4480759"/>
            <a:ext cx="8794710" cy="330197"/>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248"/>
        <p:cNvGrpSpPr/>
        <p:nvPr/>
      </p:nvGrpSpPr>
      <p:grpSpPr>
        <a:xfrm>
          <a:off x="0" y="0"/>
          <a:ext cx="0" cy="0"/>
          <a:chOff x="0" y="0"/>
          <a:chExt cx="0" cy="0"/>
        </a:xfrm>
      </p:grpSpPr>
      <p:grpSp>
        <p:nvGrpSpPr>
          <p:cNvPr id="249" name="Google Shape;249;p15"/>
          <p:cNvGrpSpPr/>
          <p:nvPr/>
        </p:nvGrpSpPr>
        <p:grpSpPr>
          <a:xfrm>
            <a:off x="111264" y="4551630"/>
            <a:ext cx="1310361" cy="300041"/>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 name="Google Shape;271;p15"/>
          <p:cNvGrpSpPr/>
          <p:nvPr/>
        </p:nvGrpSpPr>
        <p:grpSpPr>
          <a:xfrm>
            <a:off x="8485497" y="3984049"/>
            <a:ext cx="619320" cy="823090"/>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33550" y="4796078"/>
            <a:ext cx="9234600" cy="3834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5"/>
          <p:cNvGrpSpPr/>
          <p:nvPr/>
        </p:nvGrpSpPr>
        <p:grpSpPr>
          <a:xfrm>
            <a:off x="-385168" y="169692"/>
            <a:ext cx="9507451" cy="3497497"/>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5"/>
          <p:cNvSpPr/>
          <p:nvPr/>
        </p:nvSpPr>
        <p:spPr>
          <a:xfrm>
            <a:off x="-659675" y="11429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764025" y="1206625"/>
            <a:ext cx="7704000" cy="863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33550" y="4796078"/>
            <a:ext cx="9234600" cy="3834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4923249"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1715375"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1715375"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4923250"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33550" y="4796078"/>
            <a:ext cx="9234600" cy="3834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5"/>
          <p:cNvSpPr/>
          <p:nvPr/>
        </p:nvSpPr>
        <p:spPr>
          <a:xfrm>
            <a:off x="-172948" y="1573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hyperlink" Target="https://www.youtube.com/watch?v=QckpfjemH38"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jpeg"/><Relationship Id="rId7" Type="http://schemas.openxmlformats.org/officeDocument/2006/relationships/image" Target="../media/image87.emf"/><Relationship Id="rId2" Type="http://schemas.openxmlformats.org/officeDocument/2006/relationships/image" Target="../media/image81.jpeg"/><Relationship Id="rId1" Type="http://schemas.openxmlformats.org/officeDocument/2006/relationships/slideLayout" Target="../slideLayouts/slideLayout14.xml"/><Relationship Id="rId6" Type="http://schemas.openxmlformats.org/officeDocument/2006/relationships/image" Target="../media/image84.jpeg"/><Relationship Id="rId11" Type="http://schemas.openxmlformats.org/officeDocument/2006/relationships/image" Target="../media/image91.jpeg"/><Relationship Id="rId5" Type="http://schemas.openxmlformats.org/officeDocument/2006/relationships/image" Target="../media/image83.jpeg"/><Relationship Id="rId10" Type="http://schemas.openxmlformats.org/officeDocument/2006/relationships/image" Target="../media/image90.jpeg"/><Relationship Id="rId4" Type="http://schemas.openxmlformats.org/officeDocument/2006/relationships/image" Target="../media/image86.jpeg"/><Relationship Id="rId9" Type="http://schemas.openxmlformats.org/officeDocument/2006/relationships/image" Target="../media/image8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6"/>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t>MÔN KHTN 9</a:t>
            </a:r>
            <a:br>
              <a:rPr lang="en-US" sz="5400" dirty="0"/>
            </a:br>
            <a:r>
              <a:rPr lang="en-US" sz="5400" dirty="0"/>
              <a:t>VẬT LÍ</a:t>
            </a:r>
          </a:p>
        </p:txBody>
      </p:sp>
      <p:sp>
        <p:nvSpPr>
          <p:cNvPr id="1202" name="Google Shape;1202;p36"/>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4" name="Group 3">
            <a:extLst>
              <a:ext uri="{FF2B5EF4-FFF2-40B4-BE49-F238E27FC236}">
                <a16:creationId xmlns:a16="http://schemas.microsoft.com/office/drawing/2014/main" id="{00D1CE49-1775-4B12-BB5B-E4DB96867902}"/>
              </a:ext>
            </a:extLst>
          </p:cNvPr>
          <p:cNvGrpSpPr/>
          <p:nvPr/>
        </p:nvGrpSpPr>
        <p:grpSpPr>
          <a:xfrm>
            <a:off x="59473" y="2874469"/>
            <a:ext cx="9084527" cy="1952594"/>
            <a:chOff x="714884" y="3047101"/>
            <a:chExt cx="8281350" cy="1779962"/>
          </a:xfrm>
        </p:grpSpPr>
        <p:grpSp>
          <p:nvGrpSpPr>
            <p:cNvPr id="1203" name="Google Shape;1203;p36"/>
            <p:cNvGrpSpPr/>
            <p:nvPr/>
          </p:nvGrpSpPr>
          <p:grpSpPr>
            <a:xfrm>
              <a:off x="5269746" y="3104616"/>
              <a:ext cx="3726488" cy="1701665"/>
              <a:chOff x="5269746" y="3104616"/>
              <a:chExt cx="3726488" cy="1701665"/>
            </a:xfrm>
          </p:grpSpPr>
          <p:sp>
            <p:nvSpPr>
              <p:cNvPr id="1204" name="Google Shape;1204;p36"/>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6327033" y="31046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6"/>
              <p:cNvGrpSpPr/>
              <p:nvPr/>
            </p:nvGrpSpPr>
            <p:grpSpPr>
              <a:xfrm flipH="1">
                <a:off x="5582662" y="3127144"/>
                <a:ext cx="3413572" cy="1679137"/>
                <a:chOff x="828037" y="1704669"/>
                <a:chExt cx="3413572" cy="1679137"/>
              </a:xfrm>
            </p:grpSpPr>
            <p:sp>
              <p:nvSpPr>
                <p:cNvPr id="1207" name="Google Shape;1207;p36"/>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2191702" y="2417057"/>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36"/>
              <p:cNvGrpSpPr/>
              <p:nvPr/>
            </p:nvGrpSpPr>
            <p:grpSpPr>
              <a:xfrm>
                <a:off x="5269746" y="4300218"/>
                <a:ext cx="3070099" cy="503165"/>
                <a:chOff x="5269746" y="4300218"/>
                <a:chExt cx="3070099" cy="503165"/>
              </a:xfrm>
            </p:grpSpPr>
            <p:grpSp>
              <p:nvGrpSpPr>
                <p:cNvPr id="1211" name="Google Shape;1211;p36"/>
                <p:cNvGrpSpPr/>
                <p:nvPr/>
              </p:nvGrpSpPr>
              <p:grpSpPr>
                <a:xfrm>
                  <a:off x="7572321" y="4300218"/>
                  <a:ext cx="767524" cy="503165"/>
                  <a:chOff x="5592585" y="2822747"/>
                  <a:chExt cx="2566969" cy="1682825"/>
                </a:xfrm>
              </p:grpSpPr>
              <p:sp>
                <p:nvSpPr>
                  <p:cNvPr id="1212" name="Google Shape;1212;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36"/>
                <p:cNvGrpSpPr/>
                <p:nvPr/>
              </p:nvGrpSpPr>
              <p:grpSpPr>
                <a:xfrm>
                  <a:off x="6804796" y="4300218"/>
                  <a:ext cx="767524" cy="503165"/>
                  <a:chOff x="5592585" y="2822747"/>
                  <a:chExt cx="2566969" cy="1682825"/>
                </a:xfrm>
              </p:grpSpPr>
              <p:sp>
                <p:nvSpPr>
                  <p:cNvPr id="1230" name="Google Shape;1230;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36"/>
                <p:cNvGrpSpPr/>
                <p:nvPr/>
              </p:nvGrpSpPr>
              <p:grpSpPr>
                <a:xfrm>
                  <a:off x="6037271" y="4300218"/>
                  <a:ext cx="767524" cy="503165"/>
                  <a:chOff x="5592585" y="2822747"/>
                  <a:chExt cx="2566969" cy="1682825"/>
                </a:xfrm>
              </p:grpSpPr>
              <p:sp>
                <p:nvSpPr>
                  <p:cNvPr id="1248" name="Google Shape;1248;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6"/>
                <p:cNvGrpSpPr/>
                <p:nvPr/>
              </p:nvGrpSpPr>
              <p:grpSpPr>
                <a:xfrm>
                  <a:off x="5269746" y="4300218"/>
                  <a:ext cx="767524" cy="503165"/>
                  <a:chOff x="5592585" y="2822747"/>
                  <a:chExt cx="2566969" cy="1682825"/>
                </a:xfrm>
              </p:grpSpPr>
              <p:sp>
                <p:nvSpPr>
                  <p:cNvPr id="1266" name="Google Shape;1266;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83" name="Google Shape;1283;p36"/>
            <p:cNvGrpSpPr/>
            <p:nvPr/>
          </p:nvGrpSpPr>
          <p:grpSpPr>
            <a:xfrm>
              <a:off x="1994949" y="3471252"/>
              <a:ext cx="2102351" cy="1325907"/>
              <a:chOff x="1994949" y="3471252"/>
              <a:chExt cx="2102351" cy="1325907"/>
            </a:xfrm>
          </p:grpSpPr>
          <p:sp>
            <p:nvSpPr>
              <p:cNvPr id="1284" name="Google Shape;1284;p36"/>
              <p:cNvSpPr/>
              <p:nvPr/>
            </p:nvSpPr>
            <p:spPr>
              <a:xfrm>
                <a:off x="1994949" y="40169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2795764" y="3471252"/>
                <a:ext cx="1301536" cy="1325907"/>
                <a:chOff x="7613187" y="366541"/>
                <a:chExt cx="1444385" cy="1471431"/>
              </a:xfrm>
            </p:grpSpPr>
            <p:sp>
              <p:nvSpPr>
                <p:cNvPr id="1286" name="Google Shape;1286;p36"/>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7" name="Google Shape;1297;p36"/>
            <p:cNvGrpSpPr/>
            <p:nvPr/>
          </p:nvGrpSpPr>
          <p:grpSpPr>
            <a:xfrm>
              <a:off x="714884" y="3047101"/>
              <a:ext cx="1888605" cy="1779962"/>
              <a:chOff x="714884" y="3047101"/>
              <a:chExt cx="1888605" cy="1779962"/>
            </a:xfrm>
          </p:grpSpPr>
          <p:grpSp>
            <p:nvGrpSpPr>
              <p:cNvPr id="1298" name="Google Shape;1298;p36"/>
              <p:cNvGrpSpPr/>
              <p:nvPr/>
            </p:nvGrpSpPr>
            <p:grpSpPr>
              <a:xfrm>
                <a:off x="714884" y="3047101"/>
                <a:ext cx="762398" cy="1750040"/>
                <a:chOff x="3425968" y="309125"/>
                <a:chExt cx="1614224" cy="3705356"/>
              </a:xfrm>
            </p:grpSpPr>
            <p:sp>
              <p:nvSpPr>
                <p:cNvPr id="1299" name="Google Shape;1299;p36"/>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36"/>
                <p:cNvGrpSpPr/>
                <p:nvPr/>
              </p:nvGrpSpPr>
              <p:grpSpPr>
                <a:xfrm>
                  <a:off x="3774768" y="309125"/>
                  <a:ext cx="919155" cy="927723"/>
                  <a:chOff x="3774768" y="309125"/>
                  <a:chExt cx="919155" cy="927723"/>
                </a:xfrm>
              </p:grpSpPr>
              <p:sp>
                <p:nvSpPr>
                  <p:cNvPr id="1310" name="Google Shape;1310;p36"/>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36"/>
              <p:cNvGrpSpPr/>
              <p:nvPr/>
            </p:nvGrpSpPr>
            <p:grpSpPr>
              <a:xfrm>
                <a:off x="1710073" y="4519105"/>
                <a:ext cx="893416" cy="304351"/>
                <a:chOff x="2826048" y="3938787"/>
                <a:chExt cx="893416" cy="304351"/>
              </a:xfrm>
            </p:grpSpPr>
            <p:sp>
              <p:nvSpPr>
                <p:cNvPr id="1320" name="Google Shape;1320;p3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36"/>
              <p:cNvGrpSpPr/>
              <p:nvPr/>
            </p:nvGrpSpPr>
            <p:grpSpPr>
              <a:xfrm>
                <a:off x="1113087" y="4496865"/>
                <a:ext cx="812469" cy="330198"/>
                <a:chOff x="1505862" y="3916547"/>
                <a:chExt cx="812469" cy="330198"/>
              </a:xfrm>
            </p:grpSpPr>
            <p:sp>
              <p:nvSpPr>
                <p:cNvPr id="1330" name="Google Shape;1330;p3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463" t="836" r="74442" b="54161"/>
          <a:stretch/>
        </p:blipFill>
        <p:spPr>
          <a:xfrm>
            <a:off x="230623" y="956161"/>
            <a:ext cx="1936088" cy="193493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43339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1. </a:t>
            </a:r>
            <a:r>
              <a:rPr lang="vi-VN" sz="2000" dirty="0"/>
              <a:t>Những dạng năng lượng tái tạo là</a:t>
            </a:r>
            <a:r>
              <a:rPr lang="en-US" sz="2000" dirty="0"/>
              <a:t>:</a:t>
            </a:r>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50144" t="836" r="24761" b="54161"/>
          <a:stretch/>
        </p:blipFill>
        <p:spPr>
          <a:xfrm>
            <a:off x="3603956" y="956161"/>
            <a:ext cx="1936088" cy="193493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74343" t="3961" r="562" b="51036"/>
          <a:stretch/>
        </p:blipFill>
        <p:spPr>
          <a:xfrm>
            <a:off x="6876751" y="956161"/>
            <a:ext cx="1936088" cy="1934935"/>
          </a:xfrm>
          <a:prstGeom prst="rect">
            <a:avLst/>
          </a:prstGeom>
        </p:spPr>
      </p:pic>
      <p:pic>
        <p:nvPicPr>
          <p:cNvPr id="8" name="Picture 7">
            <a:extLst>
              <a:ext uri="{FF2B5EF4-FFF2-40B4-BE49-F238E27FC236}">
                <a16:creationId xmlns:a16="http://schemas.microsoft.com/office/drawing/2014/main" id="{6108C69C-1796-ADBC-092D-30427E74E3DF}"/>
              </a:ext>
            </a:extLst>
          </p:cNvPr>
          <p:cNvPicPr>
            <a:picLocks noChangeAspect="1"/>
          </p:cNvPicPr>
          <p:nvPr/>
        </p:nvPicPr>
        <p:blipFill rotWithShape="1">
          <a:blip r:embed="rId2"/>
          <a:srcRect l="1020" t="52286" r="73885" b="2711"/>
          <a:stretch/>
        </p:blipFill>
        <p:spPr>
          <a:xfrm>
            <a:off x="1834629" y="3062969"/>
            <a:ext cx="1936088" cy="1934935"/>
          </a:xfrm>
          <a:prstGeom prst="rect">
            <a:avLst/>
          </a:prstGeom>
        </p:spPr>
      </p:pic>
      <p:pic>
        <p:nvPicPr>
          <p:cNvPr id="9" name="Picture 8">
            <a:extLst>
              <a:ext uri="{FF2B5EF4-FFF2-40B4-BE49-F238E27FC236}">
                <a16:creationId xmlns:a16="http://schemas.microsoft.com/office/drawing/2014/main" id="{6B05FC9A-FBF6-FB09-F671-A5C42BDFA1CB}"/>
              </a:ext>
            </a:extLst>
          </p:cNvPr>
          <p:cNvPicPr>
            <a:picLocks noChangeAspect="1"/>
          </p:cNvPicPr>
          <p:nvPr/>
        </p:nvPicPr>
        <p:blipFill rotWithShape="1">
          <a:blip r:embed="rId2"/>
          <a:srcRect l="74905" t="51746" b="3251"/>
          <a:stretch/>
        </p:blipFill>
        <p:spPr>
          <a:xfrm>
            <a:off x="5373283" y="3049229"/>
            <a:ext cx="1936088" cy="1934935"/>
          </a:xfrm>
          <a:prstGeom prst="rect">
            <a:avLst/>
          </a:prstGeom>
        </p:spPr>
      </p:pic>
    </p:spTree>
    <p:extLst>
      <p:ext uri="{BB962C8B-B14F-4D97-AF65-F5344CB8AC3E}">
        <p14:creationId xmlns:p14="http://schemas.microsoft.com/office/powerpoint/2010/main" val="19537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260401"/>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25212" t="836" r="49693" b="54161"/>
          <a:stretch/>
        </p:blipFill>
        <p:spPr>
          <a:xfrm>
            <a:off x="274184" y="1826536"/>
            <a:ext cx="2634734" cy="2633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656108"/>
            <a:ext cx="7730304" cy="904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2. </a:t>
            </a:r>
            <a:r>
              <a:rPr lang="vi-VN" sz="2000" dirty="0"/>
              <a:t>Năng lượng than mỏ, năng lượng từ dầu mỏ, năng lượng sinh khối có thể gây ô nhiễm môi trường</a:t>
            </a:r>
            <a:endParaRPr lang="en-US" sz="2000" dirty="0"/>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25631" t="51887" r="49274" b="3110"/>
          <a:stretch/>
        </p:blipFill>
        <p:spPr>
          <a:xfrm>
            <a:off x="3226468" y="1826536"/>
            <a:ext cx="2634734" cy="263316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49463" t="51459" r="25442" b="3538"/>
          <a:stretch/>
        </p:blipFill>
        <p:spPr>
          <a:xfrm>
            <a:off x="6178752" y="1826536"/>
            <a:ext cx="2634734" cy="2633165"/>
          </a:xfrm>
          <a:prstGeom prst="rect">
            <a:avLst/>
          </a:prstGeom>
        </p:spPr>
      </p:pic>
    </p:spTree>
    <p:extLst>
      <p:ext uri="{BB962C8B-B14F-4D97-AF65-F5344CB8AC3E}">
        <p14:creationId xmlns:p14="http://schemas.microsoft.com/office/powerpoint/2010/main" val="38934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375377" y="1646188"/>
            <a:ext cx="6100762" cy="1386944"/>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19907" y="1091036"/>
            <a:ext cx="2360464" cy="2360464"/>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866794" y="1867489"/>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400" b="1" dirty="0"/>
              <a:t>Vì sao cần tăng cường sử dụng năng lượng tái tạo?</a:t>
            </a:r>
            <a:r>
              <a:rPr lang="en-US" sz="2400" b="1" dirty="0"/>
              <a:t> </a:t>
            </a:r>
          </a:p>
        </p:txBody>
      </p:sp>
      <p:sp>
        <p:nvSpPr>
          <p:cNvPr id="2" name="Rectangle: Rounded Corners 1">
            <a:extLst>
              <a:ext uri="{FF2B5EF4-FFF2-40B4-BE49-F238E27FC236}">
                <a16:creationId xmlns:a16="http://schemas.microsoft.com/office/drawing/2014/main" id="{4D3F8DA4-BCB1-4964-8BD2-F69E50BAD16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6B0CD63-6B8C-734B-8FA0-7F89BC47F03D}"/>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DE1BF292-3322-01CD-40B5-11DB9D16F3EA}"/>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E57D17B-8365-829A-602E-04E678A1CAC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8489B6CC-C5B8-0010-F69E-08C1D1E650BF}"/>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extLst>
      <p:ext uri="{BB962C8B-B14F-4D97-AF65-F5344CB8AC3E}">
        <p14:creationId xmlns:p14="http://schemas.microsoft.com/office/powerpoint/2010/main" val="166333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1026" name="Picture 2" descr="Flat background for world environment day celebration">
            <a:extLst>
              <a:ext uri="{FF2B5EF4-FFF2-40B4-BE49-F238E27FC236}">
                <a16:creationId xmlns:a16="http://schemas.microsoft.com/office/drawing/2014/main" id="{FA4C706E-E04C-F24E-1314-5C46A11DB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4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412CF2-0397-7D47-13B4-7E0F5CCDA8F4}"/>
              </a:ext>
            </a:extLst>
          </p:cNvPr>
          <p:cNvSpPr/>
          <p:nvPr/>
        </p:nvSpPr>
        <p:spPr>
          <a:xfrm>
            <a:off x="2185892" y="36939"/>
            <a:ext cx="4437932" cy="1390417"/>
          </a:xfrm>
          <a:custGeom>
            <a:avLst/>
            <a:gdLst>
              <a:gd name="connsiteX0" fmla="*/ 713425 w 4437932"/>
              <a:gd name="connsiteY0" fmla="*/ 67139 h 1390417"/>
              <a:gd name="connsiteX1" fmla="*/ 713425 w 4437932"/>
              <a:gd name="connsiteY1" fmla="*/ 67139 h 1390417"/>
              <a:gd name="connsiteX2" fmla="*/ 445796 w 4437932"/>
              <a:gd name="connsiteY2" fmla="*/ 126612 h 1390417"/>
              <a:gd name="connsiteX3" fmla="*/ 148430 w 4437932"/>
              <a:gd name="connsiteY3" fmla="*/ 260427 h 1390417"/>
              <a:gd name="connsiteX4" fmla="*/ 29484 w 4437932"/>
              <a:gd name="connsiteY4" fmla="*/ 431412 h 1390417"/>
              <a:gd name="connsiteX5" fmla="*/ 29484 w 4437932"/>
              <a:gd name="connsiteY5" fmla="*/ 773383 h 1390417"/>
              <a:gd name="connsiteX6" fmla="*/ 59220 w 4437932"/>
              <a:gd name="connsiteY6" fmla="*/ 847724 h 1390417"/>
              <a:gd name="connsiteX7" fmla="*/ 200469 w 4437932"/>
              <a:gd name="connsiteY7" fmla="*/ 944368 h 1390417"/>
              <a:gd name="connsiteX8" fmla="*/ 311981 w 4437932"/>
              <a:gd name="connsiteY8" fmla="*/ 996407 h 1390417"/>
              <a:gd name="connsiteX9" fmla="*/ 364020 w 4437932"/>
              <a:gd name="connsiteY9" fmla="*/ 1048446 h 1390417"/>
              <a:gd name="connsiteX10" fmla="*/ 423493 w 4437932"/>
              <a:gd name="connsiteY10" fmla="*/ 1100485 h 1390417"/>
              <a:gd name="connsiteX11" fmla="*/ 445796 w 4437932"/>
              <a:gd name="connsiteY11" fmla="*/ 1137656 h 1390417"/>
              <a:gd name="connsiteX12" fmla="*/ 475532 w 4437932"/>
              <a:gd name="connsiteY12" fmla="*/ 1174827 h 1390417"/>
              <a:gd name="connsiteX13" fmla="*/ 542440 w 4437932"/>
              <a:gd name="connsiteY13" fmla="*/ 1293773 h 1390417"/>
              <a:gd name="connsiteX14" fmla="*/ 601913 w 4437932"/>
              <a:gd name="connsiteY14" fmla="*/ 1330944 h 1390417"/>
              <a:gd name="connsiteX15" fmla="*/ 824937 w 4437932"/>
              <a:gd name="connsiteY15" fmla="*/ 1390417 h 1390417"/>
              <a:gd name="connsiteX16" fmla="*/ 1360196 w 4437932"/>
              <a:gd name="connsiteY16" fmla="*/ 1353246 h 1390417"/>
              <a:gd name="connsiteX17" fmla="*/ 1627825 w 4437932"/>
              <a:gd name="connsiteY17" fmla="*/ 1234300 h 1390417"/>
              <a:gd name="connsiteX18" fmla="*/ 1798810 w 4437932"/>
              <a:gd name="connsiteY18" fmla="*/ 1197129 h 1390417"/>
              <a:gd name="connsiteX19" fmla="*/ 2386108 w 4437932"/>
              <a:gd name="connsiteY19" fmla="*/ 1211998 h 1390417"/>
              <a:gd name="connsiteX20" fmla="*/ 2505054 w 4437932"/>
              <a:gd name="connsiteY20" fmla="*/ 1226866 h 1390417"/>
              <a:gd name="connsiteX21" fmla="*/ 2832157 w 4437932"/>
              <a:gd name="connsiteY21" fmla="*/ 1249168 h 1390417"/>
              <a:gd name="connsiteX22" fmla="*/ 2988274 w 4437932"/>
              <a:gd name="connsiteY22" fmla="*/ 1271471 h 1390417"/>
              <a:gd name="connsiteX23" fmla="*/ 3174128 w 4437932"/>
              <a:gd name="connsiteY23" fmla="*/ 1308641 h 1390417"/>
              <a:gd name="connsiteX24" fmla="*/ 3597874 w 4437932"/>
              <a:gd name="connsiteY24" fmla="*/ 1293773 h 1390417"/>
              <a:gd name="connsiteX25" fmla="*/ 3753991 w 4437932"/>
              <a:gd name="connsiteY25" fmla="*/ 1249168 h 1390417"/>
              <a:gd name="connsiteX26" fmla="*/ 3947279 w 4437932"/>
              <a:gd name="connsiteY26" fmla="*/ 1219432 h 1390417"/>
              <a:gd name="connsiteX27" fmla="*/ 4140567 w 4437932"/>
              <a:gd name="connsiteY27" fmla="*/ 1152524 h 1390417"/>
              <a:gd name="connsiteX28" fmla="*/ 4259513 w 4437932"/>
              <a:gd name="connsiteY28" fmla="*/ 1122788 h 1390417"/>
              <a:gd name="connsiteX29" fmla="*/ 4304118 w 4437932"/>
              <a:gd name="connsiteY29" fmla="*/ 1100485 h 1390417"/>
              <a:gd name="connsiteX30" fmla="*/ 4333854 w 4437932"/>
              <a:gd name="connsiteY30" fmla="*/ 1093051 h 1390417"/>
              <a:gd name="connsiteX31" fmla="*/ 4378459 w 4437932"/>
              <a:gd name="connsiteY31" fmla="*/ 1070749 h 1390417"/>
              <a:gd name="connsiteX32" fmla="*/ 4408196 w 4437932"/>
              <a:gd name="connsiteY32" fmla="*/ 1018710 h 1390417"/>
              <a:gd name="connsiteX33" fmla="*/ 4437932 w 4437932"/>
              <a:gd name="connsiteY33" fmla="*/ 713910 h 1390417"/>
              <a:gd name="connsiteX34" fmla="*/ 4430498 w 4437932"/>
              <a:gd name="connsiteY34" fmla="*/ 617266 h 1390417"/>
              <a:gd name="connsiteX35" fmla="*/ 4385893 w 4437932"/>
              <a:gd name="connsiteY35" fmla="*/ 498320 h 1390417"/>
              <a:gd name="connsiteX36" fmla="*/ 4371025 w 4437932"/>
              <a:gd name="connsiteY36" fmla="*/ 453715 h 1390417"/>
              <a:gd name="connsiteX37" fmla="*/ 4259513 w 4437932"/>
              <a:gd name="connsiteY37" fmla="*/ 379373 h 1390417"/>
              <a:gd name="connsiteX38" fmla="*/ 4103396 w 4437932"/>
              <a:gd name="connsiteY38" fmla="*/ 357071 h 1390417"/>
              <a:gd name="connsiteX39" fmla="*/ 3575571 w 4437932"/>
              <a:gd name="connsiteY39" fmla="*/ 342202 h 1390417"/>
              <a:gd name="connsiteX40" fmla="*/ 3389718 w 4437932"/>
              <a:gd name="connsiteY40" fmla="*/ 252993 h 1390417"/>
              <a:gd name="connsiteX41" fmla="*/ 3181562 w 4437932"/>
              <a:gd name="connsiteY41" fmla="*/ 148915 h 1390417"/>
              <a:gd name="connsiteX42" fmla="*/ 3084918 w 4437932"/>
              <a:gd name="connsiteY42" fmla="*/ 37402 h 1390417"/>
              <a:gd name="connsiteX43" fmla="*/ 2943669 w 4437932"/>
              <a:gd name="connsiteY43" fmla="*/ 22534 h 1390417"/>
              <a:gd name="connsiteX44" fmla="*/ 2735513 w 4437932"/>
              <a:gd name="connsiteY44" fmla="*/ 37402 h 1390417"/>
              <a:gd name="connsiteX45" fmla="*/ 2661171 w 4437932"/>
              <a:gd name="connsiteY45" fmla="*/ 44837 h 1390417"/>
              <a:gd name="connsiteX46" fmla="*/ 2519923 w 4437932"/>
              <a:gd name="connsiteY46" fmla="*/ 29968 h 1390417"/>
              <a:gd name="connsiteX47" fmla="*/ 2445581 w 4437932"/>
              <a:gd name="connsiteY47" fmla="*/ 22534 h 1390417"/>
              <a:gd name="connsiteX48" fmla="*/ 2393542 w 4437932"/>
              <a:gd name="connsiteY48" fmla="*/ 232 h 1390417"/>
              <a:gd name="connsiteX49" fmla="*/ 1984664 w 4437932"/>
              <a:gd name="connsiteY49" fmla="*/ 15100 h 1390417"/>
              <a:gd name="connsiteX50" fmla="*/ 1375064 w 4437932"/>
              <a:gd name="connsiteY50" fmla="*/ 22534 h 1390417"/>
              <a:gd name="connsiteX51" fmla="*/ 1040528 w 4437932"/>
              <a:gd name="connsiteY51" fmla="*/ 52271 h 1390417"/>
              <a:gd name="connsiteX52" fmla="*/ 713425 w 4437932"/>
              <a:gd name="connsiteY52" fmla="*/ 67139 h 139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37932" h="1390417">
                <a:moveTo>
                  <a:pt x="713425" y="67139"/>
                </a:moveTo>
                <a:lnTo>
                  <a:pt x="713425" y="67139"/>
                </a:lnTo>
                <a:cubicBezTo>
                  <a:pt x="624215" y="86963"/>
                  <a:pt x="534096" y="103065"/>
                  <a:pt x="445796" y="126612"/>
                </a:cubicBezTo>
                <a:cubicBezTo>
                  <a:pt x="335457" y="156036"/>
                  <a:pt x="236679" y="186298"/>
                  <a:pt x="148430" y="260427"/>
                </a:cubicBezTo>
                <a:cubicBezTo>
                  <a:pt x="98503" y="302365"/>
                  <a:pt x="61362" y="376764"/>
                  <a:pt x="29484" y="431412"/>
                </a:cubicBezTo>
                <a:cubicBezTo>
                  <a:pt x="-11561" y="581909"/>
                  <a:pt x="-8056" y="532056"/>
                  <a:pt x="29484" y="773383"/>
                </a:cubicBezTo>
                <a:cubicBezTo>
                  <a:pt x="33586" y="799755"/>
                  <a:pt x="42834" y="826657"/>
                  <a:pt x="59220" y="847724"/>
                </a:cubicBezTo>
                <a:cubicBezTo>
                  <a:pt x="86889" y="883298"/>
                  <a:pt x="159359" y="923813"/>
                  <a:pt x="200469" y="944368"/>
                </a:cubicBezTo>
                <a:cubicBezTo>
                  <a:pt x="237157" y="962712"/>
                  <a:pt x="282976" y="967402"/>
                  <a:pt x="311981" y="996407"/>
                </a:cubicBezTo>
                <a:cubicBezTo>
                  <a:pt x="329327" y="1013753"/>
                  <a:pt x="344864" y="1033121"/>
                  <a:pt x="364020" y="1048446"/>
                </a:cubicBezTo>
                <a:cubicBezTo>
                  <a:pt x="377779" y="1059453"/>
                  <a:pt x="410922" y="1083724"/>
                  <a:pt x="423493" y="1100485"/>
                </a:cubicBezTo>
                <a:cubicBezTo>
                  <a:pt x="432163" y="1112045"/>
                  <a:pt x="437510" y="1125818"/>
                  <a:pt x="445796" y="1137656"/>
                </a:cubicBezTo>
                <a:cubicBezTo>
                  <a:pt x="454895" y="1150655"/>
                  <a:pt x="467660" y="1161050"/>
                  <a:pt x="475532" y="1174827"/>
                </a:cubicBezTo>
                <a:cubicBezTo>
                  <a:pt x="503229" y="1223298"/>
                  <a:pt x="500427" y="1254992"/>
                  <a:pt x="542440" y="1293773"/>
                </a:cubicBezTo>
                <a:cubicBezTo>
                  <a:pt x="559618" y="1309630"/>
                  <a:pt x="580786" y="1320936"/>
                  <a:pt x="601913" y="1330944"/>
                </a:cubicBezTo>
                <a:cubicBezTo>
                  <a:pt x="675802" y="1365945"/>
                  <a:pt x="743398" y="1373251"/>
                  <a:pt x="824937" y="1390417"/>
                </a:cubicBezTo>
                <a:cubicBezTo>
                  <a:pt x="1003357" y="1378027"/>
                  <a:pt x="1182932" y="1377003"/>
                  <a:pt x="1360196" y="1353246"/>
                </a:cubicBezTo>
                <a:cubicBezTo>
                  <a:pt x="1775115" y="1297638"/>
                  <a:pt x="1391382" y="1324705"/>
                  <a:pt x="1627825" y="1234300"/>
                </a:cubicBezTo>
                <a:cubicBezTo>
                  <a:pt x="1682305" y="1213469"/>
                  <a:pt x="1741815" y="1209519"/>
                  <a:pt x="1798810" y="1197129"/>
                </a:cubicBezTo>
                <a:lnTo>
                  <a:pt x="2386108" y="1211998"/>
                </a:lnTo>
                <a:cubicBezTo>
                  <a:pt x="2426030" y="1213679"/>
                  <a:pt x="2465235" y="1223548"/>
                  <a:pt x="2505054" y="1226866"/>
                </a:cubicBezTo>
                <a:cubicBezTo>
                  <a:pt x="2613964" y="1235942"/>
                  <a:pt x="2723123" y="1241734"/>
                  <a:pt x="2832157" y="1249168"/>
                </a:cubicBezTo>
                <a:cubicBezTo>
                  <a:pt x="2884196" y="1256602"/>
                  <a:pt x="2936484" y="1262464"/>
                  <a:pt x="2988274" y="1271471"/>
                </a:cubicBezTo>
                <a:cubicBezTo>
                  <a:pt x="3050518" y="1282296"/>
                  <a:pt x="3110992" y="1306331"/>
                  <a:pt x="3174128" y="1308641"/>
                </a:cubicBezTo>
                <a:lnTo>
                  <a:pt x="3597874" y="1293773"/>
                </a:lnTo>
                <a:cubicBezTo>
                  <a:pt x="3649913" y="1278905"/>
                  <a:pt x="3701055" y="1260431"/>
                  <a:pt x="3753991" y="1249168"/>
                </a:cubicBezTo>
                <a:cubicBezTo>
                  <a:pt x="3817751" y="1235602"/>
                  <a:pt x="3884038" y="1235242"/>
                  <a:pt x="3947279" y="1219432"/>
                </a:cubicBezTo>
                <a:cubicBezTo>
                  <a:pt x="4013424" y="1202896"/>
                  <a:pt x="4075435" y="1172684"/>
                  <a:pt x="4140567" y="1152524"/>
                </a:cubicBezTo>
                <a:cubicBezTo>
                  <a:pt x="4179608" y="1140440"/>
                  <a:pt x="4219864" y="1132700"/>
                  <a:pt x="4259513" y="1122788"/>
                </a:cubicBezTo>
                <a:cubicBezTo>
                  <a:pt x="4274381" y="1115354"/>
                  <a:pt x="4288684" y="1106659"/>
                  <a:pt x="4304118" y="1100485"/>
                </a:cubicBezTo>
                <a:cubicBezTo>
                  <a:pt x="4313604" y="1096690"/>
                  <a:pt x="4324368" y="1096845"/>
                  <a:pt x="4333854" y="1093051"/>
                </a:cubicBezTo>
                <a:cubicBezTo>
                  <a:pt x="4349288" y="1086877"/>
                  <a:pt x="4363591" y="1078183"/>
                  <a:pt x="4378459" y="1070749"/>
                </a:cubicBezTo>
                <a:cubicBezTo>
                  <a:pt x="4388371" y="1053403"/>
                  <a:pt x="4401596" y="1037567"/>
                  <a:pt x="4408196" y="1018710"/>
                </a:cubicBezTo>
                <a:cubicBezTo>
                  <a:pt x="4443884" y="916746"/>
                  <a:pt x="4433993" y="824209"/>
                  <a:pt x="4437932" y="713910"/>
                </a:cubicBezTo>
                <a:cubicBezTo>
                  <a:pt x="4435454" y="681695"/>
                  <a:pt x="4436278" y="649055"/>
                  <a:pt x="4430498" y="617266"/>
                </a:cubicBezTo>
                <a:cubicBezTo>
                  <a:pt x="4422982" y="575929"/>
                  <a:pt x="4400796" y="537067"/>
                  <a:pt x="4385893" y="498320"/>
                </a:cubicBezTo>
                <a:cubicBezTo>
                  <a:pt x="4380267" y="483692"/>
                  <a:pt x="4380013" y="466554"/>
                  <a:pt x="4371025" y="453715"/>
                </a:cubicBezTo>
                <a:cubicBezTo>
                  <a:pt x="4357414" y="434271"/>
                  <a:pt x="4263452" y="380517"/>
                  <a:pt x="4259513" y="379373"/>
                </a:cubicBezTo>
                <a:cubicBezTo>
                  <a:pt x="4209030" y="364717"/>
                  <a:pt x="4155886" y="359924"/>
                  <a:pt x="4103396" y="357071"/>
                </a:cubicBezTo>
                <a:cubicBezTo>
                  <a:pt x="3927644" y="347519"/>
                  <a:pt x="3751513" y="347158"/>
                  <a:pt x="3575571" y="342202"/>
                </a:cubicBezTo>
                <a:cubicBezTo>
                  <a:pt x="3518546" y="316282"/>
                  <a:pt x="3442772" y="283057"/>
                  <a:pt x="3389718" y="252993"/>
                </a:cubicBezTo>
                <a:cubicBezTo>
                  <a:pt x="3207809" y="149911"/>
                  <a:pt x="3339517" y="201566"/>
                  <a:pt x="3181562" y="148915"/>
                </a:cubicBezTo>
                <a:cubicBezTo>
                  <a:pt x="3172831" y="137274"/>
                  <a:pt x="3104396" y="40184"/>
                  <a:pt x="3084918" y="37402"/>
                </a:cubicBezTo>
                <a:cubicBezTo>
                  <a:pt x="3003339" y="25748"/>
                  <a:pt x="3050341" y="31423"/>
                  <a:pt x="2943669" y="22534"/>
                </a:cubicBezTo>
                <a:lnTo>
                  <a:pt x="2735513" y="37402"/>
                </a:lnTo>
                <a:cubicBezTo>
                  <a:pt x="2710686" y="39362"/>
                  <a:pt x="2686075" y="44837"/>
                  <a:pt x="2661171" y="44837"/>
                </a:cubicBezTo>
                <a:cubicBezTo>
                  <a:pt x="2600300" y="44837"/>
                  <a:pt x="2574607" y="36401"/>
                  <a:pt x="2519923" y="29968"/>
                </a:cubicBezTo>
                <a:cubicBezTo>
                  <a:pt x="2495189" y="27058"/>
                  <a:pt x="2470362" y="25012"/>
                  <a:pt x="2445581" y="22534"/>
                </a:cubicBezTo>
                <a:cubicBezTo>
                  <a:pt x="2428235" y="15100"/>
                  <a:pt x="2412412" y="536"/>
                  <a:pt x="2393542" y="232"/>
                </a:cubicBezTo>
                <a:cubicBezTo>
                  <a:pt x="2257177" y="-1967"/>
                  <a:pt x="2121014" y="12114"/>
                  <a:pt x="1984664" y="15100"/>
                </a:cubicBezTo>
                <a:lnTo>
                  <a:pt x="1375064" y="22534"/>
                </a:lnTo>
                <a:cubicBezTo>
                  <a:pt x="1267352" y="34502"/>
                  <a:pt x="1147304" y="49497"/>
                  <a:pt x="1040528" y="52271"/>
                </a:cubicBezTo>
                <a:cubicBezTo>
                  <a:pt x="916667" y="55488"/>
                  <a:pt x="767942" y="64661"/>
                  <a:pt x="713425" y="67139"/>
                </a:cubicBezTo>
                <a:close/>
              </a:path>
            </a:pathLst>
          </a:custGeom>
          <a:solidFill>
            <a:srgbClr val="7BC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440831" y="313753"/>
            <a:ext cx="603931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sz="2400" b="1" dirty="0"/>
              <a:t>Cần tăng cường sử dụng năng lượng tái tạo vì cần bảo vệ môi trường</a:t>
            </a:r>
            <a:endParaRPr lang="en-US" sz="2400" b="1" dirty="0"/>
          </a:p>
        </p:txBody>
      </p:sp>
    </p:spTree>
    <p:extLst>
      <p:ext uri="{BB962C8B-B14F-4D97-AF65-F5344CB8AC3E}">
        <p14:creationId xmlns:p14="http://schemas.microsoft.com/office/powerpoint/2010/main" val="2634353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Ưu Và Nhược Điểm Của Một Số 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EE4C04A-703E-0F20-034A-48EB06444FBD}"/>
              </a:ext>
            </a:extLst>
          </p:cNvPr>
          <p:cNvPicPr>
            <a:picLocks noChangeAspect="1"/>
          </p:cNvPicPr>
          <p:nvPr/>
        </p:nvPicPr>
        <p:blipFill rotWithShape="1">
          <a:blip r:embed="rId3">
            <a:alphaModFix/>
          </a:blip>
          <a:srcRect l="41207"/>
          <a:stretch/>
        </p:blipFill>
        <p:spPr>
          <a:xfrm>
            <a:off x="496985" y="332980"/>
            <a:ext cx="3376124" cy="4211059"/>
          </a:xfrm>
          <a:prstGeom prst="roundRect">
            <a:avLst>
              <a:gd name="adj" fmla="val 16667"/>
            </a:avLst>
          </a:prstGeom>
        </p:spPr>
      </p:pic>
    </p:spTree>
    <p:extLst>
      <p:ext uri="{BB962C8B-B14F-4D97-AF65-F5344CB8AC3E}">
        <p14:creationId xmlns:p14="http://schemas.microsoft.com/office/powerpoint/2010/main" val="340293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5838908" y="893964"/>
            <a:ext cx="3242905" cy="3522907"/>
          </a:xfrm>
          <a:prstGeom prst="roundRect">
            <a:avLst>
              <a:gd name="adj" fmla="val 16667"/>
            </a:avLst>
          </a:prstGeom>
        </p:spPr>
      </p:pic>
      <p:pic>
        <p:nvPicPr>
          <p:cNvPr id="17" name="Picture 16">
            <a:extLst>
              <a:ext uri="{FF2B5EF4-FFF2-40B4-BE49-F238E27FC236}">
                <a16:creationId xmlns:a16="http://schemas.microsoft.com/office/drawing/2014/main" id="{694D36D3-705E-8172-F148-0775CBB2442E}"/>
              </a:ext>
            </a:extLst>
          </p:cNvPr>
          <p:cNvPicPr>
            <a:picLocks noChangeAspect="1"/>
          </p:cNvPicPr>
          <p:nvPr/>
        </p:nvPicPr>
        <p:blipFill>
          <a:blip r:embed="rId4"/>
          <a:stretch>
            <a:fillRect/>
          </a:stretch>
        </p:blipFill>
        <p:spPr>
          <a:xfrm>
            <a:off x="156303" y="716827"/>
            <a:ext cx="357304" cy="357304"/>
          </a:xfrm>
          <a:prstGeom prst="rect">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Đã</a:t>
            </a:r>
            <a:r>
              <a:rPr lang="en-US" sz="2200" dirty="0"/>
              <a:t> </a:t>
            </a:r>
            <a:r>
              <a:rPr lang="en-US" sz="2200" dirty="0" err="1"/>
              <a:t>được</a:t>
            </a:r>
            <a:r>
              <a:rPr lang="en-US" sz="2200" dirty="0"/>
              <a:t> </a:t>
            </a:r>
            <a:r>
              <a:rPr lang="en-US" sz="2200" dirty="0" err="1"/>
              <a:t>khai</a:t>
            </a:r>
            <a:r>
              <a:rPr lang="en-US" sz="2200" dirty="0"/>
              <a:t>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dirty="0" err="1"/>
              <a:t>từ</a:t>
            </a:r>
            <a:r>
              <a:rPr lang="en-US" sz="2200" dirty="0"/>
              <a:t> xa </a:t>
            </a:r>
            <a:r>
              <a:rPr lang="en-US" sz="2200" dirty="0" err="1"/>
              <a:t>xưa</a:t>
            </a:r>
            <a:endParaRPr lang="en-US" sz="2200" dirty="0"/>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1225522" y="1211165"/>
            <a:ext cx="3346478" cy="1289411"/>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a:extLst>
              <a:ext uri="{FF2B5EF4-FFF2-40B4-BE49-F238E27FC236}">
                <a16:creationId xmlns:a16="http://schemas.microsoft.com/office/drawing/2014/main" id="{81D3AA5D-0913-D693-7851-D2A18ED5D73A}"/>
              </a:ext>
            </a:extLst>
          </p:cNvPr>
          <p:cNvPicPr>
            <a:picLocks noChangeAspect="1"/>
          </p:cNvPicPr>
          <p:nvPr/>
        </p:nvPicPr>
        <p:blipFill>
          <a:blip r:embed="rId4"/>
          <a:stretch>
            <a:fillRect/>
          </a:stretch>
        </p:blipFill>
        <p:spPr>
          <a:xfrm>
            <a:off x="141063" y="2648383"/>
            <a:ext cx="357304" cy="357304"/>
          </a:xfrm>
          <a:prstGeom prst="rect">
            <a:avLst/>
          </a:prstGeom>
        </p:spPr>
      </p:pic>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Ngày</a:t>
            </a:r>
            <a:r>
              <a:rPr lang="en-US" sz="2200" dirty="0"/>
              <a:t> nay, </a:t>
            </a:r>
            <a:r>
              <a:rPr lang="en-US" sz="2200" dirty="0" err="1"/>
              <a:t>chủ</a:t>
            </a:r>
            <a:r>
              <a:rPr lang="en-US" sz="2200" dirty="0"/>
              <a:t> </a:t>
            </a:r>
            <a:r>
              <a:rPr lang="en-US" sz="2200" dirty="0" err="1"/>
              <a:t>yếu</a:t>
            </a:r>
            <a:r>
              <a:rPr lang="en-US" sz="2200" dirty="0"/>
              <a:t> </a:t>
            </a:r>
            <a:r>
              <a:rPr lang="en-US" sz="2200" dirty="0" err="1"/>
              <a:t>chuyển</a:t>
            </a:r>
            <a:r>
              <a:rPr lang="en-US" sz="2200" dirty="0"/>
              <a:t> </a:t>
            </a:r>
            <a:r>
              <a:rPr lang="en-US" sz="2200" dirty="0" err="1"/>
              <a:t>hóa</a:t>
            </a:r>
            <a:r>
              <a:rPr lang="en-US" sz="2200" dirty="0"/>
              <a:t>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8"/>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240"/>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2740"/>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35425" y="1829978"/>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Kể tên một số thiết bị khai thác và sử dụng năng lượng mặt trời.</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385158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dirty="0"/>
              <a:t>M</a:t>
            </a:r>
            <a:r>
              <a:rPr lang="vi-VN" sz="2400" dirty="0"/>
              <a:t>ột số thiết bị khai thác và sử dụng năng lượng mặt trời</a:t>
            </a:r>
            <a:endParaRPr lang="en-US" sz="2200" dirty="0"/>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399633" y="1430460"/>
            <a:ext cx="2624880" cy="2633658"/>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6136432" y="1430461"/>
            <a:ext cx="2633658" cy="2633658"/>
          </a:xfrm>
          <a:prstGeom prst="roundRect">
            <a:avLst/>
          </a:prstGeom>
        </p:spPr>
      </p:pic>
      <p:grpSp>
        <p:nvGrpSpPr>
          <p:cNvPr id="14" name="Group 13">
            <a:extLst>
              <a:ext uri="{FF2B5EF4-FFF2-40B4-BE49-F238E27FC236}">
                <a16:creationId xmlns:a16="http://schemas.microsoft.com/office/drawing/2014/main" id="{65CAB7F6-7F6D-51B3-0A2A-362870F9F27C}"/>
              </a:ext>
            </a:extLst>
          </p:cNvPr>
          <p:cNvGrpSpPr/>
          <p:nvPr/>
        </p:nvGrpSpPr>
        <p:grpSpPr>
          <a:xfrm>
            <a:off x="77473" y="108553"/>
            <a:ext cx="2787647" cy="474807"/>
            <a:chOff x="77473" y="108553"/>
            <a:chExt cx="2787647" cy="474807"/>
          </a:xfrm>
        </p:grpSpPr>
        <p:sp>
          <p:nvSpPr>
            <p:cNvPr id="15" name="Rectangle: Rounded Corners 14">
              <a:extLst>
                <a:ext uri="{FF2B5EF4-FFF2-40B4-BE49-F238E27FC236}">
                  <a16:creationId xmlns:a16="http://schemas.microsoft.com/office/drawing/2014/main" id="{E20803BA-D871-DCED-BCAF-79B6F544D3A9}"/>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795B26E-70CE-2301-4E21-295DC27AE3B9}"/>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830180F6-D67D-3D2D-3B11-1432C09762A4}"/>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A78B6E55-B7FF-9E90-BEAE-A4E77BDD77E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790AA70-21CD-FBD3-EA6D-85928D86CAA2}"/>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49097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93526" y="1599520"/>
            <a:ext cx="4115034"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Nêu ưu điểm và nhược điểm của việc khai thác năng lượng mặt trời để phát điện.</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2118093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3">
            <a:alphaModFix/>
          </a:blip>
          <a:srcRect r="39024"/>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1A94C23-0FB7-CE23-A4CC-1B84341642A4}"/>
              </a:ext>
            </a:extLst>
          </p:cNvPr>
          <p:cNvGrpSpPr/>
          <p:nvPr/>
        </p:nvGrpSpPr>
        <p:grpSpPr>
          <a:xfrm>
            <a:off x="77473" y="108553"/>
            <a:ext cx="2787647" cy="474807"/>
            <a:chOff x="77473" y="108553"/>
            <a:chExt cx="2787647" cy="474807"/>
          </a:xfrm>
        </p:grpSpPr>
        <p:sp>
          <p:nvSpPr>
            <p:cNvPr id="12" name="Rectangle: Rounded Corners 11">
              <a:extLst>
                <a:ext uri="{FF2B5EF4-FFF2-40B4-BE49-F238E27FC236}">
                  <a16:creationId xmlns:a16="http://schemas.microsoft.com/office/drawing/2014/main" id="{516DBD01-7332-8C7D-340B-EF6420C62042}"/>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2C557E-FE76-639D-5B93-C298154FC91B}"/>
                </a:ext>
              </a:extLst>
            </p:cNvPr>
            <p:cNvGrpSpPr/>
            <p:nvPr/>
          </p:nvGrpSpPr>
          <p:grpSpPr>
            <a:xfrm>
              <a:off x="77473" y="111188"/>
              <a:ext cx="472172" cy="472172"/>
              <a:chOff x="1933593" y="1552214"/>
              <a:chExt cx="1229634" cy="1229634"/>
            </a:xfrm>
          </p:grpSpPr>
          <p:sp>
            <p:nvSpPr>
              <p:cNvPr id="15" name="Oval 14">
                <a:extLst>
                  <a:ext uri="{FF2B5EF4-FFF2-40B4-BE49-F238E27FC236}">
                    <a16:creationId xmlns:a16="http://schemas.microsoft.com/office/drawing/2014/main" id="{E3AEF09D-84A7-A8CB-04B0-D0C0564519D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D414F579-75AD-419A-EF41-6CFDF6846C9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DF1D19C4-B1F7-999F-FE27-895E05F7BE6E}"/>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a:extLst>
              <a:ext uri="{FF2B5EF4-FFF2-40B4-BE49-F238E27FC236}">
                <a16:creationId xmlns:a16="http://schemas.microsoft.com/office/drawing/2014/main" id="{75D7C9FB-0BE7-C89C-8183-0D97C801C4F0}"/>
              </a:ext>
            </a:extLst>
          </p:cNvPr>
          <p:cNvPicPr>
            <a:picLocks noChangeAspect="1"/>
          </p:cNvPicPr>
          <p:nvPr/>
        </p:nvPicPr>
        <p:blipFill>
          <a:blip r:embed="rId4"/>
          <a:stretch>
            <a:fillRect/>
          </a:stretch>
        </p:blipFill>
        <p:spPr>
          <a:xfrm>
            <a:off x="549645" y="1684502"/>
            <a:ext cx="357304" cy="357304"/>
          </a:xfrm>
          <a:prstGeom prst="rect">
            <a:avLst/>
          </a:prstGeom>
        </p:spPr>
      </p:pic>
      <p:sp>
        <p:nvSpPr>
          <p:cNvPr id="18" name="Google Shape;1031;p32">
            <a:extLst>
              <a:ext uri="{FF2B5EF4-FFF2-40B4-BE49-F238E27FC236}">
                <a16:creationId xmlns:a16="http://schemas.microsoft.com/office/drawing/2014/main" id="{C1A824B1-99E5-0B2F-F80C-996E058C987A}"/>
              </a:ext>
            </a:extLst>
          </p:cNvPr>
          <p:cNvSpPr txBox="1">
            <a:spLocks/>
          </p:cNvSpPr>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a:extLst>
              <a:ext uri="{FF2B5EF4-FFF2-40B4-BE49-F238E27FC236}">
                <a16:creationId xmlns:a16="http://schemas.microsoft.com/office/drawing/2014/main" id="{63137C93-EF4C-F88B-C446-0122C907EF47}"/>
              </a:ext>
            </a:extLst>
          </p:cNvPr>
          <p:cNvGrpSpPr/>
          <p:nvPr/>
        </p:nvGrpSpPr>
        <p:grpSpPr>
          <a:xfrm>
            <a:off x="235078" y="1061256"/>
            <a:ext cx="1295221" cy="472171"/>
            <a:chOff x="183059" y="680138"/>
            <a:chExt cx="1295221" cy="472171"/>
          </a:xfrm>
        </p:grpSpPr>
        <p:sp>
          <p:nvSpPr>
            <p:cNvPr id="20" name="Rectangle: Rounded Corners 19">
              <a:extLst>
                <a:ext uri="{FF2B5EF4-FFF2-40B4-BE49-F238E27FC236}">
                  <a16:creationId xmlns:a16="http://schemas.microsoft.com/office/drawing/2014/main" id="{95A3C74A-129C-F4AC-0DA7-02DF347E8170}"/>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a:extLst>
                <a:ext uri="{FF2B5EF4-FFF2-40B4-BE49-F238E27FC236}">
                  <a16:creationId xmlns:a16="http://schemas.microsoft.com/office/drawing/2014/main" id="{26414EEE-5D30-B355-4B6F-17A1BF181C23}"/>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pic>
        <p:nvPicPr>
          <p:cNvPr id="22" name="Picture 21">
            <a:extLst>
              <a:ext uri="{FF2B5EF4-FFF2-40B4-BE49-F238E27FC236}">
                <a16:creationId xmlns:a16="http://schemas.microsoft.com/office/drawing/2014/main" id="{7E436B4B-C87C-9D6C-36A1-80F1169EF2E1}"/>
              </a:ext>
            </a:extLst>
          </p:cNvPr>
          <p:cNvPicPr>
            <a:picLocks noChangeAspect="1"/>
          </p:cNvPicPr>
          <p:nvPr/>
        </p:nvPicPr>
        <p:blipFill>
          <a:blip r:embed="rId4"/>
          <a:stretch>
            <a:fillRect/>
          </a:stretch>
        </p:blipFill>
        <p:spPr>
          <a:xfrm>
            <a:off x="549645" y="2208817"/>
            <a:ext cx="357304" cy="357304"/>
          </a:xfrm>
          <a:prstGeom prst="rect">
            <a:avLst/>
          </a:prstGeom>
        </p:spPr>
      </p:pic>
      <p:sp>
        <p:nvSpPr>
          <p:cNvPr id="23" name="Google Shape;1031;p32">
            <a:extLst>
              <a:ext uri="{FF2B5EF4-FFF2-40B4-BE49-F238E27FC236}">
                <a16:creationId xmlns:a16="http://schemas.microsoft.com/office/drawing/2014/main" id="{58BEDE19-F920-919C-DF77-6BE42807C618}"/>
              </a:ext>
            </a:extLst>
          </p:cNvPr>
          <p:cNvSpPr txBox="1">
            <a:spLocks/>
          </p:cNvSpPr>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a:extLst>
              <a:ext uri="{FF2B5EF4-FFF2-40B4-BE49-F238E27FC236}">
                <a16:creationId xmlns:a16="http://schemas.microsoft.com/office/drawing/2014/main" id="{ABA5FD79-4930-E013-FACD-9E2E1DDC4485}"/>
              </a:ext>
            </a:extLst>
          </p:cNvPr>
          <p:cNvPicPr>
            <a:picLocks noChangeAspect="1"/>
          </p:cNvPicPr>
          <p:nvPr/>
        </p:nvPicPr>
        <p:blipFill>
          <a:blip r:embed="rId4"/>
          <a:stretch>
            <a:fillRect/>
          </a:stretch>
        </p:blipFill>
        <p:spPr>
          <a:xfrm>
            <a:off x="549645" y="2733132"/>
            <a:ext cx="357304" cy="357304"/>
          </a:xfrm>
          <a:prstGeom prst="rect">
            <a:avLst/>
          </a:prstGeom>
        </p:spPr>
      </p:pic>
      <p:sp>
        <p:nvSpPr>
          <p:cNvPr id="25" name="Google Shape;1031;p32">
            <a:extLst>
              <a:ext uri="{FF2B5EF4-FFF2-40B4-BE49-F238E27FC236}">
                <a16:creationId xmlns:a16="http://schemas.microsoft.com/office/drawing/2014/main" id="{A686A887-3664-ED3C-30AF-363BD4656569}"/>
              </a:ext>
            </a:extLst>
          </p:cNvPr>
          <p:cNvSpPr txBox="1">
            <a:spLocks/>
          </p:cNvSpPr>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a:extLst>
              <a:ext uri="{FF2B5EF4-FFF2-40B4-BE49-F238E27FC236}">
                <a16:creationId xmlns:a16="http://schemas.microsoft.com/office/drawing/2014/main" id="{D0A940DA-973B-ED5D-69A5-2023B841A700}"/>
              </a:ext>
            </a:extLst>
          </p:cNvPr>
          <p:cNvPicPr>
            <a:picLocks noChangeAspect="1"/>
          </p:cNvPicPr>
          <p:nvPr/>
        </p:nvPicPr>
        <p:blipFill>
          <a:blip r:embed="rId4"/>
          <a:stretch>
            <a:fillRect/>
          </a:stretch>
        </p:blipFill>
        <p:spPr>
          <a:xfrm>
            <a:off x="549645" y="3237923"/>
            <a:ext cx="357304" cy="357304"/>
          </a:xfrm>
          <a:prstGeom prst="rect">
            <a:avLst/>
          </a:prstGeom>
        </p:spPr>
      </p:pic>
      <p:sp>
        <p:nvSpPr>
          <p:cNvPr id="27" name="Google Shape;1031;p32">
            <a:extLst>
              <a:ext uri="{FF2B5EF4-FFF2-40B4-BE49-F238E27FC236}">
                <a16:creationId xmlns:a16="http://schemas.microsoft.com/office/drawing/2014/main" id="{E21F9B13-BB52-1B81-04D8-F52F13BCDD4A}"/>
              </a:ext>
            </a:extLst>
          </p:cNvPr>
          <p:cNvSpPr txBox="1">
            <a:spLocks/>
          </p:cNvSpPr>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dirty="0" err="1"/>
              <a:t>động</a:t>
            </a:r>
            <a:r>
              <a:rPr lang="en-US" sz="2000" dirty="0"/>
              <a:t> </a:t>
            </a:r>
            <a:r>
              <a:rPr lang="en-US" sz="2000" dirty="0" err="1"/>
              <a:t>hóa</a:t>
            </a:r>
            <a:endParaRPr lang="en-US" sz="2000" dirty="0"/>
          </a:p>
        </p:txBody>
      </p:sp>
    </p:spTree>
    <p:extLst>
      <p:ext uri="{BB962C8B-B14F-4D97-AF65-F5344CB8AC3E}">
        <p14:creationId xmlns:p14="http://schemas.microsoft.com/office/powerpoint/2010/main" val="27972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6" name="Group 15">
            <a:extLst>
              <a:ext uri="{FF2B5EF4-FFF2-40B4-BE49-F238E27FC236}">
                <a16:creationId xmlns:a16="http://schemas.microsoft.com/office/drawing/2014/main" id="{90AF94CD-DBC4-10B6-43EE-8FE3E55C001B}"/>
              </a:ext>
            </a:extLst>
          </p:cNvPr>
          <p:cNvGrpSpPr/>
          <p:nvPr/>
        </p:nvGrpSpPr>
        <p:grpSpPr>
          <a:xfrm>
            <a:off x="3814840" y="191977"/>
            <a:ext cx="2787647" cy="474807"/>
            <a:chOff x="77473" y="108553"/>
            <a:chExt cx="2787647" cy="474807"/>
          </a:xfrm>
        </p:grpSpPr>
        <p:sp>
          <p:nvSpPr>
            <p:cNvPr id="17" name="Rectangle: Rounded Corners 16">
              <a:extLst>
                <a:ext uri="{FF2B5EF4-FFF2-40B4-BE49-F238E27FC236}">
                  <a16:creationId xmlns:a16="http://schemas.microsoft.com/office/drawing/2014/main" id="{5091854E-42A4-3F07-9319-A61481746694}"/>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50FABCF-5134-9BFF-36F5-ED1B3CB819C1}"/>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D8611F2E-D40B-0992-C23C-F22E3E6C3C7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D55DA6BB-29C4-6F68-5BC8-1F7F665B572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3309B56-7500-52A6-99AB-A32F059000BB}"/>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a:extLst>
              <a:ext uri="{FF2B5EF4-FFF2-40B4-BE49-F238E27FC236}">
                <a16:creationId xmlns:a16="http://schemas.microsoft.com/office/drawing/2014/main" id="{AECDC4E5-979A-EE2E-A46D-BDAB0C9230D6}"/>
              </a:ext>
            </a:extLst>
          </p:cNvPr>
          <p:cNvPicPr>
            <a:picLocks noChangeAspect="1"/>
          </p:cNvPicPr>
          <p:nvPr/>
        </p:nvPicPr>
        <p:blipFill>
          <a:blip r:embed="rId3"/>
          <a:stretch>
            <a:fillRect/>
          </a:stretch>
        </p:blipFill>
        <p:spPr>
          <a:xfrm>
            <a:off x="3983852" y="1342920"/>
            <a:ext cx="357304" cy="357304"/>
          </a:xfrm>
          <a:prstGeom prst="rect">
            <a:avLst/>
          </a:prstGeom>
        </p:spPr>
      </p:pic>
      <p:sp>
        <p:nvSpPr>
          <p:cNvPr id="23" name="Google Shape;1031;p32">
            <a:extLst>
              <a:ext uri="{FF2B5EF4-FFF2-40B4-BE49-F238E27FC236}">
                <a16:creationId xmlns:a16="http://schemas.microsoft.com/office/drawing/2014/main" id="{C8026764-2DE5-D83F-D017-F8FEC6B1A3D1}"/>
              </a:ext>
            </a:extLst>
          </p:cNvPr>
          <p:cNvSpPr txBox="1">
            <a:spLocks/>
          </p:cNvSpPr>
          <p:nvPr/>
        </p:nvSpPr>
        <p:spPr>
          <a:xfrm>
            <a:off x="4341156" y="1228053"/>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a:extLst>
              <a:ext uri="{FF2B5EF4-FFF2-40B4-BE49-F238E27FC236}">
                <a16:creationId xmlns:a16="http://schemas.microsoft.com/office/drawing/2014/main" id="{7F5D5D85-1228-D35F-6528-77CE57FEE54B}"/>
              </a:ext>
            </a:extLst>
          </p:cNvPr>
          <p:cNvGrpSpPr/>
          <p:nvPr/>
        </p:nvGrpSpPr>
        <p:grpSpPr>
          <a:xfrm>
            <a:off x="3954444" y="742981"/>
            <a:ext cx="1826375" cy="472171"/>
            <a:chOff x="183059" y="680138"/>
            <a:chExt cx="1295221" cy="472171"/>
          </a:xfrm>
        </p:grpSpPr>
        <p:sp>
          <p:nvSpPr>
            <p:cNvPr id="25" name="Rectangle: Rounded Corners 24">
              <a:extLst>
                <a:ext uri="{FF2B5EF4-FFF2-40B4-BE49-F238E27FC236}">
                  <a16:creationId xmlns:a16="http://schemas.microsoft.com/office/drawing/2014/main" id="{742A7FE4-617A-3957-BD70-CC222532971F}"/>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a:extLst>
                <a:ext uri="{FF2B5EF4-FFF2-40B4-BE49-F238E27FC236}">
                  <a16:creationId xmlns:a16="http://schemas.microsoft.com/office/drawing/2014/main" id="{CC1A68E4-3172-2C2A-28C4-2F4AAF82097F}"/>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pic>
        <p:nvPicPr>
          <p:cNvPr id="27" name="Picture 26">
            <a:extLst>
              <a:ext uri="{FF2B5EF4-FFF2-40B4-BE49-F238E27FC236}">
                <a16:creationId xmlns:a16="http://schemas.microsoft.com/office/drawing/2014/main" id="{7285883C-651D-5E7B-A5C9-806CCEBE1158}"/>
              </a:ext>
            </a:extLst>
          </p:cNvPr>
          <p:cNvPicPr>
            <a:picLocks noChangeAspect="1"/>
          </p:cNvPicPr>
          <p:nvPr/>
        </p:nvPicPr>
        <p:blipFill>
          <a:blip r:embed="rId3"/>
          <a:stretch>
            <a:fillRect/>
          </a:stretch>
        </p:blipFill>
        <p:spPr>
          <a:xfrm>
            <a:off x="3979206" y="1814162"/>
            <a:ext cx="357304" cy="357304"/>
          </a:xfrm>
          <a:prstGeom prst="rect">
            <a:avLst/>
          </a:prstGeom>
        </p:spPr>
      </p:pic>
      <p:sp>
        <p:nvSpPr>
          <p:cNvPr id="28" name="Google Shape;1031;p32">
            <a:extLst>
              <a:ext uri="{FF2B5EF4-FFF2-40B4-BE49-F238E27FC236}">
                <a16:creationId xmlns:a16="http://schemas.microsoft.com/office/drawing/2014/main" id="{2ABF484A-BF4F-0E31-E0BA-4761476854EE}"/>
              </a:ext>
            </a:extLst>
          </p:cNvPr>
          <p:cNvSpPr txBox="1">
            <a:spLocks/>
          </p:cNvSpPr>
          <p:nvPr/>
        </p:nvSpPr>
        <p:spPr>
          <a:xfrm>
            <a:off x="4336510" y="169929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khai</a:t>
            </a:r>
            <a:r>
              <a:rPr lang="en-US" sz="2000" dirty="0"/>
              <a:t> </a:t>
            </a:r>
            <a:r>
              <a:rPr lang="en-US" sz="2000" dirty="0" err="1"/>
              <a:t>thác</a:t>
            </a:r>
            <a:r>
              <a:rPr lang="en-US" sz="2000" dirty="0"/>
              <a:t> </a:t>
            </a:r>
            <a:r>
              <a:rPr lang="en-US" sz="2000" dirty="0" err="1"/>
              <a:t>vào</a:t>
            </a:r>
            <a:r>
              <a:rPr lang="en-US" sz="2000" dirty="0"/>
              <a:t> ban </a:t>
            </a:r>
            <a:r>
              <a:rPr lang="en-US" sz="2000" dirty="0" err="1"/>
              <a:t>đêm</a:t>
            </a:r>
            <a:endParaRPr lang="en-US" sz="2000" dirty="0"/>
          </a:p>
        </p:txBody>
      </p:sp>
      <p:pic>
        <p:nvPicPr>
          <p:cNvPr id="31" name="Picture 30">
            <a:extLst>
              <a:ext uri="{FF2B5EF4-FFF2-40B4-BE49-F238E27FC236}">
                <a16:creationId xmlns:a16="http://schemas.microsoft.com/office/drawing/2014/main" id="{9D209D1A-7AC3-06BF-388F-A8E5B8B6CC2E}"/>
              </a:ext>
            </a:extLst>
          </p:cNvPr>
          <p:cNvPicPr>
            <a:picLocks noChangeAspect="1"/>
          </p:cNvPicPr>
          <p:nvPr/>
        </p:nvPicPr>
        <p:blipFill>
          <a:blip r:embed="rId3"/>
          <a:stretch>
            <a:fillRect/>
          </a:stretch>
        </p:blipFill>
        <p:spPr>
          <a:xfrm>
            <a:off x="3983852" y="2364137"/>
            <a:ext cx="357304" cy="357304"/>
          </a:xfrm>
          <a:prstGeom prst="rect">
            <a:avLst/>
          </a:prstGeom>
        </p:spPr>
      </p:pic>
      <p:sp>
        <p:nvSpPr>
          <p:cNvPr id="1166" name="Google Shape;1031;p32">
            <a:extLst>
              <a:ext uri="{FF2B5EF4-FFF2-40B4-BE49-F238E27FC236}">
                <a16:creationId xmlns:a16="http://schemas.microsoft.com/office/drawing/2014/main" id="{03FE6A99-A388-B3A8-D6B5-D7FBB80FD5D1}"/>
              </a:ext>
            </a:extLst>
          </p:cNvPr>
          <p:cNvSpPr txBox="1">
            <a:spLocks/>
          </p:cNvSpPr>
          <p:nvPr/>
        </p:nvSpPr>
        <p:spPr>
          <a:xfrm>
            <a:off x="4341155" y="2249270"/>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dirty="0" err="1"/>
              <a:t>đã</a:t>
            </a:r>
            <a:r>
              <a:rPr lang="en-US" sz="2000" dirty="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a:extLst>
              <a:ext uri="{FF2B5EF4-FFF2-40B4-BE49-F238E27FC236}">
                <a16:creationId xmlns:a16="http://schemas.microsoft.com/office/drawing/2014/main" id="{0D1B9C43-12D3-7C7D-E0A8-AFB35C204FD8}"/>
              </a:ext>
            </a:extLst>
          </p:cNvPr>
          <p:cNvSpPr>
            <a:spLocks noChangeAspect="1" noChangeArrowheads="1"/>
          </p:cNvSpPr>
          <p:nvPr/>
        </p:nvSpPr>
        <p:spPr bwMode="auto">
          <a:xfrm>
            <a:off x="4116440" y="17957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167">
            <a:extLst>
              <a:ext uri="{FF2B5EF4-FFF2-40B4-BE49-F238E27FC236}">
                <a16:creationId xmlns:a16="http://schemas.microsoft.com/office/drawing/2014/main" id="{863D1937-E0CF-D157-63A5-6CF343110177}"/>
              </a:ext>
            </a:extLst>
          </p:cNvPr>
          <p:cNvPicPr>
            <a:picLocks noChangeAspect="1"/>
          </p:cNvPicPr>
          <p:nvPr/>
        </p:nvPicPr>
        <p:blipFill rotWithShape="1">
          <a:blip r:embed="rId4">
            <a:alphaModFix/>
          </a:blip>
          <a:srcRect l="5917" t="1" r="34930" b="1"/>
          <a:stretch/>
        </p:blipFill>
        <p:spPr>
          <a:xfrm>
            <a:off x="211564" y="495325"/>
            <a:ext cx="3270511" cy="3680460"/>
          </a:xfrm>
          <a:prstGeom prst="roundRect">
            <a:avLst>
              <a:gd name="adj" fmla="val 16667"/>
            </a:avLst>
          </a:prstGeom>
        </p:spPr>
      </p:pic>
      <p:pic>
        <p:nvPicPr>
          <p:cNvPr id="2" name="Picture 1">
            <a:extLst>
              <a:ext uri="{FF2B5EF4-FFF2-40B4-BE49-F238E27FC236}">
                <a16:creationId xmlns:a16="http://schemas.microsoft.com/office/drawing/2014/main" id="{C8FE8AB4-80D0-0BC2-7846-125AA2DC4204}"/>
              </a:ext>
            </a:extLst>
          </p:cNvPr>
          <p:cNvPicPr>
            <a:picLocks noChangeAspect="1"/>
          </p:cNvPicPr>
          <p:nvPr/>
        </p:nvPicPr>
        <p:blipFill>
          <a:blip r:embed="rId3"/>
          <a:stretch>
            <a:fillRect/>
          </a:stretch>
        </p:blipFill>
        <p:spPr>
          <a:xfrm>
            <a:off x="3954295" y="3162745"/>
            <a:ext cx="357304" cy="357304"/>
          </a:xfrm>
          <a:prstGeom prst="rect">
            <a:avLst/>
          </a:prstGeom>
        </p:spPr>
      </p:pic>
      <p:sp>
        <p:nvSpPr>
          <p:cNvPr id="3" name="Google Shape;1031;p32">
            <a:extLst>
              <a:ext uri="{FF2B5EF4-FFF2-40B4-BE49-F238E27FC236}">
                <a16:creationId xmlns:a16="http://schemas.microsoft.com/office/drawing/2014/main" id="{743A2107-D2A1-B8F3-1BC7-405E71DEA008}"/>
              </a:ext>
            </a:extLst>
          </p:cNvPr>
          <p:cNvSpPr txBox="1">
            <a:spLocks/>
          </p:cNvSpPr>
          <p:nvPr/>
        </p:nvSpPr>
        <p:spPr>
          <a:xfrm>
            <a:off x="4311598" y="3073878"/>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Gây</a:t>
            </a:r>
            <a:r>
              <a:rPr lang="en-US" sz="2000" dirty="0"/>
              <a:t> ô </a:t>
            </a:r>
            <a:r>
              <a:rPr lang="en-US" sz="2000" dirty="0" err="1"/>
              <a:t>nhiễm</a:t>
            </a:r>
            <a:r>
              <a:rPr lang="en-US" sz="2000" dirty="0"/>
              <a:t> </a:t>
            </a:r>
            <a:r>
              <a:rPr lang="en-US" sz="2000" dirty="0" err="1"/>
              <a:t>ánh</a:t>
            </a:r>
            <a:r>
              <a:rPr lang="en-US" sz="2000" dirty="0"/>
              <a:t> </a:t>
            </a:r>
            <a:r>
              <a:rPr lang="en-US" sz="2000" dirty="0" err="1"/>
              <a:t>sáng</a:t>
            </a:r>
            <a:endParaRPr lang="en-US" sz="2000" dirty="0"/>
          </a:p>
        </p:txBody>
      </p:sp>
      <p:pic>
        <p:nvPicPr>
          <p:cNvPr id="4" name="Picture 3">
            <a:extLst>
              <a:ext uri="{FF2B5EF4-FFF2-40B4-BE49-F238E27FC236}">
                <a16:creationId xmlns:a16="http://schemas.microsoft.com/office/drawing/2014/main" id="{99C44ADE-C1A4-C463-3E22-DF989E73EC9A}"/>
              </a:ext>
            </a:extLst>
          </p:cNvPr>
          <p:cNvPicPr>
            <a:picLocks noChangeAspect="1"/>
          </p:cNvPicPr>
          <p:nvPr/>
        </p:nvPicPr>
        <p:blipFill>
          <a:blip r:embed="rId3"/>
          <a:stretch>
            <a:fillRect/>
          </a:stretch>
        </p:blipFill>
        <p:spPr>
          <a:xfrm>
            <a:off x="3983852" y="3651960"/>
            <a:ext cx="357304" cy="357304"/>
          </a:xfrm>
          <a:prstGeom prst="rect">
            <a:avLst/>
          </a:prstGeom>
        </p:spPr>
      </p:pic>
      <p:sp>
        <p:nvSpPr>
          <p:cNvPr id="5" name="Google Shape;1031;p32">
            <a:extLst>
              <a:ext uri="{FF2B5EF4-FFF2-40B4-BE49-F238E27FC236}">
                <a16:creationId xmlns:a16="http://schemas.microsoft.com/office/drawing/2014/main" id="{7E8B47E9-86DB-13C6-1B7A-A4D8B78B8C1B}"/>
              </a:ext>
            </a:extLst>
          </p:cNvPr>
          <p:cNvSpPr txBox="1">
            <a:spLocks/>
          </p:cNvSpPr>
          <p:nvPr/>
        </p:nvSpPr>
        <p:spPr>
          <a:xfrm>
            <a:off x="4341155" y="3563093"/>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Ảnh</a:t>
            </a:r>
            <a:r>
              <a:rPr lang="en-US" sz="2000" dirty="0"/>
              <a:t> </a:t>
            </a:r>
            <a:r>
              <a:rPr lang="en-US" sz="2000" dirty="0" err="1"/>
              <a:t>hưởng</a:t>
            </a:r>
            <a:r>
              <a:rPr lang="en-US" sz="2000" dirty="0"/>
              <a:t> </a:t>
            </a:r>
            <a:r>
              <a:rPr lang="en-US" sz="2000" dirty="0" err="1"/>
              <a:t>hệ</a:t>
            </a:r>
            <a:r>
              <a:rPr lang="en-US" sz="2000" dirty="0"/>
              <a:t> </a:t>
            </a:r>
            <a:r>
              <a:rPr lang="en-US" sz="2000" dirty="0" err="1"/>
              <a:t>thực</a:t>
            </a:r>
            <a:r>
              <a:rPr lang="en-US" sz="2000" dirty="0"/>
              <a:t> </a:t>
            </a:r>
            <a:r>
              <a:rPr lang="en-US" sz="2000" dirty="0" err="1"/>
              <a:t>vật</a:t>
            </a:r>
            <a:r>
              <a:rPr lang="en-US" sz="2000" dirty="0"/>
              <a:t>, </a:t>
            </a:r>
            <a:r>
              <a:rPr lang="en-US" sz="2000" dirty="0" err="1"/>
              <a:t>quá</a:t>
            </a:r>
            <a:r>
              <a:rPr lang="en-US" sz="2000" dirty="0"/>
              <a:t> </a:t>
            </a:r>
            <a:r>
              <a:rPr lang="en-US" sz="2000" dirty="0" err="1"/>
              <a:t>trình</a:t>
            </a:r>
            <a:r>
              <a:rPr lang="en-US" sz="2000" dirty="0"/>
              <a:t> </a:t>
            </a:r>
            <a:r>
              <a:rPr lang="en-US" sz="2000" dirty="0" err="1"/>
              <a:t>quang</a:t>
            </a:r>
            <a:r>
              <a:rPr lang="en-US" sz="2000" dirty="0"/>
              <a:t> </a:t>
            </a:r>
            <a:r>
              <a:rPr lang="en-US" sz="2000" dirty="0" err="1"/>
              <a:t>hợp</a:t>
            </a:r>
            <a:r>
              <a:rPr lang="en-US" sz="2000" dirty="0"/>
              <a:t> </a:t>
            </a:r>
            <a:r>
              <a:rPr lang="en-US" sz="2000" dirty="0" err="1"/>
              <a:t>thực</a:t>
            </a:r>
            <a:r>
              <a:rPr lang="en-US" sz="2000" dirty="0"/>
              <a:t> </a:t>
            </a:r>
            <a:r>
              <a:rPr lang="en-US" sz="2000" dirty="0" err="1"/>
              <a:t>vật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tuabin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F14B8BD0-7063-DA6D-41D8-9D14A184209A}"/>
              </a:ext>
            </a:extLst>
          </p:cNvPr>
          <p:cNvPicPr>
            <a:picLocks noChangeAspect="1"/>
          </p:cNvPicPr>
          <p:nvPr/>
        </p:nvPicPr>
        <p:blipFill>
          <a:blip r:embed="rId3"/>
          <a:stretch>
            <a:fillRect/>
          </a:stretch>
        </p:blipFill>
        <p:spPr>
          <a:xfrm>
            <a:off x="229107" y="716566"/>
            <a:ext cx="357304" cy="357304"/>
          </a:xfrm>
          <a:prstGeom prst="rect">
            <a:avLst/>
          </a:prstGeom>
        </p:spPr>
      </p:pic>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344" r="20664"/>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1003830" y="1189122"/>
            <a:ext cx="4288791" cy="1311454"/>
            <a:chOff x="1003830" y="1189122"/>
            <a:chExt cx="4288791"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5"/>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6"/>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1343512" y="3520997"/>
            <a:ext cx="3311208" cy="1406635"/>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7"/>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8"/>
            <a:stretch>
              <a:fillRect/>
            </a:stretch>
          </p:blipFill>
          <p:spPr>
            <a:xfrm>
              <a:off x="3248085" y="3520997"/>
              <a:ext cx="1406635" cy="1406635"/>
            </a:xfrm>
            <a:prstGeom prst="rect">
              <a:avLst/>
            </a:prstGeom>
          </p:spPr>
        </p:pic>
      </p:grpSp>
      <p:pic>
        <p:nvPicPr>
          <p:cNvPr id="927" name="Picture 926">
            <a:extLst>
              <a:ext uri="{FF2B5EF4-FFF2-40B4-BE49-F238E27FC236}">
                <a16:creationId xmlns:a16="http://schemas.microsoft.com/office/drawing/2014/main" id="{906A67A0-32DC-1A61-7931-742C76B0AF95}"/>
              </a:ext>
            </a:extLst>
          </p:cNvPr>
          <p:cNvPicPr>
            <a:picLocks noChangeAspect="1"/>
          </p:cNvPicPr>
          <p:nvPr/>
        </p:nvPicPr>
        <p:blipFill>
          <a:blip r:embed="rId3"/>
          <a:stretch>
            <a:fillRect/>
          </a:stretch>
        </p:blipFill>
        <p:spPr>
          <a:xfrm>
            <a:off x="141063" y="2695993"/>
            <a:ext cx="357304" cy="357304"/>
          </a:xfrm>
          <a:prstGeom prst="rect">
            <a:avLst/>
          </a:prstGeom>
        </p:spPr>
      </p:pic>
    </p:spTree>
    <p:extLst>
      <p:ext uri="{BB962C8B-B14F-4D97-AF65-F5344CB8AC3E}">
        <p14:creationId xmlns:p14="http://schemas.microsoft.com/office/powerpoint/2010/main" val="2985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32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860433" y="1599520"/>
            <a:ext cx="4115034"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Việc thu năng lượng từ gió có bị ảnh hưởng bởi yếu tố ngày, đêm hay không? Vì sao?</a:t>
            </a:r>
            <a:endParaRPr lang="en-US" sz="2800" b="1" dirty="0"/>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77592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81484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928443" y="108460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295732" y="390549"/>
            <a:ext cx="3339008" cy="4147399"/>
          </a:xfrm>
          <a:prstGeom prst="roundRect">
            <a:avLst>
              <a:gd name="adj" fmla="val 16667"/>
            </a:avLst>
          </a:prstGeom>
        </p:spPr>
      </p:pic>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4"/>
          <a:stretch>
            <a:fillRect/>
          </a:stretch>
        </p:blipFill>
        <p:spPr>
          <a:xfrm>
            <a:off x="423274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4"/>
          <a:stretch>
            <a:fillRect/>
          </a:stretch>
        </p:blipFill>
        <p:spPr>
          <a:xfrm>
            <a:off x="4232742" y="2414654"/>
            <a:ext cx="357304" cy="357304"/>
          </a:xfrm>
          <a:prstGeom prst="rect">
            <a:avLst/>
          </a:prstGeom>
        </p:spPr>
      </p:pic>
      <p:pic>
        <p:nvPicPr>
          <p:cNvPr id="1162" name="Picture 1161">
            <a:extLst>
              <a:ext uri="{FF2B5EF4-FFF2-40B4-BE49-F238E27FC236}">
                <a16:creationId xmlns:a16="http://schemas.microsoft.com/office/drawing/2014/main" id="{778EEDD1-BF10-D4DA-D426-98A1B772133D}"/>
              </a:ext>
            </a:extLst>
          </p:cNvPr>
          <p:cNvPicPr>
            <a:picLocks noChangeAspect="1"/>
          </p:cNvPicPr>
          <p:nvPr/>
        </p:nvPicPr>
        <p:blipFill>
          <a:blip r:embed="rId4"/>
          <a:stretch>
            <a:fillRect/>
          </a:stretch>
        </p:blipFill>
        <p:spPr>
          <a:xfrm>
            <a:off x="4232742" y="3021231"/>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4"/>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084602"/>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dirty="0" err="1"/>
              <a:t>xảy</a:t>
            </a:r>
            <a:r>
              <a:rPr lang="en-US" sz="2000" dirty="0"/>
              <a:t> </a:t>
            </a:r>
            <a:r>
              <a:rPr lang="en-US" sz="2000" dirty="0" err="1"/>
              <a:t>ra</a:t>
            </a:r>
            <a:r>
              <a:rPr lang="en-US" sz="2000" dirty="0"/>
              <a:t>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3"/>
          <a:stretch>
            <a:fillRect/>
          </a:stretch>
        </p:blipFill>
        <p:spPr>
          <a:xfrm>
            <a:off x="60562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3"/>
          <a:stretch>
            <a:fillRect/>
          </a:stretch>
        </p:blipFill>
        <p:spPr>
          <a:xfrm>
            <a:off x="605622" y="2414654"/>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3"/>
          <a:stretch>
            <a:fillRect/>
          </a:stretch>
        </p:blipFill>
        <p:spPr>
          <a:xfrm>
            <a:off x="605622" y="3619188"/>
            <a:ext cx="357304" cy="357304"/>
          </a:xfrm>
          <a:prstGeom prst="rect">
            <a:avLst/>
          </a:prstGeom>
        </p:spPr>
      </p:pic>
      <p:pic>
        <p:nvPicPr>
          <p:cNvPr id="2" name="Picture 1">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5260713" y="585787"/>
            <a:ext cx="3459481" cy="3971925"/>
          </a:xfrm>
          <a:prstGeom prst="roundRect">
            <a:avLst>
              <a:gd name="adj" fmla="val 16667"/>
            </a:avLst>
          </a:prstGeom>
        </p:spPr>
      </p:pic>
    </p:spTree>
    <p:extLst>
      <p:ext uri="{BB962C8B-B14F-4D97-AF65-F5344CB8AC3E}">
        <p14:creationId xmlns:p14="http://schemas.microsoft.com/office/powerpoint/2010/main" val="176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extLst>
      <p:ext uri="{BB962C8B-B14F-4D97-AF65-F5344CB8AC3E}">
        <p14:creationId xmlns:p14="http://schemas.microsoft.com/office/powerpoint/2010/main" val="3511159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a:extLst>
              <a:ext uri="{FF2B5EF4-FFF2-40B4-BE49-F238E27FC236}">
                <a16:creationId xmlns:a16="http://schemas.microsoft.com/office/drawing/2014/main" id="{3AC872A3-DC91-5E9C-0C74-14B93A41233C}"/>
              </a:ext>
            </a:extLst>
          </p:cNvPr>
          <p:cNvPicPr>
            <a:picLocks noChangeAspect="1"/>
          </p:cNvPicPr>
          <p:nvPr/>
        </p:nvPicPr>
        <p:blipFill>
          <a:blip r:embed="rId3"/>
          <a:stretch>
            <a:fillRect/>
          </a:stretch>
        </p:blipFill>
        <p:spPr>
          <a:xfrm>
            <a:off x="-56500" y="2918459"/>
            <a:ext cx="2011711" cy="2011711"/>
          </a:xfrm>
          <a:prstGeom prst="rect">
            <a:avLst/>
          </a:prstGeom>
        </p:spPr>
      </p:pic>
      <p:sp>
        <p:nvSpPr>
          <p:cNvPr id="11" name="Rectangle: Rounded Corners 10">
            <a:extLst>
              <a:ext uri="{FF2B5EF4-FFF2-40B4-BE49-F238E27FC236}">
                <a16:creationId xmlns:a16="http://schemas.microsoft.com/office/drawing/2014/main" id="{B31237ED-2A42-AD17-ECA1-1B5DE6AA9454}"/>
              </a:ext>
            </a:extLst>
          </p:cNvPr>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822961" y="1136379"/>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năng lượng hóa thạch có thời gian hình thành rất lâu và không tái tạo lại được, hiện tại trữ lượng của năng lượng hóa thạch trên thế giới đang dần cạn kiệt, việc khai thác và sử dụng nhiên liệu hóa thạch cũng gây ảnh hưởng tiêu cực đến khí hậu và hệ sinh thái. Ưu điểm của năng lượng tái tạo giải quyết được các nhược điểm của năng lượng hóa thạch.</a:t>
            </a:r>
            <a:r>
              <a:rPr lang="en-US" sz="2200"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67392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sp>
        <p:nvSpPr>
          <p:cNvPr id="22" name="Google Shape;817;p29">
            <a:extLst>
              <a:ext uri="{FF2B5EF4-FFF2-40B4-BE49-F238E27FC236}">
                <a16:creationId xmlns:a16="http://schemas.microsoft.com/office/drawing/2014/main" id="{C068A9BC-A3EF-B5FA-F7FA-BA39C9146460}"/>
              </a:ext>
            </a:extLst>
          </p:cNvPr>
          <p:cNvSpPr txBox="1">
            <a:spLocks/>
          </p:cNvSpPr>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r>
              <a:rPr lang="en-US" sz="1800" dirty="0">
                <a:solidFill>
                  <a:srgbClr val="35353A">
                    <a:lumMod val="50000"/>
                  </a:srgbClr>
                </a:solidFill>
              </a:rPr>
              <a:t>: a)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kéo</a:t>
            </a:r>
            <a:r>
              <a:rPr lang="en-US" sz="1800" dirty="0">
                <a:solidFill>
                  <a:srgbClr val="35353A">
                    <a:lumMod val="50000"/>
                  </a:srgbClr>
                </a:solidFill>
              </a:rPr>
              <a:t>; b)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nvGrpSpPr>
          <p:cNvPr id="26" name="Group 25">
            <a:extLst>
              <a:ext uri="{FF2B5EF4-FFF2-40B4-BE49-F238E27FC236}">
                <a16:creationId xmlns:a16="http://schemas.microsoft.com/office/drawing/2014/main" id="{08CED2C6-01B7-8685-9F31-4E429DC13E71}"/>
              </a:ext>
            </a:extLst>
          </p:cNvPr>
          <p:cNvGrpSpPr/>
          <p:nvPr/>
        </p:nvGrpSpPr>
        <p:grpSpPr>
          <a:xfrm>
            <a:off x="846026" y="1727489"/>
            <a:ext cx="7671002" cy="2624268"/>
            <a:chOff x="846026" y="1727489"/>
            <a:chExt cx="7671002" cy="2624268"/>
          </a:xfrm>
        </p:grpSpPr>
        <p:pic>
          <p:nvPicPr>
            <p:cNvPr id="16" name="Picture 15">
              <a:extLst>
                <a:ext uri="{FF2B5EF4-FFF2-40B4-BE49-F238E27FC236}">
                  <a16:creationId xmlns:a16="http://schemas.microsoft.com/office/drawing/2014/main" id="{AF9C1670-0A1E-D0F5-F6A1-CF3002AF6281}"/>
                </a:ext>
              </a:extLst>
            </p:cNvPr>
            <p:cNvPicPr>
              <a:picLocks noChangeAspect="1"/>
            </p:cNvPicPr>
            <p:nvPr/>
          </p:nvPicPr>
          <p:blipFill>
            <a:blip r:embed="rId4">
              <a:alphaModFix/>
            </a:blip>
            <a:stretch>
              <a:fillRect/>
            </a:stretch>
          </p:blipFill>
          <p:spPr>
            <a:xfrm>
              <a:off x="4477509" y="1727489"/>
              <a:ext cx="4039519" cy="2257502"/>
            </a:xfrm>
            <a:prstGeom prst="roundRect">
              <a:avLst>
                <a:gd name="adj" fmla="val 16667"/>
              </a:avLst>
            </a:prstGeom>
          </p:spPr>
        </p:pic>
        <p:pic>
          <p:nvPicPr>
            <p:cNvPr id="17" name="Picture 16">
              <a:extLst>
                <a:ext uri="{FF2B5EF4-FFF2-40B4-BE49-F238E27FC236}">
                  <a16:creationId xmlns:a16="http://schemas.microsoft.com/office/drawing/2014/main" id="{91A1B3E5-79C0-C8D6-41F4-489333BC61F1}"/>
                </a:ext>
              </a:extLst>
            </p:cNvPr>
            <p:cNvPicPr>
              <a:picLocks noChangeAspect="1"/>
            </p:cNvPicPr>
            <p:nvPr/>
          </p:nvPicPr>
          <p:blipFill>
            <a:blip r:embed="rId5">
              <a:alphaModFix/>
            </a:blip>
            <a:stretch>
              <a:fillRect/>
            </a:stretch>
          </p:blipFill>
          <p:spPr>
            <a:xfrm>
              <a:off x="846026" y="1727489"/>
              <a:ext cx="3334611" cy="2257502"/>
            </a:xfrm>
            <a:prstGeom prst="roundRect">
              <a:avLst>
                <a:gd name="adj" fmla="val 16667"/>
              </a:avLst>
            </a:prstGeom>
          </p:spPr>
        </p:pic>
        <p:sp>
          <p:nvSpPr>
            <p:cNvPr id="21" name="Google Shape;817;p29">
              <a:extLst>
                <a:ext uri="{FF2B5EF4-FFF2-40B4-BE49-F238E27FC236}">
                  <a16:creationId xmlns:a16="http://schemas.microsoft.com/office/drawing/2014/main" id="{57BF0F62-1F8C-3A15-3153-0519470FE433}"/>
                </a:ext>
              </a:extLst>
            </p:cNvPr>
            <p:cNvSpPr txBox="1">
              <a:spLocks/>
            </p:cNvSpPr>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5" name="Google Shape;817;p29">
              <a:extLst>
                <a:ext uri="{FF2B5EF4-FFF2-40B4-BE49-F238E27FC236}">
                  <a16:creationId xmlns:a16="http://schemas.microsoft.com/office/drawing/2014/main" id="{FBA5E6DE-A6CB-AC32-18D1-A72D47429EB9}"/>
                </a:ext>
              </a:extLst>
            </p:cNvPr>
            <p:cNvSpPr txBox="1">
              <a:spLocks/>
            </p:cNvSpPr>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9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Được</a:t>
            </a:r>
            <a:r>
              <a:rPr lang="en-US" sz="2200" dirty="0"/>
              <a:t> </a:t>
            </a:r>
            <a:r>
              <a:rPr lang="en-US" sz="2200" dirty="0" err="1"/>
              <a:t>hình</a:t>
            </a:r>
            <a:r>
              <a:rPr lang="en-US" sz="2200" dirty="0"/>
              <a:t> </a:t>
            </a:r>
            <a:r>
              <a:rPr lang="en-US" sz="2200" dirty="0" err="1"/>
              <a:t>thành</a:t>
            </a:r>
            <a:r>
              <a:rPr lang="en-US" sz="2200" dirty="0"/>
              <a:t> do </a:t>
            </a:r>
            <a:r>
              <a:rPr lang="en-US" sz="2200" dirty="0" err="1"/>
              <a:t>tác</a:t>
            </a:r>
            <a:r>
              <a:rPr lang="en-US" sz="2200" dirty="0"/>
              <a:t> </a:t>
            </a:r>
            <a:r>
              <a:rPr lang="en-US" sz="2200" dirty="0" err="1"/>
              <a:t>động</a:t>
            </a:r>
            <a:r>
              <a:rPr lang="en-US" sz="2200" dirty="0"/>
              <a:t> </a:t>
            </a:r>
            <a:r>
              <a:rPr lang="en-US" sz="2200" dirty="0" err="1"/>
              <a:t>của</a:t>
            </a:r>
            <a:r>
              <a:rPr lang="en-US" sz="2200" dirty="0"/>
              <a:t> </a:t>
            </a:r>
            <a:r>
              <a:rPr lang="en-US" sz="2200" dirty="0" err="1"/>
              <a:t>gió</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7768072"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Tốc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gian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thì</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pic>
        <p:nvPicPr>
          <p:cNvPr id="2050" name="Picture 2" descr="17 bức ảnh động về sóng nước nhìn mát mắt | Kênh Sinh Viên">
            <a:extLst>
              <a:ext uri="{FF2B5EF4-FFF2-40B4-BE49-F238E27FC236}">
                <a16:creationId xmlns:a16="http://schemas.microsoft.com/office/drawing/2014/main" id="{2459651C-8BB1-45EC-BC15-3E0E5B1A2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313" y="2005065"/>
            <a:ext cx="6793373" cy="2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Nêu ưu điểm và nhược điểm của việc khai thác và sử dụng năng lượng từ sóng bi</a:t>
            </a:r>
            <a:r>
              <a:rPr lang="en-US" sz="2800" b="1" dirty="0"/>
              <a:t>ể</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089821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a:extLst>
              <a:ext uri="{FF2B5EF4-FFF2-40B4-BE49-F238E27FC236}">
                <a16:creationId xmlns:a16="http://schemas.microsoft.com/office/drawing/2014/main" id="{821CED08-191D-DCA2-D84A-44F22280DC65}"/>
              </a:ext>
            </a:extLst>
          </p:cNvPr>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 sz="5400" b="0"/>
              <a:t>BÀI 17</a:t>
            </a:r>
            <a:br>
              <a:rPr lang="en" sz="5400" b="0" dirty="0"/>
            </a:br>
            <a:r>
              <a:rPr lang="en" sz="5400" b="0" dirty="0"/>
              <a:t>NĂNG LƯỢNG TÁI TẠO</a:t>
            </a:r>
            <a:endParaRPr sz="4800" b="0" dirty="0"/>
          </a:p>
        </p:txBody>
      </p:sp>
      <p:sp>
        <p:nvSpPr>
          <p:cNvPr id="796" name="Google Shape;796;p27"/>
          <p:cNvSpPr txBox="1">
            <a:spLocks noGrp="1"/>
          </p:cNvSpPr>
          <p:nvPr>
            <p:ph type="subTitle" idx="1"/>
          </p:nvPr>
        </p:nvSpPr>
        <p:spPr>
          <a:xfrm>
            <a:off x="810450" y="3180399"/>
            <a:ext cx="4072200" cy="38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Giáo</a:t>
            </a:r>
            <a:r>
              <a:rPr lang="en-US" dirty="0"/>
              <a:t> </a:t>
            </a:r>
            <a:r>
              <a:rPr lang="en-US" dirty="0" err="1"/>
              <a:t>viên</a:t>
            </a:r>
            <a:r>
              <a:rPr lang="en-US" dirty="0"/>
              <a:t>: NGUYỄN ĐỨC PHA</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tạo</a:t>
            </a:r>
            <a:r>
              <a:rPr lang="en-US" sz="2000" dirty="0"/>
              <a:t> </a:t>
            </a:r>
            <a:r>
              <a:rPr lang="en-US" sz="2000" dirty="0" err="1"/>
              <a:t>ra</a:t>
            </a:r>
            <a:r>
              <a:rPr lang="en-US" sz="2000" dirty="0"/>
              <a:t> </a:t>
            </a:r>
            <a:r>
              <a:rPr lang="en-US" sz="2000" dirty="0" err="1"/>
              <a:t>chất</a:t>
            </a:r>
            <a:r>
              <a:rPr lang="en-US" sz="2000" dirty="0"/>
              <a:t> </a:t>
            </a:r>
            <a:r>
              <a:rPr lang="en-US" sz="2000" dirty="0" err="1"/>
              <a:t>thải</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4553262" y="2487281"/>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4553262" y="3047624"/>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4553262" y="3607967"/>
            <a:ext cx="328560" cy="328560"/>
          </a:xfrm>
          <a:prstGeom prst="rect">
            <a:avLst/>
          </a:prstGeom>
        </p:spPr>
      </p:pic>
      <p:pic>
        <p:nvPicPr>
          <p:cNvPr id="9" name="Picture 8">
            <a:extLst>
              <a:ext uri="{FF2B5EF4-FFF2-40B4-BE49-F238E27FC236}">
                <a16:creationId xmlns:a16="http://schemas.microsoft.com/office/drawing/2014/main" id="{0AE64F29-B750-78AA-00F4-78904FD95B4F}"/>
              </a:ext>
            </a:extLst>
          </p:cNvPr>
          <p:cNvPicPr>
            <a:picLocks noChangeAspect="1"/>
          </p:cNvPicPr>
          <p:nvPr/>
        </p:nvPicPr>
        <p:blipFill rotWithShape="1">
          <a:blip r:embed="rId4">
            <a:alphaModFix/>
          </a:blip>
          <a:srcRect l="11462" r="10900"/>
          <a:stretch/>
        </p:blipFill>
        <p:spPr>
          <a:xfrm>
            <a:off x="424551" y="1110879"/>
            <a:ext cx="3691066" cy="2995191"/>
          </a:xfrm>
          <a:prstGeom prst="roundRect">
            <a:avLst>
              <a:gd name="adj" fmla="val 16667"/>
            </a:avLst>
          </a:prstGeom>
        </p:spPr>
      </p:pic>
    </p:spTree>
    <p:extLst>
      <p:ext uri="{BB962C8B-B14F-4D97-AF65-F5344CB8AC3E}">
        <p14:creationId xmlns:p14="http://schemas.microsoft.com/office/powerpoint/2010/main" val="11990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01918" y="666567"/>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đại</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5521" y="1360620"/>
            <a:ext cx="1813869"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800306" y="2092739"/>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800306" y="2653082"/>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800307" y="3569669"/>
            <a:ext cx="328560" cy="328560"/>
          </a:xfrm>
          <a:prstGeom prst="rect">
            <a:avLst/>
          </a:prstGeom>
        </p:spPr>
      </p:pic>
      <p:pic>
        <p:nvPicPr>
          <p:cNvPr id="4" name="Picture 3">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5303418" y="765627"/>
            <a:ext cx="3443307" cy="3443307"/>
          </a:xfrm>
          <a:prstGeom prst="roundRect">
            <a:avLst>
              <a:gd name="adj" fmla="val 16667"/>
            </a:avLst>
          </a:prstGeom>
        </p:spPr>
      </p:pic>
    </p:spTree>
    <p:extLst>
      <p:ext uri="{BB962C8B-B14F-4D97-AF65-F5344CB8AC3E}">
        <p14:creationId xmlns:p14="http://schemas.microsoft.com/office/powerpoint/2010/main" val="1183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nói Việt Nam 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853337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9144000" cy="51435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Việt Nam có chiều dài b</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ờ</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biển lên đến 3260 km, đứng top 10 quốc gia có chiều dài b</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ờ</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biển cao 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41105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5CBA431-7879-4E3A-F83D-2E3EF2920F65}"/>
              </a:ext>
            </a:extLst>
          </p:cNvPr>
          <p:cNvPicPr>
            <a:picLocks noChangeAspect="1"/>
          </p:cNvPicPr>
          <p:nvPr/>
        </p:nvPicPr>
        <p:blipFill rotWithShape="1">
          <a:blip r:embed="rId3">
            <a:alphaModFix/>
          </a:blip>
          <a:srcRect l="35545" r="11500"/>
          <a:stretch/>
        </p:blipFill>
        <p:spPr>
          <a:xfrm>
            <a:off x="5787673" y="861132"/>
            <a:ext cx="3244048" cy="3444595"/>
          </a:xfrm>
          <a:prstGeom prst="roundRect">
            <a:avLst>
              <a:gd name="adj" fmla="val 16667"/>
            </a:avLst>
          </a:prstGeom>
        </p:spPr>
      </p:pic>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a:extLst>
              <a:ext uri="{FF2B5EF4-FFF2-40B4-BE49-F238E27FC236}">
                <a16:creationId xmlns:a16="http://schemas.microsoft.com/office/drawing/2014/main" id="{34BC91DE-44FE-E216-B39F-E4A7A5C25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D85ED68-1BB9-C440-E0E6-272B2C28AD5B}"/>
              </a:ext>
            </a:extLst>
          </p:cNvPr>
          <p:cNvGrpSpPr/>
          <p:nvPr/>
        </p:nvGrpSpPr>
        <p:grpSpPr>
          <a:xfrm>
            <a:off x="780108" y="1197955"/>
            <a:ext cx="5148252" cy="1152093"/>
            <a:chOff x="780108" y="1148104"/>
            <a:chExt cx="5148252" cy="1152093"/>
          </a:xfrm>
        </p:grpSpPr>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dirty="0" err="1"/>
                <a:t>hàng</a:t>
              </a:r>
              <a:r>
                <a:rPr lang="en-US" sz="2200" dirty="0"/>
                <a:t> </a:t>
              </a:r>
              <a:r>
                <a:rPr lang="en-US" sz="2200" dirty="0" err="1"/>
                <a:t>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5"/>
            <a:stretch>
              <a:fillRect/>
            </a:stretch>
          </p:blipFill>
          <p:spPr>
            <a:xfrm>
              <a:off x="780108" y="1148104"/>
              <a:ext cx="1152093" cy="1152093"/>
            </a:xfrm>
            <a:prstGeom prst="rect">
              <a:avLst/>
            </a:prstGeom>
          </p:spPr>
        </p:pic>
      </p:grpSp>
      <p:pic>
        <p:nvPicPr>
          <p:cNvPr id="1024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Góp</a:t>
            </a:r>
            <a:r>
              <a:rPr lang="en-US" sz="2000" dirty="0"/>
              <a:t> </a:t>
            </a:r>
            <a:r>
              <a:rPr lang="en-US" sz="2000" dirty="0" err="1"/>
              <a:t>phần</a:t>
            </a:r>
            <a:r>
              <a:rPr lang="en-US" sz="2000" dirty="0"/>
              <a:t> </a:t>
            </a:r>
            <a:r>
              <a:rPr lang="en-US" sz="2000" dirty="0" err="1"/>
              <a:t>điều</a:t>
            </a:r>
            <a:r>
              <a:rPr lang="en-US" sz="2000" dirty="0"/>
              <a:t> </a:t>
            </a:r>
            <a:r>
              <a:rPr lang="en-US" sz="2000" dirty="0" err="1"/>
              <a:t>tiết</a:t>
            </a:r>
            <a:r>
              <a:rPr lang="en-US" sz="2000" dirty="0"/>
              <a:t> </a:t>
            </a:r>
            <a:r>
              <a:rPr lang="en-US" sz="2000" dirty="0" err="1"/>
              <a:t>lưu</a:t>
            </a:r>
            <a:r>
              <a:rPr lang="en-US" sz="2000" dirty="0"/>
              <a:t> </a:t>
            </a:r>
            <a:r>
              <a:rPr lang="en-US" sz="2000" dirty="0" err="1"/>
              <a:t>lượng</a:t>
            </a:r>
            <a:r>
              <a:rPr lang="en-US" sz="2000" dirty="0"/>
              <a:t> </a:t>
            </a:r>
            <a:r>
              <a:rPr lang="en-US" sz="2000" dirty="0" err="1"/>
              <a:t>nước</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ô </a:t>
            </a:r>
            <a:r>
              <a:rPr lang="en-US" sz="2000" dirty="0" err="1"/>
              <a:t>nhiễm</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Giá</a:t>
            </a:r>
            <a:r>
              <a:rPr lang="en-US" sz="2000" dirty="0"/>
              <a:t> </a:t>
            </a:r>
            <a:r>
              <a:rPr lang="en-US" sz="2000" dirty="0" err="1"/>
              <a:t>thành</a:t>
            </a:r>
            <a:r>
              <a:rPr lang="en-US" sz="2000" dirty="0"/>
              <a:t> </a:t>
            </a:r>
            <a:r>
              <a:rPr lang="en-US" sz="2000" dirty="0" err="1"/>
              <a:t>thấp</a:t>
            </a:r>
            <a:endParaRPr lang="en-US" sz="2000" dirty="0"/>
          </a:p>
        </p:txBody>
      </p:sp>
      <p:pic>
        <p:nvPicPr>
          <p:cNvPr id="3" name="Picture 2">
            <a:extLst>
              <a:ext uri="{FF2B5EF4-FFF2-40B4-BE49-F238E27FC236}">
                <a16:creationId xmlns:a16="http://schemas.microsoft.com/office/drawing/2014/main" id="{CDC8DE4F-8399-4D51-A792-F0C30CE57BA7}"/>
              </a:ext>
            </a:extLst>
          </p:cNvPr>
          <p:cNvPicPr>
            <a:picLocks noChangeAspect="1"/>
          </p:cNvPicPr>
          <p:nvPr/>
        </p:nvPicPr>
        <p:blipFill rotWithShape="1">
          <a:blip r:embed="rId3">
            <a:alphaModFix/>
          </a:blip>
          <a:srcRect l="30447" r="6549"/>
          <a:stretch/>
        </p:blipFill>
        <p:spPr>
          <a:xfrm>
            <a:off x="635824" y="488000"/>
            <a:ext cx="3313680" cy="3948858"/>
          </a:xfrm>
          <a:prstGeom prst="roundRect">
            <a:avLst>
              <a:gd name="adj" fmla="val 16667"/>
            </a:avLst>
          </a:prstGeom>
        </p:spPr>
      </p:pic>
      <p:pic>
        <p:nvPicPr>
          <p:cNvPr id="11268" name="Picture 4" descr="Creek ">
            <a:extLst>
              <a:ext uri="{FF2B5EF4-FFF2-40B4-BE49-F238E27FC236}">
                <a16:creationId xmlns:a16="http://schemas.microsoft.com/office/drawing/2014/main" id="{EF2154DE-249C-1011-E651-BA5FB2592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2483538"/>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eek ">
            <a:extLst>
              <a:ext uri="{FF2B5EF4-FFF2-40B4-BE49-F238E27FC236}">
                <a16:creationId xmlns:a16="http://schemas.microsoft.com/office/drawing/2014/main" id="{4130BFCE-EA5C-EA73-F928-A1D9E616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05825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reek ">
            <a:extLst>
              <a:ext uri="{FF2B5EF4-FFF2-40B4-BE49-F238E27FC236}">
                <a16:creationId xmlns:a16="http://schemas.microsoft.com/office/drawing/2014/main" id="{C2B85553-CE3D-91F7-1898-A4836A250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632968"/>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2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520"/>
                            </p:stCondLst>
                            <p:childTnLst>
                              <p:par>
                                <p:cTn id="13" presetID="22" presetClass="entr" presetSubtype="1" fill="hold" grpId="0" nodeType="afterEffect">
                                  <p:stCondLst>
                                    <p:cond delay="0"/>
                                  </p:stCondLst>
                                  <p:iterate type="lt">
                                    <p:tmPct val="4000"/>
                                  </p:iterate>
                                  <p:childTnLst>
                                    <p:set>
                                      <p:cBhvr>
                                        <p:cTn id="14" dur="1" fill="hold">
                                          <p:stCondLst>
                                            <p:cond delay="0"/>
                                          </p:stCondLst>
                                        </p:cTn>
                                        <p:tgtEl>
                                          <p:spTgt spid="1152"/>
                                        </p:tgtEl>
                                        <p:attrNameLst>
                                          <p:attrName>style.visibility</p:attrName>
                                        </p:attrNameLst>
                                      </p:cBhvr>
                                      <p:to>
                                        <p:strVal val="visible"/>
                                      </p:to>
                                    </p:set>
                                    <p:animEffect transition="in" filter="wipe(up)">
                                      <p:cBhvr>
                                        <p:cTn id="15" dur="500"/>
                                        <p:tgtEl>
                                          <p:spTgt spid="1152"/>
                                        </p:tgtEl>
                                      </p:cBhvr>
                                    </p:animEffect>
                                  </p:childTnLst>
                                </p:cTn>
                              </p:par>
                            </p:childTnLst>
                          </p:cTn>
                        </p:par>
                        <p:par>
                          <p:cTn id="16" fill="hold">
                            <p:stCondLst>
                              <p:cond delay="2440"/>
                            </p:stCondLst>
                            <p:childTnLst>
                              <p:par>
                                <p:cTn id="17" presetID="22" presetClass="entr" presetSubtype="1" fill="hold" grpId="0" nodeType="afterEffect">
                                  <p:stCondLst>
                                    <p:cond delay="0"/>
                                  </p:stCondLst>
                                  <p:iterate type="lt">
                                    <p:tmPct val="4000"/>
                                  </p:iterate>
                                  <p:childTnLst>
                                    <p:set>
                                      <p:cBhvr>
                                        <p:cTn id="18" dur="1" fill="hold">
                                          <p:stCondLst>
                                            <p:cond delay="0"/>
                                          </p:stCondLst>
                                        </p:cTn>
                                        <p:tgtEl>
                                          <p:spTgt spid="1154"/>
                                        </p:tgtEl>
                                        <p:attrNameLst>
                                          <p:attrName>style.visibility</p:attrName>
                                        </p:attrNameLst>
                                      </p:cBhvr>
                                      <p:to>
                                        <p:strVal val="visible"/>
                                      </p:to>
                                    </p:set>
                                    <p:animEffect transition="in" filter="wipe(up)">
                                      <p:cBhvr>
                                        <p:cTn id="19" dur="500"/>
                                        <p:tgtEl>
                                          <p:spTgt spid="11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fade">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02117" y="1599520"/>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các nước trên thế giới có xu hướng từ bỏ thủy điện và chuyển sang khai thác các nguồn năng lượng khác?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67473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693420"/>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2004701"/>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Làm</a:t>
            </a:r>
            <a:r>
              <a:rPr lang="en-US" sz="2000" dirty="0"/>
              <a:t> </a:t>
            </a:r>
            <a:r>
              <a:rPr lang="en-US" sz="2000" dirty="0" err="1"/>
              <a:t>diện</a:t>
            </a:r>
            <a:r>
              <a:rPr lang="en-US" sz="2000" dirty="0"/>
              <a:t> </a:t>
            </a:r>
            <a:r>
              <a:rPr lang="en-US" sz="2000" dirty="0" err="1"/>
              <a:t>tích</a:t>
            </a:r>
            <a:r>
              <a:rPr lang="en-US" sz="2000" dirty="0"/>
              <a:t> </a:t>
            </a:r>
            <a:r>
              <a:rPr lang="en-US" sz="2000" dirty="0" err="1"/>
              <a:t>rừng</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387473"/>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60899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Thay</a:t>
            </a:r>
            <a:r>
              <a:rPr lang="en-US" sz="2000" dirty="0"/>
              <a:t> </a:t>
            </a:r>
            <a:r>
              <a:rPr lang="en-US" sz="2000" dirty="0" err="1"/>
              <a:t>đổi</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1 </a:t>
            </a:r>
            <a:r>
              <a:rPr lang="en-US" sz="2000" dirty="0" err="1"/>
              <a:t>vùng</a:t>
            </a:r>
            <a:r>
              <a:rPr lang="en-US" sz="2000" dirty="0"/>
              <a:t> </a:t>
            </a:r>
            <a:r>
              <a:rPr lang="en-US" sz="2000" dirty="0" err="1"/>
              <a:t>lớn</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516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213355"/>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Nguy</a:t>
            </a:r>
            <a:r>
              <a:rPr lang="en-US" sz="2000" dirty="0"/>
              <a:t> </a:t>
            </a:r>
            <a:r>
              <a:rPr lang="en-US" sz="2000" dirty="0" err="1"/>
              <a:t>cơ</a:t>
            </a:r>
            <a:r>
              <a:rPr lang="en-US" sz="2000" dirty="0"/>
              <a:t> </a:t>
            </a:r>
            <a:r>
              <a:rPr lang="en-US" sz="2000" dirty="0" err="1"/>
              <a:t>gây</a:t>
            </a:r>
            <a:r>
              <a:rPr lang="en-US" sz="2000" dirty="0"/>
              <a:t> </a:t>
            </a:r>
            <a:r>
              <a:rPr lang="en-US" sz="2000" dirty="0" err="1"/>
              <a:t>lũ</a:t>
            </a:r>
            <a:r>
              <a:rPr lang="en-US" sz="2000" dirty="0"/>
              <a:t> </a:t>
            </a:r>
            <a:r>
              <a:rPr lang="en-US" sz="2000" dirty="0" err="1"/>
              <a:t>lụt</a:t>
            </a:r>
            <a:r>
              <a:rPr lang="en-US" sz="2000" dirty="0"/>
              <a:t> do </a:t>
            </a:r>
            <a:r>
              <a:rPr lang="en-US" sz="2000" dirty="0" err="1"/>
              <a:t>sự</a:t>
            </a:r>
            <a:r>
              <a:rPr lang="en-US" sz="2000" dirty="0"/>
              <a:t> </a:t>
            </a:r>
            <a:r>
              <a:rPr lang="en-US" sz="2000" dirty="0" err="1"/>
              <a:t>cố</a:t>
            </a:r>
            <a:r>
              <a:rPr lang="en-US" sz="2000" dirty="0"/>
              <a:t> </a:t>
            </a:r>
            <a:r>
              <a:rPr lang="en-US" sz="2000" dirty="0" err="1"/>
              <a:t>vỡ</a:t>
            </a:r>
            <a:r>
              <a:rPr lang="en-US" sz="2000" dirty="0"/>
              <a:t> </a:t>
            </a:r>
            <a:r>
              <a:rPr lang="en-US" sz="2000" dirty="0" err="1"/>
              <a:t>đập</a:t>
            </a:r>
            <a:endParaRPr lang="en-US" sz="2000" dirty="0"/>
          </a:p>
        </p:txBody>
      </p:sp>
      <p:pic>
        <p:nvPicPr>
          <p:cNvPr id="6" name="Picture 5">
            <a:extLst>
              <a:ext uri="{FF2B5EF4-FFF2-40B4-BE49-F238E27FC236}">
                <a16:creationId xmlns:a16="http://schemas.microsoft.com/office/drawing/2014/main" id="{033BD3DB-B7F7-6EED-8FFB-9A45E63D5C45}"/>
              </a:ext>
            </a:extLst>
          </p:cNvPr>
          <p:cNvPicPr>
            <a:picLocks noChangeAspect="1"/>
          </p:cNvPicPr>
          <p:nvPr/>
        </p:nvPicPr>
        <p:blipFill rotWithShape="1">
          <a:blip r:embed="rId3">
            <a:alphaModFix/>
          </a:blip>
          <a:srcRect l="6972" r="3552"/>
          <a:stretch/>
        </p:blipFill>
        <p:spPr>
          <a:xfrm>
            <a:off x="5216780" y="693420"/>
            <a:ext cx="3361302" cy="3756660"/>
          </a:xfrm>
          <a:prstGeom prst="roundRect">
            <a:avLst>
              <a:gd name="adj" fmla="val 16667"/>
            </a:avLst>
          </a:prstGeom>
        </p:spPr>
      </p:pic>
      <p:pic>
        <p:nvPicPr>
          <p:cNvPr id="7" name="Picture 4" descr="Creek ">
            <a:extLst>
              <a:ext uri="{FF2B5EF4-FFF2-40B4-BE49-F238E27FC236}">
                <a16:creationId xmlns:a16="http://schemas.microsoft.com/office/drawing/2014/main" id="{7C73C497-9BD1-1729-A35A-B1D1D9A5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1326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ek ">
            <a:extLst>
              <a:ext uri="{FF2B5EF4-FFF2-40B4-BE49-F238E27FC236}">
                <a16:creationId xmlns:a16="http://schemas.microsoft.com/office/drawing/2014/main" id="{31D8EAE3-18BA-16DF-F4E5-5B022798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707347"/>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ek ">
            <a:extLst>
              <a:ext uri="{FF2B5EF4-FFF2-40B4-BE49-F238E27FC236}">
                <a16:creationId xmlns:a16="http://schemas.microsoft.com/office/drawing/2014/main" id="{A1338AF4-9D07-945D-2559-89629860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3282062"/>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211766" y="750849"/>
            <a:ext cx="7351897" cy="4066478"/>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31180" y="1675078"/>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43668" y="1116301"/>
            <a:ext cx="6646127"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Việc sử dụng năng lượng từ dòng sông ảnh hưởng đến môi trường như thế nào nếu: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Vỡ đập thủy điện.</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Động vật không di chuyển được từ hạ nguồn lên thượng nguồn của dòng sông.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Diện tích rừng thay đổi khi xây dựng nhà máy thủy điện.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28238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n hoang sau vụ vỡ tường đập thủy điện ở Gia Lai - Tuổi Trẻ Online">
            <a:extLst>
              <a:ext uri="{FF2B5EF4-FFF2-40B4-BE49-F238E27FC236}">
                <a16:creationId xmlns:a16="http://schemas.microsoft.com/office/drawing/2014/main" id="{E2A0F8E6-46F1-3D95-614C-E80E90DCC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 b="46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870039" y="3962400"/>
            <a:ext cx="703246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Vỡ đập thủy điện: Gây ngập lụt, nứt, gãy địa tầng, động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6969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2" name="Oval 21">
            <a:extLst>
              <a:ext uri="{FF2B5EF4-FFF2-40B4-BE49-F238E27FC236}">
                <a16:creationId xmlns:a16="http://schemas.microsoft.com/office/drawing/2014/main" id="{FAB8D762-4812-16AE-65A1-8930FFCD1C92}"/>
              </a:ext>
            </a:extLst>
          </p:cNvPr>
          <p:cNvSpPr/>
          <p:nvPr/>
        </p:nvSpPr>
        <p:spPr>
          <a:xfrm>
            <a:off x="3838698"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Google Shape;810;p29"/>
          <p:cNvSpPr txBox="1">
            <a:spLocks noGrp="1"/>
          </p:cNvSpPr>
          <p:nvPr>
            <p:ph type="title"/>
          </p:nvPr>
        </p:nvSpPr>
        <p:spPr>
          <a:xfrm>
            <a:off x="53288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tx1">
                    <a:lumMod val="50000"/>
                  </a:schemeClr>
                </a:solidFill>
              </a:rPr>
              <a:t>NỘI DUNG BÀI HỌC</a:t>
            </a:r>
            <a:endParaRPr sz="4400" dirty="0">
              <a:solidFill>
                <a:schemeClr val="tx1">
                  <a:lumMod val="50000"/>
                </a:schemeClr>
              </a:solidFill>
            </a:endParaRPr>
          </a:p>
        </p:txBody>
      </p:sp>
      <p:sp>
        <p:nvSpPr>
          <p:cNvPr id="811" name="Google Shape;811;p29"/>
          <p:cNvSpPr txBox="1">
            <a:spLocks noGrp="1"/>
          </p:cNvSpPr>
          <p:nvPr>
            <p:ph type="title" idx="2"/>
          </p:nvPr>
        </p:nvSpPr>
        <p:spPr>
          <a:xfrm>
            <a:off x="3930983" y="1818212"/>
            <a:ext cx="981253" cy="7349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bg1"/>
                </a:solidFill>
              </a:rPr>
              <a:t>02</a:t>
            </a:r>
            <a:endParaRPr sz="5400" dirty="0">
              <a:solidFill>
                <a:schemeClr val="bg1"/>
              </a:solidFill>
            </a:endParaRPr>
          </a:p>
        </p:txBody>
      </p:sp>
      <p:sp>
        <p:nvSpPr>
          <p:cNvPr id="817" name="Google Shape;817;p29"/>
          <p:cNvSpPr txBox="1">
            <a:spLocks noGrp="1"/>
          </p:cNvSpPr>
          <p:nvPr>
            <p:ph type="subTitle" idx="1"/>
          </p:nvPr>
        </p:nvSpPr>
        <p:spPr>
          <a:xfrm>
            <a:off x="3043080" y="2846091"/>
            <a:ext cx="2856666" cy="122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dirty="0">
                <a:solidFill>
                  <a:schemeClr val="tx1">
                    <a:lumMod val="50000"/>
                  </a:schemeClr>
                </a:solidFill>
              </a:rPr>
              <a:t>Ưu Và Nhược Điểm Của Một Số Năng Lượng Tái Tạo</a:t>
            </a:r>
          </a:p>
        </p:txBody>
      </p:sp>
      <p:grpSp>
        <p:nvGrpSpPr>
          <p:cNvPr id="823" name="Google Shape;823;p29"/>
          <p:cNvGrpSpPr/>
          <p:nvPr/>
        </p:nvGrpSpPr>
        <p:grpSpPr>
          <a:xfrm flipH="1">
            <a:off x="7880518" y="4053765"/>
            <a:ext cx="558503" cy="742262"/>
            <a:chOff x="4267228" y="2557799"/>
            <a:chExt cx="619320" cy="823090"/>
          </a:xfrm>
        </p:grpSpPr>
        <p:sp>
          <p:nvSpPr>
            <p:cNvPr id="824" name="Google Shape;824;p2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29"/>
          <p:cNvGrpSpPr/>
          <p:nvPr/>
        </p:nvGrpSpPr>
        <p:grpSpPr>
          <a:xfrm>
            <a:off x="7612699" y="1463639"/>
            <a:ext cx="1094153" cy="629148"/>
            <a:chOff x="7883699" y="1626264"/>
            <a:chExt cx="1094153" cy="629148"/>
          </a:xfrm>
        </p:grpSpPr>
        <p:sp>
          <p:nvSpPr>
            <p:cNvPr id="827" name="Google Shape;827;p29"/>
            <p:cNvSpPr/>
            <p:nvPr/>
          </p:nvSpPr>
          <p:spPr>
            <a:xfrm>
              <a:off x="7883699" y="202083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8007044" y="16262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9"/>
          <p:cNvGrpSpPr/>
          <p:nvPr/>
        </p:nvGrpSpPr>
        <p:grpSpPr>
          <a:xfrm>
            <a:off x="713229" y="4305727"/>
            <a:ext cx="2937518" cy="503194"/>
            <a:chOff x="713229" y="4305727"/>
            <a:chExt cx="2937518" cy="503194"/>
          </a:xfrm>
        </p:grpSpPr>
        <p:grpSp>
          <p:nvGrpSpPr>
            <p:cNvPr id="830" name="Google Shape;830;p29"/>
            <p:cNvGrpSpPr/>
            <p:nvPr/>
          </p:nvGrpSpPr>
          <p:grpSpPr>
            <a:xfrm>
              <a:off x="713229" y="4305727"/>
              <a:ext cx="1396668" cy="503194"/>
              <a:chOff x="2186387" y="758017"/>
              <a:chExt cx="1193427" cy="429970"/>
            </a:xfrm>
          </p:grpSpPr>
          <p:sp>
            <p:nvSpPr>
              <p:cNvPr id="831" name="Google Shape;831;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29"/>
            <p:cNvGrpSpPr/>
            <p:nvPr/>
          </p:nvGrpSpPr>
          <p:grpSpPr>
            <a:xfrm>
              <a:off x="2254079" y="4305727"/>
              <a:ext cx="1396668" cy="503194"/>
              <a:chOff x="2186387" y="758017"/>
              <a:chExt cx="1193427" cy="429970"/>
            </a:xfrm>
          </p:grpSpPr>
          <p:sp>
            <p:nvSpPr>
              <p:cNvPr id="860" name="Google Shape;860;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Oval 22">
            <a:extLst>
              <a:ext uri="{FF2B5EF4-FFF2-40B4-BE49-F238E27FC236}">
                <a16:creationId xmlns:a16="http://schemas.microsoft.com/office/drawing/2014/main" id="{5D532FD5-2338-EA36-7E59-3B1C5F061F84}"/>
              </a:ext>
            </a:extLst>
          </p:cNvPr>
          <p:cNvSpPr/>
          <p:nvPr/>
        </p:nvSpPr>
        <p:spPr>
          <a:xfrm>
            <a:off x="6776391"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811;p29">
            <a:extLst>
              <a:ext uri="{FF2B5EF4-FFF2-40B4-BE49-F238E27FC236}">
                <a16:creationId xmlns:a16="http://schemas.microsoft.com/office/drawing/2014/main" id="{FF401CD2-CD69-BB9D-C63F-4233FEF71E8E}"/>
              </a:ext>
            </a:extLst>
          </p:cNvPr>
          <p:cNvSpPr txBox="1">
            <a:spLocks/>
          </p:cNvSpPr>
          <p:nvPr/>
        </p:nvSpPr>
        <p:spPr>
          <a:xfrm>
            <a:off x="6868676"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dirty="0">
                <a:solidFill>
                  <a:schemeClr val="bg1"/>
                </a:solidFill>
              </a:rPr>
              <a:t>03</a:t>
            </a:r>
          </a:p>
        </p:txBody>
      </p:sp>
      <p:sp>
        <p:nvSpPr>
          <p:cNvPr id="25" name="Google Shape;817;p29">
            <a:extLst>
              <a:ext uri="{FF2B5EF4-FFF2-40B4-BE49-F238E27FC236}">
                <a16:creationId xmlns:a16="http://schemas.microsoft.com/office/drawing/2014/main" id="{37B611A7-31BE-C5B5-604F-363B26DB5AA1}"/>
              </a:ext>
            </a:extLst>
          </p:cNvPr>
          <p:cNvSpPr txBox="1">
            <a:spLocks/>
          </p:cNvSpPr>
          <p:nvPr/>
        </p:nvSpPr>
        <p:spPr>
          <a:xfrm>
            <a:off x="5980773"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en-US" sz="2400" dirty="0" err="1">
                <a:solidFill>
                  <a:schemeClr val="tx1">
                    <a:lumMod val="50000"/>
                  </a:schemeClr>
                </a:solidFill>
              </a:rPr>
              <a:t>Sử</a:t>
            </a:r>
            <a:r>
              <a:rPr lang="en-US" sz="2400" dirty="0">
                <a:solidFill>
                  <a:schemeClr val="tx1">
                    <a:lumMod val="50000"/>
                  </a:schemeClr>
                </a:solidFill>
              </a:rPr>
              <a:t> </a:t>
            </a:r>
            <a:r>
              <a:rPr lang="en-US" sz="2400" dirty="0" err="1">
                <a:solidFill>
                  <a:schemeClr val="tx1">
                    <a:lumMod val="50000"/>
                  </a:schemeClr>
                </a:solidFill>
              </a:rPr>
              <a:t>Dụng</a:t>
            </a:r>
            <a:r>
              <a:rPr lang="en-US" sz="2400" dirty="0">
                <a:solidFill>
                  <a:schemeClr val="tx1">
                    <a:lumMod val="50000"/>
                  </a:schemeClr>
                </a:solidFill>
              </a:rPr>
              <a:t> </a:t>
            </a: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Hiệu</a:t>
            </a:r>
            <a:r>
              <a:rPr lang="en-US" sz="2400" dirty="0">
                <a:solidFill>
                  <a:schemeClr val="tx1">
                    <a:lumMod val="50000"/>
                  </a:schemeClr>
                </a:solidFill>
              </a:rPr>
              <a:t> </a:t>
            </a:r>
            <a:r>
              <a:rPr lang="en-US" sz="2400" dirty="0" err="1">
                <a:solidFill>
                  <a:schemeClr val="tx1">
                    <a:lumMod val="50000"/>
                  </a:schemeClr>
                </a:solidFill>
              </a:rPr>
              <a:t>Quả</a:t>
            </a:r>
            <a:r>
              <a:rPr lang="en-US" sz="2400" dirty="0">
                <a:solidFill>
                  <a:schemeClr val="tx1">
                    <a:lumMod val="50000"/>
                  </a:schemeClr>
                </a:solidFill>
              </a:rPr>
              <a:t> </a:t>
            </a:r>
            <a:r>
              <a:rPr lang="en-US" sz="2400" dirty="0" err="1">
                <a:solidFill>
                  <a:schemeClr val="tx1">
                    <a:lumMod val="50000"/>
                  </a:schemeClr>
                </a:solidFill>
              </a:rPr>
              <a:t>Và</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Vệ</a:t>
            </a:r>
            <a:r>
              <a:rPr lang="en-US" sz="2400" dirty="0">
                <a:solidFill>
                  <a:schemeClr val="tx1">
                    <a:lumMod val="50000"/>
                  </a:schemeClr>
                </a:solidFill>
              </a:rPr>
              <a:t> </a:t>
            </a:r>
            <a:r>
              <a:rPr lang="en-US" sz="2400" dirty="0" err="1">
                <a:solidFill>
                  <a:schemeClr val="tx1">
                    <a:lumMod val="50000"/>
                  </a:schemeClr>
                </a:solidFill>
              </a:rPr>
              <a:t>Môi</a:t>
            </a:r>
            <a:r>
              <a:rPr lang="en-US" sz="2400" dirty="0">
                <a:solidFill>
                  <a:schemeClr val="tx1">
                    <a:lumMod val="50000"/>
                  </a:schemeClr>
                </a:solidFill>
              </a:rPr>
              <a:t> </a:t>
            </a:r>
            <a:r>
              <a:rPr lang="en-US" sz="2400" dirty="0" err="1">
                <a:solidFill>
                  <a:schemeClr val="tx1">
                    <a:lumMod val="50000"/>
                  </a:schemeClr>
                </a:solidFill>
              </a:rPr>
              <a:t>Trường</a:t>
            </a:r>
            <a:endParaRPr lang="vi-VN" sz="2400" dirty="0">
              <a:solidFill>
                <a:schemeClr val="tx1">
                  <a:lumMod val="50000"/>
                </a:schemeClr>
              </a:solidFill>
            </a:endParaRPr>
          </a:p>
        </p:txBody>
      </p:sp>
      <p:sp>
        <p:nvSpPr>
          <p:cNvPr id="2" name="Oval 1">
            <a:extLst>
              <a:ext uri="{FF2B5EF4-FFF2-40B4-BE49-F238E27FC236}">
                <a16:creationId xmlns:a16="http://schemas.microsoft.com/office/drawing/2014/main" id="{46A256A6-B747-8613-2E00-A7825F297E51}"/>
              </a:ext>
            </a:extLst>
          </p:cNvPr>
          <p:cNvSpPr/>
          <p:nvPr/>
        </p:nvSpPr>
        <p:spPr>
          <a:xfrm>
            <a:off x="969866" y="1550399"/>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11;p29">
            <a:extLst>
              <a:ext uri="{FF2B5EF4-FFF2-40B4-BE49-F238E27FC236}">
                <a16:creationId xmlns:a16="http://schemas.microsoft.com/office/drawing/2014/main" id="{365B1B70-04B4-FDD6-F13A-C7B801869C13}"/>
              </a:ext>
            </a:extLst>
          </p:cNvPr>
          <p:cNvSpPr txBox="1">
            <a:spLocks/>
          </p:cNvSpPr>
          <p:nvPr/>
        </p:nvSpPr>
        <p:spPr>
          <a:xfrm>
            <a:off x="1062151"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dirty="0">
                <a:solidFill>
                  <a:schemeClr val="bg1"/>
                </a:solidFill>
              </a:rPr>
              <a:t>01</a:t>
            </a:r>
          </a:p>
        </p:txBody>
      </p:sp>
      <p:sp>
        <p:nvSpPr>
          <p:cNvPr id="4" name="Google Shape;817;p29">
            <a:extLst>
              <a:ext uri="{FF2B5EF4-FFF2-40B4-BE49-F238E27FC236}">
                <a16:creationId xmlns:a16="http://schemas.microsoft.com/office/drawing/2014/main" id="{CCCECD16-6082-AAD7-BF95-B48ED73AB382}"/>
              </a:ext>
            </a:extLst>
          </p:cNvPr>
          <p:cNvSpPr txBox="1">
            <a:spLocks/>
          </p:cNvSpPr>
          <p:nvPr/>
        </p:nvSpPr>
        <p:spPr>
          <a:xfrm>
            <a:off x="174248"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vi-VN" sz="2400" dirty="0">
                <a:solidFill>
                  <a:schemeClr val="tx1">
                    <a:lumMod val="50000"/>
                  </a:schemeClr>
                </a:solidFill>
              </a:rPr>
              <a:t>Năng Lượng Tái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anim calcmode="lin" valueType="num">
                                      <p:cBhvr>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11"/>
                                        </p:tgtEl>
                                        <p:attrNameLst>
                                          <p:attrName>style.visibility</p:attrName>
                                        </p:attrNameLst>
                                      </p:cBhvr>
                                      <p:to>
                                        <p:strVal val="visible"/>
                                      </p:to>
                                    </p:set>
                                    <p:animEffect transition="in" filter="fade">
                                      <p:cBhvr>
                                        <p:cTn id="24" dur="500"/>
                                        <p:tgtEl>
                                          <p:spTgt spid="811"/>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817">
                                            <p:txEl>
                                              <p:pRg st="0" end="0"/>
                                            </p:txEl>
                                          </p:spTgt>
                                        </p:tgtEl>
                                        <p:attrNameLst>
                                          <p:attrName>style.visibility</p:attrName>
                                        </p:attrNameLst>
                                      </p:cBhvr>
                                      <p:to>
                                        <p:strVal val="visible"/>
                                      </p:to>
                                    </p:set>
                                    <p:animEffect transition="in" filter="fade">
                                      <p:cBhvr>
                                        <p:cTn id="28" dur="500"/>
                                        <p:tgtEl>
                                          <p:spTgt spid="817">
                                            <p:txEl>
                                              <p:pRg st="0" end="0"/>
                                            </p:txEl>
                                          </p:spTgt>
                                        </p:tgtEl>
                                      </p:cBhvr>
                                    </p:animEffect>
                                    <p:anim calcmode="lin" valueType="num">
                                      <p:cBhvr>
                                        <p:cTn id="29" dur="500" fill="hold"/>
                                        <p:tgtEl>
                                          <p:spTgt spid="81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8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anim calcmode="lin" valueType="num">
                                      <p:cBhvr>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11" grpId="0"/>
      <p:bldP spid="817" grpId="0" build="p"/>
      <p:bldP spid="23" grpId="0" animBg="1"/>
      <p:bldP spid="24" grpId="0"/>
      <p:bldP spid="25" grpId="0" build="p"/>
      <p:bldP spid="2" grpId="0" animBg="1"/>
      <p:bldP spid="3" grpId="0"/>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drawn biodiversity illustration">
            <a:extLst>
              <a:ext uri="{FF2B5EF4-FFF2-40B4-BE49-F238E27FC236}">
                <a16:creationId xmlns:a16="http://schemas.microsoft.com/office/drawing/2014/main" id="{4A6D81E2-E43A-F129-D66C-3C9F928F0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9" b="77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003853" y="3538654"/>
            <a:ext cx="676483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Động vật không di chuyển được từ hạ nguồn lên thượng nguồn của dòng sông: làm mất đa dạng sinh học</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75164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ủy điện có gây thêm lũ lụt, sạt lở đất? | Báo Pháp luật Việt Nam điện tử">
            <a:extLst>
              <a:ext uri="{FF2B5EF4-FFF2-40B4-BE49-F238E27FC236}">
                <a16:creationId xmlns:a16="http://schemas.microsoft.com/office/drawing/2014/main" id="{0E7929BF-F0AF-A5A9-BDF7-F17CFA387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 b="36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988983" y="3858322"/>
            <a:ext cx="7426469"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Diện tích rừng thay đổi khi xây dựng nhà máy thủy điện: biến đổi khí h</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ậ</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u, sạt lở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39893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34" name="Picture 2" descr="Sustainable energy campaign hand holding tree light bulb media remix">
            <a:extLst>
              <a:ext uri="{FF2B5EF4-FFF2-40B4-BE49-F238E27FC236}">
                <a16:creationId xmlns:a16="http://schemas.microsoft.com/office/drawing/2014/main" id="{CB3F4A86-F325-6B0A-086E-7299B966AEA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179" b="11893"/>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375" name="Google Shape;1375;p39"/>
          <p:cNvGrpSpPr/>
          <p:nvPr/>
        </p:nvGrpSpPr>
        <p:grpSpPr>
          <a:xfrm>
            <a:off x="7398218" y="-406860"/>
            <a:ext cx="2282692" cy="1645862"/>
            <a:chOff x="6635208" y="65500"/>
            <a:chExt cx="2282692" cy="1645862"/>
          </a:xfrm>
        </p:grpSpPr>
        <p:sp>
          <p:nvSpPr>
            <p:cNvPr id="1376" name="Google Shape;1376;p39"/>
            <p:cNvSpPr/>
            <p:nvPr/>
          </p:nvSpPr>
          <p:spPr>
            <a:xfrm>
              <a:off x="6635208" y="608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7839019" y="15124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2" name="Group 11">
            <a:extLst>
              <a:ext uri="{FF2B5EF4-FFF2-40B4-BE49-F238E27FC236}">
                <a16:creationId xmlns:a16="http://schemas.microsoft.com/office/drawing/2014/main" id="{476B8142-85AF-8D53-3A90-14A69D6B8CC7}"/>
              </a:ext>
            </a:extLst>
          </p:cNvPr>
          <p:cNvGrpSpPr/>
          <p:nvPr/>
        </p:nvGrpSpPr>
        <p:grpSpPr>
          <a:xfrm>
            <a:off x="207103" y="83946"/>
            <a:ext cx="6486066" cy="516049"/>
            <a:chOff x="207103" y="167782"/>
            <a:chExt cx="6486066" cy="516049"/>
          </a:xfrm>
        </p:grpSpPr>
        <p:sp>
          <p:nvSpPr>
            <p:cNvPr id="13" name="Rectangle: Rounded Corners 12">
              <a:extLst>
                <a:ext uri="{FF2B5EF4-FFF2-40B4-BE49-F238E27FC236}">
                  <a16:creationId xmlns:a16="http://schemas.microsoft.com/office/drawing/2014/main" id="{DCA1FA39-A44F-3AE4-2555-B6E07DF34A8D}"/>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CF8912C-3E43-539B-58CE-6F000F51430C}"/>
                </a:ext>
              </a:extLst>
            </p:cNvPr>
            <p:cNvGrpSpPr/>
            <p:nvPr/>
          </p:nvGrpSpPr>
          <p:grpSpPr>
            <a:xfrm>
              <a:off x="207103" y="189840"/>
              <a:ext cx="493991" cy="493991"/>
              <a:chOff x="5715884" y="1550399"/>
              <a:chExt cx="1229634" cy="1229634"/>
            </a:xfrm>
          </p:grpSpPr>
          <p:sp>
            <p:nvSpPr>
              <p:cNvPr id="16" name="Oval 15">
                <a:extLst>
                  <a:ext uri="{FF2B5EF4-FFF2-40B4-BE49-F238E27FC236}">
                    <a16:creationId xmlns:a16="http://schemas.microsoft.com/office/drawing/2014/main" id="{AFA7CF4D-4D69-20E3-C53E-4C45372D94F7}"/>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Google Shape;811;p29">
                <a:extLst>
                  <a:ext uri="{FF2B5EF4-FFF2-40B4-BE49-F238E27FC236}">
                    <a16:creationId xmlns:a16="http://schemas.microsoft.com/office/drawing/2014/main" id="{6621C905-8EA9-7ACB-D6B2-5C4D395C4AB2}"/>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15" name="Google Shape;817;p29">
              <a:extLst>
                <a:ext uri="{FF2B5EF4-FFF2-40B4-BE49-F238E27FC236}">
                  <a16:creationId xmlns:a16="http://schemas.microsoft.com/office/drawing/2014/main" id="{07EF7F04-8DB6-050B-09CA-62154DACB4D3}"/>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8" name="Google Shape;1031;p32">
            <a:extLst>
              <a:ext uri="{FF2B5EF4-FFF2-40B4-BE49-F238E27FC236}">
                <a16:creationId xmlns:a16="http://schemas.microsoft.com/office/drawing/2014/main" id="{D166A0A0-57B7-4F3E-E354-4CAE2570D125}"/>
              </a:ext>
            </a:extLst>
          </p:cNvPr>
          <p:cNvSpPr txBox="1">
            <a:spLocks/>
          </p:cNvSpPr>
          <p:nvPr/>
        </p:nvSpPr>
        <p:spPr>
          <a:xfrm>
            <a:off x="432942" y="541959"/>
            <a:ext cx="816908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Sử</a:t>
            </a:r>
            <a:r>
              <a:rPr lang="en-US" sz="2000" dirty="0"/>
              <a:t> </a:t>
            </a:r>
            <a:r>
              <a:rPr lang="en-US" sz="2000" dirty="0" err="1"/>
              <a:t>dụng</a:t>
            </a:r>
            <a:r>
              <a:rPr lang="en-US" sz="2000" dirty="0"/>
              <a:t> </a:t>
            </a: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là</a:t>
            </a:r>
            <a:r>
              <a:rPr lang="en-US" sz="2000" dirty="0"/>
              <a:t> </a:t>
            </a:r>
            <a:r>
              <a:rPr lang="en-US" sz="2000" dirty="0" err="1"/>
              <a:t>áp</a:t>
            </a:r>
            <a:r>
              <a:rPr lang="en-US" sz="2000" dirty="0"/>
              <a:t> </a:t>
            </a:r>
            <a:r>
              <a:rPr lang="en-US" sz="2000" dirty="0" err="1"/>
              <a:t>dụng</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a:t>
            </a:r>
            <a:r>
              <a:rPr lang="en-US" sz="2000" dirty="0" err="1"/>
              <a:t>tổn</a:t>
            </a:r>
            <a:r>
              <a:rPr lang="en-US" sz="2000" dirty="0"/>
              <a:t> </a:t>
            </a:r>
            <a:r>
              <a:rPr lang="en-US" sz="2000" dirty="0" err="1"/>
              <a:t>thất</a:t>
            </a:r>
            <a:r>
              <a:rPr lang="en-US" sz="2000" dirty="0"/>
              <a:t>, </a:t>
            </a:r>
            <a:r>
              <a:rPr lang="en-US" sz="2000" dirty="0" err="1"/>
              <a:t>giảm</a:t>
            </a:r>
            <a:r>
              <a:rPr lang="en-US" sz="2000" dirty="0"/>
              <a:t> </a:t>
            </a:r>
            <a:r>
              <a:rPr lang="en-US" sz="2000" dirty="0" err="1"/>
              <a:t>mức</a:t>
            </a:r>
            <a:r>
              <a:rPr lang="en-US" sz="2000" dirty="0"/>
              <a:t> </a:t>
            </a:r>
            <a:r>
              <a:rPr lang="en-US" sz="2000" dirty="0" err="1"/>
              <a:t>tiêu</a:t>
            </a:r>
            <a:r>
              <a:rPr lang="en-US" sz="2000" dirty="0"/>
              <a:t> </a:t>
            </a:r>
            <a:r>
              <a:rPr lang="en-US" sz="2000" dirty="0" err="1"/>
              <a:t>thụ</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máy</a:t>
            </a:r>
            <a:r>
              <a:rPr lang="en-US" sz="2000" dirty="0"/>
              <a:t> </a:t>
            </a:r>
            <a:r>
              <a:rPr lang="en-US" sz="2000" dirty="0" err="1"/>
              <a:t>móc</a:t>
            </a:r>
            <a:r>
              <a:rPr lang="en-US" sz="2000" dirty="0"/>
              <a:t> </a:t>
            </a:r>
            <a:r>
              <a:rPr lang="en-US" sz="2000" dirty="0" err="1"/>
              <a:t>mà</a:t>
            </a:r>
            <a:r>
              <a:rPr lang="en-US" sz="2000" dirty="0"/>
              <a:t> </a:t>
            </a:r>
            <a:r>
              <a:rPr lang="en-US" sz="2000" dirty="0" err="1"/>
              <a:t>vẫn</a:t>
            </a:r>
            <a:r>
              <a:rPr lang="en-US" sz="2000" dirty="0"/>
              <a:t> </a:t>
            </a:r>
            <a:r>
              <a:rPr lang="en-US" sz="2000" dirty="0" err="1"/>
              <a:t>đảm</a:t>
            </a:r>
            <a:r>
              <a:rPr lang="en-US" sz="2000" dirty="0"/>
              <a:t> </a:t>
            </a:r>
            <a:r>
              <a:rPr lang="en-US" sz="2000" dirty="0" err="1"/>
              <a:t>bảo</a:t>
            </a:r>
            <a:r>
              <a:rPr lang="en-US" sz="2000" dirty="0"/>
              <a:t> </a:t>
            </a:r>
            <a:r>
              <a:rPr lang="en-US" sz="2000" dirty="0" err="1"/>
              <a:t>nhu</a:t>
            </a:r>
            <a:r>
              <a:rPr lang="en-US" sz="2000" dirty="0"/>
              <a:t> </a:t>
            </a:r>
            <a:r>
              <a:rPr lang="en-US" sz="2000" dirty="0" err="1"/>
              <a:t>cầu</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endParaRPr lang="en-US" sz="2000" dirty="0"/>
          </a:p>
        </p:txBody>
      </p:sp>
      <p:pic>
        <p:nvPicPr>
          <p:cNvPr id="19" name="Picture 18">
            <a:extLst>
              <a:ext uri="{FF2B5EF4-FFF2-40B4-BE49-F238E27FC236}">
                <a16:creationId xmlns:a16="http://schemas.microsoft.com/office/drawing/2014/main" id="{C6AAD833-E509-95A5-4314-51A3AB0ED256}"/>
              </a:ext>
            </a:extLst>
          </p:cNvPr>
          <p:cNvPicPr>
            <a:picLocks noChangeAspect="1"/>
          </p:cNvPicPr>
          <p:nvPr/>
        </p:nvPicPr>
        <p:blipFill rotWithShape="1">
          <a:blip r:embed="rId3">
            <a:alphaModFix/>
          </a:blip>
          <a:srcRect l="2186" t="13274" r="939" b="10678"/>
          <a:stretch/>
        </p:blipFill>
        <p:spPr>
          <a:xfrm>
            <a:off x="1001175" y="1802710"/>
            <a:ext cx="2066693" cy="2435291"/>
          </a:xfrm>
          <a:prstGeom prst="roundRect">
            <a:avLst>
              <a:gd name="adj" fmla="val 16667"/>
            </a:avLst>
          </a:prstGeom>
        </p:spPr>
      </p:pic>
      <p:pic>
        <p:nvPicPr>
          <p:cNvPr id="20" name="Picture 19">
            <a:extLst>
              <a:ext uri="{FF2B5EF4-FFF2-40B4-BE49-F238E27FC236}">
                <a16:creationId xmlns:a16="http://schemas.microsoft.com/office/drawing/2014/main" id="{4A686FAF-0CCE-E63F-930E-252581CB78D7}"/>
              </a:ext>
            </a:extLst>
          </p:cNvPr>
          <p:cNvPicPr>
            <a:picLocks noChangeAspect="1"/>
          </p:cNvPicPr>
          <p:nvPr/>
        </p:nvPicPr>
        <p:blipFill rotWithShape="1">
          <a:blip r:embed="rId4">
            <a:alphaModFix/>
          </a:blip>
          <a:srcRect l="25249" r="18175"/>
          <a:stretch/>
        </p:blipFill>
        <p:spPr>
          <a:xfrm>
            <a:off x="3484138" y="1802710"/>
            <a:ext cx="2066693" cy="2435291"/>
          </a:xfrm>
          <a:prstGeom prst="roundRect">
            <a:avLst>
              <a:gd name="adj" fmla="val 16667"/>
            </a:avLst>
          </a:prstGeom>
        </p:spPr>
      </p:pic>
      <p:pic>
        <p:nvPicPr>
          <p:cNvPr id="21" name="Picture 20">
            <a:extLst>
              <a:ext uri="{FF2B5EF4-FFF2-40B4-BE49-F238E27FC236}">
                <a16:creationId xmlns:a16="http://schemas.microsoft.com/office/drawing/2014/main" id="{AD4B6215-2AA0-D8F4-CD1F-A1E5B5B7AEB4}"/>
              </a:ext>
            </a:extLst>
          </p:cNvPr>
          <p:cNvPicPr>
            <a:picLocks noChangeAspect="1"/>
          </p:cNvPicPr>
          <p:nvPr/>
        </p:nvPicPr>
        <p:blipFill>
          <a:blip r:embed="rId5">
            <a:alphaModFix/>
          </a:blip>
          <a:stretch>
            <a:fillRect/>
          </a:stretch>
        </p:blipFill>
        <p:spPr>
          <a:xfrm>
            <a:off x="5859350" y="1836530"/>
            <a:ext cx="2401472" cy="2401472"/>
          </a:xfrm>
          <a:prstGeom prst="roundRect">
            <a:avLst>
              <a:gd name="adj" fmla="val 16667"/>
            </a:avLst>
          </a:prstGeom>
        </p:spPr>
      </p:pic>
      <p:sp>
        <p:nvSpPr>
          <p:cNvPr id="22" name="Google Shape;817;p29">
            <a:extLst>
              <a:ext uri="{FF2B5EF4-FFF2-40B4-BE49-F238E27FC236}">
                <a16:creationId xmlns:a16="http://schemas.microsoft.com/office/drawing/2014/main" id="{DAC42A6F-4557-7A35-041A-B252B4F6B00F}"/>
              </a:ext>
            </a:extLst>
          </p:cNvPr>
          <p:cNvSpPr txBox="1">
            <a:spLocks/>
          </p:cNvSpPr>
          <p:nvPr/>
        </p:nvSpPr>
        <p:spPr>
          <a:xfrm>
            <a:off x="1056793"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dây</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tóc</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7%</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3" name="Google Shape;817;p29">
            <a:extLst>
              <a:ext uri="{FF2B5EF4-FFF2-40B4-BE49-F238E27FC236}">
                <a16:creationId xmlns:a16="http://schemas.microsoft.com/office/drawing/2014/main" id="{78C9E2AA-4D1D-130A-B186-12354DD5AD05}"/>
              </a:ext>
            </a:extLst>
          </p:cNvPr>
          <p:cNvSpPr txBox="1">
            <a:spLocks/>
          </p:cNvSpPr>
          <p:nvPr/>
        </p:nvSpPr>
        <p:spPr>
          <a:xfrm>
            <a:off x="3371264" y="4164198"/>
            <a:ext cx="2401471"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huỳnh</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quang</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15%</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4" name="Google Shape;817;p29">
            <a:extLst>
              <a:ext uri="{FF2B5EF4-FFF2-40B4-BE49-F238E27FC236}">
                <a16:creationId xmlns:a16="http://schemas.microsoft.com/office/drawing/2014/main" id="{6D785382-8C96-90DF-470A-C8FF7905785E}"/>
              </a:ext>
            </a:extLst>
          </p:cNvPr>
          <p:cNvSpPr txBox="1">
            <a:spLocks/>
          </p:cNvSpPr>
          <p:nvPr/>
        </p:nvSpPr>
        <p:spPr>
          <a:xfrm>
            <a:off x="6187369"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grpSp>
        <p:nvGrpSpPr>
          <p:cNvPr id="4" name="Group 3">
            <a:extLst>
              <a:ext uri="{FF2B5EF4-FFF2-40B4-BE49-F238E27FC236}">
                <a16:creationId xmlns:a16="http://schemas.microsoft.com/office/drawing/2014/main" id="{0833CA71-98BA-14E8-2EE1-1003FF500C7D}"/>
              </a:ext>
            </a:extLst>
          </p:cNvPr>
          <p:cNvGrpSpPr/>
          <p:nvPr/>
        </p:nvGrpSpPr>
        <p:grpSpPr>
          <a:xfrm>
            <a:off x="207103" y="177581"/>
            <a:ext cx="6486066" cy="516049"/>
            <a:chOff x="207103" y="167782"/>
            <a:chExt cx="6486066" cy="516049"/>
          </a:xfrm>
        </p:grpSpPr>
        <p:sp>
          <p:nvSpPr>
            <p:cNvPr id="5" name="Rectangle: Rounded Corners 4">
              <a:extLst>
                <a:ext uri="{FF2B5EF4-FFF2-40B4-BE49-F238E27FC236}">
                  <a16:creationId xmlns:a16="http://schemas.microsoft.com/office/drawing/2014/main" id="{5FBA79DF-5109-89E4-6FB8-ABD7346B2462}"/>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3C9B72B4-114B-ED5D-2EDE-FCBED25999D6}"/>
                </a:ext>
              </a:extLst>
            </p:cNvPr>
            <p:cNvGrpSpPr/>
            <p:nvPr/>
          </p:nvGrpSpPr>
          <p:grpSpPr>
            <a:xfrm>
              <a:off x="207103" y="189840"/>
              <a:ext cx="493991" cy="493991"/>
              <a:chOff x="5715884" y="1550399"/>
              <a:chExt cx="1229634" cy="1229634"/>
            </a:xfrm>
          </p:grpSpPr>
          <p:sp>
            <p:nvSpPr>
              <p:cNvPr id="8" name="Oval 7">
                <a:extLst>
                  <a:ext uri="{FF2B5EF4-FFF2-40B4-BE49-F238E27FC236}">
                    <a16:creationId xmlns:a16="http://schemas.microsoft.com/office/drawing/2014/main" id="{C16B8052-AACD-BBCF-E5B1-7FD7000CBB13}"/>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Google Shape;811;p29">
                <a:extLst>
                  <a:ext uri="{FF2B5EF4-FFF2-40B4-BE49-F238E27FC236}">
                    <a16:creationId xmlns:a16="http://schemas.microsoft.com/office/drawing/2014/main" id="{40A5047B-48D8-3F4A-3AF5-BBCA00D5F165}"/>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7" name="Google Shape;817;p29">
              <a:extLst>
                <a:ext uri="{FF2B5EF4-FFF2-40B4-BE49-F238E27FC236}">
                  <a16:creationId xmlns:a16="http://schemas.microsoft.com/office/drawing/2014/main" id="{9CE7F8F6-BFA4-6565-9B8C-5715415BF621}"/>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0" name="Google Shape;1031;p32">
            <a:extLst>
              <a:ext uri="{FF2B5EF4-FFF2-40B4-BE49-F238E27FC236}">
                <a16:creationId xmlns:a16="http://schemas.microsoft.com/office/drawing/2014/main" id="{2842696B-5794-9EB8-98EB-4F1673A6E390}"/>
              </a:ext>
            </a:extLst>
          </p:cNvPr>
          <p:cNvSpPr txBox="1">
            <a:spLocks/>
          </p:cNvSpPr>
          <p:nvPr/>
        </p:nvSpPr>
        <p:spPr>
          <a:xfrm>
            <a:off x="432942" y="738791"/>
            <a:ext cx="816908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được</a:t>
            </a:r>
            <a:r>
              <a:rPr lang="en-US" sz="2000" dirty="0"/>
              <a:t> </a:t>
            </a:r>
            <a:r>
              <a:rPr lang="en-US" sz="2000" dirty="0" err="1"/>
              <a:t>xác</a:t>
            </a:r>
            <a:r>
              <a:rPr lang="en-US" sz="2000" dirty="0"/>
              <a:t> </a:t>
            </a:r>
            <a:r>
              <a:rPr lang="en-US" sz="2000" dirty="0" err="1"/>
              <a:t>định</a:t>
            </a:r>
            <a:r>
              <a:rPr lang="en-US" sz="2000" dirty="0"/>
              <a:t> </a:t>
            </a:r>
            <a:r>
              <a:rPr lang="en-US" sz="2000" dirty="0" err="1"/>
              <a:t>bởi</a:t>
            </a:r>
            <a:r>
              <a:rPr lang="en-US" sz="2000" dirty="0"/>
              <a:t> </a:t>
            </a:r>
            <a:r>
              <a:rPr lang="en-US" sz="2000" dirty="0" err="1"/>
              <a:t>hiệu</a:t>
            </a:r>
            <a:r>
              <a:rPr lang="en-US" sz="2000" dirty="0"/>
              <a:t> </a:t>
            </a:r>
            <a:r>
              <a:rPr lang="en-US" sz="2000" dirty="0" err="1"/>
              <a:t>suất</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chúng</a:t>
            </a:r>
            <a:endParaRPr lang="en-US" sz="2000" dirty="0"/>
          </a:p>
        </p:txBody>
      </p:sp>
      <p:grpSp>
        <p:nvGrpSpPr>
          <p:cNvPr id="14" name="Group 13">
            <a:extLst>
              <a:ext uri="{FF2B5EF4-FFF2-40B4-BE49-F238E27FC236}">
                <a16:creationId xmlns:a16="http://schemas.microsoft.com/office/drawing/2014/main" id="{2E5133F5-B879-E66C-673C-01B7927DB3EE}"/>
              </a:ext>
            </a:extLst>
          </p:cNvPr>
          <p:cNvGrpSpPr/>
          <p:nvPr/>
        </p:nvGrpSpPr>
        <p:grpSpPr>
          <a:xfrm>
            <a:off x="1394805" y="1690232"/>
            <a:ext cx="6307308" cy="1218974"/>
            <a:chOff x="1394805" y="1576265"/>
            <a:chExt cx="6307308" cy="1218974"/>
          </a:xfrm>
        </p:grpSpPr>
        <p:sp>
          <p:nvSpPr>
            <p:cNvPr id="13" name="Rectangle: Rounded Corners 12">
              <a:extLst>
                <a:ext uri="{FF2B5EF4-FFF2-40B4-BE49-F238E27FC236}">
                  <a16:creationId xmlns:a16="http://schemas.microsoft.com/office/drawing/2014/main" id="{266B8EB9-CC39-6D0D-7E44-6E58BA0A6A69}"/>
                </a:ext>
              </a:extLst>
            </p:cNvPr>
            <p:cNvSpPr/>
            <p:nvPr/>
          </p:nvSpPr>
          <p:spPr>
            <a:xfrm>
              <a:off x="1441886" y="1576265"/>
              <a:ext cx="6260227" cy="121897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Google Shape;1031;p32">
                  <a:extLst>
                    <a:ext uri="{FF2B5EF4-FFF2-40B4-BE49-F238E27FC236}">
                      <a16:creationId xmlns:a16="http://schemas.microsoft.com/office/drawing/2014/main" id="{D3D95684-F549-381B-19BC-E0AA7B977D08}"/>
                    </a:ext>
                  </a:extLst>
                </p:cNvPr>
                <p:cNvSpPr txBox="1">
                  <a:spLocks/>
                </p:cNvSpPr>
                <p:nvPr/>
              </p:nvSpPr>
              <p:spPr>
                <a:xfrm>
                  <a:off x="1394805" y="1643655"/>
                  <a:ext cx="626022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b="1" dirty="0">
                      <a:solidFill>
                        <a:schemeClr val="bg1"/>
                      </a:solidFill>
                    </a:rPr>
                    <a:t>H% = </a:t>
                  </a:r>
                  <a14:m>
                    <m:oMath xmlns:m="http://schemas.openxmlformats.org/officeDocument/2006/math">
                      <m:f>
                        <m:fPr>
                          <m:ctrlPr>
                            <a:rPr lang="en-US" sz="2000" b="1" i="1" smtClean="0">
                              <a:solidFill>
                                <a:schemeClr val="bg1"/>
                              </a:solidFill>
                              <a:latin typeface="Cambria Math" panose="02040503050406030204" pitchFamily="18" charset="0"/>
                            </a:rPr>
                          </m:ctrlPr>
                        </m:fPr>
                        <m:num>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c</m:t>
                          </m:r>
                          <m:r>
                            <m:rPr>
                              <m:nor/>
                            </m:rPr>
                            <a:rPr lang="en-US" sz="2000" b="1" dirty="0">
                              <a:solidFill>
                                <a:schemeClr val="bg1"/>
                              </a:solidFill>
                            </a:rPr>
                            <m:t>ó í</m:t>
                          </m:r>
                          <m:r>
                            <m:rPr>
                              <m:nor/>
                            </m:rPr>
                            <a:rPr lang="en-US" sz="2000" b="1" dirty="0">
                              <a:solidFill>
                                <a:schemeClr val="bg1"/>
                              </a:solidFill>
                            </a:rPr>
                            <m:t>ch</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ra</m:t>
                          </m:r>
                          <m:r>
                            <m:rPr>
                              <m:nor/>
                            </m:rPr>
                            <a:rPr lang="en-US" sz="2000" b="1" i="0" dirty="0" smtClean="0">
                              <a:solidFill>
                                <a:schemeClr val="bg1"/>
                              </a:solidFill>
                            </a:rPr>
                            <m:t>   </m:t>
                          </m:r>
                        </m:num>
                        <m:den>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to</m:t>
                          </m:r>
                          <m:r>
                            <m:rPr>
                              <m:nor/>
                            </m:rPr>
                            <a:rPr lang="en-US" sz="2000" b="1" dirty="0">
                              <a:solidFill>
                                <a:schemeClr val="bg1"/>
                              </a:solidFill>
                            </a:rPr>
                            <m:t>à</m:t>
                          </m:r>
                          <m:r>
                            <m:rPr>
                              <m:nor/>
                            </m:rPr>
                            <a:rPr lang="en-US" sz="2000" b="1" dirty="0">
                              <a:solidFill>
                                <a:schemeClr val="bg1"/>
                              </a:solidFill>
                            </a:rPr>
                            <m:t>n</m:t>
                          </m:r>
                          <m:r>
                            <m:rPr>
                              <m:nor/>
                            </m:rPr>
                            <a:rPr lang="en-US" sz="2000" b="1" dirty="0">
                              <a:solidFill>
                                <a:schemeClr val="bg1"/>
                              </a:solidFill>
                            </a:rPr>
                            <m:t> </m:t>
                          </m:r>
                          <m:r>
                            <m:rPr>
                              <m:nor/>
                            </m:rPr>
                            <a:rPr lang="en-US" sz="2000" b="1" dirty="0">
                              <a:solidFill>
                                <a:schemeClr val="bg1"/>
                              </a:solidFill>
                            </a:rPr>
                            <m:t>ph</m:t>
                          </m:r>
                          <m:r>
                            <m:rPr>
                              <m:nor/>
                            </m:rPr>
                            <a:rPr lang="en-US" sz="2000" b="1" dirty="0">
                              <a:solidFill>
                                <a:schemeClr val="bg1"/>
                              </a:solidFill>
                            </a:rPr>
                            <m:t>ầ</m:t>
                          </m:r>
                          <m:r>
                            <m:rPr>
                              <m:nor/>
                            </m:rPr>
                            <a:rPr lang="en-US" sz="2000" b="1" dirty="0">
                              <a:solidFill>
                                <a:schemeClr val="bg1"/>
                              </a:solidFill>
                            </a:rPr>
                            <m:t>n</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v</m:t>
                          </m:r>
                          <m:r>
                            <m:rPr>
                              <m:nor/>
                            </m:rPr>
                            <a:rPr lang="en-US" sz="2000" b="1" dirty="0">
                              <a:solidFill>
                                <a:schemeClr val="bg1"/>
                              </a:solidFill>
                            </a:rPr>
                            <m:t>à</m:t>
                          </m:r>
                          <m:r>
                            <m:rPr>
                              <m:nor/>
                            </m:rPr>
                            <a:rPr lang="en-US" sz="2000" b="1" dirty="0">
                              <a:solidFill>
                                <a:schemeClr val="bg1"/>
                              </a:solidFill>
                            </a:rPr>
                            <m:t>o</m:t>
                          </m:r>
                          <m:r>
                            <m:rPr>
                              <m:nor/>
                            </m:rPr>
                            <a:rPr lang="en-US" sz="2000" b="1" i="0" dirty="0" smtClean="0">
                              <a:solidFill>
                                <a:schemeClr val="bg1"/>
                              </a:solidFill>
                            </a:rPr>
                            <m:t>   </m:t>
                          </m:r>
                        </m:den>
                      </m:f>
                    </m:oMath>
                  </a14:m>
                  <a:r>
                    <a:rPr lang="en-US" sz="2000" b="1" dirty="0">
                      <a:solidFill>
                        <a:schemeClr val="bg1"/>
                      </a:solidFill>
                    </a:rPr>
                    <a:t> x 100%</a:t>
                  </a:r>
                </a:p>
              </p:txBody>
            </p:sp>
          </mc:Choice>
          <mc:Fallback xmlns="">
            <p:sp>
              <p:nvSpPr>
                <p:cNvPr id="11" name="Google Shape;1031;p32">
                  <a:extLst>
                    <a:ext uri="{FF2B5EF4-FFF2-40B4-BE49-F238E27FC236}">
                      <a16:creationId xmlns:a16="http://schemas.microsoft.com/office/drawing/2014/main" id="{D3D95684-F549-381B-19BC-E0AA7B977D08}"/>
                    </a:ext>
                  </a:extLst>
                </p:cNvPr>
                <p:cNvSpPr txBox="1">
                  <a:spLocks noRot="1" noChangeAspect="1" noMove="1" noResize="1" noEditPoints="1" noAdjustHandles="1" noChangeArrowheads="1" noChangeShapeType="1" noTextEdit="1"/>
                </p:cNvSpPr>
                <p:nvPr/>
              </p:nvSpPr>
              <p:spPr>
                <a:xfrm>
                  <a:off x="1394805" y="1643655"/>
                  <a:ext cx="6260227" cy="855661"/>
                </a:xfrm>
                <a:prstGeom prst="rect">
                  <a:avLst/>
                </a:prstGeom>
                <a:blipFill>
                  <a:blip r:embed="rId3"/>
                  <a:stretch>
                    <a:fillRect l="-487" r="-389" b="-14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Google Shape;1031;p32">
                <a:extLst>
                  <a:ext uri="{FF2B5EF4-FFF2-40B4-BE49-F238E27FC236}">
                    <a16:creationId xmlns:a16="http://schemas.microsoft.com/office/drawing/2014/main" id="{8D0FD7DD-0E77-BDB4-2E83-6260F20B00F5}"/>
                  </a:ext>
                </a:extLst>
              </p:cNvPr>
              <p:cNvSpPr txBox="1">
                <a:spLocks/>
              </p:cNvSpPr>
              <p:nvPr/>
            </p:nvSpPr>
            <p:spPr>
              <a:xfrm>
                <a:off x="357718" y="2806942"/>
                <a:ext cx="8428561" cy="14842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a:solidFill>
                      <a:schemeClr val="tx1">
                        <a:lumMod val="50000"/>
                      </a:schemeClr>
                    </a:solidFill>
                  </a:rPr>
                  <a:t>Ví </a:t>
                </a:r>
                <a:r>
                  <a:rPr lang="en-US" sz="2000" b="1" dirty="0" err="1">
                    <a:solidFill>
                      <a:schemeClr val="tx1">
                        <a:lumMod val="50000"/>
                      </a:schemeClr>
                    </a:solidFill>
                  </a:rPr>
                  <a:t>dụ</a:t>
                </a:r>
                <a:r>
                  <a:rPr lang="en-US" sz="2000" b="1" dirty="0">
                    <a:solidFill>
                      <a:schemeClr val="tx1">
                        <a:lumMod val="50000"/>
                      </a:schemeClr>
                    </a:solidFill>
                  </a:rPr>
                  <a:t>:</a:t>
                </a:r>
              </a:p>
              <a:p>
                <a:pPr algn="ctr">
                  <a:lnSpc>
                    <a:spcPct val="120000"/>
                  </a:lnSpc>
                </a:pP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suất</a:t>
                </a:r>
                <a:r>
                  <a:rPr lang="en-US" sz="2000" dirty="0">
                    <a:solidFill>
                      <a:schemeClr val="tx1">
                        <a:lumMod val="50000"/>
                      </a:schemeClr>
                    </a:solidFill>
                  </a:rPr>
                  <a:t> </a:t>
                </a:r>
                <a:r>
                  <a:rPr lang="en-US" sz="2000" dirty="0" err="1">
                    <a:solidFill>
                      <a:schemeClr val="tx1">
                        <a:lumMod val="50000"/>
                      </a:schemeClr>
                    </a:solidFill>
                  </a:rPr>
                  <a:t>của</a:t>
                </a:r>
                <a:r>
                  <a:rPr lang="en-US" sz="2000" dirty="0">
                    <a:solidFill>
                      <a:schemeClr val="tx1">
                        <a:lumMod val="50000"/>
                      </a:schemeClr>
                    </a:solidFill>
                  </a:rPr>
                  <a:t> </a:t>
                </a:r>
                <a:r>
                  <a:rPr lang="en-US" sz="2000" dirty="0" err="1">
                    <a:solidFill>
                      <a:schemeClr val="tx1">
                        <a:lumMod val="50000"/>
                      </a:schemeClr>
                    </a:solidFill>
                  </a:rPr>
                  <a:t>bóng</a:t>
                </a:r>
                <a:r>
                  <a:rPr lang="en-US" sz="2000" dirty="0">
                    <a:solidFill>
                      <a:schemeClr val="tx1">
                        <a:lumMod val="50000"/>
                      </a:schemeClr>
                    </a:solidFill>
                  </a:rPr>
                  <a:t> </a:t>
                </a:r>
                <a:r>
                  <a:rPr lang="en-US" sz="2000" dirty="0" err="1">
                    <a:solidFill>
                      <a:schemeClr val="tx1">
                        <a:lumMod val="50000"/>
                      </a:schemeClr>
                    </a:solidFill>
                  </a:rPr>
                  <a:t>đèn</a:t>
                </a:r>
                <a:r>
                  <a:rPr lang="en-US" sz="2000" dirty="0">
                    <a:solidFill>
                      <a:schemeClr val="tx1">
                        <a:lumMod val="50000"/>
                      </a:schemeClr>
                    </a:solidFill>
                  </a:rPr>
                  <a:t> = </a:t>
                </a:r>
                <a14:m>
                  <m:oMath xmlns:m="http://schemas.openxmlformats.org/officeDocument/2006/math">
                    <m:f>
                      <m:fPr>
                        <m:ctrlPr>
                          <a:rPr lang="en-US" sz="2000" i="1">
                            <a:solidFill>
                              <a:schemeClr val="tx1">
                                <a:lumMod val="50000"/>
                              </a:schemeClr>
                            </a:solidFill>
                            <a:latin typeface="Cambria Math" panose="02040503050406030204" pitchFamily="18" charset="0"/>
                          </a:rPr>
                        </m:ctrlPr>
                      </m:fPr>
                      <m:num>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á</m:t>
                        </m:r>
                        <m:r>
                          <m:rPr>
                            <m:nor/>
                          </m:rPr>
                          <a:rPr lang="en-US" sz="2000" b="0" i="0" dirty="0" smtClean="0">
                            <a:solidFill>
                              <a:schemeClr val="tx1">
                                <a:lumMod val="50000"/>
                              </a:schemeClr>
                            </a:solidFill>
                          </a:rPr>
                          <m:t>nh</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s</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ph</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t</m:t>
                        </m:r>
                        <m:r>
                          <m:rPr>
                            <m:nor/>
                          </m:rPr>
                          <a:rPr lang="en-US" sz="2000" dirty="0">
                            <a:solidFill>
                              <a:schemeClr val="tx1">
                                <a:lumMod val="50000"/>
                              </a:schemeClr>
                            </a:solidFill>
                          </a:rPr>
                          <m:t> </m:t>
                        </m:r>
                        <m:r>
                          <m:rPr>
                            <m:nor/>
                          </m:rPr>
                          <a:rPr lang="en-US" sz="2000" dirty="0">
                            <a:solidFill>
                              <a:schemeClr val="tx1">
                                <a:lumMod val="50000"/>
                              </a:schemeClr>
                            </a:solidFill>
                          </a:rPr>
                          <m:t>ra</m:t>
                        </m:r>
                        <m:r>
                          <m:rPr>
                            <m:nor/>
                          </m:rPr>
                          <a:rPr lang="en-US" sz="2000" dirty="0">
                            <a:solidFill>
                              <a:schemeClr val="tx1">
                                <a:lumMod val="50000"/>
                              </a:schemeClr>
                            </a:solidFill>
                          </a:rPr>
                          <m:t>   </m:t>
                        </m:r>
                      </m:num>
                      <m:den>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đ</m:t>
                        </m:r>
                        <m:r>
                          <m:rPr>
                            <m:nor/>
                          </m:rPr>
                          <a:rPr lang="en-US" sz="2000" b="0" i="0" dirty="0" smtClean="0">
                            <a:solidFill>
                              <a:schemeClr val="tx1">
                                <a:lumMod val="50000"/>
                              </a:schemeClr>
                            </a:solidFill>
                          </a:rPr>
                          <m:t>i</m:t>
                        </m:r>
                        <m:r>
                          <m:rPr>
                            <m:nor/>
                          </m:rPr>
                          <a:rPr lang="en-US" sz="2000" b="0" i="0" dirty="0" smtClean="0">
                            <a:solidFill>
                              <a:schemeClr val="tx1">
                                <a:lumMod val="50000"/>
                              </a:schemeClr>
                            </a:solidFill>
                          </a:rPr>
                          <m:t>ệ</m:t>
                        </m:r>
                        <m:r>
                          <m:rPr>
                            <m:nor/>
                          </m:rPr>
                          <a:rPr lang="en-US" sz="2000" b="0" i="0" dirty="0" smtClean="0">
                            <a:solidFill>
                              <a:schemeClr val="tx1">
                                <a:lumMod val="50000"/>
                              </a:schemeClr>
                            </a:solidFill>
                          </a:rPr>
                          <m:t>n</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m</m:t>
                        </m:r>
                        <m:r>
                          <m:rPr>
                            <m:nor/>
                          </m:rPr>
                          <a:rPr lang="en-US" sz="2000" b="0" i="0" dirty="0" smtClean="0">
                            <a:solidFill>
                              <a:schemeClr val="tx1">
                                <a:lumMod val="50000"/>
                              </a:schemeClr>
                            </a:solidFill>
                          </a:rPr>
                          <m:t>à </m:t>
                        </m:r>
                        <m:r>
                          <m:rPr>
                            <m:nor/>
                          </m:rPr>
                          <a:rPr lang="en-US" sz="2000" b="0" i="0" dirty="0" smtClean="0">
                            <a:solidFill>
                              <a:schemeClr val="tx1">
                                <a:lumMod val="50000"/>
                              </a:schemeClr>
                            </a:solidFill>
                          </a:rPr>
                          <m:t>b</m:t>
                        </m:r>
                        <m:r>
                          <m:rPr>
                            <m:nor/>
                          </m:rPr>
                          <a:rPr lang="en-US" sz="2000" b="0" i="0" dirty="0" smtClean="0">
                            <a:solidFill>
                              <a:schemeClr val="tx1">
                                <a:lumMod val="50000"/>
                              </a:schemeClr>
                            </a:solidFill>
                          </a:rPr>
                          <m:t>ó</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ti</m:t>
                        </m:r>
                        <m:r>
                          <m:rPr>
                            <m:nor/>
                          </m:rPr>
                          <a:rPr lang="en-US" sz="2000" b="0" i="0" dirty="0" smtClean="0">
                            <a:solidFill>
                              <a:schemeClr val="tx1">
                                <a:lumMod val="50000"/>
                              </a:schemeClr>
                            </a:solidFill>
                          </a:rPr>
                          <m:t>ê</m:t>
                        </m:r>
                        <m:r>
                          <m:rPr>
                            <m:nor/>
                          </m:rPr>
                          <a:rPr lang="en-US" sz="2000" b="0" i="0" dirty="0" smtClean="0">
                            <a:solidFill>
                              <a:schemeClr val="tx1">
                                <a:lumMod val="50000"/>
                              </a:schemeClr>
                            </a:solidFill>
                          </a:rPr>
                          <m:t>u</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th</m:t>
                        </m:r>
                        <m:r>
                          <m:rPr>
                            <m:nor/>
                          </m:rPr>
                          <a:rPr lang="en-US" sz="2000" b="0" i="0" dirty="0" smtClean="0">
                            <a:solidFill>
                              <a:schemeClr val="tx1">
                                <a:lumMod val="50000"/>
                              </a:schemeClr>
                            </a:solidFill>
                          </a:rPr>
                          <m:t>ụ </m:t>
                        </m:r>
                      </m:den>
                    </m:f>
                  </m:oMath>
                </a14:m>
                <a:r>
                  <a:rPr lang="en-US" sz="2000" dirty="0">
                    <a:solidFill>
                      <a:schemeClr val="tx1">
                        <a:lumMod val="50000"/>
                      </a:schemeClr>
                    </a:solidFill>
                  </a:rPr>
                  <a:t> x 100%</a:t>
                </a:r>
              </a:p>
              <a:p>
                <a:pPr algn="ctr">
                  <a:lnSpc>
                    <a:spcPct val="120000"/>
                  </a:lnSpc>
                </a:pPr>
                <a:endParaRPr lang="en-US" sz="2000" dirty="0">
                  <a:solidFill>
                    <a:schemeClr val="tx1">
                      <a:lumMod val="50000"/>
                    </a:schemeClr>
                  </a:solidFill>
                </a:endParaRPr>
              </a:p>
            </p:txBody>
          </p:sp>
        </mc:Choice>
        <mc:Fallback xmlns="">
          <p:sp>
            <p:nvSpPr>
              <p:cNvPr id="15" name="Google Shape;1031;p32">
                <a:extLst>
                  <a:ext uri="{FF2B5EF4-FFF2-40B4-BE49-F238E27FC236}">
                    <a16:creationId xmlns:a16="http://schemas.microsoft.com/office/drawing/2014/main" id="{8D0FD7DD-0E77-BDB4-2E83-6260F20B00F5}"/>
                  </a:ext>
                </a:extLst>
              </p:cNvPr>
              <p:cNvSpPr txBox="1">
                <a:spLocks noRot="1" noChangeAspect="1" noMove="1" noResize="1" noEditPoints="1" noAdjustHandles="1" noChangeArrowheads="1" noChangeShapeType="1" noTextEdit="1"/>
              </p:cNvSpPr>
              <p:nvPr/>
            </p:nvSpPr>
            <p:spPr>
              <a:xfrm>
                <a:off x="357718" y="2806942"/>
                <a:ext cx="8428561" cy="1484213"/>
              </a:xfrm>
              <a:prstGeom prst="rect">
                <a:avLst/>
              </a:prstGeom>
              <a:blipFill>
                <a:blip r:embed="rId4"/>
                <a:stretch>
                  <a:fillRect l="-796"/>
                </a:stretch>
              </a:blipFill>
            </p:spPr>
            <p:txBody>
              <a:bodyPr/>
              <a:lstStyle/>
              <a:p>
                <a:r>
                  <a:rPr lang="en-US">
                    <a:noFill/>
                  </a:rPr>
                  <a:t> </a:t>
                </a:r>
              </a:p>
            </p:txBody>
          </p:sp>
        </mc:Fallback>
      </mc:AlternateContent>
      <p:sp>
        <p:nvSpPr>
          <p:cNvPr id="16" name="Google Shape;1031;p32">
            <a:extLst>
              <a:ext uri="{FF2B5EF4-FFF2-40B4-BE49-F238E27FC236}">
                <a16:creationId xmlns:a16="http://schemas.microsoft.com/office/drawing/2014/main" id="{0FB90424-6D93-EBAC-D8D6-F8E1530BD4C8}"/>
              </a:ext>
            </a:extLst>
          </p:cNvPr>
          <p:cNvSpPr txBox="1">
            <a:spLocks/>
          </p:cNvSpPr>
          <p:nvPr/>
        </p:nvSpPr>
        <p:spPr>
          <a:xfrm>
            <a:off x="487454" y="4157713"/>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solidFill>
                  <a:srgbClr val="C00000"/>
                </a:solidFill>
              </a:rPr>
              <a:t>Hiệu</a:t>
            </a:r>
            <a:r>
              <a:rPr lang="en-US" sz="2000" b="1" dirty="0">
                <a:solidFill>
                  <a:srgbClr val="C00000"/>
                </a:solidFill>
              </a:rPr>
              <a:t> </a:t>
            </a:r>
            <a:r>
              <a:rPr lang="en-US" sz="2000" b="1" dirty="0" err="1">
                <a:solidFill>
                  <a:srgbClr val="C00000"/>
                </a:solidFill>
              </a:rPr>
              <a:t>suất</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lớn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lượng</a:t>
            </a:r>
            <a:r>
              <a:rPr lang="en-US" sz="2000" b="1" dirty="0">
                <a:solidFill>
                  <a:srgbClr val="C00000"/>
                </a:solidFill>
              </a:rPr>
              <a:t> </a:t>
            </a:r>
            <a:r>
              <a:rPr lang="en-US" sz="2000" b="1" dirty="0" err="1">
                <a:solidFill>
                  <a:srgbClr val="C00000"/>
                </a:solidFill>
              </a:rPr>
              <a:t>thiết</a:t>
            </a:r>
            <a:r>
              <a:rPr lang="en-US" sz="2000" b="1" dirty="0">
                <a:solidFill>
                  <a:srgbClr val="C00000"/>
                </a:solidFill>
              </a:rPr>
              <a:t> </a:t>
            </a:r>
            <a:r>
              <a:rPr lang="en-US" sz="2000" b="1" dirty="0" err="1">
                <a:solidFill>
                  <a:srgbClr val="C00000"/>
                </a:solidFill>
              </a:rPr>
              <a:t>bị</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cao</a:t>
            </a:r>
            <a:endParaRPr 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405604" y="172135"/>
            <a:ext cx="7144035" cy="11842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07384" y="-329518"/>
            <a:ext cx="1996439" cy="1996439"/>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403823" y="172135"/>
            <a:ext cx="6023785" cy="1123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bóng đèn LED được xem là thiết bị tiết kiệm năng 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4" name="Group 3">
            <a:extLst>
              <a:ext uri="{FF2B5EF4-FFF2-40B4-BE49-F238E27FC236}">
                <a16:creationId xmlns:a16="http://schemas.microsoft.com/office/drawing/2014/main" id="{3A94A2A0-CED4-777E-C13B-63F1C1C74A79}"/>
              </a:ext>
            </a:extLst>
          </p:cNvPr>
          <p:cNvGrpSpPr/>
          <p:nvPr/>
        </p:nvGrpSpPr>
        <p:grpSpPr>
          <a:xfrm>
            <a:off x="6148167" y="1666921"/>
            <a:ext cx="2401472" cy="2960828"/>
            <a:chOff x="5859350" y="1836530"/>
            <a:chExt cx="2401472" cy="2960828"/>
          </a:xfrm>
        </p:grpSpPr>
        <p:pic>
          <p:nvPicPr>
            <p:cNvPr id="2" name="Picture 1">
              <a:extLst>
                <a:ext uri="{FF2B5EF4-FFF2-40B4-BE49-F238E27FC236}">
                  <a16:creationId xmlns:a16="http://schemas.microsoft.com/office/drawing/2014/main" id="{82321CB4-B4EF-C27B-8B6A-5665F3EC2B5E}"/>
                </a:ext>
              </a:extLst>
            </p:cNvPr>
            <p:cNvPicPr>
              <a:picLocks noChangeAspect="1"/>
            </p:cNvPicPr>
            <p:nvPr/>
          </p:nvPicPr>
          <p:blipFill>
            <a:blip r:embed="rId4">
              <a:alphaModFix/>
            </a:blip>
            <a:stretch>
              <a:fillRect/>
            </a:stretch>
          </p:blipFill>
          <p:spPr>
            <a:xfrm>
              <a:off x="5859350" y="1836530"/>
              <a:ext cx="2401472" cy="2401472"/>
            </a:xfrm>
            <a:prstGeom prst="roundRect">
              <a:avLst>
                <a:gd name="adj" fmla="val 16667"/>
              </a:avLst>
            </a:prstGeom>
          </p:spPr>
        </p:pic>
        <p:sp>
          <p:nvSpPr>
            <p:cNvPr id="3" name="Google Shape;817;p29">
              <a:extLst>
                <a:ext uri="{FF2B5EF4-FFF2-40B4-BE49-F238E27FC236}">
                  <a16:creationId xmlns:a16="http://schemas.microsoft.com/office/drawing/2014/main" id="{2EF2B377-6E0C-5431-82FB-D85885174C50}"/>
                </a:ext>
              </a:extLst>
            </p:cNvPr>
            <p:cNvSpPr txBox="1">
              <a:spLocks/>
            </p:cNvSpPr>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7" name="Rectangle: Rounded Corners 6">
            <a:extLst>
              <a:ext uri="{FF2B5EF4-FFF2-40B4-BE49-F238E27FC236}">
                <a16:creationId xmlns:a16="http://schemas.microsoft.com/office/drawing/2014/main" id="{04D881F5-6519-0124-56C5-7564DE6E8D74}"/>
              </a:ext>
            </a:extLst>
          </p:cNvPr>
          <p:cNvSpPr/>
          <p:nvPr/>
        </p:nvSpPr>
        <p:spPr>
          <a:xfrm>
            <a:off x="800603" y="2514246"/>
            <a:ext cx="5013457" cy="199644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732901" y="2571750"/>
            <a:ext cx="3577654"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bóng đèn LED có hiệu suất chuyển từ năng lượng điện sang năng lượng ánh sáng cao đến 90%</a:t>
            </a:r>
            <a:endParaRPr lang="en-US" sz="2200" dirty="0"/>
          </a:p>
        </p:txBody>
      </p:sp>
      <p:pic>
        <p:nvPicPr>
          <p:cNvPr id="6" name="Picture 5">
            <a:extLst>
              <a:ext uri="{FF2B5EF4-FFF2-40B4-BE49-F238E27FC236}">
                <a16:creationId xmlns:a16="http://schemas.microsoft.com/office/drawing/2014/main" id="{3D01C5CB-6D45-56B0-D6F3-DD22939820DA}"/>
              </a:ext>
            </a:extLst>
          </p:cNvPr>
          <p:cNvPicPr>
            <a:picLocks noChangeAspect="1"/>
          </p:cNvPicPr>
          <p:nvPr/>
        </p:nvPicPr>
        <p:blipFill>
          <a:blip r:embed="rId5"/>
          <a:stretch>
            <a:fillRect/>
          </a:stretch>
        </p:blipFill>
        <p:spPr>
          <a:xfrm>
            <a:off x="109272" y="3347736"/>
            <a:ext cx="1623629" cy="1623629"/>
          </a:xfrm>
          <a:prstGeom prst="rect">
            <a:avLst/>
          </a:prstGeom>
        </p:spPr>
      </p:pic>
    </p:spTree>
    <p:extLst>
      <p:ext uri="{BB962C8B-B14F-4D97-AF65-F5344CB8AC3E}">
        <p14:creationId xmlns:p14="http://schemas.microsoft.com/office/powerpoint/2010/main" val="194093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990198"/>
            <a:ext cx="497102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Chúng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ta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cần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làm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hiệu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3521759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02</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824917"/>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hiệu</a:t>
            </a:r>
            <a:r>
              <a:rPr lang="en-US" sz="2000" b="1" dirty="0"/>
              <a:t> </a:t>
            </a:r>
            <a:r>
              <a:rPr lang="en-US" sz="2000" b="1" dirty="0" err="1"/>
              <a:t>quả</a:t>
            </a:r>
            <a:r>
              <a:rPr lang="en-US" sz="2000" b="1" dirty="0"/>
              <a:t> </a:t>
            </a:r>
            <a:r>
              <a:rPr lang="en-US" sz="2000" b="1" dirty="0" err="1"/>
              <a:t>năng</a:t>
            </a:r>
            <a:r>
              <a:rPr lang="en-US" sz="2000" b="1" dirty="0"/>
              <a:t> </a:t>
            </a:r>
            <a:r>
              <a:rPr lang="en-US" sz="2000" b="1" dirty="0" err="1"/>
              <a:t>lượng</a:t>
            </a:r>
            <a:endParaRPr lang="en-US" sz="2000" b="1" dirty="0"/>
          </a:p>
        </p:txBody>
      </p:sp>
      <p:pic>
        <p:nvPicPr>
          <p:cNvPr id="20" name="Picture 19">
            <a:extLst>
              <a:ext uri="{FF2B5EF4-FFF2-40B4-BE49-F238E27FC236}">
                <a16:creationId xmlns:a16="http://schemas.microsoft.com/office/drawing/2014/main" id="{A14C01A5-0342-6234-5FB1-8190140D0458}"/>
              </a:ext>
            </a:extLst>
          </p:cNvPr>
          <p:cNvPicPr>
            <a:picLocks noChangeAspect="1"/>
          </p:cNvPicPr>
          <p:nvPr/>
        </p:nvPicPr>
        <p:blipFill>
          <a:blip r:embed="rId3"/>
          <a:stretch>
            <a:fillRect/>
          </a:stretch>
        </p:blipFill>
        <p:spPr>
          <a:xfrm>
            <a:off x="1003609" y="1407316"/>
            <a:ext cx="609601" cy="609601"/>
          </a:xfrm>
          <a:prstGeom prst="rect">
            <a:avLst/>
          </a:prstGeom>
        </p:spPr>
      </p:pic>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715333" y="1522925"/>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Sử</a:t>
            </a:r>
            <a:r>
              <a:rPr lang="en-US" sz="2000" dirty="0"/>
              <a:t> </a:t>
            </a:r>
            <a:r>
              <a:rPr lang="en-US" sz="2000" dirty="0" err="1"/>
              <a:t>dụng</a:t>
            </a:r>
            <a:r>
              <a:rPr lang="en-US" sz="2000" dirty="0"/>
              <a:t> </a:t>
            </a:r>
            <a:r>
              <a:rPr lang="en-US" sz="2000" dirty="0" err="1"/>
              <a:t>thiết</a:t>
            </a:r>
            <a:r>
              <a:rPr lang="en-US" sz="2000" dirty="0"/>
              <a:t> </a:t>
            </a:r>
            <a:r>
              <a:rPr lang="en-US" sz="2000" dirty="0" err="1"/>
              <a:t>bị</a:t>
            </a:r>
            <a:r>
              <a:rPr lang="en-US" sz="2000" dirty="0"/>
              <a:t> </a:t>
            </a:r>
            <a:r>
              <a:rPr lang="en-US" sz="2000" dirty="0" err="1"/>
              <a:t>hiệu</a:t>
            </a:r>
            <a:r>
              <a:rPr lang="en-US" sz="2000" dirty="0"/>
              <a:t> </a:t>
            </a:r>
            <a:r>
              <a:rPr lang="en-US" sz="2000" dirty="0" err="1"/>
              <a:t>suất</a:t>
            </a:r>
            <a:r>
              <a:rPr lang="en-US" sz="2000" dirty="0"/>
              <a:t> </a:t>
            </a:r>
            <a:r>
              <a:rPr lang="en-US" sz="2000" dirty="0" err="1"/>
              <a:t>cao</a:t>
            </a:r>
            <a:endParaRPr lang="en-US" sz="2000" dirty="0"/>
          </a:p>
        </p:txBody>
      </p:sp>
      <p:pic>
        <p:nvPicPr>
          <p:cNvPr id="23" name="Picture 22">
            <a:extLst>
              <a:ext uri="{FF2B5EF4-FFF2-40B4-BE49-F238E27FC236}">
                <a16:creationId xmlns:a16="http://schemas.microsoft.com/office/drawing/2014/main" id="{F2256F9F-A42D-D6A7-8050-86A5BA9D6622}"/>
              </a:ext>
            </a:extLst>
          </p:cNvPr>
          <p:cNvPicPr>
            <a:picLocks noChangeAspect="1"/>
          </p:cNvPicPr>
          <p:nvPr/>
        </p:nvPicPr>
        <p:blipFill>
          <a:blip r:embed="rId4"/>
          <a:stretch>
            <a:fillRect/>
          </a:stretch>
        </p:blipFill>
        <p:spPr>
          <a:xfrm>
            <a:off x="1003610" y="2246110"/>
            <a:ext cx="609602" cy="609602"/>
          </a:xfrm>
          <a:prstGeom prst="rect">
            <a:avLst/>
          </a:prstGeom>
        </p:spPr>
      </p:pic>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715333" y="2274393"/>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Tắt</a:t>
            </a:r>
            <a:r>
              <a:rPr lang="en-US" sz="2000" dirty="0"/>
              <a:t> </a:t>
            </a:r>
            <a:r>
              <a:rPr lang="en-US" sz="2000" dirty="0" err="1"/>
              <a:t>thiết</a:t>
            </a:r>
            <a:r>
              <a:rPr lang="en-US" sz="2000" dirty="0"/>
              <a:t> </a:t>
            </a:r>
            <a:r>
              <a:rPr lang="en-US" sz="2000" dirty="0" err="1"/>
              <a:t>bị</a:t>
            </a:r>
            <a:r>
              <a:rPr lang="en-US" sz="2000" dirty="0"/>
              <a:t> </a:t>
            </a:r>
            <a:r>
              <a:rPr lang="en-US" sz="2000" dirty="0" err="1"/>
              <a:t>khi</a:t>
            </a:r>
            <a:r>
              <a:rPr lang="en-US" sz="2000" dirty="0"/>
              <a:t> </a:t>
            </a:r>
            <a:r>
              <a:rPr lang="en-US" sz="2000" dirty="0" err="1"/>
              <a:t>không</a:t>
            </a:r>
            <a:r>
              <a:rPr lang="en-US" sz="2000" dirty="0"/>
              <a:t> </a:t>
            </a:r>
            <a:r>
              <a:rPr lang="en-US" sz="2000" dirty="0" err="1"/>
              <a:t>sử</a:t>
            </a:r>
            <a:r>
              <a:rPr lang="en-US" sz="2000" dirty="0"/>
              <a:t> </a:t>
            </a:r>
            <a:r>
              <a:rPr lang="en-US" sz="2000" dirty="0" err="1"/>
              <a:t>dụng</a:t>
            </a:r>
            <a:endParaRPr lang="en-US" sz="2000" dirty="0"/>
          </a:p>
        </p:txBody>
      </p:sp>
      <p:pic>
        <p:nvPicPr>
          <p:cNvPr id="21506" name="Picture 2" descr="Landscape ">
            <a:extLst>
              <a:ext uri="{FF2B5EF4-FFF2-40B4-BE49-F238E27FC236}">
                <a16:creationId xmlns:a16="http://schemas.microsoft.com/office/drawing/2014/main" id="{E78A8271-8BC8-25AF-B12D-4613C026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09" y="3084905"/>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31;p32">
            <a:extLst>
              <a:ext uri="{FF2B5EF4-FFF2-40B4-BE49-F238E27FC236}">
                <a16:creationId xmlns:a16="http://schemas.microsoft.com/office/drawing/2014/main" id="{8039639C-A9FB-38F7-8731-573D05FC1AF1}"/>
              </a:ext>
            </a:extLst>
          </p:cNvPr>
          <p:cNvSpPr txBox="1">
            <a:spLocks/>
          </p:cNvSpPr>
          <p:nvPr/>
        </p:nvSpPr>
        <p:spPr>
          <a:xfrm>
            <a:off x="1715333" y="3041300"/>
            <a:ext cx="6425058" cy="10251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Tận</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từ</a:t>
            </a:r>
            <a:r>
              <a:rPr lang="en-US" sz="2000" dirty="0"/>
              <a:t> </a:t>
            </a:r>
            <a:r>
              <a:rPr lang="en-US" sz="2000" dirty="0" err="1"/>
              <a:t>thiên</a:t>
            </a:r>
            <a:r>
              <a:rPr lang="en-US" sz="2000" dirty="0"/>
              <a:t> </a:t>
            </a:r>
            <a:r>
              <a:rPr lang="en-US" sz="2000" dirty="0" err="1"/>
              <a:t>nhiên</a:t>
            </a:r>
            <a:r>
              <a:rPr lang="en-US" sz="2000" dirty="0"/>
              <a:t> </a:t>
            </a:r>
            <a:r>
              <a:rPr lang="en-US" sz="2000" dirty="0" err="1"/>
              <a:t>trong</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sinh</a:t>
            </a:r>
            <a:r>
              <a:rPr lang="en-US" sz="2000" dirty="0"/>
              <a:t> </a:t>
            </a:r>
            <a:r>
              <a:rPr lang="en-US" sz="2000" dirty="0" err="1"/>
              <a:t>hoạt</a:t>
            </a:r>
            <a:r>
              <a:rPr lang="en-US" sz="2000" dirty="0"/>
              <a:t>. </a:t>
            </a:r>
            <a:r>
              <a:rPr lang="en-US" sz="2000" dirty="0" err="1"/>
              <a:t>Ưu</a:t>
            </a:r>
            <a:r>
              <a:rPr lang="en-US" sz="2000" dirty="0"/>
              <a:t> </a:t>
            </a:r>
            <a:r>
              <a:rPr lang="en-US" sz="2000" dirty="0" err="1"/>
              <a:t>tiên</a:t>
            </a:r>
            <a:r>
              <a:rPr lang="en-US" sz="2000" dirty="0"/>
              <a:t> </a:t>
            </a:r>
            <a:r>
              <a:rPr lang="en-US" sz="2000" dirty="0" err="1"/>
              <a:t>sử</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tái</a:t>
            </a:r>
            <a:r>
              <a:rPr lang="en-US" sz="2000" dirty="0"/>
              <a:t> </a:t>
            </a:r>
            <a:r>
              <a:rPr lang="en-US" sz="2000" dirty="0" err="1"/>
              <a:t>tạo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 calcmode="lin" valueType="num">
                                      <p:cBhvr>
                                        <p:cTn id="34" dur="500" fill="hold"/>
                                        <p:tgtEl>
                                          <p:spTgt spid="21506"/>
                                        </p:tgtEl>
                                        <p:attrNameLst>
                                          <p:attrName>ppt_w</p:attrName>
                                        </p:attrNameLst>
                                      </p:cBhvr>
                                      <p:tavLst>
                                        <p:tav tm="0">
                                          <p:val>
                                            <p:fltVal val="0"/>
                                          </p:val>
                                        </p:tav>
                                        <p:tav tm="100000">
                                          <p:val>
                                            <p:strVal val="#ppt_w"/>
                                          </p:val>
                                        </p:tav>
                                      </p:tavLst>
                                    </p:anim>
                                    <p:anim calcmode="lin" valueType="num">
                                      <p:cBhvr>
                                        <p:cTn id="35" dur="500" fill="hold"/>
                                        <p:tgtEl>
                                          <p:spTgt spid="21506"/>
                                        </p:tgtEl>
                                        <p:attrNameLst>
                                          <p:attrName>ppt_h</p:attrName>
                                        </p:attrNameLst>
                                      </p:cBhvr>
                                      <p:tavLst>
                                        <p:tav tm="0">
                                          <p:val>
                                            <p:fltVal val="0"/>
                                          </p:val>
                                        </p:tav>
                                        <p:tav tm="100000">
                                          <p:val>
                                            <p:strVal val="#ppt_h"/>
                                          </p:val>
                                        </p:tav>
                                      </p:tavLst>
                                    </p:anim>
                                    <p:animEffect transition="in" filter="fade">
                                      <p:cBhvr>
                                        <p:cTn id="36" dur="500"/>
                                        <p:tgtEl>
                                          <p:spTgt spid="215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185169"/>
            <a:ext cx="7908830" cy="1264490"/>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3551" y="-143547"/>
            <a:ext cx="1923048" cy="1923048"/>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58537" y="290677"/>
            <a:ext cx="7032702"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Giải thích vì sao những cách dưới đây được coi là sử dụng hiệu quả năng lượng điện.</a:t>
            </a:r>
            <a:endParaRPr lang="en-US" sz="2400" dirty="0"/>
          </a:p>
        </p:txBody>
      </p:sp>
      <p:pic>
        <p:nvPicPr>
          <p:cNvPr id="6146" name="Picture 2" descr="Mẹo tiết kiệm điện với máy lạnh không có Inverter">
            <a:extLst>
              <a:ext uri="{FF2B5EF4-FFF2-40B4-BE49-F238E27FC236}">
                <a16:creationId xmlns:a16="http://schemas.microsoft.com/office/drawing/2014/main" id="{4F5428D7-2729-1E5A-4020-9E8312224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8" r="33218"/>
          <a:stretch/>
        </p:blipFill>
        <p:spPr bwMode="auto">
          <a:xfrm>
            <a:off x="164321" y="1617721"/>
            <a:ext cx="1631424"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352427B-9E03-334F-1FB9-662FD39E5EA6}"/>
              </a:ext>
            </a:extLst>
          </p:cNvPr>
          <p:cNvSpPr txBox="1">
            <a:spLocks/>
          </p:cNvSpPr>
          <p:nvPr/>
        </p:nvSpPr>
        <p:spPr>
          <a:xfrm>
            <a:off x="140691" y="3450002"/>
            <a:ext cx="1671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Tắt các thiết bị điện (ti vi, đèn điện,...) khi không sử dụng</a:t>
            </a:r>
            <a:endParaRPr lang="en-US" b="1" dirty="0"/>
          </a:p>
        </p:txBody>
      </p:sp>
      <p:pic>
        <p:nvPicPr>
          <p:cNvPr id="6148" name="Picture 4" descr="Hướng dẫn cách chỉnh độ sáng màn hình máy tính đơn giản nhất">
            <a:extLst>
              <a:ext uri="{FF2B5EF4-FFF2-40B4-BE49-F238E27FC236}">
                <a16:creationId xmlns:a16="http://schemas.microsoft.com/office/drawing/2014/main" id="{DE23A3C3-D7E5-E523-2CB7-31ECFACAC3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19" r="20459"/>
          <a:stretch/>
        </p:blipFill>
        <p:spPr bwMode="auto">
          <a:xfrm>
            <a:off x="1947733"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2F6879AA-3BC8-8D12-A54A-9A649CBE4E96}"/>
              </a:ext>
            </a:extLst>
          </p:cNvPr>
          <p:cNvSpPr txBox="1">
            <a:spLocks/>
          </p:cNvSpPr>
          <p:nvPr/>
        </p:nvSpPr>
        <p:spPr>
          <a:xfrm>
            <a:off x="2041935" y="3450002"/>
            <a:ext cx="1340828"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Giảm độ sáng màn hình máy tính</a:t>
            </a:r>
            <a:endParaRPr lang="en-US" b="1" dirty="0"/>
          </a:p>
        </p:txBody>
      </p:sp>
      <p:pic>
        <p:nvPicPr>
          <p:cNvPr id="6150" name="Picture 6" descr="Mùa hè bật điều hòa 26 độ có tiết kiệm điện không? Nhiều người đã nhầm! 26  độ không phải là tiêu chuẩn tốt nhất">
            <a:extLst>
              <a:ext uri="{FF2B5EF4-FFF2-40B4-BE49-F238E27FC236}">
                <a16:creationId xmlns:a16="http://schemas.microsoft.com/office/drawing/2014/main" id="{48B44123-BB42-7EF1-A587-7C30E55AF3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3" r="14826"/>
          <a:stretch/>
        </p:blipFill>
        <p:spPr bwMode="auto">
          <a:xfrm>
            <a:off x="3753840"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Google Shape;1031;p32">
            <a:extLst>
              <a:ext uri="{FF2B5EF4-FFF2-40B4-BE49-F238E27FC236}">
                <a16:creationId xmlns:a16="http://schemas.microsoft.com/office/drawing/2014/main" id="{D8729F21-4220-5083-4349-9B9D094286BC}"/>
              </a:ext>
            </a:extLst>
          </p:cNvPr>
          <p:cNvSpPr txBox="1">
            <a:spLocks/>
          </p:cNvSpPr>
          <p:nvPr/>
        </p:nvSpPr>
        <p:spPr>
          <a:xfrm>
            <a:off x="3683398" y="3450002"/>
            <a:ext cx="1777203"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Để điều hò</a:t>
            </a:r>
            <a:r>
              <a:rPr lang="en-US" b="1" dirty="0"/>
              <a:t>a</a:t>
            </a:r>
            <a:r>
              <a:rPr lang="vi-VN" b="1" dirty="0"/>
              <a:t> trên 26 °C vào mùa hè. Sử dụng quạt thay cho máy điều hòa mọi lúc có thể</a:t>
            </a:r>
            <a:endParaRPr lang="en-US" b="1" dirty="0"/>
          </a:p>
        </p:txBody>
      </p:sp>
      <p:pic>
        <p:nvPicPr>
          <p:cNvPr id="6152" name="Picture 8" descr="Quên đóng cửa tủ lạnh tốn bao nhiên điện và có sao không?">
            <a:extLst>
              <a:ext uri="{FF2B5EF4-FFF2-40B4-BE49-F238E27FC236}">
                <a16:creationId xmlns:a16="http://schemas.microsoft.com/office/drawing/2014/main" id="{4BA183CC-633B-6CCE-EE39-6A4DDD7057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69" r="20363"/>
          <a:stretch/>
        </p:blipFill>
        <p:spPr bwMode="auto">
          <a:xfrm>
            <a:off x="5559947"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B0FF0199-C27B-BAAB-10F5-D86CE3AB2799}"/>
              </a:ext>
            </a:extLst>
          </p:cNvPr>
          <p:cNvSpPr txBox="1">
            <a:spLocks/>
          </p:cNvSpPr>
          <p:nvPr/>
        </p:nvSpPr>
        <p:spPr>
          <a:xfrm>
            <a:off x="5617074" y="3425284"/>
            <a:ext cx="1568434"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Không để nhiệt độ tủ lạnh quá thấp, không mở tủ lạnh quá lâu</a:t>
            </a:r>
            <a:endParaRPr lang="en-US" b="1" dirty="0"/>
          </a:p>
        </p:txBody>
      </p:sp>
      <p:pic>
        <p:nvPicPr>
          <p:cNvPr id="6154" name="Picture 10" descr="8 mẹo vệ sinh các thiết bị điện tử và gia dụng trong nhà đón tết">
            <a:extLst>
              <a:ext uri="{FF2B5EF4-FFF2-40B4-BE49-F238E27FC236}">
                <a16:creationId xmlns:a16="http://schemas.microsoft.com/office/drawing/2014/main" id="{E53FD3D5-F525-D74D-F179-49D3A01C8D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09" r="17408"/>
          <a:stretch/>
        </p:blipFill>
        <p:spPr bwMode="auto">
          <a:xfrm>
            <a:off x="7383294"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Google Shape;1031;p32">
            <a:extLst>
              <a:ext uri="{FF2B5EF4-FFF2-40B4-BE49-F238E27FC236}">
                <a16:creationId xmlns:a16="http://schemas.microsoft.com/office/drawing/2014/main" id="{66518A58-73D8-FC44-9589-2F6C98840D2E}"/>
              </a:ext>
            </a:extLst>
          </p:cNvPr>
          <p:cNvSpPr txBox="1">
            <a:spLocks/>
          </p:cNvSpPr>
          <p:nvPr/>
        </p:nvSpPr>
        <p:spPr>
          <a:xfrm>
            <a:off x="7434754" y="3450002"/>
            <a:ext cx="1709245"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Thường xuyên bảo trì, bảo dưỡng và vệ sinh các thiết bị điện</a:t>
            </a:r>
            <a:endParaRPr lang="en-US" b="1" dirty="0"/>
          </a:p>
        </p:txBody>
      </p:sp>
    </p:spTree>
    <p:extLst>
      <p:ext uri="{BB962C8B-B14F-4D97-AF65-F5344CB8AC3E}">
        <p14:creationId xmlns:p14="http://schemas.microsoft.com/office/powerpoint/2010/main" val="210480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500"/>
                                        <p:tgtEl>
                                          <p:spTgt spid="615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fade">
                                      <p:cBhvr>
                                        <p:cTn id="51" dur="500"/>
                                        <p:tgtEl>
                                          <p:spTgt spid="6154"/>
                                        </p:tgtEl>
                                      </p:cBhvr>
                                    </p:animEffect>
                                  </p:childTnLst>
                                </p:cTn>
                              </p:par>
                            </p:childTnLst>
                          </p:cTn>
                        </p:par>
                        <p:par>
                          <p:cTn id="52" fill="hold">
                            <p:stCondLst>
                              <p:cond delay="500"/>
                            </p:stCondLst>
                            <p:childTnLst>
                              <p:par>
                                <p:cTn id="53" presetID="47"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3126876"/>
            <a:ext cx="7908830" cy="1670695"/>
          </a:xfrm>
          <a:prstGeom prst="roundRect">
            <a:avLst/>
          </a:prstGeom>
          <a:no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7825D805-E877-62B1-D3AE-3E83B33BAA14}"/>
              </a:ext>
            </a:extLst>
          </p:cNvPr>
          <p:cNvPicPr>
            <a:picLocks noChangeAspect="1"/>
          </p:cNvPicPr>
          <p:nvPr/>
        </p:nvPicPr>
        <p:blipFill>
          <a:blip r:embed="rId3"/>
          <a:stretch>
            <a:fillRect/>
          </a:stretch>
        </p:blipFill>
        <p:spPr>
          <a:xfrm>
            <a:off x="-150867" y="3291723"/>
            <a:ext cx="2311967" cy="231196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727015" y="3126876"/>
            <a:ext cx="725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000"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Những cách đó được coi là sử dụng hiệu quả năng lượng điện vì nó giúp giảm lượng điện năng tiêu thụ trong nhà, làm giảm khai tác tài nguyên giúp bảo vệ môi trường, giảm phần chi tiêu trong gia đình, tăng cường tuổi thọ cho các thiết bị điện.</a:t>
            </a:r>
            <a:endParaRPr lang="en-US" dirty="0"/>
          </a:p>
        </p:txBody>
      </p:sp>
      <p:pic>
        <p:nvPicPr>
          <p:cNvPr id="16" name="Picture 15">
            <a:extLst>
              <a:ext uri="{FF2B5EF4-FFF2-40B4-BE49-F238E27FC236}">
                <a16:creationId xmlns:a16="http://schemas.microsoft.com/office/drawing/2014/main" id="{5D4CEC1C-E37E-1017-E4B5-7A89B7E6A9DE}"/>
              </a:ext>
            </a:extLst>
          </p:cNvPr>
          <p:cNvPicPr>
            <a:picLocks noChangeAspect="1"/>
          </p:cNvPicPr>
          <p:nvPr/>
        </p:nvPicPr>
        <p:blipFill>
          <a:blip r:embed="rId4"/>
          <a:stretch>
            <a:fillRect/>
          </a:stretch>
        </p:blipFill>
        <p:spPr>
          <a:xfrm>
            <a:off x="500938" y="93962"/>
            <a:ext cx="8142124" cy="3032914"/>
          </a:xfrm>
          <a:prstGeom prst="rect">
            <a:avLst/>
          </a:prstGeom>
        </p:spPr>
      </p:pic>
    </p:spTree>
    <p:extLst>
      <p:ext uri="{BB962C8B-B14F-4D97-AF65-F5344CB8AC3E}">
        <p14:creationId xmlns:p14="http://schemas.microsoft.com/office/powerpoint/2010/main" val="340597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Ecology concept background flat design">
            <a:extLst>
              <a:ext uri="{FF2B5EF4-FFF2-40B4-BE49-F238E27FC236}">
                <a16:creationId xmlns:a16="http://schemas.microsoft.com/office/drawing/2014/main" id="{DFAD71A3-CD8B-1AA7-AFDE-08407C366FC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465" r="5198" b="7750"/>
          <a:stretch/>
        </p:blipFill>
        <p:spPr bwMode="auto">
          <a:xfrm>
            <a:off x="100123" y="406262"/>
            <a:ext cx="3876899" cy="4142829"/>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046098"/>
            <a:ext cx="7908830" cy="3704321"/>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35232" y="2704025"/>
            <a:ext cx="2536460" cy="2536460"/>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330712" y="1160486"/>
            <a:ext cx="7538225"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200" dirty="0"/>
              <a:t>Để tận dụng gió và ánh sáng tự nhiên cho ngôi nhà của em, hãy thực hiện các việc sau và giải thích vì sao hành động như vậy.</a:t>
            </a:r>
            <a:endParaRPr lang="en-US" sz="2200" dirty="0"/>
          </a:p>
          <a:p>
            <a:r>
              <a:rPr lang="vi-VN" sz="2200" dirty="0"/>
              <a:t>a) Mở cửa để gió tự nhiên làm thông thoáng ngôi nhà.</a:t>
            </a:r>
            <a:endParaRPr lang="en-US" sz="2200" dirty="0"/>
          </a:p>
          <a:p>
            <a:r>
              <a:rPr lang="vi-VN" sz="2200" dirty="0"/>
              <a:t>b) Kê bàn học, bàn làm việc gần nơi có ánh sáng tự nhiên và tận dụng nguồn ánh sáng này cho các hoạt động sinh hoạt.</a:t>
            </a:r>
            <a:endParaRPr lang="en-US" sz="2200" dirty="0"/>
          </a:p>
          <a:p>
            <a:r>
              <a:rPr lang="vi-VN" sz="2200" dirty="0"/>
              <a:t>c) Sơn phòng sáng màu.</a:t>
            </a:r>
            <a:r>
              <a:rPr lang="en-US" sz="2200" dirty="0"/>
              <a:t> </a:t>
            </a:r>
          </a:p>
        </p:txBody>
      </p:sp>
    </p:spTree>
    <p:extLst>
      <p:ext uri="{BB962C8B-B14F-4D97-AF65-F5344CB8AC3E}">
        <p14:creationId xmlns:p14="http://schemas.microsoft.com/office/powerpoint/2010/main" val="1204921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kiểu cửa sổ 'tiêu tài, tán lộc' cần tránh">
            <a:extLst>
              <a:ext uri="{FF2B5EF4-FFF2-40B4-BE49-F238E27FC236}">
                <a16:creationId xmlns:a16="http://schemas.microsoft.com/office/drawing/2014/main" id="{4F931D88-5DB9-4313-90D0-3EC986A6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00" y="417474"/>
            <a:ext cx="5437415" cy="409505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60685" y="1093982"/>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a) </a:t>
            </a:r>
            <a:r>
              <a:rPr lang="en-US" dirty="0" err="1"/>
              <a:t>Mở</a:t>
            </a:r>
            <a:r>
              <a:rPr lang="en-US" dirty="0"/>
              <a:t> </a:t>
            </a:r>
            <a:r>
              <a:rPr lang="en-US" dirty="0" err="1"/>
              <a:t>cửa</a:t>
            </a:r>
            <a:r>
              <a:rPr lang="en-US" dirty="0"/>
              <a:t> </a:t>
            </a:r>
            <a:r>
              <a:rPr lang="en-US" dirty="0" err="1"/>
              <a:t>để</a:t>
            </a:r>
            <a:r>
              <a:rPr lang="en-US" dirty="0"/>
              <a:t> </a:t>
            </a:r>
            <a:r>
              <a:rPr lang="en-US" dirty="0" err="1"/>
              <a:t>gió</a:t>
            </a:r>
            <a:r>
              <a:rPr lang="en-US" dirty="0"/>
              <a:t> </a:t>
            </a:r>
            <a:r>
              <a:rPr lang="en-US" dirty="0" err="1"/>
              <a:t>tự</a:t>
            </a:r>
            <a:r>
              <a:rPr lang="en-US" dirty="0"/>
              <a:t> </a:t>
            </a:r>
            <a:r>
              <a:rPr lang="en-US" dirty="0" err="1"/>
              <a:t>nhiên</a:t>
            </a:r>
            <a:r>
              <a:rPr lang="en-US" dirty="0"/>
              <a:t> </a:t>
            </a:r>
            <a:r>
              <a:rPr lang="en-US" dirty="0" err="1"/>
              <a:t>làm</a:t>
            </a:r>
            <a:r>
              <a:rPr lang="en-US" dirty="0"/>
              <a:t> </a:t>
            </a:r>
            <a:r>
              <a:rPr lang="en-US" dirty="0" err="1"/>
              <a:t>thông</a:t>
            </a:r>
            <a:r>
              <a:rPr lang="en-US" dirty="0"/>
              <a:t> </a:t>
            </a:r>
            <a:r>
              <a:rPr lang="en-US" dirty="0" err="1"/>
              <a:t>thoáng</a:t>
            </a:r>
            <a:r>
              <a:rPr lang="en-US" dirty="0"/>
              <a:t> </a:t>
            </a:r>
            <a:r>
              <a:rPr lang="en-US" dirty="0" err="1"/>
              <a:t>ngôi</a:t>
            </a:r>
            <a:r>
              <a:rPr lang="en-US" dirty="0"/>
              <a:t> </a:t>
            </a:r>
            <a:r>
              <a:rPr lang="en-US" dirty="0" err="1"/>
              <a:t>nhà</a:t>
            </a:r>
            <a:r>
              <a:rPr lang="en-US" dirty="0"/>
              <a:t> </a:t>
            </a:r>
            <a:r>
              <a:rPr lang="en-US" dirty="0" err="1"/>
              <a:t>giúp</a:t>
            </a:r>
            <a:r>
              <a:rPr lang="en-US" dirty="0"/>
              <a:t> </a:t>
            </a:r>
            <a:r>
              <a:rPr lang="en-US" dirty="0" err="1"/>
              <a:t>giảm</a:t>
            </a:r>
            <a:r>
              <a:rPr lang="en-US" dirty="0"/>
              <a:t> </a:t>
            </a:r>
            <a:r>
              <a:rPr lang="en-US" dirty="0" err="1"/>
              <a:t>phần</a:t>
            </a:r>
            <a:r>
              <a:rPr lang="en-US" dirty="0"/>
              <a:t> </a:t>
            </a:r>
            <a:r>
              <a:rPr lang="en-US" dirty="0" err="1"/>
              <a:t>điện</a:t>
            </a:r>
            <a:r>
              <a:rPr lang="en-US" dirty="0"/>
              <a:t> </a:t>
            </a:r>
            <a:r>
              <a:rPr lang="en-US" dirty="0" err="1"/>
              <a:t>năng</a:t>
            </a:r>
            <a:r>
              <a:rPr lang="en-US" dirty="0"/>
              <a:t> </a:t>
            </a:r>
            <a:r>
              <a:rPr lang="en-US" dirty="0" err="1"/>
              <a:t>vì</a:t>
            </a:r>
            <a:r>
              <a:rPr lang="en-US" dirty="0"/>
              <a:t> </a:t>
            </a:r>
            <a:r>
              <a:rPr lang="en-US" dirty="0" err="1"/>
              <a:t>không</a:t>
            </a:r>
            <a:r>
              <a:rPr lang="en-US" dirty="0"/>
              <a:t> </a:t>
            </a:r>
            <a:r>
              <a:rPr lang="en-US" dirty="0" err="1"/>
              <a:t>phải</a:t>
            </a:r>
            <a:r>
              <a:rPr lang="en-US" dirty="0"/>
              <a:t> </a:t>
            </a:r>
            <a:r>
              <a:rPr lang="en-US" dirty="0" err="1"/>
              <a:t>sử</a:t>
            </a:r>
            <a:r>
              <a:rPr lang="en-US" dirty="0"/>
              <a:t> </a:t>
            </a:r>
            <a:r>
              <a:rPr lang="en-US" dirty="0" err="1"/>
              <a:t>dụng</a:t>
            </a:r>
            <a:r>
              <a:rPr lang="en-US" dirty="0"/>
              <a:t> </a:t>
            </a:r>
            <a:r>
              <a:rPr lang="en-US" dirty="0" err="1"/>
              <a:t>đến</a:t>
            </a:r>
            <a:r>
              <a:rPr lang="en-US" dirty="0"/>
              <a:t> </a:t>
            </a:r>
            <a:r>
              <a:rPr lang="en-US" dirty="0" err="1"/>
              <a:t>quạt</a:t>
            </a:r>
            <a:r>
              <a:rPr lang="en-US" dirty="0"/>
              <a:t>, </a:t>
            </a:r>
            <a:r>
              <a:rPr lang="en-US" dirty="0" err="1"/>
              <a:t>máy</a:t>
            </a:r>
            <a:r>
              <a:rPr lang="en-US" dirty="0"/>
              <a:t> </a:t>
            </a:r>
            <a:r>
              <a:rPr lang="en-US" dirty="0" err="1"/>
              <a:t>điều</a:t>
            </a:r>
            <a:r>
              <a:rPr lang="en-US" dirty="0"/>
              <a:t> </a:t>
            </a:r>
            <a:r>
              <a:rPr lang="en-US" dirty="0" err="1"/>
              <a:t>hòa</a:t>
            </a:r>
            <a:r>
              <a:rPr lang="en-US" dirty="0"/>
              <a:t> </a:t>
            </a:r>
            <a:r>
              <a:rPr lang="en-US" dirty="0" err="1"/>
              <a:t>không</a:t>
            </a:r>
            <a:r>
              <a:rPr lang="en-US" dirty="0"/>
              <a:t> </a:t>
            </a:r>
            <a:r>
              <a:rPr lang="en-US" dirty="0" err="1"/>
              <a:t>khí</a:t>
            </a:r>
            <a:r>
              <a:rPr lang="en-US" dirty="0"/>
              <a:t>, …</a:t>
            </a:r>
          </a:p>
        </p:txBody>
      </p:sp>
    </p:spTree>
    <p:extLst>
      <p:ext uri="{BB962C8B-B14F-4D97-AF65-F5344CB8AC3E}">
        <p14:creationId xmlns:p14="http://schemas.microsoft.com/office/powerpoint/2010/main" val="14712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1DFD29A4-9EA9-5166-039D-94DD4A067E0B}"/>
              </a:ext>
            </a:extLst>
          </p:cNvPr>
          <p:cNvSpPr txBox="1">
            <a:spLocks/>
          </p:cNvSpPr>
          <p:nvPr/>
        </p:nvSpPr>
        <p:spPr>
          <a:xfrm>
            <a:off x="5327417" y="799287"/>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b) </a:t>
            </a:r>
            <a:r>
              <a:rPr lang="vi-VN" dirty="0"/>
              <a:t>Kê bàn học, bàn làm việc gần nơi có ánh sáng tự nhiên và tận dụng nguồn ánh sáng này cho các hoạt động sinh hoạt giúp giảm phần điện năng vì không phải sử dụng đến đèn điện.</a:t>
            </a:r>
            <a:endParaRPr lang="en-US" dirty="0"/>
          </a:p>
        </p:txBody>
      </p:sp>
      <p:pic>
        <p:nvPicPr>
          <p:cNvPr id="8194" name="Picture 2" descr="Những ý tưởng biến bậu cửa sổ thành bàn làm việc, góc thư giãn">
            <a:extLst>
              <a:ext uri="{FF2B5EF4-FFF2-40B4-BE49-F238E27FC236}">
                <a16:creationId xmlns:a16="http://schemas.microsoft.com/office/drawing/2014/main" id="{91AD3BA2-BBD8-5152-228E-5A5AD358D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4" y="973407"/>
            <a:ext cx="5018003" cy="319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42B8FEAE-84A5-438C-E10E-44E40A753807}"/>
              </a:ext>
            </a:extLst>
          </p:cNvPr>
          <p:cNvSpPr txBox="1">
            <a:spLocks/>
          </p:cNvSpPr>
          <p:nvPr/>
        </p:nvSpPr>
        <p:spPr>
          <a:xfrm>
            <a:off x="443183" y="878101"/>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 </a:t>
            </a:r>
            <a:r>
              <a:rPr lang="vi-VN" dirty="0"/>
              <a:t>Sơn phòng sáng màu giúp phản chiếu ánh sáng tốt hơn làm cho không gian trở nên sáng hơn, do đó sẽ ít cần tới sử dụng đèn điện với công suất lớn hơn làm giảm thiểu lượng tiêu thụ điện năng.</a:t>
            </a:r>
            <a:endParaRPr lang="en-US" dirty="0"/>
          </a:p>
        </p:txBody>
      </p:sp>
      <p:pic>
        <p:nvPicPr>
          <p:cNvPr id="9218" name="Picture 2" descr="35+ mẫu phối màu sơn phòng khách nổi bật trong năm 2023">
            <a:extLst>
              <a:ext uri="{FF2B5EF4-FFF2-40B4-BE49-F238E27FC236}">
                <a16:creationId xmlns:a16="http://schemas.microsoft.com/office/drawing/2014/main" id="{07E0D13A-0549-8A5B-CDF5-7232DD3D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493" y="933102"/>
            <a:ext cx="5100585" cy="343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160485"/>
            <a:ext cx="7908830" cy="22815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93997" y="933597"/>
            <a:ext cx="3049417" cy="304941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653991" y="1637223"/>
            <a:ext cx="610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Vì sao trồng nhiều cây xanh quanh nhà và trường học giúp sử dụng hiệu quả năng lượng và bảo vệ môi trường?</a:t>
            </a:r>
            <a:r>
              <a:rPr lang="en-US" sz="2400" dirty="0"/>
              <a:t> </a:t>
            </a:r>
          </a:p>
        </p:txBody>
      </p:sp>
    </p:spTree>
    <p:extLst>
      <p:ext uri="{BB962C8B-B14F-4D97-AF65-F5344CB8AC3E}">
        <p14:creationId xmlns:p14="http://schemas.microsoft.com/office/powerpoint/2010/main" val="422915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Loại Cây Xanh Trường Học được Yêu Thích, đẹp Và Dễ Trồng">
            <a:extLst>
              <a:ext uri="{FF2B5EF4-FFF2-40B4-BE49-F238E27FC236}">
                <a16:creationId xmlns:a16="http://schemas.microsoft.com/office/drawing/2014/main" id="{DC7D7953-80D4-DA61-B64D-3303150D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80"/>
          <a:stretch/>
        </p:blipFill>
        <p:spPr bwMode="auto">
          <a:xfrm>
            <a:off x="124521" y="980378"/>
            <a:ext cx="5339400" cy="336859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ree ">
            <a:extLst>
              <a:ext uri="{FF2B5EF4-FFF2-40B4-BE49-F238E27FC236}">
                <a16:creationId xmlns:a16="http://schemas.microsoft.com/office/drawing/2014/main" id="{608619F0-65FA-6B45-B52B-9E312374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1344651"/>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D8E819C-CAE5-F3ED-F03B-3866C6A83449}"/>
              </a:ext>
            </a:extLst>
          </p:cNvPr>
          <p:cNvSpPr txBox="1">
            <a:spLocks/>
          </p:cNvSpPr>
          <p:nvPr/>
        </p:nvSpPr>
        <p:spPr>
          <a:xfrm>
            <a:off x="5945457" y="1249459"/>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Tạo</a:t>
            </a:r>
            <a:r>
              <a:rPr lang="en-US" sz="2000" dirty="0"/>
              <a:t> </a:t>
            </a:r>
            <a:r>
              <a:rPr lang="en-US" sz="2000" dirty="0" err="1"/>
              <a:t>bóng</a:t>
            </a:r>
            <a:r>
              <a:rPr lang="en-US" sz="2000" dirty="0"/>
              <a:t> </a:t>
            </a:r>
            <a:r>
              <a:rPr lang="en-US" sz="2000" dirty="0" err="1"/>
              <a:t>mát</a:t>
            </a:r>
            <a:r>
              <a:rPr lang="en-US" sz="2000" dirty="0"/>
              <a:t>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en-US" sz="2000" dirty="0" err="1"/>
              <a:t>giảm</a:t>
            </a:r>
            <a:r>
              <a:rPr lang="en-US" sz="2000" dirty="0"/>
              <a:t> </a:t>
            </a:r>
            <a:r>
              <a:rPr lang="en-US" sz="2000" dirty="0" err="1"/>
              <a:t>nhu</a:t>
            </a:r>
            <a:r>
              <a:rPr lang="en-US" sz="2000" dirty="0"/>
              <a:t> </a:t>
            </a:r>
            <a:r>
              <a:rPr lang="en-US" sz="2000" dirty="0" err="1"/>
              <a:t>cầu</a:t>
            </a:r>
            <a:r>
              <a:rPr lang="en-US" sz="2000" dirty="0"/>
              <a:t>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lạnh</a:t>
            </a:r>
            <a:endParaRPr lang="en-US" sz="2000" dirty="0"/>
          </a:p>
        </p:txBody>
      </p:sp>
      <p:pic>
        <p:nvPicPr>
          <p:cNvPr id="3" name="Picture 2" descr="Tree ">
            <a:extLst>
              <a:ext uri="{FF2B5EF4-FFF2-40B4-BE49-F238E27FC236}">
                <a16:creationId xmlns:a16="http://schemas.microsoft.com/office/drawing/2014/main" id="{D6B5D9EA-D7A0-03C3-F538-61B982930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2163859"/>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84C9DA87-F78C-4DEC-553D-D36926122116}"/>
              </a:ext>
            </a:extLst>
          </p:cNvPr>
          <p:cNvSpPr txBox="1">
            <a:spLocks/>
          </p:cNvSpPr>
          <p:nvPr/>
        </p:nvSpPr>
        <p:spPr>
          <a:xfrm>
            <a:off x="5945457" y="2068667"/>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G</a:t>
            </a:r>
            <a:r>
              <a:rPr lang="vi-VN" sz="2000" dirty="0"/>
              <a:t>iảm lượng khí nhà kính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vi-VN" sz="2000" dirty="0"/>
              <a:t>bảo vệ môi trường</a:t>
            </a:r>
            <a:endParaRPr lang="en-US" sz="2000" dirty="0"/>
          </a:p>
        </p:txBody>
      </p:sp>
      <p:pic>
        <p:nvPicPr>
          <p:cNvPr id="5" name="Picture 4" descr="Tree ">
            <a:extLst>
              <a:ext uri="{FF2B5EF4-FFF2-40B4-BE49-F238E27FC236}">
                <a16:creationId xmlns:a16="http://schemas.microsoft.com/office/drawing/2014/main" id="{62ECABFB-7257-E9A3-6523-2149CDBF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3008913"/>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E460B8DC-ABA5-3A38-292F-312939943952}"/>
              </a:ext>
            </a:extLst>
          </p:cNvPr>
          <p:cNvSpPr txBox="1">
            <a:spLocks/>
          </p:cNvSpPr>
          <p:nvPr/>
        </p:nvSpPr>
        <p:spPr>
          <a:xfrm>
            <a:off x="5945457" y="2913721"/>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T</a:t>
            </a:r>
            <a:r>
              <a:rPr lang="vi-VN" sz="2000" dirty="0"/>
              <a:t>ạo môi trường sống phong phú và đa dạng sinh học</a:t>
            </a:r>
            <a:endParaRPr lang="en-US" sz="1800" dirty="0"/>
          </a:p>
        </p:txBody>
      </p:sp>
    </p:spTree>
    <p:extLst>
      <p:ext uri="{BB962C8B-B14F-4D97-AF65-F5344CB8AC3E}">
        <p14:creationId xmlns:p14="http://schemas.microsoft.com/office/powerpoint/2010/main" val="39867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526208" y="1853278"/>
            <a:ext cx="4562143"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phải sử dụng hiệu quả năng lượng và bảo vệ môi trường?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4228060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5577840" y="499110"/>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iện tại nhiều nguồn năng lượng hóa thạch đã sắp cạn kiệt và không tái tạo lại được, môi trường ở nhiều khu vực khi ô nhiễm trầm trọng, xuất hiện hiệu ứng nhà kính, nhiều động vật, thực vật bị đưa vào sách đỏ,...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pic>
        <p:nvPicPr>
          <p:cNvPr id="22532" name="Picture 4" descr="Environmental Pollution concept art vector in cartoon style">
            <a:extLst>
              <a:ext uri="{FF2B5EF4-FFF2-40B4-BE49-F238E27FC236}">
                <a16:creationId xmlns:a16="http://schemas.microsoft.com/office/drawing/2014/main" id="{F831A95A-D526-032D-DB89-C08C08FA3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8740" cy="51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3" name="Picture 2">
            <a:extLst>
              <a:ext uri="{FF2B5EF4-FFF2-40B4-BE49-F238E27FC236}">
                <a16:creationId xmlns:a16="http://schemas.microsoft.com/office/drawing/2014/main" id="{6ED10A69-238A-4D42-ACAC-018193FA4BF6}"/>
              </a:ext>
            </a:extLst>
          </p:cNvPr>
          <p:cNvPicPr>
            <a:picLocks noChangeAspect="1"/>
          </p:cNvPicPr>
          <p:nvPr/>
        </p:nvPicPr>
        <p:blipFill>
          <a:blip r:embed="rId3"/>
          <a:stretch>
            <a:fillRect/>
          </a:stretch>
        </p:blipFill>
        <p:spPr>
          <a:xfrm>
            <a:off x="3665267" y="-297366"/>
            <a:ext cx="5567246" cy="5567246"/>
          </a:xfrm>
          <a:prstGeom prst="rect">
            <a:avLst/>
          </a:prstGeom>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626699" y="893120"/>
            <a:ext cx="3253739" cy="38275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vệ môi trường là hành động phòng ngừa, hạn chế các tác động xấu đến môi trường và cải thiện, giúp môi trường trong lành hơn, sử dụng tiết kiệm các tài nguyên thiên nhiên,...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196707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a:extLst>
              <a:ext uri="{FF2B5EF4-FFF2-40B4-BE49-F238E27FC236}">
                <a16:creationId xmlns:a16="http://schemas.microsoft.com/office/drawing/2014/main" id="{08DCE0FE-C7A8-6509-E83E-7ECA5ABF0265}"/>
              </a:ext>
            </a:extLst>
          </p:cNvPr>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3000"/>
                  <a:buFont typeface="Montserrat"/>
                  <a:buNone/>
                  <a:tabLst/>
                  <a:defRPr/>
                </a:pPr>
                <a:r>
                  <a:rPr kumimoji="0" lang="en" sz="2000" b="1" i="0" u="none" strike="noStrike" kern="0" cap="none" spc="0" normalizeH="0" baseline="0" noProof="0" dirty="0">
                    <a:ln>
                      <a:noFill/>
                    </a:ln>
                    <a:solidFill>
                      <a:srgbClr val="FFFFFF"/>
                    </a:solidFill>
                    <a:effectLst/>
                    <a:uLnTx/>
                    <a:uFillTx/>
                    <a:latin typeface="Fira Sans Condensed Black" panose="020B0A03050000020004" pitchFamily="34" charset="0"/>
                    <a:sym typeface="Montserrat"/>
                  </a:rPr>
                  <a:t>03</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Sử</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Dụng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Hiệu</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Quả</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Và</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Bảo</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Vệ</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Môi</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Trường</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Một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biện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Giữ</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Trồng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78" name="Picture 2" descr="Save nature ">
            <a:extLst>
              <a:ext uri="{FF2B5EF4-FFF2-40B4-BE49-F238E27FC236}">
                <a16:creationId xmlns:a16="http://schemas.microsoft.com/office/drawing/2014/main" id="{B128160F-300B-7A66-F66E-A3BF28A2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a:extLst>
              <a:ext uri="{FF2B5EF4-FFF2-40B4-BE49-F238E27FC236}">
                <a16:creationId xmlns:a16="http://schemas.microsoft.com/office/drawing/2014/main" id="{2FD7DB63-25F9-646E-9CA7-A5EFA523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a:extLst>
              <a:ext uri="{FF2B5EF4-FFF2-40B4-BE49-F238E27FC236}">
                <a16:creationId xmlns:a16="http://schemas.microsoft.com/office/drawing/2014/main" id="{BC570F33-4187-7A5C-86BF-3C08FFC1B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EC17BF4D-47DA-E050-A635-9CDFADD7C708}"/>
              </a:ext>
            </a:extLst>
          </p:cNvPr>
          <p:cNvSpPr txBox="1">
            <a:spLocks/>
          </p:cNvSpPr>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hoạt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4" name="Picture 8" descr="Co2 ">
            <a:extLst>
              <a:ext uri="{FF2B5EF4-FFF2-40B4-BE49-F238E27FC236}">
                <a16:creationId xmlns:a16="http://schemas.microsoft.com/office/drawing/2014/main" id="{72F5069E-E377-136E-7647-62FA87B84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6BCF08F9-DF10-78A6-5AE9-DA012B61FA32}"/>
              </a:ext>
            </a:extLst>
          </p:cNvPr>
          <p:cNvSpPr txBox="1">
            <a:spLocks/>
          </p:cNvSpPr>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kính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ô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nhiễm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6" name="Picture 10" descr="Natural resources ">
            <a:extLst>
              <a:ext uri="{FF2B5EF4-FFF2-40B4-BE49-F238E27FC236}">
                <a16:creationId xmlns:a16="http://schemas.microsoft.com/office/drawing/2014/main" id="{B9A0CB4E-2570-5DA6-3788-F5C871B15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917F373A-655E-032E-C669-01F537A9B286}"/>
              </a:ext>
            </a:extLst>
          </p:cNvPr>
          <p:cNvSpPr txBox="1">
            <a:spLocks/>
          </p:cNvSpPr>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hợp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nguyên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nhiên</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8" name="Picture 12" descr="Recycle sign ">
            <a:extLst>
              <a:ext uri="{FF2B5EF4-FFF2-40B4-BE49-F238E27FC236}">
                <a16:creationId xmlns:a16="http://schemas.microsoft.com/office/drawing/2014/main" id="{04A621A4-EC79-12D9-A092-339DB0D0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0578DCF-FACF-F1BF-DC15-D5E52376DC7F}"/>
              </a:ext>
            </a:extLst>
          </p:cNvPr>
          <p:cNvSpPr txBox="1">
            <a:spLocks/>
          </p:cNvSpPr>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liệu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qua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nếu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12808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799124" y="1179620"/>
            <a:ext cx="6100762" cy="664463"/>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289702" y="555777"/>
            <a:ext cx="1567826" cy="1567826"/>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963248" y="1212070"/>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400" b="1" dirty="0" err="1"/>
              <a:t>Năng</a:t>
            </a:r>
            <a:r>
              <a:rPr lang="en-US" sz="2400" b="1" dirty="0"/>
              <a:t> </a:t>
            </a:r>
            <a:r>
              <a:rPr lang="en-US" sz="2400" b="1" dirty="0" err="1"/>
              <a:t>lượng</a:t>
            </a:r>
            <a:r>
              <a:rPr lang="en-US" sz="2400" b="1" dirty="0"/>
              <a:t> </a:t>
            </a:r>
            <a:r>
              <a:rPr lang="en-US" sz="2400" b="1" dirty="0" err="1"/>
              <a:t>tái</a:t>
            </a:r>
            <a:r>
              <a:rPr lang="en-US" sz="2400" b="1" dirty="0"/>
              <a:t> </a:t>
            </a:r>
            <a:r>
              <a:rPr lang="en-US" sz="2400" b="1" dirty="0" err="1"/>
              <a:t>tạo</a:t>
            </a:r>
            <a:r>
              <a:rPr lang="en-US" sz="2400" b="1" dirty="0"/>
              <a:t> </a:t>
            </a:r>
            <a:r>
              <a:rPr lang="en-US" sz="2400" b="1" dirty="0" err="1"/>
              <a:t>là</a:t>
            </a:r>
            <a:r>
              <a:rPr lang="en-US" sz="2400" b="1" dirty="0"/>
              <a:t> </a:t>
            </a:r>
            <a:r>
              <a:rPr lang="en-US" sz="2400" b="1" dirty="0" err="1"/>
              <a:t>gì</a:t>
            </a:r>
            <a:r>
              <a:rPr lang="en-US" sz="2400" b="1" dirty="0"/>
              <a:t>?</a:t>
            </a:r>
          </a:p>
        </p:txBody>
      </p:sp>
      <p:sp>
        <p:nvSpPr>
          <p:cNvPr id="2" name="Rectangle: Rounded Corners 1">
            <a:extLst>
              <a:ext uri="{FF2B5EF4-FFF2-40B4-BE49-F238E27FC236}">
                <a16:creationId xmlns:a16="http://schemas.microsoft.com/office/drawing/2014/main" id="{03AF67BC-F0D1-FB78-7D2D-DB91D4B2E59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93B3839-4D9E-CB19-E5DD-51EAC7132938}"/>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76350ED6-EEA7-8D20-251C-C1BA95DC6F68}"/>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9BE2634-C95D-B252-F1E2-BAB71D29A89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2FECB4A7-3AE1-7CAA-026B-768624FC0715}"/>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158240" y="1051560"/>
            <a:ext cx="7405423" cy="3465076"/>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267413" y="160222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141220" y="1320435"/>
            <a:ext cx="624431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Tìm hiểu các biện pháp sử dụng hiệu quả năng lượng và bảo vệ môi trường được khuyến khích thực hiện ở gia đình. Liên hệ thực tế với việc thực hiện ở gia đình em.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51635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5" name="Picture 4">
            <a:extLst>
              <a:ext uri="{FF2B5EF4-FFF2-40B4-BE49-F238E27FC236}">
                <a16:creationId xmlns:a16="http://schemas.microsoft.com/office/drawing/2014/main" id="{8D93CCCF-8BD9-3555-840A-EDB5BAAAC8F9}"/>
              </a:ext>
            </a:extLst>
          </p:cNvPr>
          <p:cNvPicPr>
            <a:picLocks noChangeAspect="1"/>
          </p:cNvPicPr>
          <p:nvPr/>
        </p:nvPicPr>
        <p:blipFill>
          <a:blip r:embed="rId3"/>
          <a:stretch>
            <a:fillRect/>
          </a:stretch>
        </p:blipFill>
        <p:spPr>
          <a:xfrm>
            <a:off x="3798570" y="-220980"/>
            <a:ext cx="5143500" cy="5143500"/>
          </a:xfrm>
          <a:prstGeom prst="rect">
            <a:avLst/>
          </a:prstGeom>
        </p:spPr>
      </p:pic>
      <p:sp>
        <p:nvSpPr>
          <p:cNvPr id="6" name="Google Shape;1031;p32">
            <a:extLst>
              <a:ext uri="{FF2B5EF4-FFF2-40B4-BE49-F238E27FC236}">
                <a16:creationId xmlns:a16="http://schemas.microsoft.com/office/drawing/2014/main" id="{FFB2B94A-64A2-D333-21A1-77C1C4527498}"/>
              </a:ext>
            </a:extLst>
          </p:cNvPr>
          <p:cNvSpPr txBox="1">
            <a:spLocks/>
          </p:cNvSpPr>
          <p:nvPr/>
        </p:nvSpPr>
        <p:spPr>
          <a:xfrm>
            <a:off x="768936" y="1431062"/>
            <a:ext cx="333062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Vứt rác đúng nơi quy định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Google Shape;1031;p32">
            <a:extLst>
              <a:ext uri="{FF2B5EF4-FFF2-40B4-BE49-F238E27FC236}">
                <a16:creationId xmlns:a16="http://schemas.microsoft.com/office/drawing/2014/main" id="{5691782C-D4C6-45BD-FE63-01E1A415081C}"/>
              </a:ext>
            </a:extLst>
          </p:cNvPr>
          <p:cNvSpPr txBox="1">
            <a:spLocks/>
          </p:cNvSpPr>
          <p:nvPr/>
        </p:nvSpPr>
        <p:spPr>
          <a:xfrm>
            <a:off x="768936" y="1925054"/>
            <a:ext cx="389450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ạn chế sử dụng túi ni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lông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Google Shape;1031;p32">
            <a:extLst>
              <a:ext uri="{FF2B5EF4-FFF2-40B4-BE49-F238E27FC236}">
                <a16:creationId xmlns:a16="http://schemas.microsoft.com/office/drawing/2014/main" id="{475562D0-049B-8630-1121-E095BAF9ED70}"/>
              </a:ext>
            </a:extLst>
          </p:cNvPr>
          <p:cNvSpPr txBox="1">
            <a:spLocks/>
          </p:cNvSpPr>
          <p:nvPr/>
        </p:nvSpPr>
        <p:spPr>
          <a:xfrm>
            <a:off x="768936" y="2419046"/>
            <a:ext cx="3330624" cy="1048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ang hộp, bát, cốc để mua hàng thay vì dùng hộp xốp, cốc nhựa,...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37213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0E565-BCA6-7C50-E5D7-8C2358EBAA47}"/>
              </a:ext>
            </a:extLst>
          </p:cNvPr>
          <p:cNvSpPr txBox="1"/>
          <p:nvPr/>
        </p:nvSpPr>
        <p:spPr>
          <a:xfrm>
            <a:off x="1542361" y="265101"/>
            <a:ext cx="535419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HƯỚNG DẪN LÀM MÁY PHÁT ĐIỆN GIÓ </a:t>
            </a:r>
          </a:p>
        </p:txBody>
      </p:sp>
      <p:sp>
        <p:nvSpPr>
          <p:cNvPr id="4" name="TextBox 3">
            <a:extLst>
              <a:ext uri="{FF2B5EF4-FFF2-40B4-BE49-F238E27FC236}">
                <a16:creationId xmlns:a16="http://schemas.microsoft.com/office/drawing/2014/main" id="{17E06138-D223-9B1F-C6E0-00263C351C62}"/>
              </a:ext>
            </a:extLst>
          </p:cNvPr>
          <p:cNvSpPr txBox="1"/>
          <p:nvPr/>
        </p:nvSpPr>
        <p:spPr>
          <a:xfrm>
            <a:off x="638978" y="793910"/>
            <a:ext cx="3283027"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NGUYÊN LIỆU</a:t>
            </a:r>
          </a:p>
        </p:txBody>
      </p:sp>
      <p:sp>
        <p:nvSpPr>
          <p:cNvPr id="5" name="TextBox 4">
            <a:extLst>
              <a:ext uri="{FF2B5EF4-FFF2-40B4-BE49-F238E27FC236}">
                <a16:creationId xmlns:a16="http://schemas.microsoft.com/office/drawing/2014/main" id="{7F2E89DE-5B14-0E66-4F06-49712ECAF3C9}"/>
              </a:ext>
            </a:extLst>
          </p:cNvPr>
          <p:cNvSpPr txBox="1"/>
          <p:nvPr/>
        </p:nvSpPr>
        <p:spPr>
          <a:xfrm>
            <a:off x="402115" y="1101687"/>
            <a:ext cx="833976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giắc</a:t>
            </a:r>
            <a:r>
              <a:rPr lang="en-US" sz="2400" dirty="0">
                <a:latin typeface="Times New Roman" panose="02020603050405020304" pitchFamily="18" charset="0"/>
                <a:cs typeface="Times New Roman" panose="02020603050405020304" pitchFamily="18" charset="0"/>
              </a:rPr>
              <a:t> co;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Dèn</a:t>
            </a:r>
            <a:r>
              <a:rPr lang="en-US" sz="2400" dirty="0">
                <a:latin typeface="Times New Roman" panose="02020603050405020304" pitchFamily="18" charset="0"/>
                <a:cs typeface="Times New Roman" panose="02020603050405020304" pitchFamily="18" charset="0"/>
              </a:rPr>
              <a:t> led; Pin </a:t>
            </a:r>
            <a:r>
              <a:rPr lang="en-US" sz="2400" dirty="0" err="1">
                <a:latin typeface="Times New Roman" panose="02020603050405020304" pitchFamily="18" charset="0"/>
                <a:cs typeface="Times New Roman" panose="02020603050405020304" pitchFamily="18" charset="0"/>
              </a:rPr>
              <a:t>tiểu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chai </a:t>
            </a:r>
            <a:r>
              <a:rPr lang="en-US" sz="2400" dirty="0" err="1">
                <a:latin typeface="Times New Roman" panose="02020603050405020304" pitchFamily="18" charset="0"/>
                <a:cs typeface="Times New Roman" panose="02020603050405020304" pitchFamily="18" charset="0"/>
              </a:rPr>
              <a:t>nhựa</a:t>
            </a:r>
            <a:endParaRPr lang="en-US" sz="2400" dirty="0">
              <a:latin typeface="Times New Roman" panose="02020603050405020304" pitchFamily="18" charset="0"/>
              <a:cs typeface="Times New Roman" panose="02020603050405020304" pitchFamily="18" charset="0"/>
            </a:endParaRPr>
          </a:p>
        </p:txBody>
      </p:sp>
      <p:pic>
        <p:nvPicPr>
          <p:cNvPr id="1026" name="Picture 2" descr="Băng Keo Trong 200 Yard (1 Cuộn 300g) Giá Rẻ, Giao Hàng Tận Nơi - Thùng  Giấy Như Phương">
            <a:extLst>
              <a:ext uri="{FF2B5EF4-FFF2-40B4-BE49-F238E27FC236}">
                <a16:creationId xmlns:a16="http://schemas.microsoft.com/office/drawing/2014/main" id="{94895F4B-69D3-05D7-0483-FA50D6B3B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874" y="2088061"/>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Kéo cắt gia dụng số 1 bản to Wynns - 30Giay.vn">
            <a:extLst>
              <a:ext uri="{FF2B5EF4-FFF2-40B4-BE49-F238E27FC236}">
                <a16:creationId xmlns:a16="http://schemas.microsoft.com/office/drawing/2014/main" id="{26C63657-22EF-ED78-D999-806D3681B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16" y="2392861"/>
            <a:ext cx="1504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ình Ảnh Ống Nhựa PVC: Khám Phá Ứng Dụng Và Lợi Ích Không Ngờ!">
            <a:extLst>
              <a:ext uri="{FF2B5EF4-FFF2-40B4-BE49-F238E27FC236}">
                <a16:creationId xmlns:a16="http://schemas.microsoft.com/office/drawing/2014/main" id="{E45CD016-D756-8609-E5E4-87B276B023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245" y="2369160"/>
            <a:ext cx="1284429" cy="991260"/>
          </a:xfrm>
          <a:prstGeom prst="rect">
            <a:avLst/>
          </a:prstGeom>
          <a:noFill/>
          <a:ln>
            <a:noFill/>
          </a:ln>
        </p:spPr>
      </p:pic>
      <p:pic>
        <p:nvPicPr>
          <p:cNvPr id="9" name="Picture 8">
            <a:extLst>
              <a:ext uri="{FF2B5EF4-FFF2-40B4-BE49-F238E27FC236}">
                <a16:creationId xmlns:a16="http://schemas.microsoft.com/office/drawing/2014/main" id="{2237AB32-F171-7A91-777B-B6DE2817D6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665" y="2300468"/>
            <a:ext cx="1362075" cy="1003935"/>
          </a:xfrm>
          <a:prstGeom prst="rect">
            <a:avLst/>
          </a:prstGeom>
          <a:noFill/>
          <a:ln>
            <a:noFill/>
          </a:ln>
        </p:spPr>
      </p:pic>
      <p:pic>
        <p:nvPicPr>
          <p:cNvPr id="10" name="Picture 9">
            <a:extLst>
              <a:ext uri="{FF2B5EF4-FFF2-40B4-BE49-F238E27FC236}">
                <a16:creationId xmlns:a16="http://schemas.microsoft.com/office/drawing/2014/main" id="{B470E475-3DD8-64B8-7C92-9FA56C2DB4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144" y="2372136"/>
            <a:ext cx="1485900" cy="1038225"/>
          </a:xfrm>
          <a:prstGeom prst="rect">
            <a:avLst/>
          </a:prstGeom>
          <a:noFill/>
          <a:ln>
            <a:noFill/>
          </a:ln>
        </p:spPr>
      </p:pic>
      <p:pic>
        <p:nvPicPr>
          <p:cNvPr id="11" name="Picture 10">
            <a:extLst>
              <a:ext uri="{FF2B5EF4-FFF2-40B4-BE49-F238E27FC236}">
                <a16:creationId xmlns:a16="http://schemas.microsoft.com/office/drawing/2014/main" id="{E16B197D-A383-4D7C-4A4D-AD317406CD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6971" y="3577768"/>
            <a:ext cx="929640" cy="982980"/>
          </a:xfrm>
          <a:prstGeom prst="rect">
            <a:avLst/>
          </a:prstGeom>
          <a:noFill/>
          <a:ln>
            <a:noFill/>
          </a:ln>
        </p:spPr>
      </p:pic>
      <p:pic>
        <p:nvPicPr>
          <p:cNvPr id="12" name="Picture 11">
            <a:extLst>
              <a:ext uri="{FF2B5EF4-FFF2-40B4-BE49-F238E27FC236}">
                <a16:creationId xmlns:a16="http://schemas.microsoft.com/office/drawing/2014/main" id="{EF1E1113-BCAC-52C4-94A6-7A93C72F09E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6113" y="3539575"/>
            <a:ext cx="1711784" cy="1021174"/>
          </a:xfrm>
          <a:prstGeom prst="rect">
            <a:avLst/>
          </a:prstGeom>
          <a:noFill/>
          <a:ln>
            <a:noFill/>
          </a:ln>
        </p:spPr>
      </p:pic>
      <p:sp>
        <p:nvSpPr>
          <p:cNvPr id="13" name="TextBox 12">
            <a:extLst>
              <a:ext uri="{FF2B5EF4-FFF2-40B4-BE49-F238E27FC236}">
                <a16:creationId xmlns:a16="http://schemas.microsoft.com/office/drawing/2014/main" id="{C11EABFA-D131-2FF5-DEBA-55DB67CA7130}"/>
              </a:ext>
            </a:extLst>
          </p:cNvPr>
          <p:cNvSpPr txBox="1"/>
          <p:nvPr/>
        </p:nvSpPr>
        <p:spPr>
          <a:xfrm>
            <a:off x="4861674" y="4484495"/>
            <a:ext cx="3797309" cy="307777"/>
          </a:xfrm>
          <a:prstGeom prst="rect">
            <a:avLst/>
          </a:prstGeom>
          <a:noFill/>
        </p:spPr>
        <p:txBody>
          <a:bodyPr wrap="square">
            <a:spAutoFit/>
          </a:bodyPr>
          <a:lstStyle/>
          <a:p>
            <a:r>
              <a:rPr lang="en-US" sz="1400" u="sng" dirty="0">
                <a:solidFill>
                  <a:srgbClr val="0563C1"/>
                </a:solidFill>
                <a:effectLst/>
                <a:latin typeface="Times New Roman" panose="02020603050405020304" pitchFamily="18" charset="0"/>
                <a:ea typeface="Times New Roman" panose="02020603050405020304" pitchFamily="18" charset="0"/>
                <a:hlinkClick r:id="rId9"/>
              </a:rPr>
              <a:t>https://www.youtube.com/watch?v=QckpfjemH38</a:t>
            </a:r>
            <a:r>
              <a:rPr lang="en-US" sz="1400" dirty="0">
                <a:effectLst/>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25200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830301-9DC9-1FB2-F7BE-9F984D25F53A}"/>
              </a:ext>
            </a:extLst>
          </p:cNvPr>
          <p:cNvSpPr txBox="1"/>
          <p:nvPr/>
        </p:nvSpPr>
        <p:spPr>
          <a:xfrm>
            <a:off x="2243469" y="255182"/>
            <a:ext cx="379582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GỢI Ý SẢN PHẨM</a:t>
            </a:r>
          </a:p>
        </p:txBody>
      </p:sp>
      <p:pic>
        <p:nvPicPr>
          <p:cNvPr id="7" name="Picture 6">
            <a:extLst>
              <a:ext uri="{FF2B5EF4-FFF2-40B4-BE49-F238E27FC236}">
                <a16:creationId xmlns:a16="http://schemas.microsoft.com/office/drawing/2014/main" id="{A8BA4A83-EF79-6902-7281-EF98084C81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784" y="872490"/>
            <a:ext cx="1882140" cy="1699260"/>
          </a:xfrm>
          <a:prstGeom prst="rect">
            <a:avLst/>
          </a:prstGeom>
          <a:noFill/>
          <a:ln>
            <a:noFill/>
          </a:ln>
        </p:spPr>
      </p:pic>
      <p:pic>
        <p:nvPicPr>
          <p:cNvPr id="8" name="Picture 7">
            <a:extLst>
              <a:ext uri="{FF2B5EF4-FFF2-40B4-BE49-F238E27FC236}">
                <a16:creationId xmlns:a16="http://schemas.microsoft.com/office/drawing/2014/main" id="{AE15E500-D9DD-73EF-0D9D-0A5BCC5281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841" y="952499"/>
            <a:ext cx="1796562" cy="1539240"/>
          </a:xfrm>
          <a:prstGeom prst="rect">
            <a:avLst/>
          </a:prstGeom>
          <a:noFill/>
          <a:ln>
            <a:noFill/>
          </a:ln>
        </p:spPr>
      </p:pic>
      <p:pic>
        <p:nvPicPr>
          <p:cNvPr id="9" name="Picture 8">
            <a:extLst>
              <a:ext uri="{FF2B5EF4-FFF2-40B4-BE49-F238E27FC236}">
                <a16:creationId xmlns:a16="http://schemas.microsoft.com/office/drawing/2014/main" id="{1CE0C917-7FB0-9114-0C58-5938E9DFF5B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5704" y="992850"/>
            <a:ext cx="1882140" cy="1463040"/>
          </a:xfrm>
          <a:prstGeom prst="rect">
            <a:avLst/>
          </a:prstGeom>
          <a:noFill/>
          <a:ln>
            <a:noFill/>
          </a:ln>
        </p:spPr>
      </p:pic>
      <p:pic>
        <p:nvPicPr>
          <p:cNvPr id="10" name="Picture 9">
            <a:extLst>
              <a:ext uri="{FF2B5EF4-FFF2-40B4-BE49-F238E27FC236}">
                <a16:creationId xmlns:a16="http://schemas.microsoft.com/office/drawing/2014/main" id="{A0CFBBD7-5541-A6E9-7549-633AF8F8C0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3857" y="1019841"/>
            <a:ext cx="1250414" cy="1463040"/>
          </a:xfrm>
          <a:prstGeom prst="rect">
            <a:avLst/>
          </a:prstGeom>
          <a:noFill/>
          <a:ln>
            <a:noFill/>
          </a:ln>
        </p:spPr>
      </p:pic>
      <p:pic>
        <p:nvPicPr>
          <p:cNvPr id="11" name="Picture 10">
            <a:extLst>
              <a:ext uri="{FF2B5EF4-FFF2-40B4-BE49-F238E27FC236}">
                <a16:creationId xmlns:a16="http://schemas.microsoft.com/office/drawing/2014/main" id="{B240A507-C1CD-E51E-3F53-CD4258FF947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9246" y="1019841"/>
            <a:ext cx="1250414" cy="1376427"/>
          </a:xfrm>
          <a:prstGeom prst="rect">
            <a:avLst/>
          </a:prstGeom>
          <a:noFill/>
          <a:ln>
            <a:noFill/>
          </a:ln>
        </p:spPr>
      </p:pic>
      <p:pic>
        <p:nvPicPr>
          <p:cNvPr id="12" name="Picture 11">
            <a:extLst>
              <a:ext uri="{FF2B5EF4-FFF2-40B4-BE49-F238E27FC236}">
                <a16:creationId xmlns:a16="http://schemas.microsoft.com/office/drawing/2014/main" id="{93B1B207-A1CD-C274-4753-7FBB0DBB40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704" y="2571750"/>
            <a:ext cx="1811655" cy="1859281"/>
          </a:xfrm>
          <a:prstGeom prst="rect">
            <a:avLst/>
          </a:prstGeom>
          <a:noFill/>
          <a:ln>
            <a:noFill/>
          </a:ln>
        </p:spPr>
      </p:pic>
      <p:pic>
        <p:nvPicPr>
          <p:cNvPr id="13" name="Picture 12">
            <a:extLst>
              <a:ext uri="{FF2B5EF4-FFF2-40B4-BE49-F238E27FC236}">
                <a16:creationId xmlns:a16="http://schemas.microsoft.com/office/drawing/2014/main" id="{1DEFD2D0-A7F6-49AD-F2D4-5C236CDC7E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3362" y="2651761"/>
            <a:ext cx="1508760" cy="1859280"/>
          </a:xfrm>
          <a:prstGeom prst="rect">
            <a:avLst/>
          </a:prstGeom>
          <a:noFill/>
          <a:ln>
            <a:noFill/>
          </a:ln>
        </p:spPr>
      </p:pic>
      <p:pic>
        <p:nvPicPr>
          <p:cNvPr id="14" name="Picture 13">
            <a:extLst>
              <a:ext uri="{FF2B5EF4-FFF2-40B4-BE49-F238E27FC236}">
                <a16:creationId xmlns:a16="http://schemas.microsoft.com/office/drawing/2014/main" id="{BA6E06D6-62FD-6130-5CAB-3F768D2B23A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9432" y="2755396"/>
            <a:ext cx="1508760" cy="1577340"/>
          </a:xfrm>
          <a:prstGeom prst="rect">
            <a:avLst/>
          </a:prstGeom>
          <a:noFill/>
          <a:ln>
            <a:noFill/>
          </a:ln>
        </p:spPr>
      </p:pic>
      <p:pic>
        <p:nvPicPr>
          <p:cNvPr id="15" name="Picture 14">
            <a:extLst>
              <a:ext uri="{FF2B5EF4-FFF2-40B4-BE49-F238E27FC236}">
                <a16:creationId xmlns:a16="http://schemas.microsoft.com/office/drawing/2014/main" id="{54F049A2-AF17-312D-F3FA-EE9465E9CC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4364" y="2614426"/>
            <a:ext cx="1643121" cy="1859280"/>
          </a:xfrm>
          <a:prstGeom prst="rect">
            <a:avLst/>
          </a:prstGeom>
          <a:noFill/>
          <a:ln>
            <a:noFill/>
          </a:ln>
        </p:spPr>
      </p:pic>
      <p:pic>
        <p:nvPicPr>
          <p:cNvPr id="16" name="Picture 15">
            <a:extLst>
              <a:ext uri="{FF2B5EF4-FFF2-40B4-BE49-F238E27FC236}">
                <a16:creationId xmlns:a16="http://schemas.microsoft.com/office/drawing/2014/main" id="{0383E4D6-A0D2-5BD5-993D-B17823BF752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4331" y="2563358"/>
            <a:ext cx="1508760" cy="2011680"/>
          </a:xfrm>
          <a:prstGeom prst="rect">
            <a:avLst/>
          </a:prstGeom>
          <a:noFill/>
          <a:ln>
            <a:noFill/>
          </a:ln>
        </p:spPr>
      </p:pic>
    </p:spTree>
    <p:extLst>
      <p:ext uri="{BB962C8B-B14F-4D97-AF65-F5344CB8AC3E}">
        <p14:creationId xmlns:p14="http://schemas.microsoft.com/office/powerpoint/2010/main" val="39580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3747457" y="3084231"/>
            <a:ext cx="1025840" cy="1701127"/>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47"/>
          <p:cNvGrpSpPr/>
          <p:nvPr/>
        </p:nvGrpSpPr>
        <p:grpSpPr>
          <a:xfrm>
            <a:off x="1074571" y="2772280"/>
            <a:ext cx="805356" cy="2006016"/>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47"/>
          <p:cNvGrpSpPr/>
          <p:nvPr/>
        </p:nvGrpSpPr>
        <p:grpSpPr>
          <a:xfrm>
            <a:off x="680362" y="3108076"/>
            <a:ext cx="634259" cy="1638795"/>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47"/>
          <p:cNvGrpSpPr/>
          <p:nvPr/>
        </p:nvGrpSpPr>
        <p:grpSpPr>
          <a:xfrm>
            <a:off x="7001241" y="4119108"/>
            <a:ext cx="2142759" cy="918954"/>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47"/>
          <p:cNvGrpSpPr/>
          <p:nvPr/>
        </p:nvGrpSpPr>
        <p:grpSpPr>
          <a:xfrm>
            <a:off x="-45808" y="4178834"/>
            <a:ext cx="2486304" cy="68631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47"/>
          <p:cNvGrpSpPr/>
          <p:nvPr/>
        </p:nvGrpSpPr>
        <p:grpSpPr>
          <a:xfrm>
            <a:off x="3110659" y="3498700"/>
            <a:ext cx="636791" cy="1279596"/>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47"/>
          <p:cNvGrpSpPr/>
          <p:nvPr/>
        </p:nvGrpSpPr>
        <p:grpSpPr>
          <a:xfrm>
            <a:off x="5003961" y="3066074"/>
            <a:ext cx="1814387" cy="171219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7"/>
          <p:cNvGrpSpPr/>
          <p:nvPr/>
        </p:nvGrpSpPr>
        <p:grpSpPr>
          <a:xfrm>
            <a:off x="2650934" y="4410209"/>
            <a:ext cx="1880194" cy="415746"/>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47"/>
          <p:cNvGrpSpPr/>
          <p:nvPr/>
        </p:nvGrpSpPr>
        <p:grpSpPr>
          <a:xfrm>
            <a:off x="7532187" y="418464"/>
            <a:ext cx="976576" cy="976576"/>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3937490" y="433602"/>
            <a:ext cx="1709301" cy="603941"/>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47"/>
          <p:cNvSpPr/>
          <p:nvPr/>
        </p:nvSpPr>
        <p:spPr>
          <a:xfrm>
            <a:off x="1194331" y="778684"/>
            <a:ext cx="331256" cy="132251"/>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5" name="Google Shape;1795;p47"/>
          <p:cNvGrpSpPr/>
          <p:nvPr/>
        </p:nvGrpSpPr>
        <p:grpSpPr>
          <a:xfrm>
            <a:off x="474214" y="540589"/>
            <a:ext cx="769200" cy="238090"/>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587324"/>
                </a:solidFill>
              </a:rPr>
              <a:t>CẢM </a:t>
            </a:r>
            <a:r>
              <a:rPr lang="en-US" sz="5400" dirty="0" err="1">
                <a:solidFill>
                  <a:srgbClr val="587324"/>
                </a:solidFill>
              </a:rPr>
              <a:t>Ơn</a:t>
            </a:r>
            <a:r>
              <a:rPr lang="en-US" sz="5400">
                <a:solidFill>
                  <a:srgbClr val="587324"/>
                </a:solidFill>
              </a:rPr>
              <a:t> Quý</a:t>
            </a:r>
            <a:r>
              <a:rPr lang="en-US" sz="5400" dirty="0">
                <a:solidFill>
                  <a:srgbClr val="587324"/>
                </a:solidFill>
              </a:rPr>
              <a:t> </a:t>
            </a:r>
            <a:r>
              <a:rPr lang="en-US" sz="5400" dirty="0" err="1">
                <a:solidFill>
                  <a:srgbClr val="587324"/>
                </a:solidFill>
              </a:rPr>
              <a:t>Thầy</a:t>
            </a:r>
            <a:r>
              <a:rPr lang="en-US" sz="5400" dirty="0">
                <a:solidFill>
                  <a:srgbClr val="587324"/>
                </a:solidFill>
              </a:rPr>
              <a:t> </a:t>
            </a:r>
            <a:r>
              <a:rPr lang="en-US" sz="5400" dirty="0" err="1">
                <a:solidFill>
                  <a:srgbClr val="587324"/>
                </a:solidFill>
              </a:rPr>
              <a:t>Cô</a:t>
            </a:r>
            <a:r>
              <a:rPr lang="en-US" sz="5400" dirty="0">
                <a:solidFill>
                  <a:srgbClr val="587324"/>
                </a:solidFill>
              </a:rPr>
              <a:t> </a:t>
            </a:r>
            <a:r>
              <a:rPr lang="en-US" sz="5400" dirty="0" err="1">
                <a:solidFill>
                  <a:srgbClr val="587324"/>
                </a:solidFill>
              </a:rPr>
              <a:t>Và</a:t>
            </a:r>
            <a:r>
              <a:rPr lang="en-US" sz="5400" dirty="0">
                <a:solidFill>
                  <a:srgbClr val="587324"/>
                </a:solidFill>
              </a:rPr>
              <a:t> </a:t>
            </a:r>
            <a:r>
              <a:rPr lang="en-US" sz="5400" dirty="0" err="1">
                <a:solidFill>
                  <a:srgbClr val="587324"/>
                </a:solidFill>
              </a:rPr>
              <a:t>Các</a:t>
            </a:r>
            <a:r>
              <a:rPr lang="en-US" sz="5400" dirty="0">
                <a:solidFill>
                  <a:srgbClr val="587324"/>
                </a:solidFill>
              </a:rPr>
              <a:t> Em </a:t>
            </a:r>
            <a:r>
              <a:rPr lang="en-US" sz="5400" dirty="0" err="1">
                <a:solidFill>
                  <a:srgbClr val="587324"/>
                </a:solidFill>
              </a:rPr>
              <a:t>Học</a:t>
            </a:r>
            <a:r>
              <a:rPr lang="en-US" sz="5400" dirty="0">
                <a:solidFill>
                  <a:srgbClr val="587324"/>
                </a:solidFill>
              </a:rPr>
              <a:t> Sinh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4CA764-1268-F276-41E9-AE21073C252F}"/>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C9106F-D416-8FE2-E38A-29BA90812EF7}"/>
              </a:ext>
            </a:extLst>
          </p:cNvPr>
          <p:cNvGrpSpPr/>
          <p:nvPr/>
        </p:nvGrpSpPr>
        <p:grpSpPr>
          <a:xfrm>
            <a:off x="283213" y="114658"/>
            <a:ext cx="472172" cy="472172"/>
            <a:chOff x="1933593" y="1552214"/>
            <a:chExt cx="1229634" cy="1229634"/>
          </a:xfrm>
        </p:grpSpPr>
        <p:sp>
          <p:nvSpPr>
            <p:cNvPr id="6" name="Oval 5">
              <a:extLst>
                <a:ext uri="{FF2B5EF4-FFF2-40B4-BE49-F238E27FC236}">
                  <a16:creationId xmlns:a16="http://schemas.microsoft.com/office/drawing/2014/main" id="{4B2ED644-7B0C-D74D-FA29-B3BC084952AD}"/>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a:extLst>
                <a:ext uri="{FF2B5EF4-FFF2-40B4-BE49-F238E27FC236}">
                  <a16:creationId xmlns:a16="http://schemas.microsoft.com/office/drawing/2014/main" id="{A3EF8562-C1AD-2159-AD49-13FE09934523}"/>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8" name="Google Shape;817;p29">
            <a:extLst>
              <a:ext uri="{FF2B5EF4-FFF2-40B4-BE49-F238E27FC236}">
                <a16:creationId xmlns:a16="http://schemas.microsoft.com/office/drawing/2014/main" id="{A77C94D7-F435-2820-2988-0F4BD36197FC}"/>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dirty="0" err="1"/>
              <a:t>Năng</a:t>
            </a:r>
            <a:r>
              <a:rPr lang="en-US" sz="2200" dirty="0"/>
              <a:t> </a:t>
            </a:r>
            <a:r>
              <a:rPr lang="en-US" sz="2200" dirty="0" err="1"/>
              <a:t>lượng</a:t>
            </a:r>
            <a:r>
              <a:rPr lang="en-US" sz="2200" dirty="0"/>
              <a:t> </a:t>
            </a:r>
            <a:r>
              <a:rPr lang="en-US" sz="2200" dirty="0" err="1"/>
              <a:t>tái</a:t>
            </a:r>
            <a:r>
              <a:rPr lang="en-US" sz="2200" dirty="0"/>
              <a:t> </a:t>
            </a:r>
            <a:r>
              <a:rPr lang="en-US" sz="2200" dirty="0" err="1"/>
              <a:t>tạo</a:t>
            </a:r>
            <a:r>
              <a:rPr lang="en-US" sz="2200" dirty="0"/>
              <a:t> </a:t>
            </a:r>
            <a:r>
              <a:rPr lang="en-US" sz="2200" dirty="0" err="1"/>
              <a:t>là</a:t>
            </a:r>
            <a:r>
              <a:rPr lang="en-US" sz="2200" dirty="0"/>
              <a:t> </a:t>
            </a:r>
            <a:r>
              <a:rPr lang="en-US" sz="2200" dirty="0" err="1"/>
              <a:t>năng</a:t>
            </a:r>
            <a:r>
              <a:rPr lang="en-US" sz="2200" dirty="0"/>
              <a:t> </a:t>
            </a:r>
            <a:r>
              <a:rPr lang="en-US" sz="2200" dirty="0" err="1"/>
              <a:t>lượng</a:t>
            </a:r>
            <a:r>
              <a:rPr lang="en-US" sz="2200" dirty="0"/>
              <a:t> </a:t>
            </a:r>
            <a:r>
              <a:rPr lang="en-US" sz="2200" dirty="0" err="1"/>
              <a:t>có</a:t>
            </a:r>
            <a:r>
              <a:rPr lang="en-US" sz="2200" dirty="0"/>
              <a:t> </a:t>
            </a:r>
            <a:r>
              <a:rPr lang="en-US" sz="2200" dirty="0" err="1"/>
              <a:t>sẵn</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 </a:t>
            </a:r>
            <a:r>
              <a:rPr lang="en-US" sz="2200" dirty="0" err="1"/>
              <a:t>liên</a:t>
            </a:r>
            <a:r>
              <a:rPr lang="en-US" sz="2200" dirty="0"/>
              <a:t> </a:t>
            </a:r>
            <a:r>
              <a:rPr lang="en-US" sz="2200" dirty="0" err="1"/>
              <a:t>tục</a:t>
            </a:r>
            <a:r>
              <a:rPr lang="en-US" sz="2200" dirty="0"/>
              <a:t> </a:t>
            </a:r>
            <a:r>
              <a:rPr lang="en-US" sz="2200" dirty="0" err="1"/>
              <a:t>được</a:t>
            </a:r>
            <a:r>
              <a:rPr lang="en-US" sz="2200" dirty="0"/>
              <a:t> </a:t>
            </a:r>
            <a:r>
              <a:rPr lang="en-US" sz="2200" dirty="0" err="1"/>
              <a:t>bổ</a:t>
            </a:r>
            <a:r>
              <a:rPr lang="en-US" sz="2200" dirty="0"/>
              <a:t> sung </a:t>
            </a:r>
            <a:r>
              <a:rPr lang="en-US" sz="2200" dirty="0" err="1"/>
              <a:t>thông</a:t>
            </a:r>
            <a:r>
              <a:rPr lang="en-US" sz="2200" dirty="0"/>
              <a:t> qua </a:t>
            </a:r>
            <a:r>
              <a:rPr lang="en-US" sz="2200" dirty="0" err="1"/>
              <a:t>các</a:t>
            </a:r>
            <a:r>
              <a:rPr lang="en-US" sz="2200" dirty="0"/>
              <a:t> </a:t>
            </a:r>
            <a:r>
              <a:rPr lang="en-US" sz="2200" dirty="0" err="1"/>
              <a:t>quá</a:t>
            </a:r>
            <a:r>
              <a:rPr lang="en-US" sz="2200" dirty="0"/>
              <a:t> </a:t>
            </a:r>
            <a:r>
              <a:rPr lang="en-US" sz="2200" dirty="0" err="1"/>
              <a:t>trình</a:t>
            </a:r>
            <a:r>
              <a:rPr lang="en-US" sz="2200" dirty="0"/>
              <a:t> </a:t>
            </a:r>
            <a:r>
              <a:rPr lang="en-US" sz="2200" dirty="0" err="1"/>
              <a:t>tự</a:t>
            </a:r>
            <a:r>
              <a:rPr lang="en-US" sz="2200" dirty="0"/>
              <a:t> </a:t>
            </a:r>
            <a:r>
              <a:rPr lang="en-US" sz="2200" dirty="0" err="1"/>
              <a:t>nhiên</a:t>
            </a:r>
            <a:endParaRPr lang="en-US" sz="2200" dirty="0"/>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560564" y="1811346"/>
            <a:ext cx="2209621" cy="1985963"/>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extLst>
      <p:ext uri="{BB962C8B-B14F-4D97-AF65-F5344CB8AC3E}">
        <p14:creationId xmlns:p14="http://schemas.microsoft.com/office/powerpoint/2010/main" val="1664879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grpSp>
        <p:nvGrpSpPr>
          <p:cNvPr id="32" name="Group 31">
            <a:extLst>
              <a:ext uri="{FF2B5EF4-FFF2-40B4-BE49-F238E27FC236}">
                <a16:creationId xmlns:a16="http://schemas.microsoft.com/office/drawing/2014/main" id="{BA86B33B-AD44-0F8C-E97A-C5F2122D8BE3}"/>
              </a:ext>
            </a:extLst>
          </p:cNvPr>
          <p:cNvGrpSpPr/>
          <p:nvPr/>
        </p:nvGrpSpPr>
        <p:grpSpPr>
          <a:xfrm>
            <a:off x="631357" y="552524"/>
            <a:ext cx="7881286" cy="4261470"/>
            <a:chOff x="690285" y="555777"/>
            <a:chExt cx="7881286" cy="4261470"/>
          </a:xfrm>
        </p:grpSpPr>
        <p:pic>
          <p:nvPicPr>
            <p:cNvPr id="23" name="Picture 22">
              <a:extLst>
                <a:ext uri="{FF2B5EF4-FFF2-40B4-BE49-F238E27FC236}">
                  <a16:creationId xmlns:a16="http://schemas.microsoft.com/office/drawing/2014/main" id="{98320DF7-1173-E7AD-A6EC-6848FC599D26}"/>
                </a:ext>
              </a:extLst>
            </p:cNvPr>
            <p:cNvPicPr>
              <a:picLocks noChangeAspect="1"/>
            </p:cNvPicPr>
            <p:nvPr/>
          </p:nvPicPr>
          <p:blipFill>
            <a:blip r:embed="rId2"/>
            <a:stretch>
              <a:fillRect/>
            </a:stretch>
          </p:blipFill>
          <p:spPr>
            <a:xfrm>
              <a:off x="690285" y="555777"/>
              <a:ext cx="7881286" cy="4255894"/>
            </a:xfrm>
            <a:prstGeom prst="rect">
              <a:avLst/>
            </a:prstGeom>
          </p:spPr>
        </p:pic>
        <p:sp>
          <p:nvSpPr>
            <p:cNvPr id="24" name="Rectangle 23">
              <a:extLst>
                <a:ext uri="{FF2B5EF4-FFF2-40B4-BE49-F238E27FC236}">
                  <a16:creationId xmlns:a16="http://schemas.microsoft.com/office/drawing/2014/main" id="{C2601B85-A85B-A5F4-32B1-FCC727C56103}"/>
                </a:ext>
              </a:extLst>
            </p:cNvPr>
            <p:cNvSpPr/>
            <p:nvPr/>
          </p:nvSpPr>
          <p:spPr>
            <a:xfrm>
              <a:off x="1100255" y="2215373"/>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a) </a:t>
              </a:r>
              <a:r>
                <a:rPr lang="en-US" sz="1600" dirty="0" err="1">
                  <a:solidFill>
                    <a:schemeClr val="tx1">
                      <a:lumMod val="50000"/>
                    </a:schemeClr>
                  </a:solidFill>
                </a:rPr>
                <a:t>Mặt</a:t>
              </a:r>
              <a:r>
                <a:rPr lang="en-US" sz="1600" dirty="0">
                  <a:solidFill>
                    <a:schemeClr val="tx1">
                      <a:lumMod val="50000"/>
                    </a:schemeClr>
                  </a:solidFill>
                </a:rPr>
                <a:t> </a:t>
              </a:r>
              <a:r>
                <a:rPr lang="en-US" sz="1600" dirty="0" err="1">
                  <a:solidFill>
                    <a:schemeClr val="tx1">
                      <a:lumMod val="50000"/>
                    </a:schemeClr>
                  </a:solidFill>
                </a:rPr>
                <a:t>Trời</a:t>
              </a:r>
              <a:endParaRPr lang="en-US" sz="1600" dirty="0">
                <a:solidFill>
                  <a:schemeClr val="tx1">
                    <a:lumMod val="50000"/>
                  </a:schemeClr>
                </a:solidFill>
              </a:endParaRPr>
            </a:p>
          </p:txBody>
        </p:sp>
        <p:sp>
          <p:nvSpPr>
            <p:cNvPr id="25" name="Rectangle 24">
              <a:extLst>
                <a:ext uri="{FF2B5EF4-FFF2-40B4-BE49-F238E27FC236}">
                  <a16:creationId xmlns:a16="http://schemas.microsoft.com/office/drawing/2014/main" id="{5D78905D-7AD8-9039-77FA-BDFB9C0A8E28}"/>
                </a:ext>
              </a:extLst>
            </p:cNvPr>
            <p:cNvSpPr/>
            <p:nvPr/>
          </p:nvSpPr>
          <p:spPr>
            <a:xfrm>
              <a:off x="2962887" y="2211654"/>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b) Than </a:t>
              </a:r>
              <a:r>
                <a:rPr lang="en-US" sz="1600" dirty="0" err="1">
                  <a:solidFill>
                    <a:schemeClr val="tx1">
                      <a:lumMod val="50000"/>
                    </a:schemeClr>
                  </a:solidFill>
                </a:rPr>
                <a:t>mỏ</a:t>
              </a:r>
              <a:endParaRPr lang="en-US" sz="1600" dirty="0">
                <a:solidFill>
                  <a:schemeClr val="tx1">
                    <a:lumMod val="50000"/>
                  </a:schemeClr>
                </a:solidFill>
              </a:endParaRPr>
            </a:p>
          </p:txBody>
        </p:sp>
        <p:sp>
          <p:nvSpPr>
            <p:cNvPr id="26" name="Rectangle 25">
              <a:extLst>
                <a:ext uri="{FF2B5EF4-FFF2-40B4-BE49-F238E27FC236}">
                  <a16:creationId xmlns:a16="http://schemas.microsoft.com/office/drawing/2014/main" id="{44F8C277-6E6A-1A75-71A3-93E579A67E29}"/>
                </a:ext>
              </a:extLst>
            </p:cNvPr>
            <p:cNvSpPr/>
            <p:nvPr/>
          </p:nvSpPr>
          <p:spPr>
            <a:xfrm>
              <a:off x="4630928" y="2207935"/>
              <a:ext cx="1820608"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c)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gió</a:t>
              </a:r>
              <a:endParaRPr lang="en-US" sz="1600" dirty="0">
                <a:solidFill>
                  <a:schemeClr val="tx1">
                    <a:lumMod val="50000"/>
                  </a:schemeClr>
                </a:solidFill>
              </a:endParaRPr>
            </a:p>
          </p:txBody>
        </p:sp>
        <p:sp>
          <p:nvSpPr>
            <p:cNvPr id="27" name="Rectangle 26">
              <a:extLst>
                <a:ext uri="{FF2B5EF4-FFF2-40B4-BE49-F238E27FC236}">
                  <a16:creationId xmlns:a16="http://schemas.microsoft.com/office/drawing/2014/main" id="{B0EFE184-3C02-61EA-8C44-43CF54192EBD}"/>
                </a:ext>
              </a:extLst>
            </p:cNvPr>
            <p:cNvSpPr/>
            <p:nvPr/>
          </p:nvSpPr>
          <p:spPr>
            <a:xfrm>
              <a:off x="6727904" y="2215374"/>
              <a:ext cx="169756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d)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dòng</a:t>
              </a:r>
              <a:r>
                <a:rPr lang="en-US" sz="1600" dirty="0">
                  <a:solidFill>
                    <a:schemeClr val="tx1">
                      <a:lumMod val="50000"/>
                    </a:schemeClr>
                  </a:solidFill>
                </a:rPr>
                <a:t> </a:t>
              </a:r>
              <a:r>
                <a:rPr lang="en-US" sz="1600" dirty="0" err="1">
                  <a:solidFill>
                    <a:schemeClr val="tx1">
                      <a:lumMod val="50000"/>
                    </a:schemeClr>
                  </a:solidFill>
                </a:rPr>
                <a:t>chảy</a:t>
              </a:r>
              <a:endParaRPr lang="en-US" sz="1600" dirty="0">
                <a:solidFill>
                  <a:schemeClr val="tx1">
                    <a:lumMod val="50000"/>
                  </a:schemeClr>
                </a:solidFill>
              </a:endParaRPr>
            </a:p>
          </p:txBody>
        </p:sp>
        <p:sp>
          <p:nvSpPr>
            <p:cNvPr id="28" name="Rectangle 27">
              <a:extLst>
                <a:ext uri="{FF2B5EF4-FFF2-40B4-BE49-F238E27FC236}">
                  <a16:creationId xmlns:a16="http://schemas.microsoft.com/office/drawing/2014/main" id="{EFC6412D-6B0F-3F0F-2D79-AB5F5B1DF0F4}"/>
                </a:ext>
              </a:extLst>
            </p:cNvPr>
            <p:cNvSpPr/>
            <p:nvPr/>
          </p:nvSpPr>
          <p:spPr>
            <a:xfrm>
              <a:off x="747973" y="4324729"/>
              <a:ext cx="202040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e)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nhiệt</a:t>
              </a:r>
              <a:r>
                <a:rPr lang="en-US" sz="1600" dirty="0">
                  <a:solidFill>
                    <a:schemeClr val="tx1">
                      <a:lumMod val="50000"/>
                    </a:schemeClr>
                  </a:solidFill>
                </a:rPr>
                <a:t> </a:t>
              </a:r>
              <a:r>
                <a:rPr lang="en-US" sz="1600" dirty="0" err="1">
                  <a:solidFill>
                    <a:schemeClr val="tx1">
                      <a:lumMod val="50000"/>
                    </a:schemeClr>
                  </a:solidFill>
                </a:rPr>
                <a:t>trong</a:t>
              </a:r>
              <a:r>
                <a:rPr lang="en-US" sz="1600" dirty="0">
                  <a:solidFill>
                    <a:schemeClr val="tx1">
                      <a:lumMod val="50000"/>
                    </a:schemeClr>
                  </a:solidFill>
                </a:rPr>
                <a:t> </a:t>
              </a:r>
              <a:r>
                <a:rPr lang="en-US" sz="1600" dirty="0" err="1">
                  <a:solidFill>
                    <a:schemeClr val="tx1">
                      <a:lumMod val="50000"/>
                    </a:schemeClr>
                  </a:solidFill>
                </a:rPr>
                <a:t>lòng</a:t>
              </a:r>
              <a:r>
                <a:rPr lang="en-US" sz="1600" dirty="0">
                  <a:solidFill>
                    <a:schemeClr val="tx1">
                      <a:lumMod val="50000"/>
                    </a:schemeClr>
                  </a:solidFill>
                </a:rPr>
                <a:t> </a:t>
              </a:r>
              <a:r>
                <a:rPr lang="en-US" sz="1600" dirty="0" err="1">
                  <a:solidFill>
                    <a:schemeClr val="tx1">
                      <a:lumMod val="50000"/>
                    </a:schemeClr>
                  </a:solidFill>
                </a:rPr>
                <a:t>Trái</a:t>
              </a:r>
              <a:r>
                <a:rPr lang="en-US" sz="1600" dirty="0">
                  <a:solidFill>
                    <a:schemeClr val="tx1">
                      <a:lumMod val="50000"/>
                    </a:schemeClr>
                  </a:solidFill>
                </a:rPr>
                <a:t> </a:t>
              </a:r>
              <a:r>
                <a:rPr lang="en-US" sz="1600" dirty="0" err="1">
                  <a:solidFill>
                    <a:schemeClr val="tx1">
                      <a:lumMod val="50000"/>
                    </a:schemeClr>
                  </a:solidFill>
                </a:rPr>
                <a:t>Đất</a:t>
              </a:r>
              <a:endParaRPr lang="en-US" sz="1600" dirty="0">
                <a:solidFill>
                  <a:schemeClr val="tx1">
                    <a:lumMod val="50000"/>
                  </a:schemeClr>
                </a:solidFill>
              </a:endParaRPr>
            </a:p>
          </p:txBody>
        </p:sp>
        <p:sp>
          <p:nvSpPr>
            <p:cNvPr id="29" name="Rectangle 28">
              <a:extLst>
                <a:ext uri="{FF2B5EF4-FFF2-40B4-BE49-F238E27FC236}">
                  <a16:creationId xmlns:a16="http://schemas.microsoft.com/office/drawing/2014/main" id="{B9ED9036-5EAA-119D-5416-33B1896046E0}"/>
                </a:ext>
              </a:extLst>
            </p:cNvPr>
            <p:cNvSpPr/>
            <p:nvPr/>
          </p:nvSpPr>
          <p:spPr>
            <a:xfrm>
              <a:off x="2768379" y="4341458"/>
              <a:ext cx="1803621"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g)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dầu</a:t>
              </a:r>
              <a:r>
                <a:rPr lang="en-US" sz="1600" dirty="0">
                  <a:solidFill>
                    <a:schemeClr val="tx1">
                      <a:lumMod val="50000"/>
                    </a:schemeClr>
                  </a:solidFill>
                </a:rPr>
                <a:t> </a:t>
              </a:r>
              <a:r>
                <a:rPr lang="en-US" sz="1600" dirty="0" err="1">
                  <a:solidFill>
                    <a:schemeClr val="tx1">
                      <a:lumMod val="50000"/>
                    </a:schemeClr>
                  </a:solidFill>
                </a:rPr>
                <a:t>mỏ</a:t>
              </a:r>
              <a:endParaRPr lang="en-US" sz="1600" dirty="0">
                <a:solidFill>
                  <a:schemeClr val="tx1">
                    <a:lumMod val="50000"/>
                  </a:schemeClr>
                </a:solidFill>
              </a:endParaRPr>
            </a:p>
          </p:txBody>
        </p:sp>
        <p:sp>
          <p:nvSpPr>
            <p:cNvPr id="30" name="Rectangle 29">
              <a:extLst>
                <a:ext uri="{FF2B5EF4-FFF2-40B4-BE49-F238E27FC236}">
                  <a16:creationId xmlns:a16="http://schemas.microsoft.com/office/drawing/2014/main" id="{3D7B8DB3-6382-6540-D744-7A4A482822ED}"/>
                </a:ext>
              </a:extLst>
            </p:cNvPr>
            <p:cNvSpPr/>
            <p:nvPr/>
          </p:nvSpPr>
          <p:spPr>
            <a:xfrm>
              <a:off x="4698652" y="4324645"/>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h)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sinh</a:t>
              </a:r>
              <a:r>
                <a:rPr lang="en-US" sz="1600" dirty="0">
                  <a:solidFill>
                    <a:schemeClr val="tx1">
                      <a:lumMod val="50000"/>
                    </a:schemeClr>
                  </a:solidFill>
                </a:rPr>
                <a:t> </a:t>
              </a:r>
              <a:r>
                <a:rPr lang="en-US" sz="1600" dirty="0" err="1">
                  <a:solidFill>
                    <a:schemeClr val="tx1">
                      <a:lumMod val="50000"/>
                    </a:schemeClr>
                  </a:solidFill>
                </a:rPr>
                <a:t>khối</a:t>
              </a:r>
              <a:endParaRPr lang="en-US" sz="1600" dirty="0">
                <a:solidFill>
                  <a:schemeClr val="tx1">
                    <a:lumMod val="50000"/>
                  </a:schemeClr>
                </a:solidFill>
              </a:endParaRPr>
            </a:p>
          </p:txBody>
        </p:sp>
        <p:sp>
          <p:nvSpPr>
            <p:cNvPr id="31" name="Rectangle 30">
              <a:extLst>
                <a:ext uri="{FF2B5EF4-FFF2-40B4-BE49-F238E27FC236}">
                  <a16:creationId xmlns:a16="http://schemas.microsoft.com/office/drawing/2014/main" id="{9889ECE1-BFEE-632C-728A-90E71D309EDC}"/>
                </a:ext>
              </a:extLst>
            </p:cNvPr>
            <p:cNvSpPr/>
            <p:nvPr/>
          </p:nvSpPr>
          <p:spPr>
            <a:xfrm>
              <a:off x="6628925" y="4322622"/>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lumMod val="50000"/>
                    </a:schemeClr>
                  </a:solidFill>
                </a:rPr>
                <a:t>i</a:t>
              </a:r>
              <a:r>
                <a:rPr lang="en-US" sz="1600" dirty="0">
                  <a:solidFill>
                    <a:schemeClr val="tx1">
                      <a:lumMod val="50000"/>
                    </a:schemeClr>
                  </a:solidFill>
                </a:rPr>
                <a:t>)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sóng</a:t>
              </a:r>
              <a:r>
                <a:rPr lang="en-US" sz="1600" dirty="0">
                  <a:solidFill>
                    <a:schemeClr val="tx1">
                      <a:lumMod val="50000"/>
                    </a:schemeClr>
                  </a:solidFill>
                </a:rPr>
                <a:t> </a:t>
              </a:r>
              <a:r>
                <a:rPr lang="en-US" sz="1600" dirty="0" err="1">
                  <a:solidFill>
                    <a:schemeClr val="tx1">
                      <a:lumMod val="50000"/>
                    </a:schemeClr>
                  </a:solidFill>
                </a:rPr>
                <a:t>biển</a:t>
              </a:r>
              <a:endParaRPr lang="en-US" sz="1600" dirty="0">
                <a:solidFill>
                  <a:schemeClr val="tx1">
                    <a:lumMod val="50000"/>
                  </a:schemeClr>
                </a:solidFill>
              </a:endParaRPr>
            </a:p>
          </p:txBody>
        </p:sp>
      </p:grpSp>
    </p:spTree>
    <p:extLst>
      <p:ext uri="{BB962C8B-B14F-4D97-AF65-F5344CB8AC3E}">
        <p14:creationId xmlns:p14="http://schemas.microsoft.com/office/powerpoint/2010/main" val="336225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a:blip r:embed="rId2"/>
          <a:stretch>
            <a:fillRect/>
          </a:stretch>
        </p:blipFill>
        <p:spPr>
          <a:xfrm>
            <a:off x="1922597" y="562852"/>
            <a:ext cx="5080370" cy="2831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112720" y="332100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1. Những dạng năng lượng nào là năng lượng tái tạo?</a:t>
            </a:r>
            <a:r>
              <a:rPr lang="en-US" sz="2000" dirty="0"/>
              <a:t> </a:t>
            </a:r>
          </a:p>
        </p:txBody>
      </p:sp>
      <p:sp>
        <p:nvSpPr>
          <p:cNvPr id="4" name="Google Shape;1031;p32">
            <a:extLst>
              <a:ext uri="{FF2B5EF4-FFF2-40B4-BE49-F238E27FC236}">
                <a16:creationId xmlns:a16="http://schemas.microsoft.com/office/drawing/2014/main" id="{175D8B1A-C162-1033-6AC8-758C5C9AF1F2}"/>
              </a:ext>
            </a:extLst>
          </p:cNvPr>
          <p:cNvSpPr txBox="1">
            <a:spLocks/>
          </p:cNvSpPr>
          <p:nvPr/>
        </p:nvSpPr>
        <p:spPr>
          <a:xfrm>
            <a:off x="112720" y="3814943"/>
            <a:ext cx="8741348"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2. Năng lượng nào khi sử dụng có thể gây ô nhiễm môi trường như tạo ra chất thải rắn, phát thải khí gây hiệu ứng nhà kính, gây biến đổi khí hậu,...?</a:t>
            </a:r>
            <a:r>
              <a:rPr lang="en-US" sz="2000" dirty="0"/>
              <a:t> 1</a:t>
            </a:r>
          </a:p>
        </p:txBody>
      </p:sp>
    </p:spTree>
    <p:extLst>
      <p:ext uri="{BB962C8B-B14F-4D97-AF65-F5344CB8AC3E}">
        <p14:creationId xmlns:p14="http://schemas.microsoft.com/office/powerpoint/2010/main" val="22293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2919</TotalTime>
  <Words>2347</Words>
  <Application>Microsoft Office PowerPoint</Application>
  <PresentationFormat>On-screen Show (16:9)</PresentationFormat>
  <Paragraphs>235</Paragraphs>
  <Slides>64</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Cambria Math</vt:lpstr>
      <vt:lpstr>Be Vietnam Pro</vt:lpstr>
      <vt:lpstr>#9Slide03 Arima Madurai Black</vt:lpstr>
      <vt:lpstr>Fira Sans Condensed Black</vt:lpstr>
      <vt:lpstr>Nunito Light</vt:lpstr>
      <vt:lpstr>Anaheim</vt:lpstr>
      <vt:lpstr>Montserrat</vt:lpstr>
      <vt:lpstr>Times New Roman</vt:lpstr>
      <vt:lpstr>Arial</vt:lpstr>
      <vt:lpstr>Be Vietnam Pro Light</vt:lpstr>
      <vt:lpstr>Solar Energy Solutions Business Plan by Slidesgo</vt:lpstr>
      <vt:lpstr>MÔN KHTN 9 VẬT LÍ</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BÀI 17 NĂNG LƯỢNG TÁI TẠO</vt:lpstr>
      <vt:lpstr>NỘI DUNG BÀI HỌC</vt:lpstr>
      <vt:lpstr>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Ưu Và Nhược Điểm Của Một Số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Hiệu Quả Năng Lượng Và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cp:lastModifiedBy>
  <cp:revision>14</cp:revision>
  <dcterms:modified xsi:type="dcterms:W3CDTF">2024-10-05T00:20:23Z</dcterms:modified>
</cp:coreProperties>
</file>