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71"/>
  </p:notesMasterIdLst>
  <p:sldIdLst>
    <p:sldId id="664" r:id="rId4"/>
    <p:sldId id="304" r:id="rId5"/>
    <p:sldId id="306" r:id="rId6"/>
    <p:sldId id="307" r:id="rId7"/>
    <p:sldId id="685" r:id="rId8"/>
    <p:sldId id="308" r:id="rId9"/>
    <p:sldId id="666" r:id="rId10"/>
    <p:sldId id="665" r:id="rId11"/>
    <p:sldId id="667" r:id="rId12"/>
    <p:sldId id="309" r:id="rId13"/>
    <p:sldId id="310" r:id="rId14"/>
    <p:sldId id="644" r:id="rId15"/>
    <p:sldId id="266" r:id="rId16"/>
    <p:sldId id="668" r:id="rId17"/>
    <p:sldId id="311" r:id="rId18"/>
    <p:sldId id="669" r:id="rId19"/>
    <p:sldId id="670" r:id="rId20"/>
    <p:sldId id="672" r:id="rId21"/>
    <p:sldId id="683" r:id="rId22"/>
    <p:sldId id="684" r:id="rId23"/>
    <p:sldId id="673" r:id="rId24"/>
    <p:sldId id="645" r:id="rId25"/>
    <p:sldId id="646" r:id="rId26"/>
    <p:sldId id="674" r:id="rId27"/>
    <p:sldId id="649" r:id="rId28"/>
    <p:sldId id="648" r:id="rId29"/>
    <p:sldId id="312" r:id="rId30"/>
    <p:sldId id="650" r:id="rId31"/>
    <p:sldId id="313" r:id="rId32"/>
    <p:sldId id="686" r:id="rId33"/>
    <p:sldId id="314" r:id="rId34"/>
    <p:sldId id="651" r:id="rId35"/>
    <p:sldId id="675" r:id="rId36"/>
    <p:sldId id="315" r:id="rId37"/>
    <p:sldId id="316" r:id="rId38"/>
    <p:sldId id="652" r:id="rId39"/>
    <p:sldId id="655" r:id="rId40"/>
    <p:sldId id="653" r:id="rId41"/>
    <p:sldId id="656" r:id="rId42"/>
    <p:sldId id="676" r:id="rId43"/>
    <p:sldId id="677" r:id="rId44"/>
    <p:sldId id="678" r:id="rId45"/>
    <p:sldId id="318" r:id="rId46"/>
    <p:sldId id="679" r:id="rId47"/>
    <p:sldId id="680" r:id="rId48"/>
    <p:sldId id="319" r:id="rId49"/>
    <p:sldId id="681" r:id="rId50"/>
    <p:sldId id="324" r:id="rId51"/>
    <p:sldId id="657" r:id="rId52"/>
    <p:sldId id="658" r:id="rId53"/>
    <p:sldId id="682" r:id="rId54"/>
    <p:sldId id="320" r:id="rId55"/>
    <p:sldId id="321" r:id="rId56"/>
    <p:sldId id="659" r:id="rId57"/>
    <p:sldId id="660" r:id="rId58"/>
    <p:sldId id="322" r:id="rId59"/>
    <p:sldId id="661" r:id="rId60"/>
    <p:sldId id="275" r:id="rId61"/>
    <p:sldId id="662" r:id="rId62"/>
    <p:sldId id="325" r:id="rId63"/>
    <p:sldId id="636" r:id="rId64"/>
    <p:sldId id="637" r:id="rId65"/>
    <p:sldId id="638" r:id="rId66"/>
    <p:sldId id="640" r:id="rId67"/>
    <p:sldId id="639" r:id="rId68"/>
    <p:sldId id="641" r:id="rId69"/>
    <p:sldId id="66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6"/>
            <p14:sldId id="307"/>
            <p14:sldId id="685"/>
            <p14:sldId id="308"/>
            <p14:sldId id="666"/>
            <p14:sldId id="665"/>
            <p14:sldId id="667"/>
            <p14:sldId id="309"/>
            <p14:sldId id="310"/>
            <p14:sldId id="644"/>
            <p14:sldId id="266"/>
            <p14:sldId id="668"/>
            <p14:sldId id="311"/>
            <p14:sldId id="669"/>
            <p14:sldId id="670"/>
            <p14:sldId id="672"/>
            <p14:sldId id="683"/>
            <p14:sldId id="684"/>
            <p14:sldId id="673"/>
            <p14:sldId id="645"/>
            <p14:sldId id="646"/>
            <p14:sldId id="674"/>
            <p14:sldId id="649"/>
            <p14:sldId id="648"/>
            <p14:sldId id="312"/>
            <p14:sldId id="650"/>
            <p14:sldId id="313"/>
            <p14:sldId id="686"/>
            <p14:sldId id="314"/>
            <p14:sldId id="651"/>
            <p14:sldId id="675"/>
            <p14:sldId id="315"/>
            <p14:sldId id="316"/>
            <p14:sldId id="652"/>
            <p14:sldId id="655"/>
            <p14:sldId id="653"/>
            <p14:sldId id="656"/>
            <p14:sldId id="676"/>
            <p14:sldId id="677"/>
            <p14:sldId id="678"/>
            <p14:sldId id="318"/>
            <p14:sldId id="679"/>
            <p14:sldId id="680"/>
            <p14:sldId id="319"/>
            <p14:sldId id="681"/>
            <p14:sldId id="324"/>
            <p14:sldId id="657"/>
            <p14:sldId id="658"/>
            <p14:sldId id="682"/>
            <p14:sldId id="320"/>
            <p14:sldId id="321"/>
            <p14:sldId id="659"/>
            <p14:sldId id="660"/>
            <p14:sldId id="322"/>
            <p14:sldId id="661"/>
            <p14:sldId id="275"/>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E18B"/>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2" autoAdjust="0"/>
    <p:restoredTop sz="94660"/>
  </p:normalViewPr>
  <p:slideViewPr>
    <p:cSldViewPr snapToGrid="0">
      <p:cViewPr varScale="1">
        <p:scale>
          <a:sx n="72" d="100"/>
          <a:sy n="72" d="100"/>
        </p:scale>
        <p:origin x="6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14/11/2024</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14/11/2024</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7.sv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371880"/>
            <a:ext cx="10039350" cy="5238750"/>
          </a:xfrm>
          <a:prstGeom prst="rect">
            <a:avLst/>
          </a:prstGeom>
        </p:spPr>
      </p:pic>
      <p:sp>
        <p:nvSpPr>
          <p:cNvPr id="2" name="TextBox 1">
            <a:extLst>
              <a:ext uri="{FF2B5EF4-FFF2-40B4-BE49-F238E27FC236}">
                <a16:creationId xmlns:a16="http://schemas.microsoft.com/office/drawing/2014/main" id="{1FC030A6-65FB-9B59-DA9E-8CBE8703B289}"/>
              </a:ext>
            </a:extLst>
          </p:cNvPr>
          <p:cNvSpPr txBox="1"/>
          <p:nvPr/>
        </p:nvSpPr>
        <p:spPr>
          <a:xfrm>
            <a:off x="735189" y="5863549"/>
            <a:ext cx="10721622" cy="707886"/>
          </a:xfrm>
          <a:prstGeom prst="rect">
            <a:avLst/>
          </a:prstGeom>
          <a:noFill/>
        </p:spPr>
        <p:txBody>
          <a:bodyPr wrap="square" rtlCol="0">
            <a:spAutoFit/>
          </a:bodyPr>
          <a:lstStyle/>
          <a:p>
            <a:pPr lvl="0" algn="ctr">
              <a:defRPr/>
            </a:pPr>
            <a:r>
              <a:rPr lang="vi-VN" sz="4000" dirty="0">
                <a:latin typeface="Fira Sans Condensed Medium" panose="020B0603050000020004" pitchFamily="34" charset="0"/>
              </a:rPr>
              <a:t>Lăng kính có tác dụng gì trong hiện tượng này?</a:t>
            </a:r>
            <a:r>
              <a:rPr lang="en-US" sz="4000" dirty="0">
                <a:latin typeface="Fira Sans Condensed Medium" panose="020B0603050000020004" pitchFamily="34" charset="0"/>
              </a:rPr>
              <a:t> </a:t>
            </a:r>
            <a:endParaRPr kumimoji="0" lang="en-US" sz="4000" b="0" i="0" u="none" strike="noStrike" kern="1200" cap="none" spc="0" normalizeH="0" baseline="0" noProof="0" dirty="0">
              <a:ln>
                <a:noFill/>
              </a:ln>
              <a:effectLst/>
              <a:uLnTx/>
              <a:uFillTx/>
              <a:latin typeface="Fira Sans Condensed Medium" panose="020B0603050000020004" pitchFamily="34" charset="0"/>
            </a:endParaRPr>
          </a:p>
        </p:txBody>
      </p:sp>
    </p:spTree>
    <p:extLst>
      <p:ext uri="{BB962C8B-B14F-4D97-AF65-F5344CB8AC3E}">
        <p14:creationId xmlns:p14="http://schemas.microsoft.com/office/powerpoint/2010/main" val="6111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1755997" y="515946"/>
            <a:ext cx="8086518" cy="3240665"/>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875742"/>
            <a:ext cx="10619970" cy="2683847"/>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589669-B318-70EC-E44D-61688824BE22}"/>
              </a:ext>
            </a:extLst>
          </p:cNvPr>
          <p:cNvSpPr txBox="1"/>
          <p:nvPr/>
        </p:nvSpPr>
        <p:spPr>
          <a:xfrm>
            <a:off x="907858" y="4038178"/>
            <a:ext cx="10184126" cy="223984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Fira Sans Black" panose="020B0A03050000020004" pitchFamily="34" charset="0"/>
              </a:rPr>
              <a:t>Tiến</a:t>
            </a:r>
            <a:r>
              <a:rPr lang="en-US" sz="2400" dirty="0">
                <a:solidFill>
                  <a:srgbClr val="F25D07"/>
                </a:solidFill>
                <a:latin typeface="Fira Sans Black" panose="020B0A03050000020004" pitchFamily="34" charset="0"/>
              </a:rPr>
              <a:t> </a:t>
            </a:r>
            <a:r>
              <a:rPr lang="en-US" sz="2400" dirty="0" err="1">
                <a:solidFill>
                  <a:srgbClr val="F25D07"/>
                </a:solidFill>
                <a:latin typeface="Fira Sans Black" panose="020B0A03050000020004" pitchFamily="34" charset="0"/>
              </a:rPr>
              <a:t>hành</a:t>
            </a:r>
            <a:r>
              <a:rPr lang="en-US" sz="2400" dirty="0">
                <a:solidFill>
                  <a:srgbClr val="F25D07"/>
                </a:solidFill>
                <a:latin typeface="Fira Sans Black" panose="020B0A03050000020004" pitchFamily="34" charset="0"/>
              </a:rPr>
              <a:t>:</a:t>
            </a:r>
          </a:p>
          <a:p>
            <a:pPr>
              <a:lnSpc>
                <a:spcPct val="150000"/>
              </a:lnSpc>
            </a:pPr>
            <a:r>
              <a:rPr lang="vi-VN" sz="2400" b="1" dirty="0"/>
              <a:t>Bước 1: </a:t>
            </a:r>
            <a:r>
              <a:rPr lang="vi-VN" sz="2400" dirty="0"/>
              <a:t>Bố trí thí nghiệm như </a:t>
            </a:r>
            <a:r>
              <a:rPr lang="en-US" sz="2400" dirty="0" err="1"/>
              <a:t>hình</a:t>
            </a:r>
            <a:r>
              <a:rPr lang="vi-VN" sz="2400" dirty="0"/>
              <a:t>. </a:t>
            </a:r>
            <a:endParaRPr lang="en-US" sz="2400" dirty="0"/>
          </a:p>
          <a:p>
            <a:pPr>
              <a:lnSpc>
                <a:spcPct val="150000"/>
              </a:lnSpc>
            </a:pPr>
            <a:r>
              <a:rPr lang="vi-VN" sz="2400" b="1" dirty="0"/>
              <a:t>Bước 2: </a:t>
            </a:r>
            <a:r>
              <a:rPr lang="vi-VN" sz="2400" dirty="0"/>
              <a:t>Bật đèn đ</a:t>
            </a:r>
            <a:r>
              <a:rPr lang="en-US" sz="2400" dirty="0"/>
              <a:t>ể</a:t>
            </a:r>
            <a:r>
              <a:rPr lang="vi-VN" sz="2400" dirty="0"/>
              <a:t> chiếu chùm sáng trắng hẹp vào một mặt bên của l</a:t>
            </a:r>
            <a:r>
              <a:rPr lang="en-US" sz="2400" dirty="0"/>
              <a:t>ă</a:t>
            </a:r>
            <a:r>
              <a:rPr lang="vi-VN" sz="2400" dirty="0"/>
              <a:t>ng kính. Quan sát ánh sáng thu được trên màn chắn.</a:t>
            </a:r>
            <a:endParaRPr lang="en-US" sz="2400" dirty="0"/>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FB4DF8CD-E6ED-1BFA-7273-CB1B7E02A7F2}"/>
              </a:ext>
            </a:extLst>
          </p:cNvPr>
          <p:cNvGrpSpPr/>
          <p:nvPr/>
        </p:nvGrpSpPr>
        <p:grpSpPr>
          <a:xfrm>
            <a:off x="189295" y="174727"/>
            <a:ext cx="4460872" cy="500641"/>
            <a:chOff x="489662" y="435125"/>
            <a:chExt cx="5161330" cy="579253"/>
          </a:xfrm>
        </p:grpSpPr>
        <p:sp>
          <p:nvSpPr>
            <p:cNvPr id="7" name="Rectangle: Rounded Corners 6">
              <a:extLst>
                <a:ext uri="{FF2B5EF4-FFF2-40B4-BE49-F238E27FC236}">
                  <a16:creationId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E3E641F7-2F50-D302-C929-9A3F6AA1D81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a:extLst>
                <a:ext uri="{FF2B5EF4-FFF2-40B4-BE49-F238E27FC236}">
                  <a16:creationId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a:extLst>
                  <a:ext uri="{FF2B5EF4-FFF2-40B4-BE49-F238E27FC236}">
                    <a16:creationId xmlns:a16="http://schemas.microsoft.com/office/drawing/2014/main" id="{41E17535-A3EA-970A-6A6B-B577AF93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74335"/>
            <a:ext cx="10392416"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44929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47047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60757" y="2374340"/>
            <a:ext cx="7645583"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Mô tả đường đi của tia sáng qua lăng kính mà em quan sát được</a:t>
            </a:r>
            <a:endParaRPr lang="en-US" sz="2400" dirty="0"/>
          </a:p>
        </p:txBody>
      </p:sp>
      <p:sp>
        <p:nvSpPr>
          <p:cNvPr id="25" name="TextBox 24">
            <a:extLst>
              <a:ext uri="{FF2B5EF4-FFF2-40B4-BE49-F238E27FC236}">
                <a16:creationId xmlns:a16="http://schemas.microsoft.com/office/drawing/2014/main" id="{3531F4D6-67BD-238E-F998-33DD5F4B6AF3}"/>
              </a:ext>
            </a:extLst>
          </p:cNvPr>
          <p:cNvSpPr txBox="1"/>
          <p:nvPr/>
        </p:nvSpPr>
        <p:spPr>
          <a:xfrm>
            <a:off x="2653419" y="3590925"/>
            <a:ext cx="7645583"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Viết ra thứ tự các màu trên màn</a:t>
            </a:r>
            <a:endParaRPr lang="en-US" sz="2400" dirty="0"/>
          </a:p>
        </p:txBody>
      </p:sp>
      <p:sp>
        <p:nvSpPr>
          <p:cNvPr id="31" name="TextBox 30">
            <a:extLst>
              <a:ext uri="{FF2B5EF4-FFF2-40B4-BE49-F238E27FC236}">
                <a16:creationId xmlns:a16="http://schemas.microsoft.com/office/drawing/2014/main" id="{B29415B1-04DE-6B80-EC39-2B7CE3345DE9}"/>
              </a:ext>
            </a:extLst>
          </p:cNvPr>
          <p:cNvSpPr txBox="1"/>
          <p:nvPr/>
        </p:nvSpPr>
        <p:spPr>
          <a:xfrm>
            <a:off x="1385660" y="4489473"/>
            <a:ext cx="9736430"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điều gì về thành phần của chùm ánh sáng chiếu tới?</a:t>
            </a:r>
            <a:r>
              <a:rPr lang="en-US" sz="2400" dirty="0"/>
              <a:t> </a:t>
            </a:r>
          </a:p>
        </p:txBody>
      </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25"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97C5-AE35-F096-0F4D-A85724964428}"/>
              </a:ext>
            </a:extLst>
          </p:cNvPr>
          <p:cNvPicPr>
            <a:picLocks noChangeAspect="1"/>
          </p:cNvPicPr>
          <p:nvPr/>
        </p:nvPicPr>
        <p:blipFill>
          <a:blip r:embed="rId2"/>
          <a:stretch>
            <a:fillRect/>
          </a:stretch>
        </p:blipFill>
        <p:spPr>
          <a:xfrm>
            <a:off x="0" y="1012090"/>
            <a:ext cx="12192000" cy="3602181"/>
          </a:xfrm>
          <a:prstGeom prst="rect">
            <a:avLst/>
          </a:prstGeom>
        </p:spPr>
      </p:pic>
      <p:sp>
        <p:nvSpPr>
          <p:cNvPr id="10" name="Google Shape;1924;p44">
            <a:extLst>
              <a:ext uri="{FF2B5EF4-FFF2-40B4-BE49-F238E27FC236}">
                <a16:creationId xmlns:a16="http://schemas.microsoft.com/office/drawing/2014/main" id="{588182E8-B40B-0F84-A481-227DBEC34ABA}"/>
              </a:ext>
            </a:extLst>
          </p:cNvPr>
          <p:cNvSpPr txBox="1">
            <a:spLocks/>
          </p:cNvSpPr>
          <p:nvPr/>
        </p:nvSpPr>
        <p:spPr>
          <a:xfrm>
            <a:off x="4098875" y="22946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sp>
        <p:nvSpPr>
          <p:cNvPr id="11" name="TextBox 10">
            <a:extLst>
              <a:ext uri="{FF2B5EF4-FFF2-40B4-BE49-F238E27FC236}">
                <a16:creationId xmlns:a16="http://schemas.microsoft.com/office/drawing/2014/main" id="{C1B881C8-2E91-2610-DDB6-6967B46B817C}"/>
              </a:ext>
            </a:extLst>
          </p:cNvPr>
          <p:cNvSpPr txBox="1"/>
          <p:nvPr/>
        </p:nvSpPr>
        <p:spPr>
          <a:xfrm>
            <a:off x="179028" y="481896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Ánh sáng truyền từ đèn chiếu có khe hẹp đi qua lăng kính và đến màn chắn</a:t>
            </a:r>
            <a:endParaRPr lang="en-US" sz="2400" dirty="0"/>
          </a:p>
        </p:txBody>
      </p:sp>
      <p:sp>
        <p:nvSpPr>
          <p:cNvPr id="12" name="TextBox 11">
            <a:extLst>
              <a:ext uri="{FF2B5EF4-FFF2-40B4-BE49-F238E27FC236}">
                <a16:creationId xmlns:a16="http://schemas.microsoft.com/office/drawing/2014/main" id="{849C24D6-9F85-D6F9-B1E4-FB3952BF88BE}"/>
              </a:ext>
            </a:extLst>
          </p:cNvPr>
          <p:cNvSpPr txBox="1"/>
          <p:nvPr/>
        </p:nvSpPr>
        <p:spPr>
          <a:xfrm>
            <a:off x="195261" y="548878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Những màu sắc có trên màn: Đỏ, da cam, vàng, lục, lam, chàm, tím</a:t>
            </a:r>
            <a:endParaRPr lang="en-US" sz="2400" dirty="0"/>
          </a:p>
        </p:txBody>
      </p:sp>
      <p:sp>
        <p:nvSpPr>
          <p:cNvPr id="13" name="TextBox 12">
            <a:extLst>
              <a:ext uri="{FF2B5EF4-FFF2-40B4-BE49-F238E27FC236}">
                <a16:creationId xmlns:a16="http://schemas.microsoft.com/office/drawing/2014/main" id="{C379E4ED-850E-788D-511B-059C3273785F}"/>
              </a:ext>
            </a:extLst>
          </p:cNvPr>
          <p:cNvSpPr txBox="1"/>
          <p:nvPr/>
        </p:nvSpPr>
        <p:spPr>
          <a:xfrm>
            <a:off x="211494" y="615860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thành phần tạo nên chùm sáng</a:t>
            </a:r>
            <a:endParaRPr lang="en-US" sz="2400" dirty="0"/>
          </a:p>
        </p:txBody>
      </p:sp>
    </p:spTree>
    <p:extLst>
      <p:ext uri="{BB962C8B-B14F-4D97-AF65-F5344CB8AC3E}">
        <p14:creationId xmlns:p14="http://schemas.microsoft.com/office/powerpoint/2010/main" val="33860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037C5FFA-7623-0723-9A64-56553069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ánh</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Thí</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Nghiệm</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ăng 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àn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hứng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chùm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nối</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Tấm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lọc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035915" y="449568"/>
            <a:ext cx="7434656" cy="2979432"/>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172408"/>
            <a:ext cx="10619970" cy="3387181"/>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286591" y="-53965"/>
                          <a:pt x="631673" y="62845"/>
                          <a:pt x="891339" y="0"/>
                        </a:cubicBezTo>
                        <a:cubicBezTo>
                          <a:pt x="1138121" y="-44233"/>
                          <a:pt x="1395544" y="48881"/>
                          <a:pt x="1576985" y="0"/>
                        </a:cubicBezTo>
                        <a:cubicBezTo>
                          <a:pt x="1760374" y="-24617"/>
                          <a:pt x="1941401" y="-29915"/>
                          <a:pt x="2056937" y="0"/>
                        </a:cubicBezTo>
                        <a:cubicBezTo>
                          <a:pt x="2127374" y="-8007"/>
                          <a:pt x="2439878" y="-37296"/>
                          <a:pt x="2845429" y="0"/>
                        </a:cubicBezTo>
                        <a:cubicBezTo>
                          <a:pt x="3213922" y="37908"/>
                          <a:pt x="3277010" y="2408"/>
                          <a:pt x="3531074" y="0"/>
                        </a:cubicBezTo>
                        <a:cubicBezTo>
                          <a:pt x="3757550" y="-44394"/>
                          <a:pt x="4019955" y="31903"/>
                          <a:pt x="4422414" y="0"/>
                        </a:cubicBezTo>
                        <a:cubicBezTo>
                          <a:pt x="4813296" y="-24946"/>
                          <a:pt x="4736950" y="-32193"/>
                          <a:pt x="4902366" y="0"/>
                        </a:cubicBezTo>
                        <a:cubicBezTo>
                          <a:pt x="5105336" y="15599"/>
                          <a:pt x="5488840" y="-62347"/>
                          <a:pt x="5690858" y="0"/>
                        </a:cubicBezTo>
                        <a:cubicBezTo>
                          <a:pt x="5948527" y="58697"/>
                          <a:pt x="6134083" y="-15836"/>
                          <a:pt x="6273657" y="0"/>
                        </a:cubicBezTo>
                        <a:cubicBezTo>
                          <a:pt x="6433004" y="25370"/>
                          <a:pt x="6607101" y="-1536"/>
                          <a:pt x="6753609" y="0"/>
                        </a:cubicBezTo>
                        <a:cubicBezTo>
                          <a:pt x="6898261" y="-137"/>
                          <a:pt x="7012042" y="-26251"/>
                          <a:pt x="7233560" y="0"/>
                        </a:cubicBezTo>
                        <a:cubicBezTo>
                          <a:pt x="7460372" y="19611"/>
                          <a:pt x="7538667" y="8270"/>
                          <a:pt x="7816359" y="0"/>
                        </a:cubicBezTo>
                        <a:cubicBezTo>
                          <a:pt x="8099882" y="-33388"/>
                          <a:pt x="8311304" y="11615"/>
                          <a:pt x="8604851" y="0"/>
                        </a:cubicBezTo>
                        <a:cubicBezTo>
                          <a:pt x="8912695" y="-20584"/>
                          <a:pt x="8886788" y="10265"/>
                          <a:pt x="9084803" y="0"/>
                        </a:cubicBezTo>
                        <a:cubicBezTo>
                          <a:pt x="9272891" y="-18112"/>
                          <a:pt x="9328752" y="3275"/>
                          <a:pt x="9461908" y="0"/>
                        </a:cubicBezTo>
                        <a:cubicBezTo>
                          <a:pt x="9592417" y="-11352"/>
                          <a:pt x="10110101" y="-16546"/>
                          <a:pt x="10284683" y="0"/>
                        </a:cubicBezTo>
                        <a:cubicBezTo>
                          <a:pt x="10452701" y="296301"/>
                          <a:pt x="10517344" y="372960"/>
                          <a:pt x="10619970" y="564541"/>
                        </a:cubicBezTo>
                        <a:cubicBezTo>
                          <a:pt x="10633222" y="758689"/>
                          <a:pt x="10623412" y="1220253"/>
                          <a:pt x="10619970" y="1561875"/>
                        </a:cubicBezTo>
                        <a:cubicBezTo>
                          <a:pt x="10638529" y="1878173"/>
                          <a:pt x="10632968" y="2279526"/>
                          <a:pt x="10619970" y="2446300"/>
                        </a:cubicBezTo>
                        <a:cubicBezTo>
                          <a:pt x="10650532" y="2620952"/>
                          <a:pt x="10627754" y="3126804"/>
                          <a:pt x="10619970" y="3387181"/>
                        </a:cubicBezTo>
                        <a:cubicBezTo>
                          <a:pt x="10388371" y="3389560"/>
                          <a:pt x="9910179" y="3401205"/>
                          <a:pt x="9743822" y="3387181"/>
                        </a:cubicBezTo>
                        <a:cubicBezTo>
                          <a:pt x="9537295" y="3370030"/>
                          <a:pt x="9399633" y="3368863"/>
                          <a:pt x="9080074" y="3387181"/>
                        </a:cubicBezTo>
                        <a:cubicBezTo>
                          <a:pt x="8755860" y="3413012"/>
                          <a:pt x="8561406" y="3365172"/>
                          <a:pt x="8203927" y="3387181"/>
                        </a:cubicBezTo>
                        <a:cubicBezTo>
                          <a:pt x="7848638" y="3440087"/>
                          <a:pt x="7635501" y="3377059"/>
                          <a:pt x="7433979" y="3387181"/>
                        </a:cubicBezTo>
                        <a:cubicBezTo>
                          <a:pt x="7235960" y="3359900"/>
                          <a:pt x="7231336" y="3386578"/>
                          <a:pt x="7088830" y="3387181"/>
                        </a:cubicBezTo>
                        <a:cubicBezTo>
                          <a:pt x="6957612" y="3379690"/>
                          <a:pt x="6746301" y="3405870"/>
                          <a:pt x="6637481" y="3387181"/>
                        </a:cubicBezTo>
                        <a:cubicBezTo>
                          <a:pt x="6571411" y="3386906"/>
                          <a:pt x="6115976" y="3344726"/>
                          <a:pt x="5867533" y="3387181"/>
                        </a:cubicBezTo>
                        <a:cubicBezTo>
                          <a:pt x="5648473" y="3432972"/>
                          <a:pt x="5411024" y="3354732"/>
                          <a:pt x="5203785" y="3387181"/>
                        </a:cubicBezTo>
                        <a:cubicBezTo>
                          <a:pt x="4997151" y="3408728"/>
                          <a:pt x="4846402" y="3380589"/>
                          <a:pt x="4540037" y="3387181"/>
                        </a:cubicBezTo>
                        <a:cubicBezTo>
                          <a:pt x="4301829" y="3375458"/>
                          <a:pt x="4065217" y="3366495"/>
                          <a:pt x="3876289" y="3387181"/>
                        </a:cubicBezTo>
                        <a:cubicBezTo>
                          <a:pt x="3715816" y="3376068"/>
                          <a:pt x="3390607" y="3392046"/>
                          <a:pt x="3106341" y="3387181"/>
                        </a:cubicBezTo>
                        <a:cubicBezTo>
                          <a:pt x="2776699" y="3366167"/>
                          <a:pt x="2721288" y="3422900"/>
                          <a:pt x="2548793" y="3387181"/>
                        </a:cubicBezTo>
                        <a:cubicBezTo>
                          <a:pt x="2393958" y="3333956"/>
                          <a:pt x="2191012" y="3348349"/>
                          <a:pt x="1885045" y="3387181"/>
                        </a:cubicBezTo>
                        <a:cubicBezTo>
                          <a:pt x="1540708" y="3384917"/>
                          <a:pt x="1243396" y="3420063"/>
                          <a:pt x="1008897" y="3387181"/>
                        </a:cubicBezTo>
                        <a:cubicBezTo>
                          <a:pt x="781233" y="3453521"/>
                          <a:pt x="355218" y="3338008"/>
                          <a:pt x="0" y="3387181"/>
                        </a:cubicBezTo>
                        <a:cubicBezTo>
                          <a:pt x="831" y="2896308"/>
                          <a:pt x="-18574" y="2868647"/>
                          <a:pt x="0" y="2359735"/>
                        </a:cubicBezTo>
                        <a:cubicBezTo>
                          <a:pt x="41453" y="1836653"/>
                          <a:pt x="28162" y="1613219"/>
                          <a:pt x="0" y="1264547"/>
                        </a:cubicBezTo>
                        <a:cubicBezTo>
                          <a:pt x="34964" y="870181"/>
                          <a:pt x="-25207" y="319703"/>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882094" y="3398208"/>
            <a:ext cx="10402048" cy="279384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Tiến</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1: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Bố trí thí nghiệm như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2: </a:t>
            </a:r>
            <a:r>
              <a:rPr lang="vi-VN" sz="2400" dirty="0">
                <a:solidFill>
                  <a:prstClr val="black"/>
                </a:solidFill>
              </a:rPr>
              <a:t>Chiếu ánh sáng trắng từ đèn vào mặt bên của lăng kính</a:t>
            </a:r>
            <a:endParaRPr lang="en-US" sz="2400" dirty="0">
              <a:solidFill>
                <a:prstClr val="black"/>
              </a:solidFill>
            </a:endParaRPr>
          </a:p>
          <a:p>
            <a:pPr>
              <a:lnSpc>
                <a:spcPct val="150000"/>
              </a:lnSpc>
            </a:pPr>
            <a:r>
              <a:rPr lang="vi-VN" sz="2400" b="1" dirty="0">
                <a:solidFill>
                  <a:prstClr val="black"/>
                </a:solidFill>
              </a:rPr>
              <a:t>Bước </a:t>
            </a:r>
            <a:r>
              <a:rPr lang="en-US" sz="2400" b="1" dirty="0">
                <a:solidFill>
                  <a:prstClr val="black"/>
                </a:solidFill>
              </a:rPr>
              <a:t>3</a:t>
            </a:r>
            <a:r>
              <a:rPr lang="vi-VN" sz="2400" b="1" dirty="0">
                <a:solidFill>
                  <a:prstClr val="black"/>
                </a:solidFill>
              </a:rPr>
              <a:t>: </a:t>
            </a:r>
            <a:r>
              <a:rPr lang="vi-VN" sz="2400" dirty="0">
                <a:solidFill>
                  <a:prstClr val="black"/>
                </a:solidFill>
              </a:rPr>
              <a:t>Lần lượt dùng kính lọc sắc màu đỏ và màu tím chắn vào khe hẹp </a:t>
            </a:r>
            <a:r>
              <a:rPr lang="vi-VN" sz="2400" b="1" dirty="0">
                <a:solidFill>
                  <a:prstClr val="black"/>
                </a:solidFill>
              </a:rPr>
              <a:t>Bước </a:t>
            </a:r>
            <a:r>
              <a:rPr lang="en-US" sz="2400" b="1" dirty="0">
                <a:solidFill>
                  <a:prstClr val="black"/>
                </a:solidFill>
              </a:rPr>
              <a:t>4</a:t>
            </a:r>
            <a:r>
              <a:rPr lang="vi-VN" sz="2400" b="1" dirty="0">
                <a:solidFill>
                  <a:prstClr val="black"/>
                </a:solidFill>
              </a:rPr>
              <a:t>: </a:t>
            </a:r>
            <a:r>
              <a:rPr lang="en-US" sz="2400" dirty="0" err="1">
                <a:solidFill>
                  <a:prstClr val="black"/>
                </a:solidFill>
              </a:rPr>
              <a:t>Dùng</a:t>
            </a:r>
            <a:r>
              <a:rPr lang="en-US" sz="2400" dirty="0">
                <a:solidFill>
                  <a:prstClr val="black"/>
                </a:solidFill>
              </a:rPr>
              <a:t> </a:t>
            </a:r>
            <a:r>
              <a:rPr lang="en-US" sz="2400" dirty="0" err="1">
                <a:solidFill>
                  <a:prstClr val="black"/>
                </a:solidFill>
              </a:rPr>
              <a:t>màn</a:t>
            </a:r>
            <a:r>
              <a:rPr lang="en-US" sz="2400" dirty="0">
                <a:solidFill>
                  <a:prstClr val="black"/>
                </a:solidFill>
              </a:rPr>
              <a:t> </a:t>
            </a:r>
            <a:r>
              <a:rPr lang="en-US" sz="2400" dirty="0" err="1">
                <a:solidFill>
                  <a:prstClr val="black"/>
                </a:solidFill>
              </a:rPr>
              <a:t>chắn</a:t>
            </a:r>
            <a:r>
              <a:rPr lang="en-US" sz="2400" dirty="0">
                <a:solidFill>
                  <a:prstClr val="black"/>
                </a:solidFill>
              </a:rPr>
              <a:t> </a:t>
            </a:r>
            <a:r>
              <a:rPr lang="en-US" sz="2400" dirty="0" err="1">
                <a:solidFill>
                  <a:prstClr val="black"/>
                </a:solidFill>
              </a:rPr>
              <a:t>dịch</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phía</a:t>
            </a:r>
            <a:r>
              <a:rPr lang="en-US" sz="2400" dirty="0">
                <a:solidFill>
                  <a:prstClr val="black"/>
                </a:solidFill>
              </a:rPr>
              <a:t> </a:t>
            </a:r>
            <a:r>
              <a:rPr lang="en-US" sz="2400" dirty="0" err="1">
                <a:solidFill>
                  <a:prstClr val="black"/>
                </a:solidFill>
              </a:rPr>
              <a:t>sau</a:t>
            </a:r>
            <a:r>
              <a:rPr lang="en-US" sz="2400" dirty="0">
                <a:solidFill>
                  <a:prstClr val="black"/>
                </a:solidFill>
              </a:rPr>
              <a:t> </a:t>
            </a:r>
            <a:r>
              <a:rPr lang="en-US" sz="2400" dirty="0" err="1">
                <a:solidFill>
                  <a:prstClr val="black"/>
                </a:solidFill>
              </a:rPr>
              <a:t>lăng</a:t>
            </a:r>
            <a:r>
              <a:rPr lang="en-US" sz="2400" dirty="0">
                <a:solidFill>
                  <a:prstClr val="black"/>
                </a:solidFill>
              </a:rPr>
              <a:t> </a:t>
            </a:r>
            <a:r>
              <a:rPr lang="en-US" sz="2400" dirty="0" err="1">
                <a:solidFill>
                  <a:prstClr val="black"/>
                </a:solidFill>
              </a:rPr>
              <a:t>kính</a:t>
            </a:r>
            <a:r>
              <a:rPr lang="en-US" sz="2400" dirty="0">
                <a:solidFill>
                  <a:prstClr val="black"/>
                </a:solidFill>
              </a:rPr>
              <a:t> </a:t>
            </a:r>
            <a:r>
              <a:rPr lang="en-US" sz="2400" dirty="0" err="1">
                <a:solidFill>
                  <a:prstClr val="black"/>
                </a:solidFill>
              </a:rPr>
              <a:t>để</a:t>
            </a:r>
            <a:r>
              <a:rPr lang="en-US" sz="2400" dirty="0">
                <a:solidFill>
                  <a:prstClr val="black"/>
                </a:solidFill>
              </a:rPr>
              <a:t> </a:t>
            </a:r>
            <a:r>
              <a:rPr lang="en-US" sz="2400" dirty="0" err="1">
                <a:solidFill>
                  <a:prstClr val="black"/>
                </a:solidFill>
              </a:rPr>
              <a:t>hứng</a:t>
            </a:r>
            <a:r>
              <a:rPr lang="en-US" sz="2400" dirty="0">
                <a:solidFill>
                  <a:prstClr val="black"/>
                </a:solidFill>
              </a:rPr>
              <a:t> </a:t>
            </a:r>
            <a:r>
              <a:rPr lang="en-US" sz="2400" dirty="0" err="1">
                <a:solidFill>
                  <a:prstClr val="black"/>
                </a:solidFill>
              </a:rPr>
              <a:t>vệt</a:t>
            </a:r>
            <a:r>
              <a:rPr lang="en-US" sz="2400" dirty="0">
                <a:solidFill>
                  <a:prstClr val="black"/>
                </a:solidFill>
              </a:rPr>
              <a:t> </a:t>
            </a:r>
            <a:r>
              <a:rPr lang="en-US" sz="2400" dirty="0" err="1">
                <a:solidFill>
                  <a:prstClr val="black"/>
                </a:solidFill>
              </a:rPr>
              <a:t>sáng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029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528898"/>
            <a:ext cx="10392416" cy="3077429"/>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803860"/>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825039"/>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74058" y="2860368"/>
            <a:ext cx="7275706"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Khi chiếu ánh sáng qua tấm kính lọc sắc đến mặt bên lăng kính, ánh sáng có bị tách thành nhiều màu không?</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656320" y="4388705"/>
            <a:ext cx="973643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So sánh góc lệch của tia sáng màu đỏ và màu tím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63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5270D-E830-5741-70B8-EE3ABBE8DB6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36E7132-3F3D-01D0-58F8-7E51F9CC7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EC4E895C-932E-49A8-D165-EC08B1EFE0FD}"/>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spTree>
    <p:extLst>
      <p:ext uri="{BB962C8B-B14F-4D97-AF65-F5344CB8AC3E}">
        <p14:creationId xmlns:p14="http://schemas.microsoft.com/office/powerpoint/2010/main" val="145063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ACE80C-B6BC-D3BA-6A41-504175F68334}"/>
              </a:ext>
            </a:extLst>
          </p:cNvPr>
          <p:cNvSpPr txBox="1"/>
          <p:nvPr/>
        </p:nvSpPr>
        <p:spPr>
          <a:xfrm>
            <a:off x="778824" y="5340869"/>
            <a:ext cx="7608276" cy="584775"/>
          </a:xfrm>
          <a:prstGeom prst="rect">
            <a:avLst/>
          </a:prstGeom>
          <a:noFill/>
        </p:spPr>
        <p:txBody>
          <a:bodyPr wrap="square" rtlCol="0">
            <a:spAutoFit/>
          </a:bodyPr>
          <a:lstStyle/>
          <a:p>
            <a:pPr defTabSz="121917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dirty="0" err="1">
                <a:solidFill>
                  <a:schemeClr val="bg1"/>
                </a:solidFill>
                <a:latin typeface="Fira Sans Condensed Medium" panose="020B0603050000020004" pitchFamily="34" charset="0"/>
              </a:rPr>
              <a:t>viên</a:t>
            </a:r>
            <a:r>
              <a:rPr lang="en-US" sz="3200" dirty="0">
                <a:solidFill>
                  <a:schemeClr val="bg1"/>
                </a:solidFill>
                <a:latin typeface="Fira Sans Condensed Medium" panose="020B0603050000020004" pitchFamily="34" charset="0"/>
              </a:rPr>
              <a:t>: NGUYỄN ĐỨC PHA</a:t>
            </a:r>
          </a:p>
        </p:txBody>
      </p:sp>
      <p:sp>
        <p:nvSpPr>
          <p:cNvPr id="5" name="TextBox 4">
            <a:extLst>
              <a:ext uri="{FF2B5EF4-FFF2-40B4-BE49-F238E27FC236}">
                <a16:creationId xmlns:a16="http://schemas.microsoft.com/office/drawing/2014/main" id="{5D6D6394-FF96-9542-3188-AA4DB6D5390C}"/>
              </a:ext>
            </a:extLst>
          </p:cNvPr>
          <p:cNvSpPr txBox="1"/>
          <p:nvPr/>
        </p:nvSpPr>
        <p:spPr>
          <a:xfrm>
            <a:off x="778213" y="1047081"/>
            <a:ext cx="6322978" cy="3235245"/>
          </a:xfrm>
          <a:prstGeom prst="rect">
            <a:avLst/>
          </a:prstGeom>
          <a:noFill/>
        </p:spPr>
        <p:txBody>
          <a:bodyPr wrap="square" rtlCol="0">
            <a:spAutoFit/>
          </a:bodyPr>
          <a:lstStyle/>
          <a:p>
            <a:pPr defTabSz="1219170">
              <a:lnSpc>
                <a:spcPct val="120000"/>
              </a:lnSpc>
              <a:defRPr/>
            </a:pPr>
            <a:r>
              <a:rPr lang="en-US" sz="8800" spc="-200" dirty="0">
                <a:solidFill>
                  <a:schemeClr val="bg1"/>
                </a:solidFill>
                <a:latin typeface="Fira Sans Black" panose="020B0A03050000020004" pitchFamily="34" charset="0"/>
              </a:rPr>
              <a:t>BÀI 7</a:t>
            </a:r>
          </a:p>
          <a:p>
            <a:pPr defTabSz="1219170">
              <a:lnSpc>
                <a:spcPct val="120000"/>
              </a:lnSpc>
              <a:defRPr/>
            </a:pPr>
            <a:r>
              <a:rPr lang="en-US" sz="8800" spc="-200" dirty="0">
                <a:solidFill>
                  <a:schemeClr val="bg1"/>
                </a:solidFill>
                <a:latin typeface="Fira Sans Black" panose="020B0A03050000020004" pitchFamily="34" charset="0"/>
              </a:rPr>
              <a:t>LĂNG KÍNH</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tics physics. The white light shines through the prism. Produce rainbow colors in 3D illustrator.">
            <a:extLst>
              <a:ext uri="{FF2B5EF4-FFF2-40B4-BE49-F238E27FC236}">
                <a16:creationId xmlns:a16="http://schemas.microsoft.com/office/drawing/2014/main" id="{548ADFD3-EB25-E542-F43F-CB3B40E68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755374" y="715617"/>
            <a:ext cx="10641496" cy="540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5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64702"/>
            <a:ext cx="10821113" cy="3429000"/>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45681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555493" y="2497058"/>
            <a:ext cx="9543566"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1: </a:t>
            </a:r>
            <a:r>
              <a:rPr lang="vi-VN" sz="2800" dirty="0">
                <a:solidFill>
                  <a:prstClr val="black"/>
                </a:solidFill>
              </a:rPr>
              <a:t>Khi chiếu ánh sáng qua tấm kính lọc sắc đến mặt bên lăng kính, ánh sáng không bị tách thành nhiều màu</a:t>
            </a:r>
            <a:endParaRPr kumimoji="0" lang="en-US" sz="28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3458753" y="3959497"/>
            <a:ext cx="7816527"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a:t>
            </a:r>
            <a:r>
              <a:rPr kumimoji="0" lang="en-US" sz="2800" b="1" i="0" u="none" strike="noStrike" kern="1200" cap="none" spc="0" normalizeH="0" baseline="0" noProof="0" dirty="0">
                <a:ln>
                  <a:noFill/>
                </a:ln>
                <a:solidFill>
                  <a:prstClr val="black"/>
                </a:solidFill>
                <a:effectLst/>
                <a:uLnTx/>
                <a:uFillTx/>
              </a:rPr>
              <a:t>2</a:t>
            </a:r>
            <a:r>
              <a:rPr kumimoji="0" lang="vi-VN" sz="2800" b="1" i="0" u="none" strike="noStrike" kern="1200" cap="none" spc="0" normalizeH="0" baseline="0" noProof="0" dirty="0">
                <a:ln>
                  <a:noFill/>
                </a:ln>
                <a:solidFill>
                  <a:prstClr val="black"/>
                </a:solidFill>
                <a:effectLst/>
                <a:uLnTx/>
                <a:uFillTx/>
              </a:rPr>
              <a:t>: </a:t>
            </a:r>
            <a:r>
              <a:rPr lang="vi-VN" sz="2800" dirty="0">
                <a:solidFill>
                  <a:prstClr val="black"/>
                </a:solidFill>
              </a:rPr>
              <a:t>Ánh sáng màu tím có góc lệch lớn hơn ánh sáng màu đỏ</a:t>
            </a:r>
            <a:endParaRPr kumimoji="0" lang="en-US" sz="28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459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6F989817-BADE-31BD-EFE5-D038CB674BC6}"/>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86AC790E-B53C-2139-6BCE-2CDF45DC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63975248-5EA4-76FE-BC8C-9170140F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2690671" y="2185837"/>
            <a:ext cx="8678524"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701372"/>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a16="http://schemas.microsoft.com/office/drawing/2014/main" id="{193FBAE3-8610-CC06-0818-A18EF17BB710}"/>
              </a:ext>
            </a:extLst>
          </p:cNvPr>
          <p:cNvGrpSpPr/>
          <p:nvPr/>
        </p:nvGrpSpPr>
        <p:grpSpPr>
          <a:xfrm flipH="1">
            <a:off x="581134" y="1806377"/>
            <a:ext cx="3753226" cy="4118561"/>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4864918" y="2953771"/>
            <a:ext cx="5973719" cy="22404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lang="en-US" sz="4000" b="1" dirty="0" err="1">
                <a:solidFill>
                  <a:prstClr val="black"/>
                </a:solidFill>
              </a:rPr>
              <a:t>Hãy</a:t>
            </a:r>
            <a:r>
              <a:rPr lang="en-US" sz="4000" b="1" dirty="0">
                <a:solidFill>
                  <a:prstClr val="black"/>
                </a:solidFill>
              </a:rPr>
              <a:t> </a:t>
            </a:r>
            <a:r>
              <a:rPr lang="en-US" sz="4000" b="1" dirty="0" err="1">
                <a:solidFill>
                  <a:prstClr val="black"/>
                </a:solidFill>
              </a:rPr>
              <a:t>giải</a:t>
            </a:r>
            <a:r>
              <a:rPr lang="en-US" sz="4000" b="1" dirty="0">
                <a:solidFill>
                  <a:prstClr val="black"/>
                </a:solidFill>
              </a:rPr>
              <a:t> </a:t>
            </a:r>
            <a:r>
              <a:rPr lang="en-US" sz="4000" b="1" dirty="0" err="1">
                <a:solidFill>
                  <a:prstClr val="black"/>
                </a:solidFill>
              </a:rPr>
              <a:t>thích</a:t>
            </a:r>
            <a:r>
              <a:rPr lang="en-US" sz="4000" b="1" dirty="0">
                <a:solidFill>
                  <a:prstClr val="black"/>
                </a:solidFill>
              </a:rPr>
              <a:t> </a:t>
            </a:r>
            <a:r>
              <a:rPr lang="en-US" sz="4000" b="1" dirty="0" err="1">
                <a:solidFill>
                  <a:prstClr val="black"/>
                </a:solidFill>
              </a:rPr>
              <a:t>sự</a:t>
            </a:r>
            <a:r>
              <a:rPr lang="en-US" sz="4000" b="1" dirty="0">
                <a:solidFill>
                  <a:prstClr val="black"/>
                </a:solidFill>
              </a:rPr>
              <a:t> </a:t>
            </a:r>
            <a:r>
              <a:rPr lang="en-US" sz="4000" b="1" dirty="0" err="1">
                <a:solidFill>
                  <a:prstClr val="black"/>
                </a:solidFill>
              </a:rPr>
              <a:t>tán</a:t>
            </a:r>
            <a:r>
              <a:rPr lang="en-US" sz="4000" b="1" dirty="0">
                <a:solidFill>
                  <a:prstClr val="black"/>
                </a:solidFill>
              </a:rPr>
              <a:t> </a:t>
            </a:r>
            <a:r>
              <a:rPr lang="en-US" sz="4000" b="1" dirty="0" err="1">
                <a:solidFill>
                  <a:prstClr val="black"/>
                </a:solidFill>
              </a:rPr>
              <a:t>sắc</a:t>
            </a:r>
            <a:r>
              <a:rPr lang="en-US" sz="4000" b="1" dirty="0">
                <a:solidFill>
                  <a:prstClr val="black"/>
                </a:solidFill>
              </a:rPr>
              <a:t> </a:t>
            </a:r>
            <a:r>
              <a:rPr lang="en-US" sz="4000" b="1" dirty="0" err="1">
                <a:solidFill>
                  <a:prstClr val="black"/>
                </a:solidFill>
              </a:rPr>
              <a:t>ánh</a:t>
            </a:r>
            <a:r>
              <a:rPr lang="en-US" sz="4000" b="1" dirty="0">
                <a:solidFill>
                  <a:prstClr val="black"/>
                </a:solidFill>
              </a:rPr>
              <a:t> </a:t>
            </a:r>
            <a:r>
              <a:rPr lang="en-US" sz="4000" b="1" dirty="0" err="1">
                <a:solidFill>
                  <a:prstClr val="black"/>
                </a:solidFill>
              </a:rPr>
              <a:t>sáng</a:t>
            </a:r>
            <a:r>
              <a:rPr lang="en-US" sz="4000" b="1" dirty="0">
                <a:solidFill>
                  <a:prstClr val="black"/>
                </a:solidFill>
              </a:rPr>
              <a:t> </a:t>
            </a:r>
            <a:r>
              <a:rPr lang="en-US" sz="4000" b="1" dirty="0" err="1">
                <a:solidFill>
                  <a:prstClr val="black"/>
                </a:solidFill>
              </a:rPr>
              <a:t>mặt</a:t>
            </a:r>
            <a:r>
              <a:rPr lang="en-US" sz="4000" b="1" dirty="0">
                <a:solidFill>
                  <a:prstClr val="black"/>
                </a:solidFill>
              </a:rPr>
              <a:t> </a:t>
            </a:r>
            <a:r>
              <a:rPr lang="en-US" sz="4000" b="1" dirty="0" err="1">
                <a:solidFill>
                  <a:prstClr val="black"/>
                </a:solidFill>
              </a:rPr>
              <a:t>trời</a:t>
            </a:r>
            <a:r>
              <a:rPr lang="en-US" sz="4000" b="1" dirty="0">
                <a:solidFill>
                  <a:prstClr val="black"/>
                </a:solidFill>
              </a:rPr>
              <a:t> qua </a:t>
            </a:r>
            <a:r>
              <a:rPr lang="en-US" sz="4000" b="1" dirty="0" err="1">
                <a:solidFill>
                  <a:prstClr val="black"/>
                </a:solidFill>
              </a:rPr>
              <a:t>lăng</a:t>
            </a:r>
            <a:r>
              <a:rPr lang="en-US" sz="4000" b="1" dirty="0">
                <a:solidFill>
                  <a:prstClr val="black"/>
                </a:solidFill>
              </a:rPr>
              <a:t> </a:t>
            </a:r>
            <a:r>
              <a:rPr lang="en-US" sz="4000" b="1" dirty="0" err="1">
                <a:solidFill>
                  <a:prstClr val="black"/>
                </a:solidFill>
              </a:rPr>
              <a:t>kính</a:t>
            </a:r>
            <a:endParaRPr kumimoji="0" lang="en-US" sz="40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304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03BBA1E-1AAF-D077-0D9F-3137E4BE7FCD}"/>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06D0191B-DD56-C589-E2F3-6D4F2AE7645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AE812C5-4A4F-9A00-E284-47F64F6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5973604"/>
            <a:chOff x="128438" y="760446"/>
            <a:chExt cx="11663265" cy="5973604"/>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grpSp>
        <p:nvGrpSpPr>
          <p:cNvPr id="17" name="Group 16">
            <a:extLst>
              <a:ext uri="{FF2B5EF4-FFF2-40B4-BE49-F238E27FC236}">
                <a16:creationId xmlns:a16="http://schemas.microsoft.com/office/drawing/2014/main" id="{5D3E0138-31B4-0F28-9BEF-D7C022FD5725}"/>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7059A6CE-8787-B529-24CC-EDCF98002F67}"/>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170F249E-5025-AC00-E12D-E4C96A44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grpSp>
        <p:nvGrpSpPr>
          <p:cNvPr id="2" name="Group 1">
            <a:extLst>
              <a:ext uri="{FF2B5EF4-FFF2-40B4-BE49-F238E27FC236}">
                <a16:creationId xmlns:a16="http://schemas.microsoft.com/office/drawing/2014/main" id="{FB0386F6-3E0F-1742-E50D-C7FB15376F21}"/>
              </a:ext>
            </a:extLst>
          </p:cNvPr>
          <p:cNvGrpSpPr/>
          <p:nvPr/>
        </p:nvGrpSpPr>
        <p:grpSpPr>
          <a:xfrm>
            <a:off x="240027" y="288485"/>
            <a:ext cx="4460872" cy="500641"/>
            <a:chOff x="489662" y="435125"/>
            <a:chExt cx="5161330" cy="579253"/>
          </a:xfrm>
        </p:grpSpPr>
        <p:sp>
          <p:nvSpPr>
            <p:cNvPr id="3" name="Rectangle: Rounded Corners 2">
              <a:extLst>
                <a:ext uri="{FF2B5EF4-FFF2-40B4-BE49-F238E27FC236}">
                  <a16:creationId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3258C193-68D2-FE9C-919B-FBD7BB2EF23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a:extLst>
                  <a:ext uri="{FF2B5EF4-FFF2-40B4-BE49-F238E27FC236}">
                    <a16:creationId xmlns:a16="http://schemas.microsoft.com/office/drawing/2014/main" id="{E75CAFC2-0E0A-E4E4-0EBF-B17E0B52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038621" y="4380858"/>
            <a:ext cx="2929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Hiện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Tượng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6085718" y="4336030"/>
            <a:ext cx="30401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Sự</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Truyền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9712692" y="4349201"/>
            <a:ext cx="2098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3665611"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676781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870014"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DB39C89-586E-D6F5-FC9E-B2E773884C9D}"/>
              </a:ext>
            </a:extLst>
          </p:cNvPr>
          <p:cNvSpPr txBox="1"/>
          <p:nvPr/>
        </p:nvSpPr>
        <p:spPr>
          <a:xfrm>
            <a:off x="236411" y="4336030"/>
            <a:ext cx="23299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Cấu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Tạo</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6" name="Group 15">
            <a:extLst>
              <a:ext uri="{FF2B5EF4-FFF2-40B4-BE49-F238E27FC236}">
                <a16:creationId xmlns:a16="http://schemas.microsoft.com/office/drawing/2014/main" id="{EEC211F1-94C8-DFF0-4766-F19B9B2A8130}"/>
              </a:ext>
            </a:extLst>
          </p:cNvPr>
          <p:cNvGrpSpPr/>
          <p:nvPr/>
        </p:nvGrpSpPr>
        <p:grpSpPr>
          <a:xfrm>
            <a:off x="563409" y="2444808"/>
            <a:ext cx="1675995" cy="1675995"/>
            <a:chOff x="563409" y="2444808"/>
            <a:chExt cx="1675995" cy="1675995"/>
          </a:xfrm>
        </p:grpSpPr>
        <p:sp>
          <p:nvSpPr>
            <p:cNvPr id="8" name="Oval 7">
              <a:extLst>
                <a:ext uri="{FF2B5EF4-FFF2-40B4-BE49-F238E27FC236}">
                  <a16:creationId xmlns:a16="http://schemas.microsoft.com/office/drawing/2014/main" id="{97B823D8-77A9-B59C-EEF6-8AC99D13DA76}"/>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ism ">
              <a:extLst>
                <a:ext uri="{FF2B5EF4-FFF2-40B4-BE49-F238E27FC236}">
                  <a16:creationId xmlns:a16="http://schemas.microsoft.com/office/drawing/2014/main" id="{BC8EE06D-B2F8-F674-5AC2-23B1329F2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261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5290235" y="2893144"/>
            <a:ext cx="6901765"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chemeClr val="bg1"/>
                </a:solidFill>
                <a:latin typeface="Fira Sans Black" panose="020B0A03050000020004" pitchFamily="34" charset="0"/>
              </a:rPr>
              <a:t>III. SỰ TRUYỀN ÁNH SÁNG ĐƠN SẮC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7833140" y="986512"/>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grpSp>
        <p:nvGrpSpPr>
          <p:cNvPr id="2" name="Group 1">
            <a:extLst>
              <a:ext uri="{FF2B5EF4-FFF2-40B4-BE49-F238E27FC236}">
                <a16:creationId xmlns:a16="http://schemas.microsoft.com/office/drawing/2014/main" id="{D9FB086A-A24C-ABA5-6787-89209BDD0BD7}"/>
              </a:ext>
            </a:extLst>
          </p:cNvPr>
          <p:cNvGrpSpPr/>
          <p:nvPr/>
        </p:nvGrpSpPr>
        <p:grpSpPr>
          <a:xfrm>
            <a:off x="186373" y="283005"/>
            <a:ext cx="4954794" cy="447570"/>
            <a:chOff x="115470" y="245832"/>
            <a:chExt cx="6109628" cy="551887"/>
          </a:xfrm>
        </p:grpSpPr>
        <p:sp>
          <p:nvSpPr>
            <p:cNvPr id="3" name="Rectangle: Rounded Corners 2">
              <a:extLst>
                <a:ext uri="{FF2B5EF4-FFF2-40B4-BE49-F238E27FC236}">
                  <a16:creationId xmlns:a16="http://schemas.microsoft.com/office/drawing/2014/main" id="{DC7BC305-17EB-123E-AAF3-791476ADFA8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611A765B-4B9E-6D71-5818-7CEF409FF129}"/>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A7808B89-61A9-E312-D5BB-580A536EE521}"/>
                </a:ext>
              </a:extLst>
            </p:cNvPr>
            <p:cNvGrpSpPr/>
            <p:nvPr/>
          </p:nvGrpSpPr>
          <p:grpSpPr>
            <a:xfrm>
              <a:off x="115470" y="247272"/>
              <a:ext cx="550447" cy="550447"/>
              <a:chOff x="4619606" y="1709577"/>
              <a:chExt cx="1675995" cy="1675995"/>
            </a:xfrm>
          </p:grpSpPr>
          <p:sp>
            <p:nvSpPr>
              <p:cNvPr id="7" name="Oval 6">
                <a:extLst>
                  <a:ext uri="{FF2B5EF4-FFF2-40B4-BE49-F238E27FC236}">
                    <a16:creationId xmlns:a16="http://schemas.microsoft.com/office/drawing/2014/main" id="{19203ABE-EBCD-D945-C1FB-4C872397817C}"/>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6" descr="Prism">
                <a:extLst>
                  <a:ext uri="{FF2B5EF4-FFF2-40B4-BE49-F238E27FC236}">
                    <a16:creationId xmlns:a16="http://schemas.microsoft.com/office/drawing/2014/main" id="{CA4FBCBC-0BCA-D4E6-954A-D67EB6C3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254" y="1312909"/>
            <a:ext cx="6041746" cy="4384581"/>
          </a:xfrm>
          <a:prstGeom prst="rect">
            <a:avLst/>
          </a:prstGeom>
        </p:spPr>
      </p:pic>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E3268F-92F5-9EED-3E20-3AF091B1528F}"/>
              </a:ext>
            </a:extLst>
          </p:cNvPr>
          <p:cNvSpPr txBox="1"/>
          <p:nvPr/>
        </p:nvSpPr>
        <p:spPr>
          <a:xfrm>
            <a:off x="835262" y="1225366"/>
            <a:ext cx="6242376" cy="494751"/>
          </a:xfrm>
          <a:prstGeom prst="rect">
            <a:avLst/>
          </a:prstGeom>
          <a:noFill/>
        </p:spPr>
        <p:txBody>
          <a:bodyPr wrap="square">
            <a:spAutoFit/>
          </a:bodyPr>
          <a:lstStyle/>
          <a:p>
            <a:pPr>
              <a:lnSpc>
                <a:spcPct val="120000"/>
              </a:lnSpc>
            </a:pP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Chiếu</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mặt</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bên</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AB</a:t>
            </a:r>
            <a:endParaRPr lang="en-US" sz="2400" dirty="0">
              <a:latin typeface="Arial" panose="020B0604020202020204" pitchFamily="34" charset="0"/>
              <a:cs typeface="Arial" panose="020B0604020202020204" pitchFamily="34" charset="0"/>
            </a:endParaRPr>
          </a:p>
        </p:txBody>
      </p:sp>
      <p:pic>
        <p:nvPicPr>
          <p:cNvPr id="2050" name="Picture 2" descr="Neural ">
            <a:extLst>
              <a:ext uri="{FF2B5EF4-FFF2-40B4-BE49-F238E27FC236}">
                <a16:creationId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11568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0D75F6-D393-2973-0754-712CD1DEA6C7}"/>
              </a:ext>
            </a:extLst>
          </p:cNvPr>
          <p:cNvSpPr txBox="1"/>
          <p:nvPr/>
        </p:nvSpPr>
        <p:spPr>
          <a:xfrm>
            <a:off x="861931" y="1927273"/>
            <a:ext cx="6242376" cy="937949"/>
          </a:xfrm>
          <a:prstGeom prst="rect">
            <a:avLst/>
          </a:prstGeom>
          <a:noFill/>
        </p:spPr>
        <p:txBody>
          <a:bodyPr wrap="square">
            <a:spAutoFit/>
          </a:bodyPr>
          <a:lstStyle/>
          <a:p>
            <a:pPr>
              <a:lnSpc>
                <a:spcPct val="120000"/>
              </a:lnSpc>
            </a:pP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2" name="Picture 2" descr="Neural ">
            <a:extLst>
              <a:ext uri="{FF2B5EF4-FFF2-40B4-BE49-F238E27FC236}">
                <a16:creationId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848519"/>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38DB18-84BF-DE66-7F2B-448FA6E051C8}"/>
              </a:ext>
            </a:extLst>
          </p:cNvPr>
          <p:cNvSpPr txBox="1"/>
          <p:nvPr/>
        </p:nvSpPr>
        <p:spPr>
          <a:xfrm>
            <a:off x="835262" y="3103955"/>
            <a:ext cx="6242376" cy="937949"/>
          </a:xfrm>
          <a:prstGeom prst="rect">
            <a:avLst/>
          </a:prstGeom>
          <a:noFill/>
        </p:spPr>
        <p:txBody>
          <a:bodyPr wrap="square">
            <a:spAutoFit/>
          </a:bodyPr>
          <a:lstStyle/>
          <a:p>
            <a:pPr>
              <a:lnSpc>
                <a:spcPct val="120000"/>
              </a:lnSpc>
            </a:pP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IJ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AC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bị</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JR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ló</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ra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ngoài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latin typeface="Arial" panose="020B0604020202020204" pitchFamily="34" charset="0"/>
                <a:ea typeface="Courier New" panose="02070309020205020404" pitchFamily="49" charset="0"/>
                <a:cs typeface="Arial" panose="020B0604020202020204" pitchFamily="34" charset="0"/>
              </a:rPr>
              <a:t>2</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a:solidFill>
                  <a:srgbClr val="000000"/>
                </a:solidFill>
                <a:latin typeface="Arial" panose="020B0604020202020204" pitchFamily="34" charset="0"/>
                <a:ea typeface="Courier New" panose="02070309020205020404" pitchFamily="49" charset="0"/>
                <a:cs typeface="Arial" panose="020B0604020202020204" pitchFamily="34" charset="0"/>
              </a:rPr>
              <a:t>2</a:t>
            </a:r>
            <a:endParaRPr lang="en-US" sz="2400" baseline="-25000" dirty="0">
              <a:latin typeface="Arial" panose="020B0604020202020204" pitchFamily="34" charset="0"/>
              <a:cs typeface="Arial" panose="020B0604020202020204" pitchFamily="34" charset="0"/>
            </a:endParaRPr>
          </a:p>
        </p:txBody>
      </p:sp>
      <p:pic>
        <p:nvPicPr>
          <p:cNvPr id="24" name="Picture 2" descr="Neural ">
            <a:extLst>
              <a:ext uri="{FF2B5EF4-FFF2-40B4-BE49-F238E27FC236}">
                <a16:creationId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21" y="302520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75C08CE-51EE-2C39-F0D5-38D39E7D6984}"/>
              </a:ext>
            </a:extLst>
          </p:cNvPr>
          <p:cNvSpPr txBox="1"/>
          <p:nvPr/>
        </p:nvSpPr>
        <p:spPr>
          <a:xfrm>
            <a:off x="789768" y="4280637"/>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Đường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SIJR </a:t>
            </a:r>
            <a:r>
              <a:rPr lang="en-US" sz="2400" dirty="0" err="1">
                <a:solidFill>
                  <a:srgbClr val="000000"/>
                </a:solidFill>
                <a:latin typeface="Arial" panose="020B0604020202020204" pitchFamily="34" charset="0"/>
                <a:cs typeface="Arial" panose="020B0604020202020204" pitchFamily="34" charset="0"/>
              </a:rPr>
              <a:t>nằm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mặt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phẳng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diện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chính</a:t>
            </a:r>
            <a:r>
              <a:rPr lang="en-US" sz="2400" dirty="0">
                <a:solidFill>
                  <a:srgbClr val="000000"/>
                </a:solidFill>
                <a:latin typeface="Arial" panose="020B0604020202020204" pitchFamily="34" charset="0"/>
                <a:cs typeface="Arial" panose="020B0604020202020204" pitchFamily="34" charset="0"/>
              </a:rPr>
              <a:t> ABC</a:t>
            </a:r>
            <a:endParaRPr lang="en-US" sz="2400" baseline="-25000" dirty="0">
              <a:latin typeface="Arial" panose="020B0604020202020204" pitchFamily="34" charset="0"/>
              <a:cs typeface="Arial" panose="020B0604020202020204" pitchFamily="34" charset="0"/>
            </a:endParaRPr>
          </a:p>
        </p:txBody>
      </p:sp>
      <p:pic>
        <p:nvPicPr>
          <p:cNvPr id="26" name="Picture 2" descr="Neural ">
            <a:extLst>
              <a:ext uri="{FF2B5EF4-FFF2-40B4-BE49-F238E27FC236}">
                <a16:creationId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7" y="4201883"/>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62D7CF2-B349-1D17-E0CE-0AC592109992}"/>
              </a:ext>
            </a:extLst>
          </p:cNvPr>
          <p:cNvSpPr txBox="1"/>
          <p:nvPr/>
        </p:nvSpPr>
        <p:spPr>
          <a:xfrm>
            <a:off x="757980" y="5435671"/>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D </a:t>
            </a:r>
            <a:r>
              <a:rPr lang="en-US" sz="2400" dirty="0" err="1">
                <a:solidFill>
                  <a:srgbClr val="000000"/>
                </a:solidFill>
                <a:latin typeface="Arial" panose="020B0604020202020204" pitchFamily="34" charset="0"/>
                <a:cs typeface="Arial" panose="020B0604020202020204" pitchFamily="34" charset="0"/>
              </a:rPr>
              <a:t>hợp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bởi</a:t>
            </a:r>
            <a:r>
              <a:rPr lang="en-US" sz="2400" dirty="0">
                <a:solidFill>
                  <a:srgbClr val="000000"/>
                </a:solidFill>
                <a:latin typeface="Arial" panose="020B0604020202020204" pitchFamily="34" charset="0"/>
                <a:cs typeface="Arial" panose="020B0604020202020204" pitchFamily="34" charset="0"/>
              </a:rPr>
              <a:t> SI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JR </a:t>
            </a:r>
            <a:r>
              <a:rPr lang="en-US" sz="2400" dirty="0" err="1">
                <a:solidFill>
                  <a:srgbClr val="000000"/>
                </a:solidFill>
                <a:latin typeface="Arial" panose="020B0604020202020204" pitchFamily="34" charset="0"/>
                <a:cs typeface="Arial" panose="020B0604020202020204" pitchFamily="34" charset="0"/>
              </a:rPr>
              <a:t>gọi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lệch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qua </a:t>
            </a:r>
            <a:r>
              <a:rPr lang="en-US" sz="2400" dirty="0" err="1">
                <a:solidFill>
                  <a:srgbClr val="000000"/>
                </a:solidFill>
                <a:latin typeface="Arial" panose="020B0604020202020204" pitchFamily="34" charset="0"/>
                <a:cs typeface="Arial" panose="020B0604020202020204" pitchFamily="34" charset="0"/>
              </a:rPr>
              <a:t>lăng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kính</a:t>
            </a:r>
            <a:endParaRPr lang="en-US" sz="2400" baseline="-25000" dirty="0">
              <a:latin typeface="Arial" panose="020B0604020202020204" pitchFamily="34" charset="0"/>
              <a:cs typeface="Arial" panose="020B0604020202020204" pitchFamily="34" charset="0"/>
            </a:endParaRPr>
          </a:p>
        </p:txBody>
      </p:sp>
      <p:pic>
        <p:nvPicPr>
          <p:cNvPr id="28" name="Picture 2" descr="Neural ">
            <a:extLst>
              <a:ext uri="{FF2B5EF4-FFF2-40B4-BE49-F238E27FC236}">
                <a16:creationId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 y="5356917"/>
            <a:ext cx="641072" cy="64107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2ABA108-C24E-7C65-5CB8-8B1BB719B00C}"/>
              </a:ext>
            </a:extLst>
          </p:cNvPr>
          <p:cNvGrpSpPr/>
          <p:nvPr/>
        </p:nvGrpSpPr>
        <p:grpSpPr>
          <a:xfrm>
            <a:off x="186373" y="283005"/>
            <a:ext cx="4954794" cy="447570"/>
            <a:chOff x="115470" y="245832"/>
            <a:chExt cx="6109628" cy="551887"/>
          </a:xfrm>
        </p:grpSpPr>
        <p:sp>
          <p:nvSpPr>
            <p:cNvPr id="30" name="Rectangle: Rounded Corners 29">
              <a:extLst>
                <a:ext uri="{FF2B5EF4-FFF2-40B4-BE49-F238E27FC236}">
                  <a16:creationId xmlns:a16="http://schemas.microsoft.com/office/drawing/2014/main" id="{217B0482-3DC8-19E9-ED69-F64C89E76326}"/>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8" name="TextBox 2047">
              <a:extLst>
                <a:ext uri="{FF2B5EF4-FFF2-40B4-BE49-F238E27FC236}">
                  <a16:creationId xmlns:a16="http://schemas.microsoft.com/office/drawing/2014/main" id="{21849928-9783-BCC0-F7AC-219258E8B5F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49" name="Group 2048">
              <a:extLst>
                <a:ext uri="{FF2B5EF4-FFF2-40B4-BE49-F238E27FC236}">
                  <a16:creationId xmlns:a16="http://schemas.microsoft.com/office/drawing/2014/main" id="{5A51E8F3-1469-8267-D146-D85CCCF18426}"/>
                </a:ext>
              </a:extLst>
            </p:cNvPr>
            <p:cNvGrpSpPr/>
            <p:nvPr/>
          </p:nvGrpSpPr>
          <p:grpSpPr>
            <a:xfrm>
              <a:off x="115470" y="247272"/>
              <a:ext cx="550447" cy="550447"/>
              <a:chOff x="4619606" y="1709577"/>
              <a:chExt cx="1675995" cy="1675995"/>
            </a:xfrm>
          </p:grpSpPr>
          <p:sp>
            <p:nvSpPr>
              <p:cNvPr id="2051" name="Oval 2050">
                <a:extLst>
                  <a:ext uri="{FF2B5EF4-FFF2-40B4-BE49-F238E27FC236}">
                    <a16:creationId xmlns:a16="http://schemas.microsoft.com/office/drawing/2014/main" id="{A9D722AC-FA29-5ABD-B1CE-3A0137C84F9E}"/>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052" name="Picture 6" descr="Prism">
                <a:extLst>
                  <a:ext uri="{FF2B5EF4-FFF2-40B4-BE49-F238E27FC236}">
                    <a16:creationId xmlns:a16="http://schemas.microsoft.com/office/drawing/2014/main" id="{A7EA39EC-AD4E-DE5D-84DF-7AEB9892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103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grpSp>
        <p:nvGrpSpPr>
          <p:cNvPr id="3" name="Group 2">
            <a:extLst>
              <a:ext uri="{FF2B5EF4-FFF2-40B4-BE49-F238E27FC236}">
                <a16:creationId xmlns:a16="http://schemas.microsoft.com/office/drawing/2014/main" id="{330A18A7-ABFE-5BA4-F196-4BFCBD989F79}"/>
              </a:ext>
            </a:extLst>
          </p:cNvPr>
          <p:cNvGrpSpPr/>
          <p:nvPr/>
        </p:nvGrpSpPr>
        <p:grpSpPr>
          <a:xfrm>
            <a:off x="186373" y="283005"/>
            <a:ext cx="4954794" cy="447570"/>
            <a:chOff x="115470" y="245832"/>
            <a:chExt cx="6109628" cy="551887"/>
          </a:xfrm>
        </p:grpSpPr>
        <p:sp>
          <p:nvSpPr>
            <p:cNvPr id="4" name="Rectangle: Rounded Corners 3">
              <a:extLst>
                <a:ext uri="{FF2B5EF4-FFF2-40B4-BE49-F238E27FC236}">
                  <a16:creationId xmlns:a16="http://schemas.microsoft.com/office/drawing/2014/main" id="{B8E0B734-B7D2-85A4-16AD-24648FCDB139}"/>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DB81B9A1-D4E2-4F7E-6C23-252736DFDED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B26A4509-1B33-63A3-5CA3-B43142E4990B}"/>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F44CCBC8-A2D4-5193-1E97-2DBA752827C3}"/>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6" descr="Prism">
                <a:extLst>
                  <a:ext uri="{FF2B5EF4-FFF2-40B4-BE49-F238E27FC236}">
                    <a16:creationId xmlns:a16="http://schemas.microsoft.com/office/drawing/2014/main" id="{4DAF11A4-B7C8-8FBB-D50D-0293385A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AB2A9F-0F9F-7611-BDA3-CE21B3A69E0F}"/>
              </a:ext>
            </a:extLst>
          </p:cNvPr>
          <p:cNvGrpSpPr/>
          <p:nvPr/>
        </p:nvGrpSpPr>
        <p:grpSpPr>
          <a:xfrm>
            <a:off x="6851653" y="1355041"/>
            <a:ext cx="4889569" cy="3740704"/>
            <a:chOff x="6918328" y="1103697"/>
            <a:chExt cx="4889569" cy="3740704"/>
          </a:xfrm>
        </p:grpSpPr>
        <p:pic>
          <p:nvPicPr>
            <p:cNvPr id="3" name="Picture 2">
              <a:extLst>
                <a:ext uri="{FF2B5EF4-FFF2-40B4-BE49-F238E27FC236}">
                  <a16:creationId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5086764"/>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668118" y="3753169"/>
            <a:ext cx="6608981" cy="1523302"/>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2. </a:t>
            </a:r>
            <a:r>
              <a:rPr lang="vi-VN" sz="2400" dirty="0">
                <a:solidFill>
                  <a:srgbClr val="2B2928"/>
                </a:solidFill>
                <a:ea typeface="Tahoma" panose="020B0604030504040204" pitchFamily="34" charset="0"/>
                <a:cs typeface="Arial" panose="020B0604020202020204" pitchFamily="34" charset="0"/>
              </a:rPr>
              <a:t>Khi ánh sáng truyền từ lăng kính ra không khí, tại sao tia khúc xạ JR lệch xa pháp tuyến hơn so với tia tới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658021" y="2299109"/>
            <a:ext cx="6798270"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1. </a:t>
            </a:r>
            <a:r>
              <a:rPr lang="vi-VN" sz="2400" dirty="0">
                <a:solidFill>
                  <a:srgbClr val="2B2928"/>
                </a:solidFill>
                <a:ea typeface="Tahoma" panose="020B0604030504040204" pitchFamily="34" charset="0"/>
                <a:cs typeface="Arial" panose="020B0604020202020204" pitchFamily="34" charset="0"/>
              </a:rPr>
              <a:t>Khi ánh sáng truyền từ không khí vào lăng kính, tại sao tia khúc xạ IJ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4954794" cy="447570"/>
            <a:chOff x="115470" y="245832"/>
            <a:chExt cx="6109628"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494751"/>
          </a:xfrm>
          <a:prstGeom prst="rect">
            <a:avLst/>
          </a:prstGeom>
          <a:noFill/>
        </p:spPr>
        <p:txBody>
          <a:bodyPr wrap="square">
            <a:spAutoFit/>
          </a:bodyPr>
          <a:lstStyle/>
          <a:p>
            <a:pPr>
              <a:lnSpc>
                <a:spcPct val="120000"/>
              </a:lnSpc>
            </a:pP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Quan sát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hình</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7.6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và</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biết</a:t>
            </a: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668118" y="5318885"/>
            <a:ext cx="9185603" cy="830997"/>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3. </a:t>
            </a:r>
            <a:r>
              <a:rPr lang="vi-VN" sz="2400" dirty="0">
                <a:solidFill>
                  <a:srgbClr val="000000"/>
                </a:solidFill>
                <a:ea typeface="Courier New" panose="02070309020205020404" pitchFamily="49" charset="0"/>
                <a:cs typeface="Arial" panose="020B0604020202020204" pitchFamily="34" charset="0"/>
              </a:rPr>
              <a:t>Dựa vào sự truyền sáng qua lăng kính, hãy giải thích hiện tượng tán sắc ánh sáng.</a:t>
            </a:r>
            <a:r>
              <a:rPr lang="en-US" sz="2400" dirty="0">
                <a:solidFill>
                  <a:srgbClr val="000000"/>
                </a:solidFill>
                <a:ea typeface="Courier New" panose="02070309020205020404" pitchFamily="49"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E9FC4C-A9BB-0645-828F-E2112CA2B1A7}"/>
              </a:ext>
            </a:extLst>
          </p:cNvPr>
          <p:cNvGrpSpPr/>
          <p:nvPr/>
        </p:nvGrpSpPr>
        <p:grpSpPr>
          <a:xfrm>
            <a:off x="231723" y="1292380"/>
            <a:ext cx="5297182" cy="4076390"/>
            <a:chOff x="6918328" y="1103697"/>
            <a:chExt cx="4889569" cy="3740704"/>
          </a:xfrm>
        </p:grpSpPr>
        <p:pic>
          <p:nvPicPr>
            <p:cNvPr id="4" name="Picture 3">
              <a:extLst>
                <a:ext uri="{FF2B5EF4-FFF2-40B4-BE49-F238E27FC236}">
                  <a16:creationId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AE6C08FC-ECCB-01FE-66DB-3BDE1A555EE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21230F-1414-E5E9-071A-F4C5A7FEE3B6}"/>
              </a:ext>
            </a:extLst>
          </p:cNvPr>
          <p:cNvGrpSpPr/>
          <p:nvPr/>
        </p:nvGrpSpPr>
        <p:grpSpPr>
          <a:xfrm>
            <a:off x="331135" y="1264547"/>
            <a:ext cx="5433728" cy="4157006"/>
            <a:chOff x="6918328" y="1103697"/>
            <a:chExt cx="4889569" cy="3740704"/>
          </a:xfrm>
        </p:grpSpPr>
        <p:pic>
          <p:nvPicPr>
            <p:cNvPr id="4" name="Picture 3">
              <a:extLst>
                <a:ext uri="{FF2B5EF4-FFF2-40B4-BE49-F238E27FC236}">
                  <a16:creationId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36D03E95-3A78-BFDB-877B-E60A9173804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06A66-283E-D089-71A5-BF3E6FB98559}"/>
              </a:ext>
            </a:extLst>
          </p:cNvPr>
          <p:cNvGrpSpPr/>
          <p:nvPr/>
        </p:nvGrpSpPr>
        <p:grpSpPr>
          <a:xfrm>
            <a:off x="3987468" y="711832"/>
            <a:ext cx="3369893" cy="2593265"/>
            <a:chOff x="6918328" y="1103697"/>
            <a:chExt cx="4889569" cy="3740704"/>
          </a:xfrm>
        </p:grpSpPr>
        <p:pic>
          <p:nvPicPr>
            <p:cNvPr id="4" name="Picture 3">
              <a:extLst>
                <a:ext uri="{FF2B5EF4-FFF2-40B4-BE49-F238E27FC236}">
                  <a16:creationId xmlns:a16="http://schemas.microsoft.com/office/drawing/2014/main" id="{A8DAC0D8-D255-1D76-72C8-63CEFAE7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9A4090B1-42A5-AD4C-0993-B9D67C91E6F5}"/>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48877" y="417636"/>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6" name="TextBox 5">
            <a:extLst>
              <a:ext uri="{FF2B5EF4-FFF2-40B4-BE49-F238E27FC236}">
                <a16:creationId xmlns:a16="http://schemas.microsoft.com/office/drawing/2014/main" id="{2BD46F94-AA4A-0AD1-CD11-1E0DDDA090C9}"/>
              </a:ext>
            </a:extLst>
          </p:cNvPr>
          <p:cNvSpPr txBox="1"/>
          <p:nvPr/>
        </p:nvSpPr>
        <p:spPr>
          <a:xfrm>
            <a:off x="1159366" y="3259033"/>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7" name="Picture 2" descr="Prism">
            <a:extLst>
              <a:ext uri="{FF2B5EF4-FFF2-40B4-BE49-F238E27FC236}">
                <a16:creationId xmlns:a16="http://schemas.microsoft.com/office/drawing/2014/main" id="{9EE24CB3-04E8-A92E-D7C4-CD9AB5D4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3" y="325903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2C89F-28A5-7595-70D2-D5B931768173}"/>
              </a:ext>
            </a:extLst>
          </p:cNvPr>
          <p:cNvSpPr txBox="1"/>
          <p:nvPr/>
        </p:nvSpPr>
        <p:spPr>
          <a:xfrm>
            <a:off x="1159366" y="3790797"/>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9" name="Picture 2" descr="Prism">
            <a:extLst>
              <a:ext uri="{FF2B5EF4-FFF2-40B4-BE49-F238E27FC236}">
                <a16:creationId xmlns:a16="http://schemas.microsoft.com/office/drawing/2014/main" id="{BBA2F5A0-C162-7117-C683-9E14AD86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3794928"/>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CFF048-A8AD-2531-7561-C6F288B117A8}"/>
              </a:ext>
            </a:extLst>
          </p:cNvPr>
          <p:cNvSpPr txBox="1"/>
          <p:nvPr/>
        </p:nvSpPr>
        <p:spPr>
          <a:xfrm>
            <a:off x="3272515" y="4241720"/>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11" name="Graphic 10" descr="Line arrow Slight curve">
            <a:extLst>
              <a:ext uri="{FF2B5EF4-FFF2-40B4-BE49-F238E27FC236}">
                <a16:creationId xmlns:a16="http://schemas.microsoft.com/office/drawing/2014/main" id="{2935F996-8FCC-82C5-118D-9C504D533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9457" y="4813184"/>
            <a:ext cx="676022" cy="676022"/>
          </a:xfrm>
          <a:prstGeom prst="rect">
            <a:avLst/>
          </a:prstGeom>
        </p:spPr>
      </p:pic>
      <p:pic>
        <p:nvPicPr>
          <p:cNvPr id="12" name="Picture 2" descr="Prism">
            <a:extLst>
              <a:ext uri="{FF2B5EF4-FFF2-40B4-BE49-F238E27FC236}">
                <a16:creationId xmlns:a16="http://schemas.microsoft.com/office/drawing/2014/main" id="{C7D938C7-50C0-24C3-30A4-72CD7D5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480697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B7A5E-1B6B-EAF5-0179-48A6CE1C17DA}"/>
              </a:ext>
            </a:extLst>
          </p:cNvPr>
          <p:cNvSpPr txBox="1"/>
          <p:nvPr/>
        </p:nvSpPr>
        <p:spPr>
          <a:xfrm>
            <a:off x="1159365" y="4825527"/>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14" name="TextBox 13">
            <a:extLst>
              <a:ext uri="{FF2B5EF4-FFF2-40B4-BE49-F238E27FC236}">
                <a16:creationId xmlns:a16="http://schemas.microsoft.com/office/drawing/2014/main" id="{780F7338-1599-9D0A-C792-95946D05E91E}"/>
              </a:ext>
            </a:extLst>
          </p:cNvPr>
          <p:cNvSpPr txBox="1"/>
          <p:nvPr/>
        </p:nvSpPr>
        <p:spPr>
          <a:xfrm>
            <a:off x="4502836" y="4825527"/>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15" name="Graphic 14" descr="Line arrow Slight curve">
            <a:extLst>
              <a:ext uri="{FF2B5EF4-FFF2-40B4-BE49-F238E27FC236}">
                <a16:creationId xmlns:a16="http://schemas.microsoft.com/office/drawing/2014/main" id="{D28AEBCB-50F1-9138-83F4-98C4B114CB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758" y="5415847"/>
            <a:ext cx="676022" cy="676022"/>
          </a:xfrm>
          <a:prstGeom prst="rect">
            <a:avLst/>
          </a:prstGeom>
        </p:spPr>
      </p:pic>
      <p:sp>
        <p:nvSpPr>
          <p:cNvPr id="16" name="TextBox 15">
            <a:extLst>
              <a:ext uri="{FF2B5EF4-FFF2-40B4-BE49-F238E27FC236}">
                <a16:creationId xmlns:a16="http://schemas.microsoft.com/office/drawing/2014/main" id="{A7BC2D40-6DEA-7F2B-E74D-B55F0B8ACEE0}"/>
              </a:ext>
            </a:extLst>
          </p:cNvPr>
          <p:cNvSpPr txBox="1"/>
          <p:nvPr/>
        </p:nvSpPr>
        <p:spPr>
          <a:xfrm>
            <a:off x="1483303" y="5483208"/>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8" y="305306"/>
            <a:ext cx="7633618" cy="653697"/>
            <a:chOff x="115470" y="245832"/>
            <a:chExt cx="644472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0" y="245832"/>
              <a:ext cx="623816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86314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Fira Sans Condensed Medium" panose="020B0603050000020004" pitchFamily="34" charset="0"/>
                </a:rPr>
                <a:t>III. Sự truyền ánh sáng đơn sắc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a:t>
            </a:r>
            <a:r>
              <a:rPr lang="en-US" dirty="0"/>
              <a:t>ề</a:t>
            </a:r>
            <a:r>
              <a:rPr lang="vi-VN" dirty="0"/>
              <a:t> phía đáy cùa 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3501386"/>
            <a:ext cx="5454587" cy="204937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 CẤU TẠO CỦA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F6C1A8C1-8EF6-320A-7643-DA08D80C674D}"/>
              </a:ext>
            </a:extLst>
          </p:cNvPr>
          <p:cNvGrpSpPr/>
          <p:nvPr/>
        </p:nvGrpSpPr>
        <p:grpSpPr>
          <a:xfrm>
            <a:off x="8040718" y="1198938"/>
            <a:ext cx="2049371" cy="2049371"/>
            <a:chOff x="563409" y="2444808"/>
            <a:chExt cx="1675995" cy="1675995"/>
          </a:xfrm>
        </p:grpSpPr>
        <p:sp>
          <p:nvSpPr>
            <p:cNvPr id="12" name="Oval 11">
              <a:extLst>
                <a:ext uri="{FF2B5EF4-FFF2-40B4-BE49-F238E27FC236}">
                  <a16:creationId xmlns:a16="http://schemas.microsoft.com/office/drawing/2014/main" id="{699B33A2-A0A7-D13E-1987-E6A7383BA694}"/>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rism ">
              <a:extLst>
                <a:ext uri="{FF2B5EF4-FFF2-40B4-BE49-F238E27FC236}">
                  <a16:creationId xmlns:a16="http://schemas.microsoft.com/office/drawing/2014/main" id="{0B1E2638-3184-47A6-CF2A-E930C10B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1487117"/>
            <a:ext cx="10392416"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718359"/>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333455" y="91301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038712" y="1590688"/>
            <a:ext cx="81487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Hình vẽ nào trong Hình 7.7 chỉ đúng đường đi của tia sáng qua lăng kính khi lăng kính đặt trong không khí?</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221957" y="4393907"/>
            <a:ext cx="9736430" cy="182434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rPr>
              <a:t>1</a:t>
            </a:r>
            <a:r>
              <a:rPr lang="vi-VN" sz="2400" dirty="0">
                <a:solidFill>
                  <a:prstClr val="black"/>
                </a:solidFill>
              </a:rPr>
              <a:t> = 45°. Về đường truyền của tia sáng qua lăng k</a:t>
            </a:r>
            <a:r>
              <a:rPr lang="en-US" sz="2400" dirty="0">
                <a:solidFill>
                  <a:prstClr val="black"/>
                </a:solidFill>
              </a:rPr>
              <a:t>í</a:t>
            </a:r>
            <a:r>
              <a:rPr lang="vi-VN" sz="2400" dirty="0">
                <a:solidFill>
                  <a:prstClr val="black"/>
                </a:solidFill>
              </a:rPr>
              <a:t>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1EFCF9C8-0C87-905A-AA02-801728200F0A}"/>
              </a:ext>
            </a:extLst>
          </p:cNvPr>
          <p:cNvGrpSpPr/>
          <p:nvPr/>
        </p:nvGrpSpPr>
        <p:grpSpPr>
          <a:xfrm>
            <a:off x="186373" y="283005"/>
            <a:ext cx="5160068" cy="447570"/>
            <a:chOff x="115470" y="245832"/>
            <a:chExt cx="5688725" cy="551887"/>
          </a:xfrm>
        </p:grpSpPr>
        <p:sp>
          <p:nvSpPr>
            <p:cNvPr id="3073" name="Rectangle: Rounded Corners 3072">
              <a:extLst>
                <a:ext uri="{FF2B5EF4-FFF2-40B4-BE49-F238E27FC236}">
                  <a16:creationId xmlns:a16="http://schemas.microsoft.com/office/drawing/2014/main" id="{A631395B-8586-0A74-BE90-5D0F958A3A3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75" name="TextBox 3074">
              <a:extLst>
                <a:ext uri="{FF2B5EF4-FFF2-40B4-BE49-F238E27FC236}">
                  <a16:creationId xmlns:a16="http://schemas.microsoft.com/office/drawing/2014/main" id="{A09A343C-63D5-2842-39C4-FC453FDD2E62}"/>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BE842B6F-0BFF-55EE-F2BA-FCC4194DE52D}"/>
                </a:ext>
              </a:extLst>
            </p:cNvPr>
            <p:cNvGrpSpPr/>
            <p:nvPr/>
          </p:nvGrpSpPr>
          <p:grpSpPr>
            <a:xfrm>
              <a:off x="115470" y="247272"/>
              <a:ext cx="550447" cy="550447"/>
              <a:chOff x="4619606" y="1709577"/>
              <a:chExt cx="1675995" cy="1675995"/>
            </a:xfrm>
          </p:grpSpPr>
          <p:sp>
            <p:nvSpPr>
              <p:cNvPr id="3117" name="Oval 3116">
                <a:extLst>
                  <a:ext uri="{FF2B5EF4-FFF2-40B4-BE49-F238E27FC236}">
                    <a16:creationId xmlns:a16="http://schemas.microsoft.com/office/drawing/2014/main" id="{B6CCF82B-E471-85D4-9E83-B57CD8468BB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18" name="Picture 6" descr="Prism">
                <a:extLst>
                  <a:ext uri="{FF2B5EF4-FFF2-40B4-BE49-F238E27FC236}">
                    <a16:creationId xmlns:a16="http://schemas.microsoft.com/office/drawing/2014/main" id="{7D1B6DBE-79E6-238A-694E-20D44EB59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120" name="Picture 3119">
            <a:extLst>
              <a:ext uri="{FF2B5EF4-FFF2-40B4-BE49-F238E27FC236}">
                <a16:creationId xmlns:a16="http://schemas.microsoft.com/office/drawing/2014/main" id="{DCB32AA8-D5E8-F9D9-1BEF-290D8D07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442" y="2664151"/>
            <a:ext cx="7192215" cy="1674772"/>
          </a:xfrm>
          <a:prstGeom prst="rect">
            <a:avLst/>
          </a:prstGeom>
        </p:spPr>
      </p:pic>
    </p:spTree>
    <p:extLst>
      <p:ext uri="{BB962C8B-B14F-4D97-AF65-F5344CB8AC3E}">
        <p14:creationId xmlns:p14="http://schemas.microsoft.com/office/powerpoint/2010/main" val="102213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476485"/>
            <a:ext cx="10821113" cy="524155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159601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800" dirty="0">
                <a:solidFill>
                  <a:prstClr val="black"/>
                </a:solidFill>
              </a:rPr>
              <a:t>Hình vẽ đúng là Hình C vì ánh sáng truyền từ không khí đi từ dưới lên vào lăng kính thì tia ló sẽ lệch về phía đáy của lăng</a:t>
            </a:r>
            <a:r>
              <a:rPr lang="en-US" sz="2800" dirty="0">
                <a:solidFill>
                  <a:prstClr val="black"/>
                </a:solidFill>
              </a:rPr>
              <a:t> </a:t>
            </a:r>
            <a:r>
              <a:rPr lang="en-US" sz="2800" dirty="0" err="1">
                <a:solidFill>
                  <a:prstClr val="black"/>
                </a:solidFill>
              </a:rPr>
              <a:t>kính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a16="http://schemas.microsoft.com/office/drawing/2014/main" id="{AABD83E2-277E-E02D-43A4-76C9CA349AEC}"/>
              </a:ext>
            </a:extLst>
          </p:cNvPr>
          <p:cNvPicPr>
            <a:picLocks noChangeAspect="1"/>
          </p:cNvPicPr>
          <p:nvPr/>
        </p:nvPicPr>
        <p:blipFill rotWithShape="1">
          <a:blip r:embed="rId4">
            <a:extLst>
              <a:ext uri="{28A0092B-C50C-407E-A947-70E740481C1C}">
                <a14:useLocalDpi xmlns:a14="http://schemas.microsoft.com/office/drawing/2010/main" val="0"/>
              </a:ext>
            </a:extLst>
          </a:blip>
          <a:srcRect l="49353" r="23763"/>
          <a:stretch/>
        </p:blipFill>
        <p:spPr>
          <a:xfrm>
            <a:off x="4627078" y="2917598"/>
            <a:ext cx="3958885" cy="3428999"/>
          </a:xfrm>
          <a:prstGeom prst="rect">
            <a:avLst/>
          </a:prstGeom>
        </p:spPr>
      </p:pic>
    </p:spTree>
    <p:extLst>
      <p:ext uri="{BB962C8B-B14F-4D97-AF65-F5344CB8AC3E}">
        <p14:creationId xmlns:p14="http://schemas.microsoft.com/office/powerpoint/2010/main" val="6087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590675"/>
            <a:ext cx="10821113" cy="512736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6841538F-8868-E8E4-53F4-83F266D2BF6A}"/>
              </a:ext>
            </a:extLst>
          </p:cNvPr>
          <p:cNvGrpSpPr/>
          <p:nvPr/>
        </p:nvGrpSpPr>
        <p:grpSpPr>
          <a:xfrm>
            <a:off x="4051903" y="1966736"/>
            <a:ext cx="5075319" cy="4173008"/>
            <a:chOff x="4051903" y="1966736"/>
            <a:chExt cx="5075319" cy="4173008"/>
          </a:xfrm>
        </p:grpSpPr>
        <p:sp>
          <p:nvSpPr>
            <p:cNvPr id="3" name="Isosceles Triangle 2">
              <a:extLst>
                <a:ext uri="{FF2B5EF4-FFF2-40B4-BE49-F238E27FC236}">
                  <a16:creationId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BDFABF-4921-0004-95C9-3488B1CCE335}"/>
                </a:ext>
              </a:extLst>
            </p:cNvPr>
            <p:cNvSpPr txBox="1"/>
            <p:nvPr/>
          </p:nvSpPr>
          <p:spPr>
            <a:xfrm>
              <a:off x="6288373" y="1966736"/>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15582D4-FF31-DA4C-5633-E2E646CC12C2}"/>
                </a:ext>
              </a:extLst>
            </p:cNvPr>
            <p:cNvSpPr txBox="1"/>
            <p:nvPr/>
          </p:nvSpPr>
          <p:spPr>
            <a:xfrm>
              <a:off x="4051903"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7148445E-A841-C50F-63DE-AD89E39CDA8D}"/>
                </a:ext>
              </a:extLst>
            </p:cNvPr>
            <p:cNvSpPr txBox="1"/>
            <p:nvPr/>
          </p:nvSpPr>
          <p:spPr>
            <a:xfrm>
              <a:off x="8539589"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15" name="Straight Connector 14">
            <a:extLst>
              <a:ext uri="{FF2B5EF4-FFF2-40B4-BE49-F238E27FC236}">
                <a16:creationId xmlns:a16="http://schemas.microsoft.com/office/drawing/2014/main" id="{19BF4D4A-B034-6320-0E09-220ED7F1B7B2}"/>
              </a:ext>
            </a:extLst>
          </p:cNvPr>
          <p:cNvCxnSpPr>
            <a:cxnSpLocks/>
          </p:cNvCxnSpPr>
          <p:nvPr/>
        </p:nvCxnSpPr>
        <p:spPr>
          <a:xfrm flipH="1" flipV="1">
            <a:off x="4699529" y="3605427"/>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DEC706-D520-F7AA-C93D-DA61B3BB3E82}"/>
              </a:ext>
            </a:extLst>
          </p:cNvPr>
          <p:cNvGrpSpPr/>
          <p:nvPr/>
        </p:nvGrpSpPr>
        <p:grpSpPr>
          <a:xfrm>
            <a:off x="3762817" y="4167402"/>
            <a:ext cx="1871598" cy="214098"/>
            <a:chOff x="3762817" y="4167402"/>
            <a:chExt cx="1871598" cy="214098"/>
          </a:xfrm>
        </p:grpSpPr>
        <p:cxnSp>
          <p:nvCxnSpPr>
            <p:cNvPr id="23" name="Straight Connector 22">
              <a:extLst>
                <a:ext uri="{FF2B5EF4-FFF2-40B4-BE49-F238E27FC236}">
                  <a16:creationId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5C21C94-5671-F9FC-EBAF-E4420E3F08B0}"/>
              </a:ext>
            </a:extLst>
          </p:cNvPr>
          <p:cNvSpPr txBox="1"/>
          <p:nvPr/>
        </p:nvSpPr>
        <p:spPr>
          <a:xfrm>
            <a:off x="3218359" y="3991234"/>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99E250B-4B5D-4E08-EFC7-1F0E2EDA9F7E}"/>
              </a:ext>
            </a:extLst>
          </p:cNvPr>
          <p:cNvSpPr txBox="1"/>
          <p:nvPr/>
        </p:nvSpPr>
        <p:spPr>
          <a:xfrm>
            <a:off x="5355367" y="3605427"/>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9D545C16-3CE9-1B5C-B69F-C4684841B5BA}"/>
              </a:ext>
            </a:extLst>
          </p:cNvPr>
          <p:cNvGrpSpPr/>
          <p:nvPr/>
        </p:nvGrpSpPr>
        <p:grpSpPr>
          <a:xfrm rot="265654">
            <a:off x="5606223" y="4097314"/>
            <a:ext cx="1902728" cy="94518"/>
            <a:chOff x="3757287" y="4238446"/>
            <a:chExt cx="1902728" cy="94518"/>
          </a:xfrm>
        </p:grpSpPr>
        <p:cxnSp>
          <p:nvCxnSpPr>
            <p:cNvPr id="35" name="Straight Connector 34">
              <a:extLst>
                <a:ext uri="{FF2B5EF4-FFF2-40B4-BE49-F238E27FC236}">
                  <a16:creationId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E42D9F8-EDA6-6114-D2E1-9229A88AE9BB}"/>
              </a:ext>
            </a:extLst>
          </p:cNvPr>
          <p:cNvCxnSpPr>
            <a:cxnSpLocks/>
          </p:cNvCxnSpPr>
          <p:nvPr/>
        </p:nvCxnSpPr>
        <p:spPr>
          <a:xfrm flipV="1">
            <a:off x="6456252" y="3581436"/>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5AD1AF-9970-764C-7D46-B547B1EAEF41}"/>
              </a:ext>
            </a:extLst>
          </p:cNvPr>
          <p:cNvSpPr txBox="1"/>
          <p:nvPr/>
        </p:nvSpPr>
        <p:spPr>
          <a:xfrm>
            <a:off x="7265840" y="351082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210E4D61-0DD7-8D4C-A44C-C426FE4F39AA}"/>
              </a:ext>
            </a:extLst>
          </p:cNvPr>
          <p:cNvGrpSpPr/>
          <p:nvPr/>
        </p:nvGrpSpPr>
        <p:grpSpPr>
          <a:xfrm rot="1759042">
            <a:off x="7407336" y="4335936"/>
            <a:ext cx="1871598" cy="214098"/>
            <a:chOff x="3762817" y="4167402"/>
            <a:chExt cx="1871598" cy="214098"/>
          </a:xfrm>
        </p:grpSpPr>
        <p:cxnSp>
          <p:nvCxnSpPr>
            <p:cNvPr id="42" name="Straight Connector 41">
              <a:extLst>
                <a:ext uri="{FF2B5EF4-FFF2-40B4-BE49-F238E27FC236}">
                  <a16:creationId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76A05761-8E66-14C9-F888-46FB32B8012F}"/>
              </a:ext>
            </a:extLst>
          </p:cNvPr>
          <p:cNvSpPr txBox="1"/>
          <p:nvPr/>
        </p:nvSpPr>
        <p:spPr>
          <a:xfrm>
            <a:off x="9084262" y="436801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56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a:latin typeface="Fira Sans Black" panose="020B0A03050000020004" pitchFamily="34" charset="0"/>
              </a:rPr>
              <a:t>IV. 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44654"/>
            <a:ext cx="10392416"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25904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585120"/>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50957" y="2275963"/>
            <a:ext cx="7897301"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Nhớ lại kiến thức đã học, khi nào mắt ta nhìn thấy một vật?</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581185" y="34307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thấy các vật màu xanh, đỏ, trắng thì có ánh sáng màu nào truyền từ vật tới mắt ta?</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89E52769-9A3A-95F2-519F-5366EC5CABA3}"/>
              </a:ext>
            </a:extLst>
          </p:cNvPr>
          <p:cNvGrpSpPr/>
          <p:nvPr/>
        </p:nvGrpSpPr>
        <p:grpSpPr>
          <a:xfrm>
            <a:off x="327631" y="297986"/>
            <a:ext cx="3348629" cy="550841"/>
            <a:chOff x="113327" y="269852"/>
            <a:chExt cx="3348629" cy="550841"/>
          </a:xfrm>
        </p:grpSpPr>
        <p:sp>
          <p:nvSpPr>
            <p:cNvPr id="3073" name="Rectangle: Rounded Corners 3072">
              <a:extLst>
                <a:ext uri="{FF2B5EF4-FFF2-40B4-BE49-F238E27FC236}">
                  <a16:creationId xmlns:a16="http://schemas.microsoft.com/office/drawing/2014/main" id="{71482B24-FF7A-4D88-3840-EC38F2F1A852}"/>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75" name="TextBox 3074">
              <a:extLst>
                <a:ext uri="{FF2B5EF4-FFF2-40B4-BE49-F238E27FC236}">
                  <a16:creationId xmlns:a16="http://schemas.microsoft.com/office/drawing/2014/main" id="{883B8A53-A676-AA20-D7F8-7FEED34B88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DDDEC377-33D9-1EB9-D6FC-281FDE7AF2EB}"/>
                </a:ext>
              </a:extLst>
            </p:cNvPr>
            <p:cNvGrpSpPr/>
            <p:nvPr/>
          </p:nvGrpSpPr>
          <p:grpSpPr>
            <a:xfrm>
              <a:off x="113327" y="269852"/>
              <a:ext cx="550841" cy="550841"/>
              <a:chOff x="9388348" y="2444808"/>
              <a:chExt cx="1675995" cy="1675995"/>
            </a:xfrm>
          </p:grpSpPr>
          <p:sp>
            <p:nvSpPr>
              <p:cNvPr id="3117" name="Oval 3116">
                <a:extLst>
                  <a:ext uri="{FF2B5EF4-FFF2-40B4-BE49-F238E27FC236}">
                    <a16:creationId xmlns:a16="http://schemas.microsoft.com/office/drawing/2014/main" id="{ABB18288-AE4A-6C13-D77E-33E987E7788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118" name="Picture 8" descr="Palette ">
                <a:extLst>
                  <a:ext uri="{FF2B5EF4-FFF2-40B4-BE49-F238E27FC236}">
                    <a16:creationId xmlns:a16="http://schemas.microsoft.com/office/drawing/2014/main" id="{B70DB411-A7B6-0458-0569-A04AAE2D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19" name="TextBox 3118">
            <a:extLst>
              <a:ext uri="{FF2B5EF4-FFF2-40B4-BE49-F238E27FC236}">
                <a16:creationId xmlns:a16="http://schemas.microsoft.com/office/drawing/2014/main" id="{AD6E88CC-5CDC-B79D-01A0-27F6F4FD41ED}"/>
              </a:ext>
            </a:extLst>
          </p:cNvPr>
          <p:cNvSpPr txBox="1"/>
          <p:nvPr/>
        </p:nvSpPr>
        <p:spPr>
          <a:xfrm>
            <a:off x="1643073" y="46185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 Ban đêm, khi không có nguồn sáng, ta nhìn thấy các vật có màu gì?</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8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19"/>
                                        </p:tgtEl>
                                        <p:attrNameLst>
                                          <p:attrName>style.visibility</p:attrName>
                                        </p:attrNameLst>
                                      </p:cBhvr>
                                      <p:to>
                                        <p:strVal val="visible"/>
                                      </p:to>
                                    </p:set>
                                    <p:animEffect transition="in" filter="wipe(down)">
                                      <p:cBhvr>
                                        <p:cTn id="32"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P spid="31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06246"/>
            <a:ext cx="10821113" cy="3832294"/>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959"/>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235425"/>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070300" y="2241028"/>
            <a:ext cx="1035970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rPr>
              <a:t>Câu</a:t>
            </a:r>
            <a:r>
              <a:rPr kumimoji="0" lang="vi-VN" sz="2400" b="1" i="0" u="none" strike="noStrike" kern="1200" cap="none" spc="0" normalizeH="0" baseline="0" noProof="0" dirty="0">
                <a:ln>
                  <a:noFill/>
                </a:ln>
                <a:solidFill>
                  <a:prstClr val="black"/>
                </a:solidFill>
                <a:effectLst/>
                <a:uLnTx/>
                <a:uFillTx/>
              </a:rPr>
              <a:t> 1: </a:t>
            </a:r>
            <a:r>
              <a:rPr lang="vi-VN" sz="2400" dirty="0">
                <a:solidFill>
                  <a:prstClr val="black"/>
                </a:solidFill>
              </a:rPr>
              <a:t>Mắt ta nhìn thấy một vật khi có ánh sáng truyền từ vật đến mắt ta</a:t>
            </a:r>
            <a:endParaRPr kumimoji="0" lang="en-US" sz="24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1070300" y="2952716"/>
            <a:ext cx="10359700"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nhìn thấy vật có màu xanh, đỏ thì ánh sáng màu xanh, đỏ truyền đến mắt ta, khi chúng ta nhìn thấy vật màu trắng tức ánh sáng trắng truyền đến mắt ta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AF333E3-FBB9-6D01-BDA5-1BD77115BE02}"/>
              </a:ext>
            </a:extLst>
          </p:cNvPr>
          <p:cNvGrpSpPr/>
          <p:nvPr/>
        </p:nvGrpSpPr>
        <p:grpSpPr>
          <a:xfrm>
            <a:off x="327631" y="297986"/>
            <a:ext cx="3348629" cy="550841"/>
            <a:chOff x="113327" y="269852"/>
            <a:chExt cx="3348629" cy="550841"/>
          </a:xfrm>
        </p:grpSpPr>
        <p:sp>
          <p:nvSpPr>
            <p:cNvPr id="6" name="Rectangle: Rounded Corners 5">
              <a:extLst>
                <a:ext uri="{FF2B5EF4-FFF2-40B4-BE49-F238E27FC236}">
                  <a16:creationId xmlns:a16="http://schemas.microsoft.com/office/drawing/2014/main" id="{63EE542E-74A1-DFE7-6D8B-D2314C18B939}"/>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9A428F2B-C733-C094-BA75-0B3AED6C6A6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47E53656-6E78-E214-C340-904F20A099B6}"/>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D6119F7D-924A-0F67-2238-4800D3F0405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8" descr="Palette ">
                <a:extLst>
                  <a:ext uri="{FF2B5EF4-FFF2-40B4-BE49-F238E27FC236}">
                    <a16:creationId xmlns:a16="http://schemas.microsoft.com/office/drawing/2014/main" id="{7456B7B8-DE6B-8FB0-5F2E-D62AFA033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FD7303C7-D1C7-AB9D-973B-E1F03DB7578C}"/>
              </a:ext>
            </a:extLst>
          </p:cNvPr>
          <p:cNvSpPr txBox="1"/>
          <p:nvPr/>
        </p:nvSpPr>
        <p:spPr>
          <a:xfrm>
            <a:off x="3429000" y="4439043"/>
            <a:ext cx="753427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Ban đêm, khi không có nguồn sáng, ta nhìn thấy các vật có màu đen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1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21121"/>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366CD02A-E5A7-A760-345E-A706E8183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926303"/>
            <a:ext cx="12192000" cy="2987040"/>
          </a:xfrm>
          <a:prstGeom prst="rect">
            <a:avLst/>
          </a:prstGeom>
        </p:spPr>
      </p:pic>
      <p:sp>
        <p:nvSpPr>
          <p:cNvPr id="2" name="TextBox 1">
            <a:extLst>
              <a:ext uri="{FF2B5EF4-FFF2-40B4-BE49-F238E27FC236}">
                <a16:creationId xmlns:a16="http://schemas.microsoft.com/office/drawing/2014/main" id="{E3DFB1BA-7146-632B-A853-98D3C2DE57AD}"/>
              </a:ext>
            </a:extLst>
          </p:cNvPr>
          <p:cNvSpPr txBox="1"/>
          <p:nvPr/>
        </p:nvSpPr>
        <p:spPr>
          <a:xfrm>
            <a:off x="929658" y="4060128"/>
            <a:ext cx="10421955"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Màu sắc của một vật được nhìn thấy phụ thuộc vào màu sắc của ánh sáng bị vật đó hấp thụ và phản xạ.</a:t>
            </a:r>
            <a:endParaRPr lang="en-US" sz="2200" dirty="0"/>
          </a:p>
        </p:txBody>
      </p:sp>
      <p:pic>
        <p:nvPicPr>
          <p:cNvPr id="5122" name="Picture 2" descr="Books ">
            <a:extLst>
              <a:ext uri="{FF2B5EF4-FFF2-40B4-BE49-F238E27FC236}">
                <a16:creationId xmlns:a16="http://schemas.microsoft.com/office/drawing/2014/main" id="{27B92CD5-3F6A-7580-06A2-FC7717CD2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3" y="4096779"/>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F8A76F-99AF-1827-9875-91351EBF0827}"/>
              </a:ext>
            </a:extLst>
          </p:cNvPr>
          <p:cNvSpPr txBox="1"/>
          <p:nvPr/>
        </p:nvSpPr>
        <p:spPr>
          <a:xfrm>
            <a:off x="836045" y="5110031"/>
            <a:ext cx="11170460" cy="461217"/>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sz="2200" dirty="0"/>
              <a:t>V</a:t>
            </a:r>
            <a:r>
              <a:rPr lang="vi-VN" sz="2200" dirty="0"/>
              <a:t>ật có màu là do nó phản xạ ánh sáng màu đó vào mắt ta và hấp thụ những màu còn lại</a:t>
            </a:r>
            <a:endParaRPr lang="en-US" sz="2200" dirty="0"/>
          </a:p>
        </p:txBody>
      </p:sp>
      <p:pic>
        <p:nvPicPr>
          <p:cNvPr id="9" name="Picture 2" descr="Books ">
            <a:extLst>
              <a:ext uri="{FF2B5EF4-FFF2-40B4-BE49-F238E27FC236}">
                <a16:creationId xmlns:a16="http://schemas.microsoft.com/office/drawing/2014/main" id="{08A109FB-94BC-E130-6525-23EB1DE7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4993830"/>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8477E-E8D0-81EE-77F7-DE79B4256E80}"/>
              </a:ext>
            </a:extLst>
          </p:cNvPr>
          <p:cNvSpPr txBox="1"/>
          <p:nvPr/>
        </p:nvSpPr>
        <p:spPr>
          <a:xfrm>
            <a:off x="836045" y="5843733"/>
            <a:ext cx="11170460"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Vật màu đen hấp thụ tẫt cả các ánh sáng màu và không có ánh sáng phản xạ. Ta nhận ra vật có màu đen vì nó được đặt bên cạnh những vật có màu sắc khác.</a:t>
            </a:r>
            <a:endParaRPr lang="en-US" sz="2200" dirty="0"/>
          </a:p>
        </p:txBody>
      </p:sp>
      <p:pic>
        <p:nvPicPr>
          <p:cNvPr id="20" name="Picture 2" descr="Books ">
            <a:extLst>
              <a:ext uri="{FF2B5EF4-FFF2-40B4-BE49-F238E27FC236}">
                <a16:creationId xmlns:a16="http://schemas.microsoft.com/office/drawing/2014/main" id="{D1471F1E-849A-E6F7-08EF-A2E434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5859024"/>
            <a:ext cx="677979"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672070-93D5-A4A6-8E7F-1F11F1E4059D}"/>
              </a:ext>
            </a:extLst>
          </p:cNvPr>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922304"/>
          </a:xfrm>
          <a:prstGeom prst="rect">
            <a:avLst/>
          </a:prstGeom>
          <a:noFill/>
        </p:spPr>
        <p:txBody>
          <a:bodyPr wrap="square" rtlCol="0">
            <a:spAutoFit/>
          </a:bodyPr>
          <a:lstStyle/>
          <a:p>
            <a:pPr indent="404813" algn="just">
              <a:lnSpc>
                <a:spcPct val="150000"/>
              </a:lnSpc>
            </a:pPr>
            <a:r>
              <a:rPr lang="vi-VN" sz="1900" dirty="0"/>
              <a:t>Vật có màu nào thì phản xạ mạnh ánh sáng màu đó và hẩp thụ các ánh sáng màu còn lại.</a:t>
            </a:r>
            <a:endParaRPr lang="en-US" sz="1900" dirty="0"/>
          </a:p>
        </p:txBody>
      </p:sp>
      <p:grpSp>
        <p:nvGrpSpPr>
          <p:cNvPr id="3" name="Group 2">
            <a:extLst>
              <a:ext uri="{FF2B5EF4-FFF2-40B4-BE49-F238E27FC236}">
                <a16:creationId xmlns:a16="http://schemas.microsoft.com/office/drawing/2014/main" id="{58926FEA-395F-853C-BBD5-CFB83E658AA4}"/>
              </a:ext>
            </a:extLst>
          </p:cNvPr>
          <p:cNvGrpSpPr/>
          <p:nvPr/>
        </p:nvGrpSpPr>
        <p:grpSpPr>
          <a:xfrm>
            <a:off x="327631" y="297986"/>
            <a:ext cx="3348629" cy="550841"/>
            <a:chOff x="113327" y="269852"/>
            <a:chExt cx="3348629" cy="550841"/>
          </a:xfrm>
        </p:grpSpPr>
        <p:sp>
          <p:nvSpPr>
            <p:cNvPr id="7" name="Rectangle: Rounded Corners 6">
              <a:extLst>
                <a:ext uri="{FF2B5EF4-FFF2-40B4-BE49-F238E27FC236}">
                  <a16:creationId xmlns:a16="http://schemas.microsoft.com/office/drawing/2014/main" id="{6C633220-9D1A-230C-BFF5-76E8829C784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87C4E5B1-896D-40C5-71DF-98EEB62BC40B}"/>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012E8D73-26BB-8D2C-2F3F-15249E99A593}"/>
                </a:ext>
              </a:extLst>
            </p:cNvPr>
            <p:cNvGrpSpPr/>
            <p:nvPr/>
          </p:nvGrpSpPr>
          <p:grpSpPr>
            <a:xfrm>
              <a:off x="113327" y="269852"/>
              <a:ext cx="550841" cy="550841"/>
              <a:chOff x="9388348" y="2444808"/>
              <a:chExt cx="1675995" cy="1675995"/>
            </a:xfrm>
          </p:grpSpPr>
          <p:sp>
            <p:nvSpPr>
              <p:cNvPr id="14" name="Oval 13">
                <a:extLst>
                  <a:ext uri="{FF2B5EF4-FFF2-40B4-BE49-F238E27FC236}">
                    <a16:creationId xmlns:a16="http://schemas.microsoft.com/office/drawing/2014/main" id="{CECBE046-6CFA-91DD-FED0-3B23ABD084B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59B78EA7-0395-CA23-A2B1-8677B7FBF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29D18A93-CE71-DDA0-4439-E21ABCF24E99}"/>
              </a:ext>
            </a:extLst>
          </p:cNvPr>
          <p:cNvPicPr>
            <a:picLocks noChangeAspect="1"/>
          </p:cNvPicPr>
          <p:nvPr/>
        </p:nvPicPr>
        <p:blipFill>
          <a:blip r:embed="rId2"/>
          <a:stretch>
            <a:fillRect/>
          </a:stretch>
        </p:blipFill>
        <p:spPr>
          <a:xfrm>
            <a:off x="7272416" y="1394129"/>
            <a:ext cx="4276452" cy="2313725"/>
          </a:xfrm>
          <a:prstGeom prst="rect">
            <a:avLst/>
          </a:prstGeom>
        </p:spPr>
      </p:pic>
      <p:sp>
        <p:nvSpPr>
          <p:cNvPr id="3076" name="Rectangle: Rounded Corners 3075">
            <a:extLst>
              <a:ext uri="{FF2B5EF4-FFF2-40B4-BE49-F238E27FC236}">
                <a16:creationId xmlns:a16="http://schemas.microsoft.com/office/drawing/2014/main" id="{8A228489-AFE6-7220-207A-839F16115C97}"/>
              </a:ext>
            </a:extLst>
          </p:cNvPr>
          <p:cNvSpPr/>
          <p:nvPr/>
        </p:nvSpPr>
        <p:spPr>
          <a:xfrm>
            <a:off x="837340" y="1099457"/>
            <a:ext cx="11202260"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962507" y="1730162"/>
            <a:ext cx="6184742" cy="95410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Em hãy biểu diễn các tia sáng đến mắt đối với vật ta quan sát thấy màu trắng</a:t>
            </a:r>
            <a:endParaRPr lang="en-US" dirty="0"/>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6277437" y="4173732"/>
            <a:ext cx="5914563"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Quan sát bông hoa hướng dương, giải thích tại sao chúng ta nhìn thấy cánh hoa màu vàng, lá màu xanh và phần nhuy có màu nâu</a:t>
            </a:r>
            <a:endParaRPr lang="en-US" dirty="0"/>
          </a:p>
        </p:txBody>
      </p:sp>
      <p:grpSp>
        <p:nvGrpSpPr>
          <p:cNvPr id="17" name="Group 16">
            <a:extLst>
              <a:ext uri="{FF2B5EF4-FFF2-40B4-BE49-F238E27FC236}">
                <a16:creationId xmlns:a16="http://schemas.microsoft.com/office/drawing/2014/main" id="{5F893861-4751-0FE4-0765-E7F9C3534616}"/>
              </a:ext>
            </a:extLst>
          </p:cNvPr>
          <p:cNvGrpSpPr/>
          <p:nvPr/>
        </p:nvGrpSpPr>
        <p:grpSpPr>
          <a:xfrm>
            <a:off x="327631" y="297986"/>
            <a:ext cx="3348629" cy="550841"/>
            <a:chOff x="113327" y="269852"/>
            <a:chExt cx="3348629" cy="550841"/>
          </a:xfrm>
        </p:grpSpPr>
        <p:sp>
          <p:nvSpPr>
            <p:cNvPr id="18" name="Rectangle: Rounded Corners 17">
              <a:extLst>
                <a:ext uri="{FF2B5EF4-FFF2-40B4-BE49-F238E27FC236}">
                  <a16:creationId xmlns:a16="http://schemas.microsoft.com/office/drawing/2014/main" id="{F97CFE93-9BD2-A08D-B98D-90695664BC10}"/>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680717E-2DF6-DC14-107A-3A1C9227F7C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8DAFE32-8107-D37A-7B76-D172E3110414}"/>
                </a:ext>
              </a:extLst>
            </p:cNvPr>
            <p:cNvGrpSpPr/>
            <p:nvPr/>
          </p:nvGrpSpPr>
          <p:grpSpPr>
            <a:xfrm>
              <a:off x="113327" y="269852"/>
              <a:ext cx="550841" cy="550841"/>
              <a:chOff x="9388348" y="2444808"/>
              <a:chExt cx="1675995" cy="1675995"/>
            </a:xfrm>
          </p:grpSpPr>
          <p:sp>
            <p:nvSpPr>
              <p:cNvPr id="21" name="Oval 20">
                <a:extLst>
                  <a:ext uri="{FF2B5EF4-FFF2-40B4-BE49-F238E27FC236}">
                    <a16:creationId xmlns:a16="http://schemas.microsoft.com/office/drawing/2014/main" id="{11D49FE2-79D2-3B40-E370-1F17447A675F}"/>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2" name="Picture 8" descr="Palette ">
                <a:extLst>
                  <a:ext uri="{FF2B5EF4-FFF2-40B4-BE49-F238E27FC236}">
                    <a16:creationId xmlns:a16="http://schemas.microsoft.com/office/drawing/2014/main" id="{092C6954-5EBD-D24C-B803-FAA02F06C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Sự thật về hoa hướng dương xung quanh ta mà bạn nên biết chi tiết ngay">
            <a:extLst>
              <a:ext uri="{FF2B5EF4-FFF2-40B4-BE49-F238E27FC236}">
                <a16:creationId xmlns:a16="http://schemas.microsoft.com/office/drawing/2014/main" id="{2E2D5608-8EDC-201B-2AB4-E399B2EF9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873" y="2911572"/>
            <a:ext cx="3536228"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án sắc ánh sáng qua lăng kính _ Bài học thú vị của Trạng">
            <a:hlinkClick r:id="" action="ppaction://media"/>
            <a:extLst>
              <a:ext uri="{FF2B5EF4-FFF2-40B4-BE49-F238E27FC236}">
                <a16:creationId xmlns:a16="http://schemas.microsoft.com/office/drawing/2014/main" id="{AFFDB978-EAE9-9352-3585-1C5238AB89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6"/>
            <a:ext cx="12192000" cy="6554166"/>
          </a:xfrm>
          <a:prstGeom prst="rect">
            <a:avLst/>
          </a:prstGeom>
        </p:spPr>
      </p:pic>
    </p:spTree>
    <p:extLst>
      <p:ext uri="{BB962C8B-B14F-4D97-AF65-F5344CB8AC3E}">
        <p14:creationId xmlns:p14="http://schemas.microsoft.com/office/powerpoint/2010/main" val="374119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821139" y="1629702"/>
            <a:ext cx="8834332" cy="49475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7A05B4B2-7B02-29ED-DB69-130EA56DAADC}"/>
              </a:ext>
            </a:extLst>
          </p:cNvPr>
          <p:cNvPicPr>
            <a:picLocks noChangeAspect="1"/>
          </p:cNvPicPr>
          <p:nvPr/>
        </p:nvPicPr>
        <p:blipFill>
          <a:blip r:embed="rId3"/>
          <a:stretch>
            <a:fillRect/>
          </a:stretch>
        </p:blipFill>
        <p:spPr>
          <a:xfrm>
            <a:off x="2378563" y="1944969"/>
            <a:ext cx="7790347" cy="4214878"/>
          </a:xfrm>
          <a:prstGeom prst="rect">
            <a:avLst/>
          </a:prstGeom>
        </p:spPr>
      </p:pic>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2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375856" y="2301506"/>
            <a:ext cx="5449032" cy="299267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sz="3200" b="1" dirty="0"/>
              <a:t>1. </a:t>
            </a:r>
            <a:r>
              <a:rPr lang="en-US" sz="3200" dirty="0"/>
              <a:t>Ta </a:t>
            </a:r>
            <a:r>
              <a:rPr lang="en-US" sz="3200" dirty="0" err="1"/>
              <a:t>thấy</a:t>
            </a:r>
            <a:r>
              <a:rPr lang="en-US" sz="3200" dirty="0"/>
              <a:t> </a:t>
            </a:r>
            <a:r>
              <a:rPr lang="en-US" sz="3200" dirty="0" err="1"/>
              <a:t>cánh</a:t>
            </a:r>
            <a:r>
              <a:rPr lang="en-US" sz="3200" dirty="0"/>
              <a:t> </a:t>
            </a:r>
            <a:r>
              <a:rPr lang="en-US" sz="3200" dirty="0" err="1"/>
              <a:t>hoa</a:t>
            </a:r>
            <a:r>
              <a:rPr lang="en-US" sz="3200" dirty="0"/>
              <a:t> </a:t>
            </a:r>
            <a:r>
              <a:rPr lang="en-US" sz="3200" dirty="0" err="1"/>
              <a:t>màu</a:t>
            </a:r>
            <a:r>
              <a:rPr lang="en-US" sz="3200" dirty="0"/>
              <a:t> </a:t>
            </a:r>
            <a:r>
              <a:rPr lang="en-US" sz="3200" dirty="0" err="1"/>
              <a:t>vàng</a:t>
            </a:r>
            <a:r>
              <a:rPr lang="en-US" sz="3200" dirty="0"/>
              <a:t>, </a:t>
            </a:r>
            <a:r>
              <a:rPr lang="en-US" sz="3200" dirty="0" err="1"/>
              <a:t>lá</a:t>
            </a:r>
            <a:r>
              <a:rPr lang="en-US" sz="3200" dirty="0"/>
              <a:t> </a:t>
            </a:r>
            <a:r>
              <a:rPr lang="en-US" sz="3200" dirty="0" err="1"/>
              <a:t>màu</a:t>
            </a:r>
            <a:r>
              <a:rPr lang="en-US" sz="3200" dirty="0"/>
              <a:t> </a:t>
            </a:r>
            <a:r>
              <a:rPr lang="en-US" sz="3200" dirty="0" err="1"/>
              <a:t>xanh</a:t>
            </a:r>
            <a:r>
              <a:rPr lang="en-US" sz="3200" dirty="0"/>
              <a:t> </a:t>
            </a:r>
            <a:r>
              <a:rPr lang="en-US" sz="3200" dirty="0" err="1"/>
              <a:t>và</a:t>
            </a:r>
            <a:r>
              <a:rPr lang="en-US" sz="3200" dirty="0"/>
              <a:t> </a:t>
            </a:r>
            <a:r>
              <a:rPr lang="en-US" sz="3200" dirty="0" err="1"/>
              <a:t>phần</a:t>
            </a:r>
            <a:r>
              <a:rPr lang="en-US" sz="3200" dirty="0"/>
              <a:t> </a:t>
            </a:r>
            <a:r>
              <a:rPr lang="en-US" sz="3200" dirty="0" err="1"/>
              <a:t>nhuy</a:t>
            </a:r>
            <a:r>
              <a:rPr lang="en-US" sz="3200" dirty="0"/>
              <a:t> </a:t>
            </a:r>
            <a:r>
              <a:rPr lang="en-US" sz="3200" dirty="0" err="1"/>
              <a:t>có</a:t>
            </a:r>
            <a:r>
              <a:rPr lang="en-US" sz="3200" dirty="0"/>
              <a:t> </a:t>
            </a:r>
            <a:r>
              <a:rPr lang="en-US" sz="3200" dirty="0" err="1"/>
              <a:t>màu</a:t>
            </a:r>
            <a:r>
              <a:rPr lang="en-US" sz="3200" dirty="0"/>
              <a:t> </a:t>
            </a:r>
            <a:r>
              <a:rPr lang="en-US" sz="3200" dirty="0" err="1"/>
              <a:t>nâu</a:t>
            </a:r>
            <a:r>
              <a:rPr lang="en-US" sz="3200" dirty="0"/>
              <a:t> </a:t>
            </a:r>
            <a:r>
              <a:rPr lang="en-US" sz="3200" dirty="0" err="1"/>
              <a:t>vì</a:t>
            </a:r>
            <a:r>
              <a:rPr lang="en-US" sz="3200" dirty="0"/>
              <a:t> </a:t>
            </a:r>
            <a:r>
              <a:rPr lang="en-US" sz="3200" dirty="0" err="1"/>
              <a:t>chúng</a:t>
            </a:r>
            <a:r>
              <a:rPr lang="en-US" sz="3200" dirty="0"/>
              <a:t> </a:t>
            </a:r>
            <a:r>
              <a:rPr lang="en-US" sz="3200" dirty="0" err="1"/>
              <a:t>phản</a:t>
            </a:r>
            <a:r>
              <a:rPr lang="en-US" sz="3200" dirty="0"/>
              <a:t> </a:t>
            </a:r>
            <a:r>
              <a:rPr lang="en-US" sz="3200" dirty="0" err="1"/>
              <a:t>xạ</a:t>
            </a:r>
            <a:r>
              <a:rPr lang="en-US" sz="3200" dirty="0"/>
              <a:t> </a:t>
            </a:r>
            <a:r>
              <a:rPr lang="en-US" sz="3200" dirty="0" err="1"/>
              <a:t>các</a:t>
            </a:r>
            <a:r>
              <a:rPr lang="en-US" sz="3200" dirty="0"/>
              <a:t> </a:t>
            </a:r>
            <a:r>
              <a:rPr lang="en-US" sz="3200" dirty="0" err="1"/>
              <a:t>màu</a:t>
            </a:r>
            <a:r>
              <a:rPr lang="en-US" sz="3200" dirty="0"/>
              <a:t> </a:t>
            </a:r>
            <a:r>
              <a:rPr lang="en-US" sz="3200" dirty="0" err="1"/>
              <a:t>sắc</a:t>
            </a:r>
            <a:r>
              <a:rPr lang="en-US" sz="3200" dirty="0"/>
              <a:t> </a:t>
            </a:r>
            <a:r>
              <a:rPr lang="en-US" sz="3200" dirty="0" err="1"/>
              <a:t>đó</a:t>
            </a:r>
            <a:r>
              <a:rPr lang="en-US" sz="3200" dirty="0"/>
              <a:t> </a:t>
            </a:r>
            <a:r>
              <a:rPr lang="en-US" sz="3200" dirty="0" err="1"/>
              <a:t>đến</a:t>
            </a:r>
            <a:r>
              <a:rPr lang="en-US" sz="3200" dirty="0"/>
              <a:t> </a:t>
            </a:r>
            <a:r>
              <a:rPr lang="en-US" sz="3200" dirty="0" err="1"/>
              <a:t>mắt</a:t>
            </a:r>
            <a:r>
              <a:rPr lang="en-US" sz="3200" dirty="0"/>
              <a:t> </a:t>
            </a:r>
            <a:r>
              <a:rPr lang="en-US" sz="3200" dirty="0" err="1"/>
              <a:t>chúng</a:t>
            </a:r>
            <a:r>
              <a:rPr lang="en-US" sz="3200" dirty="0"/>
              <a:t> ta</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a16="http://schemas.microsoft.com/office/drawing/2014/main" id="{52BBD983-2E02-E56D-B85E-2E8DBCC6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91" y="1571689"/>
            <a:ext cx="4491135"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grpSp>
        <p:nvGrpSpPr>
          <p:cNvPr id="2" name="Group 1">
            <a:extLst>
              <a:ext uri="{FF2B5EF4-FFF2-40B4-BE49-F238E27FC236}">
                <a16:creationId xmlns:a16="http://schemas.microsoft.com/office/drawing/2014/main" id="{B40DD8B4-3E38-DE20-4AC5-23BB6268390B}"/>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1B5074FA-BCA3-1CCF-BB42-2C37AAF2EDB4}"/>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8575B2-7628-CD4B-A2F7-E430F9A496D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CA68564E-53CE-B72F-D721-9D7095330CC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F13DC35E-A988-482A-0145-DEF2F6FF97D8}"/>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3156F3E4-F6C3-05C6-B189-6C150430A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2" name="Group 1">
            <a:extLst>
              <a:ext uri="{FF2B5EF4-FFF2-40B4-BE49-F238E27FC236}">
                <a16:creationId xmlns:a16="http://schemas.microsoft.com/office/drawing/2014/main" id="{4A174D6B-5663-DFB3-CFA1-A95349D8F847}"/>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F2C334D-D0CE-BA7C-F118-ACF1BDF0B3BB}"/>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E4261C8C-217D-2E33-F2F8-0E966D3929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29EB3649-D0F7-B297-ACAA-6B553DA4F1D8}"/>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B2F76984-1CB3-16A0-08A3-691D55D3E8D3}"/>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44D76AA5-1F26-3AB4-B9EB-A63EF58E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2" name="Group 1">
            <a:extLst>
              <a:ext uri="{FF2B5EF4-FFF2-40B4-BE49-F238E27FC236}">
                <a16:creationId xmlns:a16="http://schemas.microsoft.com/office/drawing/2014/main" id="{3985E093-FA13-58F9-BAD3-55C2DAC966C6}"/>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0CFDCA2B-0889-1A5B-0FAF-B91A42F3B7E7}"/>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4A103B5-7B14-5CB1-601C-7CC1A3E070A9}"/>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3EFE1941-6A27-302D-070D-FB62EBE2AA2C}"/>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944580C5-556A-934A-A6BA-DD29531B203C}"/>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CFBFF1A6-9004-8AFA-60B8-C483CCC0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2"/>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grpSp>
        <p:nvGrpSpPr>
          <p:cNvPr id="2" name="Group 1">
            <a:extLst>
              <a:ext uri="{FF2B5EF4-FFF2-40B4-BE49-F238E27FC236}">
                <a16:creationId xmlns:a16="http://schemas.microsoft.com/office/drawing/2014/main" id="{97E257EB-4610-19A6-1578-4DEE9576986A}"/>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96ABD5C-B8E8-6140-E474-0A314587A90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C477CCB8-302B-D020-11C1-26A8A0EF8B82}"/>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C5DE4A7-F9C2-9670-AEE8-5F9391344F6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1EDC158B-286E-2B25-AAC0-F176EDC59F2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0AF7ED37-4189-0DC9-F4AC-141210C1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2" name="Group 1">
            <a:extLst>
              <a:ext uri="{FF2B5EF4-FFF2-40B4-BE49-F238E27FC236}">
                <a16:creationId xmlns:a16="http://schemas.microsoft.com/office/drawing/2014/main" id="{17C77842-7705-6EA2-E22F-A8800B29D4B2}"/>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375E02E-EE20-6336-92CA-3D98E4DEE6C5}"/>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C5570C1-7908-79EB-E82A-52CC79B08DDE}"/>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EA94E749-6D4D-1059-768A-46E1A51B691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DA381AE9-4DFD-D129-FA3A-410E9FBE598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1F3903E-06CB-C7B5-B85C-D4D9FE01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4" name="Group 3">
            <a:extLst>
              <a:ext uri="{FF2B5EF4-FFF2-40B4-BE49-F238E27FC236}">
                <a16:creationId xmlns:a16="http://schemas.microsoft.com/office/drawing/2014/main" id="{AE159B9B-2445-B780-5F6D-5EBBD82F1A98}"/>
              </a:ext>
            </a:extLst>
          </p:cNvPr>
          <p:cNvGrpSpPr/>
          <p:nvPr/>
        </p:nvGrpSpPr>
        <p:grpSpPr>
          <a:xfrm>
            <a:off x="327631" y="297986"/>
            <a:ext cx="3348629" cy="550841"/>
            <a:chOff x="113327" y="269852"/>
            <a:chExt cx="3348629" cy="550841"/>
          </a:xfrm>
        </p:grpSpPr>
        <p:sp>
          <p:nvSpPr>
            <p:cNvPr id="5" name="Rectangle: Rounded Corners 4">
              <a:extLst>
                <a:ext uri="{FF2B5EF4-FFF2-40B4-BE49-F238E27FC236}">
                  <a16:creationId xmlns:a16="http://schemas.microsoft.com/office/drawing/2014/main" id="{9C7E69DD-4964-8524-5A02-CB0A2AC988D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9C4C9C8-49B1-1292-40FC-77F534FB3D1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6AC970C5-D456-E706-542F-8C79FD9B05B8}"/>
                </a:ext>
              </a:extLst>
            </p:cNvPr>
            <p:cNvGrpSpPr/>
            <p:nvPr/>
          </p:nvGrpSpPr>
          <p:grpSpPr>
            <a:xfrm>
              <a:off x="113327" y="269852"/>
              <a:ext cx="550841" cy="550841"/>
              <a:chOff x="9388348" y="2444808"/>
              <a:chExt cx="1675995" cy="1675995"/>
            </a:xfrm>
          </p:grpSpPr>
          <p:sp>
            <p:nvSpPr>
              <p:cNvPr id="8" name="Oval 7">
                <a:extLst>
                  <a:ext uri="{FF2B5EF4-FFF2-40B4-BE49-F238E27FC236}">
                    <a16:creationId xmlns:a16="http://schemas.microsoft.com/office/drawing/2014/main" id="{51DA4327-4A10-CF84-BD7D-2534A92623F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Picture 8" descr="Palette ">
                <a:extLst>
                  <a:ext uri="{FF2B5EF4-FFF2-40B4-BE49-F238E27FC236}">
                    <a16:creationId xmlns:a16="http://schemas.microsoft.com/office/drawing/2014/main" id="{9994A763-B570-F0A0-D48B-B4F520FE6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AB98DE-4EC3-DF14-7874-F55D21F87D3E}"/>
              </a:ext>
            </a:extLst>
          </p:cNvPr>
          <p:cNvGrpSpPr/>
          <p:nvPr/>
        </p:nvGrpSpPr>
        <p:grpSpPr>
          <a:xfrm>
            <a:off x="829986" y="1695005"/>
            <a:ext cx="3348629" cy="550841"/>
            <a:chOff x="113327" y="269852"/>
            <a:chExt cx="3348629" cy="550841"/>
          </a:xfrm>
        </p:grpSpPr>
        <p:sp>
          <p:nvSpPr>
            <p:cNvPr id="6" name="Rectangle: Rounded Corners 5">
              <a:extLst>
                <a:ext uri="{FF2B5EF4-FFF2-40B4-BE49-F238E27FC236}">
                  <a16:creationId xmlns:a16="http://schemas.microsoft.com/office/drawing/2014/main" id="{CF7E19BD-601E-8876-93B7-9A693A557C96}"/>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46360F3A-4042-406F-9F4A-E76959BF7A38}"/>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3E2A597A-2424-7E2C-ABDC-21765B07027B}"/>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145F733E-47D6-20FA-F15E-3667EB5D6DBD}"/>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81DA0D53-9AC4-5677-0948-25BDE556D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a:t>
            </a:r>
            <a:r>
              <a:rPr lang="en-US" dirty="0"/>
              <a:t>ồ</a:t>
            </a:r>
            <a:r>
              <a:rPr lang="vi-VN" dirty="0"/>
              <a:t>ng ch</a:t>
            </a:r>
            <a:r>
              <a:rPr lang="en-US" dirty="0"/>
              <a:t>ấ</a:t>
            </a:r>
            <a:r>
              <a:rPr lang="vi-VN" dirty="0"/>
              <a:t>t (thuỷ tinh, nhựa,...) thường có dạng lăng trụ tam giác</a:t>
            </a:r>
            <a:endParaRPr lang="en-US" dirty="0"/>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3E3098-DFA5-2068-D3D2-7D64AC7FDE08}"/>
              </a:ext>
            </a:extLst>
          </p:cNvPr>
          <p:cNvPicPr>
            <a:picLocks noChangeAspect="1"/>
          </p:cNvPicPr>
          <p:nvPr/>
        </p:nvPicPr>
        <p:blipFill>
          <a:blip r:embed="rId2"/>
          <a:stretch>
            <a:fillRect/>
          </a:stretch>
        </p:blipFill>
        <p:spPr>
          <a:xfrm>
            <a:off x="620357" y="2954239"/>
            <a:ext cx="4790504" cy="3572229"/>
          </a:xfrm>
          <a:prstGeom prst="rect">
            <a:avLst/>
          </a:prstGeom>
        </p:spPr>
      </p:pic>
      <p:pic>
        <p:nvPicPr>
          <p:cNvPr id="13" name="Picture 12">
            <a:extLst>
              <a:ext uri="{FF2B5EF4-FFF2-40B4-BE49-F238E27FC236}">
                <a16:creationId xmlns:a16="http://schemas.microsoft.com/office/drawing/2014/main" id="{B06067CB-6B0E-BFC3-14C5-19DD8DF4F880}"/>
              </a:ext>
            </a:extLst>
          </p:cNvPr>
          <p:cNvPicPr>
            <a:picLocks noChangeAspect="1"/>
          </p:cNvPicPr>
          <p:nvPr/>
        </p:nvPicPr>
        <p:blipFill>
          <a:blip r:embed="rId3"/>
          <a:stretch>
            <a:fillRect/>
          </a:stretch>
        </p:blipFill>
        <p:spPr>
          <a:xfrm>
            <a:off x="6647676" y="526213"/>
            <a:ext cx="5544324" cy="3410426"/>
          </a:xfrm>
          <a:prstGeom prst="rect">
            <a:avLst/>
          </a:prstGeom>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534884"/>
            <a:ext cx="6437929" cy="1551294"/>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Góc A hợp bởi hai mặt bên của lăng kính được gọi là </a:t>
            </a:r>
            <a:r>
              <a:rPr lang="vi-VN" b="1" i="1" dirty="0"/>
              <a:t>góc chiết quang </a:t>
            </a:r>
            <a:r>
              <a:rPr lang="vi-VN" dirty="0"/>
              <a:t>hay</a:t>
            </a:r>
            <a:r>
              <a:rPr lang="vi-VN" i="1" dirty="0"/>
              <a:t> </a:t>
            </a:r>
            <a:r>
              <a:rPr lang="vi-VN" b="1" i="1" dirty="0"/>
              <a:t>góc ở đỉnh</a:t>
            </a:r>
            <a:r>
              <a:rPr lang="vi-VN" b="1" dirty="0"/>
              <a:t> </a:t>
            </a:r>
            <a:r>
              <a:rPr lang="vi-VN" dirty="0"/>
              <a:t>của lăng kính</a:t>
            </a:r>
            <a:endParaRPr lang="en-US" dirty="0"/>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710554" y="4740353"/>
            <a:ext cx="5302239" cy="1200329"/>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r>
              <a:rPr lang="vi-VN" dirty="0"/>
              <a:t>Một mặt phẳng bất kì vuông góc với các cạnh được gọi là mặt phẳng tiết diện chính</a:t>
            </a:r>
            <a:endParaRPr lang="en-US" dirty="0"/>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flipH="1">
            <a:off x="5077166" y="60990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154614" y="2211763"/>
            <a:ext cx="5341312"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II. HIỆN TƯỢNG TÁN SẮC ÁNH SÁNG</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2086956" y="1013365"/>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65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r>
              <a:rPr lang="en-US" sz="2400" b="1" dirty="0">
                <a:solidFill>
                  <a:schemeClr val="bg1"/>
                </a:solidFill>
                <a:latin typeface="Fira Sans Condensed Medium" panose="020B0603050000020004" pitchFamily="34"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a:lnSpc>
                <a:spcPct val="120000"/>
              </a:lnSpc>
            </a:pPr>
            <a:r>
              <a:rPr lang="en-US" sz="2800" dirty="0" err="1">
                <a:solidFill>
                  <a:srgbClr val="F25D07"/>
                </a:solidFill>
                <a:latin typeface="Fira Sans Black" panose="020B0A03050000020004" pitchFamily="34" charset="0"/>
                <a:cs typeface="Arial" panose="020B0604020202020204" pitchFamily="34" charset="0"/>
              </a:rPr>
              <a:t>Chuẩn</a:t>
            </a:r>
            <a:r>
              <a:rPr lang="en-US" sz="2800" dirty="0">
                <a:solidFill>
                  <a:srgbClr val="F25D07"/>
                </a:solidFill>
                <a:latin typeface="Fira Sans Black" panose="020B0A03050000020004" pitchFamily="34" charset="0"/>
                <a:cs typeface="Arial" panose="020B0604020202020204" pitchFamily="34" charset="0"/>
              </a:rPr>
              <a:t> </a:t>
            </a:r>
            <a:r>
              <a:rPr lang="en-US" sz="2800" dirty="0" err="1">
                <a:solidFill>
                  <a:srgbClr val="F25D07"/>
                </a:solidFill>
                <a:latin typeface="Fira Sans Black" panose="020B0A03050000020004" pitchFamily="34" charset="0"/>
                <a:cs typeface="Arial" panose="020B0604020202020204" pitchFamily="34" charset="0"/>
              </a:rPr>
              <a:t>Bị</a:t>
            </a:r>
            <a:r>
              <a:rPr lang="en-US" sz="2800" dirty="0">
                <a:solidFill>
                  <a:srgbClr val="F25D07"/>
                </a:solidFill>
                <a:latin typeface="Fira Sans Black" panose="020B0A03050000020004" pitchFamily="34" charset="0"/>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L</a:t>
            </a:r>
            <a:r>
              <a:rPr lang="vi-VN" sz="2400" dirty="0">
                <a:latin typeface="Arial" panose="020B0604020202020204" pitchFamily="34" charset="0"/>
                <a:cs typeface="Arial" panose="020B0604020202020204" pitchFamily="34" charset="0"/>
              </a:rPr>
              <a:t>ăng kính</a:t>
            </a:r>
            <a:r>
              <a:rPr lang="en-US" sz="2400" dirty="0">
                <a:latin typeface="Arial" panose="020B0604020202020204" pitchFamily="34" charset="0"/>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M</a:t>
            </a:r>
            <a:r>
              <a:rPr lang="vi-VN" sz="2400" dirty="0">
                <a:latin typeface="Arial" panose="020B0604020202020204" pitchFamily="34" charset="0"/>
                <a:cs typeface="Arial" panose="020B0604020202020204" pitchFamily="34" charset="0"/>
              </a:rPr>
              <a:t>àn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nối</a:t>
            </a:r>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Tấm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13668</TotalTime>
  <Words>3104</Words>
  <Application>Microsoft Office PowerPoint</Application>
  <PresentationFormat>Widescreen</PresentationFormat>
  <Paragraphs>329</Paragraphs>
  <Slides>67</Slides>
  <Notes>3</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67</vt:i4>
      </vt:variant>
    </vt:vector>
  </HeadingPairs>
  <TitlesOfParts>
    <vt:vector size="88" baseType="lpstr">
      <vt:lpstr>#9Slide03 AmpleSoft</vt:lpstr>
      <vt:lpstr>#9Slide03 Arima Madurai Black</vt:lpstr>
      <vt:lpstr>#9Slide03 Reso</vt:lpstr>
      <vt:lpstr>#9Slide07 IcielCadena</vt:lpstr>
      <vt:lpstr>Arial</vt:lpstr>
      <vt:lpstr>Calibri</vt:lpstr>
      <vt:lpstr>Calibri Light</vt:lpstr>
      <vt:lpstr>Cambria Math</vt:lpstr>
      <vt:lpstr>Courier New</vt:lpstr>
      <vt:lpstr>Fira Sans</vt:lpstr>
      <vt:lpstr>Fira Sans Black</vt:lpstr>
      <vt:lpstr>Fira Sans Condensed Medium</vt:lpstr>
      <vt:lpstr>Fira Sans Extra Condensed Black</vt:lpstr>
      <vt:lpstr>Franklin Gothic Book</vt:lpstr>
      <vt:lpstr>Franklin Gothic Demi Cond</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Admin</cp:lastModifiedBy>
  <cp:revision>70</cp:revision>
  <dcterms:created xsi:type="dcterms:W3CDTF">2024-01-30T02:30:17Z</dcterms:created>
  <dcterms:modified xsi:type="dcterms:W3CDTF">2024-11-14T02:59:13Z</dcterms:modified>
</cp:coreProperties>
</file>