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9"/>
  </p:notesMasterIdLst>
  <p:sldIdLst>
    <p:sldId id="336" r:id="rId2"/>
    <p:sldId id="269" r:id="rId3"/>
    <p:sldId id="256" r:id="rId4"/>
    <p:sldId id="260" r:id="rId5"/>
    <p:sldId id="325" r:id="rId6"/>
    <p:sldId id="258" r:id="rId7"/>
    <p:sldId id="312" r:id="rId8"/>
    <p:sldId id="264" r:id="rId9"/>
    <p:sldId id="334" r:id="rId10"/>
    <p:sldId id="335" r:id="rId11"/>
    <p:sldId id="337" r:id="rId12"/>
    <p:sldId id="320" r:id="rId13"/>
    <p:sldId id="271" r:id="rId14"/>
    <p:sldId id="259" r:id="rId15"/>
    <p:sldId id="322" r:id="rId16"/>
    <p:sldId id="323" r:id="rId17"/>
    <p:sldId id="321" r:id="rId18"/>
    <p:sldId id="324" r:id="rId19"/>
    <p:sldId id="272" r:id="rId20"/>
    <p:sldId id="274" r:id="rId21"/>
    <p:sldId id="267" r:id="rId22"/>
    <p:sldId id="266" r:id="rId23"/>
    <p:sldId id="270" r:id="rId24"/>
    <p:sldId id="261" r:id="rId25"/>
    <p:sldId id="263" r:id="rId26"/>
    <p:sldId id="327" r:id="rId27"/>
    <p:sldId id="328" r:id="rId28"/>
    <p:sldId id="331" r:id="rId29"/>
    <p:sldId id="326" r:id="rId30"/>
    <p:sldId id="333" r:id="rId31"/>
    <p:sldId id="332" r:id="rId32"/>
    <p:sldId id="315" r:id="rId33"/>
    <p:sldId id="316" r:id="rId34"/>
    <p:sldId id="317" r:id="rId35"/>
    <p:sldId id="318" r:id="rId36"/>
    <p:sldId id="319" r:id="rId37"/>
    <p:sldId id="290" r:id="rId38"/>
  </p:sldIdLst>
  <p:sldSz cx="9144000" cy="5143500" type="screen16x9"/>
  <p:notesSz cx="6858000" cy="9144000"/>
  <p:embeddedFontLst>
    <p:embeddedFont>
      <p:font typeface="#9Slide03 Arima Madurai Black" panose="020B0604020202020204" charset="0"/>
      <p:bold r:id="rId40"/>
    </p:embeddedFont>
    <p:embeddedFont>
      <p:font typeface="Anaheim" panose="020B0604020202020204" charset="0"/>
      <p:regular r:id="rId41"/>
    </p:embeddedFont>
    <p:embeddedFont>
      <p:font typeface="Cambria Math" panose="02040503050406030204" pitchFamily="18" charset="0"/>
      <p:regular r:id="rId42"/>
    </p:embeddedFont>
    <p:embeddedFont>
      <p:font typeface="DM Sans" pitchFamily="2" charset="0"/>
      <p:regular r:id="rId43"/>
      <p:bold r:id="rId44"/>
      <p:italic r:id="rId45"/>
      <p:boldItalic r:id="rId46"/>
    </p:embeddedFont>
    <p:embeddedFont>
      <p:font typeface="Encode Sans" panose="020B0604020202020204" charset="0"/>
      <p:regular r:id="rId47"/>
      <p:bold r:id="rId48"/>
    </p:embeddedFont>
    <p:embeddedFont>
      <p:font typeface="Lato" panose="020F0502020204030203" pitchFamily="34" charset="0"/>
      <p:regular r:id="rId49"/>
      <p:bold r:id="rId50"/>
      <p:italic r:id="rId51"/>
      <p:boldItalic r:id="rId52"/>
    </p:embeddedFont>
    <p:embeddedFont>
      <p:font typeface="Segoe UI Symbol" panose="020B0502040204020203" pitchFamily="34"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0"/>
    <a:srgbClr val="FF6D6D"/>
    <a:srgbClr val="FFFFCC"/>
    <a:srgbClr val="FFD757"/>
    <a:srgbClr val="F8F8F8"/>
    <a:srgbClr val="041B2D"/>
    <a:srgbClr val="FFFF66"/>
    <a:srgbClr val="C375DA"/>
    <a:srgbClr val="A03E3E"/>
    <a:srgbClr val="FF97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B80885-4328-4EE8-91F0-77C16C026DC1}">
  <a:tblStyle styleId="{A5B80885-4328-4EE8-91F0-77C16C026D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4716573-F17E-4C63-B556-75338DCF74E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8" autoAdjust="0"/>
    <p:restoredTop sz="95256" autoAdjust="0"/>
  </p:normalViewPr>
  <p:slideViewPr>
    <p:cSldViewPr snapToGrid="0">
      <p:cViewPr varScale="1">
        <p:scale>
          <a:sx n="96" d="100"/>
          <a:sy n="96" d="100"/>
        </p:scale>
        <p:origin x="6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52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983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833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612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3600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470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506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222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44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333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163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351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1200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0BABE1E3-6D70-BDF8-4837-7BAC6F98B8BE}"/>
            </a:ext>
          </a:extLst>
        </p:cNvPr>
        <p:cNvGrpSpPr/>
        <p:nvPr/>
      </p:nvGrpSpPr>
      <p:grpSpPr>
        <a:xfrm>
          <a:off x="0" y="0"/>
          <a:ext cx="0" cy="0"/>
          <a:chOff x="0" y="0"/>
          <a:chExt cx="0" cy="0"/>
        </a:xfrm>
      </p:grpSpPr>
      <p:sp>
        <p:nvSpPr>
          <p:cNvPr id="322" name="Google Shape;322;g54dda1946d_6_332:notes">
            <a:extLst>
              <a:ext uri="{FF2B5EF4-FFF2-40B4-BE49-F238E27FC236}">
                <a16:creationId xmlns:a16="http://schemas.microsoft.com/office/drawing/2014/main" id="{07261680-FC0F-D104-5A42-2C35AD1739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a:extLst>
              <a:ext uri="{FF2B5EF4-FFF2-40B4-BE49-F238E27FC236}">
                <a16:creationId xmlns:a16="http://schemas.microsoft.com/office/drawing/2014/main" id="{83489226-7D5B-9788-31E9-1CF18E6638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962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635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sp>
        <p:nvSpPr>
          <p:cNvPr id="10" name="Google Shape;10;p2"/>
          <p:cNvSpPr txBox="1">
            <a:spLocks noGrp="1"/>
          </p:cNvSpPr>
          <p:nvPr>
            <p:ph type="ctrTitle"/>
          </p:nvPr>
        </p:nvSpPr>
        <p:spPr>
          <a:xfrm>
            <a:off x="911150" y="1455988"/>
            <a:ext cx="53184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11150" y="3354913"/>
            <a:ext cx="3157500" cy="6501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8"/>
        <p:cNvGrpSpPr/>
        <p:nvPr/>
      </p:nvGrpSpPr>
      <p:grpSpPr>
        <a:xfrm>
          <a:off x="0" y="0"/>
          <a:ext cx="0" cy="0"/>
          <a:chOff x="0" y="0"/>
          <a:chExt cx="0" cy="0"/>
        </a:xfrm>
      </p:grpSpPr>
      <p:grpSp>
        <p:nvGrpSpPr>
          <p:cNvPr id="109" name="Google Shape;109;p18"/>
          <p:cNvGrpSpPr/>
          <p:nvPr/>
        </p:nvGrpSpPr>
        <p:grpSpPr>
          <a:xfrm>
            <a:off x="0" y="0"/>
            <a:ext cx="9144000" cy="5143500"/>
            <a:chOff x="0" y="0"/>
            <a:chExt cx="9144000" cy="5143500"/>
          </a:xfrm>
        </p:grpSpPr>
        <p:pic>
          <p:nvPicPr>
            <p:cNvPr id="110" name="Google Shape;110;p18"/>
            <p:cNvPicPr preferRelativeResize="0"/>
            <p:nvPr/>
          </p:nvPicPr>
          <p:blipFill rotWithShape="1">
            <a:blip r:embed="rId2">
              <a:alphaModFix/>
            </a:blip>
            <a:srcRect l="38316" t="4495" r="6985" b="23911"/>
            <a:stretch/>
          </p:blipFill>
          <p:spPr>
            <a:xfrm rot="10800000">
              <a:off x="6220024" y="1888351"/>
              <a:ext cx="2923976" cy="3255149"/>
            </a:xfrm>
            <a:prstGeom prst="rect">
              <a:avLst/>
            </a:prstGeom>
            <a:noFill/>
            <a:ln>
              <a:noFill/>
            </a:ln>
          </p:spPr>
        </p:pic>
        <p:pic>
          <p:nvPicPr>
            <p:cNvPr id="111" name="Google Shape;111;p18"/>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grpSp>
      <p:sp>
        <p:nvSpPr>
          <p:cNvPr id="112" name="Google Shape;112;p18"/>
          <p:cNvSpPr txBox="1">
            <a:spLocks noGrp="1"/>
          </p:cNvSpPr>
          <p:nvPr>
            <p:ph type="title"/>
          </p:nvPr>
        </p:nvSpPr>
        <p:spPr>
          <a:xfrm>
            <a:off x="932713" y="1554750"/>
            <a:ext cx="27258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2617950"/>
            <a:ext cx="2725800" cy="11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4" name="Google Shape;114;p18"/>
          <p:cNvSpPr/>
          <p:nvPr/>
        </p:nvSpPr>
        <p:spPr>
          <a:xfrm>
            <a:off x="2274448"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9"/>
        <p:cNvGrpSpPr/>
        <p:nvPr/>
      </p:nvGrpSpPr>
      <p:grpSpPr>
        <a:xfrm>
          <a:off x="0" y="0"/>
          <a:ext cx="0" cy="0"/>
          <a:chOff x="0" y="0"/>
          <a:chExt cx="0" cy="0"/>
        </a:xfrm>
      </p:grpSpPr>
      <p:grpSp>
        <p:nvGrpSpPr>
          <p:cNvPr id="120" name="Google Shape;120;p20"/>
          <p:cNvGrpSpPr/>
          <p:nvPr/>
        </p:nvGrpSpPr>
        <p:grpSpPr>
          <a:xfrm>
            <a:off x="-10391" y="0"/>
            <a:ext cx="9154391" cy="5143500"/>
            <a:chOff x="-10391" y="0"/>
            <a:chExt cx="9154391" cy="5143500"/>
          </a:xfrm>
        </p:grpSpPr>
        <p:pic>
          <p:nvPicPr>
            <p:cNvPr id="121" name="Google Shape;121;p20"/>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pic>
          <p:nvPicPr>
            <p:cNvPr id="122" name="Google Shape;122;p20"/>
            <p:cNvPicPr preferRelativeResize="0"/>
            <p:nvPr/>
          </p:nvPicPr>
          <p:blipFill rotWithShape="1">
            <a:blip r:embed="rId2">
              <a:alphaModFix/>
            </a:blip>
            <a:srcRect l="51729" t="26417" r="36944" b="25974"/>
            <a:stretch/>
          </p:blipFill>
          <p:spPr>
            <a:xfrm rot="10800000" flipH="1">
              <a:off x="-10391" y="3190801"/>
              <a:ext cx="546202" cy="1952699"/>
            </a:xfrm>
            <a:prstGeom prst="rect">
              <a:avLst/>
            </a:prstGeom>
            <a:noFill/>
            <a:ln>
              <a:noFill/>
            </a:ln>
          </p:spPr>
        </p:pic>
      </p:grpSp>
      <p:sp>
        <p:nvSpPr>
          <p:cNvPr id="123" name="Google Shape;12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 name="Google Shape;124;p20"/>
          <p:cNvSpPr txBox="1">
            <a:spLocks noGrp="1"/>
          </p:cNvSpPr>
          <p:nvPr>
            <p:ph type="subTitle" idx="1"/>
          </p:nvPr>
        </p:nvSpPr>
        <p:spPr>
          <a:xfrm>
            <a:off x="4327445" y="2513452"/>
            <a:ext cx="2849400" cy="15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5" name="Google Shape;125;p20"/>
          <p:cNvSpPr txBox="1">
            <a:spLocks noGrp="1"/>
          </p:cNvSpPr>
          <p:nvPr>
            <p:ph type="subTitle" idx="2"/>
          </p:nvPr>
        </p:nvSpPr>
        <p:spPr>
          <a:xfrm>
            <a:off x="720000" y="2513452"/>
            <a:ext cx="2849400" cy="15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6" name="Google Shape;126;p20"/>
          <p:cNvSpPr txBox="1">
            <a:spLocks noGrp="1"/>
          </p:cNvSpPr>
          <p:nvPr>
            <p:ph type="subTitle" idx="3"/>
          </p:nvPr>
        </p:nvSpPr>
        <p:spPr>
          <a:xfrm>
            <a:off x="720000" y="1767031"/>
            <a:ext cx="2849400" cy="87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0"/>
          <p:cNvSpPr txBox="1">
            <a:spLocks noGrp="1"/>
          </p:cNvSpPr>
          <p:nvPr>
            <p:ph type="subTitle" idx="4"/>
          </p:nvPr>
        </p:nvSpPr>
        <p:spPr>
          <a:xfrm>
            <a:off x="4327447" y="1767031"/>
            <a:ext cx="2849400" cy="87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8" name="Google Shape;128;p20"/>
          <p:cNvGrpSpPr/>
          <p:nvPr/>
        </p:nvGrpSpPr>
        <p:grpSpPr>
          <a:xfrm rot="-5400000">
            <a:off x="8341022" y="4248797"/>
            <a:ext cx="432705" cy="710396"/>
            <a:chOff x="5741750" y="3809796"/>
            <a:chExt cx="674100" cy="1106709"/>
          </a:xfrm>
        </p:grpSpPr>
        <p:sp>
          <p:nvSpPr>
            <p:cNvPr id="129" name="Google Shape;129;p20"/>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0" name="Google Shape;130;p20"/>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31" name="Google Shape;131;p20"/>
          <p:cNvSpPr/>
          <p:nvPr/>
        </p:nvSpPr>
        <p:spPr>
          <a:xfrm flipH="1">
            <a:off x="3728550" y="46040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2"/>
          <p:cNvSpPr txBox="1">
            <a:spLocks noGrp="1"/>
          </p:cNvSpPr>
          <p:nvPr>
            <p:ph type="subTitle" idx="1"/>
          </p:nvPr>
        </p:nvSpPr>
        <p:spPr>
          <a:xfrm>
            <a:off x="72000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3" name="Google Shape;143;p22"/>
          <p:cNvSpPr txBox="1">
            <a:spLocks noGrp="1"/>
          </p:cNvSpPr>
          <p:nvPr>
            <p:ph type="subTitle" idx="2"/>
          </p:nvPr>
        </p:nvSpPr>
        <p:spPr>
          <a:xfrm>
            <a:off x="341925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2"/>
          <p:cNvSpPr txBox="1">
            <a:spLocks noGrp="1"/>
          </p:cNvSpPr>
          <p:nvPr>
            <p:ph type="subTitle" idx="3"/>
          </p:nvPr>
        </p:nvSpPr>
        <p:spPr>
          <a:xfrm>
            <a:off x="611850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2"/>
          <p:cNvSpPr txBox="1">
            <a:spLocks noGrp="1"/>
          </p:cNvSpPr>
          <p:nvPr>
            <p:ph type="subTitle" idx="4"/>
          </p:nvPr>
        </p:nvSpPr>
        <p:spPr>
          <a:xfrm>
            <a:off x="72000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 name="Google Shape;146;p22"/>
          <p:cNvSpPr txBox="1">
            <a:spLocks noGrp="1"/>
          </p:cNvSpPr>
          <p:nvPr>
            <p:ph type="subTitle" idx="5"/>
          </p:nvPr>
        </p:nvSpPr>
        <p:spPr>
          <a:xfrm>
            <a:off x="341925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7" name="Google Shape;147;p22"/>
          <p:cNvSpPr txBox="1">
            <a:spLocks noGrp="1"/>
          </p:cNvSpPr>
          <p:nvPr>
            <p:ph type="subTitle" idx="6"/>
          </p:nvPr>
        </p:nvSpPr>
        <p:spPr>
          <a:xfrm>
            <a:off x="611850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8" name="Google Shape;148;p22"/>
          <p:cNvGrpSpPr/>
          <p:nvPr/>
        </p:nvGrpSpPr>
        <p:grpSpPr>
          <a:xfrm flipH="1">
            <a:off x="-3191" y="0"/>
            <a:ext cx="9154391" cy="5143500"/>
            <a:chOff x="-3191" y="0"/>
            <a:chExt cx="9154391" cy="5143500"/>
          </a:xfrm>
        </p:grpSpPr>
        <p:pic>
          <p:nvPicPr>
            <p:cNvPr id="149" name="Google Shape;149;p22"/>
            <p:cNvPicPr preferRelativeResize="0"/>
            <p:nvPr/>
          </p:nvPicPr>
          <p:blipFill rotWithShape="1">
            <a:blip r:embed="rId2">
              <a:alphaModFix/>
            </a:blip>
            <a:srcRect l="8459" t="64040" r="27695" b="3101"/>
            <a:stretch/>
          </p:blipFill>
          <p:spPr>
            <a:xfrm rot="10800000" flipH="1">
              <a:off x="-3191" y="3795802"/>
              <a:ext cx="3078676" cy="1347698"/>
            </a:xfrm>
            <a:prstGeom prst="rect">
              <a:avLst/>
            </a:prstGeom>
            <a:noFill/>
            <a:ln>
              <a:noFill/>
            </a:ln>
          </p:spPr>
        </p:pic>
        <p:pic>
          <p:nvPicPr>
            <p:cNvPr id="150" name="Google Shape;150;p22"/>
            <p:cNvPicPr preferRelativeResize="0"/>
            <p:nvPr/>
          </p:nvPicPr>
          <p:blipFill rotWithShape="1">
            <a:blip r:embed="rId2">
              <a:alphaModFix/>
            </a:blip>
            <a:srcRect l="51729" t="26417" r="36944" b="25974"/>
            <a:stretch/>
          </p:blipFill>
          <p:spPr>
            <a:xfrm flipH="1">
              <a:off x="8604998" y="0"/>
              <a:ext cx="546202" cy="1952699"/>
            </a:xfrm>
            <a:prstGeom prst="rect">
              <a:avLst/>
            </a:prstGeom>
            <a:noFill/>
            <a:ln>
              <a:noFill/>
            </a:ln>
          </p:spPr>
        </p:pic>
      </p:grpSp>
      <p:sp>
        <p:nvSpPr>
          <p:cNvPr id="151" name="Google Shape;151;p22"/>
          <p:cNvSpPr/>
          <p:nvPr/>
        </p:nvSpPr>
        <p:spPr>
          <a:xfrm flipH="1">
            <a:off x="8423852" y="-761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2"/>
        <p:cNvGrpSpPr/>
        <p:nvPr/>
      </p:nvGrpSpPr>
      <p:grpSpPr>
        <a:xfrm>
          <a:off x="0" y="0"/>
          <a:ext cx="0" cy="0"/>
          <a:chOff x="0" y="0"/>
          <a:chExt cx="0" cy="0"/>
        </a:xfrm>
      </p:grpSpPr>
      <p:grpSp>
        <p:nvGrpSpPr>
          <p:cNvPr id="153" name="Google Shape;153;p23"/>
          <p:cNvGrpSpPr/>
          <p:nvPr/>
        </p:nvGrpSpPr>
        <p:grpSpPr>
          <a:xfrm>
            <a:off x="-2" y="0"/>
            <a:ext cx="9144002" cy="5150225"/>
            <a:chOff x="-2" y="0"/>
            <a:chExt cx="9144002" cy="5150225"/>
          </a:xfrm>
        </p:grpSpPr>
        <p:pic>
          <p:nvPicPr>
            <p:cNvPr id="154" name="Google Shape;154;p23"/>
            <p:cNvPicPr preferRelativeResize="0"/>
            <p:nvPr/>
          </p:nvPicPr>
          <p:blipFill rotWithShape="1">
            <a:blip r:embed="rId2">
              <a:alphaModFix/>
            </a:blip>
            <a:srcRect l="12320" t="65543" r="35160" b="5847"/>
            <a:stretch/>
          </p:blipFill>
          <p:spPr>
            <a:xfrm rot="10800000" flipH="1">
              <a:off x="-2" y="3976775"/>
              <a:ext cx="2532552" cy="1173450"/>
            </a:xfrm>
            <a:prstGeom prst="rect">
              <a:avLst/>
            </a:prstGeom>
            <a:noFill/>
            <a:ln>
              <a:noFill/>
            </a:ln>
          </p:spPr>
        </p:pic>
        <p:pic>
          <p:nvPicPr>
            <p:cNvPr id="155" name="Google Shape;155;p23"/>
            <p:cNvPicPr preferRelativeResize="0"/>
            <p:nvPr/>
          </p:nvPicPr>
          <p:blipFill rotWithShape="1">
            <a:blip r:embed="rId2">
              <a:alphaModFix/>
            </a:blip>
            <a:srcRect l="56217" t="8940" r="11690" b="22655"/>
            <a:stretch/>
          </p:blipFill>
          <p:spPr>
            <a:xfrm rot="5400000">
              <a:off x="6967424" y="-629076"/>
              <a:ext cx="1547500" cy="2805652"/>
            </a:xfrm>
            <a:prstGeom prst="rect">
              <a:avLst/>
            </a:prstGeom>
            <a:noFill/>
            <a:ln>
              <a:noFill/>
            </a:ln>
          </p:spPr>
        </p:pic>
      </p:grpSp>
      <p:sp>
        <p:nvSpPr>
          <p:cNvPr id="156" name="Google Shape;15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3"/>
          <p:cNvSpPr txBox="1">
            <a:spLocks noGrp="1"/>
          </p:cNvSpPr>
          <p:nvPr>
            <p:ph type="subTitle" idx="1"/>
          </p:nvPr>
        </p:nvSpPr>
        <p:spPr>
          <a:xfrm>
            <a:off x="720000" y="1941074"/>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3"/>
          <p:cNvSpPr txBox="1">
            <a:spLocks noGrp="1"/>
          </p:cNvSpPr>
          <p:nvPr>
            <p:ph type="subTitle" idx="2"/>
          </p:nvPr>
        </p:nvSpPr>
        <p:spPr>
          <a:xfrm>
            <a:off x="4049343" y="1941074"/>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9" name="Google Shape;159;p23"/>
          <p:cNvSpPr txBox="1">
            <a:spLocks noGrp="1"/>
          </p:cNvSpPr>
          <p:nvPr>
            <p:ph type="subTitle" idx="3"/>
          </p:nvPr>
        </p:nvSpPr>
        <p:spPr>
          <a:xfrm>
            <a:off x="720000" y="3583950"/>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0" name="Google Shape;160;p23"/>
          <p:cNvSpPr txBox="1">
            <a:spLocks noGrp="1"/>
          </p:cNvSpPr>
          <p:nvPr>
            <p:ph type="subTitle" idx="4"/>
          </p:nvPr>
        </p:nvSpPr>
        <p:spPr>
          <a:xfrm>
            <a:off x="4049334" y="3583950"/>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1" name="Google Shape;161;p23"/>
          <p:cNvSpPr txBox="1">
            <a:spLocks noGrp="1"/>
          </p:cNvSpPr>
          <p:nvPr>
            <p:ph type="subTitle" idx="5"/>
          </p:nvPr>
        </p:nvSpPr>
        <p:spPr>
          <a:xfrm>
            <a:off x="720000" y="1573675"/>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3"/>
          <p:cNvSpPr txBox="1">
            <a:spLocks noGrp="1"/>
          </p:cNvSpPr>
          <p:nvPr>
            <p:ph type="subTitle" idx="6"/>
          </p:nvPr>
        </p:nvSpPr>
        <p:spPr>
          <a:xfrm>
            <a:off x="720000" y="3212297"/>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3"/>
          <p:cNvSpPr txBox="1">
            <a:spLocks noGrp="1"/>
          </p:cNvSpPr>
          <p:nvPr>
            <p:ph type="subTitle" idx="7"/>
          </p:nvPr>
        </p:nvSpPr>
        <p:spPr>
          <a:xfrm>
            <a:off x="4049329" y="1573675"/>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3"/>
          <p:cNvSpPr txBox="1">
            <a:spLocks noGrp="1"/>
          </p:cNvSpPr>
          <p:nvPr>
            <p:ph type="subTitle" idx="8"/>
          </p:nvPr>
        </p:nvSpPr>
        <p:spPr>
          <a:xfrm>
            <a:off x="4049329" y="3212297"/>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5" name="Google Shape;165;p23"/>
          <p:cNvGrpSpPr/>
          <p:nvPr/>
        </p:nvGrpSpPr>
        <p:grpSpPr>
          <a:xfrm rot="-5400000">
            <a:off x="8341022" y="4248797"/>
            <a:ext cx="432705" cy="710396"/>
            <a:chOff x="5741750" y="3809796"/>
            <a:chExt cx="674100" cy="1106709"/>
          </a:xfrm>
        </p:grpSpPr>
        <p:sp>
          <p:nvSpPr>
            <p:cNvPr id="166" name="Google Shape;166;p23"/>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7" name="Google Shape;167;p23"/>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8"/>
        <p:cNvGrpSpPr/>
        <p:nvPr/>
      </p:nvGrpSpPr>
      <p:grpSpPr>
        <a:xfrm>
          <a:off x="0" y="0"/>
          <a:ext cx="0" cy="0"/>
          <a:chOff x="0" y="0"/>
          <a:chExt cx="0" cy="0"/>
        </a:xfrm>
      </p:grpSpPr>
      <p:grpSp>
        <p:nvGrpSpPr>
          <p:cNvPr id="169" name="Google Shape;169;p24"/>
          <p:cNvGrpSpPr/>
          <p:nvPr/>
        </p:nvGrpSpPr>
        <p:grpSpPr>
          <a:xfrm>
            <a:off x="0" y="0"/>
            <a:ext cx="9144000" cy="5143500"/>
            <a:chOff x="0" y="0"/>
            <a:chExt cx="9144000" cy="5143500"/>
          </a:xfrm>
        </p:grpSpPr>
        <p:pic>
          <p:nvPicPr>
            <p:cNvPr id="170" name="Google Shape;170;p24"/>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171" name="Google Shape;171;p24"/>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
        <p:nvSpPr>
          <p:cNvPr id="172" name="Google Shape;17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4"/>
          <p:cNvSpPr txBox="1">
            <a:spLocks noGrp="1"/>
          </p:cNvSpPr>
          <p:nvPr>
            <p:ph type="subTitle" idx="1"/>
          </p:nvPr>
        </p:nvSpPr>
        <p:spPr>
          <a:xfrm>
            <a:off x="72000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4" name="Google Shape;174;p24"/>
          <p:cNvSpPr txBox="1">
            <a:spLocks noGrp="1"/>
          </p:cNvSpPr>
          <p:nvPr>
            <p:ph type="subTitle" idx="2"/>
          </p:nvPr>
        </p:nvSpPr>
        <p:spPr>
          <a:xfrm>
            <a:off x="346755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5" name="Google Shape;175;p24"/>
          <p:cNvSpPr txBox="1">
            <a:spLocks noGrp="1"/>
          </p:cNvSpPr>
          <p:nvPr>
            <p:ph type="subTitle" idx="3"/>
          </p:nvPr>
        </p:nvSpPr>
        <p:spPr>
          <a:xfrm>
            <a:off x="72000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4"/>
          <p:cNvSpPr txBox="1">
            <a:spLocks noGrp="1"/>
          </p:cNvSpPr>
          <p:nvPr>
            <p:ph type="subTitle" idx="4"/>
          </p:nvPr>
        </p:nvSpPr>
        <p:spPr>
          <a:xfrm>
            <a:off x="346755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7" name="Google Shape;177;p24"/>
          <p:cNvSpPr txBox="1">
            <a:spLocks noGrp="1"/>
          </p:cNvSpPr>
          <p:nvPr>
            <p:ph type="subTitle" idx="5"/>
          </p:nvPr>
        </p:nvSpPr>
        <p:spPr>
          <a:xfrm>
            <a:off x="621510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4"/>
          <p:cNvSpPr txBox="1">
            <a:spLocks noGrp="1"/>
          </p:cNvSpPr>
          <p:nvPr>
            <p:ph type="subTitle" idx="6"/>
          </p:nvPr>
        </p:nvSpPr>
        <p:spPr>
          <a:xfrm>
            <a:off x="621510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24"/>
          <p:cNvSpPr txBox="1">
            <a:spLocks noGrp="1"/>
          </p:cNvSpPr>
          <p:nvPr>
            <p:ph type="subTitle" idx="7"/>
          </p:nvPr>
        </p:nvSpPr>
        <p:spPr>
          <a:xfrm>
            <a:off x="721001"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4"/>
          <p:cNvSpPr txBox="1">
            <a:spLocks noGrp="1"/>
          </p:cNvSpPr>
          <p:nvPr>
            <p:ph type="subTitle" idx="8"/>
          </p:nvPr>
        </p:nvSpPr>
        <p:spPr>
          <a:xfrm>
            <a:off x="3467550"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9"/>
          </p:nvPr>
        </p:nvSpPr>
        <p:spPr>
          <a:xfrm>
            <a:off x="6217200"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13"/>
          </p:nvPr>
        </p:nvSpPr>
        <p:spPr>
          <a:xfrm>
            <a:off x="721001"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4"/>
          </p:nvPr>
        </p:nvSpPr>
        <p:spPr>
          <a:xfrm>
            <a:off x="3467550"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5"/>
          </p:nvPr>
        </p:nvSpPr>
        <p:spPr>
          <a:xfrm>
            <a:off x="6217200"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780560"/>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7" name="Google Shape;187;p25"/>
          <p:cNvSpPr txBox="1">
            <a:spLocks noGrp="1"/>
          </p:cNvSpPr>
          <p:nvPr>
            <p:ph type="subTitle" idx="1"/>
          </p:nvPr>
        </p:nvSpPr>
        <p:spPr>
          <a:xfrm>
            <a:off x="713225" y="1525514"/>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88" name="Google Shape;188;p25"/>
          <p:cNvSpPr txBox="1">
            <a:spLocks noGrp="1"/>
          </p:cNvSpPr>
          <p:nvPr>
            <p:ph type="title" idx="2" hasCustomPrompt="1"/>
          </p:nvPr>
        </p:nvSpPr>
        <p:spPr>
          <a:xfrm>
            <a:off x="713225" y="1980423"/>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5"/>
          <p:cNvSpPr txBox="1">
            <a:spLocks noGrp="1"/>
          </p:cNvSpPr>
          <p:nvPr>
            <p:ph type="subTitle" idx="3"/>
          </p:nvPr>
        </p:nvSpPr>
        <p:spPr>
          <a:xfrm>
            <a:off x="713225" y="2725367"/>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90" name="Google Shape;190;p25"/>
          <p:cNvSpPr txBox="1">
            <a:spLocks noGrp="1"/>
          </p:cNvSpPr>
          <p:nvPr>
            <p:ph type="title" idx="4" hasCustomPrompt="1"/>
          </p:nvPr>
        </p:nvSpPr>
        <p:spPr>
          <a:xfrm>
            <a:off x="713225" y="3180286"/>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5"/>
          </p:nvPr>
        </p:nvSpPr>
        <p:spPr>
          <a:xfrm>
            <a:off x="713225" y="3925240"/>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92"/>
        <p:cNvGrpSpPr/>
        <p:nvPr/>
      </p:nvGrpSpPr>
      <p:grpSpPr>
        <a:xfrm>
          <a:off x="0" y="0"/>
          <a:ext cx="0" cy="0"/>
          <a:chOff x="0" y="0"/>
          <a:chExt cx="0" cy="0"/>
        </a:xfrm>
      </p:grpSpPr>
      <p:grpSp>
        <p:nvGrpSpPr>
          <p:cNvPr id="193" name="Google Shape;193;p26"/>
          <p:cNvGrpSpPr/>
          <p:nvPr/>
        </p:nvGrpSpPr>
        <p:grpSpPr>
          <a:xfrm>
            <a:off x="0" y="0"/>
            <a:ext cx="9144000" cy="5143500"/>
            <a:chOff x="0" y="0"/>
            <a:chExt cx="9144000" cy="5143500"/>
          </a:xfrm>
        </p:grpSpPr>
        <p:pic>
          <p:nvPicPr>
            <p:cNvPr id="194" name="Google Shape;194;p26"/>
            <p:cNvPicPr preferRelativeResize="0"/>
            <p:nvPr/>
          </p:nvPicPr>
          <p:blipFill rotWithShape="1">
            <a:blip r:embed="rId2">
              <a:alphaModFix/>
            </a:blip>
            <a:srcRect l="8348" t="4337" r="8828" b="1580"/>
            <a:stretch/>
          </p:blipFill>
          <p:spPr>
            <a:xfrm rot="10800000">
              <a:off x="4716398" y="865901"/>
              <a:ext cx="4427602" cy="4277599"/>
            </a:xfrm>
            <a:prstGeom prst="rect">
              <a:avLst/>
            </a:prstGeom>
            <a:noFill/>
            <a:ln>
              <a:noFill/>
            </a:ln>
          </p:spPr>
        </p:pic>
        <p:pic>
          <p:nvPicPr>
            <p:cNvPr id="195" name="Google Shape;195;p26"/>
            <p:cNvPicPr preferRelativeResize="0"/>
            <p:nvPr/>
          </p:nvPicPr>
          <p:blipFill rotWithShape="1">
            <a:blip r:embed="rId2">
              <a:alphaModFix/>
            </a:blip>
            <a:srcRect l="8440" t="64341" r="32496" b="-7848"/>
            <a:stretch/>
          </p:blipFill>
          <p:spPr>
            <a:xfrm>
              <a:off x="0" y="0"/>
              <a:ext cx="3157350" cy="1978176"/>
            </a:xfrm>
            <a:prstGeom prst="rect">
              <a:avLst/>
            </a:prstGeom>
            <a:noFill/>
            <a:ln>
              <a:noFill/>
            </a:ln>
          </p:spPr>
        </p:pic>
      </p:grpSp>
      <p:sp>
        <p:nvSpPr>
          <p:cNvPr id="196" name="Google Shape;196;p26"/>
          <p:cNvSpPr txBox="1">
            <a:spLocks noGrp="1"/>
          </p:cNvSpPr>
          <p:nvPr>
            <p:ph type="title"/>
          </p:nvPr>
        </p:nvSpPr>
        <p:spPr>
          <a:xfrm>
            <a:off x="713225" y="539500"/>
            <a:ext cx="4575300" cy="1058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6"/>
          <p:cNvSpPr txBox="1">
            <a:spLocks noGrp="1"/>
          </p:cNvSpPr>
          <p:nvPr>
            <p:ph type="subTitle" idx="1"/>
          </p:nvPr>
        </p:nvSpPr>
        <p:spPr>
          <a:xfrm>
            <a:off x="713225" y="1522000"/>
            <a:ext cx="4575300" cy="11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6"/>
          <p:cNvSpPr txBox="1"/>
          <p:nvPr/>
        </p:nvSpPr>
        <p:spPr>
          <a:xfrm>
            <a:off x="713225" y="3317525"/>
            <a:ext cx="3861600" cy="808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dirty="0">
                <a:solidFill>
                  <a:schemeClr val="dk1"/>
                </a:solidFill>
                <a:latin typeface="Arial" panose="020B0604020202020204" pitchFamily="34" charset="0"/>
                <a:ea typeface="DM Sans"/>
                <a:cs typeface="Arial" panose="020B0604020202020204" pitchFamily="34" charset="0"/>
                <a:sym typeface="DM Sans"/>
              </a:rPr>
              <a:t>CREDITS:</a:t>
            </a:r>
            <a:r>
              <a:rPr lang="en" sz="1200" dirty="0">
                <a:solidFill>
                  <a:schemeClr val="dk1"/>
                </a:solidFill>
                <a:latin typeface="Arial" panose="020B0604020202020204" pitchFamily="34" charset="0"/>
                <a:ea typeface="DM Sans"/>
                <a:cs typeface="Arial" panose="020B0604020202020204" pitchFamily="34" charset="0"/>
                <a:sym typeface="DM Sans"/>
              </a:rPr>
              <a:t> This presentation template was created by </a:t>
            </a:r>
            <a:r>
              <a:rPr lang="en" sz="1200" b="1" u="sng" dirty="0">
                <a:solidFill>
                  <a:schemeClr val="hlink"/>
                </a:solidFill>
                <a:latin typeface="Arial" panose="020B0604020202020204" pitchFamily="34" charset="0"/>
                <a:ea typeface="DM Sans"/>
                <a:cs typeface="Arial" panose="020B0604020202020204" pitchFamily="34" charset="0"/>
                <a:sym typeface="DM Sans"/>
                <a:hlinkClick r:id="rId3"/>
              </a:rPr>
              <a:t>Slidesgo</a:t>
            </a:r>
            <a:r>
              <a:rPr lang="en" sz="1200" dirty="0">
                <a:solidFill>
                  <a:schemeClr val="dk1"/>
                </a:solidFill>
                <a:latin typeface="Arial" panose="020B0604020202020204" pitchFamily="34" charset="0"/>
                <a:ea typeface="DM Sans"/>
                <a:cs typeface="Arial" panose="020B0604020202020204" pitchFamily="34" charset="0"/>
                <a:sym typeface="DM Sans"/>
              </a:rPr>
              <a:t>, and includes icons by </a:t>
            </a:r>
            <a:r>
              <a:rPr lang="en" sz="1200" b="1" u="sng" dirty="0">
                <a:solidFill>
                  <a:schemeClr val="dk1"/>
                </a:solidFill>
                <a:latin typeface="Arial" panose="020B0604020202020204" pitchFamily="34" charset="0"/>
                <a:ea typeface="DM Sans"/>
                <a:cs typeface="Arial" panose="020B0604020202020204" pitchFamily="34" charset="0"/>
                <a:sym typeface="DM Sans"/>
                <a:hlinkClick r:id="rId4">
                  <a:extLst>
                    <a:ext uri="{A12FA001-AC4F-418D-AE19-62706E023703}">
                      <ahyp:hlinkClr xmlns:ahyp="http://schemas.microsoft.com/office/drawing/2018/hyperlinkcolor" val="tx"/>
                    </a:ext>
                  </a:extLst>
                </a:hlinkClick>
              </a:rPr>
              <a:t>Flaticon</a:t>
            </a:r>
            <a:r>
              <a:rPr lang="en" sz="1200" dirty="0">
                <a:solidFill>
                  <a:schemeClr val="dk1"/>
                </a:solidFill>
                <a:latin typeface="Arial" panose="020B0604020202020204" pitchFamily="34" charset="0"/>
                <a:ea typeface="DM Sans"/>
                <a:cs typeface="Arial" panose="020B0604020202020204" pitchFamily="34" charset="0"/>
                <a:sym typeface="DM Sans"/>
              </a:rPr>
              <a:t>, and infographics &amp; images by </a:t>
            </a:r>
            <a:r>
              <a:rPr lang="en" sz="1200" b="1" u="sng" dirty="0">
                <a:solidFill>
                  <a:schemeClr val="dk1"/>
                </a:solidFill>
                <a:latin typeface="Arial" panose="020B0604020202020204" pitchFamily="34" charset="0"/>
                <a:ea typeface="DM Sans"/>
                <a:cs typeface="Arial" panose="020B0604020202020204" pitchFamily="34" charset="0"/>
                <a:sym typeface="DM Sans"/>
                <a:hlinkClick r:id="rId5">
                  <a:extLst>
                    <a:ext uri="{A12FA001-AC4F-418D-AE19-62706E023703}">
                      <ahyp:hlinkClr xmlns:ahyp="http://schemas.microsoft.com/office/drawing/2018/hyperlinkcolor" val="tx"/>
                    </a:ext>
                  </a:extLst>
                </a:hlinkClick>
              </a:rPr>
              <a:t>Freepik</a:t>
            </a:r>
            <a:r>
              <a:rPr lang="en" sz="1200" u="sng" dirty="0">
                <a:solidFill>
                  <a:schemeClr val="dk1"/>
                </a:solidFill>
                <a:latin typeface="Arial" panose="020B0604020202020204" pitchFamily="34" charset="0"/>
                <a:ea typeface="DM Sans"/>
                <a:cs typeface="Arial" panose="020B0604020202020204" pitchFamily="34" charset="0"/>
                <a:sym typeface="DM Sans"/>
              </a:rPr>
              <a:t> </a:t>
            </a:r>
            <a:endParaRPr sz="1200" b="1" u="sng" dirty="0">
              <a:solidFill>
                <a:schemeClr val="dk1"/>
              </a:solidFill>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9"/>
        <p:cNvGrpSpPr/>
        <p:nvPr/>
      </p:nvGrpSpPr>
      <p:grpSpPr>
        <a:xfrm>
          <a:off x="0" y="0"/>
          <a:ext cx="0" cy="0"/>
          <a:chOff x="0" y="0"/>
          <a:chExt cx="0" cy="0"/>
        </a:xfrm>
      </p:grpSpPr>
      <p:grpSp>
        <p:nvGrpSpPr>
          <p:cNvPr id="200" name="Google Shape;200;p27"/>
          <p:cNvGrpSpPr/>
          <p:nvPr/>
        </p:nvGrpSpPr>
        <p:grpSpPr>
          <a:xfrm rot="-5400000">
            <a:off x="63500" y="4279813"/>
            <a:ext cx="534426" cy="877509"/>
            <a:chOff x="5741750" y="3809796"/>
            <a:chExt cx="674100" cy="1106709"/>
          </a:xfrm>
        </p:grpSpPr>
        <p:sp>
          <p:nvSpPr>
            <p:cNvPr id="201" name="Google Shape;201;p2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2" name="Google Shape;202;p2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03" name="Google Shape;203;p27"/>
          <p:cNvGrpSpPr/>
          <p:nvPr/>
        </p:nvGrpSpPr>
        <p:grpSpPr>
          <a:xfrm>
            <a:off x="0" y="0"/>
            <a:ext cx="9144000" cy="5143500"/>
            <a:chOff x="0" y="0"/>
            <a:chExt cx="9144000" cy="5143500"/>
          </a:xfrm>
        </p:grpSpPr>
        <p:pic>
          <p:nvPicPr>
            <p:cNvPr id="204" name="Google Shape;204;p27"/>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205" name="Google Shape;205;p27"/>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6"/>
        <p:cNvGrpSpPr/>
        <p:nvPr/>
      </p:nvGrpSpPr>
      <p:grpSpPr>
        <a:xfrm>
          <a:off x="0" y="0"/>
          <a:ext cx="0" cy="0"/>
          <a:chOff x="0" y="0"/>
          <a:chExt cx="0" cy="0"/>
        </a:xfrm>
      </p:grpSpPr>
      <p:grpSp>
        <p:nvGrpSpPr>
          <p:cNvPr id="207" name="Google Shape;207;p28"/>
          <p:cNvGrpSpPr/>
          <p:nvPr/>
        </p:nvGrpSpPr>
        <p:grpSpPr>
          <a:xfrm flipH="1">
            <a:off x="352229" y="255930"/>
            <a:ext cx="997327" cy="567147"/>
            <a:chOff x="5692063" y="3258250"/>
            <a:chExt cx="1143200" cy="650100"/>
          </a:xfrm>
        </p:grpSpPr>
        <p:sp>
          <p:nvSpPr>
            <p:cNvPr id="208" name="Google Shape;208;p2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09" name="Google Shape;209;p2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10" name="Google Shape;210;p28"/>
          <p:cNvGrpSpPr/>
          <p:nvPr/>
        </p:nvGrpSpPr>
        <p:grpSpPr>
          <a:xfrm>
            <a:off x="0" y="0"/>
            <a:ext cx="9144000" cy="5180025"/>
            <a:chOff x="0" y="0"/>
            <a:chExt cx="9144000" cy="5180025"/>
          </a:xfrm>
        </p:grpSpPr>
        <p:pic>
          <p:nvPicPr>
            <p:cNvPr id="211" name="Google Shape;211;p28"/>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pic>
          <p:nvPicPr>
            <p:cNvPr id="212" name="Google Shape;212;p28"/>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43475" y="2166912"/>
            <a:ext cx="4587300" cy="865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43475" y="1251012"/>
            <a:ext cx="14199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3843475" y="3167388"/>
            <a:ext cx="2617800" cy="72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16" name="Google Shape;16;p3"/>
          <p:cNvPicPr preferRelativeResize="0"/>
          <p:nvPr/>
        </p:nvPicPr>
        <p:blipFill rotWithShape="1">
          <a:blip r:embed="rId2">
            <a:alphaModFix/>
          </a:blip>
          <a:srcRect l="48039" t="5892" r="5342" b="25430"/>
          <a:stretch/>
        </p:blipFill>
        <p:spPr>
          <a:xfrm rot="10800000">
            <a:off x="6651901" y="2057399"/>
            <a:ext cx="2492099" cy="31226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445025"/>
            <a:ext cx="4926900" cy="66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1574002"/>
            <a:ext cx="3887400" cy="260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2550"/>
            <a:ext cx="3497100" cy="5143500"/>
          </a:xfrm>
          <a:prstGeom prst="rect">
            <a:avLst/>
          </a:prstGeom>
          <a:noFill/>
          <a:ln>
            <a:noFill/>
          </a:ln>
        </p:spPr>
      </p:sp>
      <p:sp>
        <p:nvSpPr>
          <p:cNvPr id="40" name="Google Shape;40;p7"/>
          <p:cNvSpPr/>
          <p:nvPr/>
        </p:nvSpPr>
        <p:spPr>
          <a:xfrm flipH="1">
            <a:off x="338156" y="4554697"/>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998975" y="1424975"/>
            <a:ext cx="36396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6" name="Google Shape;46;p9"/>
          <p:cNvSpPr txBox="1">
            <a:spLocks noGrp="1"/>
          </p:cNvSpPr>
          <p:nvPr>
            <p:ph type="subTitle" idx="1"/>
          </p:nvPr>
        </p:nvSpPr>
        <p:spPr>
          <a:xfrm>
            <a:off x="1998975" y="2586400"/>
            <a:ext cx="3639600" cy="99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47" name="Google Shape;47;p9"/>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grpSp>
        <p:nvGrpSpPr>
          <p:cNvPr id="48" name="Google Shape;48;p9"/>
          <p:cNvGrpSpPr/>
          <p:nvPr/>
        </p:nvGrpSpPr>
        <p:grpSpPr>
          <a:xfrm>
            <a:off x="352229" y="255930"/>
            <a:ext cx="5238060" cy="5577768"/>
            <a:chOff x="352229" y="255930"/>
            <a:chExt cx="5238060" cy="5577768"/>
          </a:xfrm>
        </p:grpSpPr>
        <p:sp>
          <p:nvSpPr>
            <p:cNvPr id="49" name="Google Shape;49;p9"/>
            <p:cNvSpPr/>
            <p:nvPr/>
          </p:nvSpPr>
          <p:spPr>
            <a:xfrm flipH="1">
              <a:off x="352229" y="255930"/>
              <a:ext cx="567147" cy="56714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50" name="Google Shape;50;p9"/>
            <p:cNvSpPr/>
            <p:nvPr/>
          </p:nvSpPr>
          <p:spPr>
            <a:xfrm flipH="1">
              <a:off x="584041" y="490197"/>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1" name="Google Shape;51;p9"/>
            <p:cNvSpPr/>
            <p:nvPr/>
          </p:nvSpPr>
          <p:spPr>
            <a:xfrm flipH="1">
              <a:off x="4360589"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720000" y="3924800"/>
            <a:ext cx="7704000" cy="67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3225" y="1702500"/>
            <a:ext cx="5488800" cy="11211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3225" y="2823600"/>
            <a:ext cx="3156300" cy="769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pic>
        <p:nvPicPr>
          <p:cNvPr id="58" name="Google Shape;58;p11"/>
          <p:cNvPicPr preferRelativeResize="0"/>
          <p:nvPr/>
        </p:nvPicPr>
        <p:blipFill rotWithShape="1">
          <a:blip r:embed="rId2">
            <a:alphaModFix/>
          </a:blip>
          <a:srcRect l="9055" t="52315" r="36489"/>
          <a:stretch/>
        </p:blipFill>
        <p:spPr>
          <a:xfrm>
            <a:off x="0" y="0"/>
            <a:ext cx="2911002" cy="2168102"/>
          </a:xfrm>
          <a:prstGeom prst="rect">
            <a:avLst/>
          </a:prstGeom>
          <a:noFill/>
          <a:ln>
            <a:noFill/>
          </a:ln>
        </p:spPr>
      </p:pic>
      <p:sp>
        <p:nvSpPr>
          <p:cNvPr id="59" name="Google Shape;59;p11"/>
          <p:cNvSpPr/>
          <p:nvPr/>
        </p:nvSpPr>
        <p:spPr>
          <a:xfrm>
            <a:off x="6832561" y="-690064"/>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1"/>
        <p:cNvGrpSpPr/>
        <p:nvPr/>
      </p:nvGrpSpPr>
      <p:grpSpPr>
        <a:xfrm>
          <a:off x="0" y="0"/>
          <a:ext cx="0" cy="0"/>
          <a:chOff x="0" y="0"/>
          <a:chExt cx="0" cy="0"/>
        </a:xfrm>
      </p:grpSpPr>
      <p:grpSp>
        <p:nvGrpSpPr>
          <p:cNvPr id="62" name="Google Shape;62;p13"/>
          <p:cNvGrpSpPr/>
          <p:nvPr/>
        </p:nvGrpSpPr>
        <p:grpSpPr>
          <a:xfrm>
            <a:off x="-2" y="0"/>
            <a:ext cx="9144002" cy="5150225"/>
            <a:chOff x="-2" y="0"/>
            <a:chExt cx="9144002" cy="5150225"/>
          </a:xfrm>
        </p:grpSpPr>
        <p:pic>
          <p:nvPicPr>
            <p:cNvPr id="63" name="Google Shape;63;p13"/>
            <p:cNvPicPr preferRelativeResize="0"/>
            <p:nvPr/>
          </p:nvPicPr>
          <p:blipFill rotWithShape="1">
            <a:blip r:embed="rId2">
              <a:alphaModFix/>
            </a:blip>
            <a:srcRect l="12320" t="65543" r="35160" b="5847"/>
            <a:stretch/>
          </p:blipFill>
          <p:spPr>
            <a:xfrm>
              <a:off x="-2" y="0"/>
              <a:ext cx="2532552" cy="1173450"/>
            </a:xfrm>
            <a:prstGeom prst="rect">
              <a:avLst/>
            </a:prstGeom>
            <a:noFill/>
            <a:ln>
              <a:noFill/>
            </a:ln>
          </p:spPr>
        </p:pic>
        <p:pic>
          <p:nvPicPr>
            <p:cNvPr id="64" name="Google Shape;64;p13"/>
            <p:cNvPicPr preferRelativeResize="0"/>
            <p:nvPr/>
          </p:nvPicPr>
          <p:blipFill rotWithShape="1">
            <a:blip r:embed="rId2">
              <a:alphaModFix/>
            </a:blip>
            <a:srcRect l="56217" t="8940" r="11690" b="22655"/>
            <a:stretch/>
          </p:blipFill>
          <p:spPr>
            <a:xfrm rot="5400000" flipH="1">
              <a:off x="6967424" y="2973649"/>
              <a:ext cx="1547500" cy="2805652"/>
            </a:xfrm>
            <a:prstGeom prst="rect">
              <a:avLst/>
            </a:prstGeom>
            <a:noFill/>
            <a:ln>
              <a:noFill/>
            </a:ln>
          </p:spPr>
        </p:pic>
      </p:grpSp>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9" name="Google Shape;79;p13"/>
          <p:cNvSpPr txBox="1">
            <a:spLocks noGrp="1"/>
          </p:cNvSpPr>
          <p:nvPr>
            <p:ph type="subTitle" idx="17"/>
          </p:nvPr>
        </p:nvSpPr>
        <p:spPr>
          <a:xfrm>
            <a:off x="341925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0" name="Google Shape;80;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1" name="Google Shape;81;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 name="Google Shape;82;p13"/>
          <p:cNvSpPr txBox="1">
            <a:spLocks noGrp="1"/>
          </p:cNvSpPr>
          <p:nvPr>
            <p:ph type="subTitle" idx="20"/>
          </p:nvPr>
        </p:nvSpPr>
        <p:spPr>
          <a:xfrm>
            <a:off x="341925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3" name="Google Shape;83;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l="53382" t="5892" b="25430"/>
          <a:stretch/>
        </p:blipFill>
        <p:spPr>
          <a:xfrm flipH="1">
            <a:off x="6651901" y="-1"/>
            <a:ext cx="2492099" cy="3122626"/>
          </a:xfrm>
          <a:prstGeom prst="rect">
            <a:avLst/>
          </a:prstGeom>
          <a:noFill/>
          <a:ln>
            <a:noFill/>
          </a:ln>
        </p:spPr>
      </p:pic>
      <p:sp>
        <p:nvSpPr>
          <p:cNvPr id="97" name="Google Shape;97;p16"/>
          <p:cNvSpPr txBox="1">
            <a:spLocks noGrp="1"/>
          </p:cNvSpPr>
          <p:nvPr>
            <p:ph type="title"/>
          </p:nvPr>
        </p:nvSpPr>
        <p:spPr>
          <a:xfrm>
            <a:off x="2329354" y="2814625"/>
            <a:ext cx="57966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atin typeface="Arial" panose="020B0604020202020204" pitchFamily="34" charset="0"/>
                <a:ea typeface="Arial" panose="020B0604020202020204" pitchFamily="34" charset="0"/>
                <a:cs typeface="Arial" panose="020B0604020202020204" pitchFamily="34" charset="0"/>
                <a:sym typeface="DM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8" name="Google Shape;98;p16"/>
          <p:cNvSpPr txBox="1">
            <a:spLocks noGrp="1"/>
          </p:cNvSpPr>
          <p:nvPr>
            <p:ph type="subTitle" idx="1"/>
          </p:nvPr>
        </p:nvSpPr>
        <p:spPr>
          <a:xfrm>
            <a:off x="2329300" y="951325"/>
            <a:ext cx="57966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99" name="Google Shape;99;p16"/>
          <p:cNvSpPr/>
          <p:nvPr/>
        </p:nvSpPr>
        <p:spPr>
          <a:xfrm flipH="1">
            <a:off x="1018164" y="-69005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133850"/>
            <a:ext cx="4098600" cy="17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2893350"/>
            <a:ext cx="4098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5143500"/>
          </a:xfrm>
          <a:prstGeom prst="rect">
            <a:avLst/>
          </a:prstGeom>
          <a:noFill/>
          <a:ln>
            <a:noFill/>
          </a:ln>
        </p:spPr>
      </p:sp>
      <p:pic>
        <p:nvPicPr>
          <p:cNvPr id="104" name="Google Shape;104;p17"/>
          <p:cNvPicPr preferRelativeResize="0"/>
          <p:nvPr/>
        </p:nvPicPr>
        <p:blipFill rotWithShape="1">
          <a:blip r:embed="rId2">
            <a:alphaModFix/>
          </a:blip>
          <a:srcRect l="53636" t="9637" r="8385" b="24620"/>
          <a:stretch/>
        </p:blipFill>
        <p:spPr>
          <a:xfrm>
            <a:off x="7200" y="0"/>
            <a:ext cx="1831327" cy="2696498"/>
          </a:xfrm>
          <a:prstGeom prst="rect">
            <a:avLst/>
          </a:prstGeom>
          <a:noFill/>
          <a:ln>
            <a:noFill/>
          </a:ln>
        </p:spPr>
      </p:pic>
      <p:grpSp>
        <p:nvGrpSpPr>
          <p:cNvPr id="105" name="Google Shape;105;p17"/>
          <p:cNvGrpSpPr/>
          <p:nvPr/>
        </p:nvGrpSpPr>
        <p:grpSpPr>
          <a:xfrm>
            <a:off x="334308" y="-690201"/>
            <a:ext cx="4154331" cy="5343505"/>
            <a:chOff x="334308" y="-690201"/>
            <a:chExt cx="4154331" cy="5343505"/>
          </a:xfrm>
        </p:grpSpPr>
        <p:sp>
          <p:nvSpPr>
            <p:cNvPr id="106" name="Google Shape;106;p17"/>
            <p:cNvSpPr/>
            <p:nvPr/>
          </p:nvSpPr>
          <p:spPr>
            <a:xfrm flipH="1">
              <a:off x="3258939" y="-6902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107" name="Google Shape;107;p17"/>
            <p:cNvSpPr/>
            <p:nvPr/>
          </p:nvSpPr>
          <p:spPr>
            <a:xfrm flipH="1">
              <a:off x="334308" y="4554696"/>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1pPr>
            <a:lvl2pPr lvl="1"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2pPr>
            <a:lvl3pPr lvl="2"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3pPr>
            <a:lvl4pPr lvl="3"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4pPr>
            <a:lvl5pPr lvl="4"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5pPr>
            <a:lvl6pPr lvl="5"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6pPr>
            <a:lvl7pPr lvl="6"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7pPr>
            <a:lvl8pPr lvl="7"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8pPr>
            <a:lvl9pPr lvl="8"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7" r:id="rId6"/>
    <p:sldLayoutId id="2147483659" r:id="rId7"/>
    <p:sldLayoutId id="2147483662" r:id="rId8"/>
    <p:sldLayoutId id="2147483663" r:id="rId9"/>
    <p:sldLayoutId id="2147483664" r:id="rId10"/>
    <p:sldLayoutId id="2147483666" r:id="rId11"/>
    <p:sldLayoutId id="2147483668" r:id="rId12"/>
    <p:sldLayoutId id="2147483669" r:id="rId13"/>
    <p:sldLayoutId id="2147483670" r:id="rId14"/>
    <p:sldLayoutId id="2147483671" r:id="rId15"/>
    <p:sldLayoutId id="2147483672" r:id="rId16"/>
    <p:sldLayoutId id="2147483673" r:id="rId17"/>
    <p:sldLayoutId id="2147483674"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AE46AD-7A02-074E-903E-6B80140E88A3}"/>
              </a:ext>
            </a:extLst>
          </p:cNvPr>
          <p:cNvSpPr txBox="1"/>
          <p:nvPr/>
        </p:nvSpPr>
        <p:spPr>
          <a:xfrm>
            <a:off x="1600200" y="2023110"/>
            <a:ext cx="6275070" cy="1292662"/>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MÔN KHTN 9 (VẬT LÍ)</a:t>
            </a:r>
          </a:p>
          <a:p>
            <a:pPr algn="ctr"/>
            <a:endParaRPr lang="en-US" b="1"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latin typeface="Times New Roman" panose="02020603050405020304" pitchFamily="18" charset="0"/>
              <a:cs typeface="Times New Roman" panose="02020603050405020304" pitchFamily="18" charset="0"/>
            </a:endParaRPr>
          </a:p>
          <a:p>
            <a:pPr algn="ctr"/>
            <a:r>
              <a:rPr lang="en-US" dirty="0">
                <a:solidFill>
                  <a:srgbClr val="0070C0"/>
                </a:solidFill>
                <a:latin typeface="Times New Roman" panose="02020603050405020304" pitchFamily="18" charset="0"/>
                <a:cs typeface="Times New Roman" panose="02020603050405020304" pitchFamily="18" charset="0"/>
              </a:rPr>
              <a:t>GIÁO VIÊN: NGUYỄN ĐỨC PHA</a:t>
            </a:r>
          </a:p>
        </p:txBody>
      </p:sp>
    </p:spTree>
    <p:extLst>
      <p:ext uri="{BB962C8B-B14F-4D97-AF65-F5344CB8AC3E}">
        <p14:creationId xmlns:p14="http://schemas.microsoft.com/office/powerpoint/2010/main" val="366620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hí nghiệm_ Hiện tượng phản xạ toàn phần">
            <a:hlinkClick r:id="" action="ppaction://media"/>
            <a:extLst>
              <a:ext uri="{FF2B5EF4-FFF2-40B4-BE49-F238E27FC236}">
                <a16:creationId xmlns:a16="http://schemas.microsoft.com/office/drawing/2014/main" id="{EE14BDF8-C54F-83AB-5D41-3016DEBC4E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8331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8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09D70836-2EE5-C053-545A-BD8BE76006AD}"/>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2E9FA57-DABD-3406-898B-39095BB3A1E4}"/>
              </a:ext>
            </a:extLst>
          </p:cNvPr>
          <p:cNvSpPr/>
          <p:nvPr/>
        </p:nvSpPr>
        <p:spPr>
          <a:xfrm>
            <a:off x="186619" y="717453"/>
            <a:ext cx="8711196" cy="423437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a:extLst>
              <a:ext uri="{FF2B5EF4-FFF2-40B4-BE49-F238E27FC236}">
                <a16:creationId xmlns:a16="http://schemas.microsoft.com/office/drawing/2014/main" id="{338A22C1-DEB6-A18B-8B18-E7653A807B70}"/>
              </a:ext>
            </a:extLst>
          </p:cNvPr>
          <p:cNvSpPr txBox="1">
            <a:spLocks noGrp="1"/>
          </p:cNvSpPr>
          <p:nvPr>
            <p:ph type="title"/>
          </p:nvPr>
        </p:nvSpPr>
        <p:spPr>
          <a:xfrm>
            <a:off x="3443140" y="480849"/>
            <a:ext cx="2420807" cy="454885"/>
          </a:xfrm>
          <a:prstGeom prst="rect">
            <a:avLst/>
          </a:prstGeom>
          <a:solidFill>
            <a:schemeClr val="accent5"/>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PHIẾU HỌC TẬP</a:t>
            </a:r>
          </a:p>
        </p:txBody>
      </p:sp>
      <p:sp>
        <p:nvSpPr>
          <p:cNvPr id="13" name="Google Shape;310;p38">
            <a:extLst>
              <a:ext uri="{FF2B5EF4-FFF2-40B4-BE49-F238E27FC236}">
                <a16:creationId xmlns:a16="http://schemas.microsoft.com/office/drawing/2014/main" id="{F3A81348-5EA3-C060-E500-FB63A1259B1A}"/>
              </a:ext>
            </a:extLst>
          </p:cNvPr>
          <p:cNvSpPr txBox="1">
            <a:spLocks/>
          </p:cNvSpPr>
          <p:nvPr/>
        </p:nvSpPr>
        <p:spPr>
          <a:xfrm>
            <a:off x="315205" y="908816"/>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a:solidFill>
                  <a:schemeClr val="bg1">
                    <a:lumMod val="10000"/>
                  </a:schemeClr>
                </a:solidFill>
              </a:rPr>
              <a:t>Qua </a:t>
            </a:r>
            <a:r>
              <a:rPr lang="en-US" sz="2000" b="1" dirty="0" err="1">
                <a:solidFill>
                  <a:schemeClr val="bg1">
                    <a:lumMod val="10000"/>
                  </a:schemeClr>
                </a:solidFill>
              </a:rPr>
              <a:t>quan</a:t>
            </a:r>
            <a:r>
              <a:rPr lang="en-US" sz="2000" b="1" dirty="0">
                <a:solidFill>
                  <a:schemeClr val="bg1">
                    <a:lumMod val="10000"/>
                  </a:schemeClr>
                </a:solidFill>
              </a:rPr>
              <a:t> </a:t>
            </a:r>
            <a:r>
              <a:rPr lang="en-US" sz="2000" b="1" dirty="0" err="1">
                <a:solidFill>
                  <a:schemeClr val="bg1">
                    <a:lumMod val="10000"/>
                  </a:schemeClr>
                </a:solidFill>
              </a:rPr>
              <a:t>sát</a:t>
            </a:r>
            <a:r>
              <a:rPr lang="en-US" sz="2000" b="1" dirty="0">
                <a:solidFill>
                  <a:schemeClr val="bg1">
                    <a:lumMod val="10000"/>
                  </a:schemeClr>
                </a:solidFill>
              </a:rPr>
              <a:t> </a:t>
            </a:r>
            <a:r>
              <a:rPr lang="en-US" sz="2000" b="1" dirty="0" err="1">
                <a:solidFill>
                  <a:schemeClr val="bg1">
                    <a:lumMod val="10000"/>
                  </a:schemeClr>
                </a:solidFill>
              </a:rPr>
              <a:t>thí</a:t>
            </a:r>
            <a:r>
              <a:rPr lang="en-US" sz="2000" b="1" dirty="0">
                <a:solidFill>
                  <a:schemeClr val="bg1">
                    <a:lumMod val="10000"/>
                  </a:schemeClr>
                </a:solidFill>
              </a:rPr>
              <a:t> </a:t>
            </a:r>
            <a:r>
              <a:rPr lang="en-US" sz="2000" b="1" dirty="0" err="1">
                <a:solidFill>
                  <a:schemeClr val="bg1">
                    <a:lumMod val="10000"/>
                  </a:schemeClr>
                </a:solidFill>
              </a:rPr>
              <a:t>nghiệm</a:t>
            </a:r>
            <a:r>
              <a:rPr lang="en-US" sz="2000" b="1" dirty="0">
                <a:solidFill>
                  <a:schemeClr val="bg1">
                    <a:lumMod val="10000"/>
                  </a:schemeClr>
                </a:solidFill>
              </a:rPr>
              <a:t> </a:t>
            </a:r>
            <a:r>
              <a:rPr lang="en-US" sz="2000" b="1" dirty="0" err="1">
                <a:solidFill>
                  <a:schemeClr val="bg1">
                    <a:lumMod val="10000"/>
                  </a:schemeClr>
                </a:solidFill>
              </a:rPr>
              <a:t>trả</a:t>
            </a:r>
            <a:r>
              <a:rPr lang="en-US" sz="2000" b="1" dirty="0">
                <a:solidFill>
                  <a:schemeClr val="bg1">
                    <a:lumMod val="10000"/>
                  </a:schemeClr>
                </a:solidFill>
              </a:rPr>
              <a:t> </a:t>
            </a:r>
            <a:r>
              <a:rPr lang="en-US" sz="2000" b="1" dirty="0" err="1">
                <a:solidFill>
                  <a:schemeClr val="bg1">
                    <a:lumMod val="10000"/>
                  </a:schemeClr>
                </a:solidFill>
              </a:rPr>
              <a:t>lời</a:t>
            </a:r>
            <a:r>
              <a:rPr lang="en-US" sz="2000" b="1" dirty="0">
                <a:solidFill>
                  <a:schemeClr val="bg1">
                    <a:lumMod val="10000"/>
                  </a:schemeClr>
                </a:solidFill>
              </a:rPr>
              <a:t> </a:t>
            </a:r>
            <a:r>
              <a:rPr lang="en-US" sz="2000" b="1" dirty="0" err="1">
                <a:solidFill>
                  <a:schemeClr val="bg1">
                    <a:lumMod val="10000"/>
                  </a:schemeClr>
                </a:solidFill>
              </a:rPr>
              <a:t>các</a:t>
            </a:r>
            <a:r>
              <a:rPr lang="en-US" sz="2000" b="1" dirty="0">
                <a:solidFill>
                  <a:schemeClr val="bg1">
                    <a:lumMod val="10000"/>
                  </a:schemeClr>
                </a:solidFill>
              </a:rPr>
              <a:t> </a:t>
            </a:r>
            <a:r>
              <a:rPr lang="en-US" sz="2000" b="1" dirty="0" err="1">
                <a:solidFill>
                  <a:schemeClr val="bg1">
                    <a:lumMod val="10000"/>
                  </a:schemeClr>
                </a:solidFill>
              </a:rPr>
              <a:t>yêu</a:t>
            </a:r>
            <a:r>
              <a:rPr lang="en-US" sz="2000" b="1" dirty="0">
                <a:solidFill>
                  <a:schemeClr val="bg1">
                    <a:lumMod val="10000"/>
                  </a:schemeClr>
                </a:solidFill>
              </a:rPr>
              <a:t> </a:t>
            </a:r>
            <a:r>
              <a:rPr lang="en-US" sz="2000" b="1" dirty="0" err="1">
                <a:solidFill>
                  <a:schemeClr val="bg1">
                    <a:lumMod val="10000"/>
                  </a:schemeClr>
                </a:solidFill>
              </a:rPr>
              <a:t>cầu</a:t>
            </a:r>
            <a:r>
              <a:rPr lang="en-US" sz="2000" b="1" dirty="0">
                <a:solidFill>
                  <a:schemeClr val="bg1">
                    <a:lumMod val="10000"/>
                  </a:schemeClr>
                </a:solidFill>
              </a:rPr>
              <a:t> </a:t>
            </a:r>
            <a:r>
              <a:rPr lang="en-US" sz="2000" b="1" dirty="0" err="1">
                <a:solidFill>
                  <a:schemeClr val="bg1">
                    <a:lumMod val="10000"/>
                  </a:schemeClr>
                </a:solidFill>
              </a:rPr>
              <a:t>sau</a:t>
            </a:r>
            <a:r>
              <a:rPr lang="en-US" sz="2000" b="1" dirty="0">
                <a:solidFill>
                  <a:schemeClr val="bg1">
                    <a:lumMod val="10000"/>
                  </a:schemeClr>
                </a:solidFill>
              </a:rPr>
              <a:t>:</a:t>
            </a:r>
            <a:endParaRPr lang="en-US" sz="2000" dirty="0">
              <a:solidFill>
                <a:schemeClr val="bg1">
                  <a:lumMod val="10000"/>
                </a:schemeClr>
              </a:solidFill>
            </a:endParaRPr>
          </a:p>
        </p:txBody>
      </p:sp>
      <p:sp>
        <p:nvSpPr>
          <p:cNvPr id="14" name="Google Shape;310;p38">
            <a:extLst>
              <a:ext uri="{FF2B5EF4-FFF2-40B4-BE49-F238E27FC236}">
                <a16:creationId xmlns:a16="http://schemas.microsoft.com/office/drawing/2014/main" id="{8631A0EF-406F-A2C1-94B2-2CF0D245C493}"/>
              </a:ext>
            </a:extLst>
          </p:cNvPr>
          <p:cNvSpPr txBox="1">
            <a:spLocks/>
          </p:cNvSpPr>
          <p:nvPr/>
        </p:nvSpPr>
        <p:spPr>
          <a:xfrm>
            <a:off x="549950" y="1401986"/>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a16="http://schemas.microsoft.com/office/drawing/2014/main" id="{EDE953E0-E9EB-DA9B-D382-F8DD12CD8678}"/>
              </a:ext>
            </a:extLst>
          </p:cNvPr>
          <p:cNvSpPr txBox="1">
            <a:spLocks/>
          </p:cNvSpPr>
          <p:nvPr/>
        </p:nvSpPr>
        <p:spPr>
          <a:xfrm>
            <a:off x="549950" y="3826014"/>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hay nhỏ hơn góc tới?</a:t>
            </a:r>
            <a:r>
              <a:rPr lang="en-US" sz="2000" dirty="0">
                <a:solidFill>
                  <a:schemeClr val="bg1">
                    <a:lumMod val="10000"/>
                  </a:schemeClr>
                </a:solidFill>
              </a:rPr>
              <a:t> </a:t>
            </a:r>
          </a:p>
        </p:txBody>
      </p:sp>
      <p:sp>
        <p:nvSpPr>
          <p:cNvPr id="16" name="Google Shape;310;p38">
            <a:extLst>
              <a:ext uri="{FF2B5EF4-FFF2-40B4-BE49-F238E27FC236}">
                <a16:creationId xmlns:a16="http://schemas.microsoft.com/office/drawing/2014/main" id="{78F1CE56-C147-A94E-0161-C85C1EFFCD87}"/>
              </a:ext>
            </a:extLst>
          </p:cNvPr>
          <p:cNvSpPr txBox="1">
            <a:spLocks/>
          </p:cNvSpPr>
          <p:nvPr/>
        </p:nvSpPr>
        <p:spPr>
          <a:xfrm>
            <a:off x="549950" y="4357317"/>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nào sẽ xảy ra hiện tượng chỉ có tia phản xạ?</a:t>
            </a:r>
            <a:r>
              <a:rPr lang="en-US" sz="2000" dirty="0">
                <a:solidFill>
                  <a:schemeClr val="bg1">
                    <a:lumMod val="10000"/>
                  </a:schemeClr>
                </a:solidFill>
              </a:rPr>
              <a:t> </a:t>
            </a:r>
          </a:p>
        </p:txBody>
      </p:sp>
      <p:grpSp>
        <p:nvGrpSpPr>
          <p:cNvPr id="17" name="Group 16">
            <a:extLst>
              <a:ext uri="{FF2B5EF4-FFF2-40B4-BE49-F238E27FC236}">
                <a16:creationId xmlns:a16="http://schemas.microsoft.com/office/drawing/2014/main" id="{5F81DB8B-C2F5-D577-7CD0-1E9B3F81A8C4}"/>
              </a:ext>
            </a:extLst>
          </p:cNvPr>
          <p:cNvGrpSpPr/>
          <p:nvPr/>
        </p:nvGrpSpPr>
        <p:grpSpPr>
          <a:xfrm>
            <a:off x="-13750" y="34756"/>
            <a:ext cx="3612040" cy="340631"/>
            <a:chOff x="458071" y="2537804"/>
            <a:chExt cx="3612040" cy="340631"/>
          </a:xfrm>
        </p:grpSpPr>
        <p:grpSp>
          <p:nvGrpSpPr>
            <p:cNvPr id="18" name="Google Shape;286;p36">
              <a:extLst>
                <a:ext uri="{FF2B5EF4-FFF2-40B4-BE49-F238E27FC236}">
                  <a16:creationId xmlns:a16="http://schemas.microsoft.com/office/drawing/2014/main" id="{14424483-6044-3775-D20B-7A7AEC656463}"/>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a16="http://schemas.microsoft.com/office/drawing/2014/main" id="{7E57E1B3-E288-1424-3571-698C9A47460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1" name="Google Shape;288;p36">
                <a:extLst>
                  <a:ext uri="{FF2B5EF4-FFF2-40B4-BE49-F238E27FC236}">
                    <a16:creationId xmlns:a16="http://schemas.microsoft.com/office/drawing/2014/main" id="{9D5C0B47-BB2C-1D53-B3D4-333193EE95C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19" name="Google Shape;247;p34">
              <a:extLst>
                <a:ext uri="{FF2B5EF4-FFF2-40B4-BE49-F238E27FC236}">
                  <a16:creationId xmlns:a16="http://schemas.microsoft.com/office/drawing/2014/main" id="{DCE2DB62-9C85-0A38-9296-F68732403582}"/>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aphicFrame>
        <p:nvGraphicFramePr>
          <p:cNvPr id="3" name="Table 2">
            <a:extLst>
              <a:ext uri="{FF2B5EF4-FFF2-40B4-BE49-F238E27FC236}">
                <a16:creationId xmlns:a16="http://schemas.microsoft.com/office/drawing/2014/main" id="{AF5DACA8-2BDC-6A9D-1420-AADCB4A28D51}"/>
              </a:ext>
            </a:extLst>
          </p:cNvPr>
          <p:cNvGraphicFramePr>
            <a:graphicFrameLocks noGrp="1"/>
          </p:cNvGraphicFramePr>
          <p:nvPr/>
        </p:nvGraphicFramePr>
        <p:xfrm>
          <a:off x="349707" y="2034660"/>
          <a:ext cx="8407431" cy="1673052"/>
        </p:xfrm>
        <a:graphic>
          <a:graphicData uri="http://schemas.openxmlformats.org/drawingml/2006/table">
            <a:tbl>
              <a:tblPr firstRow="1" bandRow="1">
                <a:tableStyleId>{A5B80885-4328-4EE8-91F0-77C16C026DC1}</a:tableStyleId>
              </a:tblPr>
              <a:tblGrid>
                <a:gridCol w="1992564">
                  <a:extLst>
                    <a:ext uri="{9D8B030D-6E8A-4147-A177-3AD203B41FA5}">
                      <a16:colId xmlns:a16="http://schemas.microsoft.com/office/drawing/2014/main" val="4061387204"/>
                    </a:ext>
                  </a:extLst>
                </a:gridCol>
                <a:gridCol w="3242603">
                  <a:extLst>
                    <a:ext uri="{9D8B030D-6E8A-4147-A177-3AD203B41FA5}">
                      <a16:colId xmlns:a16="http://schemas.microsoft.com/office/drawing/2014/main" val="3481903639"/>
                    </a:ext>
                  </a:extLst>
                </a:gridCol>
                <a:gridCol w="3172264">
                  <a:extLst>
                    <a:ext uri="{9D8B030D-6E8A-4147-A177-3AD203B41FA5}">
                      <a16:colId xmlns:a16="http://schemas.microsoft.com/office/drawing/2014/main" val="812900799"/>
                    </a:ext>
                  </a:extLst>
                </a:gridCol>
              </a:tblGrid>
              <a:tr h="418263">
                <a:tc>
                  <a:txBody>
                    <a:bodyPr/>
                    <a:lstStyle/>
                    <a:p>
                      <a:pPr algn="ct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418263">
                <a:tc>
                  <a:txBody>
                    <a:bodyPr/>
                    <a:lstStyle/>
                    <a:p>
                      <a:pPr algn="ctr"/>
                      <a:r>
                        <a:rPr lang="en-US" sz="1600" dirty="0" err="1"/>
                        <a:t>i</a:t>
                      </a:r>
                      <a:r>
                        <a:rPr lang="en-US" sz="1600" dirty="0"/>
                        <a:t> </a:t>
                      </a:r>
                      <a:r>
                        <a:rPr lang="en-US" sz="1600" dirty="0" err="1"/>
                        <a:t>nhỏ</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418263">
                <a:tc>
                  <a:txBody>
                    <a:bodyPr/>
                    <a:lstStyle/>
                    <a:p>
                      <a:pPr algn="ctr"/>
                      <a:r>
                        <a:rPr lang="en-US" sz="1600" dirty="0" err="1"/>
                        <a:t>i</a:t>
                      </a:r>
                      <a:r>
                        <a:rPr lang="en-US" sz="1600" dirty="0"/>
                        <a:t> =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41826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t>i</a:t>
                      </a:r>
                      <a:r>
                        <a:rPr lang="en-US" sz="1600" dirty="0"/>
                        <a:t> &gt;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p:spTree>
    <p:extLst>
      <p:ext uri="{BB962C8B-B14F-4D97-AF65-F5344CB8AC3E}">
        <p14:creationId xmlns:p14="http://schemas.microsoft.com/office/powerpoint/2010/main" val="52532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4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262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312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426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468406" y="656398"/>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549950" y="3611733"/>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góc tới</a:t>
            </a:r>
            <a:endParaRPr lang="en-US" sz="2000" dirty="0">
              <a:solidFill>
                <a:schemeClr val="bg1">
                  <a:lumMod val="10000"/>
                </a:schemeClr>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549950" y="4211188"/>
            <a:ext cx="851667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chiếu góc tới bằng góc i</a:t>
            </a:r>
            <a:r>
              <a:rPr lang="vi-VN" sz="2000" baseline="-25000" dirty="0">
                <a:solidFill>
                  <a:schemeClr val="bg1">
                    <a:lumMod val="10000"/>
                  </a:schemeClr>
                </a:solidFill>
              </a:rPr>
              <a:t>th</a:t>
            </a:r>
            <a:r>
              <a:rPr lang="vi-VN" sz="2000" dirty="0">
                <a:solidFill>
                  <a:schemeClr val="bg1">
                    <a:lumMod val="10000"/>
                  </a:schemeClr>
                </a:solidFill>
              </a:rPr>
              <a:t> thì xảy ra hiện tượng chỉ có tia phản xạ</a:t>
            </a:r>
            <a:endParaRPr lang="en-US" sz="2000" dirty="0">
              <a:solidFill>
                <a:schemeClr val="bg1">
                  <a:lumMod val="10000"/>
                </a:schemeClr>
              </a:solidFill>
            </a:endParaRPr>
          </a:p>
        </p:txBody>
      </p:sp>
      <p:grpSp>
        <p:nvGrpSpPr>
          <p:cNvPr id="17" name="Group 16">
            <a:extLst>
              <a:ext uri="{FF2B5EF4-FFF2-40B4-BE49-F238E27FC236}">
                <a16:creationId xmlns:a16="http://schemas.microsoft.com/office/drawing/2014/main" id="{F35B65D4-6087-CEC1-D489-E7AE2F0A69AB}"/>
              </a:ext>
            </a:extLst>
          </p:cNvPr>
          <p:cNvGrpSpPr/>
          <p:nvPr/>
        </p:nvGrpSpPr>
        <p:grpSpPr>
          <a:xfrm>
            <a:off x="-13750" y="34756"/>
            <a:ext cx="3612040" cy="340631"/>
            <a:chOff x="458071" y="2537804"/>
            <a:chExt cx="3612040" cy="340631"/>
          </a:xfrm>
        </p:grpSpPr>
        <p:grpSp>
          <p:nvGrpSpPr>
            <p:cNvPr id="18" name="Google Shape;286;p36">
              <a:extLst>
                <a:ext uri="{FF2B5EF4-FFF2-40B4-BE49-F238E27FC236}">
                  <a16:creationId xmlns:a16="http://schemas.microsoft.com/office/drawing/2014/main" id="{8500E25E-3204-7BD2-995A-B6ADEC6FD3CC}"/>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a16="http://schemas.microsoft.com/office/drawing/2014/main" id="{888A35C4-4277-4120-176E-225FAEDC316E}"/>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1" name="Google Shape;288;p36">
                <a:extLst>
                  <a:ext uri="{FF2B5EF4-FFF2-40B4-BE49-F238E27FC236}">
                    <a16:creationId xmlns:a16="http://schemas.microsoft.com/office/drawing/2014/main" id="{047B5390-DCAA-8C6B-AAED-8321FB6C73F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19" name="Google Shape;247;p34">
              <a:extLst>
                <a:ext uri="{FF2B5EF4-FFF2-40B4-BE49-F238E27FC236}">
                  <a16:creationId xmlns:a16="http://schemas.microsoft.com/office/drawing/2014/main" id="{4144A2CE-7A02-8DE5-982C-FCC58030D885}"/>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aphicFrame>
        <p:nvGraphicFramePr>
          <p:cNvPr id="3" name="Table 2">
            <a:extLst>
              <a:ext uri="{FF2B5EF4-FFF2-40B4-BE49-F238E27FC236}">
                <a16:creationId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916300354"/>
              </p:ext>
            </p:extLst>
          </p:nvPr>
        </p:nvGraphicFramePr>
        <p:xfrm>
          <a:off x="349707" y="1185526"/>
          <a:ext cx="8407431" cy="2269776"/>
        </p:xfrm>
        <a:graphic>
          <a:graphicData uri="http://schemas.openxmlformats.org/drawingml/2006/table">
            <a:tbl>
              <a:tblPr firstRow="1" bandRow="1">
                <a:tableStyleId>{A5B80885-4328-4EE8-91F0-77C16C026DC1}</a:tableStyleId>
              </a:tblPr>
              <a:tblGrid>
                <a:gridCol w="1626804">
                  <a:extLst>
                    <a:ext uri="{9D8B030D-6E8A-4147-A177-3AD203B41FA5}">
                      <a16:colId xmlns:a16="http://schemas.microsoft.com/office/drawing/2014/main" val="4061387204"/>
                    </a:ext>
                  </a:extLst>
                </a:gridCol>
                <a:gridCol w="3291840">
                  <a:extLst>
                    <a:ext uri="{9D8B030D-6E8A-4147-A177-3AD203B41FA5}">
                      <a16:colId xmlns:a16="http://schemas.microsoft.com/office/drawing/2014/main" val="3481903639"/>
                    </a:ext>
                  </a:extLst>
                </a:gridCol>
                <a:gridCol w="3488787">
                  <a:extLst>
                    <a:ext uri="{9D8B030D-6E8A-4147-A177-3AD203B41FA5}">
                      <a16:colId xmlns:a16="http://schemas.microsoft.com/office/drawing/2014/main" val="812900799"/>
                    </a:ext>
                  </a:extLst>
                </a:gridCol>
              </a:tblGrid>
              <a:tr h="567444">
                <a:tc>
                  <a:txBody>
                    <a:bodyPr/>
                    <a:lstStyle/>
                    <a:p>
                      <a:pPr algn="ct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567444">
                <a:tc>
                  <a:txBody>
                    <a:bodyPr/>
                    <a:lstStyle/>
                    <a:p>
                      <a:pPr algn="ctr"/>
                      <a:r>
                        <a:rPr lang="en-US" sz="1600" dirty="0" err="1"/>
                        <a:t>i</a:t>
                      </a:r>
                      <a:r>
                        <a:rPr lang="en-US" sz="1600" dirty="0"/>
                        <a:t> </a:t>
                      </a:r>
                      <a:r>
                        <a:rPr lang="en-US" sz="1600" dirty="0" err="1"/>
                        <a:t>nhỏ</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567444">
                <a:tc>
                  <a:txBody>
                    <a:bodyPr/>
                    <a:lstStyle/>
                    <a:p>
                      <a:pPr algn="ctr"/>
                      <a:r>
                        <a:rPr lang="en-US" sz="1600" dirty="0" err="1"/>
                        <a:t>i</a:t>
                      </a:r>
                      <a:r>
                        <a:rPr lang="en-US" sz="1600" dirty="0"/>
                        <a:t> =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56744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t>i</a:t>
                      </a:r>
                      <a:r>
                        <a:rPr lang="en-US" sz="1600" dirty="0"/>
                        <a:t> &gt;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p:sp>
        <p:nvSpPr>
          <p:cNvPr id="5" name="Google Shape;310;p38">
            <a:extLst>
              <a:ext uri="{FF2B5EF4-FFF2-40B4-BE49-F238E27FC236}">
                <a16:creationId xmlns:a16="http://schemas.microsoft.com/office/drawing/2014/main" id="{0B1341B8-512C-05E3-9DF4-9B4A6B940E05}"/>
              </a:ext>
            </a:extLst>
          </p:cNvPr>
          <p:cNvSpPr txBox="1">
            <a:spLocks/>
          </p:cNvSpPr>
          <p:nvPr/>
        </p:nvSpPr>
        <p:spPr>
          <a:xfrm>
            <a:off x="1849705" y="1825069"/>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Độ</a:t>
            </a:r>
            <a:r>
              <a:rPr lang="en-US" sz="1800" dirty="0">
                <a:solidFill>
                  <a:srgbClr val="C00000"/>
                </a:solidFill>
              </a:rPr>
              <a:t> </a:t>
            </a:r>
            <a:r>
              <a:rPr lang="en-US" sz="1800" dirty="0" err="1">
                <a:solidFill>
                  <a:srgbClr val="C00000"/>
                </a:solidFill>
              </a:rPr>
              <a:t>sáng</a:t>
            </a:r>
            <a:r>
              <a:rPr lang="en-US" sz="1800" dirty="0">
                <a:solidFill>
                  <a:srgbClr val="C00000"/>
                </a:solidFill>
              </a:rPr>
              <a:t> </a:t>
            </a:r>
            <a:r>
              <a:rPr lang="en-US" sz="1800" dirty="0" err="1">
                <a:solidFill>
                  <a:srgbClr val="C00000"/>
                </a:solidFill>
              </a:rPr>
              <a:t>giảm</a:t>
            </a:r>
            <a:r>
              <a:rPr lang="en-US" sz="1800" dirty="0">
                <a:solidFill>
                  <a:srgbClr val="C00000"/>
                </a:solidFill>
              </a:rPr>
              <a:t> </a:t>
            </a:r>
            <a:r>
              <a:rPr lang="en-US" sz="1800" dirty="0" err="1">
                <a:solidFill>
                  <a:srgbClr val="C00000"/>
                </a:solidFill>
              </a:rPr>
              <a:t>dần</a:t>
            </a:r>
            <a:r>
              <a:rPr lang="en-US" sz="1800" dirty="0">
                <a:solidFill>
                  <a:srgbClr val="C00000"/>
                </a:solidFill>
              </a:rPr>
              <a:t> </a:t>
            </a:r>
            <a:r>
              <a:rPr lang="en-US" sz="1800" dirty="0" err="1">
                <a:solidFill>
                  <a:srgbClr val="C00000"/>
                </a:solidFill>
              </a:rPr>
              <a:t>khi</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i</a:t>
            </a:r>
            <a:endParaRPr lang="en-US" sz="1800" dirty="0">
              <a:solidFill>
                <a:srgbClr val="C00000"/>
              </a:solidFill>
            </a:endParaRPr>
          </a:p>
        </p:txBody>
      </p:sp>
      <p:sp>
        <p:nvSpPr>
          <p:cNvPr id="6" name="Google Shape;310;p38">
            <a:extLst>
              <a:ext uri="{FF2B5EF4-FFF2-40B4-BE49-F238E27FC236}">
                <a16:creationId xmlns:a16="http://schemas.microsoft.com/office/drawing/2014/main" id="{071B4DA5-0B0D-1E30-1BD0-4360055C5696}"/>
              </a:ext>
            </a:extLst>
          </p:cNvPr>
          <p:cNvSpPr txBox="1">
            <a:spLocks/>
          </p:cNvSpPr>
          <p:nvPr/>
        </p:nvSpPr>
        <p:spPr>
          <a:xfrm>
            <a:off x="5259969" y="1825068"/>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Độ</a:t>
            </a:r>
            <a:r>
              <a:rPr lang="en-US" sz="1800" dirty="0">
                <a:solidFill>
                  <a:srgbClr val="C00000"/>
                </a:solidFill>
              </a:rPr>
              <a:t> </a:t>
            </a:r>
            <a:r>
              <a:rPr lang="en-US" sz="1800" dirty="0" err="1">
                <a:solidFill>
                  <a:srgbClr val="C00000"/>
                </a:solidFill>
              </a:rPr>
              <a:t>sáng</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dần</a:t>
            </a:r>
            <a:r>
              <a:rPr lang="en-US" sz="1800" dirty="0">
                <a:solidFill>
                  <a:srgbClr val="C00000"/>
                </a:solidFill>
              </a:rPr>
              <a:t> </a:t>
            </a:r>
            <a:r>
              <a:rPr lang="en-US" sz="1800" dirty="0" err="1">
                <a:solidFill>
                  <a:srgbClr val="C00000"/>
                </a:solidFill>
              </a:rPr>
              <a:t>khi</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i</a:t>
            </a:r>
            <a:endParaRPr lang="en-US" sz="1800" dirty="0">
              <a:solidFill>
                <a:srgbClr val="C00000"/>
              </a:solidFill>
            </a:endParaRPr>
          </a:p>
        </p:txBody>
      </p:sp>
      <p:sp>
        <p:nvSpPr>
          <p:cNvPr id="7" name="Google Shape;310;p38">
            <a:extLst>
              <a:ext uri="{FF2B5EF4-FFF2-40B4-BE49-F238E27FC236}">
                <a16:creationId xmlns:a16="http://schemas.microsoft.com/office/drawing/2014/main" id="{21E017C8-0545-78BF-098D-3C1BF32B18F9}"/>
              </a:ext>
            </a:extLst>
          </p:cNvPr>
          <p:cNvSpPr txBox="1">
            <a:spLocks/>
          </p:cNvSpPr>
          <p:nvPr/>
        </p:nvSpPr>
        <p:spPr>
          <a:xfrm>
            <a:off x="1849705" y="2320415"/>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Bắt</a:t>
            </a:r>
            <a:r>
              <a:rPr lang="en-US" sz="1800" dirty="0">
                <a:solidFill>
                  <a:srgbClr val="C00000"/>
                </a:solidFill>
              </a:rPr>
              <a:t> </a:t>
            </a:r>
            <a:r>
              <a:rPr lang="en-US" sz="1800" dirty="0" err="1">
                <a:solidFill>
                  <a:srgbClr val="C00000"/>
                </a:solidFill>
              </a:rPr>
              <a:t>đầu</a:t>
            </a:r>
            <a:r>
              <a:rPr lang="en-US" sz="1800" dirty="0">
                <a:solidFill>
                  <a:srgbClr val="C00000"/>
                </a:solidFill>
              </a:rPr>
              <a:t> </a:t>
            </a:r>
            <a:r>
              <a:rPr lang="en-US" sz="1800" dirty="0" err="1">
                <a:solidFill>
                  <a:srgbClr val="C00000"/>
                </a:solidFill>
              </a:rPr>
              <a:t>không</a:t>
            </a:r>
            <a:r>
              <a:rPr lang="en-US" sz="1800" dirty="0">
                <a:solidFill>
                  <a:srgbClr val="C00000"/>
                </a:solidFill>
              </a:rPr>
              <a:t> </a:t>
            </a:r>
            <a:r>
              <a:rPr lang="en-US" sz="1800" dirty="0" err="1">
                <a:solidFill>
                  <a:srgbClr val="C00000"/>
                </a:solidFill>
              </a:rPr>
              <a:t>nhìn</a:t>
            </a:r>
            <a:r>
              <a:rPr lang="en-US" sz="1800" dirty="0">
                <a:solidFill>
                  <a:srgbClr val="C00000"/>
                </a:solidFill>
              </a:rPr>
              <a:t> </a:t>
            </a:r>
            <a:r>
              <a:rPr lang="en-US" sz="1800" dirty="0" err="1">
                <a:solidFill>
                  <a:srgbClr val="C00000"/>
                </a:solidFill>
              </a:rPr>
              <a:t>thấy</a:t>
            </a:r>
            <a:endParaRPr lang="en-US" sz="1800" dirty="0">
              <a:solidFill>
                <a:srgbClr val="C00000"/>
              </a:solidFill>
            </a:endParaRPr>
          </a:p>
        </p:txBody>
      </p:sp>
      <p:sp>
        <p:nvSpPr>
          <p:cNvPr id="8" name="Google Shape;310;p38">
            <a:extLst>
              <a:ext uri="{FF2B5EF4-FFF2-40B4-BE49-F238E27FC236}">
                <a16:creationId xmlns:a16="http://schemas.microsoft.com/office/drawing/2014/main" id="{D60C6F60-B565-8762-337C-2D3B7DD9E4AE}"/>
              </a:ext>
            </a:extLst>
          </p:cNvPr>
          <p:cNvSpPr txBox="1">
            <a:spLocks/>
          </p:cNvSpPr>
          <p:nvPr/>
        </p:nvSpPr>
        <p:spPr>
          <a:xfrm>
            <a:off x="5259969" y="2320414"/>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Rất</a:t>
            </a:r>
            <a:r>
              <a:rPr lang="en-US" sz="1800" dirty="0">
                <a:solidFill>
                  <a:srgbClr val="C00000"/>
                </a:solidFill>
              </a:rPr>
              <a:t> </a:t>
            </a:r>
            <a:r>
              <a:rPr lang="en-US" sz="1800" dirty="0" err="1">
                <a:solidFill>
                  <a:srgbClr val="C00000"/>
                </a:solidFill>
              </a:rPr>
              <a:t>Sáng</a:t>
            </a:r>
            <a:endParaRPr lang="en-US" sz="1800" dirty="0">
              <a:solidFill>
                <a:srgbClr val="C00000"/>
              </a:solidFill>
            </a:endParaRPr>
          </a:p>
        </p:txBody>
      </p:sp>
      <p:sp>
        <p:nvSpPr>
          <p:cNvPr id="9" name="Google Shape;310;p38">
            <a:extLst>
              <a:ext uri="{FF2B5EF4-FFF2-40B4-BE49-F238E27FC236}">
                <a16:creationId xmlns:a16="http://schemas.microsoft.com/office/drawing/2014/main" id="{5C4329AA-CC2D-37F3-6D78-99FCE3FA8E52}"/>
              </a:ext>
            </a:extLst>
          </p:cNvPr>
          <p:cNvSpPr txBox="1">
            <a:spLocks/>
          </p:cNvSpPr>
          <p:nvPr/>
        </p:nvSpPr>
        <p:spPr>
          <a:xfrm>
            <a:off x="1849705" y="2919869"/>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Không</a:t>
            </a:r>
            <a:r>
              <a:rPr lang="en-US" sz="1800" dirty="0">
                <a:solidFill>
                  <a:srgbClr val="C00000"/>
                </a:solidFill>
              </a:rPr>
              <a:t> </a:t>
            </a:r>
            <a:r>
              <a:rPr lang="en-US" sz="1800" dirty="0" err="1">
                <a:solidFill>
                  <a:srgbClr val="C00000"/>
                </a:solidFill>
              </a:rPr>
              <a:t>nhìn</a:t>
            </a:r>
            <a:r>
              <a:rPr lang="en-US" sz="1800" dirty="0">
                <a:solidFill>
                  <a:srgbClr val="C00000"/>
                </a:solidFill>
              </a:rPr>
              <a:t> </a:t>
            </a:r>
            <a:r>
              <a:rPr lang="en-US" sz="1800" dirty="0" err="1">
                <a:solidFill>
                  <a:srgbClr val="C00000"/>
                </a:solidFill>
              </a:rPr>
              <a:t>thấy</a:t>
            </a:r>
            <a:endParaRPr lang="en-US" sz="1800" dirty="0">
              <a:solidFill>
                <a:srgbClr val="C00000"/>
              </a:solidFill>
            </a:endParaRPr>
          </a:p>
        </p:txBody>
      </p:sp>
      <p:sp>
        <p:nvSpPr>
          <p:cNvPr id="10" name="Google Shape;310;p38">
            <a:extLst>
              <a:ext uri="{FF2B5EF4-FFF2-40B4-BE49-F238E27FC236}">
                <a16:creationId xmlns:a16="http://schemas.microsoft.com/office/drawing/2014/main" id="{C54B365B-B156-3A09-08AE-55C2827CD67C}"/>
              </a:ext>
            </a:extLst>
          </p:cNvPr>
          <p:cNvSpPr txBox="1">
            <a:spLocks/>
          </p:cNvSpPr>
          <p:nvPr/>
        </p:nvSpPr>
        <p:spPr>
          <a:xfrm>
            <a:off x="5259969" y="2919868"/>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Rất</a:t>
            </a:r>
            <a:r>
              <a:rPr lang="en-US" sz="1800" dirty="0">
                <a:solidFill>
                  <a:srgbClr val="C00000"/>
                </a:solidFill>
              </a:rPr>
              <a:t> </a:t>
            </a:r>
            <a:r>
              <a:rPr lang="en-US" sz="1800" dirty="0" err="1">
                <a:solidFill>
                  <a:srgbClr val="C00000"/>
                </a:solidFill>
              </a:rPr>
              <a:t>sáng</a:t>
            </a:r>
            <a:endParaRPr lang="en-US" sz="1800" dirty="0">
              <a:solidFill>
                <a:srgbClr val="C00000"/>
              </a:solidFill>
            </a:endParaRPr>
          </a:p>
        </p:txBody>
      </p:sp>
    </p:spTree>
    <p:extLst>
      <p:ext uri="{BB962C8B-B14F-4D97-AF65-F5344CB8AC3E}">
        <p14:creationId xmlns:p14="http://schemas.microsoft.com/office/powerpoint/2010/main" val="39042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4000"/>
                                  </p:iterate>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4000"/>
                                  </p:iterate>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8" name="Google Shape;408;p47"/>
          <p:cNvPicPr preferRelativeResize="0"/>
          <p:nvPr/>
        </p:nvPicPr>
        <p:blipFill rotWithShape="1">
          <a:blip r:embed="rId3">
            <a:alphaModFix/>
          </a:blip>
          <a:srcRect l="7403" t="4643" r="9505" b="-392"/>
          <a:stretch/>
        </p:blipFill>
        <p:spPr>
          <a:xfrm rot="10800000">
            <a:off x="4702175" y="790151"/>
            <a:ext cx="4441825" cy="4353349"/>
          </a:xfrm>
          <a:prstGeom prst="rect">
            <a:avLst/>
          </a:prstGeom>
          <a:noFill/>
          <a:ln>
            <a:noFill/>
          </a:ln>
        </p:spPr>
      </p:pic>
      <p:sp>
        <p:nvSpPr>
          <p:cNvPr id="11" name="Google Shape;293;p37">
            <a:extLst>
              <a:ext uri="{FF2B5EF4-FFF2-40B4-BE49-F238E27FC236}">
                <a16:creationId xmlns:a16="http://schemas.microsoft.com/office/drawing/2014/main" id="{6BCC994D-A261-0BF6-7D29-99466F0FB5A3}"/>
              </a:ext>
            </a:extLst>
          </p:cNvPr>
          <p:cNvSpPr txBox="1">
            <a:spLocks noGrp="1"/>
          </p:cNvSpPr>
          <p:nvPr>
            <p:ph type="title"/>
          </p:nvPr>
        </p:nvSpPr>
        <p:spPr>
          <a:xfrm>
            <a:off x="828464" y="2323813"/>
            <a:ext cx="6741118" cy="2118913"/>
          </a:xfrm>
          <a:prstGeom prst="rect">
            <a:avLst/>
          </a:prstGeom>
        </p:spPr>
        <p:txBody>
          <a:bodyPr spcFirstLastPara="1" wrap="square" lIns="91425" tIns="91425" rIns="91425" bIns="91425" anchor="b" anchorCtr="0">
            <a:noAutofit/>
          </a:bodyPr>
          <a:lstStyle/>
          <a:p>
            <a:pPr>
              <a:lnSpc>
                <a:spcPct val="120000"/>
              </a:lnSpc>
            </a:pPr>
            <a:r>
              <a:rPr lang="en-US" sz="5400" dirty="0" err="1"/>
              <a:t>Hiện</a:t>
            </a:r>
            <a:r>
              <a:rPr lang="en-US" sz="5400" dirty="0"/>
              <a:t> </a:t>
            </a:r>
            <a:r>
              <a:rPr lang="en-US" sz="5400" dirty="0" err="1"/>
              <a:t>Tượng</a:t>
            </a:r>
            <a:br>
              <a:rPr lang="en-US" sz="5400" dirty="0"/>
            </a:br>
            <a:r>
              <a:rPr lang="en-US" sz="5400" dirty="0" err="1"/>
              <a:t>Phản</a:t>
            </a:r>
            <a:r>
              <a:rPr lang="en-US" sz="5400" dirty="0"/>
              <a:t> </a:t>
            </a:r>
            <a:r>
              <a:rPr lang="en-US" sz="5400" dirty="0" err="1"/>
              <a:t>Xạ</a:t>
            </a:r>
            <a:r>
              <a:rPr lang="en-US" sz="5400" dirty="0"/>
              <a:t> </a:t>
            </a:r>
            <a:r>
              <a:rPr lang="en-US" sz="5400" dirty="0" err="1"/>
              <a:t>Toàn</a:t>
            </a:r>
            <a:r>
              <a:rPr lang="en-US" sz="5400" dirty="0"/>
              <a:t> </a:t>
            </a:r>
            <a:r>
              <a:rPr lang="en-US" sz="5400" dirty="0" err="1"/>
              <a:t>Phần</a:t>
            </a:r>
            <a:endParaRPr lang="en-US" sz="5400" dirty="0"/>
          </a:p>
        </p:txBody>
      </p:sp>
      <p:grpSp>
        <p:nvGrpSpPr>
          <p:cNvPr id="409" name="Google Shape;409;p47"/>
          <p:cNvGrpSpPr/>
          <p:nvPr/>
        </p:nvGrpSpPr>
        <p:grpSpPr>
          <a:xfrm>
            <a:off x="6144855" y="223151"/>
            <a:ext cx="997180" cy="567000"/>
            <a:chOff x="5608591" y="3528268"/>
            <a:chExt cx="997180" cy="567000"/>
          </a:xfrm>
        </p:grpSpPr>
        <p:sp>
          <p:nvSpPr>
            <p:cNvPr id="410" name="Google Shape;410;p47"/>
            <p:cNvSpPr/>
            <p:nvPr/>
          </p:nvSpPr>
          <p:spPr>
            <a:xfrm>
              <a:off x="6038772" y="3528268"/>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11" name="Google Shape;411;p47"/>
            <p:cNvSpPr/>
            <p:nvPr/>
          </p:nvSpPr>
          <p:spPr>
            <a:xfrm>
              <a:off x="5608591" y="3762534"/>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412" name="Google Shape;412;p47"/>
          <p:cNvGrpSpPr/>
          <p:nvPr/>
        </p:nvGrpSpPr>
        <p:grpSpPr>
          <a:xfrm rot="-5400000">
            <a:off x="1000006" y="445363"/>
            <a:ext cx="534426" cy="877509"/>
            <a:chOff x="5741750" y="3809796"/>
            <a:chExt cx="674100" cy="1106709"/>
          </a:xfrm>
        </p:grpSpPr>
        <p:sp>
          <p:nvSpPr>
            <p:cNvPr id="413" name="Google Shape;413;p4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4" name="Google Shape;414;p4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2" name="Google Shape;294;p37">
            <a:extLst>
              <a:ext uri="{FF2B5EF4-FFF2-40B4-BE49-F238E27FC236}">
                <a16:creationId xmlns:a16="http://schemas.microsoft.com/office/drawing/2014/main" id="{1702293B-7AB5-E4D0-0BF3-2880DA35F257}"/>
              </a:ext>
            </a:extLst>
          </p:cNvPr>
          <p:cNvSpPr txBox="1">
            <a:spLocks/>
          </p:cNvSpPr>
          <p:nvPr/>
        </p:nvSpPr>
        <p:spPr>
          <a:xfrm>
            <a:off x="828464" y="1725778"/>
            <a:ext cx="1815047"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20000"/>
              </a:lnSpc>
              <a:buClr>
                <a:schemeClr val="dk1"/>
              </a:buClr>
              <a:buSzPts val="9600"/>
              <a:buFont typeface="Encode Sans"/>
              <a:buNone/>
              <a:defRPr sz="4800" b="1">
                <a:solidFill>
                  <a:schemeClr val="dk1"/>
                </a:solidFill>
                <a:latin typeface="Encode Sans"/>
                <a:ea typeface="Encode Sans"/>
                <a:cs typeface="Encode Sans"/>
                <a:sym typeface="Encode Sans"/>
              </a:defRPr>
            </a:lvl1pPr>
            <a:lvl2pPr algn="ctr">
              <a:buClr>
                <a:schemeClr val="dk1"/>
              </a:buClr>
              <a:buSzPts val="9600"/>
              <a:buFont typeface="Encode Sans"/>
              <a:buNone/>
              <a:defRPr sz="9600" b="1">
                <a:solidFill>
                  <a:schemeClr val="dk1"/>
                </a:solidFill>
                <a:latin typeface="Encode Sans"/>
                <a:ea typeface="Encode Sans"/>
                <a:cs typeface="Encode Sans"/>
                <a:sym typeface="Encode Sans"/>
              </a:defRPr>
            </a:lvl2pPr>
            <a:lvl3pPr algn="ctr">
              <a:buClr>
                <a:schemeClr val="dk1"/>
              </a:buClr>
              <a:buSzPts val="9600"/>
              <a:buFont typeface="Encode Sans"/>
              <a:buNone/>
              <a:defRPr sz="9600" b="1">
                <a:solidFill>
                  <a:schemeClr val="dk1"/>
                </a:solidFill>
                <a:latin typeface="Encode Sans"/>
                <a:ea typeface="Encode Sans"/>
                <a:cs typeface="Encode Sans"/>
                <a:sym typeface="Encode Sans"/>
              </a:defRPr>
            </a:lvl3pPr>
            <a:lvl4pPr algn="ctr">
              <a:buClr>
                <a:schemeClr val="dk1"/>
              </a:buClr>
              <a:buSzPts val="9600"/>
              <a:buFont typeface="Encode Sans"/>
              <a:buNone/>
              <a:defRPr sz="9600" b="1">
                <a:solidFill>
                  <a:schemeClr val="dk1"/>
                </a:solidFill>
                <a:latin typeface="Encode Sans"/>
                <a:ea typeface="Encode Sans"/>
                <a:cs typeface="Encode Sans"/>
                <a:sym typeface="Encode Sans"/>
              </a:defRPr>
            </a:lvl4pPr>
            <a:lvl5pPr algn="ctr">
              <a:buClr>
                <a:schemeClr val="dk1"/>
              </a:buClr>
              <a:buSzPts val="9600"/>
              <a:buFont typeface="Encode Sans"/>
              <a:buNone/>
              <a:defRPr sz="9600" b="1">
                <a:solidFill>
                  <a:schemeClr val="dk1"/>
                </a:solidFill>
                <a:latin typeface="Encode Sans"/>
                <a:ea typeface="Encode Sans"/>
                <a:cs typeface="Encode Sans"/>
                <a:sym typeface="Encode Sans"/>
              </a:defRPr>
            </a:lvl5pPr>
            <a:lvl6pPr algn="ctr">
              <a:buClr>
                <a:schemeClr val="dk1"/>
              </a:buClr>
              <a:buSzPts val="9600"/>
              <a:buFont typeface="Encode Sans"/>
              <a:buNone/>
              <a:defRPr sz="9600" b="1">
                <a:solidFill>
                  <a:schemeClr val="dk1"/>
                </a:solidFill>
                <a:latin typeface="Encode Sans"/>
                <a:ea typeface="Encode Sans"/>
                <a:cs typeface="Encode Sans"/>
                <a:sym typeface="Encode Sans"/>
              </a:defRPr>
            </a:lvl6pPr>
            <a:lvl7pPr algn="ctr">
              <a:buClr>
                <a:schemeClr val="dk1"/>
              </a:buClr>
              <a:buSzPts val="9600"/>
              <a:buFont typeface="Encode Sans"/>
              <a:buNone/>
              <a:defRPr sz="9600" b="1">
                <a:solidFill>
                  <a:schemeClr val="dk1"/>
                </a:solidFill>
                <a:latin typeface="Encode Sans"/>
                <a:ea typeface="Encode Sans"/>
                <a:cs typeface="Encode Sans"/>
                <a:sym typeface="Encode Sans"/>
              </a:defRPr>
            </a:lvl7pPr>
            <a:lvl8pPr algn="ctr">
              <a:buClr>
                <a:schemeClr val="dk1"/>
              </a:buClr>
              <a:buSzPts val="9600"/>
              <a:buFont typeface="Encode Sans"/>
              <a:buNone/>
              <a:defRPr sz="9600" b="1">
                <a:solidFill>
                  <a:schemeClr val="dk1"/>
                </a:solidFill>
                <a:latin typeface="Encode Sans"/>
                <a:ea typeface="Encode Sans"/>
                <a:cs typeface="Encode Sans"/>
                <a:sym typeface="Encode Sans"/>
              </a:defRPr>
            </a:lvl8pPr>
            <a:lvl9pPr algn="ctr">
              <a:buClr>
                <a:schemeClr val="dk1"/>
              </a:buClr>
              <a:buSzPts val="9600"/>
              <a:buFont typeface="Encode Sans"/>
              <a:buNone/>
              <a:defRPr sz="9600" b="1">
                <a:solidFill>
                  <a:schemeClr val="dk1"/>
                </a:solidFill>
                <a:latin typeface="Encode Sans"/>
                <a:ea typeface="Encode Sans"/>
                <a:cs typeface="Encode Sans"/>
                <a:sym typeface="Encode Sans"/>
              </a:defRPr>
            </a:lvl9pPr>
          </a:lstStyle>
          <a:p>
            <a:r>
              <a:rPr lang="en" sz="6600" dirty="0"/>
              <a:t>II.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903591" y="1090248"/>
            <a:ext cx="7336818" cy="2616589"/>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29044" y="3543083"/>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8" name="Google Shape;247;p34">
            <a:extLst>
              <a:ext uri="{FF2B5EF4-FFF2-40B4-BE49-F238E27FC236}">
                <a16:creationId xmlns:a16="http://schemas.microsoft.com/office/drawing/2014/main" id="{A627FF5A-41D2-D1C9-16D4-1CDF96F707DD}"/>
              </a:ext>
            </a:extLst>
          </p:cNvPr>
          <p:cNvSpPr txBox="1">
            <a:spLocks/>
          </p:cNvSpPr>
          <p:nvPr/>
        </p:nvSpPr>
        <p:spPr>
          <a:xfrm>
            <a:off x="969622" y="830753"/>
            <a:ext cx="2195609" cy="39347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t>1. </a:t>
            </a:r>
            <a:r>
              <a:rPr lang="en-US" sz="2000" dirty="0" err="1"/>
              <a:t>Định</a:t>
            </a:r>
            <a:r>
              <a:rPr lang="en-US" sz="2000" dirty="0"/>
              <a:t> </a:t>
            </a:r>
            <a:r>
              <a:rPr lang="en-US" sz="2000" dirty="0" err="1"/>
              <a:t>Nghĩa</a:t>
            </a:r>
            <a:endParaRPr lang="en-US" sz="2000" dirty="0"/>
          </a:p>
        </p:txBody>
      </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630713" y="1528594"/>
            <a:ext cx="6475101"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err="1">
                <a:solidFill>
                  <a:srgbClr val="041B2D"/>
                </a:solidFill>
              </a:rPr>
              <a:t>Hiện</a:t>
            </a:r>
            <a:r>
              <a:rPr lang="en-US" sz="2000" dirty="0">
                <a:solidFill>
                  <a:srgbClr val="041B2D"/>
                </a:solidFill>
              </a:rPr>
              <a:t> </a:t>
            </a:r>
            <a:r>
              <a:rPr lang="en-US" sz="2000" dirty="0" err="1">
                <a:solidFill>
                  <a:srgbClr val="041B2D"/>
                </a:solidFill>
              </a:rPr>
              <a:t>tượng</a:t>
            </a:r>
            <a:r>
              <a:rPr lang="en-US" sz="2000" dirty="0">
                <a:solidFill>
                  <a:srgbClr val="041B2D"/>
                </a:solidFill>
              </a:rPr>
              <a:t> </a:t>
            </a:r>
            <a:r>
              <a:rPr lang="vi-VN" sz="2000" dirty="0">
                <a:solidFill>
                  <a:srgbClr val="041B2D"/>
                </a:solidFill>
              </a:rPr>
              <a:t>toàn bộ tia tới bị phản xạ tại mặt phẳng phân cách</a:t>
            </a:r>
            <a:r>
              <a:rPr lang="en-US" sz="2000" dirty="0">
                <a:solidFill>
                  <a:srgbClr val="041B2D"/>
                </a:solidFill>
              </a:rPr>
              <a:t> </a:t>
            </a:r>
            <a:r>
              <a:rPr lang="en-US" sz="2000" dirty="0" err="1">
                <a:solidFill>
                  <a:srgbClr val="041B2D"/>
                </a:solidFill>
              </a:rPr>
              <a:t>giữa</a:t>
            </a:r>
            <a:r>
              <a:rPr lang="en-US" sz="2000" dirty="0">
                <a:solidFill>
                  <a:srgbClr val="041B2D"/>
                </a:solidFill>
              </a:rPr>
              <a:t> 2 </a:t>
            </a:r>
            <a:r>
              <a:rPr lang="en-US" sz="2000" dirty="0" err="1">
                <a:solidFill>
                  <a:srgbClr val="041B2D"/>
                </a:solidFill>
              </a:rPr>
              <a:t>môi</a:t>
            </a:r>
            <a:r>
              <a:rPr lang="en-US" sz="2000" dirty="0">
                <a:solidFill>
                  <a:srgbClr val="041B2D"/>
                </a:solidFill>
              </a:rPr>
              <a:t> </a:t>
            </a:r>
            <a:r>
              <a:rPr lang="en-US" sz="2000" dirty="0" err="1">
                <a:solidFill>
                  <a:srgbClr val="041B2D"/>
                </a:solidFill>
              </a:rPr>
              <a:t>trường</a:t>
            </a:r>
            <a:r>
              <a:rPr lang="en-US" sz="2000" dirty="0">
                <a:solidFill>
                  <a:srgbClr val="041B2D"/>
                </a:solidFill>
              </a:rPr>
              <a:t> (</a:t>
            </a:r>
            <a:r>
              <a:rPr lang="vi-VN" sz="2000" dirty="0">
                <a:solidFill>
                  <a:srgbClr val="041B2D"/>
                </a:solidFill>
              </a:rPr>
              <a:t>không còn quan sát thấy tia khúc xạ</a:t>
            </a:r>
            <a:r>
              <a:rPr lang="en-US" sz="2000" dirty="0">
                <a:solidFill>
                  <a:srgbClr val="041B2D"/>
                </a:solidFill>
              </a:rPr>
              <a:t>)</a:t>
            </a:r>
            <a:r>
              <a:rPr lang="vi-VN" sz="2000" dirty="0">
                <a:solidFill>
                  <a:srgbClr val="041B2D"/>
                </a:solidFill>
              </a:rPr>
              <a:t> gọi là </a:t>
            </a:r>
            <a:r>
              <a:rPr lang="vi-VN" sz="2000" b="1" dirty="0">
                <a:solidFill>
                  <a:srgbClr val="C00000"/>
                </a:solidFill>
              </a:rPr>
              <a:t>hiện tượng phản xạ toàn ph</a:t>
            </a:r>
            <a:r>
              <a:rPr lang="en-US" sz="2000" b="1" dirty="0">
                <a:solidFill>
                  <a:srgbClr val="C00000"/>
                </a:solidFill>
              </a:rPr>
              <a:t>ầ</a:t>
            </a:r>
            <a:r>
              <a:rPr lang="vi-VN" sz="2000" b="1" dirty="0">
                <a:solidFill>
                  <a:srgbClr val="C00000"/>
                </a:solidFill>
              </a:rPr>
              <a:t>n</a:t>
            </a:r>
            <a:endParaRPr lang="en-US" sz="2000" b="1" dirty="0">
              <a:solidFill>
                <a:srgbClr val="C00000"/>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186" y="2128000"/>
            <a:ext cx="443750" cy="44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grpSp>
        <p:nvGrpSpPr>
          <p:cNvPr id="3" name="Group 2">
            <a:extLst>
              <a:ext uri="{FF2B5EF4-FFF2-40B4-BE49-F238E27FC236}">
                <a16:creationId xmlns:a16="http://schemas.microsoft.com/office/drawing/2014/main" id="{50E2A71A-E9DA-193C-B45E-3F038EE23B37}"/>
              </a:ext>
            </a:extLst>
          </p:cNvPr>
          <p:cNvGrpSpPr/>
          <p:nvPr/>
        </p:nvGrpSpPr>
        <p:grpSpPr>
          <a:xfrm>
            <a:off x="-1" y="1056227"/>
            <a:ext cx="5590779" cy="3935247"/>
            <a:chOff x="58393" y="1188379"/>
            <a:chExt cx="5209070" cy="3666570"/>
          </a:xfrm>
        </p:grpSpPr>
        <p:sp>
          <p:nvSpPr>
            <p:cNvPr id="18" name="TextBox 17">
              <a:extLst>
                <a:ext uri="{FF2B5EF4-FFF2-40B4-BE49-F238E27FC236}">
                  <a16:creationId xmlns:a16="http://schemas.microsoft.com/office/drawing/2014/main" id="{A1DB181E-3604-177A-62B6-64FDB26E7DA0}"/>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9" name="Group 18">
              <a:extLst>
                <a:ext uri="{FF2B5EF4-FFF2-40B4-BE49-F238E27FC236}">
                  <a16:creationId xmlns:a16="http://schemas.microsoft.com/office/drawing/2014/main"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a16="http://schemas.microsoft.com/office/drawing/2014/main"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Connector 28">
                <a:extLst>
                  <a:ext uri="{FF2B5EF4-FFF2-40B4-BE49-F238E27FC236}">
                    <a16:creationId xmlns:a16="http://schemas.microsoft.com/office/drawing/2014/main"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TextBox 19">
              <a:extLst>
                <a:ext uri="{FF2B5EF4-FFF2-40B4-BE49-F238E27FC236}">
                  <a16:creationId xmlns:a16="http://schemas.microsoft.com/office/drawing/2014/main" id="{DD3CC532-70F5-1808-1432-45EFF8795A6F}"/>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1" name="TextBox 20">
              <a:extLst>
                <a:ext uri="{FF2B5EF4-FFF2-40B4-BE49-F238E27FC236}">
                  <a16:creationId xmlns:a16="http://schemas.microsoft.com/office/drawing/2014/main" id="{85242652-5017-578C-41C6-B136DDD829F1}"/>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2" name="TextBox 21">
              <a:extLst>
                <a:ext uri="{FF2B5EF4-FFF2-40B4-BE49-F238E27FC236}">
                  <a16:creationId xmlns:a16="http://schemas.microsoft.com/office/drawing/2014/main" id="{A29315F9-EC12-74C5-79D5-37ACAE7BA8D6}"/>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3" name="TextBox 22">
              <a:extLst>
                <a:ext uri="{FF2B5EF4-FFF2-40B4-BE49-F238E27FC236}">
                  <a16:creationId xmlns:a16="http://schemas.microsoft.com/office/drawing/2014/main" id="{A907614F-26AD-6027-2D4B-42EB0ABE5179}"/>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4" name="TextBox 23">
              <a:extLst>
                <a:ext uri="{FF2B5EF4-FFF2-40B4-BE49-F238E27FC236}">
                  <a16:creationId xmlns:a16="http://schemas.microsoft.com/office/drawing/2014/main" id="{D30C869B-2238-BC83-48CE-9EADFC54CFAE}"/>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5" name="TextBox 24">
              <a:extLst>
                <a:ext uri="{FF2B5EF4-FFF2-40B4-BE49-F238E27FC236}">
                  <a16:creationId xmlns:a16="http://schemas.microsoft.com/office/drawing/2014/main" id="{0B432CB4-90CF-9DF1-D137-7ABD5CDF2E30}"/>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6" name="TextBox 25">
              <a:extLst>
                <a:ext uri="{FF2B5EF4-FFF2-40B4-BE49-F238E27FC236}">
                  <a16:creationId xmlns:a16="http://schemas.microsoft.com/office/drawing/2014/main" id="{0D331CFE-F7DC-2B8E-329A-1ADCD62350E9}"/>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C6CFC6FF-D089-70BC-1285-F883E5E5AFF5}"/>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4" name="Straight Connector 3">
            <a:extLst>
              <a:ext uri="{FF2B5EF4-FFF2-40B4-BE49-F238E27FC236}">
                <a16:creationId xmlns:a16="http://schemas.microsoft.com/office/drawing/2014/main" id="{58F469AF-96AB-62C9-7C21-09C31B4CA06F}"/>
              </a:ext>
            </a:extLst>
          </p:cNvPr>
          <p:cNvCxnSpPr>
            <a:cxnSpLocks/>
          </p:cNvCxnSpPr>
          <p:nvPr/>
        </p:nvCxnSpPr>
        <p:spPr>
          <a:xfrm>
            <a:off x="2954859" y="1200518"/>
            <a:ext cx="0" cy="35594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4492051-6F4D-0E50-0B75-143032914CA0}"/>
              </a:ext>
            </a:extLst>
          </p:cNvPr>
          <p:cNvGrpSpPr/>
          <p:nvPr/>
        </p:nvGrpSpPr>
        <p:grpSpPr>
          <a:xfrm rot="16460969">
            <a:off x="2966104" y="1656318"/>
            <a:ext cx="1562831" cy="1514706"/>
            <a:chOff x="1022287" y="1484770"/>
            <a:chExt cx="1456130" cy="1411289"/>
          </a:xfrm>
        </p:grpSpPr>
        <p:cxnSp>
          <p:nvCxnSpPr>
            <p:cNvPr id="15" name="Straight Connector 14">
              <a:extLst>
                <a:ext uri="{FF2B5EF4-FFF2-40B4-BE49-F238E27FC236}">
                  <a16:creationId xmlns:a16="http://schemas.microsoft.com/office/drawing/2014/main"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FFC1FA4-8C89-6BC7-EEFB-1F5DBA64AB86}"/>
              </a:ext>
            </a:extLst>
          </p:cNvPr>
          <p:cNvGrpSpPr/>
          <p:nvPr/>
        </p:nvGrpSpPr>
        <p:grpSpPr>
          <a:xfrm rot="15129824">
            <a:off x="1871635" y="3306469"/>
            <a:ext cx="1325495" cy="1284677"/>
            <a:chOff x="1022287" y="1484770"/>
            <a:chExt cx="1456130" cy="1411289"/>
          </a:xfrm>
        </p:grpSpPr>
        <p:cxnSp>
          <p:nvCxnSpPr>
            <p:cNvPr id="13" name="Straight Connector 12">
              <a:extLst>
                <a:ext uri="{FF2B5EF4-FFF2-40B4-BE49-F238E27FC236}">
                  <a16:creationId xmlns:a16="http://schemas.microsoft.com/office/drawing/2014/main"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a16="http://schemas.microsoft.com/office/drawing/2014/main" id="{FA50AD70-EDCF-FCCC-1296-D94F79096BDC}"/>
              </a:ext>
            </a:extLst>
          </p:cNvPr>
          <p:cNvSpPr txBox="1">
            <a:spLocks/>
          </p:cNvSpPr>
          <p:nvPr/>
        </p:nvSpPr>
        <p:spPr>
          <a:xfrm>
            <a:off x="5688471" y="1452160"/>
            <a:ext cx="3253497" cy="1009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a:t>
            </a:r>
            <a:r>
              <a:rPr lang="en-US" sz="2000" dirty="0" err="1">
                <a:solidFill>
                  <a:srgbClr val="041B2D"/>
                </a:solidFill>
              </a:rPr>
              <a:t>có</a:t>
            </a:r>
            <a:r>
              <a:rPr lang="en-US" sz="2000" dirty="0">
                <a:solidFill>
                  <a:srgbClr val="041B2D"/>
                </a:solidFill>
              </a:rPr>
              <a:t> </a:t>
            </a:r>
            <a:r>
              <a:rPr lang="en-US" sz="2000" dirty="0" err="1">
                <a:solidFill>
                  <a:srgbClr val="041B2D"/>
                </a:solidFill>
              </a:rPr>
              <a:t>tia</a:t>
            </a:r>
            <a:r>
              <a:rPr lang="en-US" sz="2000" dirty="0">
                <a:solidFill>
                  <a:srgbClr val="041B2D"/>
                </a:solidFill>
              </a:rPr>
              <a:t> </a:t>
            </a:r>
            <a:r>
              <a:rPr lang="en-US" sz="2000" dirty="0" err="1">
                <a:solidFill>
                  <a:srgbClr val="041B2D"/>
                </a:solidFill>
              </a:rPr>
              <a:t>khúc</a:t>
            </a:r>
            <a:r>
              <a:rPr lang="en-US" sz="2000" dirty="0">
                <a:solidFill>
                  <a:srgbClr val="041B2D"/>
                </a:solidFill>
              </a:rPr>
              <a:t> </a:t>
            </a:r>
            <a:r>
              <a:rPr lang="en-US" sz="2000" dirty="0" err="1">
                <a:solidFill>
                  <a:srgbClr val="041B2D"/>
                </a:solidFill>
              </a:rPr>
              <a:t>xạ</a:t>
            </a:r>
            <a:r>
              <a:rPr lang="en-US" sz="2000" dirty="0">
                <a:solidFill>
                  <a:srgbClr val="041B2D"/>
                </a:solidFill>
              </a:rPr>
              <a:t>:</a:t>
            </a:r>
          </a:p>
          <a:p>
            <a:pPr marL="0" indent="0">
              <a:lnSpc>
                <a:spcPct val="150000"/>
              </a:lnSpc>
            </a:pPr>
            <a:r>
              <a:rPr lang="en-US" sz="2000" dirty="0">
                <a:solidFill>
                  <a:srgbClr val="041B2D"/>
                </a:solidFill>
              </a:rPr>
              <a:t>n</a:t>
            </a:r>
            <a:r>
              <a:rPr lang="en-US" sz="2000" baseline="-25000" dirty="0">
                <a:solidFill>
                  <a:srgbClr val="041B2D"/>
                </a:solidFill>
              </a:rPr>
              <a:t>1</a:t>
            </a:r>
            <a:r>
              <a:rPr lang="en-US" sz="2000" dirty="0">
                <a:solidFill>
                  <a:srgbClr val="041B2D"/>
                </a:solidFill>
              </a:rPr>
              <a:t>sini = n</a:t>
            </a:r>
            <a:r>
              <a:rPr lang="en-US" sz="2000" baseline="-25000" dirty="0">
                <a:solidFill>
                  <a:srgbClr val="041B2D"/>
                </a:solidFill>
              </a:rPr>
              <a:t>2</a:t>
            </a:r>
            <a:r>
              <a:rPr lang="en-US" sz="2000" dirty="0">
                <a:solidFill>
                  <a:srgbClr val="041B2D"/>
                </a:solidFill>
              </a:rPr>
              <a:t>sinr</a:t>
            </a:r>
            <a:endParaRPr lang="en-US" sz="2000" dirty="0">
              <a:solidFill>
                <a:srgbClr val="C00000"/>
              </a:solidFill>
            </a:endParaRPr>
          </a:p>
        </p:txBody>
      </p:sp>
      <mc:AlternateContent xmlns:mc="http://schemas.openxmlformats.org/markup-compatibility/2006" xmlns:a14="http://schemas.microsoft.com/office/drawing/2010/main">
        <mc:Choice Requires="a14">
          <p:sp>
            <p:nvSpPr>
              <p:cNvPr id="32" name="Google Shape;310;p38">
                <a:extLst>
                  <a:ext uri="{FF2B5EF4-FFF2-40B4-BE49-F238E27FC236}">
                    <a16:creationId xmlns:a16="http://schemas.microsoft.com/office/drawing/2014/main" id="{C80B9CF9-6640-1B1B-3756-FF471A40DE05}"/>
                  </a:ext>
                </a:extLst>
              </p:cNvPr>
              <p:cNvSpPr txBox="1">
                <a:spLocks/>
              </p:cNvSpPr>
              <p:nvPr/>
            </p:nvSpPr>
            <p:spPr>
              <a:xfrm>
                <a:off x="5688471" y="2416225"/>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a:t>
                </a:r>
                <a:r>
                  <a:rPr lang="en-US" sz="2000" dirty="0" err="1">
                    <a:solidFill>
                      <a:srgbClr val="041B2D"/>
                    </a:solidFill>
                  </a:rPr>
                  <a:t>sinr</a:t>
                </a:r>
                <a:r>
                  <a:rPr lang="en-US" sz="2000" dirty="0">
                    <a:solidFill>
                      <a:srgbClr val="041B2D"/>
                    </a:solidFill>
                  </a:rPr>
                  <a:t> =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en-US" sz="2000" dirty="0">
                            <a:solidFill>
                              <a:srgbClr val="041B2D"/>
                            </a:solidFill>
                          </a:rPr>
                          <m:t>n</m:t>
                        </m:r>
                        <m:r>
                          <m:rPr>
                            <m:nor/>
                          </m:rPr>
                          <a:rPr lang="en-US" sz="2000" baseline="-25000" dirty="0">
                            <a:solidFill>
                              <a:srgbClr val="041B2D"/>
                            </a:solidFill>
                          </a:rPr>
                          <m:t>1</m:t>
                        </m:r>
                      </m:num>
                      <m:den>
                        <m:r>
                          <m:rPr>
                            <m:nor/>
                          </m:rPr>
                          <a:rPr lang="en-US" sz="2000" dirty="0">
                            <a:solidFill>
                              <a:srgbClr val="041B2D"/>
                            </a:solidFill>
                          </a:rPr>
                          <m:t>n</m:t>
                        </m:r>
                        <m:r>
                          <m:rPr>
                            <m:nor/>
                          </m:rPr>
                          <a:rPr lang="en-US" sz="2000" baseline="-25000" dirty="0">
                            <a:solidFill>
                              <a:srgbClr val="041B2D"/>
                            </a:solidFill>
                          </a:rPr>
                          <m:t>2</m:t>
                        </m:r>
                      </m:den>
                    </m:f>
                  </m:oMath>
                </a14:m>
                <a:r>
                  <a:rPr lang="en-US" sz="2000" dirty="0">
                    <a:solidFill>
                      <a:srgbClr val="041B2D"/>
                    </a:solidFill>
                  </a:rPr>
                  <a:t>sini</a:t>
                </a:r>
                <a:endParaRPr lang="en-US" sz="2000" dirty="0">
                  <a:solidFill>
                    <a:srgbClr val="C00000"/>
                  </a:solidFill>
                </a:endParaRPr>
              </a:p>
            </p:txBody>
          </p:sp>
        </mc:Choice>
        <mc:Fallback xmlns="">
          <p:sp>
            <p:nvSpPr>
              <p:cNvPr id="32" name="Google Shape;310;p38">
                <a:extLst>
                  <a:ext uri="{FF2B5EF4-FFF2-40B4-BE49-F238E27FC236}">
                    <a16:creationId xmlns:a16="http://schemas.microsoft.com/office/drawing/2014/main" id="{C80B9CF9-6640-1B1B-3756-FF471A40DE05}"/>
                  </a:ext>
                </a:extLst>
              </p:cNvPr>
              <p:cNvSpPr txBox="1">
                <a:spLocks noRot="1" noChangeAspect="1" noMove="1" noResize="1" noEditPoints="1" noAdjustHandles="1" noChangeArrowheads="1" noChangeShapeType="1" noTextEdit="1"/>
              </p:cNvSpPr>
              <p:nvPr/>
            </p:nvSpPr>
            <p:spPr>
              <a:xfrm>
                <a:off x="5688471" y="2416225"/>
                <a:ext cx="3344963" cy="805583"/>
              </a:xfrm>
              <a:prstGeom prst="rect">
                <a:avLst/>
              </a:prstGeom>
              <a:blipFill>
                <a:blip r:embed="rId3"/>
                <a:stretch>
                  <a:fillRect l="-1821" b="-3759"/>
                </a:stretch>
              </a:blipFill>
              <a:ln>
                <a:noFill/>
              </a:ln>
            </p:spPr>
            <p:txBody>
              <a:bodyPr/>
              <a:lstStyle/>
              <a:p>
                <a:r>
                  <a:rPr lang="en-US">
                    <a:noFill/>
                  </a:rPr>
                  <a:t> </a:t>
                </a:r>
              </a:p>
            </p:txBody>
          </p:sp>
        </mc:Fallback>
      </mc:AlternateContent>
      <p:sp>
        <p:nvSpPr>
          <p:cNvPr id="33" name="Google Shape;310;p38">
            <a:extLst>
              <a:ext uri="{FF2B5EF4-FFF2-40B4-BE49-F238E27FC236}">
                <a16:creationId xmlns:a16="http://schemas.microsoft.com/office/drawing/2014/main" id="{1BD163EB-ED12-0540-1C89-FCBD3B8A167B}"/>
              </a:ext>
            </a:extLst>
          </p:cNvPr>
          <p:cNvSpPr txBox="1">
            <a:spLocks/>
          </p:cNvSpPr>
          <p:nvPr/>
        </p:nvSpPr>
        <p:spPr>
          <a:xfrm>
            <a:off x="5688471" y="3194359"/>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err="1">
                <a:solidFill>
                  <a:srgbClr val="041B2D"/>
                </a:solidFill>
              </a:rPr>
              <a:t>Nếu</a:t>
            </a:r>
            <a:r>
              <a:rPr lang="en-US" sz="2000" dirty="0">
                <a:solidFill>
                  <a:srgbClr val="041B2D"/>
                </a:solidFill>
              </a:rPr>
              <a:t> n</a:t>
            </a:r>
            <a:r>
              <a:rPr lang="en-US" sz="2000" baseline="-25000" dirty="0">
                <a:solidFill>
                  <a:srgbClr val="041B2D"/>
                </a:solidFill>
              </a:rPr>
              <a:t>1</a:t>
            </a:r>
            <a:r>
              <a:rPr lang="en-US" sz="2000" dirty="0">
                <a:solidFill>
                  <a:srgbClr val="041B2D"/>
                </a:solidFill>
              </a:rPr>
              <a:t> &gt; n</a:t>
            </a:r>
            <a:r>
              <a:rPr lang="en-US" sz="2000" baseline="-25000" dirty="0">
                <a:solidFill>
                  <a:srgbClr val="041B2D"/>
                </a:solidFill>
              </a:rPr>
              <a:t>2</a:t>
            </a:r>
            <a:r>
              <a:rPr lang="en-US" sz="2000" dirty="0">
                <a:solidFill>
                  <a:srgbClr val="041B2D"/>
                </a:solidFill>
                <a:latin typeface="#9Slide03 Arima Madurai Black" panose="00000A00000000000000" pitchFamily="2" charset="-93"/>
                <a:cs typeface="#9Slide03 Arima Madurai Black" panose="00000A00000000000000" pitchFamily="2" charset="-93"/>
              </a:rPr>
              <a:t> →</a:t>
            </a:r>
            <a:r>
              <a:rPr lang="en-US" sz="2000" dirty="0">
                <a:solidFill>
                  <a:srgbClr val="041B2D"/>
                </a:solidFill>
              </a:rPr>
              <a:t> </a:t>
            </a:r>
            <a:r>
              <a:rPr lang="en-US" sz="2000" dirty="0" err="1">
                <a:solidFill>
                  <a:srgbClr val="041B2D"/>
                </a:solidFill>
              </a:rPr>
              <a:t>sinr</a:t>
            </a:r>
            <a:r>
              <a:rPr lang="en-US" sz="2000" dirty="0">
                <a:solidFill>
                  <a:srgbClr val="041B2D"/>
                </a:solidFill>
              </a:rPr>
              <a:t> &gt; </a:t>
            </a:r>
            <a:r>
              <a:rPr lang="en-US" sz="2000" dirty="0" err="1">
                <a:solidFill>
                  <a:srgbClr val="041B2D"/>
                </a:solidFill>
              </a:rPr>
              <a:t>sini</a:t>
            </a:r>
            <a:endParaRPr lang="en-US" sz="2000" dirty="0">
              <a:solidFill>
                <a:srgbClr val="C00000"/>
              </a:solidFill>
            </a:endParaRPr>
          </a:p>
        </p:txBody>
      </p:sp>
      <p:sp>
        <p:nvSpPr>
          <p:cNvPr id="34" name="Google Shape;310;p38">
            <a:extLst>
              <a:ext uri="{FF2B5EF4-FFF2-40B4-BE49-F238E27FC236}">
                <a16:creationId xmlns:a16="http://schemas.microsoft.com/office/drawing/2014/main" id="{DEDB30F9-907A-82D5-AC38-0CE963A8CFCB}"/>
              </a:ext>
            </a:extLst>
          </p:cNvPr>
          <p:cNvSpPr txBox="1">
            <a:spLocks/>
          </p:cNvSpPr>
          <p:nvPr/>
        </p:nvSpPr>
        <p:spPr>
          <a:xfrm>
            <a:off x="5688471" y="3733407"/>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b="1" dirty="0">
                <a:solidFill>
                  <a:srgbClr val="041B2D"/>
                </a:solidFill>
                <a:latin typeface="#9Slide03 Arima Madurai Black" panose="00000A00000000000000" pitchFamily="2" charset="-93"/>
                <a:cs typeface="#9Slide03 Arima Madurai Black" panose="00000A00000000000000" pitchFamily="2" charset="-93"/>
              </a:rPr>
              <a:t>→</a:t>
            </a:r>
            <a:r>
              <a:rPr lang="en-US" sz="2000" b="1" dirty="0">
                <a:solidFill>
                  <a:srgbClr val="041B2D"/>
                </a:solidFill>
              </a:rPr>
              <a:t> r &gt; </a:t>
            </a:r>
            <a:r>
              <a:rPr lang="en-US" sz="2000" b="1" dirty="0" err="1">
                <a:solidFill>
                  <a:srgbClr val="041B2D"/>
                </a:solidFill>
              </a:rPr>
              <a:t>i</a:t>
            </a:r>
            <a:endParaRPr lang="en-US" sz="2000" b="1" dirty="0">
              <a:solidFill>
                <a:srgbClr val="C00000"/>
              </a:solidFill>
            </a:endParaRPr>
          </a:p>
        </p:txBody>
      </p:sp>
    </p:spTree>
    <p:extLst>
      <p:ext uri="{BB962C8B-B14F-4D97-AF65-F5344CB8AC3E}">
        <p14:creationId xmlns:p14="http://schemas.microsoft.com/office/powerpoint/2010/main" val="96208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3000"/>
                                  </p:iterate>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3000"/>
                                  </p:iterate>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3000"/>
                                  </p:iterate>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3000"/>
                                  </p:iterate>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grpSp>
        <p:nvGrpSpPr>
          <p:cNvPr id="3" name="Group 2">
            <a:extLst>
              <a:ext uri="{FF2B5EF4-FFF2-40B4-BE49-F238E27FC236}">
                <a16:creationId xmlns:a16="http://schemas.microsoft.com/office/drawing/2014/main" id="{50E2A71A-E9DA-193C-B45E-3F038EE23B37}"/>
              </a:ext>
            </a:extLst>
          </p:cNvPr>
          <p:cNvGrpSpPr/>
          <p:nvPr/>
        </p:nvGrpSpPr>
        <p:grpSpPr>
          <a:xfrm>
            <a:off x="3553221" y="1056227"/>
            <a:ext cx="5590779" cy="3935247"/>
            <a:chOff x="58393" y="1188379"/>
            <a:chExt cx="5209070" cy="3666570"/>
          </a:xfrm>
        </p:grpSpPr>
        <p:sp>
          <p:nvSpPr>
            <p:cNvPr id="18" name="TextBox 17">
              <a:extLst>
                <a:ext uri="{FF2B5EF4-FFF2-40B4-BE49-F238E27FC236}">
                  <a16:creationId xmlns:a16="http://schemas.microsoft.com/office/drawing/2014/main" id="{A1DB181E-3604-177A-62B6-64FDB26E7DA0}"/>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9" name="Group 18">
              <a:extLst>
                <a:ext uri="{FF2B5EF4-FFF2-40B4-BE49-F238E27FC236}">
                  <a16:creationId xmlns:a16="http://schemas.microsoft.com/office/drawing/2014/main"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a16="http://schemas.microsoft.com/office/drawing/2014/main"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Connector 28">
                <a:extLst>
                  <a:ext uri="{FF2B5EF4-FFF2-40B4-BE49-F238E27FC236}">
                    <a16:creationId xmlns:a16="http://schemas.microsoft.com/office/drawing/2014/main"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TextBox 19">
              <a:extLst>
                <a:ext uri="{FF2B5EF4-FFF2-40B4-BE49-F238E27FC236}">
                  <a16:creationId xmlns:a16="http://schemas.microsoft.com/office/drawing/2014/main" id="{DD3CC532-70F5-1808-1432-45EFF8795A6F}"/>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1" name="TextBox 20">
              <a:extLst>
                <a:ext uri="{FF2B5EF4-FFF2-40B4-BE49-F238E27FC236}">
                  <a16:creationId xmlns:a16="http://schemas.microsoft.com/office/drawing/2014/main" id="{85242652-5017-578C-41C6-B136DDD829F1}"/>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2" name="TextBox 21">
              <a:extLst>
                <a:ext uri="{FF2B5EF4-FFF2-40B4-BE49-F238E27FC236}">
                  <a16:creationId xmlns:a16="http://schemas.microsoft.com/office/drawing/2014/main" id="{A29315F9-EC12-74C5-79D5-37ACAE7BA8D6}"/>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3" name="TextBox 22">
              <a:extLst>
                <a:ext uri="{FF2B5EF4-FFF2-40B4-BE49-F238E27FC236}">
                  <a16:creationId xmlns:a16="http://schemas.microsoft.com/office/drawing/2014/main" id="{A907614F-26AD-6027-2D4B-42EB0ABE5179}"/>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4" name="TextBox 23">
              <a:extLst>
                <a:ext uri="{FF2B5EF4-FFF2-40B4-BE49-F238E27FC236}">
                  <a16:creationId xmlns:a16="http://schemas.microsoft.com/office/drawing/2014/main" id="{D30C869B-2238-BC83-48CE-9EADFC54CFAE}"/>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5" name="TextBox 24">
              <a:extLst>
                <a:ext uri="{FF2B5EF4-FFF2-40B4-BE49-F238E27FC236}">
                  <a16:creationId xmlns:a16="http://schemas.microsoft.com/office/drawing/2014/main" id="{0B432CB4-90CF-9DF1-D137-7ABD5CDF2E30}"/>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6" name="TextBox 25">
              <a:extLst>
                <a:ext uri="{FF2B5EF4-FFF2-40B4-BE49-F238E27FC236}">
                  <a16:creationId xmlns:a16="http://schemas.microsoft.com/office/drawing/2014/main" id="{0D331CFE-F7DC-2B8E-329A-1ADCD62350E9}"/>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C6CFC6FF-D089-70BC-1285-F883E5E5AFF5}"/>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4" name="Straight Connector 3">
            <a:extLst>
              <a:ext uri="{FF2B5EF4-FFF2-40B4-BE49-F238E27FC236}">
                <a16:creationId xmlns:a16="http://schemas.microsoft.com/office/drawing/2014/main" id="{58F469AF-96AB-62C9-7C21-09C31B4CA06F}"/>
              </a:ext>
            </a:extLst>
          </p:cNvPr>
          <p:cNvCxnSpPr>
            <a:cxnSpLocks/>
          </p:cNvCxnSpPr>
          <p:nvPr/>
        </p:nvCxnSpPr>
        <p:spPr>
          <a:xfrm>
            <a:off x="6508081" y="1200518"/>
            <a:ext cx="0" cy="35594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4492051-6F4D-0E50-0B75-143032914CA0}"/>
              </a:ext>
            </a:extLst>
          </p:cNvPr>
          <p:cNvGrpSpPr/>
          <p:nvPr/>
        </p:nvGrpSpPr>
        <p:grpSpPr>
          <a:xfrm rot="17619495">
            <a:off x="6708040" y="1963359"/>
            <a:ext cx="1562831" cy="1514706"/>
            <a:chOff x="1022287" y="1484770"/>
            <a:chExt cx="1456130" cy="1411289"/>
          </a:xfrm>
        </p:grpSpPr>
        <p:cxnSp>
          <p:nvCxnSpPr>
            <p:cNvPr id="15" name="Straight Connector 14">
              <a:extLst>
                <a:ext uri="{FF2B5EF4-FFF2-40B4-BE49-F238E27FC236}">
                  <a16:creationId xmlns:a16="http://schemas.microsoft.com/office/drawing/2014/main"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FFC1FA4-8C89-6BC7-EEFB-1F5DBA64AB86}"/>
              </a:ext>
            </a:extLst>
          </p:cNvPr>
          <p:cNvGrpSpPr/>
          <p:nvPr/>
        </p:nvGrpSpPr>
        <p:grpSpPr>
          <a:xfrm rot="15795367">
            <a:off x="5272726" y="3214239"/>
            <a:ext cx="1325495" cy="1284677"/>
            <a:chOff x="1022287" y="1484770"/>
            <a:chExt cx="1456130" cy="1411289"/>
          </a:xfrm>
        </p:grpSpPr>
        <p:cxnSp>
          <p:nvCxnSpPr>
            <p:cNvPr id="13" name="Straight Connector 12">
              <a:extLst>
                <a:ext uri="{FF2B5EF4-FFF2-40B4-BE49-F238E27FC236}">
                  <a16:creationId xmlns:a16="http://schemas.microsoft.com/office/drawing/2014/main"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a16="http://schemas.microsoft.com/office/drawing/2014/main" id="{FA50AD70-EDCF-FCCC-1296-D94F79096BDC}"/>
              </a:ext>
            </a:extLst>
          </p:cNvPr>
          <p:cNvSpPr txBox="1">
            <a:spLocks/>
          </p:cNvSpPr>
          <p:nvPr/>
        </p:nvSpPr>
        <p:spPr>
          <a:xfrm>
            <a:off x="597762" y="1452160"/>
            <a:ext cx="3253497" cy="5880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a:t>
            </a:r>
            <a:r>
              <a:rPr lang="en-US" sz="2000" dirty="0" err="1">
                <a:solidFill>
                  <a:srgbClr val="041B2D"/>
                </a:solidFill>
              </a:rPr>
              <a:t>i</a:t>
            </a:r>
            <a:r>
              <a:rPr lang="en-US" sz="2000" dirty="0">
                <a:solidFill>
                  <a:srgbClr val="041B2D"/>
                </a:solidFill>
              </a:rPr>
              <a:t> </a:t>
            </a:r>
            <a:r>
              <a:rPr lang="en-US" sz="2000" dirty="0" err="1">
                <a:solidFill>
                  <a:srgbClr val="041B2D"/>
                </a:solidFill>
              </a:rPr>
              <a:t>tăng</a:t>
            </a:r>
            <a:r>
              <a:rPr lang="en-US" sz="2000" dirty="0">
                <a:solidFill>
                  <a:srgbClr val="041B2D"/>
                </a:solidFill>
              </a:rPr>
              <a:t> </a:t>
            </a: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r </a:t>
            </a:r>
            <a:r>
              <a:rPr lang="en-US" sz="2000" dirty="0" err="1">
                <a:solidFill>
                  <a:srgbClr val="041B2D"/>
                </a:solidFill>
              </a:rPr>
              <a:t>tăng</a:t>
            </a:r>
            <a:endParaRPr lang="en-US" sz="2000" dirty="0">
              <a:solidFill>
                <a:srgbClr val="041B2D"/>
              </a:solidFill>
            </a:endParaRPr>
          </a:p>
        </p:txBody>
      </p:sp>
      <p:sp>
        <p:nvSpPr>
          <p:cNvPr id="32" name="Google Shape;310;p38">
            <a:extLst>
              <a:ext uri="{FF2B5EF4-FFF2-40B4-BE49-F238E27FC236}">
                <a16:creationId xmlns:a16="http://schemas.microsoft.com/office/drawing/2014/main" id="{C80B9CF9-6640-1B1B-3756-FF471A40DE05}"/>
              </a:ext>
            </a:extLst>
          </p:cNvPr>
          <p:cNvSpPr txBox="1">
            <a:spLocks/>
          </p:cNvSpPr>
          <p:nvPr/>
        </p:nvSpPr>
        <p:spPr>
          <a:xfrm>
            <a:off x="598114" y="2105695"/>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r = 90</a:t>
            </a:r>
            <a:r>
              <a:rPr lang="en-US" sz="2000" baseline="30000" dirty="0">
                <a:solidFill>
                  <a:srgbClr val="041B2D"/>
                </a:solidFill>
              </a:rPr>
              <a:t>o</a:t>
            </a:r>
            <a:r>
              <a:rPr lang="en-US" sz="2000" dirty="0">
                <a:solidFill>
                  <a:srgbClr val="041B2D"/>
                </a:solidFill>
              </a:rPr>
              <a:t> </a:t>
            </a: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a:t>
            </a:r>
            <a:r>
              <a:rPr lang="en-US" sz="2000" dirty="0" err="1">
                <a:solidFill>
                  <a:srgbClr val="041B2D"/>
                </a:solidFill>
              </a:rPr>
              <a:t>i</a:t>
            </a:r>
            <a:r>
              <a:rPr lang="en-US" sz="2000" dirty="0">
                <a:solidFill>
                  <a:srgbClr val="041B2D"/>
                </a:solidFill>
              </a:rPr>
              <a:t> </a:t>
            </a:r>
            <a:r>
              <a:rPr lang="en-US" sz="2000" dirty="0" err="1">
                <a:solidFill>
                  <a:srgbClr val="041B2D"/>
                </a:solidFill>
              </a:rPr>
              <a:t>đạt</a:t>
            </a:r>
            <a:r>
              <a:rPr lang="en-US" sz="2000" dirty="0">
                <a:solidFill>
                  <a:srgbClr val="041B2D"/>
                </a:solidFill>
              </a:rPr>
              <a:t> </a:t>
            </a:r>
            <a:r>
              <a:rPr lang="en-US" sz="2000" dirty="0" err="1">
                <a:solidFill>
                  <a:srgbClr val="041B2D"/>
                </a:solidFill>
              </a:rPr>
              <a:t>i</a:t>
            </a:r>
            <a:r>
              <a:rPr lang="en-US" sz="2000" baseline="-25000" dirty="0" err="1">
                <a:solidFill>
                  <a:srgbClr val="041B2D"/>
                </a:solidFill>
              </a:rPr>
              <a:t>th</a:t>
            </a:r>
            <a:endParaRPr lang="en-US" sz="2000" baseline="-25000" dirty="0">
              <a:solidFill>
                <a:srgbClr val="041B2D"/>
              </a:solidFill>
            </a:endParaRPr>
          </a:p>
        </p:txBody>
      </p:sp>
      <p:sp>
        <p:nvSpPr>
          <p:cNvPr id="33" name="Google Shape;310;p38">
            <a:extLst>
              <a:ext uri="{FF2B5EF4-FFF2-40B4-BE49-F238E27FC236}">
                <a16:creationId xmlns:a16="http://schemas.microsoft.com/office/drawing/2014/main" id="{1BD163EB-ED12-0540-1C89-FCBD3B8A167B}"/>
              </a:ext>
            </a:extLst>
          </p:cNvPr>
          <p:cNvSpPr txBox="1">
            <a:spLocks/>
          </p:cNvSpPr>
          <p:nvPr/>
        </p:nvSpPr>
        <p:spPr>
          <a:xfrm>
            <a:off x="620072" y="2767186"/>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n</a:t>
            </a:r>
            <a:r>
              <a:rPr lang="en-US" sz="2000" baseline="-25000" dirty="0">
                <a:solidFill>
                  <a:srgbClr val="041B2D"/>
                </a:solidFill>
              </a:rPr>
              <a:t>1</a:t>
            </a:r>
            <a:r>
              <a:rPr lang="en-US" sz="2000" dirty="0">
                <a:solidFill>
                  <a:srgbClr val="041B2D"/>
                </a:solidFill>
              </a:rPr>
              <a:t>sini = n</a:t>
            </a:r>
            <a:r>
              <a:rPr lang="en-US" sz="2000" baseline="-25000" dirty="0">
                <a:solidFill>
                  <a:srgbClr val="041B2D"/>
                </a:solidFill>
              </a:rPr>
              <a:t>2</a:t>
            </a:r>
            <a:r>
              <a:rPr lang="en-US" sz="2000" dirty="0">
                <a:solidFill>
                  <a:srgbClr val="041B2D"/>
                </a:solidFill>
              </a:rPr>
              <a:t>sin90</a:t>
            </a:r>
            <a:r>
              <a:rPr lang="en-US" sz="2000" baseline="30000" dirty="0">
                <a:solidFill>
                  <a:srgbClr val="041B2D"/>
                </a:solidFill>
              </a:rPr>
              <a:t>o</a:t>
            </a:r>
            <a:endParaRPr lang="en-US" sz="2000" baseline="30000" dirty="0">
              <a:solidFill>
                <a:srgbClr val="C00000"/>
              </a:solidFill>
            </a:endParaRPr>
          </a:p>
          <a:p>
            <a:pPr marL="0" indent="0">
              <a:lnSpc>
                <a:spcPct val="150000"/>
              </a:lnSpc>
            </a:pPr>
            <a:endParaRPr lang="en-US" sz="2000" dirty="0">
              <a:solidFill>
                <a:srgbClr val="C00000"/>
              </a:solidFill>
            </a:endParaRPr>
          </a:p>
        </p:txBody>
      </p:sp>
      <mc:AlternateContent xmlns:mc="http://schemas.openxmlformats.org/markup-compatibility/2006" xmlns:a14="http://schemas.microsoft.com/office/drawing/2010/main">
        <mc:Choice Requires="a14">
          <p:sp>
            <p:nvSpPr>
              <p:cNvPr id="34" name="Google Shape;310;p38">
                <a:extLst>
                  <a:ext uri="{FF2B5EF4-FFF2-40B4-BE49-F238E27FC236}">
                    <a16:creationId xmlns:a16="http://schemas.microsoft.com/office/drawing/2014/main" id="{DEDB30F9-907A-82D5-AC38-0CE963A8CFCB}"/>
                  </a:ext>
                </a:extLst>
              </p:cNvPr>
              <p:cNvSpPr txBox="1">
                <a:spLocks/>
              </p:cNvSpPr>
              <p:nvPr/>
            </p:nvSpPr>
            <p:spPr>
              <a:xfrm>
                <a:off x="576848" y="3330630"/>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b="1" dirty="0">
                    <a:solidFill>
                      <a:srgbClr val="041B2D"/>
                    </a:solidFill>
                    <a:latin typeface="#9Slide03 Arima Madurai Black" panose="00000A00000000000000" pitchFamily="2" charset="-93"/>
                    <a:cs typeface="#9Slide03 Arima Madurai Black" panose="00000A00000000000000" pitchFamily="2" charset="-93"/>
                  </a:rPr>
                  <a:t>→</a:t>
                </a:r>
                <a:r>
                  <a:rPr lang="en-US" sz="2000" b="1" dirty="0">
                    <a:solidFill>
                      <a:srgbClr val="041B2D"/>
                    </a:solidFill>
                  </a:rPr>
                  <a:t> </a:t>
                </a:r>
                <a:r>
                  <a:rPr lang="vi-VN" sz="2000" b="1" dirty="0"/>
                  <a:t>sin</a:t>
                </a:r>
                <a:r>
                  <a:rPr lang="en-US" sz="2000" b="1" dirty="0" err="1"/>
                  <a:t>i</a:t>
                </a:r>
                <a:r>
                  <a:rPr lang="en-US" sz="2000" b="1" baseline="-25000" dirty="0" err="1"/>
                  <a:t>th</a:t>
                </a:r>
                <a:r>
                  <a:rPr lang="en-US" sz="2000" b="1" dirty="0"/>
                  <a:t> = </a:t>
                </a:r>
                <a14:m>
                  <m:oMath xmlns:m="http://schemas.openxmlformats.org/officeDocument/2006/math">
                    <m:f>
                      <m:fPr>
                        <m:ctrlPr>
                          <a:rPr lang="en-US" sz="2000" b="1" i="1">
                            <a:latin typeface="Cambria Math" panose="02040503050406030204" pitchFamily="18" charset="0"/>
                          </a:rPr>
                        </m:ctrlPr>
                      </m:fPr>
                      <m:num>
                        <m:r>
                          <m:rPr>
                            <m:nor/>
                          </m:rPr>
                          <a:rPr lang="en-US" sz="2000" b="1" dirty="0"/>
                          <m:t>n</m:t>
                        </m:r>
                        <m:r>
                          <m:rPr>
                            <m:nor/>
                          </m:rPr>
                          <a:rPr lang="en-US" sz="2000" b="1" baseline="-25000" dirty="0"/>
                          <m:t>2</m:t>
                        </m:r>
                      </m:num>
                      <m:den>
                        <m:r>
                          <m:rPr>
                            <m:nor/>
                          </m:rPr>
                          <a:rPr lang="en-US" sz="2000" b="1" dirty="0"/>
                          <m:t>n</m:t>
                        </m:r>
                        <m:r>
                          <m:rPr>
                            <m:nor/>
                          </m:rPr>
                          <a:rPr lang="en-US" sz="2000" b="1" baseline="-25000" dirty="0"/>
                          <m:t>1</m:t>
                        </m:r>
                      </m:den>
                    </m:f>
                  </m:oMath>
                </a14:m>
                <a:endParaRPr lang="en-US" sz="2000" b="1" dirty="0">
                  <a:solidFill>
                    <a:srgbClr val="C00000"/>
                  </a:solidFill>
                </a:endParaRPr>
              </a:p>
            </p:txBody>
          </p:sp>
        </mc:Choice>
        <mc:Fallback xmlns="">
          <p:sp>
            <p:nvSpPr>
              <p:cNvPr id="34" name="Google Shape;310;p38">
                <a:extLst>
                  <a:ext uri="{FF2B5EF4-FFF2-40B4-BE49-F238E27FC236}">
                    <a16:creationId xmlns:a16="http://schemas.microsoft.com/office/drawing/2014/main" id="{DEDB30F9-907A-82D5-AC38-0CE963A8CFCB}"/>
                  </a:ext>
                </a:extLst>
              </p:cNvPr>
              <p:cNvSpPr txBox="1">
                <a:spLocks noRot="1" noChangeAspect="1" noMove="1" noResize="1" noEditPoints="1" noAdjustHandles="1" noChangeArrowheads="1" noChangeShapeType="1" noTextEdit="1"/>
              </p:cNvSpPr>
              <p:nvPr/>
            </p:nvSpPr>
            <p:spPr>
              <a:xfrm>
                <a:off x="576848" y="3330630"/>
                <a:ext cx="3253497" cy="644130"/>
              </a:xfrm>
              <a:prstGeom prst="rect">
                <a:avLst/>
              </a:prstGeom>
              <a:blipFill>
                <a:blip r:embed="rId3"/>
                <a:stretch>
                  <a:fillRect l="-2064" b="-3018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4457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3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695"/>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195"/>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300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3000"/>
                                  </p:iterate>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3000"/>
                                  </p:iterate>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650372" y="1090248"/>
            <a:ext cx="7642809"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13417" y="3585467"/>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8" name="Google Shape;247;p34">
            <a:extLst>
              <a:ext uri="{FF2B5EF4-FFF2-40B4-BE49-F238E27FC236}">
                <a16:creationId xmlns:a16="http://schemas.microsoft.com/office/drawing/2014/main" id="{A627FF5A-41D2-D1C9-16D4-1CDF96F707DD}"/>
              </a:ext>
            </a:extLst>
          </p:cNvPr>
          <p:cNvSpPr txBox="1">
            <a:spLocks/>
          </p:cNvSpPr>
          <p:nvPr/>
        </p:nvSpPr>
        <p:spPr>
          <a:xfrm>
            <a:off x="716404" y="830753"/>
            <a:ext cx="4228390" cy="39347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t>2. </a:t>
            </a:r>
            <a:r>
              <a:rPr lang="en-US" sz="2000" dirty="0" err="1"/>
              <a:t>Góc</a:t>
            </a:r>
            <a:r>
              <a:rPr lang="en-US" sz="2000" dirty="0"/>
              <a:t> </a:t>
            </a:r>
            <a:r>
              <a:rPr lang="en-US" sz="2000" dirty="0" err="1"/>
              <a:t>tới</a:t>
            </a:r>
            <a:r>
              <a:rPr lang="en-US" sz="2000" dirty="0"/>
              <a:t> </a:t>
            </a:r>
            <a:r>
              <a:rPr lang="en-US" sz="2000" dirty="0" err="1"/>
              <a:t>hạn</a:t>
            </a:r>
            <a:r>
              <a:rPr lang="en-US" sz="2000" dirty="0"/>
              <a:t> </a:t>
            </a:r>
            <a:r>
              <a:rPr lang="en-US" sz="2000" dirty="0" err="1"/>
              <a:t>phản</a:t>
            </a:r>
            <a:r>
              <a:rPr lang="en-US" sz="2000" dirty="0"/>
              <a:t> </a:t>
            </a:r>
            <a:r>
              <a:rPr lang="en-US" sz="2000" dirty="0" err="1"/>
              <a:t>xạ</a:t>
            </a:r>
            <a:r>
              <a:rPr lang="en-US" sz="2000" dirty="0"/>
              <a:t> </a:t>
            </a:r>
            <a:r>
              <a:rPr lang="en-US" sz="2000" dirty="0" err="1"/>
              <a:t>toàn</a:t>
            </a:r>
            <a:r>
              <a:rPr lang="en-US" sz="2000" dirty="0"/>
              <a:t> </a:t>
            </a:r>
            <a:r>
              <a:rPr lang="en-US" sz="2000" dirty="0" err="1"/>
              <a:t>phần</a:t>
            </a:r>
            <a:r>
              <a:rPr lang="en-US" sz="2000" dirty="0"/>
              <a:t> </a:t>
            </a:r>
          </a:p>
        </p:txBody>
      </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377495" y="1596358"/>
            <a:ext cx="6475101" cy="803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41B2D"/>
                </a:solidFill>
              </a:rPr>
              <a:t>Góc tới lúc bắt đầu không quan sát th</a:t>
            </a:r>
            <a:r>
              <a:rPr lang="en-US" sz="2000">
                <a:solidFill>
                  <a:srgbClr val="041B2D"/>
                </a:solidFill>
              </a:rPr>
              <a:t>ấ</a:t>
            </a:r>
            <a:r>
              <a:rPr lang="vi-VN" sz="2000">
                <a:solidFill>
                  <a:srgbClr val="041B2D"/>
                </a:solidFill>
              </a:rPr>
              <a:t>y </a:t>
            </a:r>
            <a:r>
              <a:rPr lang="vi-VN" sz="2000" dirty="0">
                <a:solidFill>
                  <a:srgbClr val="041B2D"/>
                </a:solidFill>
              </a:rPr>
              <a:t>tia khúc xạ được gọi là </a:t>
            </a:r>
            <a:r>
              <a:rPr lang="vi-VN" sz="2000" b="1" dirty="0">
                <a:solidFill>
                  <a:srgbClr val="C00000"/>
                </a:solidFill>
              </a:rPr>
              <a:t>góc tới hạn </a:t>
            </a:r>
            <a:r>
              <a:rPr lang="vi-VN" sz="2000" dirty="0">
                <a:solidFill>
                  <a:srgbClr val="041B2D"/>
                </a:solidFill>
              </a:rPr>
              <a:t>(kí hiệu: i</a:t>
            </a:r>
            <a:r>
              <a:rPr lang="en-US" sz="2000" baseline="-25000" dirty="0">
                <a:solidFill>
                  <a:srgbClr val="041B2D"/>
                </a:solidFill>
              </a:rPr>
              <a:t>t</a:t>
            </a:r>
            <a:r>
              <a:rPr lang="vi-VN" sz="2000" baseline="-25000" dirty="0">
                <a:solidFill>
                  <a:srgbClr val="041B2D"/>
                </a:solidFill>
              </a:rPr>
              <a:t>h</a:t>
            </a:r>
            <a:r>
              <a:rPr lang="vi-VN" sz="2000" dirty="0">
                <a:solidFill>
                  <a:srgbClr val="041B2D"/>
                </a:solidFill>
              </a:rPr>
              <a:t>)</a:t>
            </a:r>
            <a:endParaRPr lang="en-US" sz="2000" dirty="0">
              <a:solidFill>
                <a:srgbClr val="041B2D"/>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932" y="1833822"/>
            <a:ext cx="443750" cy="443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encil">
            <a:extLst>
              <a:ext uri="{FF2B5EF4-FFF2-40B4-BE49-F238E27FC236}">
                <a16:creationId xmlns:a16="http://schemas.microsoft.com/office/drawing/2014/main" id="{3D429FAF-9DF8-4AE5-C63C-B81D0D8A8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167" y="3031819"/>
            <a:ext cx="443750" cy="44375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10;p38">
            <a:extLst>
              <a:ext uri="{FF2B5EF4-FFF2-40B4-BE49-F238E27FC236}">
                <a16:creationId xmlns:a16="http://schemas.microsoft.com/office/drawing/2014/main" id="{94FF653D-BF73-1780-F745-FDF7EF19308F}"/>
              </a:ext>
            </a:extLst>
          </p:cNvPr>
          <p:cNvSpPr txBox="1">
            <a:spLocks/>
          </p:cNvSpPr>
          <p:nvPr/>
        </p:nvSpPr>
        <p:spPr>
          <a:xfrm>
            <a:off x="1362462" y="2811741"/>
            <a:ext cx="6793920"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Khi i &gt; i</a:t>
            </a:r>
            <a:r>
              <a:rPr lang="vi-VN" baseline="-25000" dirty="0"/>
              <a:t>th</a:t>
            </a:r>
            <a:r>
              <a:rPr lang="vi-VN"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không có tia khúc xạ, toàn bộ tia sáng bị phản xạ ở mặt phân cách</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b="1" dirty="0">
                <a:solidFill>
                  <a:srgbClr val="C00000"/>
                </a:solidFill>
              </a:rPr>
              <a:t>hiện tượng phản xạ toàn phần</a:t>
            </a:r>
            <a:r>
              <a:rPr lang="vi-VN" dirty="0"/>
              <a:t>.</a:t>
            </a:r>
            <a:endParaRPr lang="en-US" dirty="0"/>
          </a:p>
        </p:txBody>
      </p:sp>
    </p:spTree>
    <p:extLst>
      <p:ext uri="{BB962C8B-B14F-4D97-AF65-F5344CB8AC3E}">
        <p14:creationId xmlns:p14="http://schemas.microsoft.com/office/powerpoint/2010/main" val="1213880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E25CB7F-B7D3-28AB-245C-164D3A06036C}"/>
              </a:ext>
            </a:extLst>
          </p:cNvPr>
          <p:cNvSpPr/>
          <p:nvPr/>
        </p:nvSpPr>
        <p:spPr>
          <a:xfrm>
            <a:off x="815927" y="2806304"/>
            <a:ext cx="7183274" cy="1884672"/>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356013" y="765165"/>
            <a:ext cx="6854694" cy="14267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sz="2000" dirty="0"/>
              <a:t>Tính góc tới hạn phản xạ toàn phần trong trường hợp tia sáng chiếu từ bản bán trụ thủy tinh (chiết suất n</a:t>
            </a:r>
            <a:r>
              <a:rPr lang="vi-VN" sz="2000" baseline="-25000" dirty="0"/>
              <a:t>1</a:t>
            </a:r>
            <a:r>
              <a:rPr lang="vi-VN" sz="2000" dirty="0"/>
              <a:t> = 1,5) ra không khí (chiết suất n</a:t>
            </a:r>
            <a:r>
              <a:rPr lang="vi-VN" sz="2000" baseline="-25000" dirty="0"/>
              <a:t>2</a:t>
            </a:r>
            <a:r>
              <a:rPr lang="vi-VN" sz="2000" dirty="0"/>
              <a:t> = 1).</a:t>
            </a:r>
            <a:r>
              <a:rPr lang="en-US" sz="2000" dirty="0"/>
              <a:t> </a:t>
            </a:r>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6918529" y="371501"/>
            <a:ext cx="2303401" cy="2303401"/>
          </a:xfrm>
          <a:prstGeom prst="rect">
            <a:avLst/>
          </a:prstGeom>
        </p:spPr>
      </p:pic>
      <p:pic>
        <p:nvPicPr>
          <p:cNvPr id="2" name="Picture 1">
            <a:extLst>
              <a:ext uri="{FF2B5EF4-FFF2-40B4-BE49-F238E27FC236}">
                <a16:creationId xmlns:a16="http://schemas.microsoft.com/office/drawing/2014/main" id="{48C88DF0-6D83-A304-7FC8-49DD7BFBDD2F}"/>
              </a:ext>
            </a:extLst>
          </p:cNvPr>
          <p:cNvPicPr>
            <a:picLocks noChangeAspect="1"/>
          </p:cNvPicPr>
          <p:nvPr/>
        </p:nvPicPr>
        <p:blipFill>
          <a:blip r:embed="rId4"/>
          <a:stretch>
            <a:fillRect/>
          </a:stretch>
        </p:blipFill>
        <p:spPr>
          <a:xfrm>
            <a:off x="125252" y="2656836"/>
            <a:ext cx="2034140" cy="2034140"/>
          </a:xfrm>
          <a:prstGeom prst="rect">
            <a:avLst/>
          </a:prstGeom>
        </p:spPr>
      </p:pic>
      <mc:AlternateContent xmlns:mc="http://schemas.openxmlformats.org/markup-compatibility/2006" xmlns:a14="http://schemas.microsoft.com/office/drawing/2010/main">
        <mc:Choice Requires="a14">
          <p:sp>
            <p:nvSpPr>
              <p:cNvPr id="4" name="Google Shape;310;p38">
                <a:extLst>
                  <a:ext uri="{FF2B5EF4-FFF2-40B4-BE49-F238E27FC236}">
                    <a16:creationId xmlns:a16="http://schemas.microsoft.com/office/drawing/2014/main" id="{404DCD2D-1E87-08D0-E519-E452B00B2D04}"/>
                  </a:ext>
                </a:extLst>
              </p:cNvPr>
              <p:cNvSpPr txBox="1">
                <a:spLocks/>
              </p:cNvSpPr>
              <p:nvPr/>
            </p:nvSpPr>
            <p:spPr>
              <a:xfrm>
                <a:off x="2335680" y="3068566"/>
                <a:ext cx="5922886" cy="12328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sz="2400" dirty="0"/>
                  <a:t>sin</a:t>
                </a:r>
                <a:r>
                  <a:rPr lang="en-US" sz="2400" dirty="0" err="1"/>
                  <a:t>i</a:t>
                </a:r>
                <a:r>
                  <a:rPr lang="en-US" sz="2400" baseline="-25000" dirty="0" err="1"/>
                  <a:t>th</a:t>
                </a:r>
                <a:r>
                  <a:rPr lang="en-US" sz="2400" dirty="0"/>
                  <a:t> = </a:t>
                </a:r>
                <a14:m>
                  <m:oMath xmlns:m="http://schemas.openxmlformats.org/officeDocument/2006/math">
                    <m:f>
                      <m:fPr>
                        <m:ctrlPr>
                          <a:rPr lang="en-US" sz="2400" i="1">
                            <a:latin typeface="Cambria Math" panose="02040503050406030204" pitchFamily="18" charset="0"/>
                          </a:rPr>
                        </m:ctrlPr>
                      </m:fPr>
                      <m:num>
                        <m:r>
                          <m:rPr>
                            <m:nor/>
                          </m:rPr>
                          <a:rPr lang="en-US" sz="2400" dirty="0"/>
                          <m:t>n</m:t>
                        </m:r>
                        <m:r>
                          <m:rPr>
                            <m:nor/>
                          </m:rPr>
                          <a:rPr lang="en-US" sz="2400" baseline="-25000" dirty="0"/>
                          <m:t>2</m:t>
                        </m:r>
                      </m:num>
                      <m:den>
                        <m:r>
                          <m:rPr>
                            <m:nor/>
                          </m:rPr>
                          <a:rPr lang="en-US" sz="2400" dirty="0"/>
                          <m:t>n</m:t>
                        </m:r>
                        <m:r>
                          <m:rPr>
                            <m:nor/>
                          </m:rPr>
                          <a:rPr lang="en-US" sz="2400" baseline="-25000" dirty="0"/>
                          <m:t>1</m:t>
                        </m:r>
                      </m:den>
                    </m:f>
                  </m:oMath>
                </a14:m>
                <a:r>
                  <a:rPr lang="en-US" sz="2400" dirty="0">
                    <a:solidFill>
                      <a:srgbClr val="041B2D"/>
                    </a:solidFill>
                  </a:rPr>
                  <a:t> = </a:t>
                </a:r>
                <a14:m>
                  <m:oMath xmlns:m="http://schemas.openxmlformats.org/officeDocument/2006/math">
                    <m:f>
                      <m:fPr>
                        <m:ctrlPr>
                          <a:rPr lang="en-US" sz="2400" i="1">
                            <a:latin typeface="Cambria Math" panose="02040503050406030204" pitchFamily="18" charset="0"/>
                          </a:rPr>
                        </m:ctrlPr>
                      </m:fPr>
                      <m:num>
                        <m:r>
                          <m:rPr>
                            <m:nor/>
                          </m:rPr>
                          <a:rPr lang="vi-VN" sz="2400" dirty="0">
                            <a:solidFill>
                              <a:srgbClr val="041B2D"/>
                            </a:solidFill>
                          </a:rPr>
                          <m:t>1</m:t>
                        </m:r>
                      </m:num>
                      <m:den>
                        <m:r>
                          <m:rPr>
                            <m:nor/>
                          </m:rPr>
                          <a:rPr lang="vi-VN" sz="2400" dirty="0">
                            <a:solidFill>
                              <a:srgbClr val="041B2D"/>
                            </a:solidFill>
                          </a:rPr>
                          <m:t>1,</m:t>
                        </m:r>
                        <m:r>
                          <m:rPr>
                            <m:nor/>
                          </m:rPr>
                          <a:rPr lang="en-US" sz="2400" b="0" i="0" dirty="0" smtClean="0">
                            <a:solidFill>
                              <a:srgbClr val="041B2D"/>
                            </a:solidFill>
                          </a:rPr>
                          <m:t>5</m:t>
                        </m:r>
                      </m:den>
                    </m:f>
                  </m:oMath>
                </a14:m>
                <a:r>
                  <a:rPr lang="en-US" sz="2400" dirty="0">
                    <a:solidFill>
                      <a:srgbClr val="041B2D"/>
                    </a:solidFill>
                  </a:rPr>
                  <a:t> = </a:t>
                </a:r>
                <a14:m>
                  <m:oMath xmlns:m="http://schemas.openxmlformats.org/officeDocument/2006/math">
                    <m:f>
                      <m:fPr>
                        <m:ctrlPr>
                          <a:rPr lang="en-US" sz="2400" i="1">
                            <a:latin typeface="Cambria Math" panose="02040503050406030204" pitchFamily="18" charset="0"/>
                          </a:rPr>
                        </m:ctrlPr>
                      </m:fPr>
                      <m:num>
                        <m:r>
                          <m:rPr>
                            <m:nor/>
                          </m:rPr>
                          <a:rPr lang="en-US" sz="2400" b="0" i="0" dirty="0" smtClean="0">
                            <a:solidFill>
                              <a:srgbClr val="041B2D"/>
                            </a:solidFill>
                          </a:rPr>
                          <m:t>2</m:t>
                        </m:r>
                      </m:num>
                      <m:den>
                        <m:r>
                          <m:rPr>
                            <m:nor/>
                          </m:rPr>
                          <a:rPr lang="en-US" sz="2400" b="0" i="0" dirty="0" smtClean="0">
                            <a:solidFill>
                              <a:srgbClr val="041B2D"/>
                            </a:solidFill>
                          </a:rPr>
                          <m:t>3</m:t>
                        </m:r>
                      </m:den>
                    </m:f>
                  </m:oMath>
                </a14:m>
                <a:r>
                  <a:rPr lang="en-US" sz="2400" dirty="0">
                    <a:solidFill>
                      <a:srgbClr val="041B2D"/>
                    </a:solidFill>
                  </a:rPr>
                  <a:t>  </a:t>
                </a:r>
                <a:r>
                  <a:rPr lang="en-US" sz="2400" dirty="0">
                    <a:solidFill>
                      <a:srgbClr val="041B2D"/>
                    </a:solidFill>
                    <a:latin typeface="#9Slide03 Arima Madurai Black" panose="00000A00000000000000" pitchFamily="2" charset="-93"/>
                    <a:cs typeface="#9Slide03 Arima Madurai Black" panose="00000A00000000000000" pitchFamily="2" charset="-93"/>
                  </a:rPr>
                  <a:t>→ </a:t>
                </a:r>
                <a:r>
                  <a:rPr lang="vi-VN" sz="2400" dirty="0">
                    <a:solidFill>
                      <a:srgbClr val="041B2D"/>
                    </a:solidFill>
                  </a:rPr>
                  <a:t>i</a:t>
                </a:r>
                <a:r>
                  <a:rPr lang="vi-VN" sz="2400" baseline="-25000" dirty="0">
                    <a:solidFill>
                      <a:srgbClr val="041B2D"/>
                    </a:solidFill>
                  </a:rPr>
                  <a:t>th</a:t>
                </a:r>
                <a:r>
                  <a:rPr lang="en-US" sz="2400" baseline="-25000" dirty="0">
                    <a:solidFill>
                      <a:srgbClr val="041B2D"/>
                    </a:solidFill>
                  </a:rPr>
                  <a:t> </a:t>
                </a:r>
                <a:r>
                  <a:rPr lang="vi-VN" sz="2400" dirty="0">
                    <a:solidFill>
                      <a:srgbClr val="041B2D"/>
                    </a:solidFill>
                  </a:rPr>
                  <a:t>=</a:t>
                </a:r>
                <a:r>
                  <a:rPr lang="en-US" sz="2400" dirty="0">
                    <a:solidFill>
                      <a:srgbClr val="041B2D"/>
                    </a:solidFill>
                  </a:rPr>
                  <a:t> </a:t>
                </a:r>
                <a:r>
                  <a:rPr lang="vi-VN" sz="2400" dirty="0">
                    <a:solidFill>
                      <a:srgbClr val="041B2D"/>
                    </a:solidFill>
                  </a:rPr>
                  <a:t>4</a:t>
                </a:r>
                <a:r>
                  <a:rPr lang="en-US" sz="2400" dirty="0">
                    <a:solidFill>
                      <a:srgbClr val="041B2D"/>
                    </a:solidFill>
                  </a:rPr>
                  <a:t>1</a:t>
                </a:r>
                <a:r>
                  <a:rPr lang="vi-VN" sz="2400" dirty="0">
                    <a:solidFill>
                      <a:srgbClr val="041B2D"/>
                    </a:solidFill>
                  </a:rPr>
                  <a:t>,</a:t>
                </a:r>
                <a:r>
                  <a:rPr lang="en-US" sz="2400" dirty="0">
                    <a:solidFill>
                      <a:srgbClr val="041B2D"/>
                    </a:solidFill>
                  </a:rPr>
                  <a:t>48</a:t>
                </a:r>
                <a:r>
                  <a:rPr lang="en-US" sz="2400" baseline="30000" dirty="0">
                    <a:solidFill>
                      <a:srgbClr val="041B2D"/>
                    </a:solidFill>
                  </a:rPr>
                  <a:t>o</a:t>
                </a:r>
                <a:endParaRPr lang="en-US" sz="2400" dirty="0">
                  <a:solidFill>
                    <a:srgbClr val="041B2D"/>
                  </a:solidFill>
                </a:endParaRPr>
              </a:p>
            </p:txBody>
          </p:sp>
        </mc:Choice>
        <mc:Fallback xmlns="">
          <p:sp>
            <p:nvSpPr>
              <p:cNvPr id="4" name="Google Shape;310;p38">
                <a:extLst>
                  <a:ext uri="{FF2B5EF4-FFF2-40B4-BE49-F238E27FC236}">
                    <a16:creationId xmlns:a16="http://schemas.microsoft.com/office/drawing/2014/main" id="{404DCD2D-1E87-08D0-E519-E452B00B2D04}"/>
                  </a:ext>
                </a:extLst>
              </p:cNvPr>
              <p:cNvSpPr txBox="1">
                <a:spLocks noRot="1" noChangeAspect="1" noMove="1" noResize="1" noEditPoints="1" noAdjustHandles="1" noChangeArrowheads="1" noChangeShapeType="1" noTextEdit="1"/>
              </p:cNvSpPr>
              <p:nvPr/>
            </p:nvSpPr>
            <p:spPr>
              <a:xfrm>
                <a:off x="2335680" y="3068566"/>
                <a:ext cx="5922886" cy="1232896"/>
              </a:xfrm>
              <a:prstGeom prst="rect">
                <a:avLst/>
              </a:prstGeom>
              <a:blipFill>
                <a:blip r:embed="rId5"/>
                <a:stretch>
                  <a:fillRect l="-154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20152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89ACEC7-7170-66A8-3CF3-DCCA1802A969}"/>
              </a:ext>
            </a:extLst>
          </p:cNvPr>
          <p:cNvSpPr/>
          <p:nvPr/>
        </p:nvSpPr>
        <p:spPr>
          <a:xfrm>
            <a:off x="408578" y="1062747"/>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310;p38">
            <a:extLst>
              <a:ext uri="{FF2B5EF4-FFF2-40B4-BE49-F238E27FC236}">
                <a16:creationId xmlns:a16="http://schemas.microsoft.com/office/drawing/2014/main" id="{38570AF0-5B50-0FAB-A300-8AB036D7BB26}"/>
              </a:ext>
            </a:extLst>
          </p:cNvPr>
          <p:cNvSpPr txBox="1">
            <a:spLocks/>
          </p:cNvSpPr>
          <p:nvPr/>
        </p:nvSpPr>
        <p:spPr>
          <a:xfrm>
            <a:off x="1112200" y="146347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Ánh sáng truyền từ môi trường có chiết suất </a:t>
            </a:r>
            <a:r>
              <a:rPr lang="en-US" b="1" dirty="0"/>
              <a:t>n</a:t>
            </a:r>
            <a:r>
              <a:rPr lang="en-US" b="1" baseline="-25000" dirty="0"/>
              <a:t>1</a:t>
            </a:r>
            <a:r>
              <a:rPr lang="en-US" baseline="-25000" dirty="0"/>
              <a:t> </a:t>
            </a:r>
            <a:r>
              <a:rPr lang="vi-VN" dirty="0"/>
              <a:t>lớn sang môi trường có chiết su</a:t>
            </a:r>
            <a:r>
              <a:rPr lang="en-US" dirty="0"/>
              <a:t>ấ</a:t>
            </a:r>
            <a:r>
              <a:rPr lang="vi-VN" dirty="0"/>
              <a:t>t </a:t>
            </a:r>
            <a:r>
              <a:rPr lang="en-US" b="1" dirty="0"/>
              <a:t>n</a:t>
            </a:r>
            <a:r>
              <a:rPr lang="en-US" b="1" baseline="-25000" dirty="0"/>
              <a:t>2</a:t>
            </a:r>
            <a:r>
              <a:rPr lang="en-US" baseline="-25000" dirty="0"/>
              <a:t> </a:t>
            </a:r>
            <a:r>
              <a:rPr lang="vi-VN" dirty="0"/>
              <a:t>nhỏ hơn</a:t>
            </a:r>
            <a:r>
              <a:rPr lang="en-US" dirty="0"/>
              <a:t>: </a:t>
            </a:r>
            <a:r>
              <a:rPr lang="en-US" b="1" dirty="0">
                <a:solidFill>
                  <a:srgbClr val="C00000"/>
                </a:solidFill>
              </a:rPr>
              <a:t>n</a:t>
            </a:r>
            <a:r>
              <a:rPr lang="en-US" b="1" baseline="-25000" dirty="0">
                <a:solidFill>
                  <a:srgbClr val="C00000"/>
                </a:solidFill>
              </a:rPr>
              <a:t>1 </a:t>
            </a:r>
            <a:r>
              <a:rPr lang="en-US" b="1" dirty="0">
                <a:solidFill>
                  <a:srgbClr val="C00000"/>
                </a:solidFill>
              </a:rPr>
              <a:t>&gt; n</a:t>
            </a:r>
            <a:r>
              <a:rPr lang="en-US" b="1" baseline="-25000" dirty="0">
                <a:solidFill>
                  <a:srgbClr val="C00000"/>
                </a:solidFill>
              </a:rPr>
              <a:t>2 </a:t>
            </a:r>
            <a:endParaRPr lang="en-US" b="1" dirty="0">
              <a:solidFill>
                <a:srgbClr val="C00000"/>
              </a:solidFill>
            </a:endParaRPr>
          </a:p>
        </p:txBody>
      </p:sp>
      <p:pic>
        <p:nvPicPr>
          <p:cNvPr id="419" name="Google Shape;419;p48"/>
          <p:cNvPicPr preferRelativeResize="0"/>
          <p:nvPr/>
        </p:nvPicPr>
        <p:blipFill rotWithShape="1">
          <a:blip r:embed="rId3">
            <a:alphaModFix/>
          </a:blip>
          <a:srcRect l="58164" t="31042" b="36412"/>
          <a:stretch/>
        </p:blipFill>
        <p:spPr>
          <a:xfrm rot="-5400000">
            <a:off x="5238751" y="1238250"/>
            <a:ext cx="5143501" cy="2666998"/>
          </a:xfrm>
          <a:prstGeom prst="rect">
            <a:avLst/>
          </a:prstGeom>
          <a:noFill/>
          <a:ln>
            <a:noFill/>
          </a:ln>
        </p:spPr>
      </p:pic>
      <p:grpSp>
        <p:nvGrpSpPr>
          <p:cNvPr id="426" name="Google Shape;426;p48"/>
          <p:cNvGrpSpPr/>
          <p:nvPr/>
        </p:nvGrpSpPr>
        <p:grpSpPr>
          <a:xfrm>
            <a:off x="5317936" y="3834404"/>
            <a:ext cx="1966880" cy="1229561"/>
            <a:chOff x="5692063" y="2878600"/>
            <a:chExt cx="2254562" cy="1409400"/>
          </a:xfrm>
        </p:grpSpPr>
        <p:sp>
          <p:nvSpPr>
            <p:cNvPr id="427" name="Google Shape;427;p48"/>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8" name="Google Shape;428;p4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9" name="Google Shape;429;p4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18" name="Group 17">
            <a:extLst>
              <a:ext uri="{FF2B5EF4-FFF2-40B4-BE49-F238E27FC236}">
                <a16:creationId xmlns:a16="http://schemas.microsoft.com/office/drawing/2014/main" id="{4AC98B7A-E4D3-6F64-860F-F05BC8E7F891}"/>
              </a:ext>
            </a:extLst>
          </p:cNvPr>
          <p:cNvGrpSpPr/>
          <p:nvPr/>
        </p:nvGrpSpPr>
        <p:grpSpPr>
          <a:xfrm>
            <a:off x="264154" y="770793"/>
            <a:ext cx="6448862" cy="572700"/>
            <a:chOff x="2392630" y="3324553"/>
            <a:chExt cx="6448862" cy="572700"/>
          </a:xfrm>
        </p:grpSpPr>
        <p:grpSp>
          <p:nvGrpSpPr>
            <p:cNvPr id="14" name="Google Shape;286;p36">
              <a:extLst>
                <a:ext uri="{FF2B5EF4-FFF2-40B4-BE49-F238E27FC236}">
                  <a16:creationId xmlns:a16="http://schemas.microsoft.com/office/drawing/2014/main" id="{876B22F0-0518-F2B7-519C-39A4C62ACCF8}"/>
                </a:ext>
              </a:extLst>
            </p:cNvPr>
            <p:cNvGrpSpPr/>
            <p:nvPr/>
          </p:nvGrpSpPr>
          <p:grpSpPr>
            <a:xfrm rot="-5400000">
              <a:off x="2496563" y="3342446"/>
              <a:ext cx="323799" cy="531666"/>
              <a:chOff x="5741750" y="3809796"/>
              <a:chExt cx="674100" cy="1106709"/>
            </a:xfrm>
          </p:grpSpPr>
          <p:sp>
            <p:nvSpPr>
              <p:cNvPr id="15" name="Google Shape;287;p36">
                <a:extLst>
                  <a:ext uri="{FF2B5EF4-FFF2-40B4-BE49-F238E27FC236}">
                    <a16:creationId xmlns:a16="http://schemas.microsoft.com/office/drawing/2014/main" id="{46572853-3D6B-6680-D32B-A7C5B5323A52}"/>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 name="Google Shape;288;p36">
                <a:extLst>
                  <a:ext uri="{FF2B5EF4-FFF2-40B4-BE49-F238E27FC236}">
                    <a16:creationId xmlns:a16="http://schemas.microsoft.com/office/drawing/2014/main" id="{93CDCA7E-9081-80C2-A582-5A2FC2C03803}"/>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7" name="Google Shape;247;p34">
              <a:extLst>
                <a:ext uri="{FF2B5EF4-FFF2-40B4-BE49-F238E27FC236}">
                  <a16:creationId xmlns:a16="http://schemas.microsoft.com/office/drawing/2014/main" id="{55B75B04-D591-8162-6470-C4B27F3E111F}"/>
                </a:ext>
              </a:extLst>
            </p:cNvPr>
            <p:cNvSpPr txBox="1">
              <a:spLocks/>
            </p:cNvSpPr>
            <p:nvPr/>
          </p:nvSpPr>
          <p:spPr>
            <a:xfrm>
              <a:off x="3018630" y="3324553"/>
              <a:ext cx="5822862" cy="572700"/>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Điều</a:t>
              </a:r>
              <a:r>
                <a:rPr lang="en-US" sz="2400" dirty="0"/>
                <a:t> </a:t>
              </a:r>
              <a:r>
                <a:rPr lang="en-US" sz="2400" dirty="0" err="1"/>
                <a:t>Kiện</a:t>
              </a:r>
              <a:r>
                <a:rPr lang="en-US" sz="2400" dirty="0"/>
                <a:t> </a:t>
              </a:r>
              <a:r>
                <a:rPr lang="en-US" sz="2400" dirty="0" err="1"/>
                <a:t>Xảy</a:t>
              </a:r>
              <a:r>
                <a:rPr lang="en-US" sz="2400" dirty="0"/>
                <a:t> Ra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grpSp>
      <p:pic>
        <p:nvPicPr>
          <p:cNvPr id="3074" name="Picture 2" descr="Checklist ">
            <a:extLst>
              <a:ext uri="{FF2B5EF4-FFF2-40B4-BE49-F238E27FC236}">
                <a16:creationId xmlns:a16="http://schemas.microsoft.com/office/drawing/2014/main" id="{BB23653A-EA8C-428E-4DF4-8DF1C54E0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1606693"/>
            <a:ext cx="444092" cy="44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Google Shape;310;p38">
                <a:extLst>
                  <a:ext uri="{FF2B5EF4-FFF2-40B4-BE49-F238E27FC236}">
                    <a16:creationId xmlns:a16="http://schemas.microsoft.com/office/drawing/2014/main" id="{E0FA2937-63EE-2DC4-B2EB-48E5845137C1}"/>
                  </a:ext>
                </a:extLst>
              </p:cNvPr>
              <p:cNvSpPr txBox="1">
                <a:spLocks/>
              </p:cNvSpPr>
              <p:nvPr/>
            </p:nvSpPr>
            <p:spPr>
              <a:xfrm>
                <a:off x="1112200" y="240624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Góc tới lớn hơn hoặc bằng góc tới hạn: </a:t>
                </a:r>
                <a:r>
                  <a:rPr lang="vi-VN" b="1" dirty="0">
                    <a:solidFill>
                      <a:srgbClr val="C00000"/>
                    </a:solidFill>
                  </a:rPr>
                  <a:t>i </a:t>
                </a:r>
                <a:r>
                  <a:rPr lang="vi-VN" b="1" dirty="0">
                    <a:solidFill>
                      <a:srgbClr val="C00000"/>
                    </a:solidFill>
                    <a:ea typeface="Segoe UI Symbol" panose="020B0502040204020203" pitchFamily="34" charset="0"/>
                  </a:rPr>
                  <a:t>⩾</a:t>
                </a:r>
                <a:r>
                  <a:rPr lang="vi-VN" b="1" dirty="0">
                    <a:solidFill>
                      <a:srgbClr val="C00000"/>
                    </a:solidFill>
                  </a:rPr>
                  <a:t> i</a:t>
                </a:r>
                <a:r>
                  <a:rPr lang="en-US" b="1" baseline="-25000" dirty="0">
                    <a:solidFill>
                      <a:srgbClr val="C00000"/>
                    </a:solidFill>
                  </a:rPr>
                  <a:t>t</a:t>
                </a:r>
                <a:r>
                  <a:rPr lang="vi-VN" b="1" baseline="-25000" dirty="0">
                    <a:solidFill>
                      <a:srgbClr val="C00000"/>
                    </a:solidFill>
                  </a:rPr>
                  <a:t>h</a:t>
                </a:r>
                <a:r>
                  <a:rPr lang="vi-VN" b="1" dirty="0">
                    <a:solidFill>
                      <a:srgbClr val="C00000"/>
                    </a:solidFill>
                  </a:rPr>
                  <a:t> </a:t>
                </a:r>
                <a:endParaRPr lang="en-US" b="1" dirty="0">
                  <a:solidFill>
                    <a:srgbClr val="C00000"/>
                  </a:solidFill>
                </a:endParaRPr>
              </a:p>
              <a:p>
                <a:r>
                  <a:rPr lang="vi-VN" dirty="0"/>
                  <a:t>với </a:t>
                </a:r>
                <a:r>
                  <a:rPr lang="vi-VN" b="1" dirty="0"/>
                  <a:t>sin</a:t>
                </a:r>
                <a:r>
                  <a:rPr lang="en-US" b="1" dirty="0" err="1"/>
                  <a:t>i</a:t>
                </a:r>
                <a:r>
                  <a:rPr lang="en-US" b="1" baseline="-25000" dirty="0" err="1"/>
                  <a:t>th</a:t>
                </a:r>
                <a:r>
                  <a:rPr lang="en-US" b="1" dirty="0"/>
                  <a:t> = </a:t>
                </a:r>
                <a14:m>
                  <m:oMath xmlns:m="http://schemas.openxmlformats.org/officeDocument/2006/math">
                    <m:f>
                      <m:fPr>
                        <m:ctrlPr>
                          <a:rPr lang="en-US" b="1" i="1" smtClean="0">
                            <a:latin typeface="Cambria Math" panose="02040503050406030204" pitchFamily="18" charset="0"/>
                          </a:rPr>
                        </m:ctrlPr>
                      </m:fPr>
                      <m:num>
                        <m:r>
                          <m:rPr>
                            <m:nor/>
                          </m:rPr>
                          <a:rPr lang="en-US" b="1" dirty="0"/>
                          <m:t>n</m:t>
                        </m:r>
                        <m:r>
                          <m:rPr>
                            <m:nor/>
                          </m:rPr>
                          <a:rPr lang="en-US" b="1" baseline="-25000" dirty="0"/>
                          <m:t>2</m:t>
                        </m:r>
                      </m:num>
                      <m:den>
                        <m:r>
                          <m:rPr>
                            <m:nor/>
                          </m:rPr>
                          <a:rPr lang="en-US" b="1" dirty="0"/>
                          <m:t>n</m:t>
                        </m:r>
                        <m:r>
                          <m:rPr>
                            <m:nor/>
                          </m:rPr>
                          <a:rPr lang="en-US" b="1" baseline="-25000" dirty="0"/>
                          <m:t>1</m:t>
                        </m:r>
                      </m:den>
                    </m:f>
                  </m:oMath>
                </a14:m>
                <a:endParaRPr lang="en-US" b="1" dirty="0">
                  <a:solidFill>
                    <a:srgbClr val="C00000"/>
                  </a:solidFill>
                </a:endParaRPr>
              </a:p>
            </p:txBody>
          </p:sp>
        </mc:Choice>
        <mc:Fallback xmlns="">
          <p:sp>
            <p:nvSpPr>
              <p:cNvPr id="23" name="Google Shape;310;p38">
                <a:extLst>
                  <a:ext uri="{FF2B5EF4-FFF2-40B4-BE49-F238E27FC236}">
                    <a16:creationId xmlns:a16="http://schemas.microsoft.com/office/drawing/2014/main" id="{E0FA2937-63EE-2DC4-B2EB-48E5845137C1}"/>
                  </a:ext>
                </a:extLst>
              </p:cNvPr>
              <p:cNvSpPr txBox="1">
                <a:spLocks noRot="1" noChangeAspect="1" noMove="1" noResize="1" noEditPoints="1" noAdjustHandles="1" noChangeArrowheads="1" noChangeShapeType="1" noTextEdit="1"/>
              </p:cNvSpPr>
              <p:nvPr/>
            </p:nvSpPr>
            <p:spPr>
              <a:xfrm>
                <a:off x="1112200" y="2406242"/>
                <a:ext cx="6475101" cy="905149"/>
              </a:xfrm>
              <a:prstGeom prst="rect">
                <a:avLst/>
              </a:prstGeom>
              <a:blipFill>
                <a:blip r:embed="rId5"/>
                <a:stretch>
                  <a:fillRect l="-941" b="-13514"/>
                </a:stretch>
              </a:blipFill>
              <a:ln>
                <a:noFill/>
              </a:ln>
            </p:spPr>
            <p:txBody>
              <a:bodyPr/>
              <a:lstStyle/>
              <a:p>
                <a:r>
                  <a:rPr lang="en-US">
                    <a:noFill/>
                  </a:rPr>
                  <a:t> </a:t>
                </a:r>
              </a:p>
            </p:txBody>
          </p:sp>
        </mc:Fallback>
      </mc:AlternateContent>
      <p:pic>
        <p:nvPicPr>
          <p:cNvPr id="24" name="Picture 2" descr="Checklist ">
            <a:extLst>
              <a:ext uri="{FF2B5EF4-FFF2-40B4-BE49-F238E27FC236}">
                <a16:creationId xmlns:a16="http://schemas.microsoft.com/office/drawing/2014/main" id="{5FD0735F-5437-6D81-0AE8-AE5F75AB1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2549463"/>
            <a:ext cx="444092" cy="444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a:extLst>
              <a:ext uri="{FF2B5EF4-FFF2-40B4-BE49-F238E27FC236}">
                <a16:creationId xmlns:a16="http://schemas.microsoft.com/office/drawing/2014/main" id="{13E43286-E1F5-DC45-934F-A1CFA4B1E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5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3934044"/>
            <a:ext cx="9144000" cy="1209456"/>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vi-VN" dirty="0"/>
              <a:t>Nếu ánh sáng truyền từ nước hoặc thuỷ tinh </a:t>
            </a:r>
            <a:br>
              <a:rPr lang="en-US" dirty="0"/>
            </a:br>
            <a:r>
              <a:rPr lang="vi-VN" dirty="0"/>
              <a:t>sang không khí thì có phải lúc nào ta cũng </a:t>
            </a:r>
            <a:br>
              <a:rPr lang="en-US" dirty="0"/>
            </a:br>
            <a:r>
              <a:rPr lang="vi-VN" dirty="0"/>
              <a:t>thấy tia khúc xạ?</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Cho ba môi trường: nước, thuỷ tinh, không khí. Cho biết trong trường hợp nào sau đây, dưới góc tới </a:t>
            </a:r>
            <a:r>
              <a:rPr lang="en-US" dirty="0" err="1"/>
              <a:t>i</a:t>
            </a:r>
            <a:r>
              <a:rPr lang="vi-VN" dirty="0"/>
              <a:t> thích hợp thì có thể xảy ra hiện tượng phản xạ toàn p</a:t>
            </a:r>
            <a:r>
              <a:rPr lang="en-US" dirty="0" err="1"/>
              <a:t>hầ</a:t>
            </a:r>
            <a:r>
              <a:rPr lang="vi-VN" dirty="0"/>
              <a:t>n:</a:t>
            </a:r>
            <a:endParaRPr lang="en-US" dirty="0"/>
          </a:p>
          <a:p>
            <a:r>
              <a:rPr lang="vi-VN" dirty="0"/>
              <a:t> -</a:t>
            </a:r>
            <a:r>
              <a:rPr lang="en-US" dirty="0"/>
              <a:t> </a:t>
            </a:r>
            <a:r>
              <a:rPr lang="vi-VN" dirty="0"/>
              <a:t>Ánh sáng truyền tư nước sang không khí.</a:t>
            </a:r>
            <a:endParaRPr lang="en-US" dirty="0"/>
          </a:p>
          <a:p>
            <a:r>
              <a:rPr lang="vi-VN" dirty="0"/>
              <a:t> -</a:t>
            </a:r>
            <a:r>
              <a:rPr lang="en-US" dirty="0"/>
              <a:t> </a:t>
            </a:r>
            <a:r>
              <a:rPr lang="vi-VN" dirty="0"/>
              <a:t>Ánh sáng truyền từ không khí</a:t>
            </a:r>
            <a:r>
              <a:rPr lang="en-US" dirty="0"/>
              <a:t> </a:t>
            </a:r>
            <a:r>
              <a:rPr lang="vi-VN" dirty="0"/>
              <a:t>sang</a:t>
            </a:r>
            <a:r>
              <a:rPr lang="en-US" dirty="0"/>
              <a:t> </a:t>
            </a:r>
            <a:r>
              <a:rPr lang="vi-VN" dirty="0"/>
              <a:t>thuỷ</a:t>
            </a:r>
            <a:r>
              <a:rPr lang="en-US" dirty="0"/>
              <a:t> </a:t>
            </a:r>
            <a:r>
              <a:rPr lang="vi-VN" dirty="0"/>
              <a:t>tinh. </a:t>
            </a:r>
            <a:endParaRPr lang="en-US" dirty="0"/>
          </a:p>
          <a:p>
            <a:r>
              <a:rPr lang="vi-VN" dirty="0"/>
              <a:t>-</a:t>
            </a:r>
            <a:r>
              <a:rPr lang="en-US" dirty="0"/>
              <a:t> </a:t>
            </a:r>
            <a:r>
              <a:rPr lang="vi-VN" dirty="0"/>
              <a:t>Ánh sáng truyền từ thuỷ tinh sang nước.</a:t>
            </a:r>
            <a:endParaRPr lang="en-US" dirty="0"/>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28" name="Group 27">
            <a:extLst>
              <a:ext uri="{FF2B5EF4-FFF2-40B4-BE49-F238E27FC236}">
                <a16:creationId xmlns:a16="http://schemas.microsoft.com/office/drawing/2014/main" id="{E1B91C32-F65E-6EE6-1D8A-F23D820B84C4}"/>
              </a:ext>
            </a:extLst>
          </p:cNvPr>
          <p:cNvGrpSpPr/>
          <p:nvPr/>
        </p:nvGrpSpPr>
        <p:grpSpPr>
          <a:xfrm>
            <a:off x="0" y="394909"/>
            <a:ext cx="4915519" cy="443010"/>
            <a:chOff x="2392630" y="3324553"/>
            <a:chExt cx="6354529" cy="572700"/>
          </a:xfrm>
        </p:grpSpPr>
        <p:grpSp>
          <p:nvGrpSpPr>
            <p:cNvPr id="29" name="Google Shape;286;p36">
              <a:extLst>
                <a:ext uri="{FF2B5EF4-FFF2-40B4-BE49-F238E27FC236}">
                  <a16:creationId xmlns:a16="http://schemas.microsoft.com/office/drawing/2014/main" id="{C725738B-9555-9C7D-F13B-592FB49A7FA8}"/>
                </a:ext>
              </a:extLst>
            </p:cNvPr>
            <p:cNvGrpSpPr/>
            <p:nvPr/>
          </p:nvGrpSpPr>
          <p:grpSpPr>
            <a:xfrm rot="-5400000">
              <a:off x="2496563" y="3342446"/>
              <a:ext cx="323799" cy="531666"/>
              <a:chOff x="5741750" y="3809796"/>
              <a:chExt cx="674100" cy="1106709"/>
            </a:xfrm>
          </p:grpSpPr>
          <p:sp>
            <p:nvSpPr>
              <p:cNvPr id="31" name="Google Shape;287;p36">
                <a:extLst>
                  <a:ext uri="{FF2B5EF4-FFF2-40B4-BE49-F238E27FC236}">
                    <a16:creationId xmlns:a16="http://schemas.microsoft.com/office/drawing/2014/main" id="{6A9A2715-73E7-8B83-965E-F828FB12E85E}"/>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352" name="Google Shape;288;p36">
                <a:extLst>
                  <a:ext uri="{FF2B5EF4-FFF2-40B4-BE49-F238E27FC236}">
                    <a16:creationId xmlns:a16="http://schemas.microsoft.com/office/drawing/2014/main" id="{E5532B79-9F5A-5BB5-6FDA-5978E8E05A00}"/>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30" name="Google Shape;247;p34">
              <a:extLst>
                <a:ext uri="{FF2B5EF4-FFF2-40B4-BE49-F238E27FC236}">
                  <a16:creationId xmlns:a16="http://schemas.microsoft.com/office/drawing/2014/main" id="{C2984BE1-4DB9-BF08-D571-B7960FE244E0}"/>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3"/>
          <a:stretch>
            <a:fillRect/>
          </a:stretch>
        </p:blipFill>
        <p:spPr>
          <a:xfrm>
            <a:off x="27863" y="1170449"/>
            <a:ext cx="3193251" cy="3193251"/>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3221114" y="1392500"/>
            <a:ext cx="5922886"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err="1"/>
              <a:t>Một</a:t>
            </a:r>
            <a:r>
              <a:rPr lang="en-US" dirty="0"/>
              <a:t> </a:t>
            </a:r>
            <a:r>
              <a:rPr lang="en-US" dirty="0" err="1"/>
              <a:t>trong</a:t>
            </a:r>
            <a:r>
              <a:rPr lang="en-US" dirty="0"/>
              <a:t> </a:t>
            </a:r>
            <a:r>
              <a:rPr lang="en-US" dirty="0" err="1"/>
              <a:t>những</a:t>
            </a:r>
            <a:r>
              <a:rPr lang="en-US" dirty="0"/>
              <a:t> </a:t>
            </a:r>
            <a:r>
              <a:rPr lang="en-US" dirty="0" err="1"/>
              <a:t>điều</a:t>
            </a:r>
            <a:r>
              <a:rPr lang="en-US" dirty="0"/>
              <a:t> </a:t>
            </a:r>
            <a:r>
              <a:rPr lang="en-US" dirty="0" err="1"/>
              <a:t>kiện</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 </a:t>
            </a:r>
            <a:r>
              <a:rPr lang="en-US" dirty="0" err="1"/>
              <a:t>là</a:t>
            </a:r>
            <a:r>
              <a:rPr lang="en-US" dirty="0"/>
              <a:t>: </a:t>
            </a:r>
            <a:r>
              <a:rPr lang="en-US" i="1" dirty="0"/>
              <a:t>á</a:t>
            </a:r>
            <a:r>
              <a:rPr lang="vi-VN" i="1" dirty="0"/>
              <a:t>nh sáng truyền từ môi trường có chiết suất lớn sang môi trường có chiết su</a:t>
            </a:r>
            <a:r>
              <a:rPr lang="en-US" i="1" dirty="0"/>
              <a:t>ấ</a:t>
            </a:r>
            <a:r>
              <a:rPr lang="vi-VN" i="1" dirty="0"/>
              <a:t>t nhỏ hơn</a:t>
            </a:r>
            <a:endParaRPr lang="en-US" i="1" dirty="0"/>
          </a:p>
          <a:p>
            <a:r>
              <a:rPr lang="en-US" dirty="0" err="1"/>
              <a:t>Trường</a:t>
            </a:r>
            <a:r>
              <a:rPr lang="en-US" dirty="0"/>
              <a:t> </a:t>
            </a:r>
            <a:r>
              <a:rPr lang="en-US" dirty="0" err="1"/>
              <a:t>hợp</a:t>
            </a:r>
            <a:r>
              <a:rPr lang="en-US" dirty="0"/>
              <a:t> </a:t>
            </a:r>
            <a:r>
              <a:rPr lang="en-US" dirty="0" err="1"/>
              <a:t>xảy</a:t>
            </a:r>
            <a:r>
              <a:rPr lang="en-US" dirty="0"/>
              <a:t> </a:t>
            </a:r>
            <a:r>
              <a:rPr lang="en-US" dirty="0" err="1"/>
              <a:t>ra</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a:t>
            </a:r>
          </a:p>
          <a:p>
            <a:r>
              <a:rPr lang="vi-VN" dirty="0"/>
              <a:t>- Ánh sáng truyền từ nước sang không khí.</a:t>
            </a:r>
            <a:endParaRPr lang="en-US" dirty="0"/>
          </a:p>
          <a:p>
            <a:r>
              <a:rPr lang="vi-VN" dirty="0"/>
              <a:t>- Ánh sáng truyền từ thủy tinh sang nước.</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AB9536C-EDC9-454C-D774-B5AA19C321FE}"/>
              </a:ext>
            </a:extLst>
          </p:cNvPr>
          <p:cNvSpPr/>
          <p:nvPr/>
        </p:nvSpPr>
        <p:spPr>
          <a:xfrm>
            <a:off x="272576" y="386863"/>
            <a:ext cx="8615088" cy="4688284"/>
          </a:xfrm>
          <a:prstGeom prst="roundRect">
            <a:avLst>
              <a:gd name="adj" fmla="val 11893"/>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1" name="Google Shape;325;p40">
            <a:extLst>
              <a:ext uri="{FF2B5EF4-FFF2-40B4-BE49-F238E27FC236}">
                <a16:creationId xmlns:a16="http://schemas.microsoft.com/office/drawing/2014/main" id="{C523F9E0-0B42-4EAE-18D1-758056DC102D}"/>
              </a:ext>
            </a:extLst>
          </p:cNvPr>
          <p:cNvSpPr txBox="1">
            <a:spLocks noGrp="1"/>
          </p:cNvSpPr>
          <p:nvPr>
            <p:ph type="title"/>
          </p:nvPr>
        </p:nvSpPr>
        <p:spPr>
          <a:xfrm>
            <a:off x="3069818" y="137271"/>
            <a:ext cx="3004363" cy="515072"/>
          </a:xfrm>
          <a:prstGeom prst="rect">
            <a:avLst/>
          </a:prstGeom>
          <a:solidFill>
            <a:srgbClr val="FFC100"/>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accent3"/>
                </a:solidFill>
              </a:rPr>
              <a:t>PHIẾU HỌC TẬP</a:t>
            </a:r>
          </a:p>
        </p:txBody>
      </p:sp>
      <mc:AlternateContent xmlns:mc="http://schemas.openxmlformats.org/markup-compatibility/2006" xmlns:a14="http://schemas.microsoft.com/office/drawing/2010/main">
        <mc:Choice Requires="a14">
          <p:sp>
            <p:nvSpPr>
              <p:cNvPr id="22" name="Google Shape;310;p38">
                <a:extLst>
                  <a:ext uri="{FF2B5EF4-FFF2-40B4-BE49-F238E27FC236}">
                    <a16:creationId xmlns:a16="http://schemas.microsoft.com/office/drawing/2014/main" id="{1BC7AB0C-BE9B-DB9B-D3D9-417B6D0F5533}"/>
                  </a:ext>
                </a:extLst>
              </p:cNvPr>
              <p:cNvSpPr txBox="1">
                <a:spLocks/>
              </p:cNvSpPr>
              <p:nvPr/>
            </p:nvSpPr>
            <p:spPr>
              <a:xfrm>
                <a:off x="332441" y="730120"/>
                <a:ext cx="8615088" cy="16318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1: </a:t>
                </a:r>
                <a:r>
                  <a:rPr lang="vi-VN" sz="2000" dirty="0">
                    <a:solidFill>
                      <a:srgbClr val="041B2D"/>
                    </a:solidFill>
                  </a:rPr>
                  <a:t>Chiếu một tia sáng từ nước tới mặt phân cách giữa nước và không khí. Biết chiết suất của nước và không khí lần lượt là n</a:t>
                </a:r>
                <a:r>
                  <a:rPr lang="vi-VN" sz="2000" baseline="-25000" dirty="0">
                    <a:solidFill>
                      <a:srgbClr val="041B2D"/>
                    </a:solidFill>
                  </a:rPr>
                  <a:t>1</a:t>
                </a:r>
                <a:r>
                  <a:rPr lang="vi-VN" sz="2000" dirty="0">
                    <a:solidFill>
                      <a:srgbClr val="041B2D"/>
                    </a:solidFill>
                  </a:rPr>
                  <a:t>=</a:t>
                </a:r>
                <a:r>
                  <a:rPr lang="en-US" sz="2000" dirty="0">
                    <a:solidFill>
                      <a:srgbClr val="041B2D"/>
                    </a:solidFill>
                  </a:rPr>
                  <a:t>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vi-VN" sz="2000" dirty="0">
                            <a:solidFill>
                              <a:srgbClr val="041B2D"/>
                            </a:solidFill>
                          </a:rPr>
                          <m:t>4</m:t>
                        </m:r>
                      </m:num>
                      <m:den>
                        <m:r>
                          <m:rPr>
                            <m:nor/>
                          </m:rPr>
                          <a:rPr lang="vi-VN" sz="2000" dirty="0">
                            <a:solidFill>
                              <a:srgbClr val="041B2D"/>
                            </a:solidFill>
                          </a:rPr>
                          <m:t>3</m:t>
                        </m:r>
                      </m:den>
                    </m:f>
                  </m:oMath>
                </a14:m>
                <a:r>
                  <a:rPr lang="vi-VN" sz="2000" dirty="0">
                    <a:solidFill>
                      <a:srgbClr val="041B2D"/>
                    </a:solidFill>
                  </a:rPr>
                  <a:t>,n</a:t>
                </a:r>
                <a:r>
                  <a:rPr lang="vi-VN" sz="2000" baseline="-25000" dirty="0">
                    <a:solidFill>
                      <a:srgbClr val="041B2D"/>
                    </a:solidFill>
                  </a:rPr>
                  <a:t>2</a:t>
                </a:r>
                <a:r>
                  <a:rPr lang="vi-VN" sz="2000" dirty="0">
                    <a:solidFill>
                      <a:srgbClr val="041B2D"/>
                    </a:solidFill>
                  </a:rPr>
                  <a:t>=1</a:t>
                </a:r>
                <a:endParaRPr lang="en-US" sz="2000" dirty="0">
                  <a:solidFill>
                    <a:srgbClr val="041B2D"/>
                  </a:solidFill>
                </a:endParaRPr>
              </a:p>
              <a:p>
                <a:pPr marL="0" indent="0"/>
                <a:r>
                  <a:rPr lang="vi-VN" sz="2000" dirty="0">
                    <a:solidFill>
                      <a:srgbClr val="041B2D"/>
                    </a:solidFill>
                  </a:rPr>
                  <a:t>a) Tính góc khúc xạ trong trường hợp góc tới bằng 30°</a:t>
                </a:r>
                <a:endParaRPr lang="en-US" sz="2000" dirty="0">
                  <a:solidFill>
                    <a:srgbClr val="041B2D"/>
                  </a:solidFill>
                </a:endParaRPr>
              </a:p>
              <a:p>
                <a:pPr marL="0" indent="0"/>
                <a:r>
                  <a:rPr lang="vi-VN" sz="2000" dirty="0">
                    <a:solidFill>
                      <a:srgbClr val="041B2D"/>
                    </a:solidFill>
                  </a:rPr>
                  <a:t>b) Khi góc tới bằng 60° thì có tia khúc xạ không? Tại sao?</a:t>
                </a:r>
                <a:r>
                  <a:rPr lang="en-US" sz="2000" dirty="0">
                    <a:solidFill>
                      <a:srgbClr val="041B2D"/>
                    </a:solidFill>
                  </a:rPr>
                  <a:t> </a:t>
                </a:r>
              </a:p>
            </p:txBody>
          </p:sp>
        </mc:Choice>
        <mc:Fallback xmlns="">
          <p:sp>
            <p:nvSpPr>
              <p:cNvPr id="22" name="Google Shape;310;p38">
                <a:extLst>
                  <a:ext uri="{FF2B5EF4-FFF2-40B4-BE49-F238E27FC236}">
                    <a16:creationId xmlns:a16="http://schemas.microsoft.com/office/drawing/2014/main" id="{1BC7AB0C-BE9B-DB9B-D3D9-417B6D0F5533}"/>
                  </a:ext>
                </a:extLst>
              </p:cNvPr>
              <p:cNvSpPr txBox="1">
                <a:spLocks noRot="1" noChangeAspect="1" noMove="1" noResize="1" noEditPoints="1" noAdjustHandles="1" noChangeArrowheads="1" noChangeShapeType="1" noTextEdit="1"/>
              </p:cNvSpPr>
              <p:nvPr/>
            </p:nvSpPr>
            <p:spPr>
              <a:xfrm>
                <a:off x="332441" y="730120"/>
                <a:ext cx="8615088" cy="1631810"/>
              </a:xfrm>
              <a:prstGeom prst="rect">
                <a:avLst/>
              </a:prstGeom>
              <a:blipFill>
                <a:blip r:embed="rId3"/>
                <a:stretch>
                  <a:fillRect l="-778" r="-1132" b="-14607"/>
                </a:stretch>
              </a:blipFill>
              <a:ln>
                <a:noFill/>
              </a:ln>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264456" y="795327"/>
                <a:ext cx="8615088" cy="15333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a:solidFill>
                      <a:srgbClr val="041B2D"/>
                    </a:solidFill>
                  </a:rPr>
                  <a:t>a. </a:t>
                </a:r>
                <a:r>
                  <a:rPr lang="en-US" sz="2200" dirty="0">
                    <a:solidFill>
                      <a:srgbClr val="041B2D"/>
                    </a:solidFill>
                  </a:rPr>
                  <a:t>Ta </a:t>
                </a:r>
                <a:r>
                  <a:rPr lang="en-US" sz="2200" dirty="0" err="1">
                    <a:solidFill>
                      <a:srgbClr val="041B2D"/>
                    </a:solidFill>
                  </a:rPr>
                  <a:t>có</a:t>
                </a:r>
                <a:r>
                  <a:rPr lang="en-US" sz="2200" dirty="0">
                    <a:solidFill>
                      <a:srgbClr val="041B2D"/>
                    </a:solidFill>
                  </a:rPr>
                  <a:t>: </a:t>
                </a:r>
                <a14:m>
                  <m:oMath xmlns:m="http://schemas.openxmlformats.org/officeDocument/2006/math">
                    <m:f>
                      <m:fPr>
                        <m:ctrlPr>
                          <a:rPr lang="en-US" sz="2200" i="1" smtClean="0">
                            <a:solidFill>
                              <a:srgbClr val="041B2D"/>
                            </a:solidFill>
                            <a:latin typeface="Cambria Math" panose="02040503050406030204" pitchFamily="18" charset="0"/>
                          </a:rPr>
                        </m:ctrlPr>
                      </m:fPr>
                      <m:num>
                        <m:r>
                          <m:rPr>
                            <m:nor/>
                          </m:rPr>
                          <a:rPr lang="en-US" sz="2200" dirty="0">
                            <a:solidFill>
                              <a:srgbClr val="041B2D"/>
                            </a:solidFill>
                          </a:rPr>
                          <m:t>sini</m:t>
                        </m:r>
                      </m:num>
                      <m:den>
                        <m:r>
                          <m:rPr>
                            <m:nor/>
                          </m:rPr>
                          <a:rPr lang="en-US" sz="2200" dirty="0">
                            <a:solidFill>
                              <a:srgbClr val="041B2D"/>
                            </a:solidFill>
                          </a:rPr>
                          <m:t>sinr</m:t>
                        </m:r>
                      </m:den>
                    </m:f>
                  </m:oMath>
                </a14:m>
                <a:r>
                  <a:rPr lang="en-US" sz="2200" dirty="0"/>
                  <a:t> = </a:t>
                </a:r>
                <a14:m>
                  <m:oMath xmlns:m="http://schemas.openxmlformats.org/officeDocument/2006/math">
                    <m:f>
                      <m:fPr>
                        <m:ctrlPr>
                          <a:rPr lang="en-US" sz="2200" i="1">
                            <a:latin typeface="Cambria Math" panose="02040503050406030204" pitchFamily="18" charset="0"/>
                          </a:rPr>
                        </m:ctrlPr>
                      </m:fPr>
                      <m:num>
                        <m:r>
                          <m:rPr>
                            <m:nor/>
                          </m:rPr>
                          <a:rPr lang="en-US" sz="2200" dirty="0"/>
                          <m:t>n</m:t>
                        </m:r>
                        <m:r>
                          <m:rPr>
                            <m:nor/>
                          </m:rPr>
                          <a:rPr lang="en-US" sz="2200" baseline="-25000" dirty="0"/>
                          <m:t>2</m:t>
                        </m:r>
                      </m:num>
                      <m:den>
                        <m:r>
                          <m:rPr>
                            <m:nor/>
                          </m:rPr>
                          <a:rPr lang="en-US" sz="2200" dirty="0"/>
                          <m:t>n</m:t>
                        </m:r>
                        <m:r>
                          <m:rPr>
                            <m:nor/>
                          </m:rPr>
                          <a:rPr lang="en-US" sz="2200" baseline="-25000" dirty="0"/>
                          <m:t>1</m:t>
                        </m:r>
                      </m:den>
                    </m:f>
                  </m:oMath>
                </a14:m>
                <a:r>
                  <a:rPr lang="en-US" sz="2200" dirty="0">
                    <a:solidFill>
                      <a:srgbClr val="041B2D"/>
                    </a:solidFill>
                  </a:rPr>
                  <a:t> </a:t>
                </a:r>
                <a14:m>
                  <m:oMath xmlns:m="http://schemas.openxmlformats.org/officeDocument/2006/math">
                    <m:groupChr>
                      <m:groupChrPr>
                        <m:chr m:val="⇔"/>
                        <m:vertJc m:val="bot"/>
                        <m:ctrlPr>
                          <a:rPr lang="en-US" sz="2200" i="1" dirty="0" smtClean="0">
                            <a:solidFill>
                              <a:srgbClr val="041B2D"/>
                            </a:solidFill>
                            <a:latin typeface="Cambria Math" panose="02040503050406030204" pitchFamily="18" charset="0"/>
                          </a:rPr>
                        </m:ctrlPr>
                      </m:groupChrPr>
                      <m:e>
                        <m:r>
                          <m:rPr>
                            <m:brk m:alnAt="2"/>
                          </m:rPr>
                          <a:rPr lang="en-US" sz="2200" b="0" i="1" dirty="0" smtClean="0">
                            <a:solidFill>
                              <a:srgbClr val="041B2D"/>
                            </a:solidFill>
                            <a:latin typeface="Cambria Math" panose="02040503050406030204" pitchFamily="18" charset="0"/>
                          </a:rPr>
                          <m:t> </m:t>
                        </m:r>
                        <m:r>
                          <a:rPr lang="en-US" sz="2200" b="0" i="1" dirty="0" smtClean="0">
                            <a:solidFill>
                              <a:srgbClr val="041B2D"/>
                            </a:solidFill>
                            <a:latin typeface="Cambria Math" panose="02040503050406030204" pitchFamily="18" charset="0"/>
                          </a:rPr>
                          <m:t>        </m:t>
                        </m:r>
                      </m:e>
                    </m:groupChr>
                  </m:oMath>
                </a14:m>
                <a:r>
                  <a:rPr lang="en-US" sz="2200" dirty="0">
                    <a:solidFill>
                      <a:srgbClr val="041B2D"/>
                    </a:solidFill>
                  </a:rPr>
                  <a:t> </a:t>
                </a:r>
                <a14:m>
                  <m:oMath xmlns:m="http://schemas.openxmlformats.org/officeDocument/2006/math">
                    <m:f>
                      <m:fPr>
                        <m:ctrlPr>
                          <a:rPr lang="en-US" sz="2200" i="1">
                            <a:solidFill>
                              <a:srgbClr val="041B2D"/>
                            </a:solidFill>
                            <a:latin typeface="Cambria Math" panose="02040503050406030204" pitchFamily="18" charset="0"/>
                          </a:rPr>
                        </m:ctrlPr>
                      </m:fPr>
                      <m:num>
                        <m:r>
                          <m:rPr>
                            <m:nor/>
                          </m:rPr>
                          <a:rPr lang="en-US" sz="2200" dirty="0">
                            <a:solidFill>
                              <a:srgbClr val="041B2D"/>
                            </a:solidFill>
                          </a:rPr>
                          <m:t>sin</m:t>
                        </m:r>
                        <m:r>
                          <m:rPr>
                            <m:nor/>
                          </m:rPr>
                          <a:rPr lang="en-US" sz="2200" b="0" i="0" dirty="0" smtClean="0">
                            <a:solidFill>
                              <a:srgbClr val="041B2D"/>
                            </a:solidFill>
                          </a:rPr>
                          <m:t>30</m:t>
                        </m:r>
                      </m:num>
                      <m:den>
                        <m:r>
                          <m:rPr>
                            <m:nor/>
                          </m:rPr>
                          <a:rPr lang="en-US" sz="2200" dirty="0">
                            <a:solidFill>
                              <a:srgbClr val="041B2D"/>
                            </a:solidFill>
                          </a:rPr>
                          <m:t>sinr</m:t>
                        </m:r>
                      </m:den>
                    </m:f>
                  </m:oMath>
                </a14:m>
                <a:r>
                  <a:rPr lang="en-US" sz="2200" dirty="0"/>
                  <a:t> = </a:t>
                </a:r>
                <a14:m>
                  <m:oMath xmlns:m="http://schemas.openxmlformats.org/officeDocument/2006/math">
                    <m:f>
                      <m:fPr>
                        <m:ctrlPr>
                          <a:rPr lang="en-US" sz="2200" i="1" smtClean="0">
                            <a:latin typeface="Cambria Math" panose="02040503050406030204" pitchFamily="18" charset="0"/>
                          </a:rPr>
                        </m:ctrlPr>
                      </m:fPr>
                      <m:num>
                        <m:r>
                          <m:rPr>
                            <m:nor/>
                          </m:rPr>
                          <a:rPr lang="en-US" sz="2200" b="0" i="0" dirty="0" smtClean="0"/>
                          <m:t>1</m:t>
                        </m:r>
                      </m:num>
                      <m:den>
                        <m:f>
                          <m:fPr>
                            <m:ctrlPr>
                              <a:rPr lang="en-US" sz="2200" i="1" dirty="0">
                                <a:solidFill>
                                  <a:srgbClr val="041B2D"/>
                                </a:solidFill>
                                <a:latin typeface="Cambria Math" panose="02040503050406030204" pitchFamily="18" charset="0"/>
                              </a:rPr>
                            </m:ctrlPr>
                          </m:fPr>
                          <m:num>
                            <m:r>
                              <m:rPr>
                                <m:nor/>
                              </m:rPr>
                              <a:rPr lang="en-US" sz="2200" dirty="0">
                                <a:solidFill>
                                  <a:srgbClr val="041B2D"/>
                                </a:solidFill>
                              </a:rPr>
                              <m:t>4</m:t>
                            </m:r>
                          </m:num>
                          <m:den>
                            <m:r>
                              <m:rPr>
                                <m:nor/>
                              </m:rPr>
                              <a:rPr lang="en-US" sz="2200" dirty="0">
                                <a:solidFill>
                                  <a:srgbClr val="041B2D"/>
                                </a:solidFill>
                              </a:rPr>
                              <m:t>3</m:t>
                            </m:r>
                          </m:den>
                        </m:f>
                      </m:den>
                    </m:f>
                    <m:r>
                      <a:rPr lang="en-US" sz="2200" i="1" baseline="-25000" dirty="0">
                        <a:latin typeface="Cambria Math" panose="02040503050406030204" pitchFamily="18" charset="0"/>
                      </a:rPr>
                      <m:t> </m:t>
                    </m:r>
                  </m:oMath>
                </a14:m>
                <a:r>
                  <a:rPr lang="en-US" sz="2200" dirty="0">
                    <a:solidFill>
                      <a:srgbClr val="041B2D"/>
                    </a:solidFill>
                  </a:rPr>
                  <a:t> </a:t>
                </a:r>
              </a:p>
              <a:p>
                <a:pPr marL="0" indent="0"/>
                <a:r>
                  <a:rPr lang="en-US" sz="2200" dirty="0">
                    <a:solidFill>
                      <a:srgbClr val="041B2D"/>
                    </a:solidFill>
                  </a:rPr>
                  <a:t>⇒</a:t>
                </a:r>
                <a:r>
                  <a:rPr lang="en-US" sz="2200" dirty="0" err="1">
                    <a:solidFill>
                      <a:srgbClr val="041B2D"/>
                    </a:solidFill>
                  </a:rPr>
                  <a:t>sinr</a:t>
                </a:r>
                <a:r>
                  <a:rPr lang="en-US" sz="2200" dirty="0">
                    <a:solidFill>
                      <a:srgbClr val="041B2D"/>
                    </a:solidFill>
                  </a:rPr>
                  <a:t> = </a:t>
                </a:r>
                <a14:m>
                  <m:oMath xmlns:m="http://schemas.openxmlformats.org/officeDocument/2006/math">
                    <m:f>
                      <m:fPr>
                        <m:ctrlPr>
                          <a:rPr lang="en-US" sz="2200" i="1" smtClean="0">
                            <a:solidFill>
                              <a:srgbClr val="041B2D"/>
                            </a:solidFill>
                            <a:latin typeface="Cambria Math" panose="02040503050406030204" pitchFamily="18" charset="0"/>
                          </a:rPr>
                        </m:ctrlPr>
                      </m:fPr>
                      <m:num>
                        <m:r>
                          <m:rPr>
                            <m:nor/>
                          </m:rPr>
                          <a:rPr lang="en-US" sz="2200" dirty="0">
                            <a:solidFill>
                              <a:srgbClr val="041B2D"/>
                            </a:solidFill>
                          </a:rPr>
                          <m:t>2</m:t>
                        </m:r>
                      </m:num>
                      <m:den>
                        <m:r>
                          <m:rPr>
                            <m:nor/>
                          </m:rPr>
                          <a:rPr lang="en-US" sz="2200" dirty="0">
                            <a:solidFill>
                              <a:srgbClr val="041B2D"/>
                            </a:solidFill>
                          </a:rPr>
                          <m:t>3</m:t>
                        </m:r>
                      </m:den>
                    </m:f>
                  </m:oMath>
                </a14:m>
                <a:r>
                  <a:rPr lang="en-US" sz="2200" dirty="0">
                    <a:solidFill>
                      <a:srgbClr val="041B2D"/>
                    </a:solidFill>
                  </a:rPr>
                  <a:t>  ⇒r = 41</a:t>
                </a:r>
                <a:r>
                  <a:rPr lang="en-US" sz="2200" baseline="30000" dirty="0">
                    <a:solidFill>
                      <a:srgbClr val="041B2D"/>
                    </a:solidFill>
                  </a:rPr>
                  <a:t>∘</a:t>
                </a:r>
                <a:r>
                  <a:rPr lang="en-US" sz="2200" dirty="0">
                    <a:solidFill>
                      <a:srgbClr val="041B2D"/>
                    </a:solidFill>
                  </a:rPr>
                  <a:t>48′</a:t>
                </a:r>
                <a:r>
                  <a:rPr lang="vi-VN" sz="2200" dirty="0">
                    <a:solidFill>
                      <a:srgbClr val="041B2D"/>
                    </a:solidFill>
                  </a:rPr>
                  <a:t>.</a:t>
                </a:r>
                <a:endParaRPr lang="en-US" sz="2200" dirty="0">
                  <a:solidFill>
                    <a:srgbClr val="041B2D"/>
                  </a:solidFill>
                </a:endParaRPr>
              </a:p>
            </p:txBody>
          </p:sp>
        </mc:Choice>
        <mc:Fallback xmlns="">
          <p:sp>
            <p:nvSpPr>
              <p:cNvPr id="13" name="Google Shape;310;p38">
                <a:extLst>
                  <a:ext uri="{FF2B5EF4-FFF2-40B4-BE49-F238E27FC236}">
                    <a16:creationId xmlns:a16="http://schemas.microsoft.com/office/drawing/2014/main" id="{854C110E-F8C0-B5A0-606A-7D19E9158F00}"/>
                  </a:ext>
                </a:extLst>
              </p:cNvPr>
              <p:cNvSpPr txBox="1">
                <a:spLocks noRot="1" noChangeAspect="1" noMove="1" noResize="1" noEditPoints="1" noAdjustHandles="1" noChangeArrowheads="1" noChangeShapeType="1" noTextEdit="1"/>
              </p:cNvSpPr>
              <p:nvPr/>
            </p:nvSpPr>
            <p:spPr>
              <a:xfrm>
                <a:off x="264456" y="795327"/>
                <a:ext cx="8615088" cy="1533356"/>
              </a:xfrm>
              <a:prstGeom prst="rect">
                <a:avLst/>
              </a:prstGeom>
              <a:blipFill>
                <a:blip r:embed="rId3"/>
                <a:stretch>
                  <a:fillRect l="-919" b="-14683"/>
                </a:stretch>
              </a:blipFill>
              <a:ln>
                <a:noFill/>
              </a:ln>
            </p:spPr>
            <p:txBody>
              <a:bodyPr/>
              <a:lstStyle/>
              <a:p>
                <a:r>
                  <a:rPr lang="en-US">
                    <a:noFill/>
                  </a:rPr>
                  <a:t> </a:t>
                </a:r>
              </a:p>
            </p:txBody>
          </p:sp>
        </mc:Fallback>
      </mc:AlternateContent>
      <p:sp>
        <p:nvSpPr>
          <p:cNvPr id="15" name="Google Shape;310;p38">
            <a:extLst>
              <a:ext uri="{FF2B5EF4-FFF2-40B4-BE49-F238E27FC236}">
                <a16:creationId xmlns:a16="http://schemas.microsoft.com/office/drawing/2014/main" id="{00E628FA-36B9-DE09-2C51-F9185274D09A}"/>
              </a:ext>
            </a:extLst>
          </p:cNvPr>
          <p:cNvSpPr txBox="1">
            <a:spLocks/>
          </p:cNvSpPr>
          <p:nvPr/>
        </p:nvSpPr>
        <p:spPr>
          <a:xfrm>
            <a:off x="212637" y="2886047"/>
            <a:ext cx="8615088" cy="1462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200" b="1" dirty="0">
                <a:solidFill>
                  <a:srgbClr val="041B2D"/>
                </a:solidFill>
              </a:rPr>
              <a:t>b. </a:t>
            </a:r>
            <a:r>
              <a:rPr lang="vi-VN" sz="2200" dirty="0">
                <a:solidFill>
                  <a:srgbClr val="041B2D"/>
                </a:solidFill>
              </a:rPr>
              <a:t>Khi góc tới bằng 60° thì không còn tia khúc xạ vì đã xảy ra hiện tượng phản xạ toàn phần</a:t>
            </a:r>
            <a:endParaRPr lang="en-US" sz="2200" dirty="0">
              <a:solidFill>
                <a:srgbClr val="041B2D"/>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6" name="Google Shape;296;p37"/>
          <p:cNvPicPr preferRelativeResize="0"/>
          <p:nvPr/>
        </p:nvPicPr>
        <p:blipFill rotWithShape="1">
          <a:blip r:embed="rId3">
            <a:alphaModFix/>
          </a:blip>
          <a:srcRect l="58164" t="31042" b="36412"/>
          <a:stretch/>
        </p:blipFill>
        <p:spPr>
          <a:xfrm rot="5400000" flipH="1">
            <a:off x="-969830" y="969830"/>
            <a:ext cx="5143501" cy="3203838"/>
          </a:xfrm>
          <a:prstGeom prst="rect">
            <a:avLst/>
          </a:prstGeom>
          <a:noFill/>
          <a:ln>
            <a:noFill/>
          </a:ln>
        </p:spPr>
      </p:pic>
      <p:sp>
        <p:nvSpPr>
          <p:cNvPr id="293" name="Google Shape;293;p37"/>
          <p:cNvSpPr txBox="1">
            <a:spLocks noGrp="1"/>
          </p:cNvSpPr>
          <p:nvPr>
            <p:ph type="title"/>
          </p:nvPr>
        </p:nvSpPr>
        <p:spPr>
          <a:xfrm>
            <a:off x="2331936" y="1691085"/>
            <a:ext cx="6120864" cy="2180210"/>
          </a:xfrm>
          <a:prstGeom prst="rect">
            <a:avLst/>
          </a:prstGeom>
        </p:spPr>
        <p:txBody>
          <a:bodyPr spcFirstLastPara="1" wrap="square" lIns="91425" tIns="91425" rIns="91425" bIns="91425" anchor="b" anchorCtr="0">
            <a:noAutofit/>
          </a:bodyPr>
          <a:lstStyle/>
          <a:p>
            <a:r>
              <a:rPr lang="en-US" sz="4400" dirty="0" err="1"/>
              <a:t>Ứng</a:t>
            </a:r>
            <a:r>
              <a:rPr lang="en-US" sz="4400" dirty="0"/>
              <a:t> </a:t>
            </a:r>
            <a:r>
              <a:rPr lang="en-US" sz="4400" dirty="0" err="1"/>
              <a:t>Dụng</a:t>
            </a:r>
            <a:r>
              <a:rPr lang="en-US" sz="4400" dirty="0"/>
              <a:t> </a:t>
            </a:r>
            <a:r>
              <a:rPr lang="en-US" sz="4400" dirty="0" err="1"/>
              <a:t>Hiện</a:t>
            </a:r>
            <a:r>
              <a:rPr lang="en-US" sz="4400" dirty="0"/>
              <a:t> </a:t>
            </a:r>
            <a:r>
              <a:rPr lang="en-US" sz="4400" dirty="0" err="1"/>
              <a:t>Tượng</a:t>
            </a:r>
            <a:r>
              <a:rPr lang="en-US" sz="4400" dirty="0"/>
              <a:t> </a:t>
            </a:r>
            <a:r>
              <a:rPr lang="en-US" sz="4400" dirty="0" err="1"/>
              <a:t>Phản</a:t>
            </a:r>
            <a:r>
              <a:rPr lang="en-US" sz="4400" dirty="0"/>
              <a:t> </a:t>
            </a:r>
            <a:r>
              <a:rPr lang="en-US" sz="4400" dirty="0" err="1"/>
              <a:t>Xạ</a:t>
            </a:r>
            <a:r>
              <a:rPr lang="en-US" sz="4400" dirty="0"/>
              <a:t> </a:t>
            </a:r>
            <a:r>
              <a:rPr lang="en-US" sz="4400" dirty="0" err="1"/>
              <a:t>Toàn</a:t>
            </a:r>
            <a:r>
              <a:rPr lang="en-US" sz="4400" dirty="0"/>
              <a:t> </a:t>
            </a:r>
            <a:r>
              <a:rPr lang="en-US" sz="4400" dirty="0" err="1"/>
              <a:t>Phần</a:t>
            </a:r>
            <a:endParaRPr lang="en-US" sz="4400" dirty="0"/>
          </a:p>
        </p:txBody>
      </p:sp>
      <p:sp>
        <p:nvSpPr>
          <p:cNvPr id="294" name="Google Shape;294;p37"/>
          <p:cNvSpPr txBox="1">
            <a:spLocks noGrp="1"/>
          </p:cNvSpPr>
          <p:nvPr>
            <p:ph type="title" idx="2"/>
          </p:nvPr>
        </p:nvSpPr>
        <p:spPr>
          <a:xfrm>
            <a:off x="2331936" y="1118883"/>
            <a:ext cx="181504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III.</a:t>
            </a:r>
            <a:endParaRPr sz="6000" dirty="0"/>
          </a:p>
        </p:txBody>
      </p:sp>
      <p:grpSp>
        <p:nvGrpSpPr>
          <p:cNvPr id="297" name="Google Shape;297;p37"/>
          <p:cNvGrpSpPr/>
          <p:nvPr/>
        </p:nvGrpSpPr>
        <p:grpSpPr>
          <a:xfrm flipH="1">
            <a:off x="6461275" y="504944"/>
            <a:ext cx="2421126" cy="1492135"/>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grpSp>
        <p:nvGrpSpPr>
          <p:cNvPr id="301" name="Google Shape;301;p37"/>
          <p:cNvGrpSpPr/>
          <p:nvPr/>
        </p:nvGrpSpPr>
        <p:grpSpPr>
          <a:xfrm rot="-5400000">
            <a:off x="1625968" y="3898026"/>
            <a:ext cx="534426"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026" name="Picture 2" descr="Đường phố Hà Nội xuất hiện ảo ảnh khi nhiệt độ ngoài trời gần 50 độ C">
            <a:extLst>
              <a:ext uri="{FF2B5EF4-FFF2-40B4-BE49-F238E27FC236}">
                <a16:creationId xmlns:a16="http://schemas.microsoft.com/office/drawing/2014/main" id="{1B2DD6B0-81B1-CD42-2118-5AE2E326A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3" b="781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050" name="Picture 2" descr="Hà Nội nắng nóng như thiêu, đường phố xuất hiện... ảo ảnh">
            <a:extLst>
              <a:ext uri="{FF2B5EF4-FFF2-40B4-BE49-F238E27FC236}">
                <a16:creationId xmlns:a16="http://schemas.microsoft.com/office/drawing/2014/main" id="{8D82C840-483A-09DB-19C0-9BC27E709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extLst>
      <p:ext uri="{BB962C8B-B14F-4D97-AF65-F5344CB8AC3E}">
        <p14:creationId xmlns:p14="http://schemas.microsoft.com/office/powerpoint/2010/main" val="218230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 name="Giải thích hiện tượng ảo giác trên sa mạc">
            <a:hlinkClick r:id="" action="ppaction://media"/>
            <a:extLst>
              <a:ext uri="{FF2B5EF4-FFF2-40B4-BE49-F238E27FC236}">
                <a16:creationId xmlns:a16="http://schemas.microsoft.com/office/drawing/2014/main" id="{B9FF983C-9AF7-9AC0-B648-1C1C8EC5F7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sa mạc</a:t>
            </a:r>
            <a:endParaRPr sz="2800" dirty="0">
              <a:solidFill>
                <a:srgbClr val="FFC100"/>
              </a:solidFill>
            </a:endParaRPr>
          </a:p>
        </p:txBody>
      </p:sp>
    </p:spTree>
    <p:extLst>
      <p:ext uri="{BB962C8B-B14F-4D97-AF65-F5344CB8AC3E}">
        <p14:creationId xmlns:p14="http://schemas.microsoft.com/office/powerpoint/2010/main" val="121534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4" name="Picture 3">
            <a:extLst>
              <a:ext uri="{FF2B5EF4-FFF2-40B4-BE49-F238E27FC236}">
                <a16:creationId xmlns:a16="http://schemas.microsoft.com/office/drawing/2014/main" id="{D46781D3-2694-826D-B4EF-69CA0781BE0C}"/>
              </a:ext>
            </a:extLst>
          </p:cNvPr>
          <p:cNvPicPr>
            <a:picLocks noChangeAspect="1"/>
          </p:cNvPicPr>
          <p:nvPr/>
        </p:nvPicPr>
        <p:blipFill>
          <a:blip r:embed="rId3"/>
          <a:stretch>
            <a:fillRect/>
          </a:stretch>
        </p:blipFill>
        <p:spPr>
          <a:xfrm>
            <a:off x="1313895" y="1840411"/>
            <a:ext cx="6516210" cy="3303089"/>
          </a:xfrm>
          <a:prstGeom prst="rect">
            <a:avLst/>
          </a:prstGeom>
        </p:spPr>
      </p:pic>
      <p:sp>
        <p:nvSpPr>
          <p:cNvPr id="2" name="Rectangle: Rounded Corners 1">
            <a:extLst>
              <a:ext uri="{FF2B5EF4-FFF2-40B4-BE49-F238E27FC236}">
                <a16:creationId xmlns:a16="http://schemas.microsoft.com/office/drawing/2014/main" id="{D628B3FF-CD9D-5AE7-1BF3-5D7956B2F274}"/>
              </a:ext>
            </a:extLst>
          </p:cNvPr>
          <p:cNvSpPr/>
          <p:nvPr/>
        </p:nvSpPr>
        <p:spPr>
          <a:xfrm>
            <a:off x="603682" y="106532"/>
            <a:ext cx="8451541" cy="1733879"/>
          </a:xfrm>
          <a:prstGeom prst="roundRect">
            <a:avLst/>
          </a:prstGeom>
          <a:solidFill>
            <a:schemeClr val="accent4"/>
          </a:solidFill>
          <a:ln>
            <a:solidFill>
              <a:srgbClr val="FFC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4"/>
          <a:stretch>
            <a:fillRect/>
          </a:stretch>
        </p:blipFill>
        <p:spPr>
          <a:xfrm>
            <a:off x="-143445" y="-93252"/>
            <a:ext cx="1803570" cy="1803570"/>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1410848" y="14035"/>
            <a:ext cx="7733152" cy="19188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lvl="0">
              <a:buClr>
                <a:srgbClr val="041B2D"/>
              </a:buClr>
            </a:pPr>
            <a:r>
              <a:rPr lang="en-US" dirty="0">
                <a:solidFill>
                  <a:srgbClr val="041B2D"/>
                </a:solidFill>
              </a:rPr>
              <a:t>T</a:t>
            </a:r>
            <a:r>
              <a:rPr lang="vi-VN" dirty="0">
                <a:solidFill>
                  <a:srgbClr val="041B2D"/>
                </a:solidFill>
              </a:rPr>
              <a:t>rong điều kiện sa mạc hay đường nhựa nóng, không khí tại gần mặt đất có nhiệt độ cao hơn không khí trên cao, dẫn đến chiết suất không khí tăng theo độ cao. Trong điều kiện này, các tia sáng từ bầu trời xanh có thể được phản xạ toàn phần đến mắt người quan sát</a:t>
            </a:r>
            <a:endParaRPr kumimoji="0" lang="en-US" sz="19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0729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a:extLst>
              <a:ext uri="{FF2B5EF4-FFF2-40B4-BE49-F238E27FC236}">
                <a16:creationId xmlns:a16="http://schemas.microsoft.com/office/drawing/2014/main" id="{FB08B3DC-F3F1-E2A4-299C-087DBAE3E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97"/>
          <a:stretch/>
        </p:blipFill>
        <p:spPr bwMode="auto">
          <a:xfrm rot="16200000">
            <a:off x="4806228" y="821943"/>
            <a:ext cx="5178448"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4">
            <a:alphaModFix/>
          </a:blip>
          <a:srcRect l="52074" t="8305" r="4935" b="27111"/>
          <a:stretch/>
        </p:blipFill>
        <p:spPr>
          <a:xfrm rot="10800000">
            <a:off x="3348752" y="2209474"/>
            <a:ext cx="2298148" cy="2936577"/>
          </a:xfrm>
          <a:prstGeom prst="rect">
            <a:avLst/>
          </a:prstGeom>
          <a:noFill/>
          <a:ln>
            <a:noFill/>
          </a:ln>
        </p:spPr>
      </p:pic>
      <p:sp>
        <p:nvSpPr>
          <p:cNvPr id="318" name="Google Shape;318;p39"/>
          <p:cNvSpPr txBox="1">
            <a:spLocks noGrp="1"/>
          </p:cNvSpPr>
          <p:nvPr>
            <p:ph type="title"/>
          </p:nvPr>
        </p:nvSpPr>
        <p:spPr>
          <a:xfrm>
            <a:off x="254694" y="208755"/>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254693" y="773643"/>
            <a:ext cx="4926900" cy="1102969"/>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a:rPr>
              <a:t>D</a:t>
            </a:r>
            <a:r>
              <a:rPr lang="vi-VN" sz="1800" dirty="0">
                <a:sym typeface="Arial"/>
              </a:rPr>
              <a:t>ùng để tru</a:t>
            </a:r>
            <a:r>
              <a:rPr lang="en-US" sz="1800" dirty="0" err="1">
                <a:sym typeface="Arial"/>
              </a:rPr>
              <a:t>yề</a:t>
            </a:r>
            <a:r>
              <a:rPr lang="vi-VN" sz="1800" dirty="0">
                <a:sym typeface="Arial"/>
              </a:rPr>
              <a:t>n tín hiệu ánh sáng, ứng dụng trong thông tin li</a:t>
            </a:r>
            <a:r>
              <a:rPr lang="en-US" sz="1800" dirty="0">
                <a:sym typeface="Arial"/>
              </a:rPr>
              <a:t>ê</a:t>
            </a:r>
            <a:r>
              <a:rPr lang="vi-VN" sz="1800" dirty="0">
                <a:sym typeface="Arial"/>
              </a:rPr>
              <a:t>n lạc, </a:t>
            </a:r>
            <a:r>
              <a:rPr lang="en-US" sz="1800" dirty="0">
                <a:sym typeface="Arial"/>
              </a:rPr>
              <a:t>y</a:t>
            </a:r>
            <a:r>
              <a:rPr lang="vi-VN" sz="1800" dirty="0">
                <a:sym typeface="Arial"/>
              </a:rPr>
              <a:t> học,... </a:t>
            </a:r>
            <a:endParaRPr lang="en-US" sz="1800" dirty="0">
              <a:sym typeface="Arial"/>
            </a:endParaRPr>
          </a:p>
        </p:txBody>
      </p:sp>
      <p:sp>
        <p:nvSpPr>
          <p:cNvPr id="320" name="Google Shape;320;p39"/>
          <p:cNvSpPr/>
          <p:nvPr/>
        </p:nvSpPr>
        <p:spPr>
          <a:xfrm flipH="1">
            <a:off x="5342176" y="539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8" name="Google Shape;319;p39">
            <a:extLst>
              <a:ext uri="{FF2B5EF4-FFF2-40B4-BE49-F238E27FC236}">
                <a16:creationId xmlns:a16="http://schemas.microsoft.com/office/drawing/2014/main" id="{3FDE5FF7-475F-E6F3-EE1A-FE2F8CB3BD22}"/>
              </a:ext>
            </a:extLst>
          </p:cNvPr>
          <p:cNvSpPr txBox="1">
            <a:spLocks/>
          </p:cNvSpPr>
          <p:nvPr/>
        </p:nvSpPr>
        <p:spPr>
          <a:xfrm>
            <a:off x="254692" y="1640474"/>
            <a:ext cx="4926900" cy="192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en-US" sz="1800" dirty="0" err="1">
                <a:sym typeface="Arial"/>
              </a:rPr>
              <a:t>Gồm</a:t>
            </a:r>
            <a:r>
              <a:rPr lang="en-US" sz="1800" dirty="0">
                <a:sym typeface="Arial"/>
              </a:rPr>
              <a:t> </a:t>
            </a:r>
            <a:r>
              <a:rPr lang="vi-VN" sz="1800" dirty="0">
                <a:sym typeface="Arial"/>
              </a:rPr>
              <a:t>một bó sợi quang. Mỗi </a:t>
            </a:r>
            <a:r>
              <a:rPr lang="en-US" sz="1800" dirty="0" err="1">
                <a:sym typeface="Arial"/>
              </a:rPr>
              <a:t>sợi</a:t>
            </a:r>
            <a:r>
              <a:rPr lang="vi-VN" sz="1800" dirty="0">
                <a:sym typeface="Arial"/>
              </a:rPr>
              <a:t> quang có lõi làm bằng </a:t>
            </a:r>
            <a:r>
              <a:rPr lang="en-US" sz="1800" dirty="0">
                <a:latin typeface="+mj-lt"/>
                <a:sym typeface="Arial"/>
              </a:rPr>
              <a:t>t</a:t>
            </a:r>
            <a:r>
              <a:rPr lang="vi-VN" sz="1800" dirty="0">
                <a:latin typeface="+mj-lt"/>
                <a:sym typeface="Arial"/>
              </a:rPr>
              <a:t>huỷ </a:t>
            </a:r>
            <a:r>
              <a:rPr lang="en-US" sz="1800" dirty="0">
                <a:latin typeface="+mj-lt"/>
                <a:sym typeface="Arial"/>
              </a:rPr>
              <a:t>t</a:t>
            </a:r>
            <a:r>
              <a:rPr lang="vi-VN" sz="1800" dirty="0">
                <a:latin typeface="+mj-lt"/>
                <a:sym typeface="Arial"/>
              </a:rPr>
              <a:t>inh </a:t>
            </a:r>
            <a:r>
              <a:rPr lang="vi-VN" sz="1800" dirty="0">
                <a:sym typeface="Arial"/>
              </a:rPr>
              <a:t>hoặc ch</a:t>
            </a:r>
            <a:r>
              <a:rPr lang="en-US" sz="1800" dirty="0" err="1">
                <a:sym typeface="Arial"/>
              </a:rPr>
              <a:t>ất</a:t>
            </a:r>
            <a:r>
              <a:rPr lang="vi-VN" sz="1800" dirty="0">
                <a:sym typeface="Arial"/>
              </a:rPr>
              <a:t> dẻo </a:t>
            </a:r>
            <a:r>
              <a:rPr lang="en-US" sz="1800" dirty="0">
                <a:sym typeface="Arial"/>
              </a:rPr>
              <a:t>t</a:t>
            </a:r>
            <a:r>
              <a:rPr lang="vi-VN" sz="1800" dirty="0">
                <a:sym typeface="Arial"/>
              </a:rPr>
              <a:t>rong suố</a:t>
            </a:r>
            <a:r>
              <a:rPr lang="en-US" sz="1800" dirty="0">
                <a:sym typeface="Arial"/>
              </a:rPr>
              <a:t>t</a:t>
            </a:r>
            <a:r>
              <a:rPr lang="vi-VN" sz="1800" dirty="0">
                <a:sym typeface="Arial"/>
              </a:rPr>
              <a:t> được bao quanh bằng lớp v</a:t>
            </a:r>
            <a:r>
              <a:rPr lang="en-US" sz="1800" dirty="0">
                <a:sym typeface="Arial"/>
              </a:rPr>
              <a:t>ỏ</a:t>
            </a:r>
            <a:r>
              <a:rPr lang="vi-VN" sz="1800" dirty="0">
                <a:sym typeface="Arial"/>
              </a:rPr>
              <a:t> có chiết suất nhỏ hơn ph</a:t>
            </a:r>
            <a:r>
              <a:rPr lang="en-US" sz="1800" dirty="0">
                <a:sym typeface="Arial"/>
              </a:rPr>
              <a:t>ầ</a:t>
            </a:r>
            <a:r>
              <a:rPr lang="vi-VN" sz="1800" dirty="0">
                <a:sym typeface="Arial"/>
              </a:rPr>
              <a:t>n lõi</a:t>
            </a:r>
          </a:p>
        </p:txBody>
      </p:sp>
      <p:sp>
        <p:nvSpPr>
          <p:cNvPr id="9" name="Google Shape;319;p39">
            <a:extLst>
              <a:ext uri="{FF2B5EF4-FFF2-40B4-BE49-F238E27FC236}">
                <a16:creationId xmlns:a16="http://schemas.microsoft.com/office/drawing/2014/main" id="{343DE18E-0B23-D9A1-03EB-95327BFA504A}"/>
              </a:ext>
            </a:extLst>
          </p:cNvPr>
          <p:cNvSpPr txBox="1">
            <a:spLocks/>
          </p:cNvSpPr>
          <p:nvPr/>
        </p:nvSpPr>
        <p:spPr>
          <a:xfrm>
            <a:off x="254692" y="3215546"/>
            <a:ext cx="5079264" cy="1676734"/>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vi-VN" sz="1800" dirty="0">
                <a:sym typeface="Arial"/>
              </a:rPr>
              <a:t>Khi ánh sáng</a:t>
            </a:r>
            <a:r>
              <a:rPr lang="en-US" sz="1800" dirty="0">
                <a:sym typeface="Arial"/>
              </a:rPr>
              <a:t> </a:t>
            </a:r>
            <a:r>
              <a:rPr lang="vi-VN" sz="1800" dirty="0">
                <a:sym typeface="Arial"/>
              </a:rPr>
              <a:t>đi vào sợi quang thì xảy ra hiện tượng phản xạ loàn ph</a:t>
            </a:r>
            <a:r>
              <a:rPr lang="en-US" sz="1800" dirty="0">
                <a:sym typeface="Arial"/>
              </a:rPr>
              <a:t>ầ</a:t>
            </a:r>
            <a:r>
              <a:rPr lang="vi-VN" sz="1800" dirty="0">
                <a:sym typeface="Arial"/>
              </a:rPr>
              <a:t>n, hiện tượng này được lặp lại nhi</a:t>
            </a:r>
            <a:r>
              <a:rPr lang="en-US" sz="1800" dirty="0">
                <a:sym typeface="Arial"/>
              </a:rPr>
              <a:t>ề</a:t>
            </a:r>
            <a:r>
              <a:rPr lang="vi-VN" sz="1800" dirty="0">
                <a:sym typeface="Arial"/>
              </a:rPr>
              <a:t>u l</a:t>
            </a:r>
            <a:r>
              <a:rPr lang="en-US" sz="1800" dirty="0">
                <a:sym typeface="Arial"/>
              </a:rPr>
              <a:t>ầ</a:t>
            </a:r>
            <a:r>
              <a:rPr lang="vi-VN" sz="1800" dirty="0">
                <a:sym typeface="Arial"/>
              </a:rPr>
              <a:t>n liên tiếp trên thành sợi khiến ánh sáng dược d</a:t>
            </a:r>
            <a:r>
              <a:rPr lang="en-US" sz="1800" dirty="0">
                <a:sym typeface="Arial"/>
              </a:rPr>
              <a:t>ẫ</a:t>
            </a:r>
            <a:r>
              <a:rPr lang="vi-VN" sz="1800" dirty="0">
                <a:sym typeface="Arial"/>
              </a:rPr>
              <a:t>n truỵển bên trong</a:t>
            </a:r>
            <a:r>
              <a:rPr lang="en-US" sz="1800" dirty="0">
                <a:sym typeface="Arial"/>
              </a:rPr>
              <a:t> </a:t>
            </a:r>
            <a:r>
              <a:rPr lang="vi-VN" sz="1800" dirty="0">
                <a:sym typeface="Arial"/>
              </a:rPr>
              <a:t>sợi quang.</a:t>
            </a:r>
          </a:p>
        </p:txBody>
      </p:sp>
    </p:spTree>
    <p:extLst>
      <p:ext uri="{BB962C8B-B14F-4D97-AF65-F5344CB8AC3E}">
        <p14:creationId xmlns:p14="http://schemas.microsoft.com/office/powerpoint/2010/main" val="132886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2"/>
          <p:cNvPicPr preferRelativeResize="0"/>
          <p:nvPr/>
        </p:nvPicPr>
        <p:blipFill rotWithShape="1">
          <a:blip r:embed="rId3">
            <a:alphaModFix/>
          </a:blip>
          <a:srcRect l="21859" t="10397" r="8303" b="18438"/>
          <a:stretch/>
        </p:blipFill>
        <p:spPr>
          <a:xfrm rot="10800000">
            <a:off x="4627002" y="1228697"/>
            <a:ext cx="4516998" cy="3914803"/>
          </a:xfrm>
          <a:prstGeom prst="rect">
            <a:avLst/>
          </a:prstGeom>
          <a:noFill/>
          <a:ln>
            <a:noFill/>
          </a:ln>
        </p:spPr>
      </p:pic>
      <p:sp>
        <p:nvSpPr>
          <p:cNvPr id="224" name="Google Shape;224;p32"/>
          <p:cNvSpPr txBox="1">
            <a:spLocks noGrp="1"/>
          </p:cNvSpPr>
          <p:nvPr>
            <p:ph type="ctrTitle"/>
          </p:nvPr>
        </p:nvSpPr>
        <p:spPr>
          <a:xfrm>
            <a:off x="889895" y="1430366"/>
            <a:ext cx="4655932" cy="22827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a:solidFill>
                  <a:schemeClr val="tx1">
                    <a:lumMod val="50000"/>
                    <a:lumOff val="50000"/>
                  </a:schemeClr>
                </a:solidFill>
              </a:rPr>
              <a:t>BÀI 6</a:t>
            </a:r>
            <a:br>
              <a:rPr lang="en" sz="5400" dirty="0">
                <a:solidFill>
                  <a:schemeClr val="tx1">
                    <a:lumMod val="50000"/>
                    <a:lumOff val="50000"/>
                  </a:schemeClr>
                </a:solidFill>
              </a:rPr>
            </a:br>
            <a:r>
              <a:rPr lang="en" sz="5400" dirty="0">
                <a:solidFill>
                  <a:schemeClr val="tx1">
                    <a:lumMod val="50000"/>
                    <a:lumOff val="50000"/>
                  </a:schemeClr>
                </a:solidFill>
              </a:rPr>
              <a:t>PHẢN XẠ TOÀN PHẦN</a:t>
            </a:r>
            <a:endParaRPr sz="5400" dirty="0">
              <a:solidFill>
                <a:schemeClr val="tx1">
                  <a:lumMod val="50000"/>
                  <a:lumOff val="50000"/>
                </a:schemeClr>
              </a:solidFill>
            </a:endParaRPr>
          </a:p>
        </p:txBody>
      </p:sp>
      <p:sp>
        <p:nvSpPr>
          <p:cNvPr id="225" name="Google Shape;225;p32"/>
          <p:cNvSpPr txBox="1">
            <a:spLocks noGrp="1"/>
          </p:cNvSpPr>
          <p:nvPr>
            <p:ph type="subTitle" idx="1"/>
          </p:nvPr>
        </p:nvSpPr>
        <p:spPr>
          <a:xfrm>
            <a:off x="967458" y="3914803"/>
            <a:ext cx="3604542" cy="416987"/>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dirty="0">
                <a:solidFill>
                  <a:srgbClr val="FF0000"/>
                </a:solidFill>
                <a:latin typeface="Times New Roman" panose="02020603050405020304" pitchFamily="18" charset="0"/>
                <a:cs typeface="Times New Roman" panose="02020603050405020304" pitchFamily="18" charset="0"/>
              </a:rPr>
              <a:t>Giáo viên: NGUYỄN ĐỨC PHA</a:t>
            </a:r>
            <a:endParaRPr dirty="0">
              <a:solidFill>
                <a:srgbClr val="FF0000"/>
              </a:solidFill>
              <a:latin typeface="Times New Roman" panose="02020603050405020304" pitchFamily="18" charset="0"/>
              <a:cs typeface="Times New Roman" panose="02020603050405020304" pitchFamily="18" charset="0"/>
            </a:endParaRPr>
          </a:p>
        </p:txBody>
      </p:sp>
      <p:sp>
        <p:nvSpPr>
          <p:cNvPr id="226" name="Google Shape;226;p32"/>
          <p:cNvSpPr/>
          <p:nvPr/>
        </p:nvSpPr>
        <p:spPr>
          <a:xfrm>
            <a:off x="7155701" y="539500"/>
            <a:ext cx="1585500" cy="450300"/>
          </a:xfrm>
          <a:prstGeom prst="roundRect">
            <a:avLst>
              <a:gd name="adj" fmla="val 50000"/>
            </a:avLst>
          </a:prstGeom>
          <a:solidFill>
            <a:srgbClr val="00B0F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1"/>
              </a:solidFill>
              <a:latin typeface="Encode Sans"/>
              <a:ea typeface="Encode Sans"/>
              <a:cs typeface="Encode Sans"/>
              <a:sym typeface="Encode Sans"/>
            </a:endParaRPr>
          </a:p>
        </p:txBody>
      </p:sp>
      <p:grpSp>
        <p:nvGrpSpPr>
          <p:cNvPr id="227" name="Google Shape;227;p32"/>
          <p:cNvGrpSpPr/>
          <p:nvPr/>
        </p:nvGrpSpPr>
        <p:grpSpPr>
          <a:xfrm rot="-5400000">
            <a:off x="857064" y="438023"/>
            <a:ext cx="534426" cy="877509"/>
            <a:chOff x="5741750" y="3809796"/>
            <a:chExt cx="674100" cy="1106709"/>
          </a:xfrm>
        </p:grpSpPr>
        <p:sp>
          <p:nvSpPr>
            <p:cNvPr id="228" name="Google Shape;228;p32"/>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Lato"/>
                <a:ea typeface="Lato"/>
                <a:cs typeface="Lato"/>
                <a:sym typeface="Lato"/>
              </a:endParaRPr>
            </a:p>
          </p:txBody>
        </p:sp>
        <p:sp>
          <p:nvSpPr>
            <p:cNvPr id="229" name="Google Shape;229;p32"/>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Lato"/>
                <a:ea typeface="Lato"/>
                <a:cs typeface="Lato"/>
                <a:sym typeface="Lato"/>
              </a:endParaRPr>
            </a:p>
          </p:txBody>
        </p:sp>
      </p:grpSp>
      <p:grpSp>
        <p:nvGrpSpPr>
          <p:cNvPr id="230" name="Google Shape;230;p32"/>
          <p:cNvGrpSpPr/>
          <p:nvPr/>
        </p:nvGrpSpPr>
        <p:grpSpPr>
          <a:xfrm>
            <a:off x="5188821" y="2861284"/>
            <a:ext cx="1966880" cy="1229561"/>
            <a:chOff x="5692063" y="2878600"/>
            <a:chExt cx="2254562" cy="1409400"/>
          </a:xfrm>
        </p:grpSpPr>
        <p:sp>
          <p:nvSpPr>
            <p:cNvPr id="231" name="Google Shape;231;p32"/>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32" name="Google Shape;232;p32"/>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33" name="Google Shape;233;p32"/>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90706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1000" fill="hold"/>
                                        <p:tgtEl>
                                          <p:spTgt spid="226"/>
                                        </p:tgtEl>
                                        <p:attrNameLst>
                                          <p:attrName>ppt_x</p:attrName>
                                        </p:attrNameLst>
                                      </p:cBhvr>
                                      <p:tavLst>
                                        <p:tav tm="0">
                                          <p:val>
                                            <p:strVal val="1+#ppt_w/2"/>
                                          </p:val>
                                        </p:tav>
                                        <p:tav tm="100000">
                                          <p:val>
                                            <p:strVal val="#ppt_x"/>
                                          </p:val>
                                        </p:tav>
                                      </p:tavLst>
                                    </p:anim>
                                    <p:anim calcmode="lin" valueType="num">
                                      <p:cBhvr additive="base">
                                        <p:cTn id="8" dur="1000" fill="hold"/>
                                        <p:tgtEl>
                                          <p:spTgt spid="226"/>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23"/>
                                        </p:tgtEl>
                                        <p:attrNameLst>
                                          <p:attrName>style.visibility</p:attrName>
                                        </p:attrNameLst>
                                      </p:cBhvr>
                                      <p:to>
                                        <p:strVal val="visible"/>
                                      </p:to>
                                    </p:set>
                                    <p:anim calcmode="lin" valueType="num">
                                      <p:cBhvr additive="base">
                                        <p:cTn id="11" dur="1000" fill="hold"/>
                                        <p:tgtEl>
                                          <p:spTgt spid="223"/>
                                        </p:tgtEl>
                                        <p:attrNameLst>
                                          <p:attrName>ppt_x</p:attrName>
                                        </p:attrNameLst>
                                      </p:cBhvr>
                                      <p:tavLst>
                                        <p:tav tm="0">
                                          <p:val>
                                            <p:strVal val="1+#ppt_w/2"/>
                                          </p:val>
                                        </p:tav>
                                        <p:tav tm="100000">
                                          <p:val>
                                            <p:strVal val="#ppt_x"/>
                                          </p:val>
                                        </p:tav>
                                      </p:tavLst>
                                    </p:anim>
                                    <p:anim calcmode="lin" valueType="num">
                                      <p:cBhvr additive="base">
                                        <p:cTn id="12" dur="1000" fill="hold"/>
                                        <p:tgtEl>
                                          <p:spTgt spid="22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30"/>
                                        </p:tgtEl>
                                        <p:attrNameLst>
                                          <p:attrName>style.visibility</p:attrName>
                                        </p:attrNameLst>
                                      </p:cBhvr>
                                      <p:to>
                                        <p:strVal val="visible"/>
                                      </p:to>
                                    </p:set>
                                    <p:anim calcmode="lin" valueType="num">
                                      <p:cBhvr additive="base">
                                        <p:cTn id="15" dur="1000" fill="hold"/>
                                        <p:tgtEl>
                                          <p:spTgt spid="230"/>
                                        </p:tgtEl>
                                        <p:attrNameLst>
                                          <p:attrName>ppt_x</p:attrName>
                                        </p:attrNameLst>
                                      </p:cBhvr>
                                      <p:tavLst>
                                        <p:tav tm="0">
                                          <p:val>
                                            <p:strVal val="1+#ppt_w/2"/>
                                          </p:val>
                                        </p:tav>
                                        <p:tav tm="100000">
                                          <p:val>
                                            <p:strVal val="#ppt_x"/>
                                          </p:val>
                                        </p:tav>
                                      </p:tavLst>
                                    </p:anim>
                                    <p:anim calcmode="lin" valueType="num">
                                      <p:cBhvr additive="base">
                                        <p:cTn id="16" dur="1000" fill="hold"/>
                                        <p:tgtEl>
                                          <p:spTgt spid="230"/>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7"/>
                                        </p:tgtEl>
                                        <p:attrNameLst>
                                          <p:attrName>style.visibility</p:attrName>
                                        </p:attrNameLst>
                                      </p:cBhvr>
                                      <p:to>
                                        <p:strVal val="visible"/>
                                      </p:to>
                                    </p:set>
                                    <p:anim calcmode="lin" valueType="num">
                                      <p:cBhvr additive="base">
                                        <p:cTn id="19" dur="1000" fill="hold"/>
                                        <p:tgtEl>
                                          <p:spTgt spid="227"/>
                                        </p:tgtEl>
                                        <p:attrNameLst>
                                          <p:attrName>ppt_x</p:attrName>
                                        </p:attrNameLst>
                                      </p:cBhvr>
                                      <p:tavLst>
                                        <p:tav tm="0">
                                          <p:val>
                                            <p:strVal val="0-#ppt_w/2"/>
                                          </p:val>
                                        </p:tav>
                                        <p:tav tm="100000">
                                          <p:val>
                                            <p:strVal val="#ppt_x"/>
                                          </p:val>
                                        </p:tav>
                                      </p:tavLst>
                                    </p:anim>
                                    <p:anim calcmode="lin" valueType="num">
                                      <p:cBhvr additive="base">
                                        <p:cTn id="20" dur="1000" fill="hold"/>
                                        <p:tgtEl>
                                          <p:spTgt spid="22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fade">
                                      <p:cBhvr>
                                        <p:cTn id="24" dur="500"/>
                                        <p:tgtEl>
                                          <p:spTgt spid="224"/>
                                        </p:tgtEl>
                                      </p:cBhvr>
                                    </p:animEffect>
                                    <p:anim calcmode="lin" valueType="num">
                                      <p:cBhvr>
                                        <p:cTn id="25" dur="500" fill="hold"/>
                                        <p:tgtEl>
                                          <p:spTgt spid="224"/>
                                        </p:tgtEl>
                                        <p:attrNameLst>
                                          <p:attrName>ppt_x</p:attrName>
                                        </p:attrNameLst>
                                      </p:cBhvr>
                                      <p:tavLst>
                                        <p:tav tm="0">
                                          <p:val>
                                            <p:strVal val="#ppt_x"/>
                                          </p:val>
                                        </p:tav>
                                        <p:tav tm="100000">
                                          <p:val>
                                            <p:strVal val="#ppt_x"/>
                                          </p:val>
                                        </p:tav>
                                      </p:tavLst>
                                    </p:anim>
                                    <p:anim calcmode="lin" valueType="num">
                                      <p:cBhvr>
                                        <p:cTn id="26" dur="500" fill="hold"/>
                                        <p:tgtEl>
                                          <p:spTgt spid="224"/>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25">
                                            <p:txEl>
                                              <p:pRg st="0" end="0"/>
                                            </p:txEl>
                                          </p:spTgt>
                                        </p:tgtEl>
                                        <p:attrNameLst>
                                          <p:attrName>style.visibility</p:attrName>
                                        </p:attrNameLst>
                                      </p:cBhvr>
                                      <p:to>
                                        <p:strVal val="visible"/>
                                      </p:to>
                                    </p:set>
                                    <p:animEffect transition="in" filter="randombar(horizontal)">
                                      <p:cBhvr>
                                        <p:cTn id="30" dur="500"/>
                                        <p:tgtEl>
                                          <p:spTgt spid="2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225" grpId="0" build="p"/>
      <p:bldP spid="2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Picture 2">
            <a:extLst>
              <a:ext uri="{FF2B5EF4-FFF2-40B4-BE49-F238E27FC236}">
                <a16:creationId xmlns:a16="http://schemas.microsoft.com/office/drawing/2014/main" id="{4476D80F-40F3-3F15-A732-86169AE37AF9}"/>
              </a:ext>
            </a:extLst>
          </p:cNvPr>
          <p:cNvPicPr>
            <a:picLocks noChangeAspect="1"/>
          </p:cNvPicPr>
          <p:nvPr/>
        </p:nvPicPr>
        <p:blipFill>
          <a:blip r:embed="rId3"/>
          <a:stretch>
            <a:fillRect/>
          </a:stretch>
        </p:blipFill>
        <p:spPr>
          <a:xfrm>
            <a:off x="525345" y="0"/>
            <a:ext cx="7944959" cy="3019846"/>
          </a:xfrm>
          <a:prstGeom prst="rect">
            <a:avLst/>
          </a:prstGeom>
        </p:spPr>
      </p:pic>
      <p:sp>
        <p:nvSpPr>
          <p:cNvPr id="318" name="Google Shape;318;p39"/>
          <p:cNvSpPr txBox="1">
            <a:spLocks noGrp="1"/>
          </p:cNvSpPr>
          <p:nvPr>
            <p:ph type="title"/>
          </p:nvPr>
        </p:nvSpPr>
        <p:spPr>
          <a:xfrm>
            <a:off x="0" y="0"/>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148160" y="3019846"/>
            <a:ext cx="6794177" cy="442218"/>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vi-VN" sz="1800" dirty="0"/>
              <a:t>Xét tia tới SI đến điểm I trên tiết</a:t>
            </a:r>
            <a:r>
              <a:rPr lang="en-US" sz="1800" dirty="0"/>
              <a:t> </a:t>
            </a:r>
            <a:r>
              <a:rPr lang="vi-VN" sz="1800" dirty="0"/>
              <a:t>diện MN của sợi quang</a:t>
            </a:r>
            <a:endParaRPr lang="en-US" sz="1800" dirty="0">
              <a:sym typeface="Arial"/>
            </a:endParaRPr>
          </a:p>
        </p:txBody>
      </p:sp>
      <p:sp>
        <p:nvSpPr>
          <p:cNvPr id="320" name="Google Shape;320;p39"/>
          <p:cNvSpPr/>
          <p:nvPr/>
        </p:nvSpPr>
        <p:spPr>
          <a:xfrm flipH="1">
            <a:off x="7903304" y="1716633"/>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6" name="Google Shape;319;p39">
            <a:extLst>
              <a:ext uri="{FF2B5EF4-FFF2-40B4-BE49-F238E27FC236}">
                <a16:creationId xmlns:a16="http://schemas.microsoft.com/office/drawing/2014/main" id="{AA8F4824-A537-6AAB-2DBE-3A14AA4C99B4}"/>
              </a:ext>
            </a:extLst>
          </p:cNvPr>
          <p:cNvSpPr txBox="1">
            <a:spLocks/>
          </p:cNvSpPr>
          <p:nvPr/>
        </p:nvSpPr>
        <p:spPr>
          <a:xfrm>
            <a:off x="148159" y="3461989"/>
            <a:ext cx="6794177"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sym typeface="DM Sans"/>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9pPr>
          </a:lstStyle>
          <a:p>
            <a:r>
              <a:rPr lang="vi-VN" dirty="0"/>
              <a:t>Tia này bị khúc xạ khi đi vào sợi quang</a:t>
            </a:r>
            <a:r>
              <a:rPr lang="en-US" dirty="0"/>
              <a:t> (II</a:t>
            </a:r>
            <a:r>
              <a:rPr lang="en-US" baseline="-25000" dirty="0"/>
              <a:t>1</a:t>
            </a:r>
            <a:r>
              <a:rPr lang="en-US" dirty="0"/>
              <a:t>)</a:t>
            </a:r>
            <a:endParaRPr lang="en-US" dirty="0">
              <a:sym typeface="Arial"/>
            </a:endParaRPr>
          </a:p>
        </p:txBody>
      </p:sp>
      <p:sp>
        <p:nvSpPr>
          <p:cNvPr id="7" name="Google Shape;319;p39">
            <a:extLst>
              <a:ext uri="{FF2B5EF4-FFF2-40B4-BE49-F238E27FC236}">
                <a16:creationId xmlns:a16="http://schemas.microsoft.com/office/drawing/2014/main" id="{8CC3EA12-0D5E-360C-DACA-A2A45E8EFDEA}"/>
              </a:ext>
            </a:extLst>
          </p:cNvPr>
          <p:cNvSpPr txBox="1">
            <a:spLocks/>
          </p:cNvSpPr>
          <p:nvPr/>
        </p:nvSpPr>
        <p:spPr>
          <a:xfrm>
            <a:off x="148158" y="3904132"/>
            <a:ext cx="6794177"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r>
              <a:rPr lang="en-US" dirty="0"/>
              <a:t>II</a:t>
            </a:r>
            <a:r>
              <a:rPr lang="en-US" baseline="-25000" dirty="0"/>
              <a:t>1</a:t>
            </a:r>
            <a:r>
              <a:rPr lang="en-US" dirty="0"/>
              <a:t> </a:t>
            </a:r>
            <a:r>
              <a:rPr lang="vi-VN" dirty="0"/>
              <a:t>tới mặt tiếp xúc giữa lõi và lớp vỏ</a:t>
            </a:r>
            <a:r>
              <a:rPr lang="en-US" dirty="0"/>
              <a:t> </a:t>
            </a:r>
            <a:r>
              <a:rPr lang="en-US" dirty="0" err="1"/>
              <a:t>bị</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endParaRPr lang="en-US" dirty="0"/>
          </a:p>
        </p:txBody>
      </p:sp>
      <p:sp>
        <p:nvSpPr>
          <p:cNvPr id="10" name="Google Shape;319;p39">
            <a:extLst>
              <a:ext uri="{FF2B5EF4-FFF2-40B4-BE49-F238E27FC236}">
                <a16:creationId xmlns:a16="http://schemas.microsoft.com/office/drawing/2014/main" id="{810BF415-674B-38EB-05DE-E6B640728FFF}"/>
              </a:ext>
            </a:extLst>
          </p:cNvPr>
          <p:cNvSpPr txBox="1">
            <a:spLocks/>
          </p:cNvSpPr>
          <p:nvPr/>
        </p:nvSpPr>
        <p:spPr>
          <a:xfrm>
            <a:off x="148157" y="4346275"/>
            <a:ext cx="8264323"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r>
              <a:rPr lang="vi-VN" dirty="0"/>
              <a:t>Hiện tượng phản xạ như vậy được lặp lại nhiều lần liên tiếp tại các điểm I</a:t>
            </a:r>
            <a:r>
              <a:rPr lang="vi-VN" baseline="-25000" dirty="0"/>
              <a:t>2</a:t>
            </a:r>
            <a:endParaRPr lang="en-US" baseline="-25000" dirty="0"/>
          </a:p>
        </p:txBody>
      </p:sp>
    </p:spTree>
    <p:extLst>
      <p:ext uri="{BB962C8B-B14F-4D97-AF65-F5344CB8AC3E}">
        <p14:creationId xmlns:p14="http://schemas.microsoft.com/office/powerpoint/2010/main" val="235025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6" grpId="0" build="p"/>
      <p:bldP spid="7" grpId="0" build="p"/>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Ứng dụng của hiện tượng phản xạ toàn phần _ Cáp quang">
            <a:hlinkClick r:id="" action="ppaction://media"/>
            <a:extLst>
              <a:ext uri="{FF2B5EF4-FFF2-40B4-BE49-F238E27FC236}">
                <a16:creationId xmlns:a16="http://schemas.microsoft.com/office/drawing/2014/main" id="{03DABC6C-7A3A-268C-73A5-F091F4B21E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Hoạt động của cáp quang</a:t>
            </a:r>
            <a:endParaRPr sz="2800" dirty="0">
              <a:solidFill>
                <a:srgbClr val="FFC100"/>
              </a:solidFill>
            </a:endParaRPr>
          </a:p>
        </p:txBody>
      </p:sp>
    </p:spTree>
    <p:extLst>
      <p:ext uri="{BB962C8B-B14F-4D97-AF65-F5344CB8AC3E}">
        <p14:creationId xmlns:p14="http://schemas.microsoft.com/office/powerpoint/2010/main" val="30535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94;p37">
            <a:extLst>
              <a:ext uri="{FF2B5EF4-FFF2-40B4-BE49-F238E27FC236}">
                <a16:creationId xmlns:a16="http://schemas.microsoft.com/office/drawing/2014/main" id="{21AE11DD-4BF6-0240-9A0A-0C1FA8418BD4}"/>
              </a:ext>
            </a:extLst>
          </p:cNvPr>
          <p:cNvSpPr txBox="1">
            <a:spLocks/>
          </p:cNvSpPr>
          <p:nvPr/>
        </p:nvSpPr>
        <p:spPr>
          <a:xfrm>
            <a:off x="4781486" y="2784964"/>
            <a:ext cx="3919382"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20000"/>
              </a:lnSpc>
              <a:buClr>
                <a:schemeClr val="dk1"/>
              </a:buClr>
              <a:buSzPts val="9600"/>
              <a:buFont typeface="Encode Sans"/>
              <a:buNone/>
              <a:defRPr sz="4800" b="1">
                <a:solidFill>
                  <a:schemeClr val="dk1"/>
                </a:solidFill>
                <a:latin typeface="Encode Sans"/>
                <a:ea typeface="Encode Sans"/>
                <a:cs typeface="Encode Sans"/>
                <a:sym typeface="Encode Sans"/>
              </a:defRPr>
            </a:lvl1pPr>
            <a:lvl2pPr algn="ctr">
              <a:buClr>
                <a:schemeClr val="dk1"/>
              </a:buClr>
              <a:buSzPts val="9600"/>
              <a:buFont typeface="Encode Sans"/>
              <a:buNone/>
              <a:defRPr sz="9600" b="1">
                <a:solidFill>
                  <a:schemeClr val="dk1"/>
                </a:solidFill>
                <a:latin typeface="Encode Sans"/>
                <a:ea typeface="Encode Sans"/>
                <a:cs typeface="Encode Sans"/>
                <a:sym typeface="Encode Sans"/>
              </a:defRPr>
            </a:lvl2pPr>
            <a:lvl3pPr algn="ctr">
              <a:buClr>
                <a:schemeClr val="dk1"/>
              </a:buClr>
              <a:buSzPts val="9600"/>
              <a:buFont typeface="Encode Sans"/>
              <a:buNone/>
              <a:defRPr sz="9600" b="1">
                <a:solidFill>
                  <a:schemeClr val="dk1"/>
                </a:solidFill>
                <a:latin typeface="Encode Sans"/>
                <a:ea typeface="Encode Sans"/>
                <a:cs typeface="Encode Sans"/>
                <a:sym typeface="Encode Sans"/>
              </a:defRPr>
            </a:lvl3pPr>
            <a:lvl4pPr algn="ctr">
              <a:buClr>
                <a:schemeClr val="dk1"/>
              </a:buClr>
              <a:buSzPts val="9600"/>
              <a:buFont typeface="Encode Sans"/>
              <a:buNone/>
              <a:defRPr sz="9600" b="1">
                <a:solidFill>
                  <a:schemeClr val="dk1"/>
                </a:solidFill>
                <a:latin typeface="Encode Sans"/>
                <a:ea typeface="Encode Sans"/>
                <a:cs typeface="Encode Sans"/>
                <a:sym typeface="Encode Sans"/>
              </a:defRPr>
            </a:lvl4pPr>
            <a:lvl5pPr algn="ctr">
              <a:buClr>
                <a:schemeClr val="dk1"/>
              </a:buClr>
              <a:buSzPts val="9600"/>
              <a:buFont typeface="Encode Sans"/>
              <a:buNone/>
              <a:defRPr sz="9600" b="1">
                <a:solidFill>
                  <a:schemeClr val="dk1"/>
                </a:solidFill>
                <a:latin typeface="Encode Sans"/>
                <a:ea typeface="Encode Sans"/>
                <a:cs typeface="Encode Sans"/>
                <a:sym typeface="Encode Sans"/>
              </a:defRPr>
            </a:lvl5pPr>
            <a:lvl6pPr algn="ctr">
              <a:buClr>
                <a:schemeClr val="dk1"/>
              </a:buClr>
              <a:buSzPts val="9600"/>
              <a:buFont typeface="Encode Sans"/>
              <a:buNone/>
              <a:defRPr sz="9600" b="1">
                <a:solidFill>
                  <a:schemeClr val="dk1"/>
                </a:solidFill>
                <a:latin typeface="Encode Sans"/>
                <a:ea typeface="Encode Sans"/>
                <a:cs typeface="Encode Sans"/>
                <a:sym typeface="Encode Sans"/>
              </a:defRPr>
            </a:lvl6pPr>
            <a:lvl7pPr algn="ctr">
              <a:buClr>
                <a:schemeClr val="dk1"/>
              </a:buClr>
              <a:buSzPts val="9600"/>
              <a:buFont typeface="Encode Sans"/>
              <a:buNone/>
              <a:defRPr sz="9600" b="1">
                <a:solidFill>
                  <a:schemeClr val="dk1"/>
                </a:solidFill>
                <a:latin typeface="Encode Sans"/>
                <a:ea typeface="Encode Sans"/>
                <a:cs typeface="Encode Sans"/>
                <a:sym typeface="Encode Sans"/>
              </a:defRPr>
            </a:lvl7pPr>
            <a:lvl8pPr algn="ctr">
              <a:buClr>
                <a:schemeClr val="dk1"/>
              </a:buClr>
              <a:buSzPts val="9600"/>
              <a:buFont typeface="Encode Sans"/>
              <a:buNone/>
              <a:defRPr sz="9600" b="1">
                <a:solidFill>
                  <a:schemeClr val="dk1"/>
                </a:solidFill>
                <a:latin typeface="Encode Sans"/>
                <a:ea typeface="Encode Sans"/>
                <a:cs typeface="Encode Sans"/>
                <a:sym typeface="Encode Sans"/>
              </a:defRPr>
            </a:lvl8pPr>
            <a:lvl9pPr algn="ctr">
              <a:buClr>
                <a:schemeClr val="dk1"/>
              </a:buClr>
              <a:buSzPts val="9600"/>
              <a:buFont typeface="Encode Sans"/>
              <a:buNone/>
              <a:defRPr sz="9600" b="1">
                <a:solidFill>
                  <a:schemeClr val="dk1"/>
                </a:solidFill>
                <a:latin typeface="Encode Sans"/>
                <a:ea typeface="Encode Sans"/>
                <a:cs typeface="Encode Sans"/>
                <a:sym typeface="Encode Sans"/>
              </a:defRPr>
            </a:lvl9pPr>
          </a:lstStyle>
          <a:p>
            <a:pPr algn="ctr"/>
            <a:r>
              <a:rPr lang="en" sz="6600" dirty="0"/>
              <a:t>LUYỆN TẬP</a:t>
            </a:r>
          </a:p>
        </p:txBody>
      </p:sp>
      <p:pic>
        <p:nvPicPr>
          <p:cNvPr id="7" name="Picture 6">
            <a:extLst>
              <a:ext uri="{FF2B5EF4-FFF2-40B4-BE49-F238E27FC236}">
                <a16:creationId xmlns:a16="http://schemas.microsoft.com/office/drawing/2014/main" id="{DEF64C10-9B1B-33B0-BF69-B88E30734B18}"/>
              </a:ext>
            </a:extLst>
          </p:cNvPr>
          <p:cNvPicPr>
            <a:picLocks noChangeAspect="1"/>
          </p:cNvPicPr>
          <p:nvPr/>
        </p:nvPicPr>
        <p:blipFill>
          <a:blip r:embed="rId2"/>
          <a:stretch>
            <a:fillRect/>
          </a:stretch>
        </p:blipFill>
        <p:spPr>
          <a:xfrm>
            <a:off x="182880" y="264649"/>
            <a:ext cx="5040630" cy="5040630"/>
          </a:xfrm>
          <a:prstGeom prst="rect">
            <a:avLst/>
          </a:prstGeom>
        </p:spPr>
      </p:pic>
    </p:spTree>
    <p:extLst>
      <p:ext uri="{BB962C8B-B14F-4D97-AF65-F5344CB8AC3E}">
        <p14:creationId xmlns:p14="http://schemas.microsoft.com/office/powerpoint/2010/main" val="3881192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a:extLst>
              <a:ext uri="{FF2B5EF4-FFF2-40B4-BE49-F238E27FC236}">
                <a16:creationId xmlns:a16="http://schemas.microsoft.com/office/drawing/2014/main" id="{194C7B76-87E6-C07E-07ED-11EB67A840CE}"/>
              </a:ext>
            </a:extLst>
          </p:cNvPr>
          <p:cNvSpPr txBox="1">
            <a:spLocks noGrp="1"/>
          </p:cNvSpPr>
          <p:nvPr>
            <p:ph type="title"/>
          </p:nvPr>
        </p:nvSpPr>
        <p:spPr>
          <a:xfrm>
            <a:off x="839440" y="967472"/>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1: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a:rPr>
              <a:t>Toàn</a:t>
            </a:r>
            <a:r>
              <a:rPr lang="en-US" sz="2400" b="0" dirty="0">
                <a:solidFill>
                  <a:srgbClr val="041B2D"/>
                </a:solidFill>
                <a:sym typeface="Arial"/>
              </a:rPr>
              <a:t> </a:t>
            </a:r>
            <a:r>
              <a:rPr lang="en-US" sz="2400" b="0" dirty="0" err="1">
                <a:solidFill>
                  <a:srgbClr val="041B2D"/>
                </a:solidFill>
                <a:sym typeface="Arial"/>
              </a:rPr>
              <a:t>bộ</a:t>
            </a:r>
            <a:r>
              <a:rPr lang="en-US" sz="2400" b="0" dirty="0">
                <a:solidFill>
                  <a:srgbClr val="041B2D"/>
                </a:solidFill>
                <a:sym typeface="Arial"/>
              </a:rPr>
              <a:t> </a:t>
            </a:r>
            <a:r>
              <a:rPr lang="en-US" sz="2400" b="0" dirty="0" err="1">
                <a:solidFill>
                  <a:srgbClr val="041B2D"/>
                </a:solidFill>
                <a:sym typeface="Arial"/>
              </a:rPr>
              <a:t>tia</a:t>
            </a:r>
            <a:r>
              <a:rPr lang="en-US" sz="2400" b="0" dirty="0">
                <a:solidFill>
                  <a:srgbClr val="041B2D"/>
                </a:solidFill>
                <a:sym typeface="Arial"/>
              </a:rPr>
              <a:t> </a:t>
            </a:r>
            <a:r>
              <a:rPr lang="en-US" sz="2400" b="0" dirty="0" err="1">
                <a:solidFill>
                  <a:srgbClr val="041B2D"/>
                </a:solidFill>
                <a:sym typeface="Arial"/>
              </a:rPr>
              <a:t>tới</a:t>
            </a:r>
            <a:r>
              <a:rPr lang="en-US" sz="2400" b="0" dirty="0">
                <a:solidFill>
                  <a:srgbClr val="041B2D"/>
                </a:solidFill>
                <a:sym typeface="Arial"/>
              </a:rPr>
              <a:t> </a:t>
            </a:r>
            <a:r>
              <a:rPr lang="en-US" sz="2400" b="0" dirty="0" err="1">
                <a:solidFill>
                  <a:srgbClr val="041B2D"/>
                </a:solidFill>
                <a:sym typeface="Arial"/>
              </a:rPr>
              <a:t>bị</a:t>
            </a:r>
            <a:r>
              <a:rPr lang="en-US" sz="2400" b="0" dirty="0">
                <a:solidFill>
                  <a:srgbClr val="041B2D"/>
                </a:solidFill>
                <a:sym typeface="Arial"/>
              </a:rPr>
              <a:t> </a:t>
            </a:r>
            <a:r>
              <a:rPr lang="en-US" sz="2400" b="0" dirty="0" err="1">
                <a:solidFill>
                  <a:srgbClr val="041B2D"/>
                </a:solidFill>
                <a:sym typeface="Arial"/>
              </a:rPr>
              <a:t>khúc</a:t>
            </a:r>
            <a:r>
              <a:rPr lang="en-US" sz="2400" b="0" dirty="0">
                <a:solidFill>
                  <a:srgbClr val="041B2D"/>
                </a:solidFill>
                <a:sym typeface="Arial"/>
              </a:rPr>
              <a:t> </a:t>
            </a:r>
            <a:r>
              <a:rPr lang="en-US" sz="2400" b="0" dirty="0" err="1">
                <a:solidFill>
                  <a:srgbClr val="041B2D"/>
                </a:solidFill>
                <a:sym typeface="Arial"/>
              </a:rPr>
              <a:t>xạ</a:t>
            </a:r>
            <a:r>
              <a:rPr lang="en-US" sz="2400" b="0" dirty="0">
                <a:solidFill>
                  <a:srgbClr val="041B2D"/>
                </a:solidFill>
                <a:sym typeface="Arial"/>
              </a:rPr>
              <a:t> </a:t>
            </a:r>
            <a:r>
              <a:rPr lang="en-US" sz="2400" b="0" dirty="0" err="1">
                <a:solidFill>
                  <a:srgbClr val="041B2D"/>
                </a:solidFill>
                <a:sym typeface="Arial"/>
              </a:rPr>
              <a:t>tại</a:t>
            </a:r>
            <a:r>
              <a:rPr lang="en-US" sz="2400" b="0" dirty="0">
                <a:solidFill>
                  <a:srgbClr val="041B2D"/>
                </a:solidFill>
                <a:sym typeface="Arial"/>
              </a:rPr>
              <a:t> </a:t>
            </a:r>
            <a:r>
              <a:rPr lang="en-US" sz="2400" b="0" dirty="0" err="1">
                <a:solidFill>
                  <a:srgbClr val="041B2D"/>
                </a:solidFill>
                <a:sym typeface="Arial"/>
              </a:rPr>
              <a:t>mặt</a:t>
            </a:r>
            <a:r>
              <a:rPr lang="en-US" sz="2400" b="0" dirty="0">
                <a:solidFill>
                  <a:srgbClr val="041B2D"/>
                </a:solidFill>
                <a:sym typeface="Arial"/>
              </a:rPr>
              <a:t> </a:t>
            </a:r>
            <a:r>
              <a:rPr lang="en-US" sz="2400" b="0" dirty="0" err="1">
                <a:solidFill>
                  <a:srgbClr val="041B2D"/>
                </a:solidFill>
                <a:sym typeface="Arial"/>
              </a:rPr>
              <a:t>phân</a:t>
            </a:r>
            <a:r>
              <a:rPr lang="en-US" sz="2400" b="0" dirty="0">
                <a:solidFill>
                  <a:srgbClr val="041B2D"/>
                </a:solidFill>
                <a:sym typeface="Arial"/>
              </a:rPr>
              <a:t> </a:t>
            </a:r>
            <a:r>
              <a:rPr lang="en-US" sz="2400" b="0" dirty="0" err="1">
                <a:solidFill>
                  <a:srgbClr val="041B2D"/>
                </a:solidFill>
                <a:sym typeface="Arial"/>
              </a:rPr>
              <a:t>cách</a:t>
            </a:r>
            <a:br>
              <a:rPr lang="en-US" sz="2400" b="0" dirty="0">
                <a:solidFill>
                  <a:srgbClr val="041B2D"/>
                </a:solidFill>
                <a:sym typeface="Arial"/>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A0695E42-724C-0CA9-A481-461A46AFBCF2}"/>
              </a:ext>
            </a:extLst>
          </p:cNvPr>
          <p:cNvSpPr/>
          <p:nvPr/>
        </p:nvSpPr>
        <p:spPr>
          <a:xfrm>
            <a:off x="682752" y="27553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7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a:extLst>
              <a:ext uri="{FF2B5EF4-FFF2-40B4-BE49-F238E27FC236}">
                <a16:creationId xmlns:a16="http://schemas.microsoft.com/office/drawing/2014/main" id="{AD5B4C35-6611-7B31-0036-5CC41555B491}"/>
              </a:ext>
            </a:extLst>
          </p:cNvPr>
          <p:cNvSpPr txBox="1">
            <a:spLocks noGrp="1"/>
          </p:cNvSpPr>
          <p:nvPr>
            <p:ph type="title"/>
          </p:nvPr>
        </p:nvSpPr>
        <p:spPr>
          <a:xfrm>
            <a:off x="773288" y="1200016"/>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2: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phần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10" name="Rectangle: Rounded Corners 9">
            <a:extLst>
              <a:ext uri="{FF2B5EF4-FFF2-40B4-BE49-F238E27FC236}">
                <a16:creationId xmlns:a16="http://schemas.microsoft.com/office/drawing/2014/main" id="{27F93181-6037-C0E8-529C-A25BA2AE0E63}"/>
              </a:ext>
            </a:extLst>
          </p:cNvPr>
          <p:cNvSpPr/>
          <p:nvPr/>
        </p:nvSpPr>
        <p:spPr>
          <a:xfrm>
            <a:off x="616600" y="2444496"/>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2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Google Shape;318;p39">
                <a:extLst>
                  <a:ext uri="{FF2B5EF4-FFF2-40B4-BE49-F238E27FC236}">
                    <a16:creationId xmlns:a16="http://schemas.microsoft.com/office/drawing/2014/main" id="{1DCF72FC-87C9-5CB6-97E8-A62C16E2776F}"/>
                  </a:ext>
                </a:extLst>
              </p:cNvPr>
              <p:cNvSpPr txBox="1">
                <a:spLocks/>
              </p:cNvSpPr>
              <p:nvPr/>
            </p:nvSpPr>
            <p:spPr>
              <a:xfrm>
                <a:off x="587980" y="1150352"/>
                <a:ext cx="8556020" cy="2488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a:t>Câu 3: </a:t>
                </a:r>
                <a:r>
                  <a:rPr lang="en-US" sz="2400" dirty="0" err="1"/>
                  <a:t>Trường</a:t>
                </a:r>
                <a:r>
                  <a:rPr lang="en-US" sz="2400" dirty="0"/>
                  <a:t> </a:t>
                </a:r>
                <a:r>
                  <a:rPr lang="en-US" sz="2400" dirty="0" err="1"/>
                  <a:t>hợp</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xảy</a:t>
                </a:r>
                <a:r>
                  <a:rPr lang="en-US" sz="2400" dirty="0"/>
                  <a:t> </a:t>
                </a:r>
                <a:r>
                  <a:rPr lang="en-US" sz="2400" dirty="0" err="1"/>
                  <a:t>ra</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a:p>
                <a:pPr>
                  <a:lnSpc>
                    <a:spcPct val="150000"/>
                  </a:lnSpc>
                  <a:buClr>
                    <a:srgbClr val="041B2D"/>
                  </a:buClr>
                  <a:buSzPts val="3000"/>
                  <a:defRPr/>
                </a:pPr>
                <a:r>
                  <a:rPr lang="en-US" sz="2400" dirty="0"/>
                  <a:t>A.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i</a:t>
                </a:r>
                <a:r>
                  <a:rPr lang="en-US" sz="2400" b="0" baseline="-25000" dirty="0">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B.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&lt;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C.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D.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dirty="0">
                    <a:solidFill>
                      <a:srgbClr val="041B2D"/>
                    </a:solidFill>
                    <a:latin typeface="Arial" panose="020B0604020202020204" pitchFamily="34" charset="0"/>
                    <a:cs typeface="Arial" panose="020B0604020202020204" pitchFamily="34" charset="0"/>
                    <a:sym typeface="Arial"/>
                  </a:rPr>
                  <a:t>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p>
            </p:txBody>
          </p:sp>
        </mc:Choice>
        <mc:Fallback xmlns="">
          <p:sp>
            <p:nvSpPr>
              <p:cNvPr id="4" name="Google Shape;318;p39">
                <a:extLst>
                  <a:ext uri="{FF2B5EF4-FFF2-40B4-BE49-F238E27FC236}">
                    <a16:creationId xmlns:a16="http://schemas.microsoft.com/office/drawing/2014/main" id="{1DCF72FC-87C9-5CB6-97E8-A62C16E2776F}"/>
                  </a:ext>
                </a:extLst>
              </p:cNvPr>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a:blip r:embed="rId2"/>
                <a:stretch>
                  <a:fillRect l="-1068" b="-18873"/>
                </a:stretch>
              </a:blipFill>
              <a:ln>
                <a:noFill/>
              </a:ln>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D8B626FF-1CD5-60D7-F1BC-2E0D1C24C280}"/>
              </a:ext>
            </a:extLst>
          </p:cNvPr>
          <p:cNvSpPr/>
          <p:nvPr/>
        </p:nvSpPr>
        <p:spPr>
          <a:xfrm>
            <a:off x="587980" y="34688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6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a:extLst>
              <a:ext uri="{FF2B5EF4-FFF2-40B4-BE49-F238E27FC236}">
                <a16:creationId xmlns:a16="http://schemas.microsoft.com/office/drawing/2014/main" id="{AC8A2597-FE6A-D62A-3F34-17760A68A7E0}"/>
              </a:ext>
            </a:extLst>
          </p:cNvPr>
          <p:cNvSpPr txBox="1">
            <a:spLocks/>
          </p:cNvSpPr>
          <p:nvPr/>
        </p:nvSpPr>
        <p:spPr>
          <a:xfrm>
            <a:off x="587980" y="1150352"/>
            <a:ext cx="8556020" cy="354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t>Câu</a:t>
            </a:r>
            <a:r>
              <a:rPr lang="en-US" sz="2400" dirty="0"/>
              <a:t> 4: </a:t>
            </a:r>
            <a:r>
              <a:rPr lang="en-US" sz="2400" dirty="0" err="1"/>
              <a:t>Trường</a:t>
            </a:r>
            <a:r>
              <a:rPr lang="en-US" sz="2400" dirty="0"/>
              <a:t> </a:t>
            </a:r>
            <a:r>
              <a:rPr lang="en-US" sz="2400" dirty="0" err="1"/>
              <a:t>hợp</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không</a:t>
            </a:r>
            <a:r>
              <a:rPr lang="en-US" sz="2400" dirty="0"/>
              <a:t> </a:t>
            </a:r>
            <a:r>
              <a:rPr lang="en-US" sz="2400" dirty="0" err="1"/>
              <a:t>xảy</a:t>
            </a:r>
            <a:r>
              <a:rPr lang="en-US" sz="2400" dirty="0"/>
              <a:t> </a:t>
            </a:r>
            <a:r>
              <a:rPr lang="en-US" sz="2400" dirty="0" err="1"/>
              <a:t>ra</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a:p>
            <a:pPr>
              <a:lnSpc>
                <a:spcPct val="150000"/>
              </a:lnSpc>
              <a:buClr>
                <a:srgbClr val="041B2D"/>
              </a:buClr>
              <a:buSzPts val="3000"/>
              <a:defRPr/>
            </a:pPr>
            <a:r>
              <a:rPr lang="en-US" sz="2400" dirty="0"/>
              <a:t>A.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B.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C.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D.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a:solidFill>
                  <a:srgbClr val="041B2D"/>
                </a:solidFill>
                <a:latin typeface="Arial" panose="020B0604020202020204" pitchFamily="34" charset="0"/>
                <a:cs typeface="Arial" panose="020B0604020202020204" pitchFamily="34" charset="0"/>
                <a:sym typeface="Arial"/>
              </a:rPr>
              <a:t>tinh </a:t>
            </a:r>
            <a:r>
              <a:rPr lang="en-US" sz="2400" b="0" dirty="0">
                <a:solidFill>
                  <a:srgbClr val="041B2D"/>
                </a:solidFill>
                <a:latin typeface="Arial" panose="020B0604020202020204" pitchFamily="34" charset="0"/>
                <a:cs typeface="Arial" panose="020B0604020202020204" pitchFamily="34" charset="0"/>
                <a:sym typeface="Arial"/>
              </a:rPr>
              <a:t>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775E52C7-DA9B-A464-F6D4-5AE05D98E4CE}"/>
              </a:ext>
            </a:extLst>
          </p:cNvPr>
          <p:cNvSpPr/>
          <p:nvPr/>
        </p:nvSpPr>
        <p:spPr>
          <a:xfrm>
            <a:off x="488920" y="2404244"/>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29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853EDE3-64F6-3892-BB33-117EB4FA4ED2}"/>
              </a:ext>
            </a:extLst>
          </p:cNvPr>
          <p:cNvSpPr/>
          <p:nvPr/>
        </p:nvSpPr>
        <p:spPr>
          <a:xfrm>
            <a:off x="644979" y="2955471"/>
            <a:ext cx="4575300" cy="1379765"/>
          </a:xfrm>
          <a:prstGeom prst="round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Google Shape;742;p66"/>
          <p:cNvSpPr txBox="1">
            <a:spLocks noGrp="1"/>
          </p:cNvSpPr>
          <p:nvPr>
            <p:ph type="title"/>
          </p:nvPr>
        </p:nvSpPr>
        <p:spPr>
          <a:xfrm>
            <a:off x="1081855" y="1716999"/>
            <a:ext cx="4575300" cy="10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grpSp>
        <p:nvGrpSpPr>
          <p:cNvPr id="745" name="Google Shape;745;p66"/>
          <p:cNvGrpSpPr/>
          <p:nvPr/>
        </p:nvGrpSpPr>
        <p:grpSpPr>
          <a:xfrm>
            <a:off x="5288466" y="1336149"/>
            <a:ext cx="1966880" cy="1229561"/>
            <a:chOff x="5692063" y="2878600"/>
            <a:chExt cx="2254562" cy="1409400"/>
          </a:xfrm>
        </p:grpSpPr>
        <p:sp>
          <p:nvSpPr>
            <p:cNvPr id="746" name="Google Shape;746;p66"/>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747" name="Google Shape;747;p66"/>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748" name="Google Shape;748;p66"/>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4" name="Google Shape;764;p67">
            <a:extLst>
              <a:ext uri="{FF2B5EF4-FFF2-40B4-BE49-F238E27FC236}">
                <a16:creationId xmlns:a16="http://schemas.microsoft.com/office/drawing/2014/main" id="{A5348620-B641-4486-CCCC-600C6F4533D1}"/>
              </a:ext>
            </a:extLst>
          </p:cNvPr>
          <p:cNvPicPr preferRelativeResize="0"/>
          <p:nvPr/>
        </p:nvPicPr>
        <p:blipFill rotWithShape="1">
          <a:blip r:embed="rId3">
            <a:alphaModFix/>
          </a:blip>
          <a:srcRect t="18182" b="49613"/>
          <a:stretch/>
        </p:blipFill>
        <p:spPr>
          <a:xfrm rot="3076036">
            <a:off x="-3759031" y="3215732"/>
            <a:ext cx="9144003" cy="2303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6"/>
          <p:cNvPicPr preferRelativeResize="0"/>
          <p:nvPr/>
        </p:nvPicPr>
        <p:blipFill rotWithShape="1">
          <a:blip r:embed="rId3">
            <a:alphaModFix/>
          </a:blip>
          <a:srcRect l="23514" t="34721" r="22626" b="10965"/>
          <a:stretch/>
        </p:blipFill>
        <p:spPr>
          <a:xfrm rot="10800000">
            <a:off x="5966124" y="10576"/>
            <a:ext cx="3177876" cy="2725699"/>
          </a:xfrm>
          <a:prstGeom prst="rect">
            <a:avLst/>
          </a:prstGeom>
          <a:noFill/>
          <a:ln>
            <a:noFill/>
          </a:ln>
        </p:spPr>
      </p:pic>
      <p:sp>
        <p:nvSpPr>
          <p:cNvPr id="284" name="Google Shape;284;p36"/>
          <p:cNvSpPr txBox="1">
            <a:spLocks noGrp="1"/>
          </p:cNvSpPr>
          <p:nvPr>
            <p:ph type="title"/>
          </p:nvPr>
        </p:nvSpPr>
        <p:spPr>
          <a:xfrm>
            <a:off x="429851" y="657616"/>
            <a:ext cx="6904676" cy="1161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dirty="0"/>
              <a:t>NỘI DUNG BÀI HỌC</a:t>
            </a:r>
            <a:endParaRPr sz="4800" dirty="0"/>
          </a:p>
        </p:txBody>
      </p:sp>
      <p:grpSp>
        <p:nvGrpSpPr>
          <p:cNvPr id="286" name="Google Shape;286;p36"/>
          <p:cNvGrpSpPr/>
          <p:nvPr/>
        </p:nvGrpSpPr>
        <p:grpSpPr>
          <a:xfrm rot="-5400000">
            <a:off x="890594" y="2067627"/>
            <a:ext cx="336834" cy="553069"/>
            <a:chOff x="5741750" y="3809796"/>
            <a:chExt cx="674100" cy="1106709"/>
          </a:xfrm>
        </p:grpSpPr>
        <p:sp>
          <p:nvSpPr>
            <p:cNvPr id="287" name="Google Shape;287;p36"/>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Lato"/>
                <a:ea typeface="Lato"/>
                <a:cs typeface="Lato"/>
                <a:sym typeface="Lato"/>
              </a:endParaRPr>
            </a:p>
          </p:txBody>
        </p:sp>
        <p:sp>
          <p:nvSpPr>
            <p:cNvPr id="288" name="Google Shape;288;p36"/>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Lato"/>
                <a:ea typeface="Lato"/>
                <a:cs typeface="Lato"/>
                <a:sym typeface="Lato"/>
              </a:endParaRPr>
            </a:p>
          </p:txBody>
        </p:sp>
      </p:grpSp>
      <p:grpSp>
        <p:nvGrpSpPr>
          <p:cNvPr id="4" name="Google Shape;286;p36">
            <a:extLst>
              <a:ext uri="{FF2B5EF4-FFF2-40B4-BE49-F238E27FC236}">
                <a16:creationId xmlns:a16="http://schemas.microsoft.com/office/drawing/2014/main" id="{4DAC03C2-CEEB-2694-E8D5-4492578D3C65}"/>
              </a:ext>
            </a:extLst>
          </p:cNvPr>
          <p:cNvGrpSpPr/>
          <p:nvPr/>
        </p:nvGrpSpPr>
        <p:grpSpPr>
          <a:xfrm rot="-5400000">
            <a:off x="1638434" y="2828508"/>
            <a:ext cx="323799" cy="531666"/>
            <a:chOff x="5741750" y="3809796"/>
            <a:chExt cx="674100" cy="1106709"/>
          </a:xfrm>
        </p:grpSpPr>
        <p:sp>
          <p:nvSpPr>
            <p:cNvPr id="5" name="Google Shape;287;p36">
              <a:extLst>
                <a:ext uri="{FF2B5EF4-FFF2-40B4-BE49-F238E27FC236}">
                  <a16:creationId xmlns:a16="http://schemas.microsoft.com/office/drawing/2014/main" id="{EA24E808-B6AC-E8EC-610C-AF8F47982D56}"/>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Lato"/>
                <a:ea typeface="Lato"/>
                <a:cs typeface="Lato"/>
                <a:sym typeface="Lato"/>
              </a:endParaRPr>
            </a:p>
          </p:txBody>
        </p:sp>
        <p:sp>
          <p:nvSpPr>
            <p:cNvPr id="6" name="Google Shape;288;p36">
              <a:extLst>
                <a:ext uri="{FF2B5EF4-FFF2-40B4-BE49-F238E27FC236}">
                  <a16:creationId xmlns:a16="http://schemas.microsoft.com/office/drawing/2014/main" id="{2469492A-2ACD-AA2E-1DC2-466F49B76E8F}"/>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Lato"/>
                <a:ea typeface="Lato"/>
                <a:cs typeface="Lato"/>
                <a:sym typeface="Lato"/>
              </a:endParaRPr>
            </a:p>
          </p:txBody>
        </p:sp>
      </p:grpSp>
      <p:sp>
        <p:nvSpPr>
          <p:cNvPr id="7" name="Google Shape;247;p34">
            <a:extLst>
              <a:ext uri="{FF2B5EF4-FFF2-40B4-BE49-F238E27FC236}">
                <a16:creationId xmlns:a16="http://schemas.microsoft.com/office/drawing/2014/main" id="{396C4CF9-EACA-67F7-A65D-523DC1F6243F}"/>
              </a:ext>
            </a:extLst>
          </p:cNvPr>
          <p:cNvSpPr txBox="1">
            <a:spLocks/>
          </p:cNvSpPr>
          <p:nvPr/>
        </p:nvSpPr>
        <p:spPr>
          <a:xfrm>
            <a:off x="1400615" y="2057812"/>
            <a:ext cx="509640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Sự</a:t>
            </a:r>
            <a:r>
              <a:rPr lang="en-US" sz="2400" dirty="0"/>
              <a:t> </a:t>
            </a:r>
            <a:r>
              <a:rPr lang="en-US" sz="2400" dirty="0" err="1"/>
              <a:t>truyền</a:t>
            </a:r>
            <a:r>
              <a:rPr lang="en-US" sz="2400" dirty="0"/>
              <a:t> </a:t>
            </a:r>
            <a:r>
              <a:rPr lang="en-US" sz="2400" dirty="0" err="1"/>
              <a:t>ánh</a:t>
            </a:r>
            <a:r>
              <a:rPr lang="en-US" sz="2400" dirty="0"/>
              <a:t> </a:t>
            </a:r>
            <a:r>
              <a:rPr lang="en-US" sz="2400" dirty="0" err="1"/>
              <a:t>sáng</a:t>
            </a:r>
            <a:r>
              <a:rPr lang="en-US" sz="2400" dirty="0"/>
              <a:t>  </a:t>
            </a:r>
          </a:p>
        </p:txBody>
      </p:sp>
      <p:sp>
        <p:nvSpPr>
          <p:cNvPr id="8" name="Google Shape;247;p34">
            <a:extLst>
              <a:ext uri="{FF2B5EF4-FFF2-40B4-BE49-F238E27FC236}">
                <a16:creationId xmlns:a16="http://schemas.microsoft.com/office/drawing/2014/main" id="{B54F9704-63CB-DABF-9D92-3D8FD4186124}"/>
              </a:ext>
            </a:extLst>
          </p:cNvPr>
          <p:cNvSpPr txBox="1">
            <a:spLocks/>
          </p:cNvSpPr>
          <p:nvPr/>
        </p:nvSpPr>
        <p:spPr>
          <a:xfrm>
            <a:off x="2160501" y="2810615"/>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Hiện</a:t>
            </a:r>
            <a:r>
              <a:rPr lang="en-US" sz="2400" dirty="0"/>
              <a:t> </a:t>
            </a:r>
            <a:r>
              <a:rPr lang="en-US" sz="2400" dirty="0" err="1"/>
              <a:t>Tượng</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grpSp>
        <p:nvGrpSpPr>
          <p:cNvPr id="2" name="Google Shape;286;p36">
            <a:extLst>
              <a:ext uri="{FF2B5EF4-FFF2-40B4-BE49-F238E27FC236}">
                <a16:creationId xmlns:a16="http://schemas.microsoft.com/office/drawing/2014/main" id="{AAA7939E-22D8-D46A-D10A-643B65D39E09}"/>
              </a:ext>
            </a:extLst>
          </p:cNvPr>
          <p:cNvGrpSpPr/>
          <p:nvPr/>
        </p:nvGrpSpPr>
        <p:grpSpPr>
          <a:xfrm rot="-5400000">
            <a:off x="2170099" y="3581311"/>
            <a:ext cx="323799" cy="531666"/>
            <a:chOff x="5741750" y="3809796"/>
            <a:chExt cx="674100" cy="1106709"/>
          </a:xfrm>
        </p:grpSpPr>
        <p:sp>
          <p:nvSpPr>
            <p:cNvPr id="3" name="Google Shape;287;p36">
              <a:extLst>
                <a:ext uri="{FF2B5EF4-FFF2-40B4-BE49-F238E27FC236}">
                  <a16:creationId xmlns:a16="http://schemas.microsoft.com/office/drawing/2014/main" id="{1E268D28-10D3-5161-5F40-2C78E3F64873}"/>
                </a:ext>
              </a:extLst>
            </p:cNvPr>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 name="Google Shape;288;p36">
              <a:extLst>
                <a:ext uri="{FF2B5EF4-FFF2-40B4-BE49-F238E27FC236}">
                  <a16:creationId xmlns:a16="http://schemas.microsoft.com/office/drawing/2014/main" id="{8F66B0EE-C490-BA22-6B9C-553342AAAED6}"/>
                </a:ext>
              </a:extLst>
            </p:cNvPr>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0" name="Google Shape;247;p34">
            <a:extLst>
              <a:ext uri="{FF2B5EF4-FFF2-40B4-BE49-F238E27FC236}">
                <a16:creationId xmlns:a16="http://schemas.microsoft.com/office/drawing/2014/main" id="{04019EA4-41D9-1FC8-0304-29B6EA51536D}"/>
              </a:ext>
            </a:extLst>
          </p:cNvPr>
          <p:cNvSpPr txBox="1">
            <a:spLocks/>
          </p:cNvSpPr>
          <p:nvPr/>
        </p:nvSpPr>
        <p:spPr>
          <a:xfrm>
            <a:off x="2692166" y="3563418"/>
            <a:ext cx="645183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Ứng</a:t>
            </a:r>
            <a:r>
              <a:rPr lang="en-US" sz="2400" dirty="0"/>
              <a:t> </a:t>
            </a:r>
            <a:r>
              <a:rPr lang="en-US" sz="2400" dirty="0" err="1"/>
              <a:t>Dụng</a:t>
            </a:r>
            <a:r>
              <a:rPr lang="en-US" sz="2400" dirty="0"/>
              <a:t> </a:t>
            </a:r>
            <a:r>
              <a:rPr lang="en-US" sz="2400" dirty="0" err="1"/>
              <a:t>Hiện</a:t>
            </a:r>
            <a:r>
              <a:rPr lang="en-US" sz="2400" dirty="0"/>
              <a:t> </a:t>
            </a:r>
            <a:r>
              <a:rPr lang="en-US" sz="2400" dirty="0" err="1"/>
              <a:t>Tượng</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 calcmode="lin" valueType="num">
                                      <p:cBhvr>
                                        <p:cTn id="7" dur="500" fill="hold"/>
                                        <p:tgtEl>
                                          <p:spTgt spid="286"/>
                                        </p:tgtEl>
                                        <p:attrNameLst>
                                          <p:attrName>ppt_w</p:attrName>
                                        </p:attrNameLst>
                                      </p:cBhvr>
                                      <p:tavLst>
                                        <p:tav tm="0">
                                          <p:val>
                                            <p:fltVal val="0"/>
                                          </p:val>
                                        </p:tav>
                                        <p:tav tm="100000">
                                          <p:val>
                                            <p:strVal val="#ppt_w"/>
                                          </p:val>
                                        </p:tav>
                                      </p:tavLst>
                                    </p:anim>
                                    <p:anim calcmode="lin" valueType="num">
                                      <p:cBhvr>
                                        <p:cTn id="8" dur="500" fill="hold"/>
                                        <p:tgtEl>
                                          <p:spTgt spid="286"/>
                                        </p:tgtEl>
                                        <p:attrNameLst>
                                          <p:attrName>ppt_h</p:attrName>
                                        </p:attrNameLst>
                                      </p:cBhvr>
                                      <p:tavLst>
                                        <p:tav tm="0">
                                          <p:val>
                                            <p:fltVal val="0"/>
                                          </p:val>
                                        </p:tav>
                                        <p:tav tm="100000">
                                          <p:val>
                                            <p:strVal val="#ppt_h"/>
                                          </p:val>
                                        </p:tav>
                                      </p:tavLst>
                                    </p:anim>
                                    <p:anim calcmode="lin" valueType="num">
                                      <p:cBhvr>
                                        <p:cTn id="9" dur="500" fill="hold"/>
                                        <p:tgtEl>
                                          <p:spTgt spid="286"/>
                                        </p:tgtEl>
                                        <p:attrNameLst>
                                          <p:attrName>style.rotation</p:attrName>
                                        </p:attrNameLst>
                                      </p:cBhvr>
                                      <p:tavLst>
                                        <p:tav tm="0">
                                          <p:val>
                                            <p:fltVal val="90"/>
                                          </p:val>
                                        </p:tav>
                                        <p:tav tm="100000">
                                          <p:val>
                                            <p:fltVal val="0"/>
                                          </p:val>
                                        </p:tav>
                                      </p:tavLst>
                                    </p:anim>
                                    <p:animEffect transition="in" filter="fade">
                                      <p:cBhvr>
                                        <p:cTn id="10" dur="500"/>
                                        <p:tgtEl>
                                          <p:spTgt spid="286"/>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type="lt">
                                    <p:tmPct val="4000"/>
                                  </p:iterate>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type="lt">
                                    <p:tmPct val="4000"/>
                                  </p:iterate>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90"/>
                                          </p:val>
                                        </p:tav>
                                        <p:tav tm="100000">
                                          <p:val>
                                            <p:fltVal val="0"/>
                                          </p:val>
                                        </p:tav>
                                      </p:tavLst>
                                    </p:anim>
                                    <p:animEffect transition="in" filter="fade">
                                      <p:cBhvr>
                                        <p:cTn id="34" dur="500"/>
                                        <p:tgtEl>
                                          <p:spTgt spid="2"/>
                                        </p:tgtEl>
                                      </p:cBhvr>
                                    </p:animEffect>
                                  </p:childTnLst>
                                </p:cTn>
                              </p:par>
                            </p:childTnLst>
                          </p:cTn>
                        </p:par>
                        <p:par>
                          <p:cTn id="35" fill="hold">
                            <p:stCondLst>
                              <p:cond delay="500"/>
                            </p:stCondLst>
                            <p:childTnLst>
                              <p:par>
                                <p:cTn id="36" presetID="22" presetClass="entr" presetSubtype="8" fill="hold" grpId="0" nodeType="afterEffect">
                                  <p:stCondLst>
                                    <p:cond delay="0"/>
                                  </p:stCondLst>
                                  <p:iterate type="lt">
                                    <p:tmPct val="4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7"/>
          <p:cNvSpPr txBox="1">
            <a:spLocks noGrp="1"/>
          </p:cNvSpPr>
          <p:nvPr>
            <p:ph type="title"/>
          </p:nvPr>
        </p:nvSpPr>
        <p:spPr>
          <a:xfrm>
            <a:off x="2331936" y="1945958"/>
            <a:ext cx="6948824" cy="2180210"/>
          </a:xfrm>
          <a:prstGeom prst="rect">
            <a:avLst/>
          </a:prstGeom>
        </p:spPr>
        <p:txBody>
          <a:bodyPr spcFirstLastPara="1" wrap="square" lIns="91425" tIns="91425" rIns="91425" bIns="91425" anchor="b" anchorCtr="0">
            <a:noAutofit/>
          </a:bodyPr>
          <a:lstStyle/>
          <a:p>
            <a:pPr>
              <a:lnSpc>
                <a:spcPct val="120000"/>
              </a:lnSpc>
            </a:pPr>
            <a:r>
              <a:rPr lang="en-US" sz="3600" dirty="0" err="1"/>
              <a:t>Sự</a:t>
            </a:r>
            <a:r>
              <a:rPr lang="en-US" sz="3600" dirty="0"/>
              <a:t> </a:t>
            </a:r>
            <a:r>
              <a:rPr lang="en-US" sz="3600" dirty="0" err="1"/>
              <a:t>Truyền</a:t>
            </a:r>
            <a:r>
              <a:rPr lang="en-US" sz="3600" dirty="0"/>
              <a:t> </a:t>
            </a:r>
            <a:r>
              <a:rPr lang="en-US" sz="3600" dirty="0" err="1"/>
              <a:t>Ánh</a:t>
            </a:r>
            <a:r>
              <a:rPr lang="en-US" sz="3600" dirty="0"/>
              <a:t> </a:t>
            </a:r>
            <a:r>
              <a:rPr lang="en-US" sz="3600" dirty="0" err="1"/>
              <a:t>Sáng</a:t>
            </a:r>
            <a:r>
              <a:rPr lang="en-US" sz="3600" dirty="0"/>
              <a:t> </a:t>
            </a:r>
            <a:r>
              <a:rPr lang="en-US" sz="3600" dirty="0" err="1"/>
              <a:t>Từ</a:t>
            </a:r>
            <a:r>
              <a:rPr lang="en-US" sz="3600" dirty="0"/>
              <a:t> </a:t>
            </a:r>
            <a:r>
              <a:rPr lang="en-US" sz="3600" dirty="0" err="1"/>
              <a:t>Môi</a:t>
            </a:r>
            <a:r>
              <a:rPr lang="en-US" sz="3600" dirty="0"/>
              <a:t> </a:t>
            </a:r>
            <a:r>
              <a:rPr lang="en-US" sz="3600" dirty="0" err="1"/>
              <a:t>Trường</a:t>
            </a:r>
            <a:r>
              <a:rPr lang="en-US" sz="3600" dirty="0"/>
              <a:t> </a:t>
            </a:r>
            <a:r>
              <a:rPr lang="en-US" sz="3600" dirty="0" err="1"/>
              <a:t>Chiết</a:t>
            </a:r>
            <a:r>
              <a:rPr lang="en-US" sz="3600" dirty="0"/>
              <a:t> </a:t>
            </a:r>
            <a:r>
              <a:rPr lang="en-US" sz="3600" dirty="0" err="1"/>
              <a:t>Suất</a:t>
            </a:r>
            <a:r>
              <a:rPr lang="en-US" sz="3600" dirty="0"/>
              <a:t> </a:t>
            </a:r>
            <a:r>
              <a:rPr lang="en-US" sz="3600" dirty="0" err="1"/>
              <a:t>Lớn</a:t>
            </a:r>
            <a:r>
              <a:rPr lang="en-US" sz="3600" dirty="0"/>
              <a:t> </a:t>
            </a:r>
            <a:r>
              <a:rPr lang="en-US" sz="3600" dirty="0" err="1"/>
              <a:t>Vào</a:t>
            </a:r>
            <a:r>
              <a:rPr lang="en-US" sz="3600" dirty="0"/>
              <a:t> </a:t>
            </a:r>
            <a:r>
              <a:rPr lang="en-US" sz="3600" dirty="0" err="1"/>
              <a:t>Môi</a:t>
            </a:r>
            <a:r>
              <a:rPr lang="en-US" sz="3600" dirty="0"/>
              <a:t> </a:t>
            </a:r>
            <a:r>
              <a:rPr lang="en-US" sz="3600" dirty="0" err="1"/>
              <a:t>Trường</a:t>
            </a:r>
            <a:r>
              <a:rPr lang="en-US" sz="3600" dirty="0"/>
              <a:t> </a:t>
            </a:r>
            <a:r>
              <a:rPr lang="en-US" sz="3600" dirty="0" err="1"/>
              <a:t>Chiết</a:t>
            </a:r>
            <a:r>
              <a:rPr lang="en-US" sz="3600" dirty="0"/>
              <a:t> </a:t>
            </a:r>
            <a:r>
              <a:rPr lang="en-US" sz="3600" dirty="0" err="1"/>
              <a:t>Suất</a:t>
            </a:r>
            <a:r>
              <a:rPr lang="en-US" sz="3600" dirty="0"/>
              <a:t> </a:t>
            </a:r>
            <a:r>
              <a:rPr lang="en-US" sz="3600" dirty="0" err="1"/>
              <a:t>Nhỏ</a:t>
            </a:r>
            <a:endParaRPr lang="en-US" sz="3600" dirty="0"/>
          </a:p>
        </p:txBody>
      </p:sp>
      <p:sp>
        <p:nvSpPr>
          <p:cNvPr id="294" name="Google Shape;294;p37"/>
          <p:cNvSpPr txBox="1">
            <a:spLocks noGrp="1"/>
          </p:cNvSpPr>
          <p:nvPr>
            <p:ph type="title" idx="2"/>
          </p:nvPr>
        </p:nvSpPr>
        <p:spPr>
          <a:xfrm>
            <a:off x="2331936" y="1118883"/>
            <a:ext cx="181504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a:t>
            </a:r>
            <a:endParaRPr sz="6000" dirty="0"/>
          </a:p>
        </p:txBody>
      </p:sp>
      <p:pic>
        <p:nvPicPr>
          <p:cNvPr id="296" name="Google Shape;296;p37"/>
          <p:cNvPicPr preferRelativeResize="0"/>
          <p:nvPr/>
        </p:nvPicPr>
        <p:blipFill rotWithShape="1">
          <a:blip r:embed="rId3">
            <a:alphaModFix/>
          </a:blip>
          <a:srcRect l="58164" t="31042" b="36412"/>
          <a:stretch/>
        </p:blipFill>
        <p:spPr>
          <a:xfrm rot="5400000" flipH="1">
            <a:off x="-969830" y="969830"/>
            <a:ext cx="5143501" cy="3203838"/>
          </a:xfrm>
          <a:prstGeom prst="rect">
            <a:avLst/>
          </a:prstGeom>
          <a:noFill/>
          <a:ln>
            <a:noFill/>
          </a:ln>
        </p:spPr>
      </p:pic>
      <p:grpSp>
        <p:nvGrpSpPr>
          <p:cNvPr id="297" name="Google Shape;297;p37"/>
          <p:cNvGrpSpPr/>
          <p:nvPr/>
        </p:nvGrpSpPr>
        <p:grpSpPr>
          <a:xfrm flipH="1">
            <a:off x="6461275" y="504944"/>
            <a:ext cx="2421126" cy="1492135"/>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grpSp>
        <p:nvGrpSpPr>
          <p:cNvPr id="301" name="Google Shape;301;p37"/>
          <p:cNvGrpSpPr/>
          <p:nvPr/>
        </p:nvGrpSpPr>
        <p:grpSpPr>
          <a:xfrm rot="-5400000">
            <a:off x="1625968" y="3898026"/>
            <a:ext cx="534426"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extLst>
      <p:ext uri="{BB962C8B-B14F-4D97-AF65-F5344CB8AC3E}">
        <p14:creationId xmlns:p14="http://schemas.microsoft.com/office/powerpoint/2010/main" val="833065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3" name="Picture 2">
            <a:extLst>
              <a:ext uri="{FF2B5EF4-FFF2-40B4-BE49-F238E27FC236}">
                <a16:creationId xmlns:a16="http://schemas.microsoft.com/office/drawing/2014/main" id="{22DE5352-CC61-4C28-5002-D1EB6EDCE3F3}"/>
              </a:ext>
            </a:extLst>
          </p:cNvPr>
          <p:cNvPicPr>
            <a:picLocks noChangeAspect="1"/>
          </p:cNvPicPr>
          <p:nvPr/>
        </p:nvPicPr>
        <p:blipFill>
          <a:blip r:embed="rId3"/>
          <a:stretch>
            <a:fillRect/>
          </a:stretch>
        </p:blipFill>
        <p:spPr>
          <a:xfrm>
            <a:off x="-15579" y="1064411"/>
            <a:ext cx="5228800" cy="4044333"/>
          </a:xfrm>
          <a:prstGeom prst="rect">
            <a:avLst/>
          </a:prstGeom>
        </p:spPr>
      </p:pic>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37" name="Group 236">
            <a:extLst>
              <a:ext uri="{FF2B5EF4-FFF2-40B4-BE49-F238E27FC236}">
                <a16:creationId xmlns:a16="http://schemas.microsoft.com/office/drawing/2014/main" id="{B4D9B430-B272-4AD1-26CE-7757222E72E0}"/>
              </a:ext>
            </a:extLst>
          </p:cNvPr>
          <p:cNvGrpSpPr/>
          <p:nvPr/>
        </p:nvGrpSpPr>
        <p:grpSpPr>
          <a:xfrm>
            <a:off x="-13750" y="34756"/>
            <a:ext cx="7750980" cy="340631"/>
            <a:chOff x="458071" y="2537804"/>
            <a:chExt cx="7750980" cy="340631"/>
          </a:xfrm>
        </p:grpSpPr>
        <p:grpSp>
          <p:nvGrpSpPr>
            <p:cNvPr id="232" name="Google Shape;286;p36">
              <a:extLst>
                <a:ext uri="{FF2B5EF4-FFF2-40B4-BE49-F238E27FC236}">
                  <a16:creationId xmlns:a16="http://schemas.microsoft.com/office/drawing/2014/main" id="{FDCDBE9C-B6EF-537F-60D8-C5C416F486D8}"/>
                </a:ext>
              </a:extLst>
            </p:cNvPr>
            <p:cNvGrpSpPr/>
            <p:nvPr/>
          </p:nvGrpSpPr>
          <p:grpSpPr>
            <a:xfrm rot="16200000">
              <a:off x="522377" y="2577584"/>
              <a:ext cx="200343" cy="328955"/>
              <a:chOff x="5741750" y="3809794"/>
              <a:chExt cx="674102" cy="1106711"/>
            </a:xfrm>
          </p:grpSpPr>
          <p:sp>
            <p:nvSpPr>
              <p:cNvPr id="233" name="Google Shape;287;p36">
                <a:extLst>
                  <a:ext uri="{FF2B5EF4-FFF2-40B4-BE49-F238E27FC236}">
                    <a16:creationId xmlns:a16="http://schemas.microsoft.com/office/drawing/2014/main" id="{BC772EBE-5421-B8EB-FE4E-F148AC0641D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34" name="Google Shape;288;p36">
                <a:extLst>
                  <a:ext uri="{FF2B5EF4-FFF2-40B4-BE49-F238E27FC236}">
                    <a16:creationId xmlns:a16="http://schemas.microsoft.com/office/drawing/2014/main" id="{CD282BDA-5D32-EE3F-D53C-6085943E46C1}"/>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736352" y="2537804"/>
              <a:ext cx="7472699"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400" dirty="0"/>
                <a:t>I. </a:t>
              </a:r>
              <a:r>
                <a:rPr lang="en-US" sz="1400" dirty="0" err="1"/>
                <a:t>Sự</a:t>
              </a:r>
              <a:r>
                <a:rPr lang="en-US" sz="1400" dirty="0"/>
                <a:t> </a:t>
              </a:r>
              <a:r>
                <a:rPr lang="en-US" sz="1400" dirty="0" err="1"/>
                <a:t>Truyền</a:t>
              </a:r>
              <a:r>
                <a:rPr lang="en-US" sz="1400" dirty="0"/>
                <a:t> </a:t>
              </a:r>
              <a:r>
                <a:rPr lang="en-US" sz="1400" dirty="0" err="1"/>
                <a:t>Ánh</a:t>
              </a:r>
              <a:r>
                <a:rPr lang="en-US" sz="1400" dirty="0"/>
                <a:t> </a:t>
              </a:r>
              <a:r>
                <a:rPr lang="en-US" sz="1400" dirty="0" err="1"/>
                <a:t>Sáng</a:t>
              </a:r>
              <a:r>
                <a:rPr lang="en-US" sz="1400" dirty="0"/>
                <a:t> </a:t>
              </a:r>
              <a:r>
                <a:rPr lang="en-US" sz="1400" dirty="0" err="1"/>
                <a:t>Từ</a:t>
              </a:r>
              <a:r>
                <a:rPr lang="en-US" sz="1400" dirty="0"/>
                <a:t> </a:t>
              </a:r>
              <a:r>
                <a:rPr lang="en-US" sz="1400" dirty="0" err="1"/>
                <a:t>Môi</a:t>
              </a:r>
              <a:r>
                <a:rPr lang="en-US" sz="1400" dirty="0"/>
                <a:t> </a:t>
              </a:r>
              <a:r>
                <a:rPr lang="en-US" sz="1400" dirty="0" err="1"/>
                <a:t>Trường</a:t>
              </a:r>
              <a:r>
                <a:rPr lang="en-US" sz="1400" dirty="0"/>
                <a:t> </a:t>
              </a:r>
              <a:r>
                <a:rPr lang="en-US" sz="1400" dirty="0" err="1"/>
                <a:t>Chiết</a:t>
              </a:r>
              <a:r>
                <a:rPr lang="en-US" sz="1400" dirty="0"/>
                <a:t> </a:t>
              </a:r>
              <a:r>
                <a:rPr lang="en-US" sz="1400" dirty="0" err="1"/>
                <a:t>Suất</a:t>
              </a:r>
              <a:r>
                <a:rPr lang="en-US" sz="1400" dirty="0"/>
                <a:t> </a:t>
              </a:r>
              <a:r>
                <a:rPr lang="en-US" sz="1400" dirty="0" err="1"/>
                <a:t>Lớn</a:t>
              </a:r>
              <a:r>
                <a:rPr lang="en-US" sz="1400" dirty="0"/>
                <a:t> </a:t>
              </a:r>
              <a:r>
                <a:rPr lang="en-US" sz="1400" dirty="0" err="1"/>
                <a:t>Vào</a:t>
              </a:r>
              <a:r>
                <a:rPr lang="en-US" sz="1400" dirty="0"/>
                <a:t> </a:t>
              </a:r>
              <a:r>
                <a:rPr lang="en-US" sz="1400" dirty="0" err="1"/>
                <a:t>Môi</a:t>
              </a:r>
              <a:r>
                <a:rPr lang="en-US" sz="1400" dirty="0"/>
                <a:t> </a:t>
              </a:r>
              <a:r>
                <a:rPr lang="en-US" sz="1400" dirty="0" err="1"/>
                <a:t>Trường</a:t>
              </a:r>
              <a:r>
                <a:rPr lang="en-US" sz="1400" dirty="0"/>
                <a:t> </a:t>
              </a:r>
              <a:r>
                <a:rPr lang="en-US" sz="1400" dirty="0" err="1"/>
                <a:t>Chiết</a:t>
              </a:r>
              <a:r>
                <a:rPr lang="en-US" sz="1400" dirty="0"/>
                <a:t> </a:t>
              </a:r>
              <a:r>
                <a:rPr lang="en-US" sz="1400" dirty="0" err="1"/>
                <a:t>Suất</a:t>
              </a:r>
              <a:r>
                <a:rPr lang="en-US" sz="1400" dirty="0"/>
                <a:t> </a:t>
              </a:r>
              <a:r>
                <a:rPr lang="en-US" sz="1400" dirty="0" err="1"/>
                <a:t>Nhỏ</a:t>
              </a:r>
              <a:endParaRPr lang="en-US" sz="1400" dirty="0"/>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t>THÍ NGHIỆM</a:t>
            </a:r>
          </a:p>
        </p:txBody>
      </p:sp>
      <p:grpSp>
        <p:nvGrpSpPr>
          <p:cNvPr id="246" name="Group 245">
            <a:extLst>
              <a:ext uri="{FF2B5EF4-FFF2-40B4-BE49-F238E27FC236}">
                <a16:creationId xmlns:a16="http://schemas.microsoft.com/office/drawing/2014/main" id="{3D592512-ED53-D1C0-3F89-0A953CC6AF72}"/>
              </a:ext>
            </a:extLst>
          </p:cNvPr>
          <p:cNvGrpSpPr/>
          <p:nvPr/>
        </p:nvGrpSpPr>
        <p:grpSpPr>
          <a:xfrm>
            <a:off x="7453286" y="952027"/>
            <a:ext cx="1415701"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rPr>
                <a:t>Chuẩn</a:t>
              </a:r>
              <a:r>
                <a:rPr lang="en-US" sz="2000" dirty="0">
                  <a:solidFill>
                    <a:schemeClr val="accent3"/>
                  </a:solidFill>
                </a:rPr>
                <a:t> </a:t>
              </a:r>
              <a:r>
                <a:rPr lang="en-US" sz="2000" dirty="0" err="1">
                  <a:solidFill>
                    <a:schemeClr val="accent3"/>
                  </a:solidFill>
                </a:rPr>
                <a:t>Bị</a:t>
              </a:r>
              <a:endParaRPr lang="en-US" sz="2000" dirty="0">
                <a:solidFill>
                  <a:schemeClr val="accent3"/>
                </a:solidFill>
              </a:endParaRPr>
            </a:p>
          </p:txBody>
        </p:sp>
      </p:grpSp>
      <p:sp>
        <p:nvSpPr>
          <p:cNvPr id="280" name="Google Shape;310;p38">
            <a:extLst>
              <a:ext uri="{FF2B5EF4-FFF2-40B4-BE49-F238E27FC236}">
                <a16:creationId xmlns:a16="http://schemas.microsoft.com/office/drawing/2014/main" id="{D2CB2317-8F3A-B018-F19E-12AEB60AF083}"/>
              </a:ext>
            </a:extLst>
          </p:cNvPr>
          <p:cNvSpPr txBox="1">
            <a:spLocks/>
          </p:cNvSpPr>
          <p:nvPr/>
        </p:nvSpPr>
        <p:spPr>
          <a:xfrm>
            <a:off x="5678592" y="1555224"/>
            <a:ext cx="3618140" cy="7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Bảng</a:t>
            </a:r>
            <a:r>
              <a:rPr lang="en-US" sz="1900" dirty="0"/>
              <a:t> </a:t>
            </a:r>
            <a:r>
              <a:rPr lang="en-US" sz="1900" dirty="0" err="1"/>
              <a:t>thí</a:t>
            </a:r>
            <a:r>
              <a:rPr lang="en-US" sz="1900" dirty="0"/>
              <a:t> </a:t>
            </a:r>
            <a:r>
              <a:rPr lang="en-US" sz="1900" dirty="0" err="1"/>
              <a:t>nghiệm</a:t>
            </a:r>
            <a:r>
              <a:rPr lang="en-US" sz="1900" dirty="0"/>
              <a:t> </a:t>
            </a:r>
            <a:r>
              <a:rPr lang="en-US" sz="1900" dirty="0" err="1"/>
              <a:t>có</a:t>
            </a:r>
            <a:r>
              <a:rPr lang="en-US" sz="1900" dirty="0"/>
              <a:t> </a:t>
            </a:r>
            <a:r>
              <a:rPr lang="en-US" sz="1900" dirty="0" err="1"/>
              <a:t>gắn</a:t>
            </a:r>
            <a:r>
              <a:rPr lang="en-US" sz="1900" dirty="0"/>
              <a:t> </a:t>
            </a:r>
            <a:r>
              <a:rPr lang="en-US" sz="1900" dirty="0" err="1"/>
              <a:t>tấm</a:t>
            </a:r>
            <a:r>
              <a:rPr lang="en-US" sz="1900" dirty="0"/>
              <a:t> </a:t>
            </a:r>
            <a:r>
              <a:rPr lang="en-US" sz="1900" dirty="0" err="1"/>
              <a:t>nhựa</a:t>
            </a:r>
            <a:r>
              <a:rPr lang="en-US" sz="1900" dirty="0"/>
              <a:t> in </a:t>
            </a:r>
            <a:r>
              <a:rPr lang="en-US" sz="1900" dirty="0" err="1"/>
              <a:t>vòng</a:t>
            </a:r>
            <a:r>
              <a:rPr lang="en-US" sz="1900" dirty="0"/>
              <a:t> </a:t>
            </a:r>
            <a:r>
              <a:rPr lang="en-US" sz="1900" dirty="0" err="1"/>
              <a:t>tròn</a:t>
            </a:r>
            <a:r>
              <a:rPr lang="en-US" sz="1900" dirty="0"/>
              <a:t> chia </a:t>
            </a:r>
            <a:r>
              <a:rPr lang="en-US" sz="1900" dirty="0" err="1"/>
              <a:t>độ</a:t>
            </a:r>
            <a:endParaRPr lang="en-US" sz="1900" dirty="0"/>
          </a:p>
        </p:txBody>
      </p:sp>
      <p:pic>
        <p:nvPicPr>
          <p:cNvPr id="5" name="Picture 4">
            <a:extLst>
              <a:ext uri="{FF2B5EF4-FFF2-40B4-BE49-F238E27FC236}">
                <a16:creationId xmlns:a16="http://schemas.microsoft.com/office/drawing/2014/main" id="{31151A3C-2006-1541-57B9-430B4BA70382}"/>
              </a:ext>
            </a:extLst>
          </p:cNvPr>
          <p:cNvPicPr>
            <a:picLocks noChangeAspect="1"/>
          </p:cNvPicPr>
          <p:nvPr/>
        </p:nvPicPr>
        <p:blipFill>
          <a:blip r:embed="rId4"/>
          <a:stretch>
            <a:fillRect/>
          </a:stretch>
        </p:blipFill>
        <p:spPr>
          <a:xfrm>
            <a:off x="5213221" y="1630864"/>
            <a:ext cx="399788" cy="399788"/>
          </a:xfrm>
          <a:prstGeom prst="rect">
            <a:avLst/>
          </a:prstGeom>
        </p:spPr>
      </p:pic>
      <p:sp>
        <p:nvSpPr>
          <p:cNvPr id="8" name="Google Shape;310;p38">
            <a:extLst>
              <a:ext uri="{FF2B5EF4-FFF2-40B4-BE49-F238E27FC236}">
                <a16:creationId xmlns:a16="http://schemas.microsoft.com/office/drawing/2014/main" id="{53381CC1-A6DF-3F62-F57B-D05484A3395E}"/>
              </a:ext>
            </a:extLst>
          </p:cNvPr>
          <p:cNvSpPr txBox="1">
            <a:spLocks/>
          </p:cNvSpPr>
          <p:nvPr/>
        </p:nvSpPr>
        <p:spPr>
          <a:xfrm>
            <a:off x="5678592" y="2282979"/>
            <a:ext cx="3618140" cy="47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a:t>
            </a:r>
            <a:r>
              <a:rPr lang="en-US" sz="1900" dirty="0"/>
              <a:t> </a:t>
            </a:r>
            <a:r>
              <a:rPr lang="en-US" sz="1900" dirty="0" err="1"/>
              <a:t>bán</a:t>
            </a:r>
            <a:r>
              <a:rPr lang="en-US" sz="1900" dirty="0"/>
              <a:t> </a:t>
            </a:r>
            <a:r>
              <a:rPr lang="en-US" sz="1900" dirty="0" err="1"/>
              <a:t>trụ</a:t>
            </a:r>
            <a:r>
              <a:rPr lang="en-US" sz="1900" dirty="0"/>
              <a:t> </a:t>
            </a:r>
            <a:r>
              <a:rPr lang="en-US" sz="1900" dirty="0" err="1"/>
              <a:t>bằng</a:t>
            </a:r>
            <a:r>
              <a:rPr lang="en-US" sz="1900" dirty="0"/>
              <a:t> </a:t>
            </a:r>
            <a:r>
              <a:rPr lang="en-US" sz="1900" dirty="0" err="1"/>
              <a:t>thủy</a:t>
            </a:r>
            <a:r>
              <a:rPr lang="en-US" sz="1900" dirty="0"/>
              <a:t> </a:t>
            </a:r>
            <a:r>
              <a:rPr lang="en-US" sz="1900" dirty="0" err="1"/>
              <a:t>tinh</a:t>
            </a:r>
            <a:endParaRPr lang="en-US" sz="1900" dirty="0"/>
          </a:p>
        </p:txBody>
      </p:sp>
      <p:pic>
        <p:nvPicPr>
          <p:cNvPr id="9" name="Picture 8">
            <a:extLst>
              <a:ext uri="{FF2B5EF4-FFF2-40B4-BE49-F238E27FC236}">
                <a16:creationId xmlns:a16="http://schemas.microsoft.com/office/drawing/2014/main" id="{07A76FC6-39B6-5B20-7E90-027132D2DB09}"/>
              </a:ext>
            </a:extLst>
          </p:cNvPr>
          <p:cNvPicPr>
            <a:picLocks noChangeAspect="1"/>
          </p:cNvPicPr>
          <p:nvPr/>
        </p:nvPicPr>
        <p:blipFill>
          <a:blip r:embed="rId4"/>
          <a:stretch>
            <a:fillRect/>
          </a:stretch>
        </p:blipFill>
        <p:spPr>
          <a:xfrm>
            <a:off x="5213221" y="2338501"/>
            <a:ext cx="399788" cy="399788"/>
          </a:xfrm>
          <a:prstGeom prst="rect">
            <a:avLst/>
          </a:prstGeom>
        </p:spPr>
      </p:pic>
      <p:sp>
        <p:nvSpPr>
          <p:cNvPr id="10" name="Google Shape;310;p38">
            <a:extLst>
              <a:ext uri="{FF2B5EF4-FFF2-40B4-BE49-F238E27FC236}">
                <a16:creationId xmlns:a16="http://schemas.microsoft.com/office/drawing/2014/main" id="{79F124C6-B0F8-E782-CBD9-29D99355E0E6}"/>
              </a:ext>
            </a:extLst>
          </p:cNvPr>
          <p:cNvSpPr txBox="1">
            <a:spLocks/>
          </p:cNvSpPr>
          <p:nvPr/>
        </p:nvSpPr>
        <p:spPr>
          <a:xfrm>
            <a:off x="5678592" y="2880502"/>
            <a:ext cx="3618140" cy="763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Đèn</a:t>
            </a:r>
            <a:r>
              <a:rPr lang="en-US" sz="1900" dirty="0"/>
              <a:t> 12 V – 21 W </a:t>
            </a:r>
            <a:r>
              <a:rPr lang="en-US" sz="1900" dirty="0" err="1"/>
              <a:t>có</a:t>
            </a:r>
            <a:r>
              <a:rPr lang="en-US" sz="1900" dirty="0"/>
              <a:t> </a:t>
            </a:r>
            <a:r>
              <a:rPr lang="en-US" sz="1900" dirty="0" err="1"/>
              <a:t>khe</a:t>
            </a:r>
            <a:r>
              <a:rPr lang="en-US" sz="1900" dirty="0"/>
              <a:t> </a:t>
            </a:r>
            <a:r>
              <a:rPr lang="en-US" sz="1900" dirty="0" err="1"/>
              <a:t>cài</a:t>
            </a:r>
            <a:r>
              <a:rPr lang="en-US" sz="1900" dirty="0"/>
              <a:t> </a:t>
            </a:r>
            <a:r>
              <a:rPr lang="en-US" sz="1900" dirty="0" err="1"/>
              <a:t>bản</a:t>
            </a:r>
            <a:r>
              <a:rPr lang="en-US" sz="1900" dirty="0"/>
              <a:t> </a:t>
            </a:r>
            <a:r>
              <a:rPr lang="en-US" sz="1900" dirty="0" err="1"/>
              <a:t>chắn</a:t>
            </a:r>
            <a:r>
              <a:rPr lang="en-US" sz="1900" dirty="0"/>
              <a:t> </a:t>
            </a:r>
            <a:r>
              <a:rPr lang="en-US" sz="1900" dirty="0" err="1"/>
              <a:t>sáng</a:t>
            </a:r>
            <a:endParaRPr lang="en-US" sz="1900" dirty="0"/>
          </a:p>
        </p:txBody>
      </p:sp>
      <p:pic>
        <p:nvPicPr>
          <p:cNvPr id="11" name="Picture 10">
            <a:extLst>
              <a:ext uri="{FF2B5EF4-FFF2-40B4-BE49-F238E27FC236}">
                <a16:creationId xmlns:a16="http://schemas.microsoft.com/office/drawing/2014/main" id="{2B47A80C-00EF-D71D-C704-0D3C413DEF91}"/>
              </a:ext>
            </a:extLst>
          </p:cNvPr>
          <p:cNvPicPr>
            <a:picLocks noChangeAspect="1"/>
          </p:cNvPicPr>
          <p:nvPr/>
        </p:nvPicPr>
        <p:blipFill>
          <a:blip r:embed="rId4"/>
          <a:stretch>
            <a:fillRect/>
          </a:stretch>
        </p:blipFill>
        <p:spPr>
          <a:xfrm>
            <a:off x="5213221" y="2936025"/>
            <a:ext cx="399788" cy="399788"/>
          </a:xfrm>
          <a:prstGeom prst="rect">
            <a:avLst/>
          </a:prstGeom>
        </p:spPr>
      </p:pic>
      <p:sp>
        <p:nvSpPr>
          <p:cNvPr id="12" name="Google Shape;310;p38">
            <a:extLst>
              <a:ext uri="{FF2B5EF4-FFF2-40B4-BE49-F238E27FC236}">
                <a16:creationId xmlns:a16="http://schemas.microsoft.com/office/drawing/2014/main" id="{CD8B5268-7AEA-AD79-2D23-B82272D59FB9}"/>
              </a:ext>
            </a:extLst>
          </p:cNvPr>
          <p:cNvSpPr txBox="1">
            <a:spLocks/>
          </p:cNvSpPr>
          <p:nvPr/>
        </p:nvSpPr>
        <p:spPr>
          <a:xfrm>
            <a:off x="5678592" y="3733520"/>
            <a:ext cx="3618140" cy="47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Nguồn</a:t>
            </a:r>
            <a:r>
              <a:rPr lang="en-US" sz="1900" dirty="0"/>
              <a:t> </a:t>
            </a:r>
            <a:r>
              <a:rPr lang="en-US" sz="1900" dirty="0" err="1"/>
              <a:t>điện</a:t>
            </a:r>
            <a:r>
              <a:rPr lang="en-US" sz="1900" dirty="0"/>
              <a:t> (</a:t>
            </a:r>
            <a:r>
              <a:rPr lang="en-US" sz="1900" dirty="0" err="1"/>
              <a:t>biến</a:t>
            </a:r>
            <a:r>
              <a:rPr lang="en-US" sz="1900" dirty="0"/>
              <a:t> </a:t>
            </a:r>
            <a:r>
              <a:rPr lang="en-US" sz="1900" dirty="0" err="1"/>
              <a:t>áp</a:t>
            </a:r>
            <a:r>
              <a:rPr lang="en-US" sz="1900" dirty="0"/>
              <a:t> </a:t>
            </a:r>
            <a:r>
              <a:rPr lang="en-US" sz="1900" dirty="0" err="1"/>
              <a:t>nguồn</a:t>
            </a:r>
            <a:r>
              <a:rPr lang="en-US" sz="1900" dirty="0"/>
              <a:t>)</a:t>
            </a:r>
          </a:p>
        </p:txBody>
      </p:sp>
      <p:pic>
        <p:nvPicPr>
          <p:cNvPr id="13" name="Picture 12">
            <a:extLst>
              <a:ext uri="{FF2B5EF4-FFF2-40B4-BE49-F238E27FC236}">
                <a16:creationId xmlns:a16="http://schemas.microsoft.com/office/drawing/2014/main" id="{8C77D5A4-1C90-A58D-3E36-A5BE553063CA}"/>
              </a:ext>
            </a:extLst>
          </p:cNvPr>
          <p:cNvPicPr>
            <a:picLocks noChangeAspect="1"/>
          </p:cNvPicPr>
          <p:nvPr/>
        </p:nvPicPr>
        <p:blipFill>
          <a:blip r:embed="rId4"/>
          <a:stretch>
            <a:fillRect/>
          </a:stretch>
        </p:blipFill>
        <p:spPr>
          <a:xfrm>
            <a:off x="5213221" y="3789042"/>
            <a:ext cx="399788" cy="3997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randombar(horizont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p:cTn id="17" dur="500" fill="hold"/>
                                        <p:tgtEl>
                                          <p:spTgt spid="246"/>
                                        </p:tgtEl>
                                        <p:attrNameLst>
                                          <p:attrName>ppt_w</p:attrName>
                                        </p:attrNameLst>
                                      </p:cBhvr>
                                      <p:tavLst>
                                        <p:tav tm="0">
                                          <p:val>
                                            <p:fltVal val="0"/>
                                          </p:val>
                                        </p:tav>
                                        <p:tav tm="100000">
                                          <p:val>
                                            <p:strVal val="#ppt_w"/>
                                          </p:val>
                                        </p:tav>
                                      </p:tavLst>
                                    </p:anim>
                                    <p:anim calcmode="lin" valueType="num">
                                      <p:cBhvr>
                                        <p:cTn id="18" dur="500" fill="hold"/>
                                        <p:tgtEl>
                                          <p:spTgt spid="246"/>
                                        </p:tgtEl>
                                        <p:attrNameLst>
                                          <p:attrName>ppt_h</p:attrName>
                                        </p:attrNameLst>
                                      </p:cBhvr>
                                      <p:tavLst>
                                        <p:tav tm="0">
                                          <p:val>
                                            <p:fltVal val="0"/>
                                          </p:val>
                                        </p:tav>
                                        <p:tav tm="100000">
                                          <p:val>
                                            <p:strVal val="#ppt_h"/>
                                          </p:val>
                                        </p:tav>
                                      </p:tavLst>
                                    </p:anim>
                                    <p:animEffect transition="in" filter="fade">
                                      <p:cBhvr>
                                        <p:cTn id="19" dur="500"/>
                                        <p:tgtEl>
                                          <p:spTgt spid="24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80"/>
                                        </p:tgtEl>
                                        <p:attrNameLst>
                                          <p:attrName>style.visibility</p:attrName>
                                        </p:attrNameLst>
                                      </p:cBhvr>
                                      <p:to>
                                        <p:strVal val="visible"/>
                                      </p:to>
                                    </p:set>
                                    <p:animEffect transition="in" filter="randombar(horizontal)">
                                      <p:cBhvr>
                                        <p:cTn id="30" dur="500"/>
                                        <p:tgtEl>
                                          <p:spTgt spid="28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randombar(horizont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par>
                          <p:cTn id="60" fill="hold">
                            <p:stCondLst>
                              <p:cond delay="500"/>
                            </p:stCondLst>
                            <p:childTnLst>
                              <p:par>
                                <p:cTn id="61" presetID="14" presetClass="entr" presetSubtype="1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randombar(horizontal)">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80" grpId="0" animBg="1"/>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 name="Picture 1">
            <a:extLst>
              <a:ext uri="{FF2B5EF4-FFF2-40B4-BE49-F238E27FC236}">
                <a16:creationId xmlns:a16="http://schemas.microsoft.com/office/drawing/2014/main" id="{0E472528-D8F5-5C08-37F9-68B26884D360}"/>
              </a:ext>
            </a:extLst>
          </p:cNvPr>
          <p:cNvPicPr>
            <a:picLocks noChangeAspect="1"/>
          </p:cNvPicPr>
          <p:nvPr/>
        </p:nvPicPr>
        <p:blipFill>
          <a:blip r:embed="rId3"/>
          <a:stretch>
            <a:fillRect/>
          </a:stretch>
        </p:blipFill>
        <p:spPr>
          <a:xfrm>
            <a:off x="-162645" y="1099167"/>
            <a:ext cx="5228800" cy="4044333"/>
          </a:xfrm>
          <a:prstGeom prst="rect">
            <a:avLst/>
          </a:prstGeom>
        </p:spPr>
      </p:pic>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37" name="Group 236">
            <a:extLst>
              <a:ext uri="{FF2B5EF4-FFF2-40B4-BE49-F238E27FC236}">
                <a16:creationId xmlns:a16="http://schemas.microsoft.com/office/drawing/2014/main" id="{B4D9B430-B272-4AD1-26CE-7757222E72E0}"/>
              </a:ext>
            </a:extLst>
          </p:cNvPr>
          <p:cNvGrpSpPr/>
          <p:nvPr/>
        </p:nvGrpSpPr>
        <p:grpSpPr>
          <a:xfrm>
            <a:off x="-13750" y="34756"/>
            <a:ext cx="3612040" cy="340631"/>
            <a:chOff x="458071" y="2537804"/>
            <a:chExt cx="3612040" cy="340631"/>
          </a:xfrm>
        </p:grpSpPr>
        <p:grpSp>
          <p:nvGrpSpPr>
            <p:cNvPr id="232" name="Google Shape;286;p36">
              <a:extLst>
                <a:ext uri="{FF2B5EF4-FFF2-40B4-BE49-F238E27FC236}">
                  <a16:creationId xmlns:a16="http://schemas.microsoft.com/office/drawing/2014/main" id="{FDCDBE9C-B6EF-537F-60D8-C5C416F486D8}"/>
                </a:ext>
              </a:extLst>
            </p:cNvPr>
            <p:cNvGrpSpPr/>
            <p:nvPr/>
          </p:nvGrpSpPr>
          <p:grpSpPr>
            <a:xfrm rot="16200000">
              <a:off x="522377" y="2577584"/>
              <a:ext cx="200343" cy="328955"/>
              <a:chOff x="5741750" y="3809794"/>
              <a:chExt cx="674102" cy="1106711"/>
            </a:xfrm>
          </p:grpSpPr>
          <p:sp>
            <p:nvSpPr>
              <p:cNvPr id="233" name="Google Shape;287;p36">
                <a:extLst>
                  <a:ext uri="{FF2B5EF4-FFF2-40B4-BE49-F238E27FC236}">
                    <a16:creationId xmlns:a16="http://schemas.microsoft.com/office/drawing/2014/main" id="{BC772EBE-5421-B8EB-FE4E-F148AC0641D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34" name="Google Shape;288;p36">
                <a:extLst>
                  <a:ext uri="{FF2B5EF4-FFF2-40B4-BE49-F238E27FC236}">
                    <a16:creationId xmlns:a16="http://schemas.microsoft.com/office/drawing/2014/main" id="{CD282BDA-5D32-EE3F-D53C-6085943E46C1}"/>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t>THÍ NGHIỆM</a:t>
            </a:r>
          </a:p>
        </p:txBody>
      </p:sp>
      <p:grpSp>
        <p:nvGrpSpPr>
          <p:cNvPr id="246" name="Group 245">
            <a:extLst>
              <a:ext uri="{FF2B5EF4-FFF2-40B4-BE49-F238E27FC236}">
                <a16:creationId xmlns:a16="http://schemas.microsoft.com/office/drawing/2014/main" id="{3D592512-ED53-D1C0-3F89-0A953CC6AF72}"/>
              </a:ext>
            </a:extLst>
          </p:cNvPr>
          <p:cNvGrpSpPr/>
          <p:nvPr/>
        </p:nvGrpSpPr>
        <p:grpSpPr>
          <a:xfrm>
            <a:off x="4842815" y="1028055"/>
            <a:ext cx="1476144"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rPr>
                <a:t>Tiến</a:t>
              </a:r>
              <a:r>
                <a:rPr lang="en-US" sz="2000" dirty="0">
                  <a:solidFill>
                    <a:schemeClr val="accent3"/>
                  </a:solidFill>
                </a:rPr>
                <a:t> </a:t>
              </a:r>
              <a:r>
                <a:rPr lang="en-US" sz="2000" dirty="0" err="1">
                  <a:solidFill>
                    <a:schemeClr val="accent3"/>
                  </a:solidFill>
                </a:rPr>
                <a:t>Hành</a:t>
              </a:r>
              <a:endParaRPr lang="en-US" sz="2000" dirty="0">
                <a:solidFill>
                  <a:schemeClr val="accent3"/>
                </a:solidFill>
              </a:endParaRPr>
            </a:p>
          </p:txBody>
        </p:sp>
      </p:gr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4902998" y="1666224"/>
            <a:ext cx="410797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1: </a:t>
            </a:r>
            <a:r>
              <a:rPr lang="vi-VN" sz="1900" dirty="0"/>
              <a:t>Bố trí thí nghiệm như</a:t>
            </a:r>
            <a:r>
              <a:rPr lang="en-US" sz="1900" dirty="0"/>
              <a:t> </a:t>
            </a:r>
            <a:r>
              <a:rPr lang="en-US" sz="1900" dirty="0" err="1"/>
              <a:t>hình</a:t>
            </a:r>
            <a:r>
              <a:rPr lang="vi-VN" sz="1900" dirty="0"/>
              <a:t> </a:t>
            </a:r>
            <a:endParaRPr lang="en-US" sz="1900" dirty="0"/>
          </a:p>
        </p:txBody>
      </p:sp>
      <p:sp>
        <p:nvSpPr>
          <p:cNvPr id="3" name="Google Shape;310;p38">
            <a:extLst>
              <a:ext uri="{FF2B5EF4-FFF2-40B4-BE49-F238E27FC236}">
                <a16:creationId xmlns:a16="http://schemas.microsoft.com/office/drawing/2014/main" id="{21FB2FF1-38F9-8C8D-F9A2-46393A8659E2}"/>
              </a:ext>
            </a:extLst>
          </p:cNvPr>
          <p:cNvSpPr txBox="1">
            <a:spLocks/>
          </p:cNvSpPr>
          <p:nvPr/>
        </p:nvSpPr>
        <p:spPr>
          <a:xfrm>
            <a:off x="4902998" y="2158912"/>
            <a:ext cx="4318374" cy="11406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2: </a:t>
            </a:r>
            <a:r>
              <a:rPr lang="en-US" sz="1900" dirty="0" err="1"/>
              <a:t>Chiếu</a:t>
            </a:r>
            <a:r>
              <a:rPr lang="en-US" sz="1900" dirty="0"/>
              <a:t> </a:t>
            </a:r>
            <a:r>
              <a:rPr lang="vi-VN" sz="1900" dirty="0"/>
              <a:t>tia sáng truyền từ bản bán trụ ra không khí</a:t>
            </a:r>
            <a:r>
              <a:rPr lang="en-US" sz="1900" dirty="0"/>
              <a:t> (</a:t>
            </a:r>
            <a:r>
              <a:rPr lang="vi-VN" sz="1900" dirty="0"/>
              <a:t>đi qua tâm I</a:t>
            </a:r>
            <a:r>
              <a:rPr lang="en-US" sz="1900" dirty="0"/>
              <a:t>)</a:t>
            </a:r>
          </a:p>
        </p:txBody>
      </p:sp>
      <p:sp>
        <p:nvSpPr>
          <p:cNvPr id="5" name="Google Shape;310;p38">
            <a:extLst>
              <a:ext uri="{FF2B5EF4-FFF2-40B4-BE49-F238E27FC236}">
                <a16:creationId xmlns:a16="http://schemas.microsoft.com/office/drawing/2014/main" id="{9884ACF4-0733-7F43-5280-5337CA5EB4A2}"/>
              </a:ext>
            </a:extLst>
          </p:cNvPr>
          <p:cNvSpPr txBox="1">
            <a:spLocks/>
          </p:cNvSpPr>
          <p:nvPr/>
        </p:nvSpPr>
        <p:spPr>
          <a:xfrm>
            <a:off x="4878659" y="2961592"/>
            <a:ext cx="4107972" cy="513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3: </a:t>
            </a:r>
            <a:r>
              <a:rPr lang="vi-VN" sz="1900" dirty="0"/>
              <a:t>Tăng dần giá trị góc tới i </a:t>
            </a:r>
            <a:endParaRPr lang="en-US" sz="1900" dirty="0"/>
          </a:p>
        </p:txBody>
      </p:sp>
      <p:pic>
        <p:nvPicPr>
          <p:cNvPr id="7" name="Picture 6">
            <a:extLst>
              <a:ext uri="{FF2B5EF4-FFF2-40B4-BE49-F238E27FC236}">
                <a16:creationId xmlns:a16="http://schemas.microsoft.com/office/drawing/2014/main" id="{30C064CE-610F-F0A2-4298-A0C545BF012C}"/>
              </a:ext>
            </a:extLst>
          </p:cNvPr>
          <p:cNvPicPr>
            <a:picLocks noChangeAspect="1"/>
          </p:cNvPicPr>
          <p:nvPr/>
        </p:nvPicPr>
        <p:blipFill>
          <a:blip r:embed="rId4"/>
          <a:stretch>
            <a:fillRect/>
          </a:stretch>
        </p:blipFill>
        <p:spPr>
          <a:xfrm>
            <a:off x="4737487" y="3723298"/>
            <a:ext cx="657336" cy="657336"/>
          </a:xfrm>
          <a:prstGeom prst="rect">
            <a:avLst/>
          </a:prstGeom>
        </p:spPr>
      </p:pic>
      <p:sp>
        <p:nvSpPr>
          <p:cNvPr id="8" name="Google Shape;310;p38">
            <a:extLst>
              <a:ext uri="{FF2B5EF4-FFF2-40B4-BE49-F238E27FC236}">
                <a16:creationId xmlns:a16="http://schemas.microsoft.com/office/drawing/2014/main" id="{6C576C82-FCBF-BE93-E4BA-F744A0922007}"/>
              </a:ext>
            </a:extLst>
          </p:cNvPr>
          <p:cNvSpPr txBox="1">
            <a:spLocks/>
          </p:cNvSpPr>
          <p:nvPr/>
        </p:nvSpPr>
        <p:spPr>
          <a:xfrm>
            <a:off x="5394823" y="3600341"/>
            <a:ext cx="3683046" cy="795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a:t>Quan </a:t>
            </a:r>
            <a:r>
              <a:rPr lang="en-US" sz="1900" dirty="0" err="1"/>
              <a:t>sát</a:t>
            </a:r>
            <a:r>
              <a:rPr lang="en-US" sz="1900" dirty="0"/>
              <a:t> </a:t>
            </a:r>
            <a:r>
              <a:rPr lang="en-US" sz="1900" dirty="0" err="1"/>
              <a:t>đường</a:t>
            </a:r>
            <a:r>
              <a:rPr lang="en-US" sz="1900" dirty="0"/>
              <a:t> </a:t>
            </a:r>
            <a:r>
              <a:rPr lang="en-US" sz="1900" dirty="0" err="1"/>
              <a:t>đi</a:t>
            </a:r>
            <a:r>
              <a:rPr lang="en-US" sz="1900" dirty="0"/>
              <a:t> </a:t>
            </a:r>
            <a:r>
              <a:rPr lang="en-US" sz="1900" dirty="0" err="1"/>
              <a:t>của</a:t>
            </a:r>
            <a:r>
              <a:rPr lang="en-US" sz="1900" dirty="0"/>
              <a:t> </a:t>
            </a:r>
            <a:r>
              <a:rPr lang="en-US" sz="1900" dirty="0" err="1"/>
              <a:t>tia</a:t>
            </a:r>
            <a:r>
              <a:rPr lang="en-US" sz="1900" dirty="0"/>
              <a:t> </a:t>
            </a:r>
            <a:r>
              <a:rPr lang="en-US" sz="1900" dirty="0" err="1"/>
              <a:t>sáng</a:t>
            </a:r>
            <a:r>
              <a:rPr lang="en-US" sz="1900" dirty="0"/>
              <a:t> </a:t>
            </a:r>
            <a:r>
              <a:rPr lang="en-US" sz="1900" dirty="0" err="1"/>
              <a:t>và</a:t>
            </a:r>
            <a:r>
              <a:rPr lang="en-US" sz="1900" dirty="0"/>
              <a:t> </a:t>
            </a:r>
            <a:r>
              <a:rPr lang="en-US" sz="1900" dirty="0" err="1"/>
              <a:t>ghi</a:t>
            </a:r>
            <a:r>
              <a:rPr lang="en-US" sz="1900" dirty="0"/>
              <a:t> </a:t>
            </a:r>
            <a:r>
              <a:rPr lang="en-US" sz="1900" dirty="0" err="1"/>
              <a:t>lại</a:t>
            </a:r>
            <a:r>
              <a:rPr lang="en-US" sz="1900" dirty="0"/>
              <a:t> </a:t>
            </a:r>
            <a:r>
              <a:rPr lang="en-US" sz="1900" dirty="0" err="1"/>
              <a:t>các</a:t>
            </a:r>
            <a:r>
              <a:rPr lang="en-US" sz="1900" dirty="0"/>
              <a:t> </a:t>
            </a:r>
            <a:r>
              <a:rPr lang="en-US" sz="1900" dirty="0" err="1"/>
              <a:t>giá</a:t>
            </a:r>
            <a:r>
              <a:rPr lang="en-US" sz="1900" dirty="0"/>
              <a:t> </a:t>
            </a:r>
            <a:r>
              <a:rPr lang="en-US" sz="1900" dirty="0" err="1"/>
              <a:t>trị</a:t>
            </a:r>
            <a:r>
              <a:rPr lang="en-US" sz="1900" dirty="0"/>
              <a:t> </a:t>
            </a:r>
            <a:r>
              <a:rPr lang="en-US" sz="1900" dirty="0" err="1"/>
              <a:t>góc</a:t>
            </a:r>
            <a:r>
              <a:rPr lang="en-US" sz="1900" dirty="0"/>
              <a:t> </a:t>
            </a:r>
            <a:r>
              <a:rPr lang="en-US" sz="1900" dirty="0" err="1"/>
              <a:t>tới</a:t>
            </a:r>
            <a:endParaRPr lang="en-US" sz="1900" dirty="0"/>
          </a:p>
        </p:txBody>
      </p:sp>
    </p:spTree>
    <p:extLst>
      <p:ext uri="{BB962C8B-B14F-4D97-AF65-F5344CB8AC3E}">
        <p14:creationId xmlns:p14="http://schemas.microsoft.com/office/powerpoint/2010/main" val="22125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p:cTn id="7" dur="500" fill="hold"/>
                                        <p:tgtEl>
                                          <p:spTgt spid="246"/>
                                        </p:tgtEl>
                                        <p:attrNameLst>
                                          <p:attrName>ppt_w</p:attrName>
                                        </p:attrNameLst>
                                      </p:cBhvr>
                                      <p:tavLst>
                                        <p:tav tm="0">
                                          <p:val>
                                            <p:fltVal val="0"/>
                                          </p:val>
                                        </p:tav>
                                        <p:tav tm="100000">
                                          <p:val>
                                            <p:strVal val="#ppt_w"/>
                                          </p:val>
                                        </p:tav>
                                      </p:tavLst>
                                    </p:anim>
                                    <p:anim calcmode="lin" valueType="num">
                                      <p:cBhvr>
                                        <p:cTn id="8" dur="500" fill="hold"/>
                                        <p:tgtEl>
                                          <p:spTgt spid="246"/>
                                        </p:tgtEl>
                                        <p:attrNameLst>
                                          <p:attrName>ppt_h</p:attrName>
                                        </p:attrNameLst>
                                      </p:cBhvr>
                                      <p:tavLst>
                                        <p:tav tm="0">
                                          <p:val>
                                            <p:fltVal val="0"/>
                                          </p:val>
                                        </p:tav>
                                        <p:tav tm="100000">
                                          <p:val>
                                            <p:strVal val="#ppt_h"/>
                                          </p:val>
                                        </p:tav>
                                      </p:tavLst>
                                    </p:anim>
                                    <p:animEffect transition="in" filter="fade">
                                      <p:cBhvr>
                                        <p:cTn id="9" dur="500"/>
                                        <p:tgtEl>
                                          <p:spTgt spid="24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randombar(horizontal)">
                                      <p:cBhvr>
                                        <p:cTn id="14" dur="500"/>
                                        <p:tgtEl>
                                          <p:spTgt spid="2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3"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6BB1E7A-C236-BD45-E60D-E1AEE55C375D}"/>
              </a:ext>
            </a:extLst>
          </p:cNvPr>
          <p:cNvSpPr/>
          <p:nvPr/>
        </p:nvSpPr>
        <p:spPr>
          <a:xfrm>
            <a:off x="186619" y="717453"/>
            <a:ext cx="8711196" cy="423437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p:cNvSpPr txBox="1">
            <a:spLocks noGrp="1"/>
          </p:cNvSpPr>
          <p:nvPr>
            <p:ph type="title"/>
          </p:nvPr>
        </p:nvSpPr>
        <p:spPr>
          <a:xfrm>
            <a:off x="3443140" y="480849"/>
            <a:ext cx="2420807" cy="454885"/>
          </a:xfrm>
          <a:prstGeom prst="rect">
            <a:avLst/>
          </a:prstGeom>
          <a:solidFill>
            <a:schemeClr val="accent5"/>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PHIẾU HỌC TẬP</a:t>
            </a:r>
          </a:p>
        </p:txBody>
      </p:sp>
      <p:sp>
        <p:nvSpPr>
          <p:cNvPr id="13" name="Google Shape;310;p38">
            <a:extLst>
              <a:ext uri="{FF2B5EF4-FFF2-40B4-BE49-F238E27FC236}">
                <a16:creationId xmlns:a16="http://schemas.microsoft.com/office/drawing/2014/main" id="{94E75032-20C4-E36A-DFE7-69D278DAA34D}"/>
              </a:ext>
            </a:extLst>
          </p:cNvPr>
          <p:cNvSpPr txBox="1">
            <a:spLocks/>
          </p:cNvSpPr>
          <p:nvPr/>
        </p:nvSpPr>
        <p:spPr>
          <a:xfrm>
            <a:off x="315205" y="908816"/>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chemeClr val="bg1">
                    <a:lumMod val="10000"/>
                  </a:schemeClr>
                </a:solidFill>
              </a:rPr>
              <a:t>Tiến</a:t>
            </a:r>
            <a:r>
              <a:rPr lang="en-US" sz="2000" b="1" dirty="0">
                <a:solidFill>
                  <a:schemeClr val="bg1">
                    <a:lumMod val="10000"/>
                  </a:schemeClr>
                </a:solidFill>
              </a:rPr>
              <a:t> </a:t>
            </a:r>
            <a:r>
              <a:rPr lang="en-US" sz="2000" b="1" dirty="0" err="1">
                <a:solidFill>
                  <a:schemeClr val="bg1">
                    <a:lumMod val="10000"/>
                  </a:schemeClr>
                </a:solidFill>
              </a:rPr>
              <a:t>hành</a:t>
            </a:r>
            <a:r>
              <a:rPr lang="en-US" sz="2000" b="1" dirty="0">
                <a:solidFill>
                  <a:schemeClr val="bg1">
                    <a:lumMod val="10000"/>
                  </a:schemeClr>
                </a:solidFill>
              </a:rPr>
              <a:t> </a:t>
            </a:r>
            <a:r>
              <a:rPr lang="en-US" sz="2000" b="1" dirty="0" err="1">
                <a:solidFill>
                  <a:schemeClr val="bg1">
                    <a:lumMod val="10000"/>
                  </a:schemeClr>
                </a:solidFill>
              </a:rPr>
              <a:t>thí</a:t>
            </a:r>
            <a:r>
              <a:rPr lang="en-US" sz="2000" b="1" dirty="0">
                <a:solidFill>
                  <a:schemeClr val="bg1">
                    <a:lumMod val="10000"/>
                  </a:schemeClr>
                </a:solidFill>
              </a:rPr>
              <a:t> </a:t>
            </a:r>
            <a:r>
              <a:rPr lang="en-US" sz="2000" b="1" dirty="0" err="1">
                <a:solidFill>
                  <a:schemeClr val="bg1">
                    <a:lumMod val="10000"/>
                  </a:schemeClr>
                </a:solidFill>
              </a:rPr>
              <a:t>nghiệm</a:t>
            </a:r>
            <a:r>
              <a:rPr lang="en-US" sz="2000" b="1" dirty="0">
                <a:solidFill>
                  <a:schemeClr val="bg1">
                    <a:lumMod val="10000"/>
                  </a:schemeClr>
                </a:solidFill>
              </a:rPr>
              <a:t> </a:t>
            </a:r>
            <a:r>
              <a:rPr lang="en-US" sz="2000" b="1" dirty="0" err="1">
                <a:solidFill>
                  <a:schemeClr val="bg1">
                    <a:lumMod val="10000"/>
                  </a:schemeClr>
                </a:solidFill>
              </a:rPr>
              <a:t>và</a:t>
            </a:r>
            <a:r>
              <a:rPr lang="en-US" sz="2000" b="1" dirty="0">
                <a:solidFill>
                  <a:schemeClr val="bg1">
                    <a:lumMod val="10000"/>
                  </a:schemeClr>
                </a:solidFill>
              </a:rPr>
              <a:t> </a:t>
            </a:r>
            <a:r>
              <a:rPr lang="en-US" sz="2000" b="1" dirty="0" err="1">
                <a:solidFill>
                  <a:schemeClr val="bg1">
                    <a:lumMod val="10000"/>
                  </a:schemeClr>
                </a:solidFill>
              </a:rPr>
              <a:t>thực</a:t>
            </a:r>
            <a:r>
              <a:rPr lang="en-US" sz="2000" b="1" dirty="0">
                <a:solidFill>
                  <a:schemeClr val="bg1">
                    <a:lumMod val="10000"/>
                  </a:schemeClr>
                </a:solidFill>
              </a:rPr>
              <a:t> </a:t>
            </a:r>
            <a:r>
              <a:rPr lang="en-US" sz="2000" b="1" dirty="0" err="1">
                <a:solidFill>
                  <a:schemeClr val="bg1">
                    <a:lumMod val="10000"/>
                  </a:schemeClr>
                </a:solidFill>
              </a:rPr>
              <a:t>hiện</a:t>
            </a:r>
            <a:r>
              <a:rPr lang="en-US" sz="2000" b="1" dirty="0">
                <a:solidFill>
                  <a:schemeClr val="bg1">
                    <a:lumMod val="10000"/>
                  </a:schemeClr>
                </a:solidFill>
              </a:rPr>
              <a:t> </a:t>
            </a:r>
            <a:r>
              <a:rPr lang="en-US" sz="2000" b="1" dirty="0" err="1">
                <a:solidFill>
                  <a:schemeClr val="bg1">
                    <a:lumMod val="10000"/>
                  </a:schemeClr>
                </a:solidFill>
              </a:rPr>
              <a:t>các</a:t>
            </a:r>
            <a:r>
              <a:rPr lang="en-US" sz="2000" b="1" dirty="0">
                <a:solidFill>
                  <a:schemeClr val="bg1">
                    <a:lumMod val="10000"/>
                  </a:schemeClr>
                </a:solidFill>
              </a:rPr>
              <a:t> </a:t>
            </a:r>
            <a:r>
              <a:rPr lang="en-US" sz="2000" b="1" dirty="0" err="1">
                <a:solidFill>
                  <a:schemeClr val="bg1">
                    <a:lumMod val="10000"/>
                  </a:schemeClr>
                </a:solidFill>
              </a:rPr>
              <a:t>yêu</a:t>
            </a:r>
            <a:r>
              <a:rPr lang="en-US" sz="2000" b="1" dirty="0">
                <a:solidFill>
                  <a:schemeClr val="bg1">
                    <a:lumMod val="10000"/>
                  </a:schemeClr>
                </a:solidFill>
              </a:rPr>
              <a:t> </a:t>
            </a:r>
            <a:r>
              <a:rPr lang="en-US" sz="2000" b="1" dirty="0" err="1">
                <a:solidFill>
                  <a:schemeClr val="bg1">
                    <a:lumMod val="10000"/>
                  </a:schemeClr>
                </a:solidFill>
              </a:rPr>
              <a:t>cầu</a:t>
            </a:r>
            <a:r>
              <a:rPr lang="en-US" sz="2000" b="1" dirty="0">
                <a:solidFill>
                  <a:schemeClr val="bg1">
                    <a:lumMod val="10000"/>
                  </a:schemeClr>
                </a:solidFill>
              </a:rPr>
              <a:t> </a:t>
            </a:r>
            <a:r>
              <a:rPr lang="en-US" sz="2000" b="1" dirty="0" err="1">
                <a:solidFill>
                  <a:schemeClr val="bg1">
                    <a:lumMod val="10000"/>
                  </a:schemeClr>
                </a:solidFill>
              </a:rPr>
              <a:t>sau</a:t>
            </a:r>
            <a:r>
              <a:rPr lang="en-US" sz="2000" b="1" dirty="0">
                <a:solidFill>
                  <a:schemeClr val="bg1">
                    <a:lumMod val="10000"/>
                  </a:schemeClr>
                </a:solidFill>
              </a:rPr>
              <a:t>:</a:t>
            </a:r>
            <a:endParaRPr lang="en-US" sz="2000" dirty="0">
              <a:solidFill>
                <a:schemeClr val="bg1">
                  <a:lumMod val="10000"/>
                </a:schemeClr>
              </a:solidFill>
            </a:endParaRP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549950" y="1401986"/>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549950" y="3826014"/>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hay nhỏ hơn góc tới?</a:t>
            </a:r>
            <a:r>
              <a:rPr lang="en-US" sz="2000" dirty="0">
                <a:solidFill>
                  <a:schemeClr val="bg1">
                    <a:lumMod val="10000"/>
                  </a:schemeClr>
                </a:solidFill>
              </a:rPr>
              <a:t> </a:t>
            </a: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549950" y="4357317"/>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nào sẽ xảy ra hiện tượng chỉ có tia phản xạ?</a:t>
            </a:r>
            <a:r>
              <a:rPr lang="en-US" sz="2000" dirty="0">
                <a:solidFill>
                  <a:schemeClr val="bg1">
                    <a:lumMod val="10000"/>
                  </a:schemeClr>
                </a:solidFill>
              </a:rPr>
              <a:t> </a:t>
            </a:r>
          </a:p>
        </p:txBody>
      </p:sp>
      <p:grpSp>
        <p:nvGrpSpPr>
          <p:cNvPr id="17" name="Group 16">
            <a:extLst>
              <a:ext uri="{FF2B5EF4-FFF2-40B4-BE49-F238E27FC236}">
                <a16:creationId xmlns:a16="http://schemas.microsoft.com/office/drawing/2014/main" id="{F35B65D4-6087-CEC1-D489-E7AE2F0A69AB}"/>
              </a:ext>
            </a:extLst>
          </p:cNvPr>
          <p:cNvGrpSpPr/>
          <p:nvPr/>
        </p:nvGrpSpPr>
        <p:grpSpPr>
          <a:xfrm>
            <a:off x="-13750" y="34756"/>
            <a:ext cx="3612040" cy="340631"/>
            <a:chOff x="458071" y="2537804"/>
            <a:chExt cx="3612040" cy="340631"/>
          </a:xfrm>
        </p:grpSpPr>
        <p:grpSp>
          <p:nvGrpSpPr>
            <p:cNvPr id="18" name="Google Shape;286;p36">
              <a:extLst>
                <a:ext uri="{FF2B5EF4-FFF2-40B4-BE49-F238E27FC236}">
                  <a16:creationId xmlns:a16="http://schemas.microsoft.com/office/drawing/2014/main" id="{8500E25E-3204-7BD2-995A-B6ADEC6FD3CC}"/>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a16="http://schemas.microsoft.com/office/drawing/2014/main" id="{888A35C4-4277-4120-176E-225FAEDC316E}"/>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1" name="Google Shape;288;p36">
                <a:extLst>
                  <a:ext uri="{FF2B5EF4-FFF2-40B4-BE49-F238E27FC236}">
                    <a16:creationId xmlns:a16="http://schemas.microsoft.com/office/drawing/2014/main" id="{047B5390-DCAA-8C6B-AAED-8321FB6C73F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19" name="Google Shape;247;p34">
              <a:extLst>
                <a:ext uri="{FF2B5EF4-FFF2-40B4-BE49-F238E27FC236}">
                  <a16:creationId xmlns:a16="http://schemas.microsoft.com/office/drawing/2014/main" id="{4144A2CE-7A02-8DE5-982C-FCC58030D885}"/>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aphicFrame>
        <p:nvGraphicFramePr>
          <p:cNvPr id="3" name="Table 2">
            <a:extLst>
              <a:ext uri="{FF2B5EF4-FFF2-40B4-BE49-F238E27FC236}">
                <a16:creationId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3248715924"/>
              </p:ext>
            </p:extLst>
          </p:nvPr>
        </p:nvGraphicFramePr>
        <p:xfrm>
          <a:off x="349707" y="2034660"/>
          <a:ext cx="8407431" cy="1673052"/>
        </p:xfrm>
        <a:graphic>
          <a:graphicData uri="http://schemas.openxmlformats.org/drawingml/2006/table">
            <a:tbl>
              <a:tblPr firstRow="1" bandRow="1">
                <a:tableStyleId>{A5B80885-4328-4EE8-91F0-77C16C026DC1}</a:tableStyleId>
              </a:tblPr>
              <a:tblGrid>
                <a:gridCol w="1992564">
                  <a:extLst>
                    <a:ext uri="{9D8B030D-6E8A-4147-A177-3AD203B41FA5}">
                      <a16:colId xmlns:a16="http://schemas.microsoft.com/office/drawing/2014/main" val="4061387204"/>
                    </a:ext>
                  </a:extLst>
                </a:gridCol>
                <a:gridCol w="3242603">
                  <a:extLst>
                    <a:ext uri="{9D8B030D-6E8A-4147-A177-3AD203B41FA5}">
                      <a16:colId xmlns:a16="http://schemas.microsoft.com/office/drawing/2014/main" val="3481903639"/>
                    </a:ext>
                  </a:extLst>
                </a:gridCol>
                <a:gridCol w="3172264">
                  <a:extLst>
                    <a:ext uri="{9D8B030D-6E8A-4147-A177-3AD203B41FA5}">
                      <a16:colId xmlns:a16="http://schemas.microsoft.com/office/drawing/2014/main" val="812900799"/>
                    </a:ext>
                  </a:extLst>
                </a:gridCol>
              </a:tblGrid>
              <a:tr h="418263">
                <a:tc>
                  <a:txBody>
                    <a:bodyPr/>
                    <a:lstStyle/>
                    <a:p>
                      <a:pPr algn="ct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418263">
                <a:tc>
                  <a:txBody>
                    <a:bodyPr/>
                    <a:lstStyle/>
                    <a:p>
                      <a:pPr algn="ctr"/>
                      <a:r>
                        <a:rPr lang="en-US" sz="1600" dirty="0" err="1"/>
                        <a:t>i</a:t>
                      </a:r>
                      <a:r>
                        <a:rPr lang="en-US" sz="1600" dirty="0"/>
                        <a:t> </a:t>
                      </a:r>
                      <a:r>
                        <a:rPr lang="en-US" sz="1600" dirty="0" err="1"/>
                        <a:t>nhỏ</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418263">
                <a:tc>
                  <a:txBody>
                    <a:bodyPr/>
                    <a:lstStyle/>
                    <a:p>
                      <a:pPr algn="ctr"/>
                      <a:r>
                        <a:rPr lang="en-US" sz="1600" dirty="0" err="1"/>
                        <a:t>i</a:t>
                      </a:r>
                      <a:r>
                        <a:rPr lang="en-US" sz="1600" dirty="0"/>
                        <a:t> =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41826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t>i</a:t>
                      </a:r>
                      <a:r>
                        <a:rPr lang="en-US" sz="1600" dirty="0"/>
                        <a:t> &gt;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266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316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430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hí nghiệm phản xạ toàn phần">
            <a:hlinkClick r:id="" action="ppaction://media"/>
            <a:extLst>
              <a:ext uri="{FF2B5EF4-FFF2-40B4-BE49-F238E27FC236}">
                <a16:creationId xmlns:a16="http://schemas.microsoft.com/office/drawing/2014/main" id="{2F8AFA85-5B35-1E49-095F-7CD8B74DD5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1019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2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theme/theme1.xml><?xml version="1.0" encoding="utf-8"?>
<a:theme xmlns:a="http://schemas.openxmlformats.org/drawingml/2006/main" name="Waves and Optics - Science - 10th Grade by Slidesgo">
  <a:themeElements>
    <a:clrScheme name="Simple Light">
      <a:dk1>
        <a:srgbClr val="041B2D"/>
      </a:dk1>
      <a:lt1>
        <a:srgbClr val="F8F8F8"/>
      </a:lt1>
      <a:dk2>
        <a:srgbClr val="C375DA"/>
      </a:dk2>
      <a:lt2>
        <a:srgbClr val="F58ACB"/>
      </a:lt2>
      <a:accent1>
        <a:srgbClr val="FF6D6D"/>
      </a:accent1>
      <a:accent2>
        <a:srgbClr val="FF9736"/>
      </a:accent2>
      <a:accent3>
        <a:srgbClr val="FFFFFF"/>
      </a:accent3>
      <a:accent4>
        <a:srgbClr val="FFFFFF"/>
      </a:accent4>
      <a:accent5>
        <a:srgbClr val="FFFFFF"/>
      </a:accent5>
      <a:accent6>
        <a:srgbClr val="FFFFFF"/>
      </a:accent6>
      <a:hlink>
        <a:srgbClr val="041B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1579</TotalTime>
  <Words>1542</Words>
  <Application>Microsoft Office PowerPoint</Application>
  <PresentationFormat>On-screen Show (16:9)</PresentationFormat>
  <Paragraphs>152</Paragraphs>
  <Slides>37</Slides>
  <Notes>29</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#9Slide03 Arima Madurai Black</vt:lpstr>
      <vt:lpstr>DM Sans</vt:lpstr>
      <vt:lpstr>Cambria Math</vt:lpstr>
      <vt:lpstr>Anaheim</vt:lpstr>
      <vt:lpstr>Times New Roman</vt:lpstr>
      <vt:lpstr>Arial</vt:lpstr>
      <vt:lpstr>Calibri</vt:lpstr>
      <vt:lpstr>Encode Sans</vt:lpstr>
      <vt:lpstr>Segoe UI Symbol</vt:lpstr>
      <vt:lpstr>Lato</vt:lpstr>
      <vt:lpstr>Waves and Optics - Science - 10th Grade by Slidesgo</vt:lpstr>
      <vt:lpstr>PowerPoint Presentation</vt:lpstr>
      <vt:lpstr>Nếu ánh sáng truyền từ nước hoặc thuỷ tinh  sang không khí thì có phải lúc nào ta cũng  thấy tia khúc xạ?</vt:lpstr>
      <vt:lpstr>BÀI 6 PHẢN XẠ TOÀN PHẦN</vt:lpstr>
      <vt:lpstr>NỘI DUNG BÀI HỌC</vt:lpstr>
      <vt:lpstr>Sự Truyền Ánh Sáng Từ Môi Trường Chiết Suất Lớn Vào Môi Trường Chiết Suất Nhỏ</vt:lpstr>
      <vt:lpstr>PowerPoint Presentation</vt:lpstr>
      <vt:lpstr>PowerPoint Presentation</vt:lpstr>
      <vt:lpstr>PHIẾU HỌC TẬP</vt:lpstr>
      <vt:lpstr>PowerPoint Presentation</vt:lpstr>
      <vt:lpstr>PowerPoint Presentation</vt:lpstr>
      <vt:lpstr>PHIẾU HỌC TẬP</vt:lpstr>
      <vt:lpstr>PowerPoint Presentation</vt:lpstr>
      <vt:lpstr>Hiện Tượng Phản Xạ Toàn Phần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Ứng Dụng Hiện Tượng Phản Xạ Toàn Phần</vt:lpstr>
      <vt:lpstr>Hiện tượng ảo ảnh trên đường nhựa</vt:lpstr>
      <vt:lpstr>Hiện tượng ảo ảnh trên đường nhựa</vt:lpstr>
      <vt:lpstr>Hiện tượng ảo ảnh trên sa mạc</vt:lpstr>
      <vt:lpstr>PowerPoint Presentation</vt:lpstr>
      <vt:lpstr>CÁP QUANG</vt:lpstr>
      <vt:lpstr>CÁP QUANG</vt:lpstr>
      <vt:lpstr>Hoạt động của cáp quang</vt:lpstr>
      <vt:lpstr>PowerPoint Presentation</vt:lpstr>
      <vt:lpstr>Câu 1: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2: ith là kí hiệu của: A. Góc toàn phần B. Góc tới hạn C. Góc giới hạn D. Góc toàn hạn </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PHẢN XẠ TOÀN PHẦN</dc:title>
  <cp:lastModifiedBy>Admin</cp:lastModifiedBy>
  <cp:revision>16</cp:revision>
  <dcterms:modified xsi:type="dcterms:W3CDTF">2024-10-29T13:35:13Z</dcterms:modified>
</cp:coreProperties>
</file>