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0"/>
  </p:notesMasterIdLst>
  <p:sldIdLst>
    <p:sldId id="292" r:id="rId2"/>
    <p:sldId id="257" r:id="rId3"/>
    <p:sldId id="256" r:id="rId4"/>
    <p:sldId id="258" r:id="rId5"/>
    <p:sldId id="282" r:id="rId6"/>
    <p:sldId id="260" r:id="rId7"/>
    <p:sldId id="262" r:id="rId8"/>
    <p:sldId id="326" r:id="rId9"/>
    <p:sldId id="340" r:id="rId10"/>
    <p:sldId id="263" r:id="rId11"/>
    <p:sldId id="295" r:id="rId12"/>
    <p:sldId id="261" r:id="rId13"/>
    <p:sldId id="265" r:id="rId14"/>
    <p:sldId id="304" r:id="rId15"/>
    <p:sldId id="305" r:id="rId16"/>
    <p:sldId id="264" r:id="rId17"/>
    <p:sldId id="327" r:id="rId18"/>
    <p:sldId id="328" r:id="rId19"/>
    <p:sldId id="259" r:id="rId20"/>
    <p:sldId id="268" r:id="rId21"/>
    <p:sldId id="329" r:id="rId22"/>
    <p:sldId id="306" r:id="rId23"/>
    <p:sldId id="307" r:id="rId24"/>
    <p:sldId id="266" r:id="rId25"/>
    <p:sldId id="296" r:id="rId26"/>
    <p:sldId id="335" r:id="rId27"/>
    <p:sldId id="336" r:id="rId28"/>
    <p:sldId id="333" r:id="rId29"/>
    <p:sldId id="334" r:id="rId30"/>
    <p:sldId id="337" r:id="rId31"/>
    <p:sldId id="297" r:id="rId32"/>
    <p:sldId id="270" r:id="rId33"/>
    <p:sldId id="267" r:id="rId34"/>
    <p:sldId id="301" r:id="rId35"/>
    <p:sldId id="308" r:id="rId36"/>
    <p:sldId id="338" r:id="rId37"/>
    <p:sldId id="339" r:id="rId38"/>
    <p:sldId id="299" r:id="rId39"/>
    <p:sldId id="302" r:id="rId40"/>
    <p:sldId id="309" r:id="rId41"/>
    <p:sldId id="310" r:id="rId42"/>
    <p:sldId id="311" r:id="rId43"/>
    <p:sldId id="312" r:id="rId44"/>
    <p:sldId id="313" r:id="rId45"/>
    <p:sldId id="314" r:id="rId46"/>
    <p:sldId id="281" r:id="rId47"/>
    <p:sldId id="287" r:id="rId48"/>
    <p:sldId id="283" r:id="rId49"/>
    <p:sldId id="316" r:id="rId50"/>
    <p:sldId id="317" r:id="rId51"/>
    <p:sldId id="285" r:id="rId52"/>
    <p:sldId id="318" r:id="rId53"/>
    <p:sldId id="319" r:id="rId54"/>
    <p:sldId id="320" r:id="rId55"/>
    <p:sldId id="322" r:id="rId56"/>
    <p:sldId id="323" r:id="rId57"/>
    <p:sldId id="324" r:id="rId58"/>
    <p:sldId id="325" r:id="rId59"/>
  </p:sldIdLst>
  <p:sldSz cx="9144000" cy="5143500" type="screen16x9"/>
  <p:notesSz cx="6858000" cy="9144000"/>
  <p:embeddedFontLst>
    <p:embeddedFont>
      <p:font typeface="#9Slide03 Arima Madurai Black" panose="020B0604020202020204" charset="0"/>
      <p:bold r:id="rId61"/>
    </p:embeddedFont>
    <p:embeddedFont>
      <p:font typeface="Anaheim" panose="020B0604020202020204" charset="0"/>
      <p:regular r:id="rId62"/>
    </p:embeddedFont>
    <p:embeddedFont>
      <p:font typeface="Bebas Neue" panose="020B0606020202050201" pitchFamily="34" charset="0"/>
      <p:regular r:id="rId63"/>
    </p:embeddedFont>
    <p:embeddedFont>
      <p:font typeface="Cambria Math" panose="02040503050406030204" pitchFamily="18" charset="0"/>
      <p:regular r:id="rId64"/>
    </p:embeddedFont>
    <p:embeddedFont>
      <p:font typeface="Fira Sans Black" panose="020B0A03050000020004" pitchFamily="34" charset="0"/>
      <p:bold r:id="rId65"/>
      <p:boldItalic r:id="rId66"/>
    </p:embeddedFont>
    <p:embeddedFont>
      <p:font typeface="Fira Sans Condensed Medium" panose="020B0603050000020004" pitchFamily="34" charset="0"/>
      <p:regular r:id="rId67"/>
      <p:italic r:id="rId68"/>
    </p:embeddedFont>
    <p:embeddedFont>
      <p:font typeface="Merriweather" panose="00000500000000000000" pitchFamily="2" charset="0"/>
      <p:regular r:id="rId69"/>
      <p:bold r:id="rId70"/>
      <p:italic r:id="rId71"/>
      <p:boldItalic r:id="rId72"/>
    </p:embeddedFont>
    <p:embeddedFont>
      <p:font typeface="Nunito Light" pitchFamily="2" charset="0"/>
      <p:regular r:id="rId73"/>
      <p:italic r:id="rId74"/>
    </p:embeddedFont>
    <p:embeddedFont>
      <p:font typeface="Open Sans" panose="020B0606030504020204" pitchFamily="34" charset="0"/>
      <p:regular r:id="rId75"/>
      <p:bold r:id="rId76"/>
      <p:italic r:id="rId77"/>
      <p:boldItalic r:id="rId78"/>
    </p:embeddedFont>
    <p:embeddedFont>
      <p:font typeface="PT Sans" panose="020B0503020203020204" pitchFamily="34" charset="0"/>
      <p:regular r:id="rId79"/>
      <p:bold r:id="rId80"/>
      <p:italic r:id="rId81"/>
      <p:boldItalic r:id="rId82"/>
    </p:embeddedFont>
    <p:embeddedFont>
      <p:font typeface="Quicksand" panose="020B0604020202020204" charset="0"/>
      <p:regular r:id="rId83"/>
      <p:bold r:id="rId84"/>
    </p:embeddedFont>
    <p:embeddedFont>
      <p:font typeface="Quicksand Medium" panose="020B0604020202020204"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CC7"/>
    <a:srgbClr val="0E2A47"/>
    <a:srgbClr val="FFFFFF"/>
    <a:srgbClr val="F1ECE3"/>
    <a:srgbClr val="D35C27"/>
    <a:srgbClr val="FDFDFD"/>
    <a:srgbClr val="FF735C"/>
    <a:srgbClr val="FFC84E"/>
    <a:srgbClr val="FFF2CD"/>
    <a:srgbClr val="A2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93" d="100"/>
          <a:sy n="93"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05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1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4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29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62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9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49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45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3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5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a:extLst>
            <a:ext uri="{FF2B5EF4-FFF2-40B4-BE49-F238E27FC236}">
              <a16:creationId xmlns:a16="http://schemas.microsoft.com/office/drawing/2014/main" id="{C0D8314C-C69E-5A26-4130-2974261D6AB5}"/>
            </a:ext>
          </a:extLst>
        </p:cNvPr>
        <p:cNvGrpSpPr/>
        <p:nvPr/>
      </p:nvGrpSpPr>
      <p:grpSpPr>
        <a:xfrm>
          <a:off x="0" y="0"/>
          <a:ext cx="0" cy="0"/>
          <a:chOff x="0" y="0"/>
          <a:chExt cx="0" cy="0"/>
        </a:xfrm>
      </p:grpSpPr>
      <p:sp>
        <p:nvSpPr>
          <p:cNvPr id="767" name="Google Shape;767;g24bb6a14f04_0_707:notes">
            <a:extLst>
              <a:ext uri="{FF2B5EF4-FFF2-40B4-BE49-F238E27FC236}">
                <a16:creationId xmlns:a16="http://schemas.microsoft.com/office/drawing/2014/main" id="{B742944A-93A1-AC84-0776-A615D3EC3D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a:extLst>
              <a:ext uri="{FF2B5EF4-FFF2-40B4-BE49-F238E27FC236}">
                <a16:creationId xmlns:a16="http://schemas.microsoft.com/office/drawing/2014/main" id="{8876C37B-6262-54A4-EEE8-5F9D789C5C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56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1" r:id="rId9"/>
    <p:sldLayoutId id="2147483662" r:id="rId10"/>
    <p:sldLayoutId id="2147483663" r:id="rId11"/>
    <p:sldLayoutId id="2147483667" r:id="rId12"/>
    <p:sldLayoutId id="2147483668" r:id="rId13"/>
    <p:sldLayoutId id="2147483669" r:id="rId14"/>
    <p:sldLayoutId id="2147483670" r:id="rId15"/>
    <p:sldLayoutId id="2147483671" r:id="rId16"/>
    <p:sldLayoutId id="2147483672"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video" Target="../media/media3.mp4"/></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220.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err="1">
                <a:solidFill>
                  <a:schemeClr val="bg1"/>
                </a:solidFill>
                <a:latin typeface="Fira Sans Black" panose="020B0A03050000020004" pitchFamily="34" charset="0"/>
              </a:rPr>
              <a:t>Chương</a:t>
            </a:r>
            <a:r>
              <a:rPr lang="en-US" sz="6600" spc="-150" dirty="0">
                <a:solidFill>
                  <a:schemeClr val="bg1"/>
                </a:solidFill>
                <a:latin typeface="Fira Sans Black" panose="020B0A03050000020004" pitchFamily="34" charset="0"/>
              </a:rPr>
              <a:t>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 </a:t>
            </a:r>
            <a:r>
              <a:rPr lang="en-US" sz="2400">
                <a:solidFill>
                  <a:schemeClr val="bg1"/>
                </a:solidFill>
                <a:latin typeface="Fira Sans Condensed Medium" panose="020B0603050000020004" pitchFamily="34" charset="0"/>
              </a:rPr>
              <a:t>NGUYỄN ĐỨC PHA</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3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22151" y="1051410"/>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4000" dirty="0">
                <a:solidFill>
                  <a:srgbClr val="002060"/>
                </a:solidFill>
              </a:rPr>
              <a:t>Chùm sáng truyền từ không khí vào thủy tinh bị gãy khúc (lệch khỏi phương truyền) tại đâu?</a:t>
            </a:r>
            <a:endParaRPr lang="en-US" sz="4000" dirty="0">
              <a:solidFill>
                <a:srgbClr val="002060"/>
              </a:solidFill>
            </a:endParaRPr>
          </a:p>
        </p:txBody>
      </p:sp>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2161410"/>
            <a:ext cx="5092640" cy="168001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vi-VN" sz="2200" dirty="0">
                <a:solidFill>
                  <a:schemeClr val="bg1">
                    <a:lumMod val="10000"/>
                  </a:schemeClr>
                </a:solidFill>
                <a:latin typeface="+mn-lt"/>
              </a:rPr>
              <a:t>Chùm sáng truyền từ không khí vào thủy tinh bị gãy khúc (lệch khỏi phương truyền) tại mặt phân cách giữa không khí và bản bán trụ bằng thủy tinh</a:t>
            </a:r>
            <a:endParaRPr lang="en-US" sz="2200" dirty="0">
              <a:solidFill>
                <a:schemeClr val="bg1">
                  <a:lumMod val="10000"/>
                </a:schemeClr>
              </a:solidFill>
              <a:latin typeface="+mn-lt"/>
            </a:endParaRP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37">
            <a:extLst>
              <a:ext uri="{FF2B5EF4-FFF2-40B4-BE49-F238E27FC236}">
                <a16:creationId xmlns:a16="http://schemas.microsoft.com/office/drawing/2014/main" id="{5C28A07C-C33D-B22E-6FB1-90555211A368}"/>
              </a:ext>
            </a:extLst>
          </p:cNvPr>
          <p:cNvPicPr>
            <a:picLocks noChangeAspect="1"/>
          </p:cNvPicPr>
          <p:nvPr/>
        </p:nvPicPr>
        <p:blipFill>
          <a:blip r:embed="rId3"/>
          <a:stretch>
            <a:fillRect/>
          </a:stretch>
        </p:blipFill>
        <p:spPr>
          <a:xfrm>
            <a:off x="6006449" y="1645111"/>
            <a:ext cx="2603713" cy="2664421"/>
          </a:xfrm>
          <a:prstGeom prst="rect">
            <a:avLst/>
          </a:prstGeom>
        </p:spPr>
      </p:pic>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tia</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bị</a:t>
            </a:r>
            <a:r>
              <a:rPr lang="en-US" sz="2400" dirty="0">
                <a:solidFill>
                  <a:srgbClr val="0E2A47"/>
                </a:solidFill>
                <a:latin typeface="+mn-lt"/>
              </a:rPr>
              <a:t> </a:t>
            </a:r>
            <a:r>
              <a:rPr lang="en-US" sz="2400" dirty="0" err="1">
                <a:solidFill>
                  <a:srgbClr val="0E2A47"/>
                </a:solidFill>
                <a:latin typeface="+mn-lt"/>
              </a:rPr>
              <a:t>gãy</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vi-VN" sz="2400" dirty="0">
                <a:solidFill>
                  <a:srgbClr val="0E2A47"/>
                </a:solidFill>
              </a:rPr>
              <a:t>(bị lệch khỏi phương truyền ban đầu) </a:t>
            </a:r>
            <a:r>
              <a:rPr lang="vi-VN" sz="2400" dirty="0">
                <a:solidFill>
                  <a:srgbClr val="0E2A47"/>
                </a:solidFill>
                <a:latin typeface="+mn-lt"/>
              </a:rPr>
              <a:t>tại mặt phân cách giữa hai môi 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này</a:t>
            </a:r>
            <a:r>
              <a:rPr lang="en-US" sz="2400" dirty="0">
                <a:solidFill>
                  <a:srgbClr val="0E2A47"/>
                </a:solidFill>
                <a:latin typeface="+mn-lt"/>
              </a:rPr>
              <a:t> sang </a:t>
            </a:r>
            <a:r>
              <a:rPr lang="en-US" sz="2400" dirty="0" err="1">
                <a:solidFill>
                  <a:srgbClr val="0E2A47"/>
                </a:solidFill>
                <a:latin typeface="+mn-lt"/>
              </a:rPr>
              <a:t>môi</a:t>
            </a:r>
            <a:r>
              <a:rPr lang="en-US" sz="2400" dirty="0">
                <a:solidFill>
                  <a:srgbClr val="0E2A47"/>
                </a:solidFill>
                <a:latin typeface="+mn-lt"/>
              </a:rPr>
              <a:t> </a:t>
            </a:r>
            <a:r>
              <a:rPr lang="en-US" sz="2400" dirty="0" err="1">
                <a:solidFill>
                  <a:srgbClr val="0E2A47"/>
                </a:solidFill>
                <a:latin typeface="+mn-lt"/>
              </a:rPr>
              <a:t>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khác</a:t>
            </a:r>
            <a:endParaRPr lang="en-US" sz="2400" dirty="0">
              <a:solidFill>
                <a:srgbClr val="0E2A47"/>
              </a:solidFill>
              <a:latin typeface="+mn-lt"/>
            </a:endParaRPr>
          </a:p>
        </p:txBody>
      </p:sp>
      <p:sp>
        <p:nvSpPr>
          <p:cNvPr id="2" name="TextBox 1">
            <a:extLst>
              <a:ext uri="{FF2B5EF4-FFF2-40B4-BE49-F238E27FC236}">
                <a16:creationId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3"/>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6567" y="938435"/>
            <a:ext cx="3504111" cy="405187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2400" dirty="0">
                <a:solidFill>
                  <a:schemeClr val="tx1">
                    <a:lumMod val="50000"/>
                  </a:schemeClr>
                </a:solidFill>
              </a:rPr>
              <a:t>Một tia sáng truyền tới mặt nước tạo ra một tia phản xạ và một tia khúc xạ. Người vẽ đã quên và ghi lại chiều truyền của các tia sáng này trong Hình 5.3. Hãy vẽ vào vở và bổ sung chiều mũi tên của các tia sáng trong hình.</a:t>
            </a:r>
            <a:endParaRPr lang="en-US" sz="2400" dirty="0">
              <a:solidFill>
                <a:schemeClr val="tx1">
                  <a:lumMod val="50000"/>
                </a:schemeClr>
              </a:solidFill>
            </a:endParaRPr>
          </a:p>
        </p:txBody>
      </p:sp>
      <p:grpSp>
        <p:nvGrpSpPr>
          <p:cNvPr id="578" name="Group 577">
            <a:extLst>
              <a:ext uri="{FF2B5EF4-FFF2-40B4-BE49-F238E27FC236}">
                <a16:creationId xmlns:a16="http://schemas.microsoft.com/office/drawing/2014/main" id="{29560A74-82B5-39DD-9830-3B4FF792E66A}"/>
              </a:ext>
            </a:extLst>
          </p:cNvPr>
          <p:cNvGrpSpPr/>
          <p:nvPr/>
        </p:nvGrpSpPr>
        <p:grpSpPr>
          <a:xfrm>
            <a:off x="4136356" y="1083349"/>
            <a:ext cx="4636389" cy="3823536"/>
            <a:chOff x="4136356" y="1083349"/>
            <a:chExt cx="4636389" cy="3823536"/>
          </a:xfrm>
        </p:grpSpPr>
        <p:grpSp>
          <p:nvGrpSpPr>
            <p:cNvPr id="38" name="Group 37">
              <a:extLst>
                <a:ext uri="{FF2B5EF4-FFF2-40B4-BE49-F238E27FC236}">
                  <a16:creationId xmlns:a16="http://schemas.microsoft.com/office/drawing/2014/main" id="{2440D896-CBA3-D921-F0B3-39E489B3307C}"/>
                </a:ext>
              </a:extLst>
            </p:cNvPr>
            <p:cNvGrpSpPr/>
            <p:nvPr/>
          </p:nvGrpSpPr>
          <p:grpSpPr>
            <a:xfrm>
              <a:off x="4136356" y="1083349"/>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4136356" y="298049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4136356" y="253625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6614395" y="297436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5090579" y="14582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6570203" y="1159549"/>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5045011" y="1824160"/>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5740158" y="2952753"/>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6562833" y="1824159"/>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7553118" y="1540763"/>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5321983" y="41173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grpSp>
    </p:spTree>
    <p:extLst>
      <p:ext uri="{BB962C8B-B14F-4D97-AF65-F5344CB8AC3E}">
        <p14:creationId xmlns:p14="http://schemas.microsoft.com/office/powerpoint/2010/main" val="2841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randombar(horizontal)">
                                      <p:cBhvr>
                                        <p:cTn id="12"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a16="http://schemas.microsoft.com/office/drawing/2014/main" id="{2440D896-CBA3-D921-F0B3-39E489B3307C}"/>
              </a:ext>
            </a:extLst>
          </p:cNvPr>
          <p:cNvGrpSpPr/>
          <p:nvPr/>
        </p:nvGrpSpPr>
        <p:grpSpPr>
          <a:xfrm>
            <a:off x="2106191" y="1107524"/>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2106191" y="3004672"/>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2106191" y="2560431"/>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4584230" y="2998536"/>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3060414" y="14824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40038" y="1183724"/>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3014846" y="1848335"/>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3709993" y="2976928"/>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C4E3115-903D-DB4D-2F22-DA6FF5B59BB1}"/>
              </a:ext>
            </a:extLst>
          </p:cNvPr>
          <p:cNvCxnSpPr>
            <a:cxnSpLocks/>
          </p:cNvCxnSpPr>
          <p:nvPr/>
        </p:nvCxnSpPr>
        <p:spPr>
          <a:xfrm flipH="1">
            <a:off x="4037637" y="3596181"/>
            <a:ext cx="170463" cy="321091"/>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4532668" y="1848334"/>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5522953" y="1564938"/>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3291818" y="41415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3"/>
          <a:stretch>
            <a:fillRect/>
          </a:stretch>
        </p:blipFill>
        <p:spPr>
          <a:xfrm>
            <a:off x="52866" y="-53827"/>
            <a:ext cx="2006218" cy="2006218"/>
          </a:xfrm>
          <a:prstGeom prst="rect">
            <a:avLst/>
          </a:prstGeom>
        </p:spPr>
      </p:pic>
      <p:cxnSp>
        <p:nvCxnSpPr>
          <p:cNvPr id="56" name="Straight Arrow Connector 55">
            <a:extLst>
              <a:ext uri="{FF2B5EF4-FFF2-40B4-BE49-F238E27FC236}">
                <a16:creationId xmlns:a16="http://schemas.microsoft.com/office/drawing/2014/main" id="{3BAEEE67-CB94-CAE9-A53D-BD6302C585BF}"/>
              </a:ext>
            </a:extLst>
          </p:cNvPr>
          <p:cNvCxnSpPr>
            <a:cxnSpLocks/>
          </p:cNvCxnSpPr>
          <p:nvPr/>
        </p:nvCxnSpPr>
        <p:spPr>
          <a:xfrm flipH="1">
            <a:off x="5130013" y="2365517"/>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flipH="1" flipV="1">
            <a:off x="3704705" y="2369081"/>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DFDFD"/>
        </a:solidFill>
        <a:effectLst/>
      </p:bgPr>
    </p:bg>
    <p:spTree>
      <p:nvGrpSpPr>
        <p:cNvPr id="1" name="Shape 387"/>
        <p:cNvGrpSpPr/>
        <p:nvPr/>
      </p:nvGrpSpPr>
      <p:grpSpPr>
        <a:xfrm>
          <a:off x="0" y="0"/>
          <a:ext cx="0" cy="0"/>
          <a:chOff x="0" y="0"/>
          <a:chExt cx="0" cy="0"/>
        </a:xfrm>
      </p:grpSpPr>
      <p:pic>
        <p:nvPicPr>
          <p:cNvPr id="8" name="Picture 7">
            <a:extLst>
              <a:ext uri="{FF2B5EF4-FFF2-40B4-BE49-F238E27FC236}">
                <a16:creationId xmlns:a16="http://schemas.microsoft.com/office/drawing/2014/main" id="{0E01E5D6-4329-2FFA-8DA8-95EEFB1CDA86}"/>
              </a:ext>
            </a:extLst>
          </p:cNvPr>
          <p:cNvPicPr>
            <a:picLocks noChangeAspect="1"/>
          </p:cNvPicPr>
          <p:nvPr/>
        </p:nvPicPr>
        <p:blipFill>
          <a:blip r:embed="rId3"/>
          <a:stretch>
            <a:fillRect/>
          </a:stretch>
        </p:blipFill>
        <p:spPr>
          <a:xfrm>
            <a:off x="650131" y="0"/>
            <a:ext cx="7699181" cy="3972975"/>
          </a:xfrm>
          <a:prstGeom prst="rect">
            <a:avLst/>
          </a:prstGeom>
        </p:spPr>
      </p:pic>
      <p:sp>
        <p:nvSpPr>
          <p:cNvPr id="4" name="TextBox 3">
            <a:extLst>
              <a:ext uri="{FF2B5EF4-FFF2-40B4-BE49-F238E27FC236}">
                <a16:creationId xmlns:a16="http://schemas.microsoft.com/office/drawing/2014/main" id="{11AED600-664F-DDAA-53FE-1416969F1EFC}"/>
              </a:ext>
            </a:extLst>
          </p:cNvPr>
          <p:cNvSpPr txBox="1"/>
          <p:nvPr/>
        </p:nvSpPr>
        <p:spPr>
          <a:xfrm>
            <a:off x="257661" y="3826550"/>
            <a:ext cx="8628677" cy="1200329"/>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Tại sao khi trong cốc không có nước thì ta không thể nhìn thấy đồng xu (hình a), còn nếu vẫn giữ nguyên vị trí đặt mắt và cốc nhưng rót nước vào cốc thì ta lại nhìn thấy đồng xu (hình b)</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4" name="Picture 23">
            <a:extLst>
              <a:ext uri="{FF2B5EF4-FFF2-40B4-BE49-F238E27FC236}">
                <a16:creationId xmlns:a16="http://schemas.microsoft.com/office/drawing/2014/main" id="{4ECAF015-33A8-6824-0877-F995CD5483B7}"/>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71916" y="1039436"/>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677646" y="162821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677644" y="2996488"/>
            <a:ext cx="4356551" cy="707886"/>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658360" y="3806322"/>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99" y="168467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2C26F9C4-502F-7ED2-130F-95E182457F80}"/>
              </a:ext>
            </a:extLst>
          </p:cNvPr>
          <p:cNvPicPr>
            <a:picLocks noChangeAspect="1"/>
          </p:cNvPicPr>
          <p:nvPr/>
        </p:nvPicPr>
        <p:blipFill>
          <a:blip r:embed="rId5"/>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7" name="Thí nghiệm- Hiện tượng khúc xạ ánh sáng">
            <a:hlinkClick r:id="" action="ppaction://media"/>
            <a:extLst>
              <a:ext uri="{FF2B5EF4-FFF2-40B4-BE49-F238E27FC236}">
                <a16:creationId xmlns:a16="http://schemas.microsoft.com/office/drawing/2014/main" id="{475F9186-05E2-517A-9CEE-DF4A62D2308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26311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89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7"/>
                </p:tgtEl>
              </p:cMediaNode>
            </p:vide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4" grpId="0"/>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756910"/>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BC41F1-61CF-B8DE-2D42-853CFF5E492A}"/>
              </a:ext>
            </a:extLst>
          </p:cNvPr>
          <p:cNvSpPr txBox="1"/>
          <p:nvPr/>
        </p:nvSpPr>
        <p:spPr>
          <a:xfrm>
            <a:off x="999065" y="805505"/>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Tia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ở </a:t>
            </a:r>
            <a:r>
              <a:rPr lang="en-US" dirty="0" err="1">
                <a:solidFill>
                  <a:srgbClr val="0E2A47"/>
                </a:solidFill>
                <a:ea typeface="Times New Roman" panose="02020603050405020304" pitchFamily="18" charset="0"/>
              </a:rPr>
              <a:t>phía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nào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 so </a:t>
            </a:r>
            <a:r>
              <a:rPr lang="en-US" dirty="0" err="1">
                <a:solidFill>
                  <a:srgbClr val="0E2A47"/>
                </a:solidFill>
                <a:ea typeface="Times New Roman" panose="02020603050405020304" pitchFamily="18" charset="0"/>
              </a:rPr>
              <a:t>với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35698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135958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85552884"/>
              </p:ext>
            </p:extLst>
          </p:nvPr>
        </p:nvGraphicFramePr>
        <p:xfrm>
          <a:off x="643467" y="1944272"/>
          <a:ext cx="7857065" cy="1452330"/>
        </p:xfrm>
        <a:graphic>
          <a:graphicData uri="http://schemas.openxmlformats.org/drawingml/2006/table">
            <a:tbl>
              <a:tblPr firstRow="1" firstCol="1" bandRow="1">
                <a:tableStyleId>{5DA37D80-6434-44D0-A028-1B22A696006F}</a:tableStyleId>
              </a:tblPr>
              <a:tblGrid>
                <a:gridCol w="1831907">
                  <a:extLst>
                    <a:ext uri="{9D8B030D-6E8A-4147-A177-3AD203B41FA5}">
                      <a16:colId xmlns:a16="http://schemas.microsoft.com/office/drawing/2014/main" val="315062122"/>
                    </a:ext>
                  </a:extLst>
                </a:gridCol>
                <a:gridCol w="1176361">
                  <a:extLst>
                    <a:ext uri="{9D8B030D-6E8A-4147-A177-3AD203B41FA5}">
                      <a16:colId xmlns:a16="http://schemas.microsoft.com/office/drawing/2014/main" val="1300500952"/>
                    </a:ext>
                  </a:extLst>
                </a:gridCol>
                <a:gridCol w="1164078">
                  <a:extLst>
                    <a:ext uri="{9D8B030D-6E8A-4147-A177-3AD203B41FA5}">
                      <a16:colId xmlns:a16="http://schemas.microsoft.com/office/drawing/2014/main" val="65148859"/>
                    </a:ext>
                  </a:extLst>
                </a:gridCol>
                <a:gridCol w="1264903">
                  <a:extLst>
                    <a:ext uri="{9D8B030D-6E8A-4147-A177-3AD203B41FA5}">
                      <a16:colId xmlns:a16="http://schemas.microsoft.com/office/drawing/2014/main" val="182218991"/>
                    </a:ext>
                  </a:extLst>
                </a:gridCol>
                <a:gridCol w="1209908">
                  <a:extLst>
                    <a:ext uri="{9D8B030D-6E8A-4147-A177-3AD203B41FA5}">
                      <a16:colId xmlns:a16="http://schemas.microsoft.com/office/drawing/2014/main" val="1805831494"/>
                    </a:ext>
                  </a:extLst>
                </a:gridCol>
                <a:gridCol w="1209908">
                  <a:extLst>
                    <a:ext uri="{9D8B030D-6E8A-4147-A177-3AD203B41FA5}">
                      <a16:colId xmlns:a16="http://schemas.microsoft.com/office/drawing/2014/main" val="2827406395"/>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4</a:t>
                      </a:r>
                      <a:r>
                        <a:rPr lang="en-US"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6</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3582687"/>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99065" y="3624112"/>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a:t>So </a:t>
            </a:r>
            <a:r>
              <a:rPr lang="en-US" dirty="0" err="1"/>
              <a:t>sánh</a:t>
            </a:r>
            <a:r>
              <a:rPr lang="en-US" dirty="0"/>
              <a:t> </a:t>
            </a:r>
            <a:r>
              <a:rPr lang="en-US" dirty="0" err="1"/>
              <a:t>độ</a:t>
            </a:r>
            <a:r>
              <a:rPr lang="en-US" dirty="0"/>
              <a:t> </a:t>
            </a:r>
            <a:r>
              <a:rPr lang="en-US" dirty="0" err="1"/>
              <a:t>lớn</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khúc</a:t>
            </a:r>
            <a:r>
              <a:rPr lang="en-US" dirty="0"/>
              <a:t> </a:t>
            </a:r>
            <a:r>
              <a:rPr lang="en-US" dirty="0" err="1"/>
              <a:t>xạ</a:t>
            </a:r>
            <a:r>
              <a:rPr lang="en-US" dirty="0"/>
              <a:t>.</a:t>
            </a:r>
          </a:p>
        </p:txBody>
      </p:sp>
      <p:pic>
        <p:nvPicPr>
          <p:cNvPr id="2" name="Picture 8" descr="Who ">
            <a:extLst>
              <a:ext uri="{FF2B5EF4-FFF2-40B4-BE49-F238E27FC236}">
                <a16:creationId xmlns:a16="http://schemas.microsoft.com/office/drawing/2014/main" id="{9499566E-50EE-39A5-DC78-9EAE10E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 y="4216475"/>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B6AE33-DFA6-14B9-BAA9-8DEF44FF4FEE}"/>
                  </a:ext>
                </a:extLst>
              </p:cNvPr>
              <p:cNvSpPr txBox="1"/>
              <p:nvPr/>
            </p:nvSpPr>
            <p:spPr>
              <a:xfrm>
                <a:off x="990598" y="4178861"/>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6AB6AE33-DFA6-14B9-BAA9-8DEF44FF4FEE}"/>
                  </a:ext>
                </a:extLst>
              </p:cNvPr>
              <p:cNvSpPr txBox="1">
                <a:spLocks noRot="1" noChangeAspect="1" noMove="1" noResize="1" noEditPoints="1" noAdjustHandles="1" noChangeArrowheads="1" noChangeShapeType="1" noTextEdit="1"/>
              </p:cNvSpPr>
              <p:nvPr/>
            </p:nvSpPr>
            <p:spPr>
              <a:xfrm>
                <a:off x="990598" y="4178861"/>
                <a:ext cx="7645402" cy="600164"/>
              </a:xfrm>
              <a:prstGeom prst="rect">
                <a:avLst/>
              </a:prstGeom>
              <a:blipFill>
                <a:blip r:embed="rId5"/>
                <a:stretch>
                  <a:fillRect l="-79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par>
                          <p:cTn id="53" fill="hold">
                            <p:stCondLst>
                              <p:cond delay="500"/>
                            </p:stCondLst>
                            <p:childTnLst>
                              <p:par>
                                <p:cTn id="54" presetID="47"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B0557E-CE28-F645-51A5-7996BA324E0A}"/>
              </a:ext>
            </a:extLst>
          </p:cNvPr>
          <p:cNvSpPr/>
          <p:nvPr/>
        </p:nvSpPr>
        <p:spPr>
          <a:xfrm>
            <a:off x="152401" y="1655473"/>
            <a:ext cx="8839200" cy="1674323"/>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A95214-803A-8691-8C84-E5C9A68A59FC}"/>
              </a:ext>
            </a:extLst>
          </p:cNvPr>
          <p:cNvSpPr txBox="1"/>
          <p:nvPr/>
        </p:nvSpPr>
        <p:spPr>
          <a:xfrm>
            <a:off x="3250892" y="1373839"/>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06" y="2221846"/>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1857899" y="1984930"/>
            <a:ext cx="6578736" cy="93794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phía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kia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 so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a:t>
            </a:r>
          </a:p>
        </p:txBody>
      </p:sp>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2715447897"/>
              </p:ext>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a16="http://schemas.microsoft.com/office/drawing/2014/main" val="315062122"/>
                    </a:ext>
                  </a:extLst>
                </a:gridCol>
                <a:gridCol w="1187770">
                  <a:extLst>
                    <a:ext uri="{9D8B030D-6E8A-4147-A177-3AD203B41FA5}">
                      <a16:colId xmlns:a16="http://schemas.microsoft.com/office/drawing/2014/main" val="1300500952"/>
                    </a:ext>
                  </a:extLst>
                </a:gridCol>
                <a:gridCol w="1175367">
                  <a:extLst>
                    <a:ext uri="{9D8B030D-6E8A-4147-A177-3AD203B41FA5}">
                      <a16:colId xmlns:a16="http://schemas.microsoft.com/office/drawing/2014/main" val="65148859"/>
                    </a:ext>
                  </a:extLst>
                </a:gridCol>
                <a:gridCol w="1277172">
                  <a:extLst>
                    <a:ext uri="{9D8B030D-6E8A-4147-A177-3AD203B41FA5}">
                      <a16:colId xmlns:a16="http://schemas.microsoft.com/office/drawing/2014/main" val="182218991"/>
                    </a:ext>
                  </a:extLst>
                </a:gridCol>
                <a:gridCol w="1221641">
                  <a:extLst>
                    <a:ext uri="{9D8B030D-6E8A-4147-A177-3AD203B41FA5}">
                      <a16:colId xmlns:a16="http://schemas.microsoft.com/office/drawing/2014/main" val="1805831494"/>
                    </a:ext>
                  </a:extLst>
                </a:gridCol>
                <a:gridCol w="1221641">
                  <a:extLst>
                    <a:ext uri="{9D8B030D-6E8A-4147-A177-3AD203B41FA5}">
                      <a16:colId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41</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1,50</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 name="Picture 2">
            <a:extLst>
              <a:ext uri="{FF2B5EF4-FFF2-40B4-BE49-F238E27FC236}">
                <a16:creationId xmlns:a16="http://schemas.microsoft.com/office/drawing/2014/main" id="{E6EB3B8A-7F94-8F7A-D925-3FFC36AF340B}"/>
              </a:ext>
            </a:extLst>
          </p:cNvPr>
          <p:cNvPicPr>
            <a:picLocks noChangeAspect="1"/>
          </p:cNvPicPr>
          <p:nvPr/>
        </p:nvPicPr>
        <p:blipFill>
          <a:blip r:embed="rId3"/>
          <a:stretch>
            <a:fillRect/>
          </a:stretch>
        </p:blipFill>
        <p:spPr>
          <a:xfrm>
            <a:off x="3867030" y="916911"/>
            <a:ext cx="4923452" cy="4002050"/>
          </a:xfrm>
          <a:prstGeom prst="rect">
            <a:avLst/>
          </a:prstGeom>
        </p:spPr>
      </p:pic>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4"/>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3976" y="1205971"/>
            <a:ext cx="3504111" cy="360868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lvl="0" algn="l">
              <a:lnSpc>
                <a:spcPct val="120000"/>
              </a:lnSpc>
            </a:pPr>
            <a:r>
              <a:rPr lang="vi-VN" sz="2400" dirty="0">
                <a:solidFill>
                  <a:srgbClr val="303556">
                    <a:lumMod val="50000"/>
                  </a:srgbClr>
                </a:solidFill>
              </a:rPr>
              <a:t>Hình 5.5 mô tả hiện tượng khúc xạ khi tia sáng truyền từ môi trường nước ra không khí. Chỉ ra điểm tới, tia tới, tia khúc xạ, vẽ pháp tuyến tại điểm tới. So sánh độ lớn của góc khúc xạ và góc tới</a:t>
            </a:r>
            <a:endParaRPr kumimoji="0" lang="en-US" sz="2400" b="0" i="0" u="none" strike="noStrike" kern="0" cap="none" spc="0" normalizeH="0" baseline="0" noProof="0" dirty="0">
              <a:ln>
                <a:noFill/>
              </a:ln>
              <a:solidFill>
                <a:srgbClr val="303556">
                  <a:lumMod val="50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84684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 name="Picture 4">
            <a:extLst>
              <a:ext uri="{FF2B5EF4-FFF2-40B4-BE49-F238E27FC236}">
                <a16:creationId xmlns:a16="http://schemas.microsoft.com/office/drawing/2014/main" id="{9A5C45E4-97D6-BA6A-7C37-3DE9368A9252}"/>
              </a:ext>
            </a:extLst>
          </p:cNvPr>
          <p:cNvPicPr>
            <a:picLocks noChangeAspect="1"/>
          </p:cNvPicPr>
          <p:nvPr/>
        </p:nvPicPr>
        <p:blipFill>
          <a:blip r:embed="rId3"/>
          <a:stretch>
            <a:fillRect/>
          </a:stretch>
        </p:blipFill>
        <p:spPr>
          <a:xfrm>
            <a:off x="1614057" y="204505"/>
            <a:ext cx="5294856" cy="4303947"/>
          </a:xfrm>
          <a:prstGeom prst="rect">
            <a:avLst/>
          </a:prstGeom>
        </p:spPr>
      </p:pic>
      <p:grpSp>
        <p:nvGrpSpPr>
          <p:cNvPr id="23" name="Google Shape;571;p40">
            <a:extLst>
              <a:ext uri="{FF2B5EF4-FFF2-40B4-BE49-F238E27FC236}">
                <a16:creationId xmlns:a16="http://schemas.microsoft.com/office/drawing/2014/main" id="{A294672D-DC92-FA8F-1915-69ADB28875E8}"/>
              </a:ext>
            </a:extLst>
          </p:cNvPr>
          <p:cNvGrpSpPr/>
          <p:nvPr/>
        </p:nvGrpSpPr>
        <p:grpSpPr>
          <a:xfrm>
            <a:off x="6891333" y="941624"/>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4"/>
          <a:stretch>
            <a:fillRect/>
          </a:stretch>
        </p:blipFill>
        <p:spPr>
          <a:xfrm>
            <a:off x="52866" y="-53827"/>
            <a:ext cx="1525191" cy="1525191"/>
          </a:xfrm>
          <a:prstGeom prst="rect">
            <a:avLst/>
          </a:prstGeom>
        </p:spPr>
      </p:pic>
      <p:sp>
        <p:nvSpPr>
          <p:cNvPr id="43" name="TextBox 42">
            <a:extLst>
              <a:ext uri="{FF2B5EF4-FFF2-40B4-BE49-F238E27FC236}">
                <a16:creationId xmlns:a16="http://schemas.microsoft.com/office/drawing/2014/main" id="{4B10F6E8-D715-6F75-18B0-504D60D722BB}"/>
              </a:ext>
            </a:extLst>
          </p:cNvPr>
          <p:cNvSpPr txBox="1"/>
          <p:nvPr/>
        </p:nvSpPr>
        <p:spPr>
          <a:xfrm>
            <a:off x="7080037" y="1555398"/>
            <a:ext cx="1395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AB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grpSp>
        <p:nvGrpSpPr>
          <p:cNvPr id="52" name="Group 51">
            <a:extLst>
              <a:ext uri="{FF2B5EF4-FFF2-40B4-BE49-F238E27FC236}">
                <a16:creationId xmlns:a16="http://schemas.microsoft.com/office/drawing/2014/main" id="{0DFABB58-A521-B196-E392-1065CD7F037C}"/>
              </a:ext>
            </a:extLst>
          </p:cNvPr>
          <p:cNvGrpSpPr/>
          <p:nvPr/>
        </p:nvGrpSpPr>
        <p:grpSpPr>
          <a:xfrm>
            <a:off x="4107970" y="76512"/>
            <a:ext cx="563827" cy="4687139"/>
            <a:chOff x="4418485" y="45510"/>
            <a:chExt cx="563827" cy="4687139"/>
          </a:xfrm>
        </p:grpSpPr>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89478" y="441421"/>
              <a:ext cx="0" cy="384590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4418485" y="45510"/>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M</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4429049" y="4332539"/>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N</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grpSp>
      <p:grpSp>
        <p:nvGrpSpPr>
          <p:cNvPr id="7" name="Group 6">
            <a:extLst>
              <a:ext uri="{FF2B5EF4-FFF2-40B4-BE49-F238E27FC236}">
                <a16:creationId xmlns:a16="http://schemas.microsoft.com/office/drawing/2014/main" id="{9E2CAC00-145F-A641-D1E8-60B2EA829E46}"/>
              </a:ext>
            </a:extLst>
          </p:cNvPr>
          <p:cNvGrpSpPr/>
          <p:nvPr/>
        </p:nvGrpSpPr>
        <p:grpSpPr>
          <a:xfrm rot="1100632">
            <a:off x="4213097" y="2333216"/>
            <a:ext cx="1447919" cy="2072101"/>
            <a:chOff x="-1069756" y="2159024"/>
            <a:chExt cx="1447919" cy="2072101"/>
          </a:xfrm>
        </p:grpSpPr>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rot="20499368">
              <a:off x="-1069756" y="2159024"/>
              <a:ext cx="1447919" cy="2072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rot="20499368" flipH="1" flipV="1">
              <a:off x="-375876" y="3109725"/>
              <a:ext cx="272430" cy="384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E9B5F84-706C-3483-125A-CC5BD43C54C7}"/>
              </a:ext>
            </a:extLst>
          </p:cNvPr>
          <p:cNvGrpSpPr/>
          <p:nvPr/>
        </p:nvGrpSpPr>
        <p:grpSpPr>
          <a:xfrm rot="21355266">
            <a:off x="1708815" y="514475"/>
            <a:ext cx="2550638" cy="1869701"/>
            <a:chOff x="-1813472" y="1992588"/>
            <a:chExt cx="2550638" cy="1869701"/>
          </a:xfrm>
        </p:grpSpPr>
        <p:cxnSp>
          <p:nvCxnSpPr>
            <p:cNvPr id="37" name="Straight Connector 36">
              <a:extLst>
                <a:ext uri="{FF2B5EF4-FFF2-40B4-BE49-F238E27FC236}">
                  <a16:creationId xmlns:a16="http://schemas.microsoft.com/office/drawing/2014/main" id="{F5371BE4-15B3-200C-09AA-934AF1EB2D76}"/>
                </a:ext>
              </a:extLst>
            </p:cNvPr>
            <p:cNvCxnSpPr>
              <a:cxnSpLocks/>
            </p:cNvCxnSpPr>
            <p:nvPr/>
          </p:nvCxnSpPr>
          <p:spPr>
            <a:xfrm rot="244734">
              <a:off x="-1813472" y="1992588"/>
              <a:ext cx="2550638" cy="1869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850B52-75F2-C983-B112-47B28A9FA71D}"/>
                </a:ext>
              </a:extLst>
            </p:cNvPr>
            <p:cNvCxnSpPr>
              <a:cxnSpLocks/>
            </p:cNvCxnSpPr>
            <p:nvPr/>
          </p:nvCxnSpPr>
          <p:spPr>
            <a:xfrm rot="244734" flipH="1" flipV="1">
              <a:off x="-733005" y="2784363"/>
              <a:ext cx="389704" cy="286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6938F18-AFD5-BF74-3A2B-C5D32E52701E}"/>
              </a:ext>
            </a:extLst>
          </p:cNvPr>
          <p:cNvSpPr txBox="1"/>
          <p:nvPr/>
        </p:nvSpPr>
        <p:spPr>
          <a:xfrm>
            <a:off x="7080037" y="2592892"/>
            <a:ext cx="20829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Pháp</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tuyến</a:t>
            </a:r>
            <a:r>
              <a:rPr kumimoji="0" lang="en-US" sz="2000" b="1" i="0" u="none" strike="noStrike" kern="0" cap="none" spc="0" normalizeH="0" noProof="0" dirty="0">
                <a:ln>
                  <a:noFill/>
                </a:ln>
                <a:solidFill>
                  <a:srgbClr val="C00000"/>
                </a:solidFill>
                <a:effectLst/>
                <a:uLnTx/>
                <a:uFillTx/>
                <a:latin typeface="Arial"/>
                <a:cs typeface="Arial"/>
                <a:sym typeface="Arial"/>
              </a:rPr>
              <a:t> MN</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3" name="TextBox 52">
            <a:extLst>
              <a:ext uri="{FF2B5EF4-FFF2-40B4-BE49-F238E27FC236}">
                <a16:creationId xmlns:a16="http://schemas.microsoft.com/office/drawing/2014/main" id="{DF07A737-8FA6-4A95-E5B4-C29B52806B9D}"/>
              </a:ext>
            </a:extLst>
          </p:cNvPr>
          <p:cNvSpPr txBox="1"/>
          <p:nvPr/>
        </p:nvSpPr>
        <p:spPr>
          <a:xfrm>
            <a:off x="7080037" y="3111638"/>
            <a:ext cx="21664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khúc</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xạ</a:t>
            </a:r>
            <a:r>
              <a:rPr kumimoji="0" lang="en-US" sz="2000" b="1" i="0" u="none" strike="noStrike" kern="0" cap="none" spc="0" normalizeH="0" noProof="0" dirty="0">
                <a:ln>
                  <a:noFill/>
                </a:ln>
                <a:solidFill>
                  <a:srgbClr val="C00000"/>
                </a:solidFill>
                <a:effectLst/>
                <a:uLnTx/>
                <a:uFillTx/>
                <a:latin typeface="Arial"/>
                <a:cs typeface="Arial"/>
                <a:sym typeface="Arial"/>
              </a:rPr>
              <a:t> BC</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4" name="TextBox 53">
            <a:extLst>
              <a:ext uri="{FF2B5EF4-FFF2-40B4-BE49-F238E27FC236}">
                <a16:creationId xmlns:a16="http://schemas.microsoft.com/office/drawing/2014/main" id="{AACC7F5F-0E1A-8878-63F3-F5D83D305ED4}"/>
              </a:ext>
            </a:extLst>
          </p:cNvPr>
          <p:cNvSpPr txBox="1"/>
          <p:nvPr/>
        </p:nvSpPr>
        <p:spPr>
          <a:xfrm>
            <a:off x="7080037" y="2074145"/>
            <a:ext cx="1602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C00000"/>
                </a:solidFill>
              </a:rPr>
              <a:t>Điểm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D3A7A60F-CFCC-8E81-C8B1-4C73390B3127}"/>
              </a:ext>
            </a:extLst>
          </p:cNvPr>
          <p:cNvSpPr txBox="1"/>
          <p:nvPr/>
        </p:nvSpPr>
        <p:spPr>
          <a:xfrm>
            <a:off x="797631" y="4602966"/>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khúc xạ lớn hơn độ lớn góc tới </a:t>
            </a:r>
            <a:endParaRPr lang="en-US" sz="2000" dirty="0">
              <a:solidFill>
                <a:srgbClr val="0E2A47"/>
              </a:solidFill>
              <a:latin typeface="Fira Sans Condensed Medium" panose="020B0603050000020004" pitchFamily="34" charset="0"/>
            </a:endParaRPr>
          </a:p>
        </p:txBody>
      </p:sp>
      <p:pic>
        <p:nvPicPr>
          <p:cNvPr id="57" name="Picture 8" descr="Who ">
            <a:extLst>
              <a:ext uri="{FF2B5EF4-FFF2-40B4-BE49-F238E27FC236}">
                <a16:creationId xmlns:a16="http://schemas.microsoft.com/office/drawing/2014/main" id="{0CFB0167-6464-A1C4-3477-E7735EF6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0" y="4512856"/>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3" grpId="0"/>
      <p:bldP spid="54" grpId="0"/>
      <p:bldP spid="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BA1280-C6C2-C88D-F0C2-04E2E553741E}"/>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0BB682B-01B8-4654-D9E5-B87CEE0E82A3}"/>
              </a:ext>
            </a:extLst>
          </p:cNvPr>
          <p:cNvSpPr txBox="1"/>
          <p:nvPr/>
        </p:nvSpPr>
        <p:spPr>
          <a:xfrm>
            <a:off x="1" y="0"/>
            <a:ext cx="9143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Tại sao khi trong cốc không có nước thì ta không thể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còn nếu vẫn giữ nguyên vị trí đặt mắt và cốc nhưng rót nước vào cốc thì ta lại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193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623939" y="0"/>
            <a:ext cx="3520061" cy="1938992"/>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không có nước trong cốc, tia sáng truyền đi theo đường thẳng nên ánh sáng từ đồng xu đến mắt người bị thành cốc chắn</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1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5</a:t>
            </a:r>
          </a:p>
        </p:txBody>
      </p:sp>
      <p:sp>
        <p:nvSpPr>
          <p:cNvPr id="7" name="TextBox 6">
            <a:extLst>
              <a:ext uri="{FF2B5EF4-FFF2-40B4-BE49-F238E27FC236}">
                <a16:creationId xmlns:a16="http://schemas.microsoft.com/office/drawing/2014/main" id="{9DD73547-6965-0D5D-A189-93C8715E8302}"/>
              </a:ext>
            </a:extLst>
          </p:cNvPr>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477831" y="1874530"/>
            <a:ext cx="7047816" cy="3515511"/>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546301" y="189781"/>
            <a:ext cx="3520061" cy="1569660"/>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có nước trong cốc, tia sáng truyền từ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nước</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ra</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không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khí</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bị</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gãy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khúc</a:t>
            </a:r>
            <a:r>
              <a:rPr lang="en-US" sz="2400" dirty="0">
                <a:solidFill>
                  <a:srgbClr val="532CC7">
                    <a:lumMod val="75000"/>
                  </a:srgbClr>
                </a:solidFill>
                <a:latin typeface="Fira Sans Condensed Medium" panose="020B0603050000020004" pitchFamily="34" charset="0"/>
                <a:ea typeface="Courier New" panose="02070309020205020404" pitchFamily="49" charset="0"/>
              </a:rPr>
              <a:t> ta </a:t>
            </a:r>
            <a:r>
              <a:rPr lang="en-US" sz="2400" dirty="0">
                <a:solidFill>
                  <a:srgbClr val="532CC7">
                    <a:lumMod val="75000"/>
                  </a:srgbClr>
                </a:solidFill>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nhìn</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thấy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đồng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xu</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582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301926" y="672859"/>
            <a:ext cx="7924720" cy="3950899"/>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p:sp>
        <p:nvSpPr>
          <p:cNvPr id="4" name="TextBox 3">
            <a:extLst>
              <a:ext uri="{FF2B5EF4-FFF2-40B4-BE49-F238E27FC236}">
                <a16:creationId xmlns:a16="http://schemas.microsoft.com/office/drawing/2014/main" id="{9909DAFB-9AC0-B492-09EF-C0A725478DFC}"/>
              </a:ext>
            </a:extLst>
          </p:cNvPr>
          <p:cNvSpPr txBox="1"/>
          <p:nvPr/>
        </p:nvSpPr>
        <p:spPr>
          <a:xfrm>
            <a:off x="493734" y="442026"/>
            <a:ext cx="2685455"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1.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tỉ</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2649302" y="2005431"/>
                <a:ext cx="3388151" cy="1069300"/>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2649302" y="2005431"/>
                <a:ext cx="3388151" cy="1069300"/>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069474"/>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1511054"/>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1489957"/>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sp>
        <p:nvSpPr>
          <p:cNvPr id="3" name="Google Shape;1088;p59">
            <a:extLst>
              <a:ext uri="{FF2B5EF4-FFF2-40B4-BE49-F238E27FC236}">
                <a16:creationId xmlns:a16="http://schemas.microsoft.com/office/drawing/2014/main" id="{B7127AF3-D79D-8E5B-890E-98F947007E17}"/>
              </a:ext>
            </a:extLst>
          </p:cNvPr>
          <p:cNvSpPr txBox="1"/>
          <p:nvPr/>
        </p:nvSpPr>
        <p:spPr>
          <a:xfrm flipH="1">
            <a:off x="446294" y="3261272"/>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&gt;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&gt;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gần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52F91B2D-0D84-C9EC-B4C9-2F46703F314C}"/>
              </a:ext>
            </a:extLst>
          </p:cNvPr>
          <p:cNvSpPr txBox="1"/>
          <p:nvPr/>
        </p:nvSpPr>
        <p:spPr>
          <a:xfrm flipH="1">
            <a:off x="446294" y="3797648"/>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&lt;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&lt;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xa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500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3"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2.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tuyệt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138EE48C-22B5-9DFB-9C03-D643519949B8}"/>
              </a:ext>
            </a:extLst>
          </p:cNvPr>
          <p:cNvSpPr txBox="1"/>
          <p:nvPr/>
        </p:nvSpPr>
        <p:spPr>
          <a:xfrm>
            <a:off x="719639" y="515518"/>
            <a:ext cx="7384194" cy="57785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ctr">
              <a:lnSpc>
                <a:spcPct val="150000"/>
              </a:lnSpc>
            </a:pPr>
            <a:r>
              <a:rPr lang="en-US" sz="2400" b="1" dirty="0" err="1"/>
              <a:t>Chiết</a:t>
            </a:r>
            <a:r>
              <a:rPr lang="en-US" sz="2400" b="1" dirty="0"/>
              <a:t> </a:t>
            </a:r>
            <a:r>
              <a:rPr lang="en-US" sz="2400" b="1" dirty="0" err="1"/>
              <a:t>suất</a:t>
            </a:r>
            <a:r>
              <a:rPr lang="en-US" sz="2400" b="1" dirty="0"/>
              <a:t> </a:t>
            </a:r>
            <a:r>
              <a:rPr lang="en-US" sz="2400" b="1" dirty="0" err="1"/>
              <a:t>một</a:t>
            </a:r>
            <a:r>
              <a:rPr lang="en-US" sz="2400" b="1" dirty="0"/>
              <a:t> </a:t>
            </a:r>
            <a:r>
              <a:rPr lang="en-US" sz="2400" b="1" dirty="0" err="1"/>
              <a:t>số</a:t>
            </a:r>
            <a:r>
              <a:rPr lang="en-US" sz="2400" b="1" dirty="0"/>
              <a:t> </a:t>
            </a:r>
            <a:r>
              <a:rPr lang="en-US" sz="2400" b="1" dirty="0" err="1"/>
              <a:t>môi</a:t>
            </a:r>
            <a:r>
              <a:rPr lang="en-US" sz="2400" b="1" dirty="0"/>
              <a:t> </a:t>
            </a:r>
            <a:r>
              <a:rPr lang="en-US" sz="2400" b="1" dirty="0" err="1"/>
              <a:t>trường</a:t>
            </a:r>
            <a:endParaRPr lang="en-US" sz="2400" b="1" dirty="0"/>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extLst>
              <p:ext uri="{D42A27DB-BD31-4B8C-83A1-F6EECF244321}">
                <p14:modId xmlns:p14="http://schemas.microsoft.com/office/powerpoint/2010/main" val="3153947033"/>
              </p:ext>
            </p:extLst>
          </p:nvPr>
        </p:nvGraphicFramePr>
        <p:xfrm>
          <a:off x="425935" y="1273074"/>
          <a:ext cx="8402607" cy="3318978"/>
        </p:xfrm>
        <a:graphic>
          <a:graphicData uri="http://schemas.openxmlformats.org/drawingml/2006/table">
            <a:tbl>
              <a:tblPr firstRow="1" bandRow="1">
                <a:tableStyleId>{69012ECD-51FC-41F1-AA8D-1B2483CD663E}</a:tableStyleId>
              </a:tblPr>
              <a:tblGrid>
                <a:gridCol w="2100652">
                  <a:extLst>
                    <a:ext uri="{9D8B030D-6E8A-4147-A177-3AD203B41FA5}">
                      <a16:colId xmlns:a16="http://schemas.microsoft.com/office/drawing/2014/main" val="1080539311"/>
                    </a:ext>
                  </a:extLst>
                </a:gridCol>
                <a:gridCol w="1992376">
                  <a:extLst>
                    <a:ext uri="{9D8B030D-6E8A-4147-A177-3AD203B41FA5}">
                      <a16:colId xmlns:a16="http://schemas.microsoft.com/office/drawing/2014/main" val="2652618876"/>
                    </a:ext>
                  </a:extLst>
                </a:gridCol>
                <a:gridCol w="2342682">
                  <a:extLst>
                    <a:ext uri="{9D8B030D-6E8A-4147-A177-3AD203B41FA5}">
                      <a16:colId xmlns:a16="http://schemas.microsoft.com/office/drawing/2014/main" val="2969978716"/>
                    </a:ext>
                  </a:extLst>
                </a:gridCol>
                <a:gridCol w="1966897">
                  <a:extLst>
                    <a:ext uri="{9D8B030D-6E8A-4147-A177-3AD203B41FA5}">
                      <a16:colId xmlns:a16="http://schemas.microsoft.com/office/drawing/2014/main" val="3369816274"/>
                    </a:ext>
                  </a:extLst>
                </a:gridCol>
              </a:tblGrid>
              <a:tr h="553163">
                <a:tc>
                  <a:txBody>
                    <a:bodyPr/>
                    <a:lstStyle/>
                    <a:p>
                      <a:pPr algn="ctr"/>
                      <a:r>
                        <a:rPr lang="en-US" sz="1800" dirty="0" err="1">
                          <a:solidFill>
                            <a:schemeClr val="accent6"/>
                          </a:solidFill>
                        </a:rPr>
                        <a:t>Chất</a:t>
                      </a:r>
                      <a:r>
                        <a:rPr lang="en-US" sz="1800" dirty="0">
                          <a:solidFill>
                            <a:schemeClr val="accent6"/>
                          </a:solidFill>
                        </a:rPr>
                        <a:t> </a:t>
                      </a:r>
                      <a:r>
                        <a:rPr lang="en-US" sz="1800" dirty="0" err="1">
                          <a:solidFill>
                            <a:schemeClr val="accent6"/>
                          </a:solidFill>
                        </a:rPr>
                        <a:t>rắn</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Chất</a:t>
                      </a:r>
                      <a:r>
                        <a:rPr lang="en-US" sz="1800" dirty="0">
                          <a:solidFill>
                            <a:schemeClr val="accent6"/>
                          </a:solidFill>
                        </a:rPr>
                        <a:t> </a:t>
                      </a:r>
                      <a:r>
                        <a:rPr lang="en-US" sz="1800" dirty="0" err="1">
                          <a:solidFill>
                            <a:schemeClr val="accent6"/>
                          </a:solidFill>
                        </a:rPr>
                        <a:t>lỏng</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553163">
                <a:tc>
                  <a:txBody>
                    <a:bodyPr/>
                    <a:lstStyle/>
                    <a:p>
                      <a:pPr algn="l"/>
                      <a:r>
                        <a:rPr lang="en-US" sz="1800" dirty="0">
                          <a:solidFill>
                            <a:srgbClr val="0E2A47"/>
                          </a:solidFill>
                        </a:rPr>
                        <a:t>Kim </a:t>
                      </a:r>
                      <a:r>
                        <a:rPr lang="en-US" sz="1800" dirty="0" err="1">
                          <a:solidFill>
                            <a:srgbClr val="0E2A47"/>
                          </a:solidFill>
                        </a:rPr>
                        <a:t>cương</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Nước</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553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crown</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1,464 – 1,532</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a:solidFill>
                            <a:srgbClr val="0E2A47"/>
                          </a:solidFill>
                        </a:rPr>
                        <a:t>Ethylic alcohol</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1,361</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553163">
                <a:tc>
                  <a:txBody>
                    <a:bodyPr/>
                    <a:lstStyle/>
                    <a:p>
                      <a:pPr algn="l"/>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flint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1,603 – 1,865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Chất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khí</a:t>
                      </a:r>
                      <a:r>
                        <a:rPr lang="en-US" sz="1800" b="1" i="0" u="none" strike="noStrike" cap="none" dirty="0">
                          <a:solidFill>
                            <a:schemeClr val="accent6"/>
                          </a:solidFill>
                          <a:latin typeface="+mn-lt"/>
                          <a:ea typeface="+mn-ea"/>
                          <a:cs typeface="+mn-cs"/>
                          <a:sym typeface="Arial"/>
                        </a:rPr>
                        <a:t> (0</a:t>
                      </a:r>
                      <a:r>
                        <a:rPr lang="en-US" sz="1800" b="1" i="0" u="none" strike="noStrike" cap="none" baseline="30000" dirty="0">
                          <a:solidFill>
                            <a:schemeClr val="accent6"/>
                          </a:solidFill>
                          <a:latin typeface="+mn-lt"/>
                          <a:ea typeface="+mn-ea"/>
                          <a:cs typeface="+mn-cs"/>
                          <a:sym typeface="Arial"/>
                        </a:rPr>
                        <a:t>o</a:t>
                      </a:r>
                      <a:r>
                        <a:rPr lang="en-US" sz="1800" b="1" i="0" u="none" strike="noStrike" cap="none" baseline="0" dirty="0">
                          <a:solidFill>
                            <a:schemeClr val="accent6"/>
                          </a:solidFill>
                          <a:latin typeface="+mn-lt"/>
                          <a:ea typeface="+mn-ea"/>
                          <a:cs typeface="+mn-cs"/>
                          <a:sym typeface="Arial"/>
                        </a:rPr>
                        <a:t>, 1 atm</a:t>
                      </a:r>
                      <a:r>
                        <a:rPr lang="en-US" sz="1800" b="1" i="0" u="none" strike="noStrike" cap="none" dirty="0">
                          <a:solidFill>
                            <a:schemeClr val="accent6"/>
                          </a:solidFill>
                          <a:latin typeface="+mn-lt"/>
                          <a:ea typeface="+mn-ea"/>
                          <a:cs typeface="+mn-cs"/>
                          <a:sym typeface="Aria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Chiết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Suất</a:t>
                      </a:r>
                      <a:endParaRPr lang="en-US" sz="1800" b="1" i="0" u="none" strike="noStrike" cap="none" dirty="0">
                        <a:solidFill>
                          <a:schemeClr val="accent6"/>
                        </a:solidFill>
                        <a:latin typeface="+mn-lt"/>
                        <a:ea typeface="+mn-ea"/>
                        <a:cs typeface="+mn-cs"/>
                        <a:sym typeface="Aria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extLst>
                  <a:ext uri="{0D108BD9-81ED-4DB2-BD59-A6C34878D82A}">
                    <a16:rowId xmlns:a16="http://schemas.microsoft.com/office/drawing/2014/main" val="1572273650"/>
                  </a:ext>
                </a:extLst>
              </a:tr>
              <a:tr h="553163">
                <a:tc>
                  <a:txBody>
                    <a:bodyPr/>
                    <a:lstStyle/>
                    <a:p>
                      <a:pPr algn="l"/>
                      <a:r>
                        <a:rPr lang="en-US" sz="1800" dirty="0" err="1">
                          <a:solidFill>
                            <a:srgbClr val="0E2A47"/>
                          </a:solidFill>
                        </a:rPr>
                        <a:t>Nước</a:t>
                      </a:r>
                      <a:r>
                        <a:rPr lang="en-US" sz="1800" dirty="0">
                          <a:solidFill>
                            <a:srgbClr val="0E2A47"/>
                          </a:solidFill>
                        </a:rPr>
                        <a:t> </a:t>
                      </a:r>
                      <a:r>
                        <a:rPr lang="en-US" sz="1800" dirty="0" err="1">
                          <a:solidFill>
                            <a:srgbClr val="0E2A47"/>
                          </a:solidFill>
                        </a:rPr>
                        <a:t>đá</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Không</a:t>
                      </a:r>
                      <a:r>
                        <a:rPr lang="en-US" sz="1800" dirty="0">
                          <a:solidFill>
                            <a:srgbClr val="0E2A47"/>
                          </a:solidFill>
                        </a:rPr>
                        <a:t> </a:t>
                      </a:r>
                      <a:r>
                        <a:rPr lang="en-US" sz="1800" dirty="0" err="1">
                          <a:solidFill>
                            <a:srgbClr val="0E2A47"/>
                          </a:solidFill>
                        </a:rPr>
                        <a:t>khí</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553163">
                <a:tc>
                  <a:txBody>
                    <a:bodyPr/>
                    <a:lstStyle/>
                    <a:p>
                      <a:pPr algn="l"/>
                      <a:r>
                        <a:rPr lang="en-US" sz="1800" dirty="0" err="1">
                          <a:solidFill>
                            <a:srgbClr val="0E2A47"/>
                          </a:solidFill>
                        </a:rPr>
                        <a:t>Muối</a:t>
                      </a:r>
                      <a:r>
                        <a:rPr lang="en-US" sz="1800" dirty="0">
                          <a:solidFill>
                            <a:srgbClr val="0E2A47"/>
                          </a:solidFill>
                        </a:rPr>
                        <a:t> </a:t>
                      </a:r>
                      <a:r>
                        <a:rPr lang="en-US" sz="1800" dirty="0" err="1">
                          <a:solidFill>
                            <a:srgbClr val="0E2A47"/>
                          </a:solidFill>
                        </a:rPr>
                        <a:t>ăn</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1,544</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Khí</a:t>
                      </a:r>
                      <a:r>
                        <a:rPr lang="en-US" sz="1800" dirty="0">
                          <a:solidFill>
                            <a:srgbClr val="0E2A47"/>
                          </a:solidFill>
                        </a:rPr>
                        <a:t> carbon dioxide</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1,00045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Tree>
    <p:extLst>
      <p:ext uri="{BB962C8B-B14F-4D97-AF65-F5344CB8AC3E}">
        <p14:creationId xmlns:p14="http://schemas.microsoft.com/office/powerpoint/2010/main" val="33076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41419" y="1135119"/>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64" y="890443"/>
            <a:ext cx="2238482" cy="2238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76546" y="1271846"/>
            <a:ext cx="6704444"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Khi một tia sáng đi từ môi trường này sang môi trường khác, chiết suất tỉ đối của hai môi trường cho ta biết điều gì về đường đi của tia sáng đó</a:t>
            </a:r>
            <a:endParaRPr lang="en-US" sz="2400" dirty="0"/>
          </a:p>
        </p:txBody>
      </p:sp>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&gt; 1 thì đường đi của tia khúc xạ trong môi trường (2) đi gần pháp tuyến của mặt phân cách hơn tia tới.</a:t>
            </a:r>
            <a:r>
              <a:rPr lang="en-US" sz="2400" dirty="0"/>
              <a:t> </a:t>
            </a:r>
          </a:p>
        </p:txBody>
      </p:sp>
      <p:grpSp>
        <p:nvGrpSpPr>
          <p:cNvPr id="2" name="Group 1">
            <a:extLst>
              <a:ext uri="{FF2B5EF4-FFF2-40B4-BE49-F238E27FC236}">
                <a16:creationId xmlns:a16="http://schemas.microsoft.com/office/drawing/2014/main" id="{DB38F91B-6813-1E47-CC9F-619F9D720DC3}"/>
              </a:ext>
            </a:extLst>
          </p:cNvPr>
          <p:cNvGrpSpPr/>
          <p:nvPr/>
        </p:nvGrpSpPr>
        <p:grpSpPr>
          <a:xfrm>
            <a:off x="2496413" y="1898390"/>
            <a:ext cx="4430598" cy="3023585"/>
            <a:chOff x="2562298" y="136491"/>
            <a:chExt cx="3108859" cy="2121587"/>
          </a:xfrm>
        </p:grpSpPr>
        <p:grpSp>
          <p:nvGrpSpPr>
            <p:cNvPr id="3" name="Group 2">
              <a:extLst>
                <a:ext uri="{FF2B5EF4-FFF2-40B4-BE49-F238E27FC236}">
                  <a16:creationId xmlns:a16="http://schemas.microsoft.com/office/drawing/2014/main" id="{572FF467-1E71-6119-2A5F-CAD8FDE2EF80}"/>
                </a:ext>
              </a:extLst>
            </p:cNvPr>
            <p:cNvGrpSpPr/>
            <p:nvPr/>
          </p:nvGrpSpPr>
          <p:grpSpPr>
            <a:xfrm>
              <a:off x="2562298" y="136491"/>
              <a:ext cx="3108859" cy="2121587"/>
              <a:chOff x="58393" y="1188379"/>
              <a:chExt cx="5209070" cy="3554841"/>
            </a:xfrm>
          </p:grpSpPr>
          <p:sp>
            <p:nvSpPr>
              <p:cNvPr id="15" name="TextBox 14">
                <a:extLst>
                  <a:ext uri="{FF2B5EF4-FFF2-40B4-BE49-F238E27FC236}">
                    <a16:creationId xmlns:a16="http://schemas.microsoft.com/office/drawing/2014/main" id="{C2BE08A0-0D51-FE50-E96D-4A382B556DD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6" name="Group 15">
                <a:extLst>
                  <a:ext uri="{FF2B5EF4-FFF2-40B4-BE49-F238E27FC236}">
                    <a16:creationId xmlns:a16="http://schemas.microsoft.com/office/drawing/2014/main" id="{3DF41FF1-1A68-4CA8-F793-443C4864EF32}"/>
                  </a:ext>
                </a:extLst>
              </p:cNvPr>
              <p:cNvGrpSpPr/>
              <p:nvPr/>
            </p:nvGrpSpPr>
            <p:grpSpPr>
              <a:xfrm>
                <a:off x="377663" y="1246619"/>
                <a:ext cx="4636389" cy="3392676"/>
                <a:chOff x="149305" y="883103"/>
                <a:chExt cx="4354937" cy="3522581"/>
              </a:xfrm>
            </p:grpSpPr>
            <p:sp>
              <p:nvSpPr>
                <p:cNvPr id="25" name="Rectangle 24">
                  <a:extLst>
                    <a:ext uri="{FF2B5EF4-FFF2-40B4-BE49-F238E27FC236}">
                      <a16:creationId xmlns:a16="http://schemas.microsoft.com/office/drawing/2014/main" id="{79493A64-9655-DC81-51B5-A02046DA1A1A}"/>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6" name="Straight Connector 25">
                  <a:extLst>
                    <a:ext uri="{FF2B5EF4-FFF2-40B4-BE49-F238E27FC236}">
                      <a16:creationId xmlns:a16="http://schemas.microsoft.com/office/drawing/2014/main" id="{A8D0F180-FB17-39DF-6A90-55E1F06882E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FAC4445-74CA-7EDF-335B-A9D76AD757B2}"/>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7" name="TextBox 16">
                <a:extLst>
                  <a:ext uri="{FF2B5EF4-FFF2-40B4-BE49-F238E27FC236}">
                    <a16:creationId xmlns:a16="http://schemas.microsoft.com/office/drawing/2014/main" id="{6D861FA1-37BC-E39D-FD9C-192530C719E3}"/>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8" name="TextBox 17">
                <a:extLst>
                  <a:ext uri="{FF2B5EF4-FFF2-40B4-BE49-F238E27FC236}">
                    <a16:creationId xmlns:a16="http://schemas.microsoft.com/office/drawing/2014/main" id="{10972095-AE3B-2E2F-668D-8D89102B45FC}"/>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9" name="TextBox 18">
                <a:extLst>
                  <a:ext uri="{FF2B5EF4-FFF2-40B4-BE49-F238E27FC236}">
                    <a16:creationId xmlns:a16="http://schemas.microsoft.com/office/drawing/2014/main" id="{CE71E773-D977-289C-D6E0-282C65E2377B}"/>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20" name="TextBox 19">
                <a:extLst>
                  <a:ext uri="{FF2B5EF4-FFF2-40B4-BE49-F238E27FC236}">
                    <a16:creationId xmlns:a16="http://schemas.microsoft.com/office/drawing/2014/main" id="{7AAAB986-99EB-11E6-2A80-9A77240446D2}"/>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21" name="TextBox 20">
                <a:extLst>
                  <a:ext uri="{FF2B5EF4-FFF2-40B4-BE49-F238E27FC236}">
                    <a16:creationId xmlns:a16="http://schemas.microsoft.com/office/drawing/2014/main" id="{CE8B8991-8AC4-BA9A-A9E8-C1705192151F}"/>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22" name="TextBox 21">
                <a:extLst>
                  <a:ext uri="{FF2B5EF4-FFF2-40B4-BE49-F238E27FC236}">
                    <a16:creationId xmlns:a16="http://schemas.microsoft.com/office/drawing/2014/main" id="{32954DD3-C495-E8A9-AB6B-41C1B763EA6B}"/>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23" name="TextBox 22">
                <a:extLst>
                  <a:ext uri="{FF2B5EF4-FFF2-40B4-BE49-F238E27FC236}">
                    <a16:creationId xmlns:a16="http://schemas.microsoft.com/office/drawing/2014/main" id="{FB69C5CA-7102-6BF5-B773-205157417444}"/>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24" name="TextBox 23">
                <a:extLst>
                  <a:ext uri="{FF2B5EF4-FFF2-40B4-BE49-F238E27FC236}">
                    <a16:creationId xmlns:a16="http://schemas.microsoft.com/office/drawing/2014/main" id="{901E0820-6363-92D3-C058-2191A836180A}"/>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4" name="Straight Connector 3">
              <a:extLst>
                <a:ext uri="{FF2B5EF4-FFF2-40B4-BE49-F238E27FC236}">
                  <a16:creationId xmlns:a16="http://schemas.microsoft.com/office/drawing/2014/main" id="{8260D5B6-FC77-6848-B5BB-A832E10082EE}"/>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0306E22-E8D4-AB71-7A0C-C58F869361C0}"/>
                </a:ext>
              </a:extLst>
            </p:cNvPr>
            <p:cNvGrpSpPr/>
            <p:nvPr/>
          </p:nvGrpSpPr>
          <p:grpSpPr>
            <a:xfrm rot="21144240">
              <a:off x="3284505" y="509514"/>
              <a:ext cx="869042" cy="842281"/>
              <a:chOff x="1022287" y="1484770"/>
              <a:chExt cx="1456130" cy="1411289"/>
            </a:xfrm>
          </p:grpSpPr>
          <p:cxnSp>
            <p:nvCxnSpPr>
              <p:cNvPr id="12" name="Straight Connector 11">
                <a:extLst>
                  <a:ext uri="{FF2B5EF4-FFF2-40B4-BE49-F238E27FC236}">
                    <a16:creationId xmlns:a16="http://schemas.microsoft.com/office/drawing/2014/main" id="{55DD67ED-2A9F-242E-1F84-1BCBCAC75E4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FF2F2B-4512-E416-0C6D-E0A01556654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A4AC14C-FE0D-60F1-DF0C-13B82975ADE5}"/>
                </a:ext>
              </a:extLst>
            </p:cNvPr>
            <p:cNvGrpSpPr/>
            <p:nvPr/>
          </p:nvGrpSpPr>
          <p:grpSpPr>
            <a:xfrm rot="1085472">
              <a:off x="4066431" y="1378098"/>
              <a:ext cx="737067" cy="714369"/>
              <a:chOff x="1022287" y="1484770"/>
              <a:chExt cx="1456130" cy="1411289"/>
            </a:xfrm>
          </p:grpSpPr>
          <p:cxnSp>
            <p:nvCxnSpPr>
              <p:cNvPr id="7" name="Straight Connector 6">
                <a:extLst>
                  <a:ext uri="{FF2B5EF4-FFF2-40B4-BE49-F238E27FC236}">
                    <a16:creationId xmlns:a16="http://schemas.microsoft.com/office/drawing/2014/main" id="{20FEC428-1EF5-7511-D06B-0ADC6725E1D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33C037-415D-78CD-4397-3E57570620A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51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a:t>
            </a:r>
            <a:r>
              <a:rPr lang="en-US" sz="2400" dirty="0"/>
              <a:t>&lt;</a:t>
            </a:r>
            <a:r>
              <a:rPr lang="vi-VN" sz="2400" dirty="0"/>
              <a:t> 1 thì đường đi của tia khúc xạ trong môi trường (2) đi xa pháp tuyến của mặt phân cách hơn tia tới</a:t>
            </a:r>
            <a:endParaRPr lang="en-US" sz="2400" dirty="0"/>
          </a:p>
        </p:txBody>
      </p:sp>
      <p:grpSp>
        <p:nvGrpSpPr>
          <p:cNvPr id="8" name="Group 7">
            <a:extLst>
              <a:ext uri="{FF2B5EF4-FFF2-40B4-BE49-F238E27FC236}">
                <a16:creationId xmlns:a16="http://schemas.microsoft.com/office/drawing/2014/main" id="{B1D1236D-542F-EA7C-37A4-E87C50D0B493}"/>
              </a:ext>
            </a:extLst>
          </p:cNvPr>
          <p:cNvGrpSpPr/>
          <p:nvPr/>
        </p:nvGrpSpPr>
        <p:grpSpPr>
          <a:xfrm>
            <a:off x="2416324" y="1883503"/>
            <a:ext cx="4631456" cy="3259997"/>
            <a:chOff x="2539011" y="2632717"/>
            <a:chExt cx="3108859" cy="2188269"/>
          </a:xfrm>
        </p:grpSpPr>
        <p:grpSp>
          <p:nvGrpSpPr>
            <p:cNvPr id="9" name="Group 8">
              <a:extLst>
                <a:ext uri="{FF2B5EF4-FFF2-40B4-BE49-F238E27FC236}">
                  <a16:creationId xmlns:a16="http://schemas.microsoft.com/office/drawing/2014/main" id="{3E53CDFB-1736-E324-5E36-A2CA67B50535}"/>
                </a:ext>
              </a:extLst>
            </p:cNvPr>
            <p:cNvGrpSpPr/>
            <p:nvPr/>
          </p:nvGrpSpPr>
          <p:grpSpPr>
            <a:xfrm>
              <a:off x="2539011" y="2632717"/>
              <a:ext cx="3108859" cy="2188269"/>
              <a:chOff x="58393" y="1188379"/>
              <a:chExt cx="5209070" cy="3666570"/>
            </a:xfrm>
          </p:grpSpPr>
          <p:sp>
            <p:nvSpPr>
              <p:cNvPr id="35" name="TextBox 34">
                <a:extLst>
                  <a:ext uri="{FF2B5EF4-FFF2-40B4-BE49-F238E27FC236}">
                    <a16:creationId xmlns:a16="http://schemas.microsoft.com/office/drawing/2014/main" id="{DE561D83-313F-AE2D-3B69-FFF5ED709D51}"/>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36" name="Group 35">
                <a:extLst>
                  <a:ext uri="{FF2B5EF4-FFF2-40B4-BE49-F238E27FC236}">
                    <a16:creationId xmlns:a16="http://schemas.microsoft.com/office/drawing/2014/main" id="{7A684CFA-3DDA-0179-5D09-0B6E74560C13}"/>
                  </a:ext>
                </a:extLst>
              </p:cNvPr>
              <p:cNvGrpSpPr/>
              <p:nvPr/>
            </p:nvGrpSpPr>
            <p:grpSpPr>
              <a:xfrm>
                <a:off x="377663" y="1246619"/>
                <a:ext cx="4636389" cy="3392676"/>
                <a:chOff x="149305" y="883103"/>
                <a:chExt cx="4354937" cy="3522581"/>
              </a:xfrm>
            </p:grpSpPr>
            <p:sp>
              <p:nvSpPr>
                <p:cNvPr id="45" name="Rectangle 44">
                  <a:extLst>
                    <a:ext uri="{FF2B5EF4-FFF2-40B4-BE49-F238E27FC236}">
                      <a16:creationId xmlns:a16="http://schemas.microsoft.com/office/drawing/2014/main" id="{82E82049-39D6-FD28-B5DB-E1F5201E131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Connector 45">
                  <a:extLst>
                    <a:ext uri="{FF2B5EF4-FFF2-40B4-BE49-F238E27FC236}">
                      <a16:creationId xmlns:a16="http://schemas.microsoft.com/office/drawing/2014/main" id="{D27556A8-38D5-A096-092E-2A3D8C22C42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3FA9AB9-B390-20F8-201E-EA3FF79E339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7" name="TextBox 36">
                <a:extLst>
                  <a:ext uri="{FF2B5EF4-FFF2-40B4-BE49-F238E27FC236}">
                    <a16:creationId xmlns:a16="http://schemas.microsoft.com/office/drawing/2014/main" id="{D63F4AF6-95E1-F793-0616-0502A7DB8A3C}"/>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38" name="TextBox 37">
                <a:extLst>
                  <a:ext uri="{FF2B5EF4-FFF2-40B4-BE49-F238E27FC236}">
                    <a16:creationId xmlns:a16="http://schemas.microsoft.com/office/drawing/2014/main" id="{B1065F54-8493-9DE6-65CE-BB9DE63E9DFA}"/>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39" name="TextBox 38">
                <a:extLst>
                  <a:ext uri="{FF2B5EF4-FFF2-40B4-BE49-F238E27FC236}">
                    <a16:creationId xmlns:a16="http://schemas.microsoft.com/office/drawing/2014/main" id="{9BFE865F-AA01-8E00-0786-0F05D98E30A7}"/>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40" name="TextBox 39">
                <a:extLst>
                  <a:ext uri="{FF2B5EF4-FFF2-40B4-BE49-F238E27FC236}">
                    <a16:creationId xmlns:a16="http://schemas.microsoft.com/office/drawing/2014/main" id="{DE86C6F8-D039-3627-B82E-623AB607DCF0}"/>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41" name="TextBox 40">
                <a:extLst>
                  <a:ext uri="{FF2B5EF4-FFF2-40B4-BE49-F238E27FC236}">
                    <a16:creationId xmlns:a16="http://schemas.microsoft.com/office/drawing/2014/main" id="{B24D7BF5-ED1D-6A81-1EE2-9423EAE21B21}"/>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42" name="TextBox 41">
                <a:extLst>
                  <a:ext uri="{FF2B5EF4-FFF2-40B4-BE49-F238E27FC236}">
                    <a16:creationId xmlns:a16="http://schemas.microsoft.com/office/drawing/2014/main" id="{AA254D82-7D5E-5B59-27F5-8D42228EC83F}"/>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3" name="TextBox 42">
                <a:extLst>
                  <a:ext uri="{FF2B5EF4-FFF2-40B4-BE49-F238E27FC236}">
                    <a16:creationId xmlns:a16="http://schemas.microsoft.com/office/drawing/2014/main" id="{386C861A-2B2C-4FC1-A97D-A02D3DE43C65}"/>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4" name="TextBox 43">
                <a:extLst>
                  <a:ext uri="{FF2B5EF4-FFF2-40B4-BE49-F238E27FC236}">
                    <a16:creationId xmlns:a16="http://schemas.microsoft.com/office/drawing/2014/main" id="{5E4185AA-C8FF-1C51-9BC4-5D0E00B9D11E}"/>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28" name="Straight Connector 27">
              <a:extLst>
                <a:ext uri="{FF2B5EF4-FFF2-40B4-BE49-F238E27FC236}">
                  <a16:creationId xmlns:a16="http://schemas.microsoft.com/office/drawing/2014/main" id="{84ABB44D-4D74-0BC8-0A7B-8AF2EDBDE290}"/>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2117B3A-AF87-F92B-8521-57C082E4EE10}"/>
                </a:ext>
              </a:extLst>
            </p:cNvPr>
            <p:cNvGrpSpPr/>
            <p:nvPr/>
          </p:nvGrpSpPr>
          <p:grpSpPr>
            <a:xfrm rot="16460969">
              <a:off x="4188370" y="2966409"/>
              <a:ext cx="869042" cy="842281"/>
              <a:chOff x="1022287" y="1484770"/>
              <a:chExt cx="1456130" cy="1411289"/>
            </a:xfrm>
          </p:grpSpPr>
          <p:cxnSp>
            <p:nvCxnSpPr>
              <p:cNvPr id="33" name="Straight Connector 32">
                <a:extLst>
                  <a:ext uri="{FF2B5EF4-FFF2-40B4-BE49-F238E27FC236}">
                    <a16:creationId xmlns:a16="http://schemas.microsoft.com/office/drawing/2014/main" id="{C9B3FA62-4A77-5EB1-7173-332186893C70}"/>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4886F6-93EB-0847-3F16-2BA8A45EBB5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35739CF-0DEE-6760-1976-A3B7CD7DFDA8}"/>
                </a:ext>
              </a:extLst>
            </p:cNvPr>
            <p:cNvGrpSpPr/>
            <p:nvPr/>
          </p:nvGrpSpPr>
          <p:grpSpPr>
            <a:xfrm rot="15129824">
              <a:off x="3579770" y="3884007"/>
              <a:ext cx="737067" cy="714369"/>
              <a:chOff x="1022287" y="1484770"/>
              <a:chExt cx="1456130" cy="1411289"/>
            </a:xfrm>
          </p:grpSpPr>
          <p:cxnSp>
            <p:nvCxnSpPr>
              <p:cNvPr id="31" name="Straight Connector 30">
                <a:extLst>
                  <a:ext uri="{FF2B5EF4-FFF2-40B4-BE49-F238E27FC236}">
                    <a16:creationId xmlns:a16="http://schemas.microsoft.com/office/drawing/2014/main" id="{8A3858D0-463D-50FD-2254-B292AE708D32}"/>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76333E-EC61-7B9E-7003-5F86093D321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id="{881895E9-E52E-88D9-FBDB-DCEA2CE97667}"/>
              </a:ext>
            </a:extLst>
          </p:cNvPr>
          <p:cNvSpPr txBox="1"/>
          <p:nvPr/>
        </p:nvSpPr>
        <p:spPr>
          <a:xfrm>
            <a:off x="263740" y="445446"/>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32011" y="1115005"/>
            <a:ext cx="8453043" cy="1456745"/>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60871" y="-2631"/>
                          <a:pt x="558219" y="66579"/>
                          <a:pt x="734765" y="0"/>
                        </a:cubicBezTo>
                        <a:cubicBezTo>
                          <a:pt x="939121" y="-24664"/>
                          <a:pt x="990182" y="-12020"/>
                          <a:pt x="1131407" y="0"/>
                        </a:cubicBezTo>
                        <a:cubicBezTo>
                          <a:pt x="1253635" y="8409"/>
                          <a:pt x="1488121" y="34008"/>
                          <a:pt x="1612580" y="0"/>
                        </a:cubicBezTo>
                        <a:cubicBezTo>
                          <a:pt x="1733456" y="-50600"/>
                          <a:pt x="2071194" y="13518"/>
                          <a:pt x="2262814" y="0"/>
                        </a:cubicBezTo>
                        <a:cubicBezTo>
                          <a:pt x="2436014" y="-12585"/>
                          <a:pt x="2664749" y="40308"/>
                          <a:pt x="2828518" y="0"/>
                        </a:cubicBezTo>
                        <a:cubicBezTo>
                          <a:pt x="2981530" y="-62106"/>
                          <a:pt x="3457455" y="52427"/>
                          <a:pt x="3647812" y="0"/>
                        </a:cubicBezTo>
                        <a:cubicBezTo>
                          <a:pt x="3881269" y="-2176"/>
                          <a:pt x="3972062" y="72211"/>
                          <a:pt x="4213517" y="0"/>
                        </a:cubicBezTo>
                        <a:cubicBezTo>
                          <a:pt x="4473618" y="-48540"/>
                          <a:pt x="4517537" y="-18731"/>
                          <a:pt x="4610159" y="0"/>
                        </a:cubicBezTo>
                        <a:cubicBezTo>
                          <a:pt x="4679205" y="61826"/>
                          <a:pt x="5144321" y="36165"/>
                          <a:pt x="5429454" y="0"/>
                        </a:cubicBezTo>
                        <a:cubicBezTo>
                          <a:pt x="5750580" y="-36795"/>
                          <a:pt x="5754691" y="61872"/>
                          <a:pt x="6079688" y="0"/>
                        </a:cubicBezTo>
                        <a:cubicBezTo>
                          <a:pt x="6429723" y="-57467"/>
                          <a:pt x="6563306" y="-31779"/>
                          <a:pt x="6729922" y="0"/>
                        </a:cubicBezTo>
                        <a:cubicBezTo>
                          <a:pt x="6921131" y="54"/>
                          <a:pt x="7108170" y="50491"/>
                          <a:pt x="7464687" y="0"/>
                        </a:cubicBezTo>
                        <a:cubicBezTo>
                          <a:pt x="7823804" y="-48520"/>
                          <a:pt x="7761019" y="56149"/>
                          <a:pt x="7861329" y="0"/>
                        </a:cubicBezTo>
                        <a:cubicBezTo>
                          <a:pt x="7985501" y="-32920"/>
                          <a:pt x="8284141" y="57654"/>
                          <a:pt x="8453043" y="0"/>
                        </a:cubicBezTo>
                        <a:cubicBezTo>
                          <a:pt x="8506071" y="200003"/>
                          <a:pt x="8428601" y="355871"/>
                          <a:pt x="8453043" y="514716"/>
                        </a:cubicBezTo>
                        <a:cubicBezTo>
                          <a:pt x="8482393" y="664576"/>
                          <a:pt x="8434885" y="919834"/>
                          <a:pt x="8453043" y="1014865"/>
                        </a:cubicBezTo>
                        <a:cubicBezTo>
                          <a:pt x="8492253" y="1125311"/>
                          <a:pt x="8378556" y="1299149"/>
                          <a:pt x="8453043" y="1456745"/>
                        </a:cubicBezTo>
                        <a:cubicBezTo>
                          <a:pt x="8303496" y="1418602"/>
                          <a:pt x="8069621" y="1375680"/>
                          <a:pt x="7887339" y="1456745"/>
                        </a:cubicBezTo>
                        <a:cubicBezTo>
                          <a:pt x="7698769" y="1484827"/>
                          <a:pt x="7477836" y="1425500"/>
                          <a:pt x="7321635" y="1456745"/>
                        </a:cubicBezTo>
                        <a:cubicBezTo>
                          <a:pt x="7210839" y="1531799"/>
                          <a:pt x="6768604" y="1402555"/>
                          <a:pt x="6502340" y="1456745"/>
                        </a:cubicBezTo>
                        <a:cubicBezTo>
                          <a:pt x="6281982" y="1468158"/>
                          <a:pt x="6143089" y="1434621"/>
                          <a:pt x="5852106" y="1456745"/>
                        </a:cubicBezTo>
                        <a:cubicBezTo>
                          <a:pt x="5542021" y="1505772"/>
                          <a:pt x="5441717" y="1391536"/>
                          <a:pt x="5201872" y="1456745"/>
                        </a:cubicBezTo>
                        <a:cubicBezTo>
                          <a:pt x="4972058" y="1531279"/>
                          <a:pt x="4873451" y="1468799"/>
                          <a:pt x="4551638" y="1456745"/>
                        </a:cubicBezTo>
                        <a:cubicBezTo>
                          <a:pt x="4252008" y="1451619"/>
                          <a:pt x="4258048" y="1420605"/>
                          <a:pt x="4154996" y="1456745"/>
                        </a:cubicBezTo>
                        <a:cubicBezTo>
                          <a:pt x="4058170" y="1459584"/>
                          <a:pt x="3600035" y="1430874"/>
                          <a:pt x="3420231" y="1456745"/>
                        </a:cubicBezTo>
                        <a:cubicBezTo>
                          <a:pt x="3277449" y="1491463"/>
                          <a:pt x="2824562" y="1412071"/>
                          <a:pt x="2685467" y="1456745"/>
                        </a:cubicBezTo>
                        <a:cubicBezTo>
                          <a:pt x="2538745" y="1450771"/>
                          <a:pt x="2414028" y="1398499"/>
                          <a:pt x="2288823" y="1456745"/>
                        </a:cubicBezTo>
                        <a:cubicBezTo>
                          <a:pt x="2098393" y="1488010"/>
                          <a:pt x="1801085" y="1388411"/>
                          <a:pt x="1554059" y="1456745"/>
                        </a:cubicBezTo>
                        <a:cubicBezTo>
                          <a:pt x="1291068" y="1503984"/>
                          <a:pt x="1318118" y="1422725"/>
                          <a:pt x="1157416" y="1456745"/>
                        </a:cubicBezTo>
                        <a:cubicBezTo>
                          <a:pt x="1024974" y="1471654"/>
                          <a:pt x="849061" y="1424569"/>
                          <a:pt x="676243" y="1456745"/>
                        </a:cubicBezTo>
                        <a:cubicBezTo>
                          <a:pt x="517913" y="1419026"/>
                          <a:pt x="167442" y="1394944"/>
                          <a:pt x="0" y="1456745"/>
                        </a:cubicBezTo>
                        <a:cubicBezTo>
                          <a:pt x="-35176" y="1264771"/>
                          <a:pt x="67251" y="1096585"/>
                          <a:pt x="0" y="1014865"/>
                        </a:cubicBezTo>
                        <a:cubicBezTo>
                          <a:pt x="-40763" y="925115"/>
                          <a:pt x="34337" y="786806"/>
                          <a:pt x="0" y="543851"/>
                        </a:cubicBezTo>
                        <a:cubicBezTo>
                          <a:pt x="-31695" y="339520"/>
                          <a:pt x="68489" y="231203"/>
                          <a:pt x="0" y="0"/>
                        </a:cubicBezTo>
                        <a:close/>
                      </a:path>
                    </a:pathLst>
                  </a:custGeom>
                  <ask:type>
                    <ask:lineSketchScribble/>
                  </ask:type>
                </ask:lineSketchStyleProps>
              </a:ext>
            </a:extLst>
          </a:ln>
        </p:spPr>
        <p:txBody>
          <a:bodyPr wrap="square">
            <a:spAutoFit/>
          </a:bodyPr>
          <a:lstStyle/>
          <a:p>
            <a:pPr indent="231775" algn="just">
              <a:lnSpc>
                <a:spcPct val="200000"/>
              </a:lnSpc>
              <a:spcAft>
                <a:spcPts val="200"/>
              </a:spcAft>
            </a:pPr>
            <a:r>
              <a:rPr lang="vi-VN" sz="2400" dirty="0">
                <a:solidFill>
                  <a:srgbClr val="2B2928"/>
                </a:solidFill>
                <a:latin typeface="+mn-lt"/>
                <a:ea typeface="Times New Roman" panose="02020603050405020304" pitchFamily="18" charset="0"/>
              </a:rPr>
              <a:t>Tính chiết suất của nước. Biết tia sáng truyền từ không khí với góc tới là i = 60° thì góc khúc xạ trong nước là r = 40°</a:t>
            </a:r>
            <a:endParaRPr lang="en-US" sz="24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535681" y="350146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60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40</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=1,35</m:t>
                    </m:r>
                  </m:oMath>
                </a14:m>
                <a:endParaRPr lang="en-US" sz="1600" dirty="0"/>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1863"/>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2283860" y="1926152"/>
            <a:ext cx="100280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653529-4EDB-CE21-303B-7215C4B2A877}"/>
              </a:ext>
            </a:extLst>
          </p:cNvPr>
          <p:cNvSpPr/>
          <p:nvPr/>
        </p:nvSpPr>
        <p:spPr>
          <a:xfrm>
            <a:off x="7298121" y="1886703"/>
            <a:ext cx="1112634"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a16="http://schemas.microsoft.com/office/drawing/2014/main"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a16="http://schemas.microsoft.com/office/drawing/2014/main"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a16="http://schemas.microsoft.com/office/drawing/2014/main"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a16="http://schemas.microsoft.com/office/drawing/2014/main"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a16="http://schemas.microsoft.com/office/drawing/2014/main"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a16="http://schemas.microsoft.com/office/drawing/2014/main"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a16="http://schemas.microsoft.com/office/drawing/2014/main"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a16="http://schemas.microsoft.com/office/drawing/2014/main"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a16="http://schemas.microsoft.com/office/drawing/2014/main"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name="Equation" r:id="rId3" imgW="799920" imgH="482400" progId="Equation.DSMT4">
                    <p:embed/>
                  </p:oleObj>
                </mc:Choice>
                <mc:Fallback>
                  <p:oleObj name="Equation" r:id="rId3" imgW="799920" imgH="482400" progId="Equation.DSMT4">
                    <p:embed/>
                    <p:pic>
                      <p:nvPicPr>
                        <p:cNvPr id="384" name="Object 383">
                          <a:extLst>
                            <a:ext uri="{FF2B5EF4-FFF2-40B4-BE49-F238E27FC236}">
                              <a16:creationId xmlns:a16="http://schemas.microsoft.com/office/drawing/2014/main" id="{46E58B48-E820-03A0-A365-FD32279D7931}"/>
                            </a:ext>
                          </a:extLst>
                        </p:cNvPr>
                        <p:cNvPicPr/>
                        <p:nvPr/>
                      </p:nvPicPr>
                      <p:blipFill>
                        <a:blip r:embed="rId4"/>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a16="http://schemas.microsoft.com/office/drawing/2014/main"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a16="http://schemas.microsoft.com/office/drawing/2014/main"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a16="http://schemas.microsoft.com/office/drawing/2014/main"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a16="http://schemas.microsoft.com/office/drawing/2014/main"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a16="http://schemas.microsoft.com/office/drawing/2014/main"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a16="http://schemas.microsoft.com/office/drawing/2014/main"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a16="http://schemas.microsoft.com/office/drawing/2014/main"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a16="http://schemas.microsoft.com/office/drawing/2014/main"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a16="http://schemas.microsoft.com/office/drawing/2014/main"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a16="http://schemas.microsoft.com/office/drawing/2014/main"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5"/>
                </a:solidFill>
                <a:latin typeface="Fira Sans Condensed Medium" panose="020B0603050000020004" pitchFamily="34" charset="0"/>
              </a:rPr>
              <a:t>Vì sao khi đứng trên thành h</a:t>
            </a:r>
            <a:r>
              <a:rPr lang="en-US" sz="3200" dirty="0">
                <a:solidFill>
                  <a:schemeClr val="accent5"/>
                </a:solidFill>
                <a:latin typeface="Fira Sans Condensed Medium" panose="020B0603050000020004" pitchFamily="34" charset="0"/>
              </a:rPr>
              <a:t>ồ</a:t>
            </a:r>
            <a:r>
              <a:rPr lang="vi-VN" sz="3200" dirty="0">
                <a:solidFill>
                  <a:schemeClr val="accent5"/>
                </a:solidFill>
                <a:latin typeface="Fira Sans Condensed Medium" panose="020B0603050000020004" pitchFamily="34" charset="0"/>
              </a:rPr>
              <a:t> bơi, ta lại th</a:t>
            </a:r>
            <a:r>
              <a:rPr lang="en-US" sz="3200" dirty="0">
                <a:solidFill>
                  <a:schemeClr val="accent5"/>
                </a:solidFill>
                <a:latin typeface="Fira Sans Condensed Medium" panose="020B0603050000020004" pitchFamily="34" charset="0"/>
              </a:rPr>
              <a:t>ấ</a:t>
            </a:r>
            <a:r>
              <a:rPr lang="vi-VN" sz="3200" dirty="0">
                <a:solidFill>
                  <a:schemeClr val="accent5"/>
                </a:solidFill>
                <a:latin typeface="Fira Sans Condensed Medium" panose="020B0603050000020004" pitchFamily="34" charset="0"/>
              </a:rPr>
              <a:t>y đáy</a:t>
            </a:r>
            <a:r>
              <a:rPr lang="en-US" sz="3200" dirty="0">
                <a:solidFill>
                  <a:schemeClr val="accent5"/>
                </a:solidFill>
                <a:latin typeface="Fira Sans Condensed Medium" panose="020B0603050000020004" pitchFamily="34" charset="0"/>
              </a:rPr>
              <a:t> </a:t>
            </a:r>
            <a:r>
              <a:rPr lang="vi-VN" sz="3200" dirty="0">
                <a:solidFill>
                  <a:schemeClr val="accent5"/>
                </a:solidFill>
                <a:latin typeface="Fira Sans Condensed Medium" panose="020B0603050000020004" pitchFamily="34" charset="0"/>
              </a:rPr>
              <a:t>hồ bơi có vẻ gần mặt nước hơn so với thực tế?</a:t>
            </a:r>
            <a:endParaRPr lang="en-US" sz="3200" dirty="0">
              <a:solidFill>
                <a:schemeClr val="accent5"/>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5"/>
                </a:solidFill>
                <a:latin typeface="Fira Sans Condensed Medium" panose="020B0603050000020004" pitchFamily="34" charset="0"/>
              </a:rPr>
              <a:t>Hiện</a:t>
            </a:r>
            <a:r>
              <a:rPr lang="en-US" sz="2800" dirty="0">
                <a:solidFill>
                  <a:schemeClr val="accent5"/>
                </a:solidFill>
                <a:latin typeface="Fira Sans Condensed Medium" panose="020B0603050000020004" pitchFamily="34" charset="0"/>
              </a:rPr>
              <a:t> </a:t>
            </a:r>
            <a:r>
              <a:rPr lang="en-US" sz="2800" dirty="0" err="1">
                <a:solidFill>
                  <a:schemeClr val="accent5"/>
                </a:solidFill>
                <a:latin typeface="Fira Sans Condensed Medium" panose="020B0603050000020004" pitchFamily="34" charset="0"/>
              </a:rPr>
              <a:t>tượng</a:t>
            </a:r>
            <a:r>
              <a:rPr lang="en-US" sz="2800" dirty="0">
                <a:solidFill>
                  <a:schemeClr val="accent5"/>
                </a:solidFill>
                <a:latin typeface="Fira Sans Condensed Medium" panose="020B0603050000020004" pitchFamily="34" charset="0"/>
              </a:rPr>
              <a:t> “</a:t>
            </a:r>
            <a:r>
              <a:rPr lang="en-US" sz="2800" dirty="0" err="1">
                <a:solidFill>
                  <a:schemeClr val="accent5"/>
                </a:solidFill>
                <a:latin typeface="Fira Sans Condensed Medium" panose="020B0603050000020004" pitchFamily="34" charset="0"/>
              </a:rPr>
              <a:t>nâng</a:t>
            </a:r>
            <a:r>
              <a:rPr lang="en-US" sz="2800" dirty="0">
                <a:solidFill>
                  <a:schemeClr val="accent5"/>
                </a:solidFill>
                <a:latin typeface="Fira Sans Condensed Medium" panose="020B0603050000020004" pitchFamily="34" charset="0"/>
              </a:rPr>
              <a:t> </a:t>
            </a:r>
            <a:r>
              <a:rPr lang="en-US" sz="2800" dirty="0" err="1">
                <a:solidFill>
                  <a:schemeClr val="accent5"/>
                </a:solidFill>
                <a:latin typeface="Fira Sans Condensed Medium" panose="020B0603050000020004" pitchFamily="34" charset="0"/>
              </a:rPr>
              <a:t>ảnh</a:t>
            </a:r>
            <a:r>
              <a:rPr lang="en-US" sz="2800" dirty="0">
                <a:solidFill>
                  <a:schemeClr val="accent5"/>
                </a:solidFill>
                <a:latin typeface="Fira Sans Condensed Medium" panose="020B0603050000020004" pitchFamily="34" charset="0"/>
              </a:rPr>
              <a:t>” do </a:t>
            </a:r>
            <a:r>
              <a:rPr lang="en-US" sz="2800" dirty="0" err="1">
                <a:solidFill>
                  <a:schemeClr val="accent5"/>
                </a:solidFill>
                <a:latin typeface="Fira Sans Condensed Medium" panose="020B0603050000020004" pitchFamily="34" charset="0"/>
              </a:rPr>
              <a:t>khúc</a:t>
            </a:r>
            <a:r>
              <a:rPr lang="en-US" sz="2800" dirty="0">
                <a:solidFill>
                  <a:schemeClr val="accent5"/>
                </a:solidFill>
                <a:latin typeface="Fira Sans Condensed Medium" panose="020B0603050000020004" pitchFamily="34" charset="0"/>
              </a:rPr>
              <a:t> </a:t>
            </a:r>
            <a:r>
              <a:rPr lang="en-US" sz="2800" dirty="0" err="1">
                <a:solidFill>
                  <a:schemeClr val="accent5"/>
                </a:solidFill>
                <a:latin typeface="Fira Sans Condensed Medium" panose="020B0603050000020004" pitchFamily="34" charset="0"/>
              </a:rPr>
              <a:t>xạ</a:t>
            </a:r>
            <a:r>
              <a:rPr lang="en-US" sz="2800" dirty="0">
                <a:solidFill>
                  <a:schemeClr val="accent5"/>
                </a:solidFill>
                <a:latin typeface="Fira Sans Condensed Medium" panose="020B0603050000020004" pitchFamily="34" charset="0"/>
              </a:rPr>
              <a:t> </a:t>
            </a:r>
            <a:r>
              <a:rPr lang="en-US" sz="2800" dirty="0" err="1">
                <a:solidFill>
                  <a:schemeClr val="accent5"/>
                </a:solidFill>
                <a:latin typeface="Fira Sans Condensed Medium" panose="020B0603050000020004" pitchFamily="34" charset="0"/>
              </a:rPr>
              <a:t>ánh</a:t>
            </a:r>
            <a:r>
              <a:rPr lang="en-US" sz="2800" dirty="0">
                <a:solidFill>
                  <a:schemeClr val="accent5"/>
                </a:solidFill>
                <a:latin typeface="Fira Sans Condensed Medium" panose="020B0603050000020004" pitchFamily="34" charset="0"/>
              </a:rPr>
              <a:t> </a:t>
            </a:r>
            <a:r>
              <a:rPr lang="en-US" sz="2800" dirty="0" err="1">
                <a:solidFill>
                  <a:schemeClr val="accent5"/>
                </a:solidFill>
                <a:latin typeface="Fira Sans Condensed Medium" panose="020B0603050000020004" pitchFamily="34" charset="0"/>
              </a:rPr>
              <a:t>sáng</a:t>
            </a:r>
            <a:endParaRPr lang="en-US" sz="2800" dirty="0">
              <a:solidFill>
                <a:schemeClr val="accent5"/>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5"/>
                </a:solidFill>
                <a:latin typeface="Fira Sans Condensed Medium" panose="020B0603050000020004" pitchFamily="34" charset="0"/>
              </a:rPr>
              <a:t>Các</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tia</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sáng</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truyền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từ</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đáy</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hồ</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đến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mắt</a:t>
            </a:r>
            <a:r>
              <a:rPr lang="en-US" sz="2400" dirty="0">
                <a:solidFill>
                  <a:schemeClr val="accent5"/>
                </a:solidFill>
                <a:latin typeface="Fira Sans Condensed Medium" panose="020B0603050000020004" pitchFamily="34" charset="0"/>
              </a:rPr>
              <a:t> ta </a:t>
            </a:r>
            <a:r>
              <a:rPr lang="en-US" sz="2400" dirty="0" err="1">
                <a:solidFill>
                  <a:schemeClr val="accent5"/>
                </a:solidFill>
                <a:latin typeface="Fira Sans Condensed Medium" panose="020B0603050000020004" pitchFamily="34" charset="0"/>
              </a:rPr>
              <a:t>bị</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khúc</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xạ</a:t>
            </a:r>
            <a:r>
              <a:rPr lang="en-US" sz="2400" dirty="0">
                <a:solidFill>
                  <a:schemeClr val="accent5"/>
                </a:solidFill>
                <a:latin typeface="Fira Sans Condensed Medium" panose="020B0603050000020004" pitchFamily="34" charset="0"/>
              </a:rPr>
              <a:t> ở </a:t>
            </a:r>
            <a:r>
              <a:rPr lang="en-US" sz="2400" dirty="0" err="1">
                <a:solidFill>
                  <a:schemeClr val="accent5"/>
                </a:solidFill>
                <a:latin typeface="Fira Sans Condensed Medium" panose="020B0603050000020004" pitchFamily="34" charset="0"/>
              </a:rPr>
              <a:t>mặt</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phân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cách</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giữa</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nước</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và</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không</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khí</a:t>
            </a:r>
            <a:r>
              <a:rPr lang="en-US" sz="2400" dirty="0">
                <a:solidFill>
                  <a:schemeClr val="accent5"/>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5"/>
                </a:solidFill>
                <a:latin typeface="Fira Sans Condensed Medium" panose="020B0603050000020004" pitchFamily="34" charset="0"/>
              </a:rPr>
              <a:t>Dẫn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đến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chúng</a:t>
            </a:r>
            <a:r>
              <a:rPr lang="en-US" sz="2400" dirty="0">
                <a:solidFill>
                  <a:schemeClr val="accent5"/>
                </a:solidFill>
                <a:latin typeface="Fira Sans Condensed Medium" panose="020B0603050000020004" pitchFamily="34" charset="0"/>
              </a:rPr>
              <a:t> ta </a:t>
            </a:r>
            <a:r>
              <a:rPr lang="en-US" sz="2400" dirty="0" err="1">
                <a:solidFill>
                  <a:schemeClr val="accent5"/>
                </a:solidFill>
                <a:latin typeface="Fira Sans Condensed Medium" panose="020B0603050000020004" pitchFamily="34" charset="0"/>
              </a:rPr>
              <a:t>sẽ</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nhìn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thấy</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đáy</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hồ</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bơi</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dường</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như</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đang</a:t>
            </a:r>
            <a:r>
              <a:rPr lang="en-US" sz="2400" dirty="0">
                <a:solidFill>
                  <a:schemeClr val="accent5"/>
                </a:solidFill>
                <a:latin typeface="Fira Sans Condensed Medium" panose="020B0603050000020004" pitchFamily="34" charset="0"/>
              </a:rPr>
              <a:t> ở </a:t>
            </a:r>
            <a:r>
              <a:rPr lang="en-US" sz="2400" dirty="0" err="1">
                <a:solidFill>
                  <a:schemeClr val="accent5"/>
                </a:solidFill>
                <a:latin typeface="Fira Sans Condensed Medium" panose="020B0603050000020004" pitchFamily="34" charset="0"/>
              </a:rPr>
              <a:t>vị</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trí</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gần</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mặt</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nước</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hơi</a:t>
            </a:r>
            <a:r>
              <a:rPr lang="en-US" sz="2400" dirty="0">
                <a:solidFill>
                  <a:schemeClr val="accent5"/>
                </a:solidFill>
                <a:latin typeface="Fira Sans Condensed Medium" panose="020B0603050000020004" pitchFamily="34" charset="0"/>
              </a:rPr>
              <a:t> so </a:t>
            </a:r>
            <a:r>
              <a:rPr lang="en-US" sz="2400" dirty="0" err="1">
                <a:solidFill>
                  <a:schemeClr val="accent5"/>
                </a:solidFill>
                <a:latin typeface="Fira Sans Condensed Medium" panose="020B0603050000020004" pitchFamily="34" charset="0"/>
              </a:rPr>
              <a:t>với</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thực</a:t>
            </a:r>
            <a:r>
              <a:rPr lang="en-US" sz="2400" dirty="0">
                <a:solidFill>
                  <a:schemeClr val="accent5"/>
                </a:solidFill>
                <a:latin typeface="Fira Sans Condensed Medium" panose="020B0603050000020004" pitchFamily="34" charset="0"/>
              </a:rPr>
              <a:t> </a:t>
            </a:r>
            <a:r>
              <a:rPr lang="en-US" sz="2400" dirty="0" err="1">
                <a:solidFill>
                  <a:schemeClr val="accent5"/>
                </a:solidFill>
                <a:latin typeface="Fira Sans Condensed Medium" panose="020B0603050000020004" pitchFamily="34" charset="0"/>
              </a:rPr>
              <a:t>tế</a:t>
            </a:r>
            <a:r>
              <a:rPr lang="en-US" sz="2400" dirty="0">
                <a:solidFill>
                  <a:schemeClr val="accent5"/>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557821"/>
            <a:ext cx="1852762" cy="476726"/>
          </a:xfrm>
          <a:prstGeom prst="roundRect">
            <a:avLst/>
          </a:prstGeom>
          <a:solidFill>
            <a:srgbClr val="FFC84E"/>
          </a:solidFill>
        </p:spPr>
        <p:txBody>
          <a:bodyPr wrap="square" rtlCol="0" anchor="ctr" anchorCtr="0">
            <a:spAutoFit/>
          </a:bodyPr>
          <a:lstStyle/>
          <a:p>
            <a:pPr algn="ctr"/>
            <a:r>
              <a:rPr lang="en-US" sz="2200" dirty="0" err="1">
                <a:latin typeface="Fira Sans Condensed Medium" panose="020B0603050000020004" pitchFamily="34" charset="0"/>
              </a:rPr>
              <a:t>Thí</a:t>
            </a:r>
            <a:r>
              <a:rPr lang="en-US" sz="2200" dirty="0">
                <a:latin typeface="Fira Sans Condensed Medium" panose="020B0603050000020004" pitchFamily="34" charset="0"/>
              </a:rPr>
              <a:t> </a:t>
            </a:r>
            <a:r>
              <a:rPr lang="en-US" sz="2200" dirty="0" err="1">
                <a:latin typeface="Fira Sans Condensed Medium" panose="020B0603050000020004" pitchFamily="34" charset="0"/>
              </a:rPr>
              <a:t>Nghiệm</a:t>
            </a:r>
            <a:r>
              <a:rPr lang="en-US" sz="2200" dirty="0">
                <a:latin typeface="Fira Sans Condensed Medium" panose="020B0603050000020004" pitchFamily="34" charset="0"/>
              </a:rPr>
              <a:t> 1</a:t>
            </a:r>
          </a:p>
        </p:txBody>
      </p:sp>
      <p:sp>
        <p:nvSpPr>
          <p:cNvPr id="9" name="TextBox 8">
            <a:extLst>
              <a:ext uri="{FF2B5EF4-FFF2-40B4-BE49-F238E27FC236}">
                <a16:creationId xmlns:a16="http://schemas.microsoft.com/office/drawing/2014/main" id="{17376BD7-329D-D258-B9CD-51CCEB1DE3F2}"/>
              </a:ext>
            </a:extLst>
          </p:cNvPr>
          <p:cNvSpPr txBox="1"/>
          <p:nvPr/>
        </p:nvSpPr>
        <p:spPr>
          <a:xfrm>
            <a:off x="429639" y="1099821"/>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835369" y="1688598"/>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5" name="TextBox 4">
            <a:extLst>
              <a:ext uri="{FF2B5EF4-FFF2-40B4-BE49-F238E27FC236}">
                <a16:creationId xmlns:a16="http://schemas.microsoft.com/office/drawing/2014/main" id="{9AB90F36-E4B5-E3EF-6C52-25CE999DFD02}"/>
              </a:ext>
            </a:extLst>
          </p:cNvPr>
          <p:cNvSpPr txBox="1"/>
          <p:nvPr/>
        </p:nvSpPr>
        <p:spPr>
          <a:xfrm>
            <a:off x="856864" y="247463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7" name="TextBox 6">
            <a:extLst>
              <a:ext uri="{FF2B5EF4-FFF2-40B4-BE49-F238E27FC236}">
                <a16:creationId xmlns:a16="http://schemas.microsoft.com/office/drawing/2014/main" id="{59F077E8-C59A-22DC-123D-9F2B89EA300E}"/>
              </a:ext>
            </a:extLst>
          </p:cNvPr>
          <p:cNvSpPr txBox="1"/>
          <p:nvPr/>
        </p:nvSpPr>
        <p:spPr>
          <a:xfrm>
            <a:off x="835367" y="3056873"/>
            <a:ext cx="4356551"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1" name="TextBox 10">
            <a:extLst>
              <a:ext uri="{FF2B5EF4-FFF2-40B4-BE49-F238E27FC236}">
                <a16:creationId xmlns:a16="http://schemas.microsoft.com/office/drawing/2014/main" id="{C9E60310-BE9A-BE2F-C4F8-868CEAD0AD22}"/>
              </a:ext>
            </a:extLst>
          </p:cNvPr>
          <p:cNvSpPr txBox="1"/>
          <p:nvPr/>
        </p:nvSpPr>
        <p:spPr>
          <a:xfrm>
            <a:off x="816083" y="3866707"/>
            <a:ext cx="3629523"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50" name="Picture 2" descr="Molecule ">
            <a:extLst>
              <a:ext uri="{FF2B5EF4-FFF2-40B4-BE49-F238E27FC236}">
                <a16:creationId xmlns:a16="http://schemas.microsoft.com/office/drawing/2014/main" id="{2642AFFF-A178-7193-89E7-E1CEED3BE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174506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a16="http://schemas.microsoft.com/office/drawing/2014/main" id="{8DA2C234-946E-9FE6-8FC2-C0160C75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1" y="247628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a16="http://schemas.microsoft.com/office/drawing/2014/main" id="{D5F86322-33B2-BDD3-6FBD-8747CD1C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1" y="31589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lecule ">
            <a:extLst>
              <a:ext uri="{FF2B5EF4-FFF2-40B4-BE49-F238E27FC236}">
                <a16:creationId xmlns:a16="http://schemas.microsoft.com/office/drawing/2014/main" id="{FA299336-F758-6E17-C579-496502F90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0" y="3820540"/>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914107"/>
            <a:ext cx="1895962"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r>
              <a:rPr lang="en-US" sz="2400" dirty="0">
                <a:latin typeface="Fira Sans Condensed Medium" panose="020B0603050000020004" pitchFamily="34" charset="0"/>
              </a:rPr>
              <a:t> 1</a:t>
            </a:r>
          </a:p>
        </p:txBody>
      </p:sp>
      <p:sp>
        <p:nvSpPr>
          <p:cNvPr id="2" name="TextBox 1">
            <a:extLst>
              <a:ext uri="{FF2B5EF4-FFF2-40B4-BE49-F238E27FC236}">
                <a16:creationId xmlns:a16="http://schemas.microsoft.com/office/drawing/2014/main" id="{6DD3725E-695F-CAA2-76E3-31EB8B870CAE}"/>
              </a:ext>
            </a:extLst>
          </p:cNvPr>
          <p:cNvSpPr txBox="1"/>
          <p:nvPr/>
        </p:nvSpPr>
        <p:spPr>
          <a:xfrm>
            <a:off x="429638" y="1551861"/>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3" name="TextBox 2">
            <a:extLst>
              <a:ext uri="{FF2B5EF4-FFF2-40B4-BE49-F238E27FC236}">
                <a16:creationId xmlns:a16="http://schemas.microsoft.com/office/drawing/2014/main" id="{80EEB8DE-7067-7466-DFF0-E461C05ADECF}"/>
              </a:ext>
            </a:extLst>
          </p:cNvPr>
          <p:cNvSpPr txBox="1"/>
          <p:nvPr/>
        </p:nvSpPr>
        <p:spPr>
          <a:xfrm>
            <a:off x="892832" y="2197101"/>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5" name="Picture 2" descr="Molecule ">
            <a:extLst>
              <a:ext uri="{FF2B5EF4-FFF2-40B4-BE49-F238E27FC236}">
                <a16:creationId xmlns:a16="http://schemas.microsoft.com/office/drawing/2014/main" id="{71B845A2-C53E-7B09-3B5F-55937347D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197101"/>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2802CB-2F7E-C622-C534-A8091054D5BA}"/>
              </a:ext>
            </a:extLst>
          </p:cNvPr>
          <p:cNvSpPr txBox="1"/>
          <p:nvPr/>
        </p:nvSpPr>
        <p:spPr>
          <a:xfrm>
            <a:off x="892832" y="278947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endParaRPr lang="en-US" sz="2000" b="0" dirty="0"/>
          </a:p>
        </p:txBody>
      </p:sp>
      <p:pic>
        <p:nvPicPr>
          <p:cNvPr id="11" name="Picture 2" descr="Molecule ">
            <a:extLst>
              <a:ext uri="{FF2B5EF4-FFF2-40B4-BE49-F238E27FC236}">
                <a16:creationId xmlns:a16="http://schemas.microsoft.com/office/drawing/2014/main" id="{BDA89A64-6D9E-124A-EAA4-C03BA121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78947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82BFE24-A694-3C65-C350-07330F4D4E1B}"/>
              </a:ext>
            </a:extLst>
          </p:cNvPr>
          <p:cNvSpPr txBox="1"/>
          <p:nvPr/>
        </p:nvSpPr>
        <p:spPr>
          <a:xfrm>
            <a:off x="892832" y="3647049"/>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a:t>Quan </a:t>
            </a:r>
            <a:r>
              <a:rPr lang="en-US" sz="2000" b="0" dirty="0" err="1"/>
              <a:t>sát</a:t>
            </a:r>
            <a:r>
              <a:rPr lang="en-US" sz="2000" b="0" dirty="0"/>
              <a:t> </a:t>
            </a:r>
            <a:r>
              <a:rPr lang="en-US" sz="2000" b="0" dirty="0" err="1"/>
              <a:t>đường</a:t>
            </a:r>
            <a:r>
              <a:rPr lang="en-US" sz="2000" b="0" dirty="0"/>
              <a:t> </a:t>
            </a:r>
            <a:r>
              <a:rPr lang="en-US" sz="2000" b="0" dirty="0" err="1"/>
              <a:t>đi</a:t>
            </a:r>
            <a:r>
              <a:rPr lang="en-US" sz="2000" b="0" dirty="0"/>
              <a:t> </a:t>
            </a:r>
            <a:r>
              <a:rPr lang="en-US" sz="2000" b="0" dirty="0" err="1"/>
              <a:t>tia</a:t>
            </a:r>
            <a:r>
              <a:rPr lang="en-US" sz="2000" b="0" dirty="0"/>
              <a:t> </a:t>
            </a:r>
            <a:r>
              <a:rPr lang="en-US" sz="2000" b="0" dirty="0" err="1"/>
              <a:t>sáng</a:t>
            </a:r>
            <a:endParaRPr lang="en-US" sz="2000" b="0" dirty="0"/>
          </a:p>
        </p:txBody>
      </p:sp>
      <p:pic>
        <p:nvPicPr>
          <p:cNvPr id="13" name="Picture 2" descr="Molecule ">
            <a:extLst>
              <a:ext uri="{FF2B5EF4-FFF2-40B4-BE49-F238E27FC236}">
                <a16:creationId xmlns:a16="http://schemas.microsoft.com/office/drawing/2014/main" id="{FAE484D9-2C8D-14C1-DD23-A1AC3F770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3647049"/>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9">
          <a:extLst>
            <a:ext uri="{FF2B5EF4-FFF2-40B4-BE49-F238E27FC236}">
              <a16:creationId xmlns:a16="http://schemas.microsoft.com/office/drawing/2014/main" id="{7AAC7C70-D715-12F1-2ED8-93A2F06601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ADEBDB-DBF5-6651-A8B3-CAB32339CF9E}"/>
              </a:ext>
            </a:extLst>
          </p:cNvPr>
          <p:cNvPicPr>
            <a:picLocks noChangeAspect="1"/>
          </p:cNvPicPr>
          <p:nvPr/>
        </p:nvPicPr>
        <p:blipFill>
          <a:blip r:embed="rId5"/>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BAF5A99-FA6E-3494-06CF-18BB15DEAF1C}"/>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2E49A874-7979-5805-289A-FFC0C634A873}"/>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a16="http://schemas.microsoft.com/office/drawing/2014/main" id="{EA622573-638B-F856-1C62-C91514BBC013}"/>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E47CDDD1-C6ED-918E-3300-DF32E74DCAD9}"/>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BA06D266-6324-6BC8-8AEC-D17448593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8EEA1C-C508-EAA4-FCE4-954211FAC08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a16="http://schemas.microsoft.com/office/drawing/2014/main" id="{BA5992AE-BF63-9550-2B90-F7784DA10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A75DD67-B36B-CA5D-C4AB-A1069AFB0AEE}"/>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a16="http://schemas.microsoft.com/office/drawing/2014/main" id="{4A565214-BF90-85D6-0340-B3CD1557E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7" name="Thí nghiệm- Hiện tượng khúc xạ ánh sáng">
            <a:hlinkClick r:id="" action="ppaction://media"/>
            <a:extLst>
              <a:ext uri="{FF2B5EF4-FFF2-40B4-BE49-F238E27FC236}">
                <a16:creationId xmlns:a16="http://schemas.microsoft.com/office/drawing/2014/main" id="{D8139C9A-6209-3768-5E82-AD61B798AD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28648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89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7"/>
                </p:tgtEl>
              </p:cMediaNode>
            </p:vide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4" grpId="0"/>
      <p:bldP spid="9" grpId="0"/>
      <p:bldP spid="11" grpId="0"/>
      <p:bldP spid="13"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6460</TotalTime>
  <Words>2664</Words>
  <Application>Microsoft Office PowerPoint</Application>
  <PresentationFormat>On-screen Show (16:9)</PresentationFormat>
  <Paragraphs>400</Paragraphs>
  <Slides>58</Slides>
  <Notes>48</Notes>
  <HiddenSlides>0</HiddenSlides>
  <MMClips>4</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6" baseType="lpstr">
      <vt:lpstr>Open Sans</vt:lpstr>
      <vt:lpstr>Quicksand</vt:lpstr>
      <vt:lpstr>Times New Roman</vt:lpstr>
      <vt:lpstr>Cambria Math</vt:lpstr>
      <vt:lpstr>Fira Sans Condensed Medium</vt:lpstr>
      <vt:lpstr>Anaheim</vt:lpstr>
      <vt:lpstr>Nunito Light</vt:lpstr>
      <vt:lpstr>Fira Sans Black</vt:lpstr>
      <vt:lpstr>Merriweather</vt:lpstr>
      <vt:lpstr>#9Slide03 Quicksand Medium</vt:lpstr>
      <vt:lpstr>PT Sans</vt:lpstr>
      <vt:lpstr>Quicksand Medium</vt:lpstr>
      <vt:lpstr>Courier New</vt:lpstr>
      <vt:lpstr>Arial</vt:lpstr>
      <vt:lpstr>Bebas Neue</vt:lpstr>
      <vt:lpstr>#9Slide03 Arima Madurai Black</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Admin</cp:lastModifiedBy>
  <cp:revision>41</cp:revision>
  <dcterms:modified xsi:type="dcterms:W3CDTF">2024-10-16T02:36:20Z</dcterms:modified>
</cp:coreProperties>
</file>