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  <p:sldMasterId id="2147483686" r:id="rId3"/>
    <p:sldMasterId id="2147483698" r:id="rId4"/>
    <p:sldMasterId id="2147483710" r:id="rId5"/>
  </p:sldMasterIdLst>
  <p:notesMasterIdLst>
    <p:notesMasterId r:id="rId19"/>
  </p:notesMasterIdLst>
  <p:sldIdLst>
    <p:sldId id="277" r:id="rId6"/>
    <p:sldId id="256" r:id="rId7"/>
    <p:sldId id="272" r:id="rId8"/>
    <p:sldId id="257" r:id="rId9"/>
    <p:sldId id="278" r:id="rId10"/>
    <p:sldId id="260" r:id="rId11"/>
    <p:sldId id="270" r:id="rId12"/>
    <p:sldId id="273" r:id="rId13"/>
    <p:sldId id="275" r:id="rId14"/>
    <p:sldId id="279" r:id="rId15"/>
    <p:sldId id="280" r:id="rId16"/>
    <p:sldId id="274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1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B7300-6E89-452E-A9A4-07F133E4783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092EB-AC68-4215-BCC0-4F458E058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9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2"/>
                </a:solidFill>
                <a:latin typeface=".VnTime" pitchFamily="34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.VnTime" pitchFamily="34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.VnTime" pitchFamily="34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.VnTime" pitchFamily="34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9pPr>
          </a:lstStyle>
          <a:p>
            <a:fld id="{F2B10C90-F927-4855-A08F-2DEBDCF7B80C}" type="slidenum">
              <a:rPr lang="en-US" sz="1200" smtClean="0">
                <a:solidFill>
                  <a:schemeClr val="tx1"/>
                </a:solidFill>
                <a:latin typeface="Arial" charset="0"/>
              </a:rPr>
              <a:pPr/>
              <a:t>1</a:t>
            </a:fld>
            <a:endParaRPr lang="en-US" sz="12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4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7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74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C0D19-920F-4879-BC0E-C60E60543EB1}" type="datetimeFigureOut">
              <a:rPr lang="en-US"/>
              <a:pPr>
                <a:defRPr/>
              </a:pPr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79C2C-0ACF-4F17-A2D6-BDA6DFDC2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71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E5D3B-4F28-44D2-A5F5-C5093DD0925A}" type="datetimeFigureOut">
              <a:rPr lang="en-US"/>
              <a:pPr>
                <a:defRPr/>
              </a:pPr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CE67A-CFBC-41DE-82D9-EF1C60E68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2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D87FA-B855-4DC6-B4EA-B8A669906116}" type="datetimeFigureOut">
              <a:rPr lang="en-US"/>
              <a:pPr>
                <a:defRPr/>
              </a:pPr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376B6-0BA6-4A0C-A963-3ED689337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47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01C0B-A0FD-4A94-8D92-46045A5117CC}" type="datetimeFigureOut">
              <a:rPr lang="en-US"/>
              <a:pPr>
                <a:defRPr/>
              </a:pPr>
              <a:t>12/6/2024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DB044-C224-4434-9832-4C098E959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97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9E3C9-AD25-47D1-BC6B-419820E6289E}" type="datetimeFigureOut">
              <a:rPr lang="en-US"/>
              <a:pPr>
                <a:defRPr/>
              </a:pPr>
              <a:t>12/6/2024</a:t>
            </a:fld>
            <a:endParaRPr 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93E47-D3FF-4E56-8390-7AE5329E7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07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197CF-C019-4659-8CC4-76938B7EF85D}" type="datetimeFigureOut">
              <a:rPr lang="en-US"/>
              <a:pPr>
                <a:defRPr/>
              </a:pPr>
              <a:t>12/6/2024</a:t>
            </a:fld>
            <a:endParaRPr 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5BBEA-F7D5-4334-A855-93E199E4A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67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4ED7C-03EB-47D0-9405-F8C09CE1A9B0}" type="datetimeFigureOut">
              <a:rPr lang="en-US"/>
              <a:pPr>
                <a:defRPr/>
              </a:pPr>
              <a:t>12/6/2024</a:t>
            </a:fld>
            <a:endParaRPr 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13C8B-A3D3-4870-901B-25D88BA2D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80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99DD3-E6DA-4273-A921-13011356DD0D}" type="datetimeFigureOut">
              <a:rPr lang="en-US"/>
              <a:pPr>
                <a:defRPr/>
              </a:pPr>
              <a:t>12/6/2024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903D5-05A0-4662-B203-CCBFD2FF2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6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82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994E9-8A74-48CD-B59B-08962AC32DE7}" type="datetimeFigureOut">
              <a:rPr lang="en-US"/>
              <a:pPr>
                <a:defRPr/>
              </a:pPr>
              <a:t>12/6/2024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8D347-D891-46AD-93AB-17C5AB97A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1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C053F-D7CA-464D-9F67-3AD5234362F8}" type="datetimeFigureOut">
              <a:rPr lang="en-US"/>
              <a:pPr>
                <a:defRPr/>
              </a:pPr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B1E90-917F-4733-8E16-AB5519F72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28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3064D-21FD-48E9-8104-8C15CB0BE022}" type="datetimeFigureOut">
              <a:rPr lang="en-US"/>
              <a:pPr>
                <a:defRPr/>
              </a:pPr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2C620-F672-4571-B13F-0A149F974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06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3748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5328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8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8916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6826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1950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0147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2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421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091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7925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9473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122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4720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720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7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111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1727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3112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51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650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3204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8990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2891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4285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1404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6758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270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1799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1345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72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398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2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8984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1315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1331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8383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40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5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3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9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2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FB0C3-1029-4425-A1AB-BB8215B10AA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5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fld id="{ED0EB1ED-9297-4993-9B23-85EF9E30FDB9}" type="datetimeFigureOut">
              <a:rPr 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  <a:defRPr/>
              </a:pPr>
              <a:t>12/6/2024</a:t>
            </a:fld>
            <a:endParaRPr lang="en-US">
              <a:cs typeface="Arial" pitchFamily="34" charset="0"/>
            </a:endParaRPr>
          </a:p>
        </p:txBody>
      </p:sp>
      <p:sp>
        <p:nvSpPr>
          <p:cNvPr id="1029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7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1030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fld id="{F17CE4B9-FD21-460A-8DA5-AE8C0D0583A5}" type="slidenum">
              <a:rPr 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21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6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6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6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24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6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78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20579-A42B-42EF-8DFA-09EABD1C19E8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06/12/2024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A662A-4638-4ACC-AC75-A12AE309AD60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86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3.gif"/><Relationship Id="rId4" Type="http://schemas.openxmlformats.org/officeDocument/2006/relationships/image" Target="../media/image2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5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6.png"/><Relationship Id="rId4" Type="http://schemas.openxmlformats.org/officeDocument/2006/relationships/image" Target="../media/image2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9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7.png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21.png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8" name="AutoShape 16"/>
          <p:cNvSpPr>
            <a:spLocks noChangeArrowheads="1"/>
          </p:cNvSpPr>
          <p:nvPr/>
        </p:nvSpPr>
        <p:spPr bwMode="auto">
          <a:xfrm>
            <a:off x="22225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69" name="AutoShape 17"/>
          <p:cNvSpPr>
            <a:spLocks noChangeArrowheads="1"/>
          </p:cNvSpPr>
          <p:nvPr/>
        </p:nvSpPr>
        <p:spPr bwMode="auto">
          <a:xfrm>
            <a:off x="1447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0" name="AutoShape 18"/>
          <p:cNvSpPr>
            <a:spLocks noChangeArrowheads="1"/>
          </p:cNvSpPr>
          <p:nvPr/>
        </p:nvSpPr>
        <p:spPr bwMode="auto">
          <a:xfrm>
            <a:off x="2209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1" name="AutoShape 19"/>
          <p:cNvSpPr>
            <a:spLocks noChangeArrowheads="1"/>
          </p:cNvSpPr>
          <p:nvPr/>
        </p:nvSpPr>
        <p:spPr bwMode="auto">
          <a:xfrm>
            <a:off x="28194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2" name="AutoShape 20"/>
          <p:cNvSpPr>
            <a:spLocks noChangeArrowheads="1"/>
          </p:cNvSpPr>
          <p:nvPr/>
        </p:nvSpPr>
        <p:spPr bwMode="auto">
          <a:xfrm>
            <a:off x="6096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3" name="AutoShape 21"/>
          <p:cNvSpPr>
            <a:spLocks noChangeArrowheads="1"/>
          </p:cNvSpPr>
          <p:nvPr/>
        </p:nvSpPr>
        <p:spPr bwMode="auto">
          <a:xfrm>
            <a:off x="34290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4" name="AutoShape 22"/>
          <p:cNvSpPr>
            <a:spLocks noChangeArrowheads="1"/>
          </p:cNvSpPr>
          <p:nvPr/>
        </p:nvSpPr>
        <p:spPr bwMode="auto">
          <a:xfrm>
            <a:off x="49530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5" name="AutoShape 23"/>
          <p:cNvSpPr>
            <a:spLocks noChangeArrowheads="1"/>
          </p:cNvSpPr>
          <p:nvPr/>
        </p:nvSpPr>
        <p:spPr bwMode="auto">
          <a:xfrm>
            <a:off x="41910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6" name="AutoShape 24"/>
          <p:cNvSpPr>
            <a:spLocks noChangeArrowheads="1"/>
          </p:cNvSpPr>
          <p:nvPr/>
        </p:nvSpPr>
        <p:spPr bwMode="auto">
          <a:xfrm>
            <a:off x="5638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7" name="AutoShape 25"/>
          <p:cNvSpPr>
            <a:spLocks noChangeArrowheads="1"/>
          </p:cNvSpPr>
          <p:nvPr/>
        </p:nvSpPr>
        <p:spPr bwMode="auto">
          <a:xfrm>
            <a:off x="7162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8" name="AutoShape 26"/>
          <p:cNvSpPr>
            <a:spLocks noChangeArrowheads="1"/>
          </p:cNvSpPr>
          <p:nvPr/>
        </p:nvSpPr>
        <p:spPr bwMode="auto">
          <a:xfrm>
            <a:off x="7924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9" name="AutoShape 27"/>
          <p:cNvSpPr>
            <a:spLocks noChangeArrowheads="1"/>
          </p:cNvSpPr>
          <p:nvPr/>
        </p:nvSpPr>
        <p:spPr bwMode="auto">
          <a:xfrm>
            <a:off x="85344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0" name="AutoShape 28"/>
          <p:cNvSpPr>
            <a:spLocks noChangeArrowheads="1"/>
          </p:cNvSpPr>
          <p:nvPr/>
        </p:nvSpPr>
        <p:spPr bwMode="auto">
          <a:xfrm>
            <a:off x="63246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1" name="AutoShape 29"/>
          <p:cNvSpPr>
            <a:spLocks noChangeArrowheads="1"/>
          </p:cNvSpPr>
          <p:nvPr/>
        </p:nvSpPr>
        <p:spPr bwMode="auto">
          <a:xfrm>
            <a:off x="7010400" y="60960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2" name="AutoShape 30"/>
          <p:cNvSpPr>
            <a:spLocks noChangeArrowheads="1"/>
          </p:cNvSpPr>
          <p:nvPr/>
        </p:nvSpPr>
        <p:spPr bwMode="auto">
          <a:xfrm>
            <a:off x="7543800" y="60960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3" name="AutoShape 31"/>
          <p:cNvSpPr>
            <a:spLocks noChangeArrowheads="1"/>
          </p:cNvSpPr>
          <p:nvPr/>
        </p:nvSpPr>
        <p:spPr bwMode="auto">
          <a:xfrm>
            <a:off x="8077200" y="60960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4" name="AutoShape 32"/>
          <p:cNvSpPr>
            <a:spLocks noChangeArrowheads="1"/>
          </p:cNvSpPr>
          <p:nvPr/>
        </p:nvSpPr>
        <p:spPr bwMode="auto">
          <a:xfrm>
            <a:off x="838200" y="60198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5" name="AutoShape 33"/>
          <p:cNvSpPr>
            <a:spLocks noChangeArrowheads="1"/>
          </p:cNvSpPr>
          <p:nvPr/>
        </p:nvSpPr>
        <p:spPr bwMode="auto">
          <a:xfrm>
            <a:off x="1371600" y="60198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6" name="AutoShape 34"/>
          <p:cNvSpPr>
            <a:spLocks noChangeArrowheads="1"/>
          </p:cNvSpPr>
          <p:nvPr/>
        </p:nvSpPr>
        <p:spPr bwMode="auto">
          <a:xfrm>
            <a:off x="1752600" y="60198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pic>
        <p:nvPicPr>
          <p:cNvPr id="3093" name="Picture 2" descr="lang 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16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3" descr="lang 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816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4" descr="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21613" y="242888"/>
            <a:ext cx="1447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5" descr="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36" y="168275"/>
            <a:ext cx="1447801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5" descr="hoa tuy li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98" y="4953000"/>
            <a:ext cx="136048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4" descr="hoa tuy li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925" y="4953000"/>
            <a:ext cx="13604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32" descr="nature%20(67)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90" y="5708650"/>
            <a:ext cx="5778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23" descr="Natureza_016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2" y="5435600"/>
            <a:ext cx="8905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WordArt 37"/>
          <p:cNvSpPr>
            <a:spLocks noChangeArrowheads="1" noChangeShapeType="1" noTextEdit="1"/>
          </p:cNvSpPr>
          <p:nvPr/>
        </p:nvSpPr>
        <p:spPr bwMode="auto">
          <a:xfrm>
            <a:off x="3429000" y="1143020"/>
            <a:ext cx="18288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Bài 17</a:t>
            </a:r>
            <a:endParaRPr lang="vi-VN" sz="32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Times New Roman"/>
              <a:cs typeface="Times New Roman"/>
            </a:endParaRPr>
          </a:p>
        </p:txBody>
      </p:sp>
      <p:sp>
        <p:nvSpPr>
          <p:cNvPr id="32" name="WordArt 37"/>
          <p:cNvSpPr>
            <a:spLocks noChangeArrowheads="1" noChangeShapeType="1" noTextEdit="1"/>
          </p:cNvSpPr>
          <p:nvPr/>
        </p:nvSpPr>
        <p:spPr bwMode="auto">
          <a:xfrm>
            <a:off x="1485900" y="2409845"/>
            <a:ext cx="5905500" cy="94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Tính chất đường phân giác của tam giác</a:t>
            </a:r>
            <a:endParaRPr lang="vi-VN" sz="40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Times New Roman"/>
              <a:cs typeface="Times New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5510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1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1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6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1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6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05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8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0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1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2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3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8" grpId="0" animBg="1"/>
      <p:bldP spid="74769" grpId="0" animBg="1"/>
      <p:bldP spid="74770" grpId="0" animBg="1"/>
      <p:bldP spid="74771" grpId="0" animBg="1"/>
      <p:bldP spid="74772" grpId="0" animBg="1"/>
      <p:bldP spid="74773" grpId="0" animBg="1"/>
      <p:bldP spid="74774" grpId="0" animBg="1"/>
      <p:bldP spid="74775" grpId="0" animBg="1"/>
      <p:bldP spid="74776" grpId="0" animBg="1"/>
      <p:bldP spid="74777" grpId="0" animBg="1"/>
      <p:bldP spid="74778" grpId="0" animBg="1"/>
      <p:bldP spid="74779" grpId="0" animBg="1"/>
      <p:bldP spid="74780" grpId="0" animBg="1"/>
      <p:bldP spid="74781" grpId="0" animBg="1"/>
      <p:bldP spid="74782" grpId="0" animBg="1"/>
      <p:bldP spid="74783" grpId="0" animBg="1"/>
      <p:bldP spid="74784" grpId="0" animBg="1"/>
      <p:bldP spid="74785" grpId="0" animBg="1"/>
      <p:bldP spid="74786" grpId="0" animBg="1"/>
      <p:bldP spid="30" grpId="0" animBg="1"/>
      <p:bldP spid="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4424366" y="2819412"/>
            <a:ext cx="514352" cy="688975"/>
            <a:chOff x="-38" y="0"/>
            <a:chExt cx="432" cy="434"/>
          </a:xfrm>
        </p:grpSpPr>
        <p:grpSp>
          <p:nvGrpSpPr>
            <p:cNvPr id="37909" name="Group 3"/>
            <p:cNvGrpSpPr>
              <a:grpSpLocks/>
            </p:cNvGrpSpPr>
            <p:nvPr/>
          </p:nvGrpSpPr>
          <p:grpSpPr bwMode="auto">
            <a:xfrm>
              <a:off x="22" y="177"/>
              <a:ext cx="372" cy="257"/>
              <a:chOff x="-38" y="0"/>
              <a:chExt cx="372" cy="257"/>
            </a:xfrm>
          </p:grpSpPr>
          <p:grpSp>
            <p:nvGrpSpPr>
              <p:cNvPr id="37922" name="Group 4"/>
              <p:cNvGrpSpPr>
                <a:grpSpLocks/>
              </p:cNvGrpSpPr>
              <p:nvPr/>
            </p:nvGrpSpPr>
            <p:grpSpPr bwMode="auto">
              <a:xfrm>
                <a:off x="142" y="0"/>
                <a:ext cx="192" cy="186"/>
                <a:chOff x="0" y="0"/>
                <a:chExt cx="192" cy="186"/>
              </a:xfrm>
            </p:grpSpPr>
            <p:sp>
              <p:nvSpPr>
                <p:cNvPr id="37924" name="Arc 40"/>
                <p:cNvSpPr>
                  <a:spLocks/>
                </p:cNvSpPr>
                <p:nvPr/>
              </p:nvSpPr>
              <p:spPr bwMode="auto">
                <a:xfrm rot="10800000">
                  <a:off x="7" y="0"/>
                  <a:ext cx="185" cy="186"/>
                </a:xfrm>
                <a:custGeom>
                  <a:avLst/>
                  <a:gdLst>
                    <a:gd name="T0" fmla="*/ 0 w 20759"/>
                    <a:gd name="T1" fmla="*/ 0 h 20964"/>
                    <a:gd name="T2" fmla="*/ 0 w 20759"/>
                    <a:gd name="T3" fmla="*/ 0 h 20964"/>
                    <a:gd name="T4" fmla="*/ 0 w 20759"/>
                    <a:gd name="T5" fmla="*/ 0 h 20964"/>
                    <a:gd name="T6" fmla="*/ 0 w 20759"/>
                    <a:gd name="T7" fmla="*/ 0 h 20964"/>
                    <a:gd name="T8" fmla="*/ 0 w 20759"/>
                    <a:gd name="T9" fmla="*/ 0 h 20964"/>
                    <a:gd name="T10" fmla="*/ 0 w 20759"/>
                    <a:gd name="T11" fmla="*/ 0 h 2096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759"/>
                    <a:gd name="T19" fmla="*/ 0 h 20964"/>
                    <a:gd name="T20" fmla="*/ 20759 w 20759"/>
                    <a:gd name="T21" fmla="*/ 20964 h 2096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759" h="20964" fill="none" extrusionOk="0">
                      <a:moveTo>
                        <a:pt x="5203" y="0"/>
                      </a:moveTo>
                      <a:cubicBezTo>
                        <a:pt x="12695" y="1859"/>
                        <a:pt x="18625" y="7576"/>
                        <a:pt x="20758" y="14995"/>
                      </a:cubicBezTo>
                    </a:path>
                    <a:path w="20759" h="20964" stroke="0" extrusionOk="0">
                      <a:moveTo>
                        <a:pt x="5203" y="0"/>
                      </a:moveTo>
                      <a:cubicBezTo>
                        <a:pt x="12695" y="1859"/>
                        <a:pt x="18625" y="7576"/>
                        <a:pt x="20758" y="14995"/>
                      </a:cubicBezTo>
                      <a:lnTo>
                        <a:pt x="0" y="20964"/>
                      </a:lnTo>
                      <a:lnTo>
                        <a:pt x="5203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925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0" y="89"/>
                  <a:ext cx="96" cy="55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37923" name="Text Box 42"/>
              <p:cNvSpPr txBox="1">
                <a:spLocks noChangeArrowheads="1"/>
              </p:cNvSpPr>
              <p:nvPr/>
            </p:nvSpPr>
            <p:spPr bwMode="auto">
              <a:xfrm>
                <a:off x="-38" y="24"/>
                <a:ext cx="25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"/>
                  <a:defRPr sz="2900">
                    <a:solidFill>
                      <a:schemeClr val="tx1"/>
                    </a:solidFill>
                    <a:latin typeface="Tw Cen MT" pitchFamily="2" charset="0"/>
                  </a:defRPr>
                </a:lvl1pPr>
                <a:lvl2pPr marL="742950" indent="-285750">
                  <a:spcBef>
                    <a:spcPts val="55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"/>
                  <a:defRPr sz="2600">
                    <a:solidFill>
                      <a:schemeClr val="tx1"/>
                    </a:solidFill>
                    <a:latin typeface="Tw Cen MT" pitchFamily="2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300">
                    <a:solidFill>
                      <a:schemeClr val="tx1"/>
                    </a:solidFill>
                    <a:latin typeface="Tw Cen MT" pitchFamily="2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4pPr>
                <a:lvl5pPr marL="2057400" indent="-228600">
                  <a:spcBef>
                    <a:spcPts val="4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5pPr>
                <a:lvl6pPr marL="25146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6pPr>
                <a:lvl7pPr marL="29718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7pPr>
                <a:lvl8pPr marL="34290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8pPr>
                <a:lvl9pPr marL="38862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 typeface="Wingdings" panose="05000000000000000000" pitchFamily="2" charset="2"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37910" name="Group 8"/>
            <p:cNvGrpSpPr>
              <a:grpSpLocks/>
            </p:cNvGrpSpPr>
            <p:nvPr/>
          </p:nvGrpSpPr>
          <p:grpSpPr bwMode="auto">
            <a:xfrm>
              <a:off x="-38" y="0"/>
              <a:ext cx="374" cy="242"/>
              <a:chOff x="-38" y="0"/>
              <a:chExt cx="374" cy="242"/>
            </a:xfrm>
          </p:grpSpPr>
          <p:sp>
            <p:nvSpPr>
              <p:cNvPr id="37917" name="Arc 44"/>
              <p:cNvSpPr>
                <a:spLocks/>
              </p:cNvSpPr>
              <p:nvPr/>
            </p:nvSpPr>
            <p:spPr bwMode="auto">
              <a:xfrm rot="-7287031">
                <a:off x="155" y="56"/>
                <a:ext cx="182" cy="181"/>
              </a:xfrm>
              <a:custGeom>
                <a:avLst/>
                <a:gdLst>
                  <a:gd name="T0" fmla="*/ 0 w 20420"/>
                  <a:gd name="T1" fmla="*/ 0 h 20493"/>
                  <a:gd name="T2" fmla="*/ 0 w 20420"/>
                  <a:gd name="T3" fmla="*/ 0 h 20493"/>
                  <a:gd name="T4" fmla="*/ 0 w 20420"/>
                  <a:gd name="T5" fmla="*/ 0 h 20493"/>
                  <a:gd name="T6" fmla="*/ 0 w 20420"/>
                  <a:gd name="T7" fmla="*/ 0 h 20493"/>
                  <a:gd name="T8" fmla="*/ 0 w 20420"/>
                  <a:gd name="T9" fmla="*/ 0 h 20493"/>
                  <a:gd name="T10" fmla="*/ 0 w 20420"/>
                  <a:gd name="T11" fmla="*/ 0 h 204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0420"/>
                  <a:gd name="T19" fmla="*/ 0 h 20493"/>
                  <a:gd name="T20" fmla="*/ 20420 w 20420"/>
                  <a:gd name="T21" fmla="*/ 20493 h 2049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0420" h="20493" fill="none" extrusionOk="0">
                    <a:moveTo>
                      <a:pt x="6826" y="-1"/>
                    </a:moveTo>
                    <a:cubicBezTo>
                      <a:pt x="13203" y="2124"/>
                      <a:pt x="18228" y="7096"/>
                      <a:pt x="20420" y="13451"/>
                    </a:cubicBezTo>
                  </a:path>
                  <a:path w="20420" h="20493" stroke="0" extrusionOk="0">
                    <a:moveTo>
                      <a:pt x="6826" y="-1"/>
                    </a:moveTo>
                    <a:cubicBezTo>
                      <a:pt x="13203" y="2124"/>
                      <a:pt x="18228" y="7096"/>
                      <a:pt x="20420" y="13451"/>
                    </a:cubicBezTo>
                    <a:lnTo>
                      <a:pt x="0" y="20493"/>
                    </a:lnTo>
                    <a:lnTo>
                      <a:pt x="6826" y="-1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prstClr val="black"/>
                  </a:solidFill>
                </a:endParaRPr>
              </a:p>
            </p:txBody>
          </p:sp>
          <p:sp>
            <p:nvSpPr>
              <p:cNvPr id="37918" name="Line 45"/>
              <p:cNvSpPr>
                <a:spLocks noChangeShapeType="1"/>
              </p:cNvSpPr>
              <p:nvPr/>
            </p:nvSpPr>
            <p:spPr bwMode="auto">
              <a:xfrm>
                <a:off x="142" y="81"/>
                <a:ext cx="96" cy="5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>
                  <a:solidFill>
                    <a:prstClr val="black"/>
                  </a:solidFill>
                </a:endParaRPr>
              </a:p>
            </p:txBody>
          </p:sp>
          <p:sp>
            <p:nvSpPr>
              <p:cNvPr id="37919" name="Text Box 46"/>
              <p:cNvSpPr txBox="1">
                <a:spLocks noChangeArrowheads="1"/>
              </p:cNvSpPr>
              <p:nvPr/>
            </p:nvSpPr>
            <p:spPr bwMode="auto">
              <a:xfrm>
                <a:off x="-38" y="9"/>
                <a:ext cx="25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"/>
                  <a:defRPr sz="2900">
                    <a:solidFill>
                      <a:schemeClr val="tx1"/>
                    </a:solidFill>
                    <a:latin typeface="Tw Cen MT" pitchFamily="2" charset="0"/>
                  </a:defRPr>
                </a:lvl1pPr>
                <a:lvl2pPr marL="742950" indent="-285750">
                  <a:spcBef>
                    <a:spcPts val="55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"/>
                  <a:defRPr sz="2600">
                    <a:solidFill>
                      <a:schemeClr val="tx1"/>
                    </a:solidFill>
                    <a:latin typeface="Tw Cen MT" pitchFamily="2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300">
                    <a:solidFill>
                      <a:schemeClr val="tx1"/>
                    </a:solidFill>
                    <a:latin typeface="Tw Cen MT" pitchFamily="2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4pPr>
                <a:lvl5pPr marL="2057400" indent="-228600">
                  <a:spcBef>
                    <a:spcPts val="4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5pPr>
                <a:lvl6pPr marL="25146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6pPr>
                <a:lvl7pPr marL="29718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7pPr>
                <a:lvl8pPr marL="34290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8pPr>
                <a:lvl9pPr marL="38862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 typeface="Wingdings" panose="05000000000000000000" pitchFamily="2" charset="2"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37920" name="Text Box 47"/>
              <p:cNvSpPr txBox="1">
                <a:spLocks noChangeArrowheads="1"/>
              </p:cNvSpPr>
              <p:nvPr/>
            </p:nvSpPr>
            <p:spPr bwMode="auto">
              <a:xfrm>
                <a:off x="-34" y="0"/>
                <a:ext cx="25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"/>
                  <a:defRPr sz="2900">
                    <a:solidFill>
                      <a:schemeClr val="tx1"/>
                    </a:solidFill>
                    <a:latin typeface="Tw Cen MT" pitchFamily="2" charset="0"/>
                  </a:defRPr>
                </a:lvl1pPr>
                <a:lvl2pPr marL="742950" indent="-285750">
                  <a:spcBef>
                    <a:spcPts val="55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"/>
                  <a:defRPr sz="2600">
                    <a:solidFill>
                      <a:schemeClr val="tx1"/>
                    </a:solidFill>
                    <a:latin typeface="Tw Cen MT" pitchFamily="2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300">
                    <a:solidFill>
                      <a:schemeClr val="tx1"/>
                    </a:solidFill>
                    <a:latin typeface="Tw Cen MT" pitchFamily="2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4pPr>
                <a:lvl5pPr marL="2057400" indent="-228600">
                  <a:spcBef>
                    <a:spcPts val="4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5pPr>
                <a:lvl6pPr marL="25146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6pPr>
                <a:lvl7pPr marL="29718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7pPr>
                <a:lvl8pPr marL="34290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8pPr>
                <a:lvl9pPr marL="38862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 typeface="Wingdings" panose="05000000000000000000" pitchFamily="2" charset="2"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37921" name="Text Box 48"/>
              <p:cNvSpPr txBox="1">
                <a:spLocks noChangeArrowheads="1"/>
              </p:cNvSpPr>
              <p:nvPr/>
            </p:nvSpPr>
            <p:spPr bwMode="auto">
              <a:xfrm>
                <a:off x="-34" y="0"/>
                <a:ext cx="25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"/>
                  <a:defRPr sz="2900">
                    <a:solidFill>
                      <a:schemeClr val="tx1"/>
                    </a:solidFill>
                    <a:latin typeface="Tw Cen MT" pitchFamily="2" charset="0"/>
                  </a:defRPr>
                </a:lvl1pPr>
                <a:lvl2pPr marL="742950" indent="-285750">
                  <a:spcBef>
                    <a:spcPts val="55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"/>
                  <a:defRPr sz="2600">
                    <a:solidFill>
                      <a:schemeClr val="tx1"/>
                    </a:solidFill>
                    <a:latin typeface="Tw Cen MT" pitchFamily="2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300">
                    <a:solidFill>
                      <a:schemeClr val="tx1"/>
                    </a:solidFill>
                    <a:latin typeface="Tw Cen MT" pitchFamily="2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4pPr>
                <a:lvl5pPr marL="2057400" indent="-228600">
                  <a:spcBef>
                    <a:spcPts val="4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5pPr>
                <a:lvl6pPr marL="25146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6pPr>
                <a:lvl7pPr marL="29718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7pPr>
                <a:lvl8pPr marL="34290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8pPr>
                <a:lvl9pPr marL="38862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itchFamily="2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 typeface="Wingdings" panose="05000000000000000000" pitchFamily="2" charset="2"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37911" name="Group 14"/>
            <p:cNvGrpSpPr>
              <a:grpSpLocks/>
            </p:cNvGrpSpPr>
            <p:nvPr/>
          </p:nvGrpSpPr>
          <p:grpSpPr bwMode="auto">
            <a:xfrm>
              <a:off x="142" y="49"/>
              <a:ext cx="149" cy="232"/>
              <a:chOff x="0" y="0"/>
              <a:chExt cx="149" cy="232"/>
            </a:xfrm>
          </p:grpSpPr>
          <p:sp>
            <p:nvSpPr>
              <p:cNvPr id="37912" name="Freeform 50"/>
              <p:cNvSpPr>
                <a:spLocks/>
              </p:cNvSpPr>
              <p:nvPr/>
            </p:nvSpPr>
            <p:spPr bwMode="auto">
              <a:xfrm>
                <a:off x="39" y="0"/>
                <a:ext cx="49" cy="161"/>
              </a:xfrm>
              <a:custGeom>
                <a:avLst/>
                <a:gdLst>
                  <a:gd name="T0" fmla="*/ 27 w 49"/>
                  <a:gd name="T1" fmla="*/ 0 h 161"/>
                  <a:gd name="T2" fmla="*/ 0 w 49"/>
                  <a:gd name="T3" fmla="*/ 161 h 161"/>
                  <a:gd name="T4" fmla="*/ 0 60000 65536"/>
                  <a:gd name="T5" fmla="*/ 0 60000 65536"/>
                  <a:gd name="T6" fmla="*/ 0 w 49"/>
                  <a:gd name="T7" fmla="*/ 0 h 161"/>
                  <a:gd name="T8" fmla="*/ 49 w 49"/>
                  <a:gd name="T9" fmla="*/ 161 h 16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9" h="161">
                    <a:moveTo>
                      <a:pt x="27" y="0"/>
                    </a:moveTo>
                    <a:cubicBezTo>
                      <a:pt x="13" y="154"/>
                      <a:pt x="49" y="112"/>
                      <a:pt x="0" y="161"/>
                    </a:cubicBezTo>
                  </a:path>
                </a:pathLst>
              </a:custGeom>
              <a:noFill/>
              <a:ln w="9525" cmpd="sng">
                <a:solidFill>
                  <a:schemeClr val="bg2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37913" name="Group 16"/>
              <p:cNvGrpSpPr>
                <a:grpSpLocks/>
              </p:cNvGrpSpPr>
              <p:nvPr/>
            </p:nvGrpSpPr>
            <p:grpSpPr bwMode="auto">
              <a:xfrm>
                <a:off x="0" y="75"/>
                <a:ext cx="149" cy="157"/>
                <a:chOff x="0" y="0"/>
                <a:chExt cx="149" cy="157"/>
              </a:xfrm>
            </p:grpSpPr>
            <p:sp>
              <p:nvSpPr>
                <p:cNvPr id="37914" name="Line 52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915" name="Freeform 53"/>
                <p:cNvSpPr>
                  <a:spLocks/>
                </p:cNvSpPr>
                <p:nvPr/>
              </p:nvSpPr>
              <p:spPr bwMode="auto">
                <a:xfrm>
                  <a:off x="69" y="72"/>
                  <a:ext cx="80" cy="81"/>
                </a:xfrm>
                <a:custGeom>
                  <a:avLst/>
                  <a:gdLst>
                    <a:gd name="T0" fmla="*/ 0 w 80"/>
                    <a:gd name="T1" fmla="*/ 0 h 81"/>
                    <a:gd name="T2" fmla="*/ 80 w 80"/>
                    <a:gd name="T3" fmla="*/ 81 h 81"/>
                    <a:gd name="T4" fmla="*/ 0 60000 65536"/>
                    <a:gd name="T5" fmla="*/ 0 60000 65536"/>
                    <a:gd name="T6" fmla="*/ 0 w 80"/>
                    <a:gd name="T7" fmla="*/ 0 h 81"/>
                    <a:gd name="T8" fmla="*/ 80 w 80"/>
                    <a:gd name="T9" fmla="*/ 81 h 8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0" h="81">
                      <a:moveTo>
                        <a:pt x="0" y="0"/>
                      </a:moveTo>
                      <a:cubicBezTo>
                        <a:pt x="19" y="58"/>
                        <a:pt x="14" y="81"/>
                        <a:pt x="80" y="81"/>
                      </a:cubicBezTo>
                    </a:path>
                  </a:pathLst>
                </a:custGeom>
                <a:noFill/>
                <a:ln w="12700" cmpd="sng">
                  <a:solidFill>
                    <a:schemeClr val="bg2"/>
                  </a:solidFill>
                  <a:bevel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vi-V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916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70" y="109"/>
                  <a:ext cx="48" cy="48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grpSp>
        <p:nvGrpSpPr>
          <p:cNvPr id="35860" name="Group 20"/>
          <p:cNvGrpSpPr>
            <a:grpSpLocks/>
          </p:cNvGrpSpPr>
          <p:nvPr/>
        </p:nvGrpSpPr>
        <p:grpSpPr bwMode="auto">
          <a:xfrm>
            <a:off x="4276728" y="2711454"/>
            <a:ext cx="2172891" cy="2105025"/>
            <a:chOff x="-44" y="0"/>
            <a:chExt cx="1825" cy="1326"/>
          </a:xfrm>
        </p:grpSpPr>
        <p:sp>
          <p:nvSpPr>
            <p:cNvPr id="37905" name="Text Box 57"/>
            <p:cNvSpPr txBox="1">
              <a:spLocks noChangeArrowheads="1"/>
            </p:cNvSpPr>
            <p:nvPr/>
          </p:nvSpPr>
          <p:spPr bwMode="auto">
            <a:xfrm>
              <a:off x="314" y="0"/>
              <a:ext cx="31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"/>
                <a:defRPr sz="2900">
                  <a:solidFill>
                    <a:schemeClr val="tx1"/>
                  </a:solidFill>
                  <a:latin typeface="Tw Cen MT" pitchFamily="2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"/>
                <a:defRPr sz="2600">
                  <a:solidFill>
                    <a:schemeClr val="tx1"/>
                  </a:solidFill>
                  <a:latin typeface="Tw Cen MT" pitchFamily="2" charset="0"/>
                </a:defRPr>
              </a:lvl2pPr>
              <a:lvl3pPr marL="1143000" indent="-228600">
                <a:spcBef>
                  <a:spcPts val="5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300">
                  <a:solidFill>
                    <a:schemeClr val="tx1"/>
                  </a:solidFill>
                  <a:latin typeface="Tw Cen MT" pitchFamily="2" charset="0"/>
                </a:defRPr>
              </a:lvl3pPr>
              <a:lvl4pPr marL="1600200" indent="-228600">
                <a:spcBef>
                  <a:spcPts val="4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4pPr>
              <a:lvl5pPr marL="2057400" indent="-228600">
                <a:spcBef>
                  <a:spcPts val="4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5pPr>
              <a:lvl6pPr marL="25146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6pPr>
              <a:lvl7pPr marL="29718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7pPr>
              <a:lvl8pPr marL="34290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8pPr>
              <a:lvl9pPr marL="38862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None/>
              </a:pP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7906" name="Text Box 58"/>
            <p:cNvSpPr txBox="1">
              <a:spLocks noChangeArrowheads="1"/>
            </p:cNvSpPr>
            <p:nvPr/>
          </p:nvSpPr>
          <p:spPr bwMode="auto">
            <a:xfrm>
              <a:off x="-44" y="1074"/>
              <a:ext cx="29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"/>
                <a:defRPr sz="2900">
                  <a:solidFill>
                    <a:schemeClr val="tx1"/>
                  </a:solidFill>
                  <a:latin typeface="Tw Cen MT" pitchFamily="2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"/>
                <a:defRPr sz="2600">
                  <a:solidFill>
                    <a:schemeClr val="tx1"/>
                  </a:solidFill>
                  <a:latin typeface="Tw Cen MT" pitchFamily="2" charset="0"/>
                </a:defRPr>
              </a:lvl2pPr>
              <a:lvl3pPr marL="1143000" indent="-228600">
                <a:spcBef>
                  <a:spcPts val="5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300">
                  <a:solidFill>
                    <a:schemeClr val="tx1"/>
                  </a:solidFill>
                  <a:latin typeface="Tw Cen MT" pitchFamily="2" charset="0"/>
                </a:defRPr>
              </a:lvl3pPr>
              <a:lvl4pPr marL="1600200" indent="-228600">
                <a:spcBef>
                  <a:spcPts val="4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4pPr>
              <a:lvl5pPr marL="2057400" indent="-228600">
                <a:spcBef>
                  <a:spcPts val="4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5pPr>
              <a:lvl6pPr marL="25146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6pPr>
              <a:lvl7pPr marL="29718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7pPr>
              <a:lvl8pPr marL="34290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8pPr>
              <a:lvl9pPr marL="38862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None/>
              </a:pP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37907" name="Text Box 59"/>
            <p:cNvSpPr txBox="1">
              <a:spLocks noChangeArrowheads="1"/>
            </p:cNvSpPr>
            <p:nvPr/>
          </p:nvSpPr>
          <p:spPr bwMode="auto">
            <a:xfrm>
              <a:off x="1470" y="969"/>
              <a:ext cx="31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"/>
                <a:defRPr sz="2900">
                  <a:solidFill>
                    <a:schemeClr val="tx1"/>
                  </a:solidFill>
                  <a:latin typeface="Tw Cen MT" pitchFamily="2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"/>
                <a:defRPr sz="2600">
                  <a:solidFill>
                    <a:schemeClr val="tx1"/>
                  </a:solidFill>
                  <a:latin typeface="Tw Cen MT" pitchFamily="2" charset="0"/>
                </a:defRPr>
              </a:lvl2pPr>
              <a:lvl3pPr marL="1143000" indent="-228600">
                <a:spcBef>
                  <a:spcPts val="5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300">
                  <a:solidFill>
                    <a:schemeClr val="tx1"/>
                  </a:solidFill>
                  <a:latin typeface="Tw Cen MT" pitchFamily="2" charset="0"/>
                </a:defRPr>
              </a:lvl3pPr>
              <a:lvl4pPr marL="1600200" indent="-228600">
                <a:spcBef>
                  <a:spcPts val="4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4pPr>
              <a:lvl5pPr marL="2057400" indent="-228600">
                <a:spcBef>
                  <a:spcPts val="4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5pPr>
              <a:lvl6pPr marL="25146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6pPr>
              <a:lvl7pPr marL="29718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7pPr>
              <a:lvl8pPr marL="34290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8pPr>
              <a:lvl9pPr marL="38862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None/>
              </a:pPr>
              <a:r>
                <a:rPr lang="en-US" altLang="en-US" sz="20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37908" name="AutoShape 60"/>
            <p:cNvSpPr>
              <a:spLocks noChangeArrowheads="1"/>
            </p:cNvSpPr>
            <p:nvPr/>
          </p:nvSpPr>
          <p:spPr bwMode="auto">
            <a:xfrm>
              <a:off x="118" y="194"/>
              <a:ext cx="1440" cy="912"/>
            </a:xfrm>
            <a:prstGeom prst="triangle">
              <a:avLst>
                <a:gd name="adj" fmla="val 2187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"/>
                <a:defRPr sz="2900">
                  <a:solidFill>
                    <a:schemeClr val="tx1"/>
                  </a:solidFill>
                  <a:latin typeface="Tw Cen MT" pitchFamily="2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"/>
                <a:defRPr sz="2600">
                  <a:solidFill>
                    <a:schemeClr val="tx1"/>
                  </a:solidFill>
                  <a:latin typeface="Tw Cen MT" pitchFamily="2" charset="0"/>
                </a:defRPr>
              </a:lvl2pPr>
              <a:lvl3pPr marL="1143000" indent="-228600">
                <a:spcBef>
                  <a:spcPts val="5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300">
                  <a:solidFill>
                    <a:schemeClr val="tx1"/>
                  </a:solidFill>
                  <a:latin typeface="Tw Cen MT" pitchFamily="2" charset="0"/>
                </a:defRPr>
              </a:lvl3pPr>
              <a:lvl4pPr marL="1600200" indent="-228600">
                <a:spcBef>
                  <a:spcPts val="4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4pPr>
              <a:lvl5pPr marL="2057400" indent="-228600">
                <a:spcBef>
                  <a:spcPts val="4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5pPr>
              <a:lvl6pPr marL="25146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6pPr>
              <a:lvl7pPr marL="29718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7pPr>
              <a:lvl8pPr marL="34290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8pPr>
              <a:lvl9pPr marL="38862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itchFamily="2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 typeface="Wingdings" panose="05000000000000000000" pitchFamily="2" charset="2"/>
                <a:buNone/>
              </a:pPr>
              <a:endParaRPr lang="en-US" altLang="en-US" sz="1800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5865" name="Text Box 36"/>
          <p:cNvSpPr txBox="1">
            <a:spLocks noChangeArrowheads="1"/>
          </p:cNvSpPr>
          <p:nvPr/>
        </p:nvSpPr>
        <p:spPr bwMode="auto">
          <a:xfrm>
            <a:off x="2125484" y="4267200"/>
            <a:ext cx="4555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itchFamily="2" charset="0"/>
              </a:defRPr>
            </a:lvl1pPr>
            <a:lvl2pPr marL="742950" indent="-285750">
              <a:spcBef>
                <a:spcPts val="55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"/>
              <a:defRPr sz="2600">
                <a:solidFill>
                  <a:schemeClr val="tx1"/>
                </a:solidFill>
                <a:latin typeface="Tw Cen MT" pitchFamily="2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itchFamily="2" charset="0"/>
              </a:defRPr>
            </a:lvl3pPr>
            <a:lvl4pPr marL="1600200" indent="-228600">
              <a:spcBef>
                <a:spcPts val="4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4pPr>
            <a:lvl5pPr marL="2057400" indent="-228600">
              <a:spcBef>
                <a:spcPts val="4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</a:t>
            </a:r>
          </a:p>
        </p:txBody>
      </p:sp>
      <p:graphicFrame>
        <p:nvGraphicFramePr>
          <p:cNvPr id="35866" name="Object 26"/>
          <p:cNvGraphicFramePr>
            <a:graphicFrameLocks noChangeAspect="1"/>
          </p:cNvGraphicFramePr>
          <p:nvPr/>
        </p:nvGraphicFramePr>
        <p:xfrm>
          <a:off x="3600450" y="4876800"/>
          <a:ext cx="194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r:id="rId3" imgW="1609771" imgH="371485" progId="Equation.3">
                  <p:embed/>
                </p:oleObj>
              </mc:Choice>
              <mc:Fallback>
                <p:oleObj r:id="rId3" imgW="1609771" imgH="3714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0450" y="4876800"/>
                        <a:ext cx="19431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67" name="Line 61"/>
          <p:cNvSpPr>
            <a:spLocks noChangeShapeType="1"/>
          </p:cNvSpPr>
          <p:nvPr/>
        </p:nvSpPr>
        <p:spPr bwMode="auto">
          <a:xfrm>
            <a:off x="4014790" y="2133600"/>
            <a:ext cx="917972" cy="9794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5868" name="Line 62"/>
          <p:cNvSpPr>
            <a:spLocks noChangeShapeType="1"/>
          </p:cNvSpPr>
          <p:nvPr/>
        </p:nvSpPr>
        <p:spPr bwMode="auto">
          <a:xfrm flipH="1">
            <a:off x="2412206" y="44704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5869" name="Line 63"/>
          <p:cNvSpPr>
            <a:spLocks noChangeShapeType="1"/>
          </p:cNvSpPr>
          <p:nvPr/>
        </p:nvSpPr>
        <p:spPr bwMode="auto">
          <a:xfrm flipH="1">
            <a:off x="2412206" y="3019425"/>
            <a:ext cx="2400300" cy="1447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7897" name="AutoShape 78"/>
          <p:cNvSpPr>
            <a:spLocks noChangeArrowheads="1"/>
          </p:cNvSpPr>
          <p:nvPr/>
        </p:nvSpPr>
        <p:spPr bwMode="auto">
          <a:xfrm>
            <a:off x="1918100" y="584752"/>
            <a:ext cx="6235300" cy="1548848"/>
          </a:xfrm>
          <a:prstGeom prst="cloudCallout">
            <a:avLst>
              <a:gd name="adj1" fmla="val -42611"/>
              <a:gd name="adj2" fmla="val 100319"/>
            </a:avLst>
          </a:prstGeom>
          <a:solidFill>
            <a:srgbClr val="006600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itchFamily="2" charset="0"/>
              </a:defRPr>
            </a:lvl1pPr>
            <a:lvl2pPr marL="742950" indent="-285750">
              <a:spcBef>
                <a:spcPts val="55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"/>
              <a:defRPr sz="2600">
                <a:solidFill>
                  <a:schemeClr val="tx1"/>
                </a:solidFill>
                <a:latin typeface="Tw Cen MT" pitchFamily="2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itchFamily="2" charset="0"/>
              </a:defRPr>
            </a:lvl3pPr>
            <a:lvl4pPr marL="1600200" indent="-228600">
              <a:spcBef>
                <a:spcPts val="4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4pPr>
            <a:lvl5pPr marL="2057400" indent="-228600">
              <a:spcBef>
                <a:spcPts val="4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2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altLang="en-US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en-US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35871" name="Picture 80" descr="Cau ho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438400"/>
            <a:ext cx="8001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74" name="TextBox 41"/>
          <p:cNvSpPr txBox="1">
            <a:spLocks noChangeArrowheads="1"/>
          </p:cNvSpPr>
          <p:nvPr/>
        </p:nvSpPr>
        <p:spPr bwMode="auto">
          <a:xfrm>
            <a:off x="1714500" y="5486401"/>
            <a:ext cx="6819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itchFamily="2" charset="0"/>
              </a:defRPr>
            </a:lvl1pPr>
            <a:lvl2pPr marL="742950" indent="-285750">
              <a:spcBef>
                <a:spcPts val="55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"/>
              <a:defRPr sz="2600">
                <a:solidFill>
                  <a:schemeClr val="tx1"/>
                </a:solidFill>
                <a:latin typeface="Tw Cen MT" pitchFamily="2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itchFamily="2" charset="0"/>
              </a:defRPr>
            </a:lvl3pPr>
            <a:lvl4pPr marL="1600200" indent="-228600">
              <a:spcBef>
                <a:spcPts val="4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4pPr>
            <a:lvl5pPr marL="2057400" indent="-228600">
              <a:spcBef>
                <a:spcPts val="4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itchFamily="2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≠ AC ?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= AC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grpSp>
        <p:nvGrpSpPr>
          <p:cNvPr id="35877" name="Group 37"/>
          <p:cNvGrpSpPr>
            <a:grpSpLocks/>
          </p:cNvGrpSpPr>
          <p:nvPr/>
        </p:nvGrpSpPr>
        <p:grpSpPr bwMode="auto">
          <a:xfrm>
            <a:off x="4660108" y="2870214"/>
            <a:ext cx="155972" cy="314325"/>
            <a:chOff x="0" y="0"/>
            <a:chExt cx="207963" cy="314325"/>
          </a:xfrm>
        </p:grpSpPr>
        <p:sp>
          <p:nvSpPr>
            <p:cNvPr id="37903" name="Freeform 47"/>
            <p:cNvSpPr>
              <a:spLocks/>
            </p:cNvSpPr>
            <p:nvPr/>
          </p:nvSpPr>
          <p:spPr bwMode="auto">
            <a:xfrm rot="7714185">
              <a:off x="63501" y="169861"/>
              <a:ext cx="80962" cy="207963"/>
            </a:xfrm>
            <a:custGeom>
              <a:avLst/>
              <a:gdLst>
                <a:gd name="T0" fmla="*/ 0 w 585216"/>
                <a:gd name="T1" fmla="*/ 0 h 302768"/>
                <a:gd name="T2" fmla="*/ 4 w 585216"/>
                <a:gd name="T3" fmla="*/ 12803 h 302768"/>
                <a:gd name="T4" fmla="*/ 1 w 585216"/>
                <a:gd name="T5" fmla="*/ 29448 h 302768"/>
                <a:gd name="T6" fmla="*/ 1 w 585216"/>
                <a:gd name="T7" fmla="*/ 26888 h 3027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5216" h="302768">
                  <a:moveTo>
                    <a:pt x="0" y="0"/>
                  </a:moveTo>
                  <a:cubicBezTo>
                    <a:pt x="268224" y="37592"/>
                    <a:pt x="536448" y="75184"/>
                    <a:pt x="560832" y="121920"/>
                  </a:cubicBezTo>
                  <a:cubicBezTo>
                    <a:pt x="585216" y="168656"/>
                    <a:pt x="209296" y="258064"/>
                    <a:pt x="146304" y="280416"/>
                  </a:cubicBezTo>
                  <a:cubicBezTo>
                    <a:pt x="83312" y="302768"/>
                    <a:pt x="133096" y="279400"/>
                    <a:pt x="182880" y="256032"/>
                  </a:cubicBezTo>
                </a:path>
              </a:pathLst>
            </a:custGeom>
            <a:noFill/>
            <a:ln w="10000" cap="flat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vi-VN">
                <a:solidFill>
                  <a:prstClr val="black"/>
                </a:solidFill>
              </a:endParaRPr>
            </a:p>
          </p:txBody>
        </p:sp>
        <p:sp>
          <p:nvSpPr>
            <p:cNvPr id="37904" name="Freeform 48"/>
            <p:cNvSpPr>
              <a:spLocks/>
            </p:cNvSpPr>
            <p:nvPr/>
          </p:nvSpPr>
          <p:spPr bwMode="auto">
            <a:xfrm rot="-8362928">
              <a:off x="28575" y="0"/>
              <a:ext cx="55563" cy="236538"/>
            </a:xfrm>
            <a:custGeom>
              <a:avLst/>
              <a:gdLst>
                <a:gd name="T0" fmla="*/ 0 w 585216"/>
                <a:gd name="T1" fmla="*/ 0 h 302768"/>
                <a:gd name="T2" fmla="*/ 0 w 585216"/>
                <a:gd name="T3" fmla="*/ 27722 h 302768"/>
                <a:gd name="T4" fmla="*/ 0 w 585216"/>
                <a:gd name="T5" fmla="*/ 63760 h 302768"/>
                <a:gd name="T6" fmla="*/ 0 w 585216"/>
                <a:gd name="T7" fmla="*/ 58216 h 3027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85216" h="302768">
                  <a:moveTo>
                    <a:pt x="0" y="0"/>
                  </a:moveTo>
                  <a:cubicBezTo>
                    <a:pt x="268224" y="37592"/>
                    <a:pt x="536448" y="75184"/>
                    <a:pt x="560832" y="121920"/>
                  </a:cubicBezTo>
                  <a:cubicBezTo>
                    <a:pt x="585216" y="168656"/>
                    <a:pt x="209296" y="258064"/>
                    <a:pt x="146304" y="280416"/>
                  </a:cubicBezTo>
                  <a:cubicBezTo>
                    <a:pt x="83312" y="302768"/>
                    <a:pt x="133096" y="279400"/>
                    <a:pt x="182880" y="256032"/>
                  </a:cubicBezTo>
                </a:path>
              </a:pathLst>
            </a:custGeom>
            <a:noFill/>
            <a:ln w="10000" cap="flat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vi-VN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601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5" grpId="0" autoUpdateAnimBg="0"/>
      <p:bldP spid="3587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24"/>
          <p:cNvSpPr txBox="1">
            <a:spLocks noChangeArrowheads="1"/>
          </p:cNvSpPr>
          <p:nvPr/>
        </p:nvSpPr>
        <p:spPr bwMode="auto">
          <a:xfrm>
            <a:off x="5520929" y="1457329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2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38916" name="Text Box 25"/>
          <p:cNvSpPr txBox="1">
            <a:spLocks noChangeArrowheads="1"/>
          </p:cNvSpPr>
          <p:nvPr/>
        </p:nvSpPr>
        <p:spPr bwMode="auto">
          <a:xfrm>
            <a:off x="4808356" y="3479516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2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38917" name="Text Box 26"/>
          <p:cNvSpPr txBox="1">
            <a:spLocks noChangeArrowheads="1"/>
          </p:cNvSpPr>
          <p:nvPr/>
        </p:nvSpPr>
        <p:spPr bwMode="auto">
          <a:xfrm>
            <a:off x="7168754" y="3375025"/>
            <a:ext cx="29289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2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38918" name="Text Box 27"/>
          <p:cNvSpPr txBox="1">
            <a:spLocks noChangeArrowheads="1"/>
          </p:cNvSpPr>
          <p:nvPr/>
        </p:nvSpPr>
        <p:spPr bwMode="auto">
          <a:xfrm>
            <a:off x="3529012" y="2143129"/>
            <a:ext cx="474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2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E’</a:t>
            </a:r>
          </a:p>
        </p:txBody>
      </p:sp>
      <p:sp>
        <p:nvSpPr>
          <p:cNvPr id="38919" name="Text Box 28"/>
          <p:cNvSpPr txBox="1">
            <a:spLocks noChangeArrowheads="1"/>
          </p:cNvSpPr>
          <p:nvPr/>
        </p:nvSpPr>
        <p:spPr bwMode="auto">
          <a:xfrm>
            <a:off x="1195895" y="3248683"/>
            <a:ext cx="510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2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D’</a:t>
            </a:r>
          </a:p>
        </p:txBody>
      </p:sp>
      <p:sp>
        <p:nvSpPr>
          <p:cNvPr id="38921" name="Arc 35"/>
          <p:cNvSpPr>
            <a:spLocks/>
          </p:cNvSpPr>
          <p:nvPr/>
        </p:nvSpPr>
        <p:spPr bwMode="auto">
          <a:xfrm rot="14312969">
            <a:off x="5222280" y="1759451"/>
            <a:ext cx="336550" cy="260747"/>
          </a:xfrm>
          <a:custGeom>
            <a:avLst/>
            <a:gdLst>
              <a:gd name="T0" fmla="*/ 2147483646 w 20420"/>
              <a:gd name="T1" fmla="*/ -23856861 h 20493"/>
              <a:gd name="T2" fmla="*/ 2147483646 w 20420"/>
              <a:gd name="T3" fmla="*/ 2147483646 h 20493"/>
              <a:gd name="T4" fmla="*/ 2147483646 w 20420"/>
              <a:gd name="T5" fmla="*/ -23856861 h 20493"/>
              <a:gd name="T6" fmla="*/ 2147483646 w 20420"/>
              <a:gd name="T7" fmla="*/ 2147483646 h 20493"/>
              <a:gd name="T8" fmla="*/ 0 w 20420"/>
              <a:gd name="T9" fmla="*/ 2147483646 h 20493"/>
              <a:gd name="T10" fmla="*/ 2147483646 w 20420"/>
              <a:gd name="T11" fmla="*/ -23856861 h 2049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420"/>
              <a:gd name="T19" fmla="*/ 0 h 20493"/>
              <a:gd name="T20" fmla="*/ 20420 w 20420"/>
              <a:gd name="T21" fmla="*/ 20493 h 2049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420" h="20493" fill="none" extrusionOk="0">
                <a:moveTo>
                  <a:pt x="6826" y="-1"/>
                </a:moveTo>
                <a:cubicBezTo>
                  <a:pt x="13203" y="2124"/>
                  <a:pt x="18228" y="7096"/>
                  <a:pt x="20420" y="13451"/>
                </a:cubicBezTo>
              </a:path>
              <a:path w="20420" h="20493" stroke="0" extrusionOk="0">
                <a:moveTo>
                  <a:pt x="6826" y="-1"/>
                </a:moveTo>
                <a:cubicBezTo>
                  <a:pt x="13203" y="2124"/>
                  <a:pt x="18228" y="7096"/>
                  <a:pt x="20420" y="13451"/>
                </a:cubicBezTo>
                <a:lnTo>
                  <a:pt x="0" y="20493"/>
                </a:lnTo>
                <a:lnTo>
                  <a:pt x="6826" y="-1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8922" name="Line 36"/>
          <p:cNvSpPr>
            <a:spLocks noChangeShapeType="1"/>
          </p:cNvSpPr>
          <p:nvPr/>
        </p:nvSpPr>
        <p:spPr bwMode="auto">
          <a:xfrm>
            <a:off x="5250125" y="1822550"/>
            <a:ext cx="159515" cy="1572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8923" name="Freeform 40"/>
          <p:cNvSpPr>
            <a:spLocks/>
          </p:cNvSpPr>
          <p:nvPr/>
        </p:nvSpPr>
        <p:spPr bwMode="auto">
          <a:xfrm>
            <a:off x="1488282" y="1959662"/>
            <a:ext cx="5696546" cy="1617343"/>
          </a:xfrm>
          <a:custGeom>
            <a:avLst/>
            <a:gdLst>
              <a:gd name="T0" fmla="*/ 0 w 4512"/>
              <a:gd name="T1" fmla="*/ 2147483646 h 1008"/>
              <a:gd name="T2" fmla="*/ 2147483646 w 4512"/>
              <a:gd name="T3" fmla="*/ 2147483646 h 1008"/>
              <a:gd name="T4" fmla="*/ 2147483646 w 4512"/>
              <a:gd name="T5" fmla="*/ 0 h 1008"/>
              <a:gd name="T6" fmla="*/ 0 w 4512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  <a:gd name="T12" fmla="*/ 0 w 4512"/>
              <a:gd name="T13" fmla="*/ 0 h 1008"/>
              <a:gd name="T14" fmla="*/ 4512 w 4512"/>
              <a:gd name="T15" fmla="*/ 1008 h 10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12" h="1008">
                <a:moveTo>
                  <a:pt x="0" y="1008"/>
                </a:moveTo>
                <a:lnTo>
                  <a:pt x="4512" y="1008"/>
                </a:lnTo>
                <a:lnTo>
                  <a:pt x="3168" y="0"/>
                </a:lnTo>
                <a:lnTo>
                  <a:pt x="0" y="1008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vi-VN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8924" name="Line 41"/>
          <p:cNvSpPr>
            <a:spLocks noChangeShapeType="1"/>
          </p:cNvSpPr>
          <p:nvPr/>
        </p:nvSpPr>
        <p:spPr bwMode="auto">
          <a:xfrm flipH="1">
            <a:off x="4913379" y="1982332"/>
            <a:ext cx="607550" cy="1587764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8925" name="Line 42"/>
          <p:cNvSpPr>
            <a:spLocks noChangeShapeType="1"/>
          </p:cNvSpPr>
          <p:nvPr/>
        </p:nvSpPr>
        <p:spPr bwMode="auto">
          <a:xfrm flipH="1" flipV="1">
            <a:off x="3646462" y="2731899"/>
            <a:ext cx="1254152" cy="83819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8926" name="Line 43"/>
          <p:cNvSpPr>
            <a:spLocks noChangeShapeType="1"/>
          </p:cNvSpPr>
          <p:nvPr/>
        </p:nvSpPr>
        <p:spPr bwMode="auto">
          <a:xfrm flipH="1" flipV="1">
            <a:off x="4479728" y="1013362"/>
            <a:ext cx="992981" cy="91440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6884" name="Text Box 63"/>
          <p:cNvSpPr txBox="1">
            <a:spLocks noChangeArrowheads="1"/>
          </p:cNvSpPr>
          <p:nvPr/>
        </p:nvSpPr>
        <p:spPr bwMode="auto">
          <a:xfrm>
            <a:off x="6082904" y="5424488"/>
            <a:ext cx="571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</a:pPr>
            <a:endParaRPr lang="en-US" altLang="en-US" sz="2400" baseline="300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85" name="Text Box 67"/>
          <p:cNvSpPr txBox="1">
            <a:spLocks noChangeArrowheads="1"/>
          </p:cNvSpPr>
          <p:nvPr/>
        </p:nvSpPr>
        <p:spPr bwMode="auto">
          <a:xfrm>
            <a:off x="6507956" y="5686425"/>
            <a:ext cx="400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</a:pPr>
            <a:endParaRPr lang="en-US" altLang="en-US" sz="18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86" name="AutoShape 81"/>
          <p:cNvSpPr>
            <a:spLocks noChangeArrowheads="1"/>
          </p:cNvSpPr>
          <p:nvPr/>
        </p:nvSpPr>
        <p:spPr bwMode="auto">
          <a:xfrm>
            <a:off x="6622256" y="4848225"/>
            <a:ext cx="914400" cy="1447800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buClrTx/>
              <a:buSzTx/>
              <a:buFont typeface="Wingdings 2" panose="05020102010507070707" pitchFamily="18" charset="2"/>
              <a:buNone/>
            </a:pPr>
            <a:endParaRPr lang="en-US" altLang="en-US" sz="1800">
              <a:solidFill>
                <a:prstClr val="white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87" name="Line 82"/>
          <p:cNvSpPr>
            <a:spLocks noChangeShapeType="1"/>
          </p:cNvSpPr>
          <p:nvPr/>
        </p:nvSpPr>
        <p:spPr bwMode="auto">
          <a:xfrm flipH="1" flipV="1">
            <a:off x="6793706" y="3933825"/>
            <a:ext cx="285750" cy="9144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6888" name="Freeform 84"/>
          <p:cNvSpPr>
            <a:spLocks/>
          </p:cNvSpPr>
          <p:nvPr/>
        </p:nvSpPr>
        <p:spPr bwMode="auto">
          <a:xfrm>
            <a:off x="6793706" y="4543425"/>
            <a:ext cx="171450" cy="609600"/>
          </a:xfrm>
          <a:custGeom>
            <a:avLst/>
            <a:gdLst>
              <a:gd name="T0" fmla="*/ 2147483646 w 144"/>
              <a:gd name="T1" fmla="*/ 0 h 384"/>
              <a:gd name="T2" fmla="*/ 0 w 144"/>
              <a:gd name="T3" fmla="*/ 2147483646 h 384"/>
              <a:gd name="T4" fmla="*/ 2147483646 w 144"/>
              <a:gd name="T5" fmla="*/ 2147483646 h 384"/>
              <a:gd name="T6" fmla="*/ 0 60000 65536"/>
              <a:gd name="T7" fmla="*/ 0 60000 65536"/>
              <a:gd name="T8" fmla="*/ 0 60000 65536"/>
              <a:gd name="T9" fmla="*/ 0 w 144"/>
              <a:gd name="T10" fmla="*/ 0 h 384"/>
              <a:gd name="T11" fmla="*/ 144 w 14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384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72" y="320"/>
                  <a:pt x="144" y="384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6889" name="Line 85"/>
          <p:cNvSpPr>
            <a:spLocks noChangeShapeType="1"/>
          </p:cNvSpPr>
          <p:nvPr/>
        </p:nvSpPr>
        <p:spPr bwMode="auto">
          <a:xfrm flipH="1">
            <a:off x="6793706" y="5000625"/>
            <a:ext cx="114300" cy="76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6890" name="Line 86"/>
          <p:cNvSpPr>
            <a:spLocks noChangeShapeType="1"/>
          </p:cNvSpPr>
          <p:nvPr/>
        </p:nvSpPr>
        <p:spPr bwMode="auto">
          <a:xfrm>
            <a:off x="6850856" y="4619625"/>
            <a:ext cx="57150" cy="76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6891" name="Freeform 87"/>
          <p:cNvSpPr>
            <a:spLocks/>
          </p:cNvSpPr>
          <p:nvPr/>
        </p:nvSpPr>
        <p:spPr bwMode="auto">
          <a:xfrm>
            <a:off x="6707981" y="5991225"/>
            <a:ext cx="200025" cy="304800"/>
          </a:xfrm>
          <a:custGeom>
            <a:avLst/>
            <a:gdLst>
              <a:gd name="T0" fmla="*/ 0 w 168"/>
              <a:gd name="T1" fmla="*/ 0 h 192"/>
              <a:gd name="T2" fmla="*/ 2147483646 w 168"/>
              <a:gd name="T3" fmla="*/ 2147483646 h 192"/>
              <a:gd name="T4" fmla="*/ 2147483646 w 168"/>
              <a:gd name="T5" fmla="*/ 2147483646 h 192"/>
              <a:gd name="T6" fmla="*/ 0 60000 65536"/>
              <a:gd name="T7" fmla="*/ 0 60000 65536"/>
              <a:gd name="T8" fmla="*/ 0 60000 65536"/>
              <a:gd name="T9" fmla="*/ 0 w 168"/>
              <a:gd name="T10" fmla="*/ 0 h 192"/>
              <a:gd name="T11" fmla="*/ 168 w 168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192">
                <a:moveTo>
                  <a:pt x="0" y="0"/>
                </a:moveTo>
                <a:cubicBezTo>
                  <a:pt x="60" y="8"/>
                  <a:pt x="120" y="16"/>
                  <a:pt x="144" y="48"/>
                </a:cubicBezTo>
                <a:cubicBezTo>
                  <a:pt x="168" y="80"/>
                  <a:pt x="156" y="136"/>
                  <a:pt x="144" y="192"/>
                </a:cubicBezTo>
              </a:path>
            </a:pathLst>
          </a:custGeom>
          <a:noFill/>
          <a:ln w="28575" cmpd="sng">
            <a:solidFill>
              <a:schemeClr val="bg1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6892" name="Line 88"/>
          <p:cNvSpPr>
            <a:spLocks noChangeShapeType="1"/>
          </p:cNvSpPr>
          <p:nvPr/>
        </p:nvSpPr>
        <p:spPr bwMode="auto">
          <a:xfrm flipH="1">
            <a:off x="6850856" y="5991225"/>
            <a:ext cx="5715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6893" name="Freeform 89"/>
          <p:cNvSpPr>
            <a:spLocks/>
          </p:cNvSpPr>
          <p:nvPr/>
        </p:nvSpPr>
        <p:spPr bwMode="auto">
          <a:xfrm>
            <a:off x="7308056" y="5991225"/>
            <a:ext cx="133350" cy="304800"/>
          </a:xfrm>
          <a:custGeom>
            <a:avLst/>
            <a:gdLst>
              <a:gd name="T0" fmla="*/ 2147483646 w 112"/>
              <a:gd name="T1" fmla="*/ 0 h 192"/>
              <a:gd name="T2" fmla="*/ 2147483646 w 112"/>
              <a:gd name="T3" fmla="*/ 2147483646 h 192"/>
              <a:gd name="T4" fmla="*/ 2147483646 w 112"/>
              <a:gd name="T5" fmla="*/ 2147483646 h 192"/>
              <a:gd name="T6" fmla="*/ 0 60000 65536"/>
              <a:gd name="T7" fmla="*/ 0 60000 65536"/>
              <a:gd name="T8" fmla="*/ 0 60000 65536"/>
              <a:gd name="T9" fmla="*/ 0 w 112"/>
              <a:gd name="T10" fmla="*/ 0 h 192"/>
              <a:gd name="T11" fmla="*/ 112 w 112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2" h="192">
                <a:moveTo>
                  <a:pt x="112" y="0"/>
                </a:moveTo>
                <a:cubicBezTo>
                  <a:pt x="72" y="8"/>
                  <a:pt x="32" y="16"/>
                  <a:pt x="16" y="48"/>
                </a:cubicBezTo>
                <a:cubicBezTo>
                  <a:pt x="0" y="80"/>
                  <a:pt x="8" y="136"/>
                  <a:pt x="16" y="192"/>
                </a:cubicBezTo>
              </a:path>
            </a:pathLst>
          </a:custGeom>
          <a:noFill/>
          <a:ln w="28575" cmpd="sng">
            <a:solidFill>
              <a:schemeClr val="bg1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6894" name="Line 90"/>
          <p:cNvSpPr>
            <a:spLocks noChangeShapeType="1"/>
          </p:cNvSpPr>
          <p:nvPr/>
        </p:nvSpPr>
        <p:spPr bwMode="auto">
          <a:xfrm>
            <a:off x="7279481" y="6067425"/>
            <a:ext cx="57150" cy="76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6895" name="Text Box 97"/>
          <p:cNvSpPr txBox="1">
            <a:spLocks noChangeArrowheads="1"/>
          </p:cNvSpPr>
          <p:nvPr/>
        </p:nvSpPr>
        <p:spPr bwMode="auto">
          <a:xfrm>
            <a:off x="6793706" y="3857625"/>
            <a:ext cx="285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prstClr val="white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896" name="Text Box 98"/>
          <p:cNvSpPr txBox="1">
            <a:spLocks noChangeArrowheads="1"/>
          </p:cNvSpPr>
          <p:nvPr/>
        </p:nvSpPr>
        <p:spPr bwMode="auto">
          <a:xfrm>
            <a:off x="7036594" y="4543425"/>
            <a:ext cx="285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180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36897" name="Line 99"/>
          <p:cNvSpPr>
            <a:spLocks noChangeShapeType="1"/>
          </p:cNvSpPr>
          <p:nvPr/>
        </p:nvSpPr>
        <p:spPr bwMode="auto">
          <a:xfrm>
            <a:off x="6793706" y="5534025"/>
            <a:ext cx="114300" cy="76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6898" name="Line 100"/>
          <p:cNvSpPr>
            <a:spLocks noChangeShapeType="1"/>
          </p:cNvSpPr>
          <p:nvPr/>
        </p:nvSpPr>
        <p:spPr bwMode="auto">
          <a:xfrm flipH="1">
            <a:off x="7250908" y="5429254"/>
            <a:ext cx="107156" cy="10477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6899" name="Line 83"/>
          <p:cNvSpPr>
            <a:spLocks noChangeShapeType="1"/>
          </p:cNvSpPr>
          <p:nvPr/>
        </p:nvSpPr>
        <p:spPr bwMode="auto">
          <a:xfrm flipH="1">
            <a:off x="4951810" y="4857750"/>
            <a:ext cx="211455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6900" name="Text Box 94"/>
          <p:cNvSpPr txBox="1">
            <a:spLocks noChangeArrowheads="1"/>
          </p:cNvSpPr>
          <p:nvPr/>
        </p:nvSpPr>
        <p:spPr bwMode="auto">
          <a:xfrm>
            <a:off x="4988702" y="4912757"/>
            <a:ext cx="285750" cy="36671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1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38945" name="Text Box 39"/>
          <p:cNvSpPr txBox="1">
            <a:spLocks noChangeArrowheads="1"/>
          </p:cNvSpPr>
          <p:nvPr/>
        </p:nvSpPr>
        <p:spPr bwMode="auto">
          <a:xfrm>
            <a:off x="4457700" y="914400"/>
            <a:ext cx="342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1800">
                <a:solidFill>
                  <a:prstClr val="white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8946" name="Text Box 73"/>
          <p:cNvSpPr txBox="1">
            <a:spLocks noChangeArrowheads="1"/>
          </p:cNvSpPr>
          <p:nvPr/>
        </p:nvSpPr>
        <p:spPr bwMode="auto">
          <a:xfrm>
            <a:off x="5019046" y="1655663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180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8947" name="Text Box 73"/>
          <p:cNvSpPr txBox="1">
            <a:spLocks noChangeArrowheads="1"/>
          </p:cNvSpPr>
          <p:nvPr/>
        </p:nvSpPr>
        <p:spPr bwMode="auto">
          <a:xfrm>
            <a:off x="5054203" y="207168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180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8948" name="Text Box 6"/>
          <p:cNvSpPr txBox="1">
            <a:spLocks noChangeArrowheads="1"/>
          </p:cNvSpPr>
          <p:nvPr/>
        </p:nvSpPr>
        <p:spPr bwMode="auto">
          <a:xfrm>
            <a:off x="297108" y="329625"/>
            <a:ext cx="741342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2800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lí vẫn đúng đối với tia phân giác của góc ngoài của tam </a:t>
            </a:r>
            <a:r>
              <a:rPr lang="en-US" altLang="en-US" sz="2800" dirty="0" err="1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 smtClean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911" name="Text Box 98"/>
          <p:cNvSpPr txBox="1">
            <a:spLocks noChangeArrowheads="1"/>
          </p:cNvSpPr>
          <p:nvPr/>
        </p:nvSpPr>
        <p:spPr bwMode="auto">
          <a:xfrm>
            <a:off x="6380560" y="6096000"/>
            <a:ext cx="285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1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36912" name="Text Box 98"/>
          <p:cNvSpPr txBox="1">
            <a:spLocks noChangeArrowheads="1"/>
          </p:cNvSpPr>
          <p:nvPr/>
        </p:nvSpPr>
        <p:spPr bwMode="auto">
          <a:xfrm>
            <a:off x="7543800" y="6096000"/>
            <a:ext cx="285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1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36913" name="TextBox 49"/>
          <p:cNvSpPr txBox="1">
            <a:spLocks noChangeArrowheads="1"/>
          </p:cNvSpPr>
          <p:nvPr/>
        </p:nvSpPr>
        <p:spPr bwMode="auto">
          <a:xfrm>
            <a:off x="6908006" y="3845615"/>
            <a:ext cx="2152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buClrTx/>
              <a:buSzTx/>
              <a:buFont typeface="Wingdings 2" panose="05020102010507070707" pitchFamily="18" charset="2"/>
              <a:buNone/>
            </a:pP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(AB = AC )</a:t>
            </a:r>
          </a:p>
        </p:txBody>
      </p:sp>
      <p:grpSp>
        <p:nvGrpSpPr>
          <p:cNvPr id="49" name="Group 10"/>
          <p:cNvGrpSpPr>
            <a:grpSpLocks/>
          </p:cNvGrpSpPr>
          <p:nvPr/>
        </p:nvGrpSpPr>
        <p:grpSpPr bwMode="auto">
          <a:xfrm>
            <a:off x="5244107" y="1969395"/>
            <a:ext cx="228600" cy="295275"/>
            <a:chOff x="0" y="0"/>
            <a:chExt cx="192" cy="186"/>
          </a:xfrm>
        </p:grpSpPr>
        <p:sp>
          <p:nvSpPr>
            <p:cNvPr id="50" name="Arc 31"/>
            <p:cNvSpPr>
              <a:spLocks/>
            </p:cNvSpPr>
            <p:nvPr/>
          </p:nvSpPr>
          <p:spPr bwMode="auto">
            <a:xfrm rot="10800000">
              <a:off x="7" y="0"/>
              <a:ext cx="185" cy="186"/>
            </a:xfrm>
            <a:custGeom>
              <a:avLst/>
              <a:gdLst>
                <a:gd name="T0" fmla="*/ 0 w 20759"/>
                <a:gd name="T1" fmla="*/ 0 h 20964"/>
                <a:gd name="T2" fmla="*/ 0 w 20759"/>
                <a:gd name="T3" fmla="*/ 0 h 20964"/>
                <a:gd name="T4" fmla="*/ 0 w 20759"/>
                <a:gd name="T5" fmla="*/ 0 h 20964"/>
                <a:gd name="T6" fmla="*/ 0 w 20759"/>
                <a:gd name="T7" fmla="*/ 0 h 20964"/>
                <a:gd name="T8" fmla="*/ 0 w 20759"/>
                <a:gd name="T9" fmla="*/ 0 h 20964"/>
                <a:gd name="T10" fmla="*/ 0 w 20759"/>
                <a:gd name="T11" fmla="*/ 0 h 209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759"/>
                <a:gd name="T19" fmla="*/ 0 h 20964"/>
                <a:gd name="T20" fmla="*/ 20759 w 20759"/>
                <a:gd name="T21" fmla="*/ 20964 h 209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759" h="20964" fill="none" extrusionOk="0">
                  <a:moveTo>
                    <a:pt x="5203" y="0"/>
                  </a:moveTo>
                  <a:cubicBezTo>
                    <a:pt x="12695" y="1859"/>
                    <a:pt x="18625" y="7576"/>
                    <a:pt x="20758" y="14995"/>
                  </a:cubicBezTo>
                </a:path>
                <a:path w="20759" h="20964" stroke="0" extrusionOk="0">
                  <a:moveTo>
                    <a:pt x="5203" y="0"/>
                  </a:moveTo>
                  <a:cubicBezTo>
                    <a:pt x="12695" y="1859"/>
                    <a:pt x="18625" y="7576"/>
                    <a:pt x="20758" y="14995"/>
                  </a:cubicBezTo>
                  <a:lnTo>
                    <a:pt x="0" y="20964"/>
                  </a:lnTo>
                  <a:lnTo>
                    <a:pt x="5203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vi-VN">
                <a:solidFill>
                  <a:prstClr val="black"/>
                </a:solidFill>
              </a:endParaRPr>
            </a:p>
          </p:txBody>
        </p:sp>
        <p:sp>
          <p:nvSpPr>
            <p:cNvPr id="51" name="Line 32"/>
            <p:cNvSpPr>
              <a:spLocks noChangeShapeType="1"/>
            </p:cNvSpPr>
            <p:nvPr/>
          </p:nvSpPr>
          <p:spPr bwMode="auto">
            <a:xfrm flipV="1">
              <a:off x="0" y="89"/>
              <a:ext cx="96" cy="55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vi-VN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oup 2"/>
          <p:cNvGrpSpPr>
            <a:grpSpLocks/>
          </p:cNvGrpSpPr>
          <p:nvPr/>
        </p:nvGrpSpPr>
        <p:grpSpPr bwMode="auto">
          <a:xfrm>
            <a:off x="3943351" y="2604794"/>
            <a:ext cx="221456" cy="293687"/>
            <a:chOff x="927" y="-12"/>
            <a:chExt cx="186" cy="185"/>
          </a:xfrm>
        </p:grpSpPr>
        <p:sp>
          <p:nvSpPr>
            <p:cNvPr id="59" name="Arc 22"/>
            <p:cNvSpPr>
              <a:spLocks/>
            </p:cNvSpPr>
            <p:nvPr/>
          </p:nvSpPr>
          <p:spPr bwMode="auto">
            <a:xfrm rot="3004776">
              <a:off x="927" y="-12"/>
              <a:ext cx="185" cy="186"/>
            </a:xfrm>
            <a:custGeom>
              <a:avLst/>
              <a:gdLst>
                <a:gd name="T0" fmla="*/ 0 w 20759"/>
                <a:gd name="T1" fmla="*/ 0 h 20964"/>
                <a:gd name="T2" fmla="*/ 0 w 20759"/>
                <a:gd name="T3" fmla="*/ 0 h 20964"/>
                <a:gd name="T4" fmla="*/ 0 w 20759"/>
                <a:gd name="T5" fmla="*/ 0 h 20964"/>
                <a:gd name="T6" fmla="*/ 0 w 20759"/>
                <a:gd name="T7" fmla="*/ 0 h 20964"/>
                <a:gd name="T8" fmla="*/ 0 w 20759"/>
                <a:gd name="T9" fmla="*/ 0 h 20964"/>
                <a:gd name="T10" fmla="*/ 0 w 20759"/>
                <a:gd name="T11" fmla="*/ 0 h 209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759"/>
                <a:gd name="T19" fmla="*/ 0 h 20964"/>
                <a:gd name="T20" fmla="*/ 20759 w 20759"/>
                <a:gd name="T21" fmla="*/ 20964 h 209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759" h="20964" fill="none" extrusionOk="0">
                  <a:moveTo>
                    <a:pt x="5203" y="0"/>
                  </a:moveTo>
                  <a:cubicBezTo>
                    <a:pt x="12695" y="1859"/>
                    <a:pt x="18625" y="7576"/>
                    <a:pt x="20758" y="14995"/>
                  </a:cubicBezTo>
                </a:path>
                <a:path w="20759" h="20964" stroke="0" extrusionOk="0">
                  <a:moveTo>
                    <a:pt x="5203" y="0"/>
                  </a:moveTo>
                  <a:cubicBezTo>
                    <a:pt x="12695" y="1859"/>
                    <a:pt x="18625" y="7576"/>
                    <a:pt x="20758" y="14995"/>
                  </a:cubicBezTo>
                  <a:lnTo>
                    <a:pt x="0" y="20964"/>
                  </a:lnTo>
                  <a:lnTo>
                    <a:pt x="5203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vi-VN">
                <a:solidFill>
                  <a:prstClr val="black"/>
                </a:solidFill>
              </a:endParaRPr>
            </a:p>
          </p:txBody>
        </p:sp>
        <p:sp>
          <p:nvSpPr>
            <p:cNvPr id="60" name="Line 23"/>
            <p:cNvSpPr>
              <a:spLocks noChangeShapeType="1"/>
            </p:cNvSpPr>
            <p:nvPr/>
          </p:nvSpPr>
          <p:spPr bwMode="auto">
            <a:xfrm>
              <a:off x="971" y="14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>
                <a:solidFill>
                  <a:prstClr val="black"/>
                </a:solidFill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4052889" y="2731897"/>
            <a:ext cx="15619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6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961560"/>
              </p:ext>
            </p:extLst>
          </p:nvPr>
        </p:nvGraphicFramePr>
        <p:xfrm>
          <a:off x="152400" y="4497477"/>
          <a:ext cx="4184155" cy="1265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3" imgW="1600200" imgH="393480" progId="Equation.DSMT4">
                  <p:embed/>
                </p:oleObj>
              </mc:Choice>
              <mc:Fallback>
                <p:oleObj name="Equation" r:id="rId3" imgW="1600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497477"/>
                        <a:ext cx="4184155" cy="12655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97108" y="3832225"/>
            <a:ext cx="3301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2800" dirty="0" err="1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dirty="0" err="1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4454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03560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6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4" grpId="0" autoUpdateAnimBg="0"/>
      <p:bldP spid="36885" grpId="0" autoUpdateAnimBg="0"/>
      <p:bldP spid="36885" grpId="1" autoUpdateAnimBg="0"/>
      <p:bldP spid="36886" grpId="0" animBg="1" autoUpdateAnimBg="0"/>
      <p:bldP spid="36895" grpId="0" autoUpdateAnimBg="0"/>
      <p:bldP spid="36896" grpId="0" autoUpdateAnimBg="0"/>
      <p:bldP spid="36900" grpId="0" animBg="1" autoUpdateAnimBg="0"/>
      <p:bldP spid="36911" grpId="0" autoUpdateAnimBg="0"/>
      <p:bldP spid="36912" grpId="0" autoUpdateAnimBg="0"/>
      <p:bldP spid="3691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4.12: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Mai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4.25),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7h.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7h30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29057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vi-VN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51538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Ta có AI là phân giác của góc MAD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57201" y="4290358"/>
            <a:ext cx="5184914" cy="815042"/>
            <a:chOff x="682486" y="3985558"/>
            <a:chExt cx="5184914" cy="815042"/>
          </a:xfrm>
        </p:grpSpPr>
        <p:sp>
          <p:nvSpPr>
            <p:cNvPr id="7" name="TextBox 6"/>
            <p:cNvSpPr txBox="1"/>
            <p:nvPr/>
          </p:nvSpPr>
          <p:spPr>
            <a:xfrm>
              <a:off x="682486" y="4077958"/>
              <a:ext cx="51849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Suy ra:                        hay ID=2IM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2309024"/>
                </p:ext>
              </p:extLst>
            </p:nvPr>
          </p:nvGraphicFramePr>
          <p:xfrm>
            <a:off x="1872107" y="3985558"/>
            <a:ext cx="1944837" cy="8150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4" name="Equation" r:id="rId3" imgW="932609" imgH="390397" progId="Equation.DSMT4">
                    <p:embed/>
                  </p:oleObj>
                </mc:Choice>
                <mc:Fallback>
                  <p:oleObj name="Equation" r:id="rId3" imgW="932609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872107" y="3985558"/>
                          <a:ext cx="1944837" cy="81504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381000" y="5244425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Hai bạn đi cùng vận tốc nên thời gian đi từ D đến I gấp 2 lần thời gian đi từ M đến I. Bạn Dung xuất phát lúc 6h30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438400"/>
            <a:ext cx="25146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161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8" descr="hi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>
            <a:off x="3635375" y="333375"/>
            <a:ext cx="3960813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8998"/>
                    </a:srgbClr>
                  </a:outerShdw>
                </a:effectLst>
                <a:latin typeface="Times New Roman"/>
                <a:cs typeface="Times New Roman"/>
              </a:rPr>
              <a:t>HƯỚNG DẪN TỰ HỌC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78998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2263778" y="2057400"/>
            <a:ext cx="558482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@"/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Nắm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vững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nội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dung </a:t>
            </a:r>
            <a:r>
              <a:rPr lang="vi-VN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ịnh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tính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vi-VN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đư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ờng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phân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tam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@"/>
            </a:pP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tập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nhà:4.10; 4.11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; 4,12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sgk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@"/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Đọc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phần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pic>
        <p:nvPicPr>
          <p:cNvPr id="35846" name="Picture 9" descr="B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90" y="1238270"/>
            <a:ext cx="3887787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5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63" t="5491"/>
          <a:stretch/>
        </p:blipFill>
        <p:spPr bwMode="auto">
          <a:xfrm>
            <a:off x="838200" y="1219205"/>
            <a:ext cx="3352800" cy="2590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228600" y="4470737"/>
            <a:ext cx="556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H.4.19, AD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ABC.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191000" y="457200"/>
            <a:ext cx="4800600" cy="3606225"/>
            <a:chOff x="4191000" y="457200"/>
            <a:chExt cx="4800600" cy="3606225"/>
          </a:xfrm>
        </p:grpSpPr>
        <p:sp>
          <p:nvSpPr>
            <p:cNvPr id="37" name="Oval Callout 36"/>
            <p:cNvSpPr/>
            <p:nvPr/>
          </p:nvSpPr>
          <p:spPr>
            <a:xfrm>
              <a:off x="4191000" y="457200"/>
              <a:ext cx="4800600" cy="3606225"/>
            </a:xfrm>
            <a:prstGeom prst="wedgeEllipseCallout">
              <a:avLst>
                <a:gd name="adj1" fmla="val -55063"/>
                <a:gd name="adj2" fmla="val 45228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67470" y="1295400"/>
              <a:ext cx="41148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nl-NL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và 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endParaRPr lang="en-US" sz="32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3200" dirty="0" err="1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  <a:endParaRPr lang="vi-VN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vi-VN" sz="3200" dirty="0">
                <a:solidFill>
                  <a:sysClr val="windowText" lastClr="000000"/>
                </a:solidFill>
              </a:endParaRPr>
            </a:p>
          </p:txBody>
        </p:sp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2776196"/>
                </p:ext>
              </p:extLst>
            </p:nvPr>
          </p:nvGraphicFramePr>
          <p:xfrm>
            <a:off x="6400800" y="1300162"/>
            <a:ext cx="754063" cy="906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7" name="Equation" r:id="rId4" imgW="294924" imgH="390397" progId="Equation.DSMT4">
                    <p:embed/>
                  </p:oleObj>
                </mc:Choice>
                <mc:Fallback>
                  <p:oleObj name="Equation" r:id="rId4" imgW="294924" imgH="390397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00800" y="1300162"/>
                          <a:ext cx="754063" cy="9064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3565004"/>
                </p:ext>
              </p:extLst>
            </p:nvPr>
          </p:nvGraphicFramePr>
          <p:xfrm>
            <a:off x="7781925" y="1295400"/>
            <a:ext cx="676275" cy="911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8" name="Equation" r:id="rId6" imgW="291960" imgH="393480" progId="Equation.DSMT4">
                    <p:embed/>
                  </p:oleObj>
                </mc:Choice>
                <mc:Fallback>
                  <p:oleObj name="Equation" r:id="rId6" imgW="291960" imgH="393480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81925" y="1295400"/>
                          <a:ext cx="676275" cy="911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5398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4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Cho tia phân giác At của góc xAy (H.4.20). Nếu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lấy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điểm B trên tia Ax, điểm C trên tia Ay, ta được tam giác ABC. Giả sử tia phân giác At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cắt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BC tại điểm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D.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15" b="43000"/>
          <a:stretch/>
        </p:blipFill>
        <p:spPr bwMode="auto">
          <a:xfrm>
            <a:off x="2667000" y="1447800"/>
            <a:ext cx="3657599" cy="2057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76209" y="3429000"/>
            <a:ext cx="3809999" cy="2438400"/>
            <a:chOff x="76201" y="3429000"/>
            <a:chExt cx="3809999" cy="2438400"/>
          </a:xfrm>
        </p:grpSpPr>
        <p:sp>
          <p:nvSpPr>
            <p:cNvPr id="4" name="TextBox 3"/>
            <p:cNvSpPr txBox="1"/>
            <p:nvPr/>
          </p:nvSpPr>
          <p:spPr>
            <a:xfrm>
              <a:off x="76201" y="3429000"/>
              <a:ext cx="3809999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Nhóm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1;3 </a:t>
              </a:r>
            </a:p>
            <a:p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HĐ1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: Khi lấy B và C sao cho AB=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AC (h.4.20a)  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hãy so sánh hai tỉ số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     và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2724216"/>
                </p:ext>
              </p:extLst>
            </p:nvPr>
          </p:nvGraphicFramePr>
          <p:xfrm>
            <a:off x="3023606" y="4724400"/>
            <a:ext cx="633994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49" name="Equation" r:id="rId4" imgW="294924" imgH="390397" progId="Equation.DSMT4">
                    <p:embed/>
                  </p:oleObj>
                </mc:Choice>
                <mc:Fallback>
                  <p:oleObj name="Equation" r:id="rId4" imgW="294924" imgH="390397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3606" y="4724400"/>
                          <a:ext cx="633994" cy="762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7118369"/>
                </p:ext>
              </p:extLst>
            </p:nvPr>
          </p:nvGraphicFramePr>
          <p:xfrm>
            <a:off x="609600" y="5100569"/>
            <a:ext cx="568783" cy="7668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0" name="Equation" r:id="rId6" imgW="291960" imgH="393480" progId="Equation.DSMT4">
                    <p:embed/>
                  </p:oleObj>
                </mc:Choice>
                <mc:Fallback>
                  <p:oleObj name="Equation" r:id="rId6" imgW="291960" imgH="39348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" y="5100569"/>
                          <a:ext cx="568783" cy="7668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4191000" y="3429000"/>
            <a:ext cx="4876800" cy="3352800"/>
            <a:chOff x="4191000" y="3429000"/>
            <a:chExt cx="4876800" cy="3352800"/>
          </a:xfrm>
        </p:grpSpPr>
        <p:sp>
          <p:nvSpPr>
            <p:cNvPr id="6" name="TextBox 5"/>
            <p:cNvSpPr txBox="1"/>
            <p:nvPr/>
          </p:nvSpPr>
          <p:spPr>
            <a:xfrm>
              <a:off x="4191000" y="3429000"/>
              <a:ext cx="4876800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Nhóm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2;4 </a:t>
              </a:r>
            </a:p>
            <a:p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HĐ2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: Khi lấy B và C sao cho AB=2cm và AC=4cm (H.4.20b), hãy dùng thước có vạch chia đến milimet để đo độ dài các đoạn thẳng DB, DC rồi so sánh hai tỉ số 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và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2450321"/>
                </p:ext>
              </p:extLst>
            </p:nvPr>
          </p:nvGraphicFramePr>
          <p:xfrm>
            <a:off x="4724400" y="5968636"/>
            <a:ext cx="672301" cy="8080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1" name="Equation" r:id="rId8" imgW="294924" imgH="390397" progId="Equation.DSMT4">
                    <p:embed/>
                  </p:oleObj>
                </mc:Choice>
                <mc:Fallback>
                  <p:oleObj name="Equation" r:id="rId8" imgW="294924" imgH="390397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5968636"/>
                          <a:ext cx="672301" cy="8080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0711241"/>
                </p:ext>
              </p:extLst>
            </p:nvPr>
          </p:nvGraphicFramePr>
          <p:xfrm>
            <a:off x="5867400" y="5968636"/>
            <a:ext cx="603150" cy="8131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2" name="Equation" r:id="rId9" imgW="291960" imgH="393480" progId="Equation.DSMT4">
                    <p:embed/>
                  </p:oleObj>
                </mc:Choice>
                <mc:Fallback>
                  <p:oleObj name="Equation" r:id="rId9" imgW="291960" imgH="39348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7400" y="5968636"/>
                          <a:ext cx="603150" cy="8131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5" name="Straight Connector 4"/>
          <p:cNvCxnSpPr/>
          <p:nvPr/>
        </p:nvCxnSpPr>
        <p:spPr>
          <a:xfrm>
            <a:off x="3962400" y="3657600"/>
            <a:ext cx="0" cy="3200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88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04800" y="1524002"/>
            <a:ext cx="8534400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buFont typeface="Wingdings 2" pitchFamily="18" charset="2"/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0074" y="65471"/>
            <a:ext cx="823912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TÍNH CHẤT ĐƯỜNG PHÂN GIÁC TRONG TAM GIÁC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26" y="922446"/>
            <a:ext cx="196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61655" y="3136553"/>
            <a:ext cx="3735489" cy="2747665"/>
            <a:chOff x="402803" y="3271817"/>
            <a:chExt cx="3735489" cy="2747665"/>
          </a:xfrm>
        </p:grpSpPr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1287463" y="3710285"/>
              <a:ext cx="611187" cy="665163"/>
              <a:chOff x="0" y="0"/>
              <a:chExt cx="385" cy="419"/>
            </a:xfrm>
          </p:grpSpPr>
          <p:sp>
            <p:nvSpPr>
              <p:cNvPr id="11" name="Arc 28"/>
              <p:cNvSpPr>
                <a:spLocks/>
              </p:cNvSpPr>
              <p:nvPr/>
            </p:nvSpPr>
            <p:spPr bwMode="auto">
              <a:xfrm rot="8848366">
                <a:off x="0" y="0"/>
                <a:ext cx="385" cy="419"/>
              </a:xfrm>
              <a:custGeom>
                <a:avLst/>
                <a:gdLst>
                  <a:gd name="T0" fmla="*/ 0 w 18382"/>
                  <a:gd name="T1" fmla="*/ 0 h 19982"/>
                  <a:gd name="T2" fmla="*/ 0 w 18382"/>
                  <a:gd name="T3" fmla="*/ 0 h 19982"/>
                  <a:gd name="T4" fmla="*/ 0 w 18382"/>
                  <a:gd name="T5" fmla="*/ 0 h 19982"/>
                  <a:gd name="T6" fmla="*/ 0 w 18382"/>
                  <a:gd name="T7" fmla="*/ 0 h 19982"/>
                  <a:gd name="T8" fmla="*/ 0 w 18382"/>
                  <a:gd name="T9" fmla="*/ 0 h 19982"/>
                  <a:gd name="T10" fmla="*/ 0 w 18382"/>
                  <a:gd name="T11" fmla="*/ 0 h 199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8382"/>
                  <a:gd name="T19" fmla="*/ 0 h 19982"/>
                  <a:gd name="T20" fmla="*/ 18382 w 18382"/>
                  <a:gd name="T21" fmla="*/ 19982 h 199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8382" h="19982" fill="none" extrusionOk="0">
                    <a:moveTo>
                      <a:pt x="8202" y="0"/>
                    </a:moveTo>
                    <a:cubicBezTo>
                      <a:pt x="12423" y="1732"/>
                      <a:pt x="15986" y="4757"/>
                      <a:pt x="18382" y="8639"/>
                    </a:cubicBezTo>
                  </a:path>
                  <a:path w="18382" h="19982" stroke="0" extrusionOk="0">
                    <a:moveTo>
                      <a:pt x="8202" y="0"/>
                    </a:moveTo>
                    <a:cubicBezTo>
                      <a:pt x="12423" y="1732"/>
                      <a:pt x="15986" y="4757"/>
                      <a:pt x="18382" y="8639"/>
                    </a:cubicBezTo>
                    <a:lnTo>
                      <a:pt x="0" y="19982"/>
                    </a:lnTo>
                    <a:lnTo>
                      <a:pt x="820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solidFill>
                  <a:schemeClr val="tx1"/>
                </a:solidFill>
                <a:bevel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31"/>
              <p:cNvSpPr txBox="1">
                <a:spLocks noChangeArrowheads="1"/>
              </p:cNvSpPr>
              <p:nvPr/>
            </p:nvSpPr>
            <p:spPr bwMode="auto">
              <a:xfrm>
                <a:off x="93" y="99"/>
                <a:ext cx="21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</a:pPr>
                <a:r>
                  <a:rPr lang="en-US" sz="2400" b="1">
                    <a:solidFill>
                      <a:srgbClr val="D60093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402803" y="3271817"/>
              <a:ext cx="3735489" cy="2747665"/>
              <a:chOff x="457200" y="3195935"/>
              <a:chExt cx="3735489" cy="2747665"/>
            </a:xfrm>
          </p:grpSpPr>
          <p:grpSp>
            <p:nvGrpSpPr>
              <p:cNvPr id="7" name="Group 2"/>
              <p:cNvGrpSpPr>
                <a:grpSpLocks/>
              </p:cNvGrpSpPr>
              <p:nvPr/>
            </p:nvGrpSpPr>
            <p:grpSpPr bwMode="auto">
              <a:xfrm>
                <a:off x="1563688" y="3715048"/>
                <a:ext cx="665162" cy="614362"/>
                <a:chOff x="0" y="0"/>
                <a:chExt cx="419" cy="387"/>
              </a:xfrm>
            </p:grpSpPr>
            <p:sp>
              <p:nvSpPr>
                <p:cNvPr id="8" name="Arc 29"/>
                <p:cNvSpPr>
                  <a:spLocks/>
                </p:cNvSpPr>
                <p:nvPr/>
              </p:nvSpPr>
              <p:spPr bwMode="auto">
                <a:xfrm rot="6618963">
                  <a:off x="17" y="-17"/>
                  <a:ext cx="385" cy="419"/>
                </a:xfrm>
                <a:custGeom>
                  <a:avLst/>
                  <a:gdLst>
                    <a:gd name="T0" fmla="*/ 0 w 18382"/>
                    <a:gd name="T1" fmla="*/ 0 h 19982"/>
                    <a:gd name="T2" fmla="*/ 0 w 18382"/>
                    <a:gd name="T3" fmla="*/ 0 h 19982"/>
                    <a:gd name="T4" fmla="*/ 0 w 18382"/>
                    <a:gd name="T5" fmla="*/ 0 h 19982"/>
                    <a:gd name="T6" fmla="*/ 0 w 18382"/>
                    <a:gd name="T7" fmla="*/ 0 h 19982"/>
                    <a:gd name="T8" fmla="*/ 0 w 18382"/>
                    <a:gd name="T9" fmla="*/ 0 h 19982"/>
                    <a:gd name="T10" fmla="*/ 0 w 18382"/>
                    <a:gd name="T11" fmla="*/ 0 h 1998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82"/>
                    <a:gd name="T19" fmla="*/ 0 h 19982"/>
                    <a:gd name="T20" fmla="*/ 18382 w 18382"/>
                    <a:gd name="T21" fmla="*/ 19982 h 1998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82" h="19982" fill="none" extrusionOk="0">
                      <a:moveTo>
                        <a:pt x="8202" y="0"/>
                      </a:moveTo>
                      <a:cubicBezTo>
                        <a:pt x="12423" y="1732"/>
                        <a:pt x="15986" y="4757"/>
                        <a:pt x="18382" y="8639"/>
                      </a:cubicBezTo>
                    </a:path>
                    <a:path w="18382" h="19982" stroke="0" extrusionOk="0">
                      <a:moveTo>
                        <a:pt x="8202" y="0"/>
                      </a:moveTo>
                      <a:cubicBezTo>
                        <a:pt x="12423" y="1732"/>
                        <a:pt x="15986" y="4757"/>
                        <a:pt x="18382" y="8639"/>
                      </a:cubicBezTo>
                      <a:lnTo>
                        <a:pt x="0" y="19982"/>
                      </a:lnTo>
                      <a:lnTo>
                        <a:pt x="820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mpd="sng">
                  <a:solidFill>
                    <a:schemeClr val="tx1"/>
                  </a:solidFill>
                  <a:bevel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41" y="96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buFont typeface="Wingdings 2" pitchFamily="18" charset="2"/>
                    <a:buNone/>
                  </a:pPr>
                  <a:r>
                    <a:rPr lang="en-US" sz="2400" b="1">
                      <a:solidFill>
                        <a:srgbClr val="D60093"/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</a:p>
              </p:txBody>
            </p:sp>
          </p:grp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 flipH="1">
                <a:off x="762000" y="3576935"/>
                <a:ext cx="904875" cy="188595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 flipV="1">
                <a:off x="762000" y="5462885"/>
                <a:ext cx="3040839" cy="1"/>
              </a:xfrm>
              <a:prstGeom prst="line">
                <a:avLst/>
              </a:prstGeom>
              <a:ln>
                <a:solidFill>
                  <a:schemeClr val="tx1"/>
                </a:solidFill>
                <a:headEnd/>
                <a:tailEnd/>
              </a:ln>
              <a:extLst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1666875" y="3576936"/>
                <a:ext cx="2135964" cy="188595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>
                <a:off x="1666875" y="3576935"/>
                <a:ext cx="376956" cy="188595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n>
                    <a:solidFill>
                      <a:sysClr val="windowText" lastClr="000000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528763" y="3195935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 smtClean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8" name="Text Box 20"/>
              <p:cNvSpPr txBox="1">
                <a:spLocks noChangeArrowheads="1"/>
              </p:cNvSpPr>
              <p:nvPr/>
            </p:nvSpPr>
            <p:spPr bwMode="auto">
              <a:xfrm>
                <a:off x="1990725" y="5481935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dirty="0" smtClean="0">
                  <a:ln>
                    <a:solidFill>
                      <a:schemeClr val="tx1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Text Box 23"/>
              <p:cNvSpPr txBox="1">
                <a:spLocks noChangeArrowheads="1"/>
              </p:cNvSpPr>
              <p:nvPr/>
            </p:nvSpPr>
            <p:spPr bwMode="auto">
              <a:xfrm>
                <a:off x="457200" y="5253335"/>
                <a:ext cx="38985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 smtClean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20" name="Text Box 36"/>
              <p:cNvSpPr txBox="1">
                <a:spLocks noChangeArrowheads="1"/>
              </p:cNvSpPr>
              <p:nvPr/>
            </p:nvSpPr>
            <p:spPr bwMode="auto">
              <a:xfrm>
                <a:off x="3802839" y="5289202"/>
                <a:ext cx="38985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 smtClean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</p:grpSp>
      </p:grpSp>
      <p:cxnSp>
        <p:nvCxnSpPr>
          <p:cNvPr id="53" name="Straight Connector 52"/>
          <p:cNvCxnSpPr/>
          <p:nvPr/>
        </p:nvCxnSpPr>
        <p:spPr bwMode="auto">
          <a:xfrm>
            <a:off x="346886" y="4434205"/>
            <a:ext cx="4087776" cy="275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>
            <a:off x="951725" y="3195941"/>
            <a:ext cx="1629" cy="256827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 Box 65"/>
          <p:cNvSpPr txBox="1">
            <a:spLocks noChangeArrowheads="1"/>
          </p:cNvSpPr>
          <p:nvPr/>
        </p:nvSpPr>
        <p:spPr bwMode="auto">
          <a:xfrm>
            <a:off x="152401" y="3733800"/>
            <a:ext cx="7628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 2" pitchFamily="18" charset="2"/>
              <a:buNone/>
            </a:pPr>
            <a:r>
              <a:rPr lang="en-US" sz="2800" dirty="0">
                <a:latin typeface="Times New Roman" pitchFamily="18" charset="0"/>
              </a:rPr>
              <a:t>GT</a:t>
            </a:r>
          </a:p>
        </p:txBody>
      </p:sp>
      <p:sp>
        <p:nvSpPr>
          <p:cNvPr id="56" name="Text Box 66"/>
          <p:cNvSpPr txBox="1">
            <a:spLocks noChangeArrowheads="1"/>
          </p:cNvSpPr>
          <p:nvPr/>
        </p:nvSpPr>
        <p:spPr bwMode="auto">
          <a:xfrm>
            <a:off x="152408" y="4510385"/>
            <a:ext cx="8390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 2" pitchFamily="18" charset="2"/>
              <a:buNone/>
            </a:pPr>
            <a:r>
              <a:rPr lang="en-US" sz="2800" dirty="0">
                <a:latin typeface="Times New Roman" pitchFamily="18" charset="0"/>
              </a:rPr>
              <a:t>KL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23148" y="3761167"/>
                <a:ext cx="403342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AD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giác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BAC</m:t>
                        </m:r>
                      </m:e>
                    </m:acc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148" y="3761165"/>
                <a:ext cx="4033422" cy="537263"/>
              </a:xfrm>
              <a:prstGeom prst="rect">
                <a:avLst/>
              </a:prstGeom>
              <a:blipFill rotWithShape="1">
                <a:blip r:embed="rId2"/>
                <a:stretch>
                  <a:fillRect l="-3021" t="-7955" b="-3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942465" y="3161982"/>
                <a:ext cx="106753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𝐴𝐵𝐶</m:t>
                      </m:r>
                    </m:oMath>
                  </m:oMathPara>
                </a14:m>
                <a:endParaRPr lang="en-US" sz="28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455" y="3161982"/>
                <a:ext cx="1067539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280337" y="4434205"/>
                <a:ext cx="1843864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DB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DC</m:t>
                          </m:r>
                        </m:den>
                      </m:f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AC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336" y="4434185"/>
                <a:ext cx="1843864" cy="9017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208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5" grpId="0"/>
      <p:bldP spid="56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6"/>
          <p:cNvSpPr txBox="1">
            <a:spLocks noChangeArrowheads="1"/>
          </p:cNvSpPr>
          <p:nvPr/>
        </p:nvSpPr>
        <p:spPr bwMode="auto">
          <a:xfrm>
            <a:off x="110187" y="1217614"/>
            <a:ext cx="255627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400" b="1" i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 minh </a:t>
            </a:r>
          </a:p>
        </p:txBody>
      </p:sp>
      <p:sp>
        <p:nvSpPr>
          <p:cNvPr id="32774" name="Text Box 28"/>
          <p:cNvSpPr txBox="1">
            <a:spLocks noChangeArrowheads="1"/>
          </p:cNvSpPr>
          <p:nvPr/>
        </p:nvSpPr>
        <p:spPr bwMode="auto">
          <a:xfrm>
            <a:off x="171450" y="1676404"/>
            <a:ext cx="8572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kẻ </a:t>
            </a:r>
            <a:r>
              <a:rPr lang="vi-VN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thẳng song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vi-VN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cắt </a:t>
            </a:r>
            <a:r>
              <a:rPr lang="vi-VN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vi-VN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vi-VN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grpSp>
        <p:nvGrpSpPr>
          <p:cNvPr id="34825" name="Group 11"/>
          <p:cNvGrpSpPr>
            <a:grpSpLocks/>
          </p:cNvGrpSpPr>
          <p:nvPr/>
        </p:nvGrpSpPr>
        <p:grpSpPr bwMode="auto">
          <a:xfrm>
            <a:off x="3950494" y="3470499"/>
            <a:ext cx="3136106" cy="2563813"/>
            <a:chOff x="0" y="0"/>
            <a:chExt cx="3306" cy="1615"/>
          </a:xfrm>
        </p:grpSpPr>
        <p:grpSp>
          <p:nvGrpSpPr>
            <p:cNvPr id="34835" name="Group 12"/>
            <p:cNvGrpSpPr>
              <a:grpSpLocks/>
            </p:cNvGrpSpPr>
            <p:nvPr/>
          </p:nvGrpSpPr>
          <p:grpSpPr bwMode="auto">
            <a:xfrm>
              <a:off x="0" y="0"/>
              <a:ext cx="3306" cy="1603"/>
              <a:chOff x="0" y="0"/>
              <a:chExt cx="3306" cy="1603"/>
            </a:xfrm>
          </p:grpSpPr>
          <p:sp>
            <p:nvSpPr>
              <p:cNvPr id="34841" name="Freeform 11"/>
              <p:cNvSpPr>
                <a:spLocks/>
              </p:cNvSpPr>
              <p:nvPr/>
            </p:nvSpPr>
            <p:spPr bwMode="auto">
              <a:xfrm>
                <a:off x="162" y="291"/>
                <a:ext cx="2832" cy="1104"/>
              </a:xfrm>
              <a:custGeom>
                <a:avLst/>
                <a:gdLst>
                  <a:gd name="T0" fmla="*/ 0 w 2832"/>
                  <a:gd name="T1" fmla="*/ 1104 h 1104"/>
                  <a:gd name="T2" fmla="*/ 816 w 2832"/>
                  <a:gd name="T3" fmla="*/ 0 h 1104"/>
                  <a:gd name="T4" fmla="*/ 2832 w 2832"/>
                  <a:gd name="T5" fmla="*/ 1104 h 1104"/>
                  <a:gd name="T6" fmla="*/ 0 w 2832"/>
                  <a:gd name="T7" fmla="*/ 1104 h 110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32"/>
                  <a:gd name="T13" fmla="*/ 0 h 1104"/>
                  <a:gd name="T14" fmla="*/ 2832 w 2832"/>
                  <a:gd name="T15" fmla="*/ 1104 h 110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32" h="1104">
                    <a:moveTo>
                      <a:pt x="0" y="1104"/>
                    </a:moveTo>
                    <a:lnTo>
                      <a:pt x="816" y="0"/>
                    </a:lnTo>
                    <a:lnTo>
                      <a:pt x="2832" y="1104"/>
                    </a:lnTo>
                    <a:lnTo>
                      <a:pt x="0" y="1104"/>
                    </a:lnTo>
                    <a:close/>
                  </a:path>
                </a:pathLst>
              </a:custGeom>
              <a:noFill/>
              <a:ln w="28575" cmpd="sng">
                <a:solidFill>
                  <a:schemeClr val="tx1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842" name="Text Box 12"/>
              <p:cNvSpPr txBox="1">
                <a:spLocks noChangeArrowheads="1"/>
              </p:cNvSpPr>
              <p:nvPr/>
            </p:nvSpPr>
            <p:spPr bwMode="auto">
              <a:xfrm>
                <a:off x="858" y="0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2000" b="1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4843" name="Text Box 13"/>
              <p:cNvSpPr txBox="1">
                <a:spLocks noChangeArrowheads="1"/>
              </p:cNvSpPr>
              <p:nvPr/>
            </p:nvSpPr>
            <p:spPr bwMode="auto">
              <a:xfrm>
                <a:off x="0" y="1350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2000" b="1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34844" name="Text Box 14"/>
              <p:cNvSpPr txBox="1">
                <a:spLocks noChangeArrowheads="1"/>
              </p:cNvSpPr>
              <p:nvPr/>
            </p:nvSpPr>
            <p:spPr bwMode="auto">
              <a:xfrm>
                <a:off x="2922" y="1353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2000" b="1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</p:grpSp>
        <p:sp>
          <p:nvSpPr>
            <p:cNvPr id="34836" name="Line 15"/>
            <p:cNvSpPr>
              <a:spLocks noChangeShapeType="1"/>
            </p:cNvSpPr>
            <p:nvPr/>
          </p:nvSpPr>
          <p:spPr bwMode="auto">
            <a:xfrm>
              <a:off x="977" y="288"/>
              <a:ext cx="288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>
                <a:solidFill>
                  <a:prstClr val="black"/>
                </a:solidFill>
              </a:endParaRPr>
            </a:p>
          </p:txBody>
        </p:sp>
        <p:sp>
          <p:nvSpPr>
            <p:cNvPr id="34837" name="Text Box 16"/>
            <p:cNvSpPr txBox="1">
              <a:spLocks noChangeArrowheads="1"/>
            </p:cNvSpPr>
            <p:nvPr/>
          </p:nvSpPr>
          <p:spPr bwMode="auto">
            <a:xfrm>
              <a:off x="1034" y="1365"/>
              <a:ext cx="5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en-US" sz="2000" b="1">
                  <a:solidFill>
                    <a:prstClr val="black"/>
                  </a:solidFill>
                  <a:latin typeface="Times New Roman" panose="02020603050405020304" pitchFamily="18" charset="0"/>
                </a:rPr>
                <a:t>D</a:t>
              </a:r>
            </a:p>
          </p:txBody>
        </p:sp>
        <p:grpSp>
          <p:nvGrpSpPr>
            <p:cNvPr id="34838" name="Group 19"/>
            <p:cNvGrpSpPr>
              <a:grpSpLocks/>
            </p:cNvGrpSpPr>
            <p:nvPr/>
          </p:nvGrpSpPr>
          <p:grpSpPr bwMode="auto">
            <a:xfrm>
              <a:off x="906" y="336"/>
              <a:ext cx="281" cy="182"/>
              <a:chOff x="0" y="0"/>
              <a:chExt cx="281" cy="182"/>
            </a:xfrm>
          </p:grpSpPr>
          <p:sp>
            <p:nvSpPr>
              <p:cNvPr id="34839" name="Arc 18"/>
              <p:cNvSpPr>
                <a:spLocks/>
              </p:cNvSpPr>
              <p:nvPr/>
            </p:nvSpPr>
            <p:spPr bwMode="auto">
              <a:xfrm rot="12052822" flipH="1">
                <a:off x="145" y="0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w 20361"/>
                  <a:gd name="T7" fmla="*/ 0 h 21600"/>
                  <a:gd name="T8" fmla="*/ 0 w 20361"/>
                  <a:gd name="T9" fmla="*/ 0 h 21600"/>
                  <a:gd name="T10" fmla="*/ 0 w 20361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0361"/>
                  <a:gd name="T19" fmla="*/ 0 h 21600"/>
                  <a:gd name="T20" fmla="*/ 20361 w 20361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0361" h="21600" fill="none" extrusionOk="0">
                    <a:moveTo>
                      <a:pt x="-1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-1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tx1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prstClr val="black"/>
                  </a:solidFill>
                </a:endParaRPr>
              </a:p>
            </p:txBody>
          </p:sp>
          <p:sp>
            <p:nvSpPr>
              <p:cNvPr id="34840" name="Arc 19"/>
              <p:cNvSpPr>
                <a:spLocks/>
              </p:cNvSpPr>
              <p:nvPr/>
            </p:nvSpPr>
            <p:spPr bwMode="auto">
              <a:xfrm rot="14089926" flipH="1">
                <a:off x="4" y="42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w 20361"/>
                  <a:gd name="T7" fmla="*/ 0 h 21600"/>
                  <a:gd name="T8" fmla="*/ 0 w 20361"/>
                  <a:gd name="T9" fmla="*/ 0 h 21600"/>
                  <a:gd name="T10" fmla="*/ 0 w 20361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0361"/>
                  <a:gd name="T19" fmla="*/ 0 h 21600"/>
                  <a:gd name="T20" fmla="*/ 20361 w 20361"/>
                  <a:gd name="T21" fmla="*/ 216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0361" h="21600" fill="none" extrusionOk="0">
                    <a:moveTo>
                      <a:pt x="-1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-1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 cmpd="sng">
                <a:solidFill>
                  <a:schemeClr val="tx1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32790" name="Group 22"/>
          <p:cNvGrpSpPr>
            <a:grpSpLocks/>
          </p:cNvGrpSpPr>
          <p:nvPr/>
        </p:nvGrpSpPr>
        <p:grpSpPr bwMode="auto">
          <a:xfrm>
            <a:off x="3479425" y="2450927"/>
            <a:ext cx="1840395" cy="4210051"/>
            <a:chOff x="-701" y="-2012"/>
            <a:chExt cx="1941" cy="2652"/>
          </a:xfrm>
        </p:grpSpPr>
        <p:grpSp>
          <p:nvGrpSpPr>
            <p:cNvPr id="34830" name="Group 23"/>
            <p:cNvGrpSpPr>
              <a:grpSpLocks/>
            </p:cNvGrpSpPr>
            <p:nvPr/>
          </p:nvGrpSpPr>
          <p:grpSpPr bwMode="auto">
            <a:xfrm>
              <a:off x="-701" y="-2012"/>
              <a:ext cx="1483" cy="2029"/>
              <a:chOff x="-701" y="-2012"/>
              <a:chExt cx="1483" cy="2029"/>
            </a:xfrm>
          </p:grpSpPr>
          <p:sp>
            <p:nvSpPr>
              <p:cNvPr id="34832" name="Line 22"/>
              <p:cNvSpPr>
                <a:spLocks noChangeShapeType="1"/>
              </p:cNvSpPr>
              <p:nvPr/>
            </p:nvSpPr>
            <p:spPr bwMode="auto">
              <a:xfrm flipH="1" flipV="1">
                <a:off x="-645" y="-1829"/>
                <a:ext cx="606" cy="184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833" name="Line 23"/>
              <p:cNvSpPr>
                <a:spLocks noChangeShapeType="1"/>
              </p:cNvSpPr>
              <p:nvPr/>
            </p:nvSpPr>
            <p:spPr bwMode="auto">
              <a:xfrm>
                <a:off x="-648" y="-1832"/>
                <a:ext cx="1430" cy="76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>
                  <a:solidFill>
                    <a:prstClr val="black"/>
                  </a:solidFill>
                </a:endParaRPr>
              </a:p>
            </p:txBody>
          </p:sp>
          <p:sp>
            <p:nvSpPr>
              <p:cNvPr id="34834" name="Text Box 24"/>
              <p:cNvSpPr txBox="1">
                <a:spLocks noChangeArrowheads="1"/>
              </p:cNvSpPr>
              <p:nvPr/>
            </p:nvSpPr>
            <p:spPr bwMode="auto">
              <a:xfrm>
                <a:off x="-701" y="-2012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2000" b="1" dirty="0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E</a:t>
                </a:r>
              </a:p>
            </p:txBody>
          </p:sp>
        </p:grpSp>
        <p:sp>
          <p:nvSpPr>
            <p:cNvPr id="34831" name="Arc 25"/>
            <p:cNvSpPr>
              <a:spLocks/>
            </p:cNvSpPr>
            <p:nvPr/>
          </p:nvSpPr>
          <p:spPr bwMode="auto">
            <a:xfrm flipH="1">
              <a:off x="1144" y="544"/>
              <a:ext cx="96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0"/>
                <a:gd name="T19" fmla="*/ 0 h 21600"/>
                <a:gd name="T20" fmla="*/ 21600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 cmpd="sng">
              <a:solidFill>
                <a:schemeClr val="tx1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solidFill>
                  <a:prstClr val="black"/>
                </a:solidFill>
              </a:endParaRPr>
            </a:p>
          </p:txBody>
        </p:sp>
      </p:grpSp>
      <p:sp>
        <p:nvSpPr>
          <p:cNvPr id="34827" name="TextBox 28"/>
          <p:cNvSpPr txBox="1">
            <a:spLocks noChangeArrowheads="1"/>
          </p:cNvSpPr>
          <p:nvPr/>
        </p:nvSpPr>
        <p:spPr bwMode="auto">
          <a:xfrm>
            <a:off x="5024871" y="4312459"/>
            <a:ext cx="400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4828" name="TextBox 29"/>
          <p:cNvSpPr txBox="1">
            <a:spLocks noChangeArrowheads="1"/>
          </p:cNvSpPr>
          <p:nvPr/>
        </p:nvSpPr>
        <p:spPr bwMode="auto">
          <a:xfrm>
            <a:off x="4599057" y="4312459"/>
            <a:ext cx="8258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="" xmlns:a16="http://schemas.microsoft.com/office/drawing/2014/main" id="{5A976A41-0BB1-6572-CB46-4974DE789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601" y="134432"/>
            <a:ext cx="87439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chemeClr val="accent1"/>
              </a:buClr>
              <a:buSzPct val="70000"/>
              <a:buFont typeface="Wingdings 2" panose="05020102010507070707" pitchFamily="18" charset="2"/>
              <a:buChar char=""/>
              <a:defRPr sz="3200">
                <a:solidFill>
                  <a:schemeClr val="tx1"/>
                </a:solidFill>
                <a:latin typeface="Rockwell" pitchFamily="2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•"/>
              <a:defRPr sz="2600">
                <a:solidFill>
                  <a:schemeClr val="tx1"/>
                </a:solidFill>
                <a:latin typeface="Rockwell" pitchFamily="2" charset="0"/>
              </a:defRPr>
            </a:lvl2pPr>
            <a:lvl3pPr marL="11430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Rockwell" pitchFamily="2" charset="0"/>
              </a:defRPr>
            </a:lvl3pPr>
            <a:lvl4pPr marL="16002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Rockwell" pitchFamily="2" charset="0"/>
              </a:defRPr>
            </a:lvl4pPr>
            <a:lvl5pPr marL="2057400" indent="-228600">
              <a:spcBef>
                <a:spcPts val="400"/>
              </a:spcBef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A8CDD7"/>
              </a:buClr>
              <a:buSzPct val="100000"/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Rockwell" pitchFamily="2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vi-VN" alt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  <a:r>
              <a:rPr lang="vi-VN" alt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ĐƯỜNG PHÂN GIÁC CỦA TAM GIÁC </a:t>
            </a:r>
            <a:endParaRPr lang="en-US" alt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95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4325" y="235803"/>
                <a:ext cx="67056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800" dirty="0" smtClean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NP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D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suy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ra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nào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5" y="235802"/>
                <a:ext cx="6705600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1909" t="-6410" b="-173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914527" y="1262062"/>
            <a:ext cx="4943475" cy="2624138"/>
            <a:chOff x="246" y="1072"/>
            <a:chExt cx="3306" cy="1653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46" y="1072"/>
              <a:ext cx="3306" cy="1641"/>
              <a:chOff x="414" y="2157"/>
              <a:chExt cx="3306" cy="1641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576" y="2448"/>
                <a:ext cx="2832" cy="1104"/>
              </a:xfrm>
              <a:custGeom>
                <a:avLst/>
                <a:gdLst>
                  <a:gd name="T0" fmla="*/ 0 w 2832"/>
                  <a:gd name="T1" fmla="*/ 1104 h 1104"/>
                  <a:gd name="T2" fmla="*/ 816 w 2832"/>
                  <a:gd name="T3" fmla="*/ 0 h 1104"/>
                  <a:gd name="T4" fmla="*/ 2832 w 2832"/>
                  <a:gd name="T5" fmla="*/ 1104 h 1104"/>
                  <a:gd name="T6" fmla="*/ 0 w 2832"/>
                  <a:gd name="T7" fmla="*/ 1104 h 110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32" h="1104">
                    <a:moveTo>
                      <a:pt x="0" y="1104"/>
                    </a:moveTo>
                    <a:lnTo>
                      <a:pt x="816" y="0"/>
                    </a:lnTo>
                    <a:lnTo>
                      <a:pt x="2832" y="1104"/>
                    </a:lnTo>
                    <a:lnTo>
                      <a:pt x="0" y="1104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1272" y="2157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M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>
                <a:off x="414" y="3507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N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3336" y="3510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P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223" y="1360"/>
              <a:ext cx="288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1280" y="2437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VNI-Times" pitchFamily="2" charset="0"/>
                </a:rPr>
                <a:t>D</a:t>
              </a:r>
            </a:p>
          </p:txBody>
        </p:sp>
        <p:grpSp>
          <p:nvGrpSpPr>
            <p:cNvPr id="9" name="Group 13"/>
            <p:cNvGrpSpPr>
              <a:grpSpLocks/>
            </p:cNvGrpSpPr>
            <p:nvPr/>
          </p:nvGrpSpPr>
          <p:grpSpPr bwMode="auto">
            <a:xfrm>
              <a:off x="1152" y="1408"/>
              <a:ext cx="281" cy="182"/>
              <a:chOff x="1307" y="2487"/>
              <a:chExt cx="281" cy="182"/>
            </a:xfrm>
          </p:grpSpPr>
          <p:sp>
            <p:nvSpPr>
              <p:cNvPr id="10" name="Arc 14"/>
              <p:cNvSpPr>
                <a:spLocks/>
              </p:cNvSpPr>
              <p:nvPr/>
            </p:nvSpPr>
            <p:spPr bwMode="auto">
              <a:xfrm rot="12052822" flipH="1">
                <a:off x="1452" y="2487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5"/>
              <p:cNvSpPr>
                <a:spLocks/>
              </p:cNvSpPr>
              <p:nvPr/>
            </p:nvSpPr>
            <p:spPr bwMode="auto">
              <a:xfrm rot="14089926" flipH="1">
                <a:off x="1311" y="2529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421208" y="4876800"/>
                <a:ext cx="2760392" cy="88729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itchFamily="18" charset="0"/>
                  </a:rPr>
                  <a:t>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/>
                            <a:cs typeface="Times New Roman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/>
                            <a:cs typeface="Times New Roman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P</m:t>
                        </m:r>
                      </m:den>
                    </m:f>
                    <m:r>
                      <a:rPr lang="en-US" sz="3600" b="0" i="0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MN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MP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208" y="4876800"/>
                <a:ext cx="2760392" cy="887294"/>
              </a:xfrm>
              <a:prstGeom prst="rect">
                <a:avLst/>
              </a:prstGeom>
              <a:blipFill rotWithShape="1">
                <a:blip r:embed="rId4"/>
                <a:stretch>
                  <a:fillRect l="-6127" b="-8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079209" y="4114800"/>
                <a:ext cx="58550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MNP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D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199" y="4114800"/>
                <a:ext cx="5855001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2081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31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76324" y="235803"/>
                <a:ext cx="669607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800" dirty="0" smtClean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DEF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DK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D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algn="ctr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suy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ra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nào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324" y="235802"/>
                <a:ext cx="6696076" cy="954107"/>
              </a:xfrm>
              <a:prstGeom prst="rect">
                <a:avLst/>
              </a:prstGeom>
              <a:blipFill rotWithShape="1">
                <a:blip r:embed="rId2"/>
                <a:stretch>
                  <a:fillRect t="-6410" b="-173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5"/>
          <p:cNvGrpSpPr>
            <a:grpSpLocks/>
          </p:cNvGrpSpPr>
          <p:nvPr/>
        </p:nvGrpSpPr>
        <p:grpSpPr bwMode="auto">
          <a:xfrm rot="10800000">
            <a:off x="1981201" y="1447800"/>
            <a:ext cx="5125902" cy="2624138"/>
            <a:chOff x="100" y="1072"/>
            <a:chExt cx="3428" cy="1653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00" y="1072"/>
              <a:ext cx="3428" cy="1644"/>
              <a:chOff x="268" y="2157"/>
              <a:chExt cx="3428" cy="1644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576" y="2448"/>
                <a:ext cx="2832" cy="1104"/>
              </a:xfrm>
              <a:custGeom>
                <a:avLst/>
                <a:gdLst>
                  <a:gd name="T0" fmla="*/ 0 w 2832"/>
                  <a:gd name="T1" fmla="*/ 1104 h 1104"/>
                  <a:gd name="T2" fmla="*/ 816 w 2832"/>
                  <a:gd name="T3" fmla="*/ 0 h 1104"/>
                  <a:gd name="T4" fmla="*/ 2832 w 2832"/>
                  <a:gd name="T5" fmla="*/ 1104 h 1104"/>
                  <a:gd name="T6" fmla="*/ 0 w 2832"/>
                  <a:gd name="T7" fmla="*/ 1104 h 110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32" h="1104">
                    <a:moveTo>
                      <a:pt x="0" y="1104"/>
                    </a:moveTo>
                    <a:lnTo>
                      <a:pt x="816" y="0"/>
                    </a:lnTo>
                    <a:lnTo>
                      <a:pt x="2832" y="1104"/>
                    </a:lnTo>
                    <a:lnTo>
                      <a:pt x="0" y="1104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 rot="10800000">
                <a:off x="1272" y="2157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D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 rot="10607645">
                <a:off x="268" y="3509"/>
                <a:ext cx="53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   E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 rot="11064554">
                <a:off x="3312" y="3513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F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223" y="1360"/>
              <a:ext cx="288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 rot="11094013">
              <a:off x="1280" y="2437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 smtClean="0">
                  <a:latin typeface="VNI-Times" pitchFamily="2" charset="0"/>
                </a:rPr>
                <a:t>K</a:t>
              </a:r>
              <a:endParaRPr lang="en-US" altLang="en-US" sz="2400" dirty="0">
                <a:latin typeface="VNI-Times" pitchFamily="2" charset="0"/>
              </a:endParaRPr>
            </a:p>
          </p:txBody>
        </p:sp>
        <p:grpSp>
          <p:nvGrpSpPr>
            <p:cNvPr id="9" name="Group 13"/>
            <p:cNvGrpSpPr>
              <a:grpSpLocks/>
            </p:cNvGrpSpPr>
            <p:nvPr/>
          </p:nvGrpSpPr>
          <p:grpSpPr bwMode="auto">
            <a:xfrm>
              <a:off x="1152" y="1408"/>
              <a:ext cx="281" cy="182"/>
              <a:chOff x="1307" y="2487"/>
              <a:chExt cx="281" cy="182"/>
            </a:xfrm>
          </p:grpSpPr>
          <p:sp>
            <p:nvSpPr>
              <p:cNvPr id="10" name="Arc 14"/>
              <p:cNvSpPr>
                <a:spLocks/>
              </p:cNvSpPr>
              <p:nvPr/>
            </p:nvSpPr>
            <p:spPr bwMode="auto">
              <a:xfrm rot="12052822" flipH="1">
                <a:off x="1452" y="2487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5"/>
              <p:cNvSpPr>
                <a:spLocks/>
              </p:cNvSpPr>
              <p:nvPr/>
            </p:nvSpPr>
            <p:spPr bwMode="auto">
              <a:xfrm rot="14089926" flipH="1">
                <a:off x="1311" y="2529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02208" y="4953000"/>
                <a:ext cx="2760392" cy="88729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itchFamily="18" charset="0"/>
                  </a:rPr>
                  <a:t>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KE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KF</m:t>
                        </m:r>
                      </m:den>
                    </m:f>
                    <m:r>
                      <a:rPr lang="en-US" sz="3600" b="0" i="0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DE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DF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2208" y="4953000"/>
                <a:ext cx="2760392" cy="887294"/>
              </a:xfrm>
              <a:prstGeom prst="rect">
                <a:avLst/>
              </a:prstGeom>
              <a:blipFill rotWithShape="1">
                <a:blip r:embed="rId4"/>
                <a:stretch>
                  <a:fillRect l="-6346" b="-872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20759" y="4191000"/>
                <a:ext cx="56706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DEF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DK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D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745" y="4191000"/>
                <a:ext cx="5670655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2148" t="-11765" b="-317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43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10" y="848380"/>
            <a:ext cx="4402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Tìm độ dài x trong Hình 4.22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5" t="7650"/>
          <a:stretch/>
        </p:blipFill>
        <p:spPr bwMode="auto">
          <a:xfrm>
            <a:off x="5673416" y="76202"/>
            <a:ext cx="3165793" cy="20897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81000" y="2958405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Trong MNP có MI là đường phân giác của góc M.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57200" y="3680849"/>
            <a:ext cx="5715000" cy="1119753"/>
            <a:chOff x="457200" y="3680847"/>
            <a:chExt cx="5715000" cy="1119753"/>
          </a:xfrm>
        </p:grpSpPr>
        <p:sp>
          <p:nvSpPr>
            <p:cNvPr id="18" name="TextBox 17"/>
            <p:cNvSpPr txBox="1"/>
            <p:nvPr/>
          </p:nvSpPr>
          <p:spPr>
            <a:xfrm>
              <a:off x="457200" y="3846493"/>
              <a:ext cx="5715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Do đó ta có: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                hay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  <a:p>
              <a:endParaRPr lang="vi-VN" sz="2800" dirty="0"/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7752629"/>
                </p:ext>
              </p:extLst>
            </p:nvPr>
          </p:nvGraphicFramePr>
          <p:xfrm>
            <a:off x="2438400" y="3744128"/>
            <a:ext cx="1433632" cy="8278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8" name="Equation" r:id="rId4" imgW="675809" imgH="390397" progId="Equation.DSMT4">
                    <p:embed/>
                  </p:oleObj>
                </mc:Choice>
                <mc:Fallback>
                  <p:oleObj name="Equation" r:id="rId4" imgW="675809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438400" y="3744128"/>
                          <a:ext cx="1433632" cy="82787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361928"/>
                </p:ext>
              </p:extLst>
            </p:nvPr>
          </p:nvGraphicFramePr>
          <p:xfrm>
            <a:off x="4630766" y="3680847"/>
            <a:ext cx="1321263" cy="967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9" name="Equation" r:id="rId6" imgW="533022" imgH="390397" progId="Equation.DSMT4">
                    <p:embed/>
                  </p:oleObj>
                </mc:Choice>
                <mc:Fallback>
                  <p:oleObj name="Equation" r:id="rId6" imgW="533022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630766" y="3680847"/>
                          <a:ext cx="1321263" cy="96735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" name="Group 23"/>
          <p:cNvGrpSpPr/>
          <p:nvPr/>
        </p:nvGrpSpPr>
        <p:grpSpPr>
          <a:xfrm>
            <a:off x="685802" y="4731445"/>
            <a:ext cx="3566187" cy="983575"/>
            <a:chOff x="685800" y="4731425"/>
            <a:chExt cx="3566187" cy="983575"/>
          </a:xfrm>
        </p:grpSpPr>
        <p:sp>
          <p:nvSpPr>
            <p:cNvPr id="22" name="TextBox 21"/>
            <p:cNvSpPr txBox="1"/>
            <p:nvPr/>
          </p:nvSpPr>
          <p:spPr>
            <a:xfrm>
              <a:off x="685800" y="4886980"/>
              <a:ext cx="1219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Suy ra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37193"/>
                </p:ext>
              </p:extLst>
            </p:nvPr>
          </p:nvGraphicFramePr>
          <p:xfrm>
            <a:off x="1905000" y="4731425"/>
            <a:ext cx="2346987" cy="983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50" name="Equation" r:id="rId8" imgW="932609" imgH="390397" progId="Equation.DSMT4">
                    <p:embed/>
                  </p:oleObj>
                </mc:Choice>
                <mc:Fallback>
                  <p:oleObj name="Equation" r:id="rId8" imgW="932609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905000" y="4731425"/>
                          <a:ext cx="2346987" cy="9835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1437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10" y="848380"/>
            <a:ext cx="4402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Tìm độ dài x trong Hình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4.23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2958405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Trong EDF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là đường phân giác của góc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E.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52400"/>
            <a:ext cx="3124200" cy="25908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457200" y="3733800"/>
            <a:ext cx="5715000" cy="1066800"/>
            <a:chOff x="457200" y="3733800"/>
            <a:chExt cx="5715000" cy="1066800"/>
          </a:xfrm>
        </p:grpSpPr>
        <p:sp>
          <p:nvSpPr>
            <p:cNvPr id="18" name="TextBox 17"/>
            <p:cNvSpPr txBox="1"/>
            <p:nvPr/>
          </p:nvSpPr>
          <p:spPr>
            <a:xfrm>
              <a:off x="457200" y="3846493"/>
              <a:ext cx="5715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Do đó ta có: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                hay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  <a:p>
              <a:endParaRPr lang="vi-VN" sz="2800" dirty="0"/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3073385"/>
                </p:ext>
              </p:extLst>
            </p:nvPr>
          </p:nvGraphicFramePr>
          <p:xfrm>
            <a:off x="2429683" y="3781455"/>
            <a:ext cx="1404341" cy="790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3" name="Equation" r:id="rId4" imgW="694511" imgH="390397" progId="Equation.DSMT4">
                    <p:embed/>
                  </p:oleObj>
                </mc:Choice>
                <mc:Fallback>
                  <p:oleObj name="Equation" r:id="rId4" imgW="694511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429683" y="3781455"/>
                          <a:ext cx="1404341" cy="79054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3129806"/>
                </p:ext>
              </p:extLst>
            </p:nvPr>
          </p:nvGraphicFramePr>
          <p:xfrm>
            <a:off x="4648200" y="3733800"/>
            <a:ext cx="1474529" cy="9541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4" name="Equation" r:id="rId6" imgW="647036" imgH="418822" progId="Equation.DSMT4">
                    <p:embed/>
                  </p:oleObj>
                </mc:Choice>
                <mc:Fallback>
                  <p:oleObj name="Equation" r:id="rId6" imgW="647036" imgH="41882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648200" y="3733800"/>
                          <a:ext cx="1474529" cy="9541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685800" y="4726137"/>
            <a:ext cx="4275917" cy="1065083"/>
            <a:chOff x="685800" y="4726117"/>
            <a:chExt cx="4275917" cy="1065083"/>
          </a:xfrm>
        </p:grpSpPr>
        <p:sp>
          <p:nvSpPr>
            <p:cNvPr id="22" name="TextBox 21"/>
            <p:cNvSpPr txBox="1"/>
            <p:nvPr/>
          </p:nvSpPr>
          <p:spPr>
            <a:xfrm>
              <a:off x="685800" y="4963180"/>
              <a:ext cx="1219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Suy ra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7780091"/>
                </p:ext>
              </p:extLst>
            </p:nvPr>
          </p:nvGraphicFramePr>
          <p:xfrm>
            <a:off x="2133600" y="4726117"/>
            <a:ext cx="2828117" cy="10650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5" name="Equation" r:id="rId8" imgW="1113520" imgH="418822" progId="Equation.DSMT4">
                    <p:embed/>
                  </p:oleObj>
                </mc:Choice>
                <mc:Fallback>
                  <p:oleObj name="Equation" r:id="rId8" imgW="1113520" imgH="41882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133600" y="4726117"/>
                          <a:ext cx="2828117" cy="106508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8565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53882" dir="13500000" algn="ctr" rotWithShape="0">
            <a:schemeClr val="tx1">
              <a:gamma/>
              <a:shade val="60000"/>
              <a:invGamma/>
              <a:alpha val="50000"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53882" dir="13500000" algn="ctr" rotWithShape="0">
            <a:schemeClr val="tx1">
              <a:gamma/>
              <a:shade val="60000"/>
              <a:invGamma/>
              <a:alpha val="50000"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642</Words>
  <Application>Microsoft Office PowerPoint</Application>
  <PresentationFormat>On-screen Show (4:3)</PresentationFormat>
  <Paragraphs>95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Office Theme</vt:lpstr>
      <vt:lpstr>1_Office Theme</vt:lpstr>
      <vt:lpstr>2_Office Theme</vt:lpstr>
      <vt:lpstr>3_Office Theme</vt:lpstr>
      <vt:lpstr>4_Office Theme</vt:lpstr>
      <vt:lpstr>Equation</vt:lpstr>
      <vt:lpstr>Equation.3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62</cp:revision>
  <dcterms:created xsi:type="dcterms:W3CDTF">2020-04-09T01:44:30Z</dcterms:created>
  <dcterms:modified xsi:type="dcterms:W3CDTF">2024-12-05T22:32:22Z</dcterms:modified>
</cp:coreProperties>
</file>