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7.jpg" ContentType="image/png"/>
  <Override PartName="/ppt/media/image1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2DF90-3AA4-4BB0-8F1C-DDC4C1B38D87}"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DFEEE-C8AB-4B6A-B23F-BF06F1278D92}" type="slidenum">
              <a:rPr lang="en-US" smtClean="0"/>
              <a:t>‹#›</a:t>
            </a:fld>
            <a:endParaRPr lang="en-US"/>
          </a:p>
        </p:txBody>
      </p:sp>
    </p:spTree>
    <p:extLst>
      <p:ext uri="{BB962C8B-B14F-4D97-AF65-F5344CB8AC3E}">
        <p14:creationId xmlns:p14="http://schemas.microsoft.com/office/powerpoint/2010/main" val="221210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pPr/>
              <a:t>15</a:t>
            </a:fld>
            <a:endParaRPr lang="zh-CN" altLang="en-US"/>
          </a:p>
        </p:txBody>
      </p:sp>
    </p:spTree>
    <p:extLst>
      <p:ext uri="{BB962C8B-B14F-4D97-AF65-F5344CB8AC3E}">
        <p14:creationId xmlns:p14="http://schemas.microsoft.com/office/powerpoint/2010/main" val="406831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pPr/>
              <a:t>16</a:t>
            </a:fld>
            <a:endParaRPr lang="zh-CN" altLang="en-US"/>
          </a:p>
        </p:txBody>
      </p:sp>
    </p:spTree>
    <p:extLst>
      <p:ext uri="{BB962C8B-B14F-4D97-AF65-F5344CB8AC3E}">
        <p14:creationId xmlns:p14="http://schemas.microsoft.com/office/powerpoint/2010/main" val="327252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pPr/>
              <a:t>20</a:t>
            </a:fld>
            <a:endParaRPr lang="zh-CN" altLang="en-US"/>
          </a:p>
        </p:txBody>
      </p:sp>
    </p:spTree>
    <p:extLst>
      <p:ext uri="{BB962C8B-B14F-4D97-AF65-F5344CB8AC3E}">
        <p14:creationId xmlns:p14="http://schemas.microsoft.com/office/powerpoint/2010/main" val="4997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pPr/>
              <a:t>24</a:t>
            </a:fld>
            <a:endParaRPr lang="zh-CN" altLang="en-US"/>
          </a:p>
        </p:txBody>
      </p:sp>
    </p:spTree>
    <p:extLst>
      <p:ext uri="{BB962C8B-B14F-4D97-AF65-F5344CB8AC3E}">
        <p14:creationId xmlns:p14="http://schemas.microsoft.com/office/powerpoint/2010/main" val="308070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pPr/>
              <a:t>25</a:t>
            </a:fld>
            <a:endParaRPr lang="zh-CN" altLang="en-US"/>
          </a:p>
        </p:txBody>
      </p:sp>
    </p:spTree>
    <p:extLst>
      <p:ext uri="{BB962C8B-B14F-4D97-AF65-F5344CB8AC3E}">
        <p14:creationId xmlns:p14="http://schemas.microsoft.com/office/powerpoint/2010/main" val="55060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96151D-0D95-4C52-9F09-143FCC7CD1A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124067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151D-0D95-4C52-9F09-143FCC7CD1A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119859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151D-0D95-4C52-9F09-143FCC7CD1A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122910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151D-0D95-4C52-9F09-143FCC7CD1A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361198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96151D-0D95-4C52-9F09-143FCC7CD1A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80596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6151D-0D95-4C52-9F09-143FCC7CD1A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33536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96151D-0D95-4C52-9F09-143FCC7CD1AC}"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426901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6151D-0D95-4C52-9F09-143FCC7CD1AC}"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66910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6151D-0D95-4C52-9F09-143FCC7CD1AC}"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46438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6151D-0D95-4C52-9F09-143FCC7CD1A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320599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6151D-0D95-4C52-9F09-143FCC7CD1A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CC5AA-0661-4DCE-954F-B0291A0BD6F5}" type="slidenum">
              <a:rPr lang="en-US" smtClean="0"/>
              <a:t>‹#›</a:t>
            </a:fld>
            <a:endParaRPr lang="en-US"/>
          </a:p>
        </p:txBody>
      </p:sp>
    </p:spTree>
    <p:extLst>
      <p:ext uri="{BB962C8B-B14F-4D97-AF65-F5344CB8AC3E}">
        <p14:creationId xmlns:p14="http://schemas.microsoft.com/office/powerpoint/2010/main" val="27752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151D-0D95-4C52-9F09-143FCC7CD1AC}" type="datetimeFigureOut">
              <a:rPr lang="en-US" smtClean="0"/>
              <a:t>2/18/2024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CC5AA-0661-4DCE-954F-B0291A0BD6F5}" type="slidenum">
              <a:rPr lang="en-US" smtClean="0"/>
              <a:t>‹#›</a:t>
            </a:fld>
            <a:endParaRPr lang="en-US"/>
          </a:p>
        </p:txBody>
      </p:sp>
    </p:spTree>
    <p:extLst>
      <p:ext uri="{BB962C8B-B14F-4D97-AF65-F5344CB8AC3E}">
        <p14:creationId xmlns:p14="http://schemas.microsoft.com/office/powerpoint/2010/main" val="2376503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9.jpg"/><Relationship Id="rId7"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33.gif"/><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6.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jpg"/><Relationship Id="rId2" Type="http://schemas.openxmlformats.org/officeDocument/2006/relationships/image" Target="../media/image7.jpg"/><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4.xml"/><Relationship Id="rId5" Type="http://schemas.openxmlformats.org/officeDocument/2006/relationships/image" Target="../media/image10.png"/><Relationship Id="rId15" Type="http://schemas.openxmlformats.org/officeDocument/2006/relationships/slide" Target="slide5.xm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0.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1.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3" descr="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729192"/>
            <a:ext cx="3589867" cy="250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1" descr="B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657851"/>
            <a:ext cx="2133600" cy="12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2" descr="B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5657851"/>
            <a:ext cx="2133600" cy="12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0" descr="book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0" y="1"/>
            <a:ext cx="2032000" cy="12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9" descr="book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0"/>
            <a:ext cx="2438400" cy="1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34"/>
          <p:cNvSpPr>
            <a:spLocks noChangeArrowheads="1" noChangeShapeType="1" noTextEdit="1"/>
          </p:cNvSpPr>
          <p:nvPr/>
        </p:nvSpPr>
        <p:spPr bwMode="auto">
          <a:xfrm>
            <a:off x="1267012" y="2714557"/>
            <a:ext cx="4298951" cy="1371600"/>
          </a:xfrm>
          <a:prstGeom prst="rect">
            <a:avLst/>
          </a:prstGeom>
        </p:spPr>
        <p:txBody>
          <a:bodyPr wrap="none" fromWordArt="1">
            <a:prstTxWarp prst="textDeflate">
              <a:avLst>
                <a:gd name="adj" fmla="val 26227"/>
              </a:avLst>
            </a:prstTxWarp>
          </a:bodyPr>
          <a:lstStyle/>
          <a:p>
            <a:pPr algn="ctr"/>
            <a:r>
              <a:rPr lang="en-US" sz="4800" b="1" kern="10" dirty="0" smtClean="0">
                <a:ln w="22225">
                  <a:solidFill>
                    <a:srgbClr val="FF0000"/>
                  </a:solidFill>
                  <a:miter lim="800000"/>
                  <a:headEnd/>
                  <a:tailEnd/>
                </a:ln>
                <a:solidFill>
                  <a:srgbClr val="FF0000"/>
                </a:solidFill>
                <a:latin typeface="Times New Roman" panose="02020603050405020304" pitchFamily="18" charset="0"/>
                <a:cs typeface="Times New Roman" panose="02020603050405020304" pitchFamily="18" charset="0"/>
              </a:rPr>
              <a:t>KHTN 7</a:t>
            </a:r>
            <a:endParaRPr lang="en-US" sz="4800" b="1" kern="10" dirty="0">
              <a:ln w="22225">
                <a:solidFill>
                  <a:srgbClr val="FF0000"/>
                </a:solidFill>
                <a:miter lim="800000"/>
                <a:headEnd/>
                <a:tailEnd/>
              </a:ln>
              <a:solidFill>
                <a:srgbClr val="FF0000"/>
              </a:solidFill>
              <a:latin typeface="Times New Roman" panose="02020603050405020304" pitchFamily="18" charset="0"/>
              <a:cs typeface="Times New Roman" panose="02020603050405020304" pitchFamily="18" charset="0"/>
            </a:endParaRPr>
          </a:p>
        </p:txBody>
      </p:sp>
      <p:pic>
        <p:nvPicPr>
          <p:cNvPr id="2056" name="Picture 35" descr="j02835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33401"/>
            <a:ext cx="1930400" cy="14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6" descr="NAC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051" y="4686300"/>
            <a:ext cx="3028949" cy="21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37"/>
          <p:cNvGrpSpPr>
            <a:grpSpLocks/>
          </p:cNvGrpSpPr>
          <p:nvPr/>
        </p:nvGrpSpPr>
        <p:grpSpPr bwMode="auto">
          <a:xfrm>
            <a:off x="6400801" y="4705351"/>
            <a:ext cx="2571751" cy="2133600"/>
            <a:chOff x="2784" y="2832"/>
            <a:chExt cx="1359" cy="1488"/>
          </a:xfrm>
        </p:grpSpPr>
        <p:pic>
          <p:nvPicPr>
            <p:cNvPr id="2060" name="Picture 38" descr="D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2832"/>
              <a:ext cx="1359"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39"/>
            <p:cNvSpPr>
              <a:spLocks noChangeArrowheads="1"/>
            </p:cNvSpPr>
            <p:nvPr/>
          </p:nvSpPr>
          <p:spPr bwMode="auto">
            <a:xfrm>
              <a:off x="2880" y="2880"/>
              <a:ext cx="336" cy="14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a:solidFill>
                    <a:srgbClr val="FF00FF"/>
                  </a:solidFill>
                </a:rPr>
                <a:t>Cu</a:t>
              </a:r>
            </a:p>
          </p:txBody>
        </p:sp>
      </p:grpSp>
    </p:spTree>
    <p:extLst>
      <p:ext uri="{BB962C8B-B14F-4D97-AF65-F5344CB8AC3E}">
        <p14:creationId xmlns:p14="http://schemas.microsoft.com/office/powerpoint/2010/main" val="2978307772"/>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297" y="307406"/>
            <a:ext cx="9887994" cy="1569660"/>
          </a:xfrm>
          <a:prstGeom prst="rect">
            <a:avLst/>
          </a:prstGeom>
        </p:spPr>
        <p:txBody>
          <a:bodyPr wrap="square">
            <a:spAutoFit/>
          </a:bodyPr>
          <a:lstStyle/>
          <a:p>
            <a:r>
              <a:rPr lang="vi-VN" sz="3200" b="0" i="0" dirty="0" smtClean="0">
                <a:effectLst/>
                <a:latin typeface="Times New Roman" panose="02020603050405020304" pitchFamily="18" charset="0"/>
                <a:cs typeface="Times New Roman" panose="02020603050405020304" pitchFamily="18" charset="0"/>
              </a:rPr>
              <a:t>Nguyên tố hóa học là tập hợp các nguyên tử cùng loại, có cùng số proton trong hạt nhân. Mỗi nguyên tố được xác định theo số proton trong hạt nhân nguyên tử.</a:t>
            </a:r>
            <a:endParaRPr lang="en-US" sz="3200" dirty="0">
              <a:latin typeface="Times New Roman" panose="02020603050405020304" pitchFamily="18" charset="0"/>
              <a:cs typeface="Times New Roman" panose="02020603050405020304" pitchFamily="18" charset="0"/>
            </a:endParaRPr>
          </a:p>
        </p:txBody>
      </p:sp>
      <p:pic>
        <p:nvPicPr>
          <p:cNvPr id="6" name="Picture 3" descr="C:\Users\Public\Pictures\Sample Pictures\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 y="2751798"/>
            <a:ext cx="3700462" cy="33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59" y="2697314"/>
            <a:ext cx="7062744" cy="350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4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4765" y="453910"/>
            <a:ext cx="10567852" cy="2246769"/>
          </a:xfrm>
          <a:prstGeom prst="rect">
            <a:avLst/>
          </a:prstGeom>
        </p:spPr>
        <p:txBody>
          <a:bodyPr wrap="square">
            <a:spAutoFit/>
          </a:bodyPr>
          <a:lstStyle/>
          <a:p>
            <a:r>
              <a:rPr lang="vi-VN" sz="2800" b="0" i="1" dirty="0" smtClean="0">
                <a:solidFill>
                  <a:srgbClr val="000000"/>
                </a:solidFill>
                <a:effectLst/>
                <a:latin typeface="Times New Roman" panose="02020603050405020304" pitchFamily="18" charset="0"/>
                <a:cs typeface="Times New Roman" panose="02020603050405020304" pitchFamily="18" charset="0"/>
              </a:rPr>
              <a:t>Có những chất được tạo nên từ một nguyên tố hóa học (đơn chất), có những chất được tạo nên từ hai hay nhiều nguyên tố hóa học. Vậy để nắm rõ được khái niệm đơn chất, hợp chất, phân tử và đưa ra được một số ví dụ về đơn chất và hợp chất, cũng như tính được khối lượng phân tử theo đơn vị amu, chúng ta cùng đi vào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90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24231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b="1" dirty="0" smtClean="0">
                <a:solidFill>
                  <a:srgbClr val="FF0000"/>
                </a:solidFill>
                <a:latin typeface="Times New Roman" panose="02020603050405020304" pitchFamily="18" charset="0"/>
                <a:cs typeface="Times New Roman" panose="02020603050405020304" pitchFamily="18" charset="0"/>
              </a:rPr>
              <a:t>BÀI 5: PHÂN TỬ - ĐƠN CHẤT </a:t>
            </a:r>
            <a:br>
              <a:rPr lang="vi-VN" sz="4000" b="1" dirty="0" smtClean="0">
                <a:solidFill>
                  <a:srgbClr val="FF0000"/>
                </a:solidFill>
                <a:latin typeface="Times New Roman" panose="02020603050405020304" pitchFamily="18" charset="0"/>
                <a:cs typeface="Times New Roman" panose="02020603050405020304" pitchFamily="18" charset="0"/>
              </a:rPr>
            </a:br>
            <a:r>
              <a:rPr lang="vi-VN" sz="4000" b="1" dirty="0" smtClean="0">
                <a:solidFill>
                  <a:srgbClr val="FF0000"/>
                </a:solidFill>
                <a:latin typeface="Times New Roman" panose="02020603050405020304" pitchFamily="18" charset="0"/>
                <a:cs typeface="Times New Roman" panose="02020603050405020304" pitchFamily="18" charset="0"/>
              </a:rPr>
              <a:t>– HỢP CHẤT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Google Shape;28014;p42"/>
          <p:cNvSpPr txBox="1">
            <a:spLocks/>
          </p:cNvSpPr>
          <p:nvPr/>
        </p:nvSpPr>
        <p:spPr>
          <a:xfrm>
            <a:off x="2830618" y="5335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CHƯƠNG II. </a:t>
            </a:r>
          </a:p>
          <a:p>
            <a:r>
              <a:rPr lang="vi-VN" sz="4000" b="1" dirty="0" smtClean="0">
                <a:latin typeface="Times New Roman" panose="02020603050405020304" pitchFamily="18" charset="0"/>
                <a:cs typeface="Times New Roman" panose="02020603050405020304" pitchFamily="18" charset="0"/>
              </a:rPr>
              <a:t>PHÂN </a:t>
            </a:r>
            <a:r>
              <a:rPr lang="en-US" sz="4000" b="1" dirty="0" smtClean="0">
                <a:latin typeface="Times New Roman" panose="02020603050405020304" pitchFamily="18" charset="0"/>
                <a:cs typeface="Times New Roman" panose="02020603050405020304" pitchFamily="18" charset="0"/>
              </a:rPr>
              <a:t>TỬ . LIÊN KẾT HOÁ HỌC</a:t>
            </a:r>
            <a:endParaRPr lang="vi-VN" sz="4000" b="1" dirty="0">
              <a:latin typeface="Times New Roman" panose="02020603050405020304" pitchFamily="18" charset="0"/>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2" y="385036"/>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subTitle" idx="1"/>
          </p:nvPr>
        </p:nvSpPr>
        <p:spPr>
          <a:xfrm>
            <a:off x="1262743" y="1433604"/>
            <a:ext cx="9144000" cy="16557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err="1" smtClean="0">
                <a:latin typeface="Times New Roman" panose="02020603050405020304" pitchFamily="18" charset="0"/>
                <a:cs typeface="Times New Roman" panose="02020603050405020304" pitchFamily="18" charset="0"/>
              </a:rPr>
              <a:t>Hàng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chục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triệu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chất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hoá</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học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đã</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biết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phân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loại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như</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thế</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nào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để</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dễ</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nghiên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cứu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sử</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dụng</a:t>
            </a:r>
            <a:r>
              <a:rPr lang="en-US" sz="4400" b="1" dirty="0"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19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1223886" y="1382502"/>
            <a:ext cx="8061446" cy="99481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err="1" smtClean="0">
                <a:solidFill>
                  <a:srgbClr val="002060"/>
                </a:solidFill>
                <a:latin typeface="Times New Roman" panose="02020603050405020304" pitchFamily="18" charset="0"/>
                <a:cs typeface="Times New Roman" panose="02020603050405020304" pitchFamily="18" charset="0"/>
              </a:rPr>
              <a:t>Phân</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loại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chất</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4" name="Google Shape;28014;p42"/>
          <p:cNvSpPr txBox="1">
            <a:spLocks/>
          </p:cNvSpPr>
          <p:nvPr/>
        </p:nvSpPr>
        <p:spPr>
          <a:xfrm>
            <a:off x="737220" y="0"/>
            <a:ext cx="1108132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solidFill>
                  <a:srgbClr val="FF0000"/>
                </a:solidFill>
                <a:latin typeface="Times New Roman" panose="02020603050405020304" pitchFamily="18" charset="0"/>
                <a:cs typeface="Times New Roman" panose="02020603050405020304" pitchFamily="18" charset="0"/>
              </a:rPr>
              <a:t>BÀI 5. PHÂN TỬ - ĐƠN CHẤT – HỢP CHẤT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522513" y="1435771"/>
            <a:ext cx="688310" cy="731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5122" name="Picture 2" descr="Tổng hợp các bức tranh tô màu bàn tay đẹp nhất dành tặng cho bé |  Photograp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79" y="1566461"/>
            <a:ext cx="441778" cy="47026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8014;p42"/>
          <p:cNvSpPr txBox="1">
            <a:spLocks/>
          </p:cNvSpPr>
          <p:nvPr/>
        </p:nvSpPr>
        <p:spPr>
          <a:xfrm>
            <a:off x="139668" y="712345"/>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I.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4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666085" y="229888"/>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Times New Roman" panose="02020603050405020304" pitchFamily="18" charset="0"/>
                  <a:cs typeface="Times New Roman" panose="02020603050405020304" pitchFamily="18" charset="0"/>
                </a:rPr>
                <a:t>Phân loại chất</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328338" y="925409"/>
            <a:ext cx="11348320" cy="830997"/>
          </a:xfrm>
          <a:prstGeom prst="rect">
            <a:avLst/>
          </a:prstGeom>
          <a:noFill/>
        </p:spPr>
        <p:txBody>
          <a:bodyPr wrap="square">
            <a:spAutoFit/>
          </a:bodyPr>
          <a:lstStyle/>
          <a:p>
            <a:pPr algn="just"/>
            <a:r>
              <a:rPr lang="vi-VN" sz="2400" b="1" i="0" dirty="0">
                <a:solidFill>
                  <a:srgbClr val="333333"/>
                </a:solidFill>
                <a:effectLst/>
                <a:latin typeface="Times New Roman" panose="02020603050405020304" pitchFamily="18" charset="0"/>
                <a:cs typeface="Times New Roman" panose="02020603050405020304" pitchFamily="18" charset="0"/>
              </a:rPr>
              <a:t>Mô hình hạt của đồng ở thể rắn, khí oxygen, khí hiếm helium, khí carbon dioxide và muối ăn ở thể rắn được biểu diễn trong Hình 5.1 </a:t>
            </a:r>
            <a:endParaRPr lang="vi-VN" sz="2400" b="1" dirty="0">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36155" y="1727647"/>
            <a:ext cx="7881257" cy="3672442"/>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328338" y="5490780"/>
            <a:ext cx="11242253" cy="1200329"/>
          </a:xfrm>
          <a:prstGeom prst="rect">
            <a:avLst/>
          </a:prstGeom>
          <a:noFill/>
        </p:spPr>
        <p:txBody>
          <a:bodyPr wrap="square">
            <a:spAutoFit/>
          </a:bodyPr>
          <a:lstStyle/>
          <a:p>
            <a:pPr algn="just"/>
            <a:r>
              <a:rPr lang="vi-VN" sz="2400" b="1" i="1" dirty="0">
                <a:solidFill>
                  <a:srgbClr val="FF0000"/>
                </a:solidFill>
                <a:effectLst/>
                <a:latin typeface="Times New Roman" panose="02020603050405020304" pitchFamily="18" charset="0"/>
                <a:cs typeface="Times New Roman" panose="02020603050405020304" pitchFamily="18" charset="0"/>
              </a:rPr>
              <a:t>Lưu ý: Nguyên tử được biểu diễn bằng các quả cầu. Các nguyên tử cùng màu thuộc cùng một nguyên tố hóa học, các nguyên tử khác màu thuộc các nguyên tố hóa học khác nhau.</a:t>
            </a:r>
            <a:endParaRPr lang="vi-VN"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935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Times New Roman" panose="02020603050405020304" pitchFamily="18" charset="0"/>
                  <a:cs typeface="Times New Roman" panose="02020603050405020304" pitchFamily="18" charset="0"/>
                </a:rPr>
                <a:t>Phân loại chất</a:t>
              </a:r>
              <a:endParaRPr lang="en-US" sz="3200" dirty="0">
                <a:solidFill>
                  <a:srgbClr val="FF0000"/>
                </a:solidFill>
                <a:latin typeface="Times New Roman" panose="02020603050405020304" pitchFamily="18" charset="0"/>
                <a:cs typeface="Times New Roman" panose="02020603050405020304" pitchFamily="18" charset="0"/>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1804129" y="824596"/>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376264" y="4784817"/>
            <a:ext cx="11297166" cy="1569660"/>
          </a:xfrm>
          <a:prstGeom prst="rect">
            <a:avLst/>
          </a:prstGeom>
          <a:noFill/>
        </p:spPr>
        <p:txBody>
          <a:bodyPr wrap="square">
            <a:spAutoFit/>
          </a:bodyPr>
          <a:lstStyle/>
          <a:p>
            <a:pPr algn="l" latinLnBrk="0"/>
            <a:r>
              <a:rPr lang="vi-VN" sz="2400" b="1" i="1" dirty="0">
                <a:solidFill>
                  <a:srgbClr val="C00000"/>
                </a:solidFill>
                <a:effectLst/>
                <a:latin typeface="Times New Roman" panose="02020603050405020304" pitchFamily="18" charset="0"/>
                <a:cs typeface="Times New Roman" panose="02020603050405020304" pitchFamily="18" charset="0"/>
              </a:rPr>
              <a:t>Quan sát các mô hình trong Hình 5.1, thảo luận </a:t>
            </a:r>
            <a:r>
              <a:rPr lang="en-US" sz="2400" b="1" i="1" dirty="0" err="1" smtClean="0">
                <a:solidFill>
                  <a:srgbClr val="C00000"/>
                </a:solidFill>
                <a:latin typeface="Times New Roman" panose="02020603050405020304" pitchFamily="18" charset="0"/>
                <a:cs typeface="Times New Roman" panose="02020603050405020304" pitchFamily="18" charset="0"/>
              </a:rPr>
              <a:t>đôi</a:t>
            </a:r>
            <a:r>
              <a:rPr lang="vi-VN" sz="2400" b="1" i="1" dirty="0" smtClean="0">
                <a:solidFill>
                  <a:srgbClr val="C00000"/>
                </a:solidFill>
                <a:effectLst/>
                <a:latin typeface="Times New Roman" panose="02020603050405020304" pitchFamily="18" charset="0"/>
                <a:cs typeface="Times New Roman" panose="02020603050405020304" pitchFamily="18" charset="0"/>
              </a:rPr>
              <a:t> </a:t>
            </a:r>
            <a:r>
              <a:rPr lang="vi-VN" sz="2400" b="1" i="1" dirty="0">
                <a:solidFill>
                  <a:srgbClr val="C00000"/>
                </a:solidFill>
                <a:effectLst/>
                <a:latin typeface="Times New Roman" panose="02020603050405020304" pitchFamily="18" charset="0"/>
                <a:cs typeface="Times New Roman" panose="02020603050405020304" pitchFamily="18" charset="0"/>
              </a:rPr>
              <a:t>và thực hiện yêu cầu sau:</a:t>
            </a:r>
            <a:endParaRPr lang="vi-VN" sz="2400" b="1" i="0" dirty="0">
              <a:solidFill>
                <a:srgbClr val="C00000"/>
              </a:solidFill>
              <a:effectLst/>
              <a:latin typeface="Times New Roman" panose="02020603050405020304" pitchFamily="18" charset="0"/>
              <a:cs typeface="Times New Roman" panose="02020603050405020304" pitchFamily="18" charset="0"/>
            </a:endParaRPr>
          </a:p>
          <a:p>
            <a:pPr algn="l" latinLnBrk="0"/>
            <a:r>
              <a:rPr lang="vi-VN" sz="2400" b="1" i="0" dirty="0">
                <a:solidFill>
                  <a:schemeClr val="accent5">
                    <a:lumMod val="50000"/>
                  </a:schemeClr>
                </a:solidFill>
                <a:effectLst/>
                <a:latin typeface="Times New Roman" panose="02020603050405020304" pitchFamily="18" charset="0"/>
                <a:cs typeface="Times New Roman" panose="02020603050405020304" pitchFamily="18" charset="0"/>
              </a:rPr>
              <a:t>Dựa vào thành phần nguyên tố, em hãy phân loại các chất trên thành 2 loại: chất được tạo nên từ một nguyên tố hóa học và chất được tạo nên từ hai nguyên tố hóa học.</a:t>
            </a:r>
          </a:p>
        </p:txBody>
      </p:sp>
      <p:sp>
        <p:nvSpPr>
          <p:cNvPr id="2" name="Rectangle 1"/>
          <p:cNvSpPr/>
          <p:nvPr/>
        </p:nvSpPr>
        <p:spPr>
          <a:xfrm>
            <a:off x="376264" y="4871805"/>
            <a:ext cx="11134421" cy="2123658"/>
          </a:xfrm>
          <a:prstGeom prst="rect">
            <a:avLst/>
          </a:prstGeom>
        </p:spPr>
        <p:txBody>
          <a:bodyPr wrap="square">
            <a:spAutoFit/>
          </a:bodyPr>
          <a:lstStyle/>
          <a:p>
            <a:r>
              <a:rPr lang="vi-VN" sz="2800" b="0" i="0" dirty="0" smtClean="0">
                <a:solidFill>
                  <a:srgbClr val="002060"/>
                </a:solidFill>
                <a:effectLst/>
                <a:latin typeface="Times New Roman" panose="02020603050405020304" pitchFamily="18" charset="0"/>
                <a:cs typeface="Times New Roman" panose="02020603050405020304" pitchFamily="18" charset="0"/>
              </a:rPr>
              <a:t>- Chất được tạo nên từ một nguyên tố hóa học là: đồng, khí oxygen, khí hiếm helium vì được tạo từ các quả cầu cùng màu</a:t>
            </a:r>
          </a:p>
          <a:p>
            <a:r>
              <a:rPr lang="vi-VN" sz="2800" b="0" i="0" dirty="0" smtClean="0">
                <a:solidFill>
                  <a:srgbClr val="002060"/>
                </a:solidFill>
                <a:effectLst/>
                <a:latin typeface="Times New Roman" panose="02020603050405020304" pitchFamily="18" charset="0"/>
                <a:cs typeface="Times New Roman" panose="02020603050405020304" pitchFamily="18" charset="0"/>
              </a:rPr>
              <a:t>- Chất được tạo nên từ 2 nguyên tố hóa học là: Khí carbon dioxide, muối ăn vì được tạo từ 2 quả cầu khác màu nhau</a:t>
            </a: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211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014;p42"/>
          <p:cNvSpPr txBox="1">
            <a:spLocks/>
          </p:cNvSpPr>
          <p:nvPr/>
        </p:nvSpPr>
        <p:spPr>
          <a:xfrm>
            <a:off x="737220" y="0"/>
            <a:ext cx="1108132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solidFill>
                  <a:srgbClr val="FF0000"/>
                </a:solidFill>
                <a:latin typeface="Times New Roman" panose="02020603050405020304" pitchFamily="18" charset="0"/>
                <a:cs typeface="Times New Roman" panose="02020603050405020304" pitchFamily="18" charset="0"/>
              </a:rPr>
              <a:t>BÀI 5. PHÂN TỬ - ĐƠN CHẤT – HỢP CHẤT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Google Shape;28014;p42"/>
          <p:cNvSpPr txBox="1">
            <a:spLocks/>
          </p:cNvSpPr>
          <p:nvPr/>
        </p:nvSpPr>
        <p:spPr>
          <a:xfrm>
            <a:off x="139668" y="712345"/>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I.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6" name="Google Shape;28014;p42"/>
          <p:cNvSpPr txBox="1">
            <a:spLocks/>
          </p:cNvSpPr>
          <p:nvPr/>
        </p:nvSpPr>
        <p:spPr>
          <a:xfrm>
            <a:off x="139668" y="150702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endParaRPr lang="vi-VN" sz="4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93408" y="2301697"/>
            <a:ext cx="3642177" cy="2165800"/>
          </a:xfrm>
          <a:prstGeom prst="rect">
            <a:avLst/>
          </a:prstGeom>
        </p:spPr>
      </p:pic>
      <p:pic>
        <p:nvPicPr>
          <p:cNvPr id="9" name="Picture 2" descr="Câu hỏi 3 trang 30 SGK Khoa học tự nhiên 7 Cánh diều -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998" y="2176982"/>
            <a:ext cx="21812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ydro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39" y="2457157"/>
            <a:ext cx="3452618" cy="22143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3557" y="3078310"/>
            <a:ext cx="1058091"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559814" y="3047828"/>
            <a:ext cx="1058091"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088060" y="4738953"/>
            <a:ext cx="39319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Hydrogen</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838587" y="4738953"/>
            <a:ext cx="39319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Nitrogen</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544084" y="4515363"/>
            <a:ext cx="39319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Copper</a:t>
            </a:r>
            <a:endParaRPr lang="en-US" sz="2800" dirty="0">
              <a:latin typeface="Times New Roman" panose="02020603050405020304" pitchFamily="18" charset="0"/>
              <a:cs typeface="Times New Roman" panose="02020603050405020304" pitchFamily="18" charset="0"/>
            </a:endParaRPr>
          </a:p>
        </p:txBody>
      </p:sp>
      <p:sp>
        <p:nvSpPr>
          <p:cNvPr id="16" name="Cloud Callout 15"/>
          <p:cNvSpPr/>
          <p:nvPr/>
        </p:nvSpPr>
        <p:spPr>
          <a:xfrm>
            <a:off x="4314083" y="5280236"/>
            <a:ext cx="6152602" cy="120178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Đơn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2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014;p42"/>
          <p:cNvSpPr txBox="1">
            <a:spLocks/>
          </p:cNvSpPr>
          <p:nvPr/>
        </p:nvSpPr>
        <p:spPr>
          <a:xfrm>
            <a:off x="737220" y="0"/>
            <a:ext cx="1108132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solidFill>
                  <a:srgbClr val="FF0000"/>
                </a:solidFill>
                <a:latin typeface="Times New Roman" panose="02020603050405020304" pitchFamily="18" charset="0"/>
                <a:cs typeface="Times New Roman" panose="02020603050405020304" pitchFamily="18" charset="0"/>
              </a:rPr>
              <a:t>BÀI 5. PHÂN TỬ - ĐƠN CHẤT – HỢP CHẤT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Google Shape;28014;p42"/>
          <p:cNvSpPr txBox="1">
            <a:spLocks/>
          </p:cNvSpPr>
          <p:nvPr/>
        </p:nvSpPr>
        <p:spPr>
          <a:xfrm>
            <a:off x="139668" y="712345"/>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I.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6" name="Google Shape;28014;p42"/>
          <p:cNvSpPr txBox="1">
            <a:spLocks/>
          </p:cNvSpPr>
          <p:nvPr/>
        </p:nvSpPr>
        <p:spPr>
          <a:xfrm>
            <a:off x="139668" y="150702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pic>
        <p:nvPicPr>
          <p:cNvPr id="11" name="Picture 1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371301" y="2445923"/>
            <a:ext cx="731838" cy="7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350893" y="2187019"/>
            <a:ext cx="9853980"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Đơn </a:t>
            </a:r>
            <a:r>
              <a:rPr lang="vi-VN" sz="3200" dirty="0">
                <a:latin typeface="Times New Roman" panose="02020603050405020304" pitchFamily="18" charset="0"/>
                <a:cs typeface="Times New Roman" panose="02020603050405020304" pitchFamily="18" charset="0"/>
              </a:rPr>
              <a:t>chất là chất được tạo nên từ một nguyên tố hoá học. </a:t>
            </a:r>
          </a:p>
        </p:txBody>
      </p:sp>
      <p:sp>
        <p:nvSpPr>
          <p:cNvPr id="13" name="Rectangle 12"/>
          <p:cNvSpPr/>
          <p:nvPr/>
        </p:nvSpPr>
        <p:spPr>
          <a:xfrm>
            <a:off x="737220" y="4879398"/>
            <a:ext cx="11207931" cy="954107"/>
          </a:xfrm>
          <a:prstGeom prst="rect">
            <a:avLst/>
          </a:prstGeom>
        </p:spPr>
        <p:txBody>
          <a:bodyPr wrap="square">
            <a:spAutoFit/>
          </a:bodyPr>
          <a:lstStyle/>
          <a:p>
            <a:pPr lvl="0"/>
            <a:r>
              <a:rPr lang="vi-VN" sz="2800" b="1" dirty="0">
                <a:solidFill>
                  <a:srgbClr val="FF0000"/>
                </a:solidFill>
                <a:latin typeface="Times New Roman" pitchFamily="18" charset="0"/>
                <a:ea typeface="Arial" pitchFamily="34" charset="0"/>
                <a:cs typeface="Times New Roman" pitchFamily="18" charset="0"/>
              </a:rPr>
              <a:t>T</a:t>
            </a:r>
            <a:r>
              <a:rPr lang="en-US" sz="2800" b="1" dirty="0" err="1">
                <a:solidFill>
                  <a:srgbClr val="FF0000"/>
                </a:solidFill>
                <a:latin typeface="Times New Roman" pitchFamily="18" charset="0"/>
                <a:ea typeface="Arial" pitchFamily="34" charset="0"/>
                <a:cs typeface="Times New Roman" pitchFamily="18" charset="0"/>
              </a:rPr>
              <a:t>hảo</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luận</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cặp</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đôi</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cho</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ví</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dụ</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về</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đơn</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smtClean="0">
                <a:solidFill>
                  <a:srgbClr val="FF0000"/>
                </a:solidFill>
                <a:latin typeface="Times New Roman" pitchFamily="18" charset="0"/>
                <a:ea typeface="Arial" pitchFamily="34" charset="0"/>
                <a:cs typeface="Times New Roman" pitchFamily="18" charset="0"/>
              </a:rPr>
              <a:t>chất</a:t>
            </a:r>
            <a:r>
              <a:rPr lang="en-US" sz="2800" b="1" dirty="0" smtClean="0">
                <a:solidFill>
                  <a:srgbClr val="FF0000"/>
                </a:solidFill>
                <a:latin typeface="Times New Roman" pitchFamily="18" charset="0"/>
                <a:ea typeface="Arial" pitchFamily="34" charset="0"/>
                <a:cs typeface="Times New Roman" pitchFamily="18" charset="0"/>
              </a:rPr>
              <a:t>,</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cho</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biết</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đơn</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chất</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smtClean="0">
                <a:solidFill>
                  <a:srgbClr val="FF0000"/>
                </a:solidFill>
                <a:latin typeface="Times New Roman" pitchFamily="18" charset="0"/>
                <a:ea typeface="Arial" pitchFamily="34" charset="0"/>
                <a:cs typeface="Times New Roman" pitchFamily="18" charset="0"/>
              </a:rPr>
              <a:t>đó</a:t>
            </a:r>
            <a:r>
              <a:rPr lang="en-US" sz="2800" b="1" dirty="0" smtClean="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tạo</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nên</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từ</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nguyên</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a:solidFill>
                  <a:srgbClr val="FF0000"/>
                </a:solidFill>
                <a:latin typeface="Times New Roman" pitchFamily="18" charset="0"/>
                <a:ea typeface="Arial" pitchFamily="34" charset="0"/>
                <a:cs typeface="Times New Roman" pitchFamily="18" charset="0"/>
              </a:rPr>
              <a:t>tố</a:t>
            </a:r>
            <a:r>
              <a:rPr lang="en-US" sz="2800" b="1" dirty="0">
                <a:solidFill>
                  <a:srgbClr val="FF0000"/>
                </a:solidFill>
                <a:latin typeface="Times New Roman" pitchFamily="18" charset="0"/>
                <a:ea typeface="Arial" pitchFamily="34" charset="0"/>
                <a:cs typeface="Times New Roman" pitchFamily="18" charset="0"/>
              </a:rPr>
              <a:t> </a:t>
            </a:r>
            <a:r>
              <a:rPr lang="en-US" sz="2800" b="1" dirty="0" err="1" smtClean="0">
                <a:solidFill>
                  <a:srgbClr val="FF0000"/>
                </a:solidFill>
                <a:latin typeface="Times New Roman" pitchFamily="18" charset="0"/>
                <a:ea typeface="Arial" pitchFamily="34" charset="0"/>
                <a:cs typeface="Times New Roman" pitchFamily="18" charset="0"/>
              </a:rPr>
              <a:t>nào</a:t>
            </a:r>
            <a:r>
              <a:rPr lang="en-US" sz="2800" b="1" dirty="0" smtClean="0">
                <a:solidFill>
                  <a:srgbClr val="FF0000"/>
                </a:solidFill>
                <a:latin typeface="Times New Roman" pitchFamily="18" charset="0"/>
                <a:ea typeface="Arial" pitchFamily="34"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4" name="Rectangle 3"/>
          <p:cNvSpPr>
            <a:spLocks noChangeArrowheads="1"/>
          </p:cNvSpPr>
          <p:nvPr/>
        </p:nvSpPr>
        <p:spPr bwMode="auto">
          <a:xfrm>
            <a:off x="1229988" y="2787602"/>
            <a:ext cx="1097286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oxygen (O),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hiếm</a:t>
            </a:r>
            <a:r>
              <a:rPr lang="en-US" sz="3200" dirty="0" smtClean="0">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helium (He), …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p:nvPr/>
        </p:nvSpPr>
        <p:spPr>
          <a:xfrm>
            <a:off x="1229988" y="3487474"/>
            <a:ext cx="10588558" cy="584775"/>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 Tên của đơn chất thường trùng với tên của nguyên </a:t>
            </a:r>
            <a:r>
              <a:rPr lang="vi-VN" sz="3200" dirty="0" smtClean="0">
                <a:latin typeface="Times New Roman" panose="02020603050405020304" pitchFamily="18" charset="0"/>
                <a:cs typeface="Times New Roman" panose="02020603050405020304" pitchFamily="18" charset="0"/>
              </a:rPr>
              <a:t>tố</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2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3"/>
                                        </p:tgtEl>
                                      </p:cBhvr>
                                    </p:animEffect>
                                    <p:anim calcmode="lin" valueType="num">
                                      <p:cBhvr>
                                        <p:cTn id="12" dur="1000"/>
                                        <p:tgtEl>
                                          <p:spTgt spid="13"/>
                                        </p:tgtEl>
                                        <p:attrNameLst>
                                          <p:attrName>ppt_x</p:attrName>
                                        </p:attrNameLst>
                                      </p:cBhvr>
                                      <p:tavLst>
                                        <p:tav tm="0">
                                          <p:val>
                                            <p:strVal val="ppt_x"/>
                                          </p:val>
                                        </p:tav>
                                        <p:tav tm="100000">
                                          <p:val>
                                            <p:strVal val="ppt_x"/>
                                          </p:val>
                                        </p:tav>
                                      </p:tavLst>
                                    </p:anim>
                                    <p:anim calcmode="lin" valueType="num">
                                      <p:cBhvr>
                                        <p:cTn id="13" dur="1000"/>
                                        <p:tgtEl>
                                          <p:spTgt spid="13"/>
                                        </p:tgtEl>
                                        <p:attrNameLst>
                                          <p:attrName>ppt_y</p:attrName>
                                        </p:attrNameLst>
                                      </p:cBhvr>
                                      <p:tavLst>
                                        <p:tav tm="0">
                                          <p:val>
                                            <p:strVal val="ppt_y"/>
                                          </p:val>
                                        </p:tav>
                                        <p:tav tm="100000">
                                          <p:val>
                                            <p:strVal val="ppt_y+.1"/>
                                          </p:val>
                                        </p:tav>
                                      </p:tavLst>
                                    </p:anim>
                                    <p:set>
                                      <p:cBhvr>
                                        <p:cTn id="14" dur="1" fill="hold">
                                          <p:stCondLst>
                                            <p:cond delay="9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1480791" y="7937"/>
            <a:ext cx="10512425" cy="6858000"/>
          </a:xfrm>
          <a:prstGeom prst="rect">
            <a:avLst/>
          </a:prstGeom>
          <a:noFill/>
        </p:spPr>
      </p:pic>
      <p:sp>
        <p:nvSpPr>
          <p:cNvPr id="19457" name="Rectangle 1"/>
          <p:cNvSpPr>
            <a:spLocks noChangeArrowheads="1"/>
          </p:cNvSpPr>
          <p:nvPr/>
        </p:nvSpPr>
        <p:spPr bwMode="auto">
          <a:xfrm>
            <a:off x="2136911" y="382489"/>
            <a:ext cx="9697278" cy="52322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indent="107950" algn="just" fontAlgn="base">
              <a:spcBef>
                <a:spcPct val="0"/>
              </a:spcBef>
              <a:spcAft>
                <a:spcPct val="0"/>
              </a:spcAft>
            </a:pP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Một</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số</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nguyên</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tố</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tạo</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nên</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các</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dạng</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đơn</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chất</a:t>
            </a:r>
            <a:r>
              <a:rPr lang="en-US" sz="2800" dirty="0">
                <a:solidFill>
                  <a:schemeClr val="tx1"/>
                </a:solidFill>
                <a:latin typeface="Times New Roman" pitchFamily="18" charset="0"/>
                <a:ea typeface="Arial" pitchFamily="34" charset="0"/>
                <a:cs typeface="Times New Roman" pitchFamily="18" charset="0"/>
              </a:rPr>
              <a:t> </a:t>
            </a:r>
            <a:r>
              <a:rPr lang="en-US" sz="2800" dirty="0" err="1">
                <a:solidFill>
                  <a:schemeClr val="tx1"/>
                </a:solidFill>
                <a:latin typeface="Times New Roman" pitchFamily="18" charset="0"/>
                <a:ea typeface="Arial" pitchFamily="34" charset="0"/>
                <a:cs typeface="Times New Roman" pitchFamily="18" charset="0"/>
              </a:rPr>
              <a:t>khác</a:t>
            </a:r>
            <a:r>
              <a:rPr lang="en-US" sz="2800" dirty="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nhau</a:t>
            </a:r>
            <a:r>
              <a:rPr lang="en-US" sz="2800" dirty="0" smtClean="0">
                <a:solidFill>
                  <a:schemeClr val="tx1"/>
                </a:solidFill>
                <a:latin typeface="Times New Roman" pitchFamily="18" charset="0"/>
                <a:ea typeface="Arial" pitchFamily="34" charset="0"/>
                <a:cs typeface="Times New Roman" pitchFamily="18" charset="0"/>
              </a:rPr>
              <a:t>, VD:</a:t>
            </a:r>
            <a:endParaRPr lang="en-US" sz="2800" dirty="0">
              <a:solidFill>
                <a:schemeClr val="tx1"/>
              </a:solidFill>
              <a:latin typeface="Times New Roman" pitchFamily="18" charset="0"/>
              <a:cs typeface="Times New Roman" pitchFamily="18" charset="0"/>
            </a:endParaRPr>
          </a:p>
        </p:txBody>
      </p:sp>
      <p:sp>
        <p:nvSpPr>
          <p:cNvPr id="6" name="Rectangle 5"/>
          <p:cNvSpPr/>
          <p:nvPr/>
        </p:nvSpPr>
        <p:spPr>
          <a:xfrm>
            <a:off x="8496303" y="1017300"/>
            <a:ext cx="2057400"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i="1" dirty="0">
                <a:latin typeface="+mj-lt"/>
              </a:rPr>
              <a:t>Than chì và kim cương đều tạo nên từ nguyên tố carbon</a:t>
            </a:r>
            <a:endParaRPr lang="en-US" sz="2400" i="1" dirty="0">
              <a:latin typeface="+mj-lt"/>
            </a:endParaRPr>
          </a:p>
        </p:txBody>
      </p:sp>
      <p:sp>
        <p:nvSpPr>
          <p:cNvPr id="19459" name="AutoShape 3" descr="Câu chuyện về than chì và kim cương... ⋆ ONETECH Blog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Câu chuyện về than chì và kim cương... ⋆ ONETECH Blogs"/>
          <p:cNvPicPr>
            <a:picLocks noChangeAspect="1" noChangeArrowheads="1"/>
          </p:cNvPicPr>
          <p:nvPr/>
        </p:nvPicPr>
        <p:blipFill>
          <a:blip r:embed="rId3" cstate="print"/>
          <a:srcRect/>
          <a:stretch>
            <a:fillRect/>
          </a:stretch>
        </p:blipFill>
        <p:spPr bwMode="auto">
          <a:xfrm>
            <a:off x="3276602" y="914401"/>
            <a:ext cx="4495799" cy="2234440"/>
          </a:xfrm>
          <a:prstGeom prst="rect">
            <a:avLst/>
          </a:prstGeom>
          <a:noFill/>
        </p:spPr>
      </p:pic>
      <p:sp>
        <p:nvSpPr>
          <p:cNvPr id="10" name="Rectangle 9"/>
          <p:cNvSpPr/>
          <p:nvPr/>
        </p:nvSpPr>
        <p:spPr>
          <a:xfrm>
            <a:off x="2641600" y="5637291"/>
            <a:ext cx="7391400"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107950" algn="just"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Đơn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099" y="3157532"/>
            <a:ext cx="2466975" cy="22272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688" y="3142452"/>
            <a:ext cx="3070224" cy="2257425"/>
          </a:xfrm>
          <a:prstGeom prst="rect">
            <a:avLst/>
          </a:prstGeom>
        </p:spPr>
      </p:pic>
      <p:sp>
        <p:nvSpPr>
          <p:cNvPr id="4" name="TextBox 3"/>
          <p:cNvSpPr txBox="1"/>
          <p:nvPr/>
        </p:nvSpPr>
        <p:spPr>
          <a:xfrm>
            <a:off x="2010570" y="3266753"/>
            <a:ext cx="19431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oxygen</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484688" y="4861579"/>
            <a:ext cx="19431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Ozone</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8484224" y="3661250"/>
            <a:ext cx="271503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i="1" dirty="0" err="1" smtClean="0">
                <a:latin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tố</a:t>
            </a:r>
            <a:r>
              <a:rPr lang="en-US" sz="2400" i="1" dirty="0" smtClean="0">
                <a:latin typeface="Times New Roman" panose="02020603050405020304" pitchFamily="18" charset="0"/>
                <a:cs typeface="Times New Roman" panose="02020603050405020304" pitchFamily="18" charset="0"/>
              </a:rPr>
              <a:t> oxygen </a:t>
            </a:r>
            <a:r>
              <a:rPr lang="en-US" sz="2400" i="1" dirty="0" err="1" smtClean="0">
                <a:latin typeface="Times New Roman" panose="02020603050405020304" pitchFamily="18" charset="0"/>
                <a:cs typeface="Times New Roman" panose="02020603050405020304" pitchFamily="18" charset="0"/>
              </a:rPr>
              <a:t>tạo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khí</a:t>
            </a:r>
            <a:r>
              <a:rPr lang="en-US" sz="2400" i="1" dirty="0" smtClean="0">
                <a:latin typeface="Times New Roman" panose="02020603050405020304" pitchFamily="18" charset="0"/>
                <a:cs typeface="Times New Roman" panose="02020603050405020304" pitchFamily="18" charset="0"/>
              </a:rPr>
              <a:t> oxygen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khí</a:t>
            </a:r>
            <a:r>
              <a:rPr lang="en-US" sz="2400" i="1" dirty="0" smtClean="0">
                <a:latin typeface="Times New Roman" panose="02020603050405020304" pitchFamily="18" charset="0"/>
                <a:cs typeface="Times New Roman" panose="02020603050405020304" pitchFamily="18" charset="0"/>
              </a:rPr>
              <a:t> ozone.</a:t>
            </a:r>
            <a:endParaRPr lang="en-US" sz="2400" i="1" dirty="0">
              <a:latin typeface="Times New Roman" panose="02020603050405020304" pitchFamily="18" charset="0"/>
              <a:cs typeface="Times New Roman" panose="02020603050405020304" pitchFamily="18" charset="0"/>
            </a:endParaRPr>
          </a:p>
        </p:txBody>
      </p:sp>
      <p:pic>
        <p:nvPicPr>
          <p:cNvPr id="13" name="Picture 12"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1466057" y="23903"/>
            <a:ext cx="731838" cy="70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0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amond(in)">
                                      <p:cBhvr>
                                        <p:cTn id="17" dur="20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6" grpId="0" animBg="1"/>
      <p:bldP spid="10" grpId="0" animBg="1"/>
      <p:bldP spid="4"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3" name="Hộp Văn bản 2">
            <a:extLst>
              <a:ext uri="{FF2B5EF4-FFF2-40B4-BE49-F238E27FC236}">
                <a16:creationId xmlns:a16="http://schemas.microsoft.com/office/drawing/2014/main" id="{2EB46676-46D6-4D8B-949D-690D3F4DAACF}"/>
              </a:ext>
            </a:extLst>
          </p:cNvPr>
          <p:cNvSpPr txBox="1"/>
          <p:nvPr/>
        </p:nvSpPr>
        <p:spPr>
          <a:xfrm>
            <a:off x="3304904" y="5344729"/>
            <a:ext cx="4273616" cy="1323439"/>
          </a:xfrm>
          <a:prstGeom prst="rect">
            <a:avLst/>
          </a:prstGeom>
          <a:noFill/>
        </p:spPr>
        <p:txBody>
          <a:bodyPr wrap="square" rtlCol="0">
            <a:spAutoFit/>
          </a:bodyPr>
          <a:lstStyle/>
          <a:p>
            <a:pPr algn="ctr"/>
            <a:r>
              <a:rPr lang="vi-VN" sz="4000" b="1" i="1" dirty="0">
                <a:solidFill>
                  <a:srgbClr val="FF0000"/>
                </a:solidFill>
                <a:latin typeface="Times New Roman" panose="02020603050405020304" pitchFamily="18" charset="0"/>
                <a:cs typeface="Times New Roman" panose="02020603050405020304" pitchFamily="18" charset="0"/>
              </a:rPr>
              <a:t>KHAI XUÂN </a:t>
            </a:r>
          </a:p>
          <a:p>
            <a:pPr algn="ctr"/>
            <a:r>
              <a:rPr lang="en-US" sz="4000" b="1" i="1" dirty="0" smtClean="0">
                <a:solidFill>
                  <a:srgbClr val="FF0000"/>
                </a:solidFill>
                <a:latin typeface="Times New Roman" panose="02020603050405020304" pitchFamily="18" charset="0"/>
                <a:cs typeface="Times New Roman" panose="02020603050405020304" pitchFamily="18" charset="0"/>
              </a:rPr>
              <a:t>2024</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015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a:extLst>
              <a:ext uri="{FF2B5EF4-FFF2-40B4-BE49-F238E27FC236}">
                <a16:creationId xmlns:a16="http://schemas.microsoft.com/office/drawing/2014/main" id="{C87645CD-CF73-402C-828D-A207308FBBA2}"/>
              </a:ext>
            </a:extLst>
          </p:cNvPr>
          <p:cNvSpPr txBox="1"/>
          <p:nvPr/>
        </p:nvSpPr>
        <p:spPr>
          <a:xfrm>
            <a:off x="483040" y="639563"/>
            <a:ext cx="11708960" cy="523220"/>
          </a:xfrm>
          <a:prstGeom prst="rect">
            <a:avLst/>
          </a:prstGeom>
          <a:noFill/>
        </p:spPr>
        <p:txBody>
          <a:bodyPr wrap="square">
            <a:spAutoFit/>
          </a:bodyPr>
          <a:lstStyle/>
          <a:p>
            <a:pPr algn="ctr"/>
            <a:r>
              <a:rPr lang="vi-VN" sz="2800" b="1" dirty="0" smtClean="0">
                <a:solidFill>
                  <a:schemeClr val="bg2">
                    <a:lumMod val="10000"/>
                  </a:schemeClr>
                </a:solidFill>
                <a:latin typeface="Times New Roman" panose="02020603050405020304" pitchFamily="18" charset="0"/>
                <a:cs typeface="Times New Roman" panose="02020603050405020304" pitchFamily="18" charset="0"/>
              </a:rPr>
              <a:t>Đơn chất được phân loại thành </a:t>
            </a:r>
            <a:r>
              <a:rPr lang="vi-VN" sz="2800" b="1" dirty="0">
                <a:solidFill>
                  <a:schemeClr val="bg2">
                    <a:lumMod val="10000"/>
                  </a:schemeClr>
                </a:solidFill>
                <a:latin typeface="Times New Roman" panose="02020603050405020304" pitchFamily="18" charset="0"/>
                <a:cs typeface="Times New Roman" panose="02020603050405020304" pitchFamily="18" charset="0"/>
              </a:rPr>
              <a:t>3 </a:t>
            </a:r>
            <a:r>
              <a:rPr lang="vi-VN" sz="2800" b="1" dirty="0" smtClean="0">
                <a:solidFill>
                  <a:schemeClr val="bg2">
                    <a:lumMod val="10000"/>
                  </a:schemeClr>
                </a:solidFill>
                <a:latin typeface="Times New Roman" panose="02020603050405020304" pitchFamily="18" charset="0"/>
                <a:cs typeface="Times New Roman" panose="02020603050405020304" pitchFamily="18" charset="0"/>
              </a:rPr>
              <a:t>loại:</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kim</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loại</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phi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kim</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khí</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hiếm</a:t>
            </a:r>
            <a:r>
              <a:rPr lang="vi-VN" sz="28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vi-VN" sz="28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9" name="Picture 38" descr="ag0021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81521">
            <a:off x="659464" y="58871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814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ox(in)">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ôi Yêu Hóa Học - [TYHH Facts] - Thuỷ ngân! - Là kim loại duy nhất tồn tại  dưới dạng lỏng ở nhiệt độ thường. Nó bị phân chia thành các giọ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ôi Yêu Hóa Học - [TYHH Facts] - Thuỷ ngân! - Là kim loại duy nhất tồn tại  dưới dạng lỏng ở nhiệt độ thường. Nó bị phân chia thành các giọ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ôi Yêu Hóa Học - [TYHH Facts] - Thuỷ ngân! - Là kim loại duy nhất tồn tại  dưới dạng lỏng ở nhiệt độ thường. Nó bị phân chia thành các giọt"/>
          <p:cNvSpPr>
            <a:spLocks noChangeAspect="1" noChangeArrowheads="1"/>
          </p:cNvSpPr>
          <p:nvPr/>
        </p:nvSpPr>
        <p:spPr bwMode="auto">
          <a:xfrm>
            <a:off x="396874" y="0"/>
            <a:ext cx="1685925" cy="3332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600" y="1803402"/>
            <a:ext cx="3695700" cy="4279900"/>
          </a:xfrm>
          <a:prstGeom prst="rect">
            <a:avLst/>
          </a:prstGeom>
        </p:spPr>
      </p:pic>
      <p:sp>
        <p:nvSpPr>
          <p:cNvPr id="9" name="Rectangle 8"/>
          <p:cNvSpPr/>
          <p:nvPr/>
        </p:nvSpPr>
        <p:spPr>
          <a:xfrm>
            <a:off x="845288" y="44423"/>
            <a:ext cx="11095700" cy="1077218"/>
          </a:xfrm>
          <a:prstGeom prst="rect">
            <a:avLst/>
          </a:prstGeom>
        </p:spPr>
        <p:txBody>
          <a:bodyPr wrap="square">
            <a:spAutoFit/>
          </a:bodyPr>
          <a:lstStyle/>
          <a:p>
            <a:pPr marL="457200" indent="-457200">
              <a:buFontTx/>
              <a:buChar char="-"/>
            </a:pP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rắn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nhôm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lỏng</a:t>
            </a:r>
            <a:r>
              <a:rPr lang="en-US" sz="3200" dirty="0" smtClean="0">
                <a:latin typeface="Times New Roman" pitchFamily="18" charset="0"/>
                <a:cs typeface="Times New Roman" pitchFamily="18" charset="0"/>
              </a:rPr>
              <a:t>.</a:t>
            </a:r>
            <a:endParaRPr lang="en-US" sz="3200" dirty="0"/>
          </a:p>
        </p:txBody>
      </p:sp>
      <p:sp>
        <p:nvSpPr>
          <p:cNvPr id="10" name="AutoShape 8" descr="Sắt là gì? Vai trò và ứng dụng của kim loại sắt | Inox Đại Dươ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4" y="1803402"/>
            <a:ext cx="4149726" cy="2184398"/>
          </a:xfrm>
          <a:prstGeom prst="rect">
            <a:avLst/>
          </a:prstGeom>
        </p:spPr>
      </p:pic>
      <p:pic>
        <p:nvPicPr>
          <p:cNvPr id="12" name="Picture 11" descr="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75" y="3860802"/>
            <a:ext cx="4149726"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125794" y="1434636"/>
            <a:ext cx="14097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Cu</a:t>
            </a:r>
            <a:endParaRPr lang="en-US" sz="3200" b="1" dirty="0">
              <a:latin typeface="Times New Roman" panose="02020603050405020304" pitchFamily="18" charset="0"/>
              <a:cs typeface="Times New Roman" panose="02020603050405020304" pitchFamily="18" charset="0"/>
            </a:endParaRPr>
          </a:p>
        </p:txBody>
      </p:sp>
      <p:pic>
        <p:nvPicPr>
          <p:cNvPr id="15" name="Picture 6" descr="Nhẫn nam bạc đính đá pnjsilver xmxmk000171 | pnj.com.vn">
            <a:extLst>
              <a:ext uri="{FF2B5EF4-FFF2-40B4-BE49-F238E27FC236}">
                <a16:creationId xmlns:a16="http://schemas.microsoft.com/office/drawing/2014/main" id="{A68CF4EF-4630-4EDD-AC61-1D65B0120B5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43501" y="3492329"/>
            <a:ext cx="2677585" cy="25909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ành khách định mang 20 viên đạn còn hạt nổ lên máy bay có thể bị ...">
            <a:extLst>
              <a:ext uri="{FF2B5EF4-FFF2-40B4-BE49-F238E27FC236}">
                <a16:creationId xmlns:a16="http://schemas.microsoft.com/office/drawing/2014/main" id="{314ABDFB-0F07-45C2-9218-3F7360FDE4F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5593" y="793708"/>
            <a:ext cx="3702925" cy="27805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67520" y="5448300"/>
            <a:ext cx="111477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Ag</a:t>
            </a:r>
            <a:endParaRPr lang="en-US" sz="2800" b="1" dirty="0">
              <a:latin typeface="Times New Roman" panose="02020603050405020304" pitchFamily="18" charset="0"/>
              <a:cs typeface="Times New Roman" panose="02020603050405020304" pitchFamily="18" charset="0"/>
            </a:endParaRPr>
          </a:p>
        </p:txBody>
      </p:sp>
      <p:pic>
        <p:nvPicPr>
          <p:cNvPr id="18" name="Picture 17" descr="ag00218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0081521">
            <a:off x="115158" y="9074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8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5288" y="44423"/>
            <a:ext cx="11105541" cy="1569660"/>
          </a:xfrm>
          <a:prstGeom prst="rect">
            <a:avLst/>
          </a:prstGeom>
        </p:spPr>
        <p:txBody>
          <a:bodyPr wrap="none">
            <a:spAutoFit/>
          </a:bodyPr>
          <a:lstStyle/>
          <a:p>
            <a:pPr marL="457200" indent="-457200">
              <a:buFontTx/>
              <a:buChar char="-"/>
            </a:pP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phi </a:t>
            </a:r>
            <a:r>
              <a:rPr lang="en-US" sz="3200" dirty="0" err="1" smtClean="0">
                <a:latin typeface="Times New Roman" pitchFamily="18" charset="0"/>
                <a:cs typeface="Times New Roman" pitchFamily="18" charset="0"/>
              </a:rPr>
              <a:t>kim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rắn</a:t>
            </a:r>
            <a:r>
              <a:rPr lang="en-US" sz="3200" dirty="0" smtClean="0">
                <a:latin typeface="Times New Roman" pitchFamily="18" charset="0"/>
                <a:cs typeface="Times New Roman" pitchFamily="18" charset="0"/>
              </a:rPr>
              <a:t> (sulfur, carbon,..), </a:t>
            </a:r>
          </a:p>
          <a:p>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hydrogen, nitrogen,...)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lỏng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bromine.</a:t>
            </a:r>
          </a:p>
          <a:p>
            <a:r>
              <a:rPr lang="en-US" sz="3200" dirty="0" smtClean="0">
                <a:latin typeface="Times New Roman" pitchFamily="18" charset="0"/>
                <a:cs typeface="Times New Roman" pitchFamily="18" charset="0"/>
              </a:rPr>
              <a:t> </a:t>
            </a:r>
            <a:endParaRPr lang="en-US" sz="3200" dirty="0"/>
          </a:p>
        </p:txBody>
      </p:sp>
      <p:pic>
        <p:nvPicPr>
          <p:cNvPr id="5" name="Picture 10" descr="Mau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1" y="1235611"/>
            <a:ext cx="3409212" cy="204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1" y="1235611"/>
            <a:ext cx="3736974" cy="20416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1" y="3414062"/>
            <a:ext cx="3409212" cy="27103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502" y="3414062"/>
            <a:ext cx="3736974" cy="2720038"/>
          </a:xfrm>
          <a:prstGeom prst="rect">
            <a:avLst/>
          </a:prstGeom>
        </p:spPr>
      </p:pic>
      <p:sp>
        <p:nvSpPr>
          <p:cNvPr id="9" name="TextBox 8"/>
          <p:cNvSpPr txBox="1"/>
          <p:nvPr/>
        </p:nvSpPr>
        <p:spPr>
          <a:xfrm>
            <a:off x="781788" y="2815603"/>
            <a:ext cx="2362200" cy="461665"/>
          </a:xfrm>
          <a:prstGeom prst="rect">
            <a:avLst/>
          </a:prstGeom>
          <a:noFill/>
        </p:spPr>
        <p:txBody>
          <a:bodyPr wrap="square" rtlCol="0">
            <a:spAutoFit/>
          </a:bodyPr>
          <a:lstStyle/>
          <a:p>
            <a:r>
              <a:rPr lang="en-US" sz="2400" dirty="0" smtClean="0"/>
              <a:t>Sulfur</a:t>
            </a:r>
            <a:endParaRPr lang="en-US" sz="2400" dirty="0"/>
          </a:p>
        </p:txBody>
      </p:sp>
      <p:sp>
        <p:nvSpPr>
          <p:cNvPr id="10" name="TextBox 9"/>
          <p:cNvSpPr txBox="1"/>
          <p:nvPr/>
        </p:nvSpPr>
        <p:spPr>
          <a:xfrm>
            <a:off x="4254501" y="2840513"/>
            <a:ext cx="2362200" cy="461665"/>
          </a:xfrm>
          <a:prstGeom prst="rect">
            <a:avLst/>
          </a:prstGeom>
          <a:noFill/>
        </p:spPr>
        <p:txBody>
          <a:bodyPr wrap="square" rtlCol="0">
            <a:spAutoFit/>
          </a:bodyPr>
          <a:lstStyle/>
          <a:p>
            <a:r>
              <a:rPr lang="en-US" sz="2400" dirty="0" smtClean="0"/>
              <a:t>Carbon</a:t>
            </a:r>
            <a:endParaRPr lang="en-US" sz="2400" dirty="0"/>
          </a:p>
        </p:txBody>
      </p:sp>
      <p:sp>
        <p:nvSpPr>
          <p:cNvPr id="11" name="TextBox 10"/>
          <p:cNvSpPr txBox="1"/>
          <p:nvPr/>
        </p:nvSpPr>
        <p:spPr>
          <a:xfrm>
            <a:off x="4323614" y="5662702"/>
            <a:ext cx="2362200" cy="461665"/>
          </a:xfrm>
          <a:prstGeom prst="rect">
            <a:avLst/>
          </a:prstGeom>
          <a:noFill/>
        </p:spPr>
        <p:txBody>
          <a:bodyPr wrap="square" rtlCol="0">
            <a:spAutoFit/>
          </a:bodyPr>
          <a:lstStyle/>
          <a:p>
            <a:r>
              <a:rPr lang="en-US" sz="2400" dirty="0" smtClean="0"/>
              <a:t>Chlorine</a:t>
            </a:r>
            <a:endParaRPr lang="en-US"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6450" y="1235611"/>
            <a:ext cx="3536950" cy="5012789"/>
          </a:xfrm>
          <a:prstGeom prst="rect">
            <a:avLst/>
          </a:prstGeom>
        </p:spPr>
      </p:pic>
      <p:pic>
        <p:nvPicPr>
          <p:cNvPr id="13" name="Picture 12" descr="ag00218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0081521">
            <a:off x="67796" y="-2958"/>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59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676" y="325654"/>
            <a:ext cx="6324167" cy="1077218"/>
          </a:xfrm>
          <a:prstGeom prst="rect">
            <a:avLst/>
          </a:prstGeom>
        </p:spPr>
        <p:txBody>
          <a:bodyPr wrap="none">
            <a:spAutoFit/>
          </a:bodyPr>
          <a:lstStyle/>
          <a:p>
            <a:pPr marL="457200" indent="-457200">
              <a:buFontTx/>
              <a:buChar char="-"/>
            </a:pP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hiếm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endParaRPr lang="en-US" sz="3200" dirty="0"/>
          </a:p>
        </p:txBody>
      </p:sp>
      <p:pic>
        <p:nvPicPr>
          <p:cNvPr id="5" name="Picture 4"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7796" y="-2958"/>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3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6" name="Google Shape;1993;p32">
            <a:extLst>
              <a:ext uri="{FF2B5EF4-FFF2-40B4-BE49-F238E27FC236}">
                <a16:creationId xmlns:a16="http://schemas.microsoft.com/office/drawing/2014/main" id="{981DA99F-6EA5-4108-BBBF-39175AC514D8}"/>
              </a:ext>
            </a:extLst>
          </p:cNvPr>
          <p:cNvSpPr/>
          <p:nvPr/>
        </p:nvSpPr>
        <p:spPr>
          <a:xfrm rot="10800000">
            <a:off x="1150034" y="259734"/>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Times New Roman" panose="02020603050405020304" pitchFamily="18" charset="0"/>
              <a:ea typeface="Calibri"/>
              <a:cs typeface="Times New Roman" pitchFamily="18" charset="0"/>
              <a:sym typeface="Calibri"/>
            </a:endParaRPr>
          </a:p>
        </p:txBody>
      </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Times New Roman" panose="02020603050405020304" pitchFamily="18" charset="0"/>
                <a:ea typeface="Calibri"/>
                <a:cs typeface="Times New Roman" panose="02020603050405020304" pitchFamily="18" charset="0"/>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60444" y="2447778"/>
            <a:ext cx="7857801" cy="3971391"/>
          </a:xfrm>
          <a:prstGeom prst="rect">
            <a:avLst/>
          </a:prstGeom>
        </p:spPr>
      </p:pic>
      <p:sp>
        <p:nvSpPr>
          <p:cNvPr id="9" name="Google Shape;28014;p42"/>
          <p:cNvSpPr txBox="1">
            <a:spLocks/>
          </p:cNvSpPr>
          <p:nvPr/>
        </p:nvSpPr>
        <p:spPr>
          <a:xfrm>
            <a:off x="1372583" y="241413"/>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432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886999" y="186730"/>
            <a:ext cx="2677886"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339517" y="164403"/>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502301" y="11749"/>
            <a:ext cx="2152819" cy="2377193"/>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154448" y="2147571"/>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37555" y="131563"/>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324947" y="2541266"/>
            <a:ext cx="2143125" cy="1445012"/>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7860071">
            <a:off x="10170098" y="920751"/>
            <a:ext cx="1675853"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546903" y="2218693"/>
            <a:ext cx="2916448" cy="1885452"/>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154722" y="2369016"/>
            <a:ext cx="2847975" cy="1744686"/>
          </a:xfrm>
          <a:prstGeom prst="rect">
            <a:avLst/>
          </a:prstGeom>
          <a:ln>
            <a:noFill/>
          </a:ln>
          <a:effectLst>
            <a:softEdge rad="112500"/>
          </a:effectLst>
        </p:spPr>
      </p:pic>
      <p:sp>
        <p:nvSpPr>
          <p:cNvPr id="2" name="Rectangle 1"/>
          <p:cNvSpPr/>
          <p:nvPr/>
        </p:nvSpPr>
        <p:spPr>
          <a:xfrm>
            <a:off x="159026" y="4022186"/>
            <a:ext cx="12032973" cy="2677656"/>
          </a:xfrm>
          <a:prstGeom prst="rect">
            <a:avLst/>
          </a:prstGeom>
        </p:spPr>
        <p:txBody>
          <a:bodyPr wrap="square">
            <a:spAutoFit/>
          </a:bodyPr>
          <a:lstStyle/>
          <a:p>
            <a:r>
              <a:rPr lang="vi-VN" sz="2800" b="0" i="0" dirty="0" smtClean="0">
                <a:effectLst/>
                <a:latin typeface="Times New Roman" panose="02020603050405020304" pitchFamily="18" charset="0"/>
                <a:cs typeface="Times New Roman" panose="02020603050405020304" pitchFamily="18" charset="0"/>
              </a:rPr>
              <a:t>- Đồng (copper): dùng làm lõi dây</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dẫn</a:t>
            </a:r>
            <a:r>
              <a:rPr lang="vi-VN" sz="2800" b="0" i="0" dirty="0" smtClean="0">
                <a:effectLst/>
                <a:latin typeface="Times New Roman" panose="02020603050405020304" pitchFamily="18" charset="0"/>
                <a:cs typeface="Times New Roman" panose="02020603050405020304" pitchFamily="18" charset="0"/>
              </a:rPr>
              <a:t> điện, </a:t>
            </a:r>
            <a:r>
              <a:rPr lang="en-US" sz="2800" b="0" i="0" dirty="0" err="1" smtClean="0">
                <a:effectLst/>
                <a:latin typeface="Times New Roman" panose="02020603050405020304" pitchFamily="18" charset="0"/>
                <a:cs typeface="Times New Roman" panose="02020603050405020304" pitchFamily="18" charset="0"/>
              </a:rPr>
              <a:t>chế</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tạo</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động</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cơ</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điện</a:t>
            </a:r>
            <a:r>
              <a:rPr lang="en-US" sz="2800" b="0" i="0" dirty="0" smtClean="0">
                <a:effectLst/>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dùng </a:t>
            </a:r>
            <a:r>
              <a:rPr lang="vi-VN" sz="2800" dirty="0">
                <a:latin typeface="Times New Roman" panose="02020603050405020304" pitchFamily="18" charset="0"/>
                <a:cs typeface="Times New Roman" panose="02020603050405020304" pitchFamily="18" charset="0"/>
              </a:rPr>
              <a:t>làm các loại nhạc khí</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a:t>
            </a:r>
            <a:endParaRPr lang="vi-VN" sz="2800" b="0" i="0" dirty="0" smtClean="0">
              <a:effectLst/>
              <a:latin typeface="Times New Roman" panose="02020603050405020304" pitchFamily="18" charset="0"/>
              <a:cs typeface="Times New Roman" panose="02020603050405020304" pitchFamily="18" charset="0"/>
            </a:endParaRPr>
          </a:p>
          <a:p>
            <a:r>
              <a:rPr lang="vi-VN" sz="2800" b="0" i="0" dirty="0" smtClean="0">
                <a:effectLst/>
                <a:latin typeface="Times New Roman" panose="02020603050405020304" pitchFamily="18" charset="0"/>
                <a:cs typeface="Times New Roman" panose="02020603050405020304" pitchFamily="18" charset="0"/>
              </a:rPr>
              <a:t>- Hydrogen: dùng làm nhiên liệu chính cho nhiều động cơ như xe ô tô,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vi-VN" sz="2800" b="0" i="0" dirty="0" smtClean="0">
                <a:effectLst/>
                <a:latin typeface="Times New Roman" panose="02020603050405020304" pitchFamily="18" charset="0"/>
                <a:cs typeface="Times New Roman" panose="02020603050405020304" pitchFamily="18" charset="0"/>
              </a:rPr>
              <a:t>tên lửa…, </a:t>
            </a:r>
          </a:p>
          <a:p>
            <a:r>
              <a:rPr lang="vi-VN" sz="2800" b="0" i="0" dirty="0" smtClean="0">
                <a:effectLst/>
                <a:latin typeface="Times New Roman" panose="02020603050405020304" pitchFamily="18" charset="0"/>
                <a:cs typeface="Times New Roman" panose="02020603050405020304" pitchFamily="18" charset="0"/>
              </a:rPr>
              <a:t>- Carbon: than chì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sử </a:t>
            </a:r>
            <a:r>
              <a:rPr lang="vi-VN" sz="2800" dirty="0">
                <a:latin typeface="Times New Roman" panose="02020603050405020304" pitchFamily="18" charset="0"/>
                <a:cs typeface="Times New Roman" panose="02020603050405020304" pitchFamily="18" charset="0"/>
              </a:rPr>
              <a:t>dụng làm ruột bút chì, than hoạt tính được sử dụng trong y tế để hấp thụ chất độc hại; </a:t>
            </a:r>
            <a:r>
              <a:rPr lang="vi-VN" sz="2800" b="0" i="0" dirty="0" smtClean="0">
                <a:effectLst/>
                <a:latin typeface="Times New Roman" panose="02020603050405020304" pitchFamily="18" charset="0"/>
                <a:cs typeface="Times New Roman" panose="02020603050405020304" pitchFamily="18" charset="0"/>
              </a:rPr>
              <a:t>kim cương dùng làm đồ trang sức, mũi khoan</a:t>
            </a:r>
            <a:r>
              <a:rPr lang="en-US" sz="2800" b="0" i="0" dirty="0" smtClean="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0899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arn(inVertical)">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LUYỆN TẬP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9936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291" y="387151"/>
            <a:ext cx="8035451" cy="2246769"/>
          </a:xfrm>
          <a:prstGeom prst="rect">
            <a:avLst/>
          </a:prstGeom>
        </p:spPr>
        <p:txBody>
          <a:bodyPr wrap="square">
            <a:spAutoFit/>
          </a:bodyPr>
          <a:lstStyle/>
          <a:p>
            <a:pPr algn="just"/>
            <a:r>
              <a:rPr lang="en-US" sz="2800" b="1" i="0" dirty="0" err="1" smtClean="0">
                <a:solidFill>
                  <a:srgbClr val="FF0000"/>
                </a:solidFill>
                <a:effectLst/>
                <a:latin typeface="Times New Roman" panose="02020603050405020304" pitchFamily="18" charset="0"/>
              </a:rPr>
              <a:t>Câu</a:t>
            </a:r>
            <a:r>
              <a:rPr lang="en-US" sz="2800" b="1" i="0" dirty="0" smtClean="0">
                <a:solidFill>
                  <a:srgbClr val="FF0000"/>
                </a:solidFill>
                <a:effectLst/>
                <a:latin typeface="Times New Roman" panose="02020603050405020304" pitchFamily="18" charset="0"/>
              </a:rPr>
              <a:t> 1: </a:t>
            </a:r>
            <a:r>
              <a:rPr lang="en-US" sz="2800" b="1" i="0" dirty="0" err="1" smtClean="0">
                <a:solidFill>
                  <a:srgbClr val="FF0000"/>
                </a:solidFill>
                <a:effectLst/>
                <a:latin typeface="Times New Roman" panose="02020603050405020304" pitchFamily="18" charset="0"/>
              </a:rPr>
              <a:t>Lõi</a:t>
            </a:r>
            <a:r>
              <a:rPr lang="en-US" sz="2800" b="1" i="0" dirty="0" smtClean="0">
                <a:solidFill>
                  <a:srgbClr val="FF0000"/>
                </a:solidFill>
                <a:effectLst/>
                <a:latin typeface="Times New Roman" panose="02020603050405020304" pitchFamily="18" charset="0"/>
              </a:rPr>
              <a:t> </a:t>
            </a:r>
            <a:r>
              <a:rPr lang="en-US" sz="2800" b="1" i="0" dirty="0" err="1" smtClean="0">
                <a:solidFill>
                  <a:srgbClr val="FF0000"/>
                </a:solidFill>
                <a:effectLst/>
                <a:latin typeface="Times New Roman" panose="02020603050405020304" pitchFamily="18" charset="0"/>
              </a:rPr>
              <a:t>dây</a:t>
            </a:r>
            <a:r>
              <a:rPr lang="en-US" sz="2800" b="1" i="0" dirty="0" smtClean="0">
                <a:solidFill>
                  <a:srgbClr val="FF0000"/>
                </a:solidFill>
                <a:effectLst/>
                <a:latin typeface="Times New Roman" panose="02020603050405020304" pitchFamily="18" charset="0"/>
              </a:rPr>
              <a:t> </a:t>
            </a:r>
            <a:r>
              <a:rPr lang="en-US" sz="2800" b="1" i="0" dirty="0" err="1" smtClean="0">
                <a:solidFill>
                  <a:srgbClr val="FF0000"/>
                </a:solidFill>
                <a:effectLst/>
                <a:latin typeface="Times New Roman" panose="02020603050405020304" pitchFamily="18" charset="0"/>
              </a:rPr>
              <a:t>điện</a:t>
            </a:r>
            <a:r>
              <a:rPr lang="en-US" sz="2800" b="1" i="0" dirty="0" smtClean="0">
                <a:solidFill>
                  <a:srgbClr val="FF0000"/>
                </a:solidFill>
                <a:effectLst/>
                <a:latin typeface="Times New Roman" panose="02020603050405020304" pitchFamily="18" charset="0"/>
              </a:rPr>
              <a:t> </a:t>
            </a:r>
            <a:r>
              <a:rPr lang="en-US" sz="2800" b="1" i="0" dirty="0" err="1" smtClean="0">
                <a:solidFill>
                  <a:srgbClr val="FF0000"/>
                </a:solidFill>
                <a:effectLst/>
                <a:latin typeface="Times New Roman" panose="02020603050405020304" pitchFamily="18" charset="0"/>
              </a:rPr>
              <a:t>bằng</a:t>
            </a:r>
            <a:r>
              <a:rPr lang="en-US" sz="2800" b="1" i="0" dirty="0" smtClean="0">
                <a:solidFill>
                  <a:srgbClr val="FF0000"/>
                </a:solidFill>
                <a:effectLst/>
                <a:latin typeface="Times New Roman" panose="02020603050405020304" pitchFamily="18" charset="0"/>
              </a:rPr>
              <a:t> </a:t>
            </a:r>
            <a:r>
              <a:rPr lang="en-US" sz="2800" b="1" i="0" dirty="0" err="1" smtClean="0">
                <a:solidFill>
                  <a:srgbClr val="FF0000"/>
                </a:solidFill>
                <a:effectLst/>
                <a:latin typeface="Times New Roman" panose="02020603050405020304" pitchFamily="18" charset="0"/>
              </a:rPr>
              <a:t>đồng</a:t>
            </a:r>
            <a:r>
              <a:rPr lang="en-US" sz="2800" b="1" i="0" dirty="0" smtClean="0">
                <a:solidFill>
                  <a:srgbClr val="FF0000"/>
                </a:solidFill>
                <a:effectLst/>
                <a:latin typeface="Times New Roman" panose="02020603050405020304" pitchFamily="18" charset="0"/>
              </a:rPr>
              <a:t> </a:t>
            </a:r>
            <a:r>
              <a:rPr lang="en-US" sz="2800" b="1" i="0" dirty="0" err="1" smtClean="0">
                <a:solidFill>
                  <a:srgbClr val="FF0000"/>
                </a:solidFill>
                <a:effectLst/>
                <a:latin typeface="Times New Roman" panose="02020603050405020304" pitchFamily="18" charset="0"/>
              </a:rPr>
              <a:t>chứa</a:t>
            </a:r>
            <a:endParaRPr lang="en-US" sz="2800" b="1" i="0" dirty="0" smtClean="0">
              <a:solidFill>
                <a:srgbClr val="FF0000"/>
              </a:solidFill>
              <a:effectLst/>
              <a:latin typeface="Times New Roman" panose="02020603050405020304" pitchFamily="18" charset="0"/>
            </a:endParaRPr>
          </a:p>
          <a:p>
            <a:pPr algn="just"/>
            <a:r>
              <a:rPr lang="en-US" sz="2800" i="0" dirty="0" smtClean="0">
                <a:effectLst/>
                <a:latin typeface="Times New Roman" panose="02020603050405020304" pitchFamily="18" charset="0"/>
              </a:rPr>
              <a:t>A. </a:t>
            </a:r>
            <a:r>
              <a:rPr lang="en-US" sz="2800" i="0" dirty="0" err="1" smtClean="0">
                <a:effectLst/>
                <a:latin typeface="Times New Roman" panose="02020603050405020304" pitchFamily="18" charset="0"/>
              </a:rPr>
              <a:t>Các</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phân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r>
              <a:rPr lang="en-US" sz="2800" i="0" dirty="0" smtClean="0">
                <a:effectLst/>
                <a:latin typeface="Times New Roman" panose="02020603050405020304" pitchFamily="18" charset="0"/>
              </a:rPr>
              <a:t> Cu</a:t>
            </a:r>
          </a:p>
          <a:p>
            <a:pPr algn="just"/>
            <a:r>
              <a:rPr lang="en-US" sz="2800" i="0" dirty="0" smtClean="0">
                <a:effectLst/>
                <a:latin typeface="Times New Roman" panose="02020603050405020304" pitchFamily="18" charset="0"/>
              </a:rPr>
              <a:t>B. </a:t>
            </a:r>
            <a:r>
              <a:rPr lang="en-US" sz="2800" i="0" dirty="0" err="1" smtClean="0">
                <a:effectLst/>
                <a:latin typeface="Times New Roman" panose="02020603050405020304" pitchFamily="18" charset="0"/>
              </a:rPr>
              <a:t>Các</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nguyên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r>
              <a:rPr lang="en-US" sz="2800" i="0" dirty="0" smtClean="0">
                <a:effectLst/>
                <a:latin typeface="Times New Roman" panose="02020603050405020304" pitchFamily="18" charset="0"/>
              </a:rPr>
              <a:t> Cu </a:t>
            </a:r>
            <a:r>
              <a:rPr lang="en-US" sz="2800" i="0" dirty="0" err="1" smtClean="0">
                <a:effectLst/>
                <a:latin typeface="Times New Roman" panose="02020603050405020304" pitchFamily="18" charset="0"/>
              </a:rPr>
              <a:t>riêng</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rẽ</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không</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liên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kết</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với</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nhau</a:t>
            </a:r>
            <a:r>
              <a:rPr lang="en-US" sz="2800" i="0" dirty="0" smtClean="0">
                <a:effectLst/>
                <a:latin typeface="Times New Roman" panose="02020603050405020304" pitchFamily="18" charset="0"/>
              </a:rPr>
              <a:t>.</a:t>
            </a:r>
          </a:p>
          <a:p>
            <a:pPr algn="just"/>
            <a:r>
              <a:rPr lang="en-US" sz="2800" i="0" dirty="0" smtClean="0">
                <a:effectLst/>
                <a:latin typeface="Times New Roman" panose="02020603050405020304" pitchFamily="18" charset="0"/>
              </a:rPr>
              <a:t>C. </a:t>
            </a:r>
            <a:r>
              <a:rPr lang="en-US" sz="2800" i="0" dirty="0" err="1" smtClean="0">
                <a:effectLst/>
                <a:latin typeface="Times New Roman" panose="02020603050405020304" pitchFamily="18" charset="0"/>
              </a:rPr>
              <a:t>Rất</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nhiều</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nguyên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r>
              <a:rPr lang="en-US" sz="2800" i="0" dirty="0" smtClean="0">
                <a:effectLst/>
                <a:latin typeface="Times New Roman" panose="02020603050405020304" pitchFamily="18" charset="0"/>
              </a:rPr>
              <a:t> Cu </a:t>
            </a:r>
            <a:r>
              <a:rPr lang="en-US" sz="2800" i="0" dirty="0" err="1" smtClean="0">
                <a:effectLst/>
                <a:latin typeface="Times New Roman" panose="02020603050405020304" pitchFamily="18" charset="0"/>
              </a:rPr>
              <a:t>liên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kết</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với</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nhau</a:t>
            </a:r>
            <a:r>
              <a:rPr lang="en-US" sz="2800" i="0" dirty="0" smtClean="0">
                <a:effectLst/>
                <a:latin typeface="Times New Roman" panose="02020603050405020304" pitchFamily="18" charset="0"/>
              </a:rPr>
              <a:t>.</a:t>
            </a:r>
          </a:p>
          <a:p>
            <a:pPr algn="just"/>
            <a:r>
              <a:rPr lang="en-US" sz="2800" i="0" dirty="0" smtClean="0">
                <a:effectLst/>
                <a:latin typeface="Times New Roman" panose="02020603050405020304" pitchFamily="18" charset="0"/>
              </a:rPr>
              <a:t>D. </a:t>
            </a:r>
            <a:r>
              <a:rPr lang="en-US" sz="2800" i="0" dirty="0" err="1" smtClean="0">
                <a:effectLst/>
                <a:latin typeface="Times New Roman" panose="02020603050405020304" pitchFamily="18" charset="0"/>
              </a:rPr>
              <a:t>Một</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nguyên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r>
              <a:rPr lang="en-US" sz="2800" i="0" dirty="0" smtClean="0">
                <a:effectLst/>
                <a:latin typeface="Times New Roman" panose="02020603050405020304" pitchFamily="18" charset="0"/>
              </a:rPr>
              <a:t> Cu.</a:t>
            </a:r>
            <a:endParaRPr lang="en-US" sz="2800" i="0" dirty="0">
              <a:effectLst/>
              <a:latin typeface="Times New Roman" panose="02020603050405020304" pitchFamily="18" charset="0"/>
            </a:endParaRPr>
          </a:p>
        </p:txBody>
      </p:sp>
      <p:sp>
        <p:nvSpPr>
          <p:cNvPr id="3" name="Rectangle 2"/>
          <p:cNvSpPr/>
          <p:nvPr/>
        </p:nvSpPr>
        <p:spPr>
          <a:xfrm>
            <a:off x="847291" y="2820908"/>
            <a:ext cx="10021005" cy="2677656"/>
          </a:xfrm>
          <a:prstGeom prst="rect">
            <a:avLst/>
          </a:prstGeom>
        </p:spPr>
        <p:txBody>
          <a:bodyPr wrap="square">
            <a:spAutoFit/>
          </a:bodyPr>
          <a:lstStyle/>
          <a:p>
            <a:pPr algn="just"/>
            <a:r>
              <a:rPr lang="vi-VN" sz="2800" b="1" i="0" dirty="0" smtClean="0">
                <a:solidFill>
                  <a:srgbClr val="FF0000"/>
                </a:solidFill>
                <a:effectLst/>
                <a:latin typeface="Times New Roman" panose="02020603050405020304" pitchFamily="18" charset="0"/>
              </a:rPr>
              <a:t>Câu </a:t>
            </a:r>
            <a:r>
              <a:rPr lang="en-US" sz="2800" b="1" i="0" dirty="0" smtClean="0">
                <a:solidFill>
                  <a:srgbClr val="FF0000"/>
                </a:solidFill>
                <a:effectLst/>
                <a:latin typeface="Times New Roman" panose="02020603050405020304" pitchFamily="18" charset="0"/>
              </a:rPr>
              <a:t>2</a:t>
            </a:r>
            <a:r>
              <a:rPr lang="vi-VN" sz="2800" b="1" i="0" dirty="0" smtClean="0">
                <a:solidFill>
                  <a:srgbClr val="FF0000"/>
                </a:solidFill>
                <a:effectLst/>
                <a:latin typeface="Times New Roman" panose="02020603050405020304" pitchFamily="18" charset="0"/>
              </a:rPr>
              <a:t>: Cho các chất sau: Cu, Mg, NaCl, HCl, BaO, N</a:t>
            </a:r>
            <a:r>
              <a:rPr lang="en-US" sz="2800" b="1" i="0" baseline="-25000" dirty="0" smtClean="0">
                <a:solidFill>
                  <a:srgbClr val="FF0000"/>
                </a:solidFill>
                <a:effectLst/>
                <a:latin typeface="Times New Roman" panose="02020603050405020304" pitchFamily="18" charset="0"/>
              </a:rPr>
              <a:t>2</a:t>
            </a:r>
            <a:r>
              <a:rPr lang="vi-VN" sz="2800" b="1" i="0" dirty="0" smtClean="0">
                <a:solidFill>
                  <a:srgbClr val="FF0000"/>
                </a:solidFill>
                <a:effectLst/>
                <a:latin typeface="Times New Roman" panose="02020603050405020304" pitchFamily="18" charset="0"/>
              </a:rPr>
              <a:t>, O</a:t>
            </a:r>
            <a:r>
              <a:rPr lang="en-US" sz="2800" b="1" i="0" baseline="-25000" dirty="0" smtClean="0">
                <a:solidFill>
                  <a:srgbClr val="FF0000"/>
                </a:solidFill>
                <a:effectLst/>
                <a:latin typeface="Times New Roman" panose="02020603050405020304" pitchFamily="18" charset="0"/>
              </a:rPr>
              <a:t>2</a:t>
            </a:r>
            <a:r>
              <a:rPr lang="vi-VN" sz="2800" b="1" i="0" dirty="0" smtClean="0">
                <a:solidFill>
                  <a:srgbClr val="FF0000"/>
                </a:solidFill>
                <a:effectLst/>
                <a:latin typeface="Times New Roman" panose="02020603050405020304" pitchFamily="18" charset="0"/>
              </a:rPr>
              <a:t>. Có bao nhiêu chất là đơn chất? </a:t>
            </a:r>
          </a:p>
          <a:p>
            <a:pPr algn="just"/>
            <a:r>
              <a:rPr lang="vi-VN" sz="2800" i="0" dirty="0" smtClean="0">
                <a:effectLst/>
                <a:latin typeface="Times New Roman" panose="02020603050405020304" pitchFamily="18" charset="0"/>
              </a:rPr>
              <a:t>A. 2 </a:t>
            </a:r>
          </a:p>
          <a:p>
            <a:pPr algn="just"/>
            <a:r>
              <a:rPr lang="vi-VN" sz="2800" i="0" dirty="0" smtClean="0">
                <a:effectLst/>
                <a:latin typeface="Times New Roman" panose="02020603050405020304" pitchFamily="18" charset="0"/>
              </a:rPr>
              <a:t>B. 3 </a:t>
            </a:r>
          </a:p>
          <a:p>
            <a:pPr algn="just"/>
            <a:r>
              <a:rPr lang="vi-VN" sz="2800" i="0" dirty="0" smtClean="0">
                <a:effectLst/>
                <a:latin typeface="Times New Roman" panose="02020603050405020304" pitchFamily="18" charset="0"/>
              </a:rPr>
              <a:t>C. 4.</a:t>
            </a:r>
          </a:p>
          <a:p>
            <a:pPr algn="just"/>
            <a:r>
              <a:rPr lang="vi-VN" sz="2800" i="0" dirty="0" smtClean="0">
                <a:effectLst/>
                <a:latin typeface="Times New Roman" panose="02020603050405020304" pitchFamily="18" charset="0"/>
              </a:rPr>
              <a:t>D. 5</a:t>
            </a:r>
            <a:endParaRPr lang="vi-VN" sz="2800" i="0" dirty="0">
              <a:effectLst/>
              <a:latin typeface="Times New Roman" panose="02020603050405020304" pitchFamily="18" charset="0"/>
            </a:endParaRPr>
          </a:p>
        </p:txBody>
      </p:sp>
      <p:sp>
        <p:nvSpPr>
          <p:cNvPr id="4" name="Oval 3"/>
          <p:cNvSpPr>
            <a:spLocks noChangeArrowheads="1"/>
          </p:cNvSpPr>
          <p:nvPr/>
        </p:nvSpPr>
        <p:spPr bwMode="auto">
          <a:xfrm>
            <a:off x="859975" y="1726296"/>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847100" y="4579490"/>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2951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861" y="801414"/>
            <a:ext cx="11516139" cy="2677656"/>
          </a:xfrm>
          <a:prstGeom prst="rect">
            <a:avLst/>
          </a:prstGeom>
        </p:spPr>
        <p:txBody>
          <a:bodyPr wrap="square">
            <a:spAutoFit/>
          </a:bodyPr>
          <a:lstStyle/>
          <a:p>
            <a:pPr algn="just"/>
            <a:r>
              <a:rPr lang="vi-VN" sz="2800" b="1" i="0" dirty="0" smtClean="0">
                <a:solidFill>
                  <a:srgbClr val="FF0000"/>
                </a:solidFill>
                <a:effectLst/>
                <a:latin typeface="Times New Roman" panose="02020603050405020304" pitchFamily="18" charset="0"/>
              </a:rPr>
              <a:t>Câu </a:t>
            </a:r>
            <a:r>
              <a:rPr lang="en-US" sz="2800" b="1" dirty="0">
                <a:solidFill>
                  <a:srgbClr val="FF0000"/>
                </a:solidFill>
                <a:latin typeface="Times New Roman" panose="02020603050405020304" pitchFamily="18" charset="0"/>
              </a:rPr>
              <a:t>3</a:t>
            </a:r>
            <a:r>
              <a:rPr lang="vi-VN" sz="2800" b="1" i="0" dirty="0" smtClean="0">
                <a:solidFill>
                  <a:srgbClr val="FF0000"/>
                </a:solidFill>
                <a:effectLst/>
                <a:latin typeface="Times New Roman" panose="02020603050405020304" pitchFamily="18" charset="0"/>
              </a:rPr>
              <a:t>: Đơn chất là những chất được tạo nên từ bao nhiêu nguyên tố hóa học?</a:t>
            </a:r>
          </a:p>
          <a:p>
            <a:pPr algn="just"/>
            <a:r>
              <a:rPr lang="vi-VN" sz="2800" i="0" dirty="0" smtClean="0">
                <a:effectLst/>
                <a:latin typeface="Times New Roman" panose="02020603050405020304" pitchFamily="18" charset="0"/>
              </a:rPr>
              <a:t>A. Từ 1 nguyên tố</a:t>
            </a:r>
          </a:p>
          <a:p>
            <a:pPr algn="just"/>
            <a:r>
              <a:rPr lang="vi-VN" sz="2800" i="0" dirty="0" smtClean="0">
                <a:effectLst/>
                <a:latin typeface="Times New Roman" panose="02020603050405020304" pitchFamily="18" charset="0"/>
              </a:rPr>
              <a:t>B. Từ 2 nguyên tố trở lên</a:t>
            </a:r>
          </a:p>
          <a:p>
            <a:pPr algn="just"/>
            <a:r>
              <a:rPr lang="vi-VN" sz="2800" i="0" dirty="0" smtClean="0">
                <a:effectLst/>
                <a:latin typeface="Times New Roman" panose="02020603050405020304" pitchFamily="18" charset="0"/>
              </a:rPr>
              <a:t>C. Từ 3 nguyên tố</a:t>
            </a:r>
          </a:p>
          <a:p>
            <a:pPr algn="just"/>
            <a:r>
              <a:rPr lang="vi-VN" sz="2800" i="0" dirty="0" smtClean="0">
                <a:effectLst/>
                <a:latin typeface="Times New Roman" panose="02020603050405020304" pitchFamily="18" charset="0"/>
              </a:rPr>
              <a:t>D. Từ 4 nguyên tố.</a:t>
            </a:r>
            <a:endParaRPr lang="vi-VN" sz="2800" i="0" dirty="0">
              <a:effectLst/>
              <a:latin typeface="Times New Roman" panose="02020603050405020304" pitchFamily="18" charset="0"/>
            </a:endParaRPr>
          </a:p>
        </p:txBody>
      </p:sp>
      <p:sp>
        <p:nvSpPr>
          <p:cNvPr id="3" name="Rectangle 2"/>
          <p:cNvSpPr/>
          <p:nvPr/>
        </p:nvSpPr>
        <p:spPr>
          <a:xfrm>
            <a:off x="578225" y="3479070"/>
            <a:ext cx="11322228" cy="2246769"/>
          </a:xfrm>
          <a:prstGeom prst="rect">
            <a:avLst/>
          </a:prstGeom>
        </p:spPr>
        <p:txBody>
          <a:bodyPr wrap="square">
            <a:spAutoFit/>
          </a:bodyPr>
          <a:lstStyle/>
          <a:p>
            <a:pPr algn="just"/>
            <a:r>
              <a:rPr lang="vi-VN" sz="2800" b="1" i="0" dirty="0" smtClean="0">
                <a:solidFill>
                  <a:srgbClr val="FF0000"/>
                </a:solidFill>
                <a:effectLst/>
                <a:latin typeface="Times New Roman" panose="02020603050405020304" pitchFamily="18" charset="0"/>
              </a:rPr>
              <a:t>Câu </a:t>
            </a:r>
            <a:r>
              <a:rPr lang="en-US" sz="2800" b="1" i="0" dirty="0" smtClean="0">
                <a:solidFill>
                  <a:srgbClr val="FF0000"/>
                </a:solidFill>
                <a:effectLst/>
                <a:latin typeface="Times New Roman" panose="02020603050405020304" pitchFamily="18" charset="0"/>
              </a:rPr>
              <a:t>4</a:t>
            </a:r>
            <a:r>
              <a:rPr lang="vi-VN" sz="2800" b="1" i="0" dirty="0" smtClean="0">
                <a:solidFill>
                  <a:srgbClr val="FF0000"/>
                </a:solidFill>
                <a:effectLst/>
                <a:latin typeface="Times New Roman" panose="02020603050405020304" pitchFamily="18" charset="0"/>
              </a:rPr>
              <a:t>: Trong các chất sau hãy cho biết dãy nào chỉ gồm toàn đơn chất?</a:t>
            </a:r>
            <a:r>
              <a:rPr lang="vi-VN" sz="2800" i="0" dirty="0" smtClean="0">
                <a:solidFill>
                  <a:srgbClr val="FF0000"/>
                </a:solidFill>
                <a:effectLst/>
                <a:latin typeface="Times New Roman" panose="02020603050405020304" pitchFamily="18" charset="0"/>
              </a:rPr>
              <a:t> </a:t>
            </a:r>
          </a:p>
          <a:p>
            <a:pPr algn="just"/>
            <a:r>
              <a:rPr lang="vi-VN" sz="2800" i="0" dirty="0" smtClean="0">
                <a:effectLst/>
                <a:latin typeface="Times New Roman" panose="02020603050405020304" pitchFamily="18" charset="0"/>
              </a:rPr>
              <a:t>A. FeO, NO, C, S </a:t>
            </a:r>
          </a:p>
          <a:p>
            <a:pPr algn="just"/>
            <a:r>
              <a:rPr lang="vi-VN" sz="2800" i="0" dirty="0" smtClean="0">
                <a:effectLst/>
                <a:latin typeface="Times New Roman" panose="02020603050405020304" pitchFamily="18" charset="0"/>
              </a:rPr>
              <a:t>B. Mg, K, S, C, N</a:t>
            </a:r>
            <a:r>
              <a:rPr lang="vi-VN" sz="2800" i="0" baseline="-25000" dirty="0" smtClean="0">
                <a:effectLst/>
                <a:latin typeface="Times New Roman" panose="02020603050405020304" pitchFamily="18" charset="0"/>
              </a:rPr>
              <a:t>2 </a:t>
            </a:r>
            <a:endParaRPr lang="vi-VN" sz="2800" i="0" dirty="0" smtClean="0">
              <a:effectLst/>
              <a:latin typeface="Times New Roman" panose="02020603050405020304" pitchFamily="18" charset="0"/>
            </a:endParaRPr>
          </a:p>
          <a:p>
            <a:pPr algn="just"/>
            <a:r>
              <a:rPr lang="vi-VN" sz="2800" i="0" dirty="0" smtClean="0">
                <a:effectLst/>
                <a:latin typeface="Times New Roman" panose="02020603050405020304" pitchFamily="18" charset="0"/>
              </a:rPr>
              <a:t>C. Fe, NO</a:t>
            </a:r>
            <a:r>
              <a:rPr lang="vi-VN" sz="2800" i="0" baseline="-25000" dirty="0" smtClean="0">
                <a:effectLst/>
                <a:latin typeface="Times New Roman" panose="02020603050405020304" pitchFamily="18" charset="0"/>
              </a:rPr>
              <a:t>2</a:t>
            </a:r>
            <a:r>
              <a:rPr lang="vi-VN" sz="2800" i="0" dirty="0" smtClean="0">
                <a:effectLst/>
                <a:latin typeface="Times New Roman" panose="02020603050405020304" pitchFamily="18" charset="0"/>
              </a:rPr>
              <a:t> , H</a:t>
            </a:r>
            <a:r>
              <a:rPr lang="en-US" sz="2800" i="0" baseline="-25000" dirty="0" smtClean="0">
                <a:effectLst/>
                <a:latin typeface="Times New Roman" panose="02020603050405020304" pitchFamily="18" charset="0"/>
              </a:rPr>
              <a:t>2</a:t>
            </a:r>
            <a:r>
              <a:rPr lang="vi-VN" sz="2800" i="0" dirty="0" smtClean="0">
                <a:effectLst/>
                <a:latin typeface="Times New Roman" panose="02020603050405020304" pitchFamily="18" charset="0"/>
              </a:rPr>
              <a:t>O </a:t>
            </a:r>
          </a:p>
          <a:p>
            <a:pPr algn="just"/>
            <a:r>
              <a:rPr lang="vi-VN" sz="2800" i="0" dirty="0" smtClean="0">
                <a:effectLst/>
                <a:latin typeface="Times New Roman" panose="02020603050405020304" pitchFamily="18" charset="0"/>
              </a:rPr>
              <a:t>D. Cu(NO</a:t>
            </a:r>
            <a:r>
              <a:rPr lang="vi-VN" sz="2800" i="0" baseline="-25000" dirty="0" smtClean="0">
                <a:effectLst/>
                <a:latin typeface="Times New Roman" panose="02020603050405020304" pitchFamily="18" charset="0"/>
              </a:rPr>
              <a:t>3</a:t>
            </a:r>
            <a:r>
              <a:rPr lang="vi-VN" sz="2800" i="0" dirty="0" smtClean="0">
                <a:effectLst/>
                <a:latin typeface="Times New Roman" panose="02020603050405020304" pitchFamily="18" charset="0"/>
              </a:rPr>
              <a:t>)</a:t>
            </a:r>
            <a:r>
              <a:rPr lang="vi-VN" sz="2800" i="0" baseline="-25000" dirty="0" smtClean="0">
                <a:effectLst/>
                <a:latin typeface="Times New Roman" panose="02020603050405020304" pitchFamily="18" charset="0"/>
              </a:rPr>
              <a:t>2 </a:t>
            </a:r>
            <a:r>
              <a:rPr lang="vi-VN" sz="2800" i="0" dirty="0" smtClean="0">
                <a:effectLst/>
                <a:latin typeface="Times New Roman" panose="02020603050405020304" pitchFamily="18" charset="0"/>
              </a:rPr>
              <a:t>, KCl, HCl</a:t>
            </a:r>
            <a:endParaRPr lang="vi-VN" sz="2800" i="0" dirty="0">
              <a:effectLst/>
              <a:latin typeface="Times New Roman" panose="02020603050405020304" pitchFamily="18" charset="0"/>
            </a:endParaRPr>
          </a:p>
        </p:txBody>
      </p:sp>
      <p:sp>
        <p:nvSpPr>
          <p:cNvPr id="4" name="Oval 3"/>
          <p:cNvSpPr>
            <a:spLocks noChangeArrowheads="1"/>
          </p:cNvSpPr>
          <p:nvPr/>
        </p:nvSpPr>
        <p:spPr bwMode="auto">
          <a:xfrm>
            <a:off x="686308" y="1799583"/>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579496" y="4427933"/>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6" name="Oval 5"/>
          <p:cNvSpPr/>
          <p:nvPr/>
        </p:nvSpPr>
        <p:spPr>
          <a:xfrm>
            <a:off x="11547566" y="64399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34057" y="6485707"/>
            <a:ext cx="816428" cy="37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T20</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56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284765" cy="1077218"/>
          </a:xfrm>
          <a:prstGeom prst="rect">
            <a:avLst/>
          </a:prstGeom>
          <a:noFill/>
        </p:spPr>
        <p:txBody>
          <a:bodyPr wrap="square" rtlCol="0">
            <a:spAutoFit/>
          </a:bodyPr>
          <a:lstStyle/>
          <a:p>
            <a:pPr algn="ctr"/>
            <a:r>
              <a:rPr lang="en-US" sz="3200" dirty="0" smtClean="0">
                <a:solidFill>
                  <a:srgbClr val="0070C0"/>
                </a:solidFill>
                <a:latin typeface="Times New Roman" panose="02020603050405020304" pitchFamily="18" charset="0"/>
                <a:cs typeface="Times New Roman" panose="02020603050405020304" pitchFamily="18" charset="0"/>
              </a:rPr>
              <a:t>Kim </a:t>
            </a:r>
            <a:r>
              <a:rPr lang="en-US" sz="3200" dirty="0" err="1" smtClean="0">
                <a:solidFill>
                  <a:srgbClr val="0070C0"/>
                </a:solidFill>
                <a:latin typeface="Times New Roman" panose="02020603050405020304" pitchFamily="18" charset="0"/>
                <a:cs typeface="Times New Roman" panose="02020603050405020304" pitchFamily="18" charset="0"/>
              </a:rPr>
              <a:t>loại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sắt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nhôm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khí</a:t>
            </a:r>
            <a:r>
              <a:rPr lang="en-US" sz="3200" dirty="0" smtClean="0">
                <a:solidFill>
                  <a:srgbClr val="0070C0"/>
                </a:solidFill>
                <a:latin typeface="Times New Roman" panose="02020603050405020304" pitchFamily="18" charset="0"/>
                <a:cs typeface="Times New Roman" panose="02020603050405020304" pitchFamily="18" charset="0"/>
              </a:rPr>
              <a:t> nitrogen, </a:t>
            </a:r>
            <a:r>
              <a:rPr lang="en-US" sz="3200" dirty="0" err="1" smtClean="0">
                <a:solidFill>
                  <a:srgbClr val="0070C0"/>
                </a:solidFill>
                <a:latin typeface="Times New Roman" panose="02020603050405020304" pitchFamily="18" charset="0"/>
                <a:cs typeface="Times New Roman" panose="02020603050405020304" pitchFamily="18" charset="0"/>
              </a:rPr>
              <a:t>khí</a:t>
            </a:r>
            <a:r>
              <a:rPr lang="en-US" sz="3200" dirty="0" smtClean="0">
                <a:solidFill>
                  <a:srgbClr val="0070C0"/>
                </a:solidFill>
                <a:latin typeface="Times New Roman" panose="02020603050405020304" pitchFamily="18" charset="0"/>
                <a:cs typeface="Times New Roman" panose="02020603050405020304" pitchFamily="18" charset="0"/>
              </a:rPr>
              <a:t> chlorine </a:t>
            </a:r>
            <a:r>
              <a:rPr lang="en-US" sz="3200" dirty="0" err="1" smtClean="0">
                <a:solidFill>
                  <a:srgbClr val="0070C0"/>
                </a:solidFill>
                <a:latin typeface="Times New Roman" panose="02020603050405020304" pitchFamily="18" charset="0"/>
                <a:cs typeface="Times New Roman" panose="02020603050405020304" pitchFamily="18" charset="0"/>
              </a:rPr>
              <a:t>được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từ</a:t>
            </a:r>
            <a:endParaRPr lang="en-US" sz="3200" dirty="0" smtClean="0">
              <a:solidFill>
                <a:srgbClr val="0070C0"/>
              </a:solidFill>
              <a:latin typeface="Times New Roman" panose="02020603050405020304" pitchFamily="18" charset="0"/>
              <a:cs typeface="Times New Roman" panose="02020603050405020304" pitchFamily="18" charset="0"/>
            </a:endParaRPr>
          </a:p>
          <a:p>
            <a:pPr algn="ct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nguyên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tố</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4200" y="1943100"/>
            <a:ext cx="113030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Kim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Fe</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84200" y="2646690"/>
            <a:ext cx="113030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Kim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Al</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84200" y="3350280"/>
            <a:ext cx="113030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nitrogen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N</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84200" y="4201180"/>
            <a:ext cx="113030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chlorine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Cl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6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72949"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2" name="Hình chữ nhật: Góc Tròn 1">
            <a:extLst>
              <a:ext uri="{FF2B5EF4-FFF2-40B4-BE49-F238E27FC236}">
                <a16:creationId xmlns:a16="http://schemas.microsoft.com/office/drawing/2014/main" id="{6D6F91CA-86A1-4AAF-A161-849124A02F6D}"/>
              </a:ext>
            </a:extLst>
          </p:cNvPr>
          <p:cNvSpPr/>
          <p:nvPr/>
        </p:nvSpPr>
        <p:spPr>
          <a:xfrm>
            <a:off x="1578543" y="2153217"/>
            <a:ext cx="1366788" cy="1003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vi-VN" b="1" dirty="0" smtClean="0">
                <a:solidFill>
                  <a:srgbClr val="FF0000"/>
                </a:solidFill>
                <a:latin typeface="+mj-lt"/>
              </a:rPr>
              <a:t>lì xì</a:t>
            </a:r>
            <a:endParaRPr lang="en-US" b="1" dirty="0">
              <a:solidFill>
                <a:srgbClr val="FF0000"/>
              </a:solidFill>
              <a:latin typeface="+mj-lt"/>
            </a:endParaRPr>
          </a:p>
        </p:txBody>
      </p:sp>
      <p:sp>
        <p:nvSpPr>
          <p:cNvPr id="12" name="Hình chữ nhật: Góc Tròn 11">
            <a:extLst>
              <a:ext uri="{FF2B5EF4-FFF2-40B4-BE49-F238E27FC236}">
                <a16:creationId xmlns:a16="http://schemas.microsoft.com/office/drawing/2014/main" id="{5E94F25F-F055-46A6-9540-F68AF2F4D77F}"/>
              </a:ext>
            </a:extLst>
          </p:cNvPr>
          <p:cNvSpPr/>
          <p:nvPr/>
        </p:nvSpPr>
        <p:spPr>
          <a:xfrm>
            <a:off x="3482737" y="1285339"/>
            <a:ext cx="1366788" cy="1003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err="1" smtClean="0">
                <a:solidFill>
                  <a:srgbClr val="FF0000"/>
                </a:solidFill>
                <a:latin typeface="Times New Roman" panose="02020603050405020304" pitchFamily="18" charset="0"/>
                <a:cs typeface="Times New Roman" panose="02020603050405020304" pitchFamily="18" charset="0"/>
              </a:rPr>
              <a:t>tràng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tay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3" name="Hình chữ nhật: Góc Tròn 12">
            <a:extLst>
              <a:ext uri="{FF2B5EF4-FFF2-40B4-BE49-F238E27FC236}">
                <a16:creationId xmlns:a16="http://schemas.microsoft.com/office/drawing/2014/main" id="{11CC75A2-5502-49F0-B1BE-0F412162339B}"/>
              </a:ext>
            </a:extLst>
          </p:cNvPr>
          <p:cNvSpPr/>
          <p:nvPr/>
        </p:nvSpPr>
        <p:spPr>
          <a:xfrm>
            <a:off x="4965039" y="1260910"/>
            <a:ext cx="1366788" cy="10090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en-US" b="1" dirty="0" err="1" smtClean="0">
                <a:solidFill>
                  <a:srgbClr val="FF0000"/>
                </a:solidFill>
                <a:latin typeface="+mj-lt"/>
              </a:rPr>
              <a:t>chiếc</a:t>
            </a:r>
            <a:r>
              <a:rPr lang="en-US" b="1" dirty="0" smtClean="0">
                <a:solidFill>
                  <a:srgbClr val="FF0000"/>
                </a:solidFill>
                <a:latin typeface="+mj-lt"/>
              </a:rPr>
              <a:t> </a:t>
            </a:r>
            <a:r>
              <a:rPr lang="en-US" b="1" dirty="0" err="1" smtClean="0">
                <a:solidFill>
                  <a:srgbClr val="FF0000"/>
                </a:solidFill>
                <a:latin typeface="+mj-lt"/>
              </a:rPr>
              <a:t>bút</a:t>
            </a:r>
            <a:r>
              <a:rPr lang="en-US" b="1" dirty="0" smtClean="0">
                <a:solidFill>
                  <a:srgbClr val="FF0000"/>
                </a:solidFill>
                <a:latin typeface="+mj-lt"/>
              </a:rPr>
              <a:t> </a:t>
            </a:r>
            <a:r>
              <a:rPr lang="en-US" b="1" dirty="0" err="1" smtClean="0">
                <a:solidFill>
                  <a:srgbClr val="FF0000"/>
                </a:solidFill>
                <a:latin typeface="+mj-lt"/>
              </a:rPr>
              <a:t>chì</a:t>
            </a:r>
            <a:endParaRPr lang="en-US" b="1" dirty="0">
              <a:solidFill>
                <a:srgbClr val="FF0000"/>
              </a:solidFill>
              <a:latin typeface="+mj-lt"/>
            </a:endParaRPr>
          </a:p>
        </p:txBody>
      </p:sp>
      <p:sp>
        <p:nvSpPr>
          <p:cNvPr id="14" name="Hình chữ nhật: Góc Tròn 13">
            <a:extLst>
              <a:ext uri="{FF2B5EF4-FFF2-40B4-BE49-F238E27FC236}">
                <a16:creationId xmlns:a16="http://schemas.microsoft.com/office/drawing/2014/main" id="{76AA1FE9-431B-488A-87D5-597684DAE96C}"/>
              </a:ext>
            </a:extLst>
          </p:cNvPr>
          <p:cNvSpPr/>
          <p:nvPr/>
        </p:nvSpPr>
        <p:spPr>
          <a:xfrm>
            <a:off x="2154454" y="4991071"/>
            <a:ext cx="1366788" cy="1003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vi-VN" b="1" dirty="0" smtClean="0">
                <a:solidFill>
                  <a:srgbClr val="FF0000"/>
                </a:solidFill>
                <a:latin typeface="+mj-lt"/>
              </a:rPr>
              <a:t>lì xì</a:t>
            </a:r>
            <a:endParaRPr lang="en-US" b="1" dirty="0">
              <a:solidFill>
                <a:srgbClr val="FF0000"/>
              </a:solidFill>
              <a:latin typeface="+mj-lt"/>
            </a:endParaRPr>
          </a:p>
        </p:txBody>
      </p:sp>
      <p:sp>
        <p:nvSpPr>
          <p:cNvPr id="15" name="Hình chữ nhật: Góc Tròn 14">
            <a:extLst>
              <a:ext uri="{FF2B5EF4-FFF2-40B4-BE49-F238E27FC236}">
                <a16:creationId xmlns:a16="http://schemas.microsoft.com/office/drawing/2014/main" id="{D06864E7-3849-48FA-BA6C-D09C207F430E}"/>
              </a:ext>
            </a:extLst>
          </p:cNvPr>
          <p:cNvSpPr/>
          <p:nvPr/>
        </p:nvSpPr>
        <p:spPr>
          <a:xfrm>
            <a:off x="3781127" y="4288424"/>
            <a:ext cx="1366788" cy="1003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vi-VN" b="1" dirty="0" smtClean="0">
                <a:solidFill>
                  <a:srgbClr val="FF0000"/>
                </a:solidFill>
                <a:latin typeface="+mj-lt"/>
              </a:rPr>
              <a:t>lì xì</a:t>
            </a:r>
            <a:endParaRPr lang="en-US" b="1" dirty="0">
              <a:solidFill>
                <a:srgbClr val="FF0000"/>
              </a:solidFill>
              <a:latin typeface="+mj-lt"/>
            </a:endParaRPr>
          </a:p>
        </p:txBody>
      </p:sp>
      <p:sp>
        <p:nvSpPr>
          <p:cNvPr id="16" name="Hình chữ nhật: Góc Tròn 15">
            <a:extLst>
              <a:ext uri="{FF2B5EF4-FFF2-40B4-BE49-F238E27FC236}">
                <a16:creationId xmlns:a16="http://schemas.microsoft.com/office/drawing/2014/main" id="{84A46DA9-4D8F-4F72-8268-8909E48EC312}"/>
              </a:ext>
            </a:extLst>
          </p:cNvPr>
          <p:cNvSpPr/>
          <p:nvPr/>
        </p:nvSpPr>
        <p:spPr>
          <a:xfrm>
            <a:off x="6309360" y="2455817"/>
            <a:ext cx="1370004" cy="10461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en-US" b="1" dirty="0" err="1" smtClean="0">
                <a:solidFill>
                  <a:srgbClr val="FF0000"/>
                </a:solidFill>
                <a:latin typeface="+mj-lt"/>
              </a:rPr>
              <a:t>chiếc</a:t>
            </a:r>
            <a:r>
              <a:rPr lang="en-US" b="1" dirty="0" smtClean="0">
                <a:solidFill>
                  <a:srgbClr val="FF0000"/>
                </a:solidFill>
                <a:latin typeface="+mj-lt"/>
              </a:rPr>
              <a:t> </a:t>
            </a:r>
            <a:r>
              <a:rPr lang="en-US" b="1" dirty="0" err="1" smtClean="0">
                <a:solidFill>
                  <a:srgbClr val="FF0000"/>
                </a:solidFill>
                <a:latin typeface="+mj-lt"/>
              </a:rPr>
              <a:t>bút</a:t>
            </a:r>
            <a:r>
              <a:rPr lang="en-US" b="1" dirty="0" smtClean="0">
                <a:solidFill>
                  <a:srgbClr val="FF0000"/>
                </a:solidFill>
                <a:latin typeface="+mj-lt"/>
              </a:rPr>
              <a:t> </a:t>
            </a:r>
            <a:r>
              <a:rPr lang="en-US" b="1" dirty="0" err="1" smtClean="0">
                <a:solidFill>
                  <a:srgbClr val="FF0000"/>
                </a:solidFill>
                <a:latin typeface="+mj-lt"/>
              </a:rPr>
              <a:t>chì</a:t>
            </a:r>
            <a:endParaRPr lang="en-US" b="1" dirty="0">
              <a:solidFill>
                <a:srgbClr val="FF0000"/>
              </a:solidFill>
              <a:latin typeface="+mj-lt"/>
            </a:endParaRPr>
          </a:p>
        </p:txBody>
      </p:sp>
      <p:sp>
        <p:nvSpPr>
          <p:cNvPr id="17" name="Hình chữ nhật: Góc Tròn 16">
            <a:extLst>
              <a:ext uri="{FF2B5EF4-FFF2-40B4-BE49-F238E27FC236}">
                <a16:creationId xmlns:a16="http://schemas.microsoft.com/office/drawing/2014/main" id="{6E72E25B-F725-4B08-8413-48CDCF1B5D9A}"/>
              </a:ext>
            </a:extLst>
          </p:cNvPr>
          <p:cNvSpPr/>
          <p:nvPr/>
        </p:nvSpPr>
        <p:spPr>
          <a:xfrm>
            <a:off x="9739180" y="2786880"/>
            <a:ext cx="1366788" cy="1003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err="1" smtClean="0">
                <a:solidFill>
                  <a:srgbClr val="FF0000"/>
                </a:solidFill>
                <a:latin typeface="+mj-lt"/>
              </a:rPr>
              <a:t>tràng</a:t>
            </a:r>
            <a:r>
              <a:rPr lang="en-US" b="1" dirty="0" smtClean="0">
                <a:solidFill>
                  <a:srgbClr val="FF0000"/>
                </a:solidFill>
                <a:latin typeface="+mj-lt"/>
              </a:rPr>
              <a:t> </a:t>
            </a:r>
            <a:r>
              <a:rPr lang="en-US" b="1" dirty="0" err="1" smtClean="0">
                <a:solidFill>
                  <a:srgbClr val="FF0000"/>
                </a:solidFill>
                <a:latin typeface="+mj-lt"/>
              </a:rPr>
              <a:t>vỗ</a:t>
            </a:r>
            <a:r>
              <a:rPr lang="en-US" b="1" dirty="0" smtClean="0">
                <a:solidFill>
                  <a:srgbClr val="FF0000"/>
                </a:solidFill>
                <a:latin typeface="+mj-lt"/>
              </a:rPr>
              <a:t> </a:t>
            </a:r>
            <a:r>
              <a:rPr lang="en-US" b="1" dirty="0" err="1" smtClean="0">
                <a:solidFill>
                  <a:srgbClr val="FF0000"/>
                </a:solidFill>
                <a:latin typeface="+mj-lt"/>
              </a:rPr>
              <a:t>tay</a:t>
            </a:r>
            <a:endParaRPr lang="en-US" b="1" dirty="0">
              <a:solidFill>
                <a:srgbClr val="FF0000"/>
              </a:solidFill>
              <a:latin typeface="+mj-lt"/>
            </a:endParaRPr>
          </a:p>
        </p:txBody>
      </p:sp>
      <p:sp>
        <p:nvSpPr>
          <p:cNvPr id="18" name="Hình chữ nhật: Góc Tròn 17">
            <a:extLst>
              <a:ext uri="{FF2B5EF4-FFF2-40B4-BE49-F238E27FC236}">
                <a16:creationId xmlns:a16="http://schemas.microsoft.com/office/drawing/2014/main" id="{8FB749E6-DEBF-47C8-83F5-2FDE9785278A}"/>
              </a:ext>
            </a:extLst>
          </p:cNvPr>
          <p:cNvSpPr/>
          <p:nvPr/>
        </p:nvSpPr>
        <p:spPr>
          <a:xfrm>
            <a:off x="7727492" y="4413547"/>
            <a:ext cx="1366788" cy="1003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solidFill>
                  <a:srgbClr val="FF0000"/>
                </a:solidFill>
                <a:latin typeface="+mj-lt"/>
              </a:rPr>
              <a:t>Bạn nhận được </a:t>
            </a:r>
            <a:r>
              <a:rPr lang="en-US" b="1" dirty="0" smtClean="0">
                <a:solidFill>
                  <a:srgbClr val="FF0000"/>
                </a:solidFill>
                <a:latin typeface="+mj-lt"/>
              </a:rPr>
              <a:t>1 </a:t>
            </a:r>
            <a:r>
              <a:rPr lang="en-US" b="1" dirty="0" err="1" smtClean="0">
                <a:solidFill>
                  <a:srgbClr val="FF0000"/>
                </a:solidFill>
                <a:latin typeface="+mj-lt"/>
              </a:rPr>
              <a:t>kẹo</a:t>
            </a:r>
            <a:r>
              <a:rPr lang="en-US" b="1" dirty="0" smtClean="0">
                <a:solidFill>
                  <a:srgbClr val="FF0000"/>
                </a:solidFill>
                <a:latin typeface="+mj-lt"/>
              </a:rPr>
              <a:t> </a:t>
            </a:r>
            <a:r>
              <a:rPr lang="en-US" b="1" dirty="0" err="1" smtClean="0">
                <a:solidFill>
                  <a:srgbClr val="FF0000"/>
                </a:solidFill>
                <a:latin typeface="+mj-lt"/>
              </a:rPr>
              <a:t>mút</a:t>
            </a:r>
            <a:endParaRPr lang="en-US" b="1" dirty="0">
              <a:solidFill>
                <a:srgbClr val="FF0000"/>
              </a:solidFill>
              <a:latin typeface="+mj-lt"/>
            </a:endParaRPr>
          </a:p>
        </p:txBody>
      </p:sp>
      <p:pic>
        <p:nvPicPr>
          <p:cNvPr id="19" name="Hình ảnh 18">
            <a:hlinkClick r:id="rId11" action="ppaction://hlinksldjump"/>
            <a:extLst>
              <a:ext uri="{FF2B5EF4-FFF2-40B4-BE49-F238E27FC236}">
                <a16:creationId xmlns:a16="http://schemas.microsoft.com/office/drawing/2014/main" id="{A8DA6713-8AC6-4F9A-93D4-31723C7FE8E3}"/>
              </a:ext>
            </a:extLst>
          </p:cNvPr>
          <p:cNvPicPr>
            <a:picLocks noChangeAspect="1"/>
          </p:cNvPicPr>
          <p:nvPr/>
        </p:nvPicPr>
        <p:blipFill rotWithShape="1">
          <a:blip r:embed="rId12">
            <a:extLst>
              <a:ext uri="{28A0092B-C50C-407E-A947-70E740481C1C}">
                <a14:useLocalDpi xmlns:a14="http://schemas.microsoft.com/office/drawing/2010/main" val="0"/>
              </a:ext>
            </a:extLst>
          </a:blip>
          <a:srcRect l="26582" t="3553" r="11252" b="22126"/>
          <a:stretch/>
        </p:blipFill>
        <p:spPr>
          <a:xfrm>
            <a:off x="5272949" y="3665130"/>
            <a:ext cx="750967" cy="762553"/>
          </a:xfrm>
          <a:prstGeom prst="flowChartConnector">
            <a:avLst/>
          </a:prstGeom>
        </p:spPr>
      </p:pic>
      <p:pic>
        <p:nvPicPr>
          <p:cNvPr id="20" name="Hình ảnh 19">
            <a:hlinkClick r:id="rId13" action="ppaction://hlinksldjump"/>
            <a:extLst>
              <a:ext uri="{FF2B5EF4-FFF2-40B4-BE49-F238E27FC236}">
                <a16:creationId xmlns:a16="http://schemas.microsoft.com/office/drawing/2014/main" id="{EF8194B7-8123-4358-8C2E-93489542F41E}"/>
              </a:ext>
            </a:extLst>
          </p:cNvPr>
          <p:cNvPicPr>
            <a:picLocks noChangeAspect="1"/>
          </p:cNvPicPr>
          <p:nvPr/>
        </p:nvPicPr>
        <p:blipFill rotWithShape="1">
          <a:blip r:embed="rId12">
            <a:extLst>
              <a:ext uri="{28A0092B-C50C-407E-A947-70E740481C1C}">
                <a14:useLocalDpi xmlns:a14="http://schemas.microsoft.com/office/drawing/2010/main" val="0"/>
              </a:ext>
            </a:extLst>
          </a:blip>
          <a:srcRect l="26582" t="3553" r="11252" b="22126"/>
          <a:stretch/>
        </p:blipFill>
        <p:spPr>
          <a:xfrm>
            <a:off x="5272949" y="4432499"/>
            <a:ext cx="750967" cy="762553"/>
          </a:xfrm>
          <a:prstGeom prst="flowChartConnector">
            <a:avLst/>
          </a:prstGeom>
        </p:spPr>
      </p:pic>
      <p:pic>
        <p:nvPicPr>
          <p:cNvPr id="21" name="Hình ảnh 20">
            <a:hlinkClick r:id="rId14" action="ppaction://hlinksldjump"/>
            <a:extLst>
              <a:ext uri="{FF2B5EF4-FFF2-40B4-BE49-F238E27FC236}">
                <a16:creationId xmlns:a16="http://schemas.microsoft.com/office/drawing/2014/main" id="{E682FACC-0BD5-4682-9FD8-5291E8EA2D00}"/>
              </a:ext>
            </a:extLst>
          </p:cNvPr>
          <p:cNvPicPr>
            <a:picLocks noChangeAspect="1"/>
          </p:cNvPicPr>
          <p:nvPr/>
        </p:nvPicPr>
        <p:blipFill rotWithShape="1">
          <a:blip r:embed="rId12">
            <a:extLst>
              <a:ext uri="{28A0092B-C50C-407E-A947-70E740481C1C}">
                <a14:useLocalDpi xmlns:a14="http://schemas.microsoft.com/office/drawing/2010/main" val="0"/>
              </a:ext>
            </a:extLst>
          </a:blip>
          <a:srcRect l="26582" t="3553" r="11252" b="22126"/>
          <a:stretch/>
        </p:blipFill>
        <p:spPr>
          <a:xfrm>
            <a:off x="5812154" y="5232386"/>
            <a:ext cx="750967" cy="762553"/>
          </a:xfrm>
          <a:prstGeom prst="flowChartConnector">
            <a:avLst/>
          </a:prstGeom>
        </p:spPr>
      </p:pic>
      <p:pic>
        <p:nvPicPr>
          <p:cNvPr id="23" name="Hình ảnh 22">
            <a:hlinkClick r:id="rId15" action="ppaction://hlinksldjump"/>
            <a:extLst>
              <a:ext uri="{FF2B5EF4-FFF2-40B4-BE49-F238E27FC236}">
                <a16:creationId xmlns:a16="http://schemas.microsoft.com/office/drawing/2014/main" id="{90F36ECD-D7F1-4027-936E-AD871342504A}"/>
              </a:ext>
            </a:extLst>
          </p:cNvPr>
          <p:cNvPicPr>
            <a:picLocks noChangeAspect="1"/>
          </p:cNvPicPr>
          <p:nvPr/>
        </p:nvPicPr>
        <p:blipFill rotWithShape="1">
          <a:blip r:embed="rId12">
            <a:extLst>
              <a:ext uri="{28A0092B-C50C-407E-A947-70E740481C1C}">
                <a14:useLocalDpi xmlns:a14="http://schemas.microsoft.com/office/drawing/2010/main" val="0"/>
              </a:ext>
            </a:extLst>
          </a:blip>
          <a:srcRect l="26582" t="3553" r="11252" b="22126"/>
          <a:stretch/>
        </p:blipFill>
        <p:spPr>
          <a:xfrm>
            <a:off x="6296338" y="3648063"/>
            <a:ext cx="750967" cy="762553"/>
          </a:xfrm>
          <a:prstGeom prst="flowChartConnector">
            <a:avLst/>
          </a:prstGeom>
        </p:spPr>
      </p:pic>
      <p:pic>
        <p:nvPicPr>
          <p:cNvPr id="24" name="Hình ảnh 23">
            <a:hlinkClick r:id="rId16" action="ppaction://hlinksldjump"/>
            <a:extLst>
              <a:ext uri="{FF2B5EF4-FFF2-40B4-BE49-F238E27FC236}">
                <a16:creationId xmlns:a16="http://schemas.microsoft.com/office/drawing/2014/main" id="{5D61AF52-9B81-403B-9652-7969545813D7}"/>
              </a:ext>
            </a:extLst>
          </p:cNvPr>
          <p:cNvPicPr>
            <a:picLocks noChangeAspect="1"/>
          </p:cNvPicPr>
          <p:nvPr/>
        </p:nvPicPr>
        <p:blipFill rotWithShape="1">
          <a:blip r:embed="rId12">
            <a:extLst>
              <a:ext uri="{28A0092B-C50C-407E-A947-70E740481C1C}">
                <a14:useLocalDpi xmlns:a14="http://schemas.microsoft.com/office/drawing/2010/main" val="0"/>
              </a:ext>
            </a:extLst>
          </a:blip>
          <a:srcRect l="26582" t="3553" r="11252" b="22126"/>
          <a:stretch/>
        </p:blipFill>
        <p:spPr>
          <a:xfrm>
            <a:off x="6302952" y="4427683"/>
            <a:ext cx="750967" cy="762553"/>
          </a:xfrm>
          <a:prstGeom prst="flowChartConnector">
            <a:avLst/>
          </a:prstGeom>
        </p:spPr>
      </p:pic>
    </p:spTree>
    <p:extLst>
      <p:ext uri="{BB962C8B-B14F-4D97-AF65-F5344CB8AC3E}">
        <p14:creationId xmlns:p14="http://schemas.microsoft.com/office/powerpoint/2010/main" val="197682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3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31"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3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anim calcmode="lin" valueType="num">
                                      <p:cBhvr>
                                        <p:cTn id="72" dur="1000" fill="hold"/>
                                        <p:tgtEl>
                                          <p:spTgt spid="16"/>
                                        </p:tgtEl>
                                        <p:attrNameLst>
                                          <p:attrName>style.rotation</p:attrName>
                                        </p:attrNameLst>
                                      </p:cBhvr>
                                      <p:tavLst>
                                        <p:tav tm="0">
                                          <p:val>
                                            <p:fltVal val="90"/>
                                          </p:val>
                                        </p:tav>
                                        <p:tav tm="100000">
                                          <p:val>
                                            <p:fltVal val="0"/>
                                          </p:val>
                                        </p:tav>
                                      </p:tavLst>
                                    </p:anim>
                                    <p:animEffect transition="in" filter="fade">
                                      <p:cBhvr>
                                        <p:cTn id="73" dur="1000"/>
                                        <p:tgtEl>
                                          <p:spTgt spid="16"/>
                                        </p:tgtEl>
                                      </p:cBhvr>
                                    </p:animEffec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31"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fltVal val="0"/>
                                          </p:val>
                                        </p:tav>
                                        <p:tav tm="100000">
                                          <p:val>
                                            <p:strVal val="#ppt_w"/>
                                          </p:val>
                                        </p:tav>
                                      </p:tavLst>
                                    </p:anim>
                                    <p:anim calcmode="lin" valueType="num">
                                      <p:cBhvr>
                                        <p:cTn id="83" dur="1000" fill="hold"/>
                                        <p:tgtEl>
                                          <p:spTgt spid="18"/>
                                        </p:tgtEl>
                                        <p:attrNameLst>
                                          <p:attrName>ppt_h</p:attrName>
                                        </p:attrNameLst>
                                      </p:cBhvr>
                                      <p:tavLst>
                                        <p:tav tm="0">
                                          <p:val>
                                            <p:fltVal val="0"/>
                                          </p:val>
                                        </p:tav>
                                        <p:tav tm="100000">
                                          <p:val>
                                            <p:strVal val="#ppt_h"/>
                                          </p:val>
                                        </p:tav>
                                      </p:tavLst>
                                    </p:anim>
                                    <p:anim calcmode="lin" valueType="num">
                                      <p:cBhvr>
                                        <p:cTn id="84" dur="1000" fill="hold"/>
                                        <p:tgtEl>
                                          <p:spTgt spid="18"/>
                                        </p:tgtEl>
                                        <p:attrNameLst>
                                          <p:attrName>style.rotation</p:attrName>
                                        </p:attrNameLst>
                                      </p:cBhvr>
                                      <p:tavLst>
                                        <p:tav tm="0">
                                          <p:val>
                                            <p:fltVal val="90"/>
                                          </p:val>
                                        </p:tav>
                                        <p:tav tm="100000">
                                          <p:val>
                                            <p:fltVal val="0"/>
                                          </p:val>
                                        </p:tav>
                                      </p:tavLst>
                                    </p:anim>
                                    <p:animEffect transition="in" filter="fade">
                                      <p:cBhvr>
                                        <p:cTn id="85" dur="1000"/>
                                        <p:tgtEl>
                                          <p:spTgt spid="18"/>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par>
                                <p:cTn id="92" presetID="31"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1000" fill="hold"/>
                                        <p:tgtEl>
                                          <p:spTgt spid="17"/>
                                        </p:tgtEl>
                                        <p:attrNameLst>
                                          <p:attrName>ppt_w</p:attrName>
                                        </p:attrNameLst>
                                      </p:cBhvr>
                                      <p:tavLst>
                                        <p:tav tm="0">
                                          <p:val>
                                            <p:fltVal val="0"/>
                                          </p:val>
                                        </p:tav>
                                        <p:tav tm="100000">
                                          <p:val>
                                            <p:strVal val="#ppt_w"/>
                                          </p:val>
                                        </p:tav>
                                      </p:tavLst>
                                    </p:anim>
                                    <p:anim calcmode="lin" valueType="num">
                                      <p:cBhvr>
                                        <p:cTn id="95" dur="1000" fill="hold"/>
                                        <p:tgtEl>
                                          <p:spTgt spid="17"/>
                                        </p:tgtEl>
                                        <p:attrNameLst>
                                          <p:attrName>ppt_h</p:attrName>
                                        </p:attrNameLst>
                                      </p:cBhvr>
                                      <p:tavLst>
                                        <p:tav tm="0">
                                          <p:val>
                                            <p:fltVal val="0"/>
                                          </p:val>
                                        </p:tav>
                                        <p:tav tm="100000">
                                          <p:val>
                                            <p:strVal val="#ppt_h"/>
                                          </p:val>
                                        </p:tav>
                                      </p:tavLst>
                                    </p:anim>
                                    <p:anim calcmode="lin" valueType="num">
                                      <p:cBhvr>
                                        <p:cTn id="96" dur="1000" fill="hold"/>
                                        <p:tgtEl>
                                          <p:spTgt spid="17"/>
                                        </p:tgtEl>
                                        <p:attrNameLst>
                                          <p:attrName>style.rotation</p:attrName>
                                        </p:attrNameLst>
                                      </p:cBhvr>
                                      <p:tavLst>
                                        <p:tav tm="0">
                                          <p:val>
                                            <p:fltVal val="90"/>
                                          </p:val>
                                        </p:tav>
                                        <p:tav tm="100000">
                                          <p:val>
                                            <p:fltVal val="0"/>
                                          </p:val>
                                        </p:tav>
                                      </p:tavLst>
                                    </p:anim>
                                    <p:animEffect transition="in" filter="fade">
                                      <p:cBhvr>
                                        <p:cTn id="97" dur="1000"/>
                                        <p:tgtEl>
                                          <p:spTgt spid="17"/>
                                        </p:tgtEl>
                                      </p:cBhvr>
                                    </p:animEffect>
                                  </p:childTnLst>
                                </p:cTn>
                              </p:par>
                            </p:childTnLst>
                          </p:cTn>
                        </p:par>
                      </p:childTnLst>
                    </p:cTn>
                  </p:par>
                </p:childTnLst>
              </p:cTn>
              <p:nextCondLst>
                <p:cond evt="onClick" delay="0">
                  <p:tgtEl>
                    <p:spTgt spid="7"/>
                  </p:tgtEl>
                </p:cond>
              </p:nextCondLst>
            </p:seq>
            <p:seq concurrent="1" nextAc="seek">
              <p:cTn id="98" restart="whenNotActive" fill="hold" evtFilter="cancelBubble" nodeType="interactiveSeq">
                <p:stCondLst>
                  <p:cond evt="onClick" delay="0">
                    <p:tgtEl>
                      <p:spTgt spid="1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4" restart="whenNotActive" fill="hold" evtFilter="cancelBubble" nodeType="interactiveSeq">
                <p:stCondLst>
                  <p:cond evt="onClick" delay="0">
                    <p:tgtEl>
                      <p:spTgt spid="23"/>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0" restart="whenNotActive" fill="hold" evtFilter="cancelBubble" nodeType="interactiveSeq">
                <p:stCondLst>
                  <p:cond evt="onClick" delay="0">
                    <p:tgtEl>
                      <p:spTgt spid="20"/>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0"/>
                                        </p:tgtEl>
                                      </p:cBhvr>
                                    </p:animEffect>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6" restart="whenNotActive" fill="hold" evtFilter="cancelBubble" nodeType="interactiveSeq">
                <p:stCondLst>
                  <p:cond evt="onClick" delay="0">
                    <p:tgtEl>
                      <p:spTgt spid="2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2" restart="whenNotActive" fill="hold" evtFilter="cancelBubble" nodeType="interactiveSeq">
                <p:stCondLst>
                  <p:cond evt="onClick" delay="0">
                    <p:tgtEl>
                      <p:spTgt spid="21"/>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13" name="Hình chữ nhật 12">
            <a:hlinkClick r:id="rId11" action="ppaction://hlinksldjump"/>
            <a:extLst>
              <a:ext uri="{FF2B5EF4-FFF2-40B4-BE49-F238E27FC236}">
                <a16:creationId xmlns:a16="http://schemas.microsoft.com/office/drawing/2014/main" id="{8778E983-7AFF-45FB-A867-E75ABFE6FCE8}"/>
              </a:ext>
            </a:extLst>
          </p:cNvPr>
          <p:cNvSpPr/>
          <p:nvPr/>
        </p:nvSpPr>
        <p:spPr>
          <a:xfrm>
            <a:off x="10453036" y="6025415"/>
            <a:ext cx="1568917" cy="55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BACK</a:t>
            </a:r>
            <a:endParaRPr lang="en-US" dirty="0"/>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340" y="111857"/>
            <a:ext cx="11890659" cy="3407198"/>
          </a:xfrm>
          <a:prstGeom prst="rect">
            <a:avLst/>
          </a:prstGeom>
        </p:spPr>
      </p:pic>
    </p:spTree>
    <p:extLst>
      <p:ext uri="{BB962C8B-B14F-4D97-AF65-F5344CB8AC3E}">
        <p14:creationId xmlns:p14="http://schemas.microsoft.com/office/powerpoint/2010/main" val="174407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13" name="Hình chữ nhật 12">
            <a:hlinkClick r:id="rId11" action="ppaction://hlinksldjump"/>
            <a:extLst>
              <a:ext uri="{FF2B5EF4-FFF2-40B4-BE49-F238E27FC236}">
                <a16:creationId xmlns:a16="http://schemas.microsoft.com/office/drawing/2014/main" id="{8778E983-7AFF-45FB-A867-E75ABFE6FCE8}"/>
              </a:ext>
            </a:extLst>
          </p:cNvPr>
          <p:cNvSpPr/>
          <p:nvPr/>
        </p:nvSpPr>
        <p:spPr>
          <a:xfrm>
            <a:off x="10453036" y="6025415"/>
            <a:ext cx="1568917" cy="55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BACK</a:t>
            </a:r>
            <a:endParaRPr lang="en-US" dirty="0"/>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3035" y="803565"/>
            <a:ext cx="10439851" cy="2891551"/>
          </a:xfrm>
          <a:prstGeom prst="rect">
            <a:avLst/>
          </a:prstGeom>
        </p:spPr>
      </p:pic>
    </p:spTree>
    <p:extLst>
      <p:ext uri="{BB962C8B-B14F-4D97-AF65-F5344CB8AC3E}">
        <p14:creationId xmlns:p14="http://schemas.microsoft.com/office/powerpoint/2010/main" val="313605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13" name="Hình chữ nhật 12">
            <a:hlinkClick r:id="rId11" action="ppaction://hlinksldjump"/>
            <a:extLst>
              <a:ext uri="{FF2B5EF4-FFF2-40B4-BE49-F238E27FC236}">
                <a16:creationId xmlns:a16="http://schemas.microsoft.com/office/drawing/2014/main" id="{8778E983-7AFF-45FB-A867-E75ABFE6FCE8}"/>
              </a:ext>
            </a:extLst>
          </p:cNvPr>
          <p:cNvSpPr/>
          <p:nvPr/>
        </p:nvSpPr>
        <p:spPr>
          <a:xfrm>
            <a:off x="10453036" y="6025415"/>
            <a:ext cx="1568917" cy="55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BACK</a:t>
            </a:r>
            <a:endParaRPr lang="en-US" dirty="0"/>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46556"/>
            <a:ext cx="12220685" cy="5578859"/>
          </a:xfrm>
          <a:prstGeom prst="rect">
            <a:avLst/>
          </a:prstGeom>
        </p:spPr>
      </p:pic>
    </p:spTree>
    <p:extLst>
      <p:ext uri="{BB962C8B-B14F-4D97-AF65-F5344CB8AC3E}">
        <p14:creationId xmlns:p14="http://schemas.microsoft.com/office/powerpoint/2010/main" val="9964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13" name="Hình chữ nhật 12">
            <a:hlinkClick r:id="rId11" action="ppaction://hlinksldjump"/>
            <a:extLst>
              <a:ext uri="{FF2B5EF4-FFF2-40B4-BE49-F238E27FC236}">
                <a16:creationId xmlns:a16="http://schemas.microsoft.com/office/drawing/2014/main" id="{8778E983-7AFF-45FB-A867-E75ABFE6FCE8}"/>
              </a:ext>
            </a:extLst>
          </p:cNvPr>
          <p:cNvSpPr/>
          <p:nvPr/>
        </p:nvSpPr>
        <p:spPr>
          <a:xfrm>
            <a:off x="10453036" y="6025415"/>
            <a:ext cx="1568917" cy="55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BACK</a:t>
            </a:r>
            <a:endParaRPr lang="en-US" dirty="0"/>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3326" y="62649"/>
            <a:ext cx="12415325" cy="4208905"/>
          </a:xfrm>
          <a:prstGeom prst="rect">
            <a:avLst/>
          </a:prstGeom>
        </p:spPr>
      </p:pic>
    </p:spTree>
    <p:extLst>
      <p:ext uri="{BB962C8B-B14F-4D97-AF65-F5344CB8AC3E}">
        <p14:creationId xmlns:p14="http://schemas.microsoft.com/office/powerpoint/2010/main" val="93574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1"/>
          <p:cNvPicPr>
            <a:picLocks noChangeAspect="1"/>
          </p:cNvPicPr>
          <p:nvPr/>
        </p:nvPicPr>
        <p:blipFill rotWithShape="1">
          <a:blip r:embed="rId3" cstate="print">
            <a:extLst>
              <a:ext uri="{28A0092B-C50C-407E-A947-70E740481C1C}">
                <a14:useLocalDpi xmlns:a14="http://schemas.microsoft.com/office/drawing/2010/main" val="0"/>
              </a:ext>
            </a:extLst>
          </a:blip>
          <a:srcRect l="4267" t="2828" r="75985" b="51515"/>
          <a:stretch/>
        </p:blipFill>
        <p:spPr>
          <a:xfrm>
            <a:off x="1832259" y="1724890"/>
            <a:ext cx="658094" cy="1304641"/>
          </a:xfrm>
          <a:prstGeom prst="rect">
            <a:avLst/>
          </a:prstGeom>
        </p:spPr>
      </p:pic>
      <p:pic>
        <p:nvPicPr>
          <p:cNvPr id="5" name="3"/>
          <p:cNvPicPr>
            <a:picLocks noChangeAspect="1"/>
          </p:cNvPicPr>
          <p:nvPr/>
        </p:nvPicPr>
        <p:blipFill rotWithShape="1">
          <a:blip r:embed="rId4" cstate="print">
            <a:extLst>
              <a:ext uri="{28A0092B-C50C-407E-A947-70E740481C1C}">
                <a14:useLocalDpi xmlns:a14="http://schemas.microsoft.com/office/drawing/2010/main" val="0"/>
              </a:ext>
            </a:extLst>
          </a:blip>
          <a:srcRect l="28346" t="2828" r="52079" b="51515"/>
          <a:stretch/>
        </p:blipFill>
        <p:spPr>
          <a:xfrm>
            <a:off x="5299365" y="914401"/>
            <a:ext cx="633845" cy="1267691"/>
          </a:xfrm>
          <a:prstGeom prst="rect">
            <a:avLst/>
          </a:prstGeom>
        </p:spPr>
      </p:pic>
      <p:pic>
        <p:nvPicPr>
          <p:cNvPr id="6" name="2"/>
          <p:cNvPicPr>
            <a:picLocks noChangeAspect="1"/>
          </p:cNvPicPr>
          <p:nvPr/>
        </p:nvPicPr>
        <p:blipFill rotWithShape="1">
          <a:blip r:embed="rId5" cstate="print">
            <a:extLst>
              <a:ext uri="{28A0092B-C50C-407E-A947-70E740481C1C}">
                <a14:useLocalDpi xmlns:a14="http://schemas.microsoft.com/office/drawing/2010/main" val="0"/>
              </a:ext>
            </a:extLst>
          </a:blip>
          <a:srcRect l="52079" t="2828" r="29211" b="51515"/>
          <a:stretch/>
        </p:blipFill>
        <p:spPr>
          <a:xfrm>
            <a:off x="3820727" y="803565"/>
            <a:ext cx="658765" cy="1378527"/>
          </a:xfrm>
          <a:prstGeom prst="rect">
            <a:avLst/>
          </a:prstGeom>
        </p:spPr>
      </p:pic>
      <p:pic>
        <p:nvPicPr>
          <p:cNvPr id="7" name="8"/>
          <p:cNvPicPr>
            <a:picLocks noChangeAspect="1"/>
          </p:cNvPicPr>
          <p:nvPr/>
        </p:nvPicPr>
        <p:blipFill rotWithShape="1">
          <a:blip r:embed="rId6" cstate="print">
            <a:extLst>
              <a:ext uri="{28A0092B-C50C-407E-A947-70E740481C1C}">
                <a14:useLocalDpi xmlns:a14="http://schemas.microsoft.com/office/drawing/2010/main" val="0"/>
              </a:ext>
            </a:extLst>
          </a:blip>
          <a:srcRect l="76331" t="2828" r="4440" b="51515"/>
          <a:stretch/>
        </p:blipFill>
        <p:spPr>
          <a:xfrm>
            <a:off x="10029715" y="2377211"/>
            <a:ext cx="660052" cy="1343891"/>
          </a:xfrm>
          <a:prstGeom prst="rect">
            <a:avLst/>
          </a:prstGeom>
        </p:spPr>
      </p:pic>
      <p:pic>
        <p:nvPicPr>
          <p:cNvPr id="8" name="4"/>
          <p:cNvPicPr>
            <a:picLocks noChangeAspect="1"/>
          </p:cNvPicPr>
          <p:nvPr/>
        </p:nvPicPr>
        <p:blipFill rotWithShape="1">
          <a:blip r:embed="rId7" cstate="print">
            <a:extLst>
              <a:ext uri="{28A0092B-C50C-407E-A947-70E740481C1C}">
                <a14:useLocalDpi xmlns:a14="http://schemas.microsoft.com/office/drawing/2010/main" val="0"/>
              </a:ext>
            </a:extLst>
          </a:blip>
          <a:srcRect l="4266" t="51717" r="75985" b="3232"/>
          <a:stretch/>
        </p:blipFill>
        <p:spPr>
          <a:xfrm>
            <a:off x="2490353" y="4648201"/>
            <a:ext cx="665764" cy="1302327"/>
          </a:xfrm>
          <a:prstGeom prst="rect">
            <a:avLst/>
          </a:prstGeom>
        </p:spPr>
      </p:pic>
      <p:pic>
        <p:nvPicPr>
          <p:cNvPr id="9" name="5"/>
          <p:cNvPicPr>
            <a:picLocks noChangeAspect="1"/>
          </p:cNvPicPr>
          <p:nvPr/>
        </p:nvPicPr>
        <p:blipFill rotWithShape="1">
          <a:blip r:embed="rId8" cstate="print">
            <a:extLst>
              <a:ext uri="{28A0092B-C50C-407E-A947-70E740481C1C}">
                <a14:useLocalDpi xmlns:a14="http://schemas.microsoft.com/office/drawing/2010/main" val="0"/>
              </a:ext>
            </a:extLst>
          </a:blip>
          <a:srcRect l="28346" t="51717" r="52079" b="3232"/>
          <a:stretch/>
        </p:blipFill>
        <p:spPr>
          <a:xfrm>
            <a:off x="4140857" y="3889804"/>
            <a:ext cx="665018" cy="1312381"/>
          </a:xfrm>
          <a:prstGeom prst="rect">
            <a:avLst/>
          </a:prstGeom>
        </p:spPr>
      </p:pic>
      <p:pic>
        <p:nvPicPr>
          <p:cNvPr id="10" name="6"/>
          <p:cNvPicPr>
            <a:picLocks noChangeAspect="1"/>
          </p:cNvPicPr>
          <p:nvPr/>
        </p:nvPicPr>
        <p:blipFill rotWithShape="1">
          <a:blip r:embed="rId9" cstate="print">
            <a:extLst>
              <a:ext uri="{28A0092B-C50C-407E-A947-70E740481C1C}">
                <a14:useLocalDpi xmlns:a14="http://schemas.microsoft.com/office/drawing/2010/main" val="0"/>
              </a:ext>
            </a:extLst>
          </a:blip>
          <a:srcRect l="52079" t="51717" r="27827" b="3232"/>
          <a:stretch/>
        </p:blipFill>
        <p:spPr>
          <a:xfrm>
            <a:off x="6632864" y="2227299"/>
            <a:ext cx="671945" cy="1291756"/>
          </a:xfrm>
          <a:prstGeom prst="rect">
            <a:avLst/>
          </a:prstGeom>
        </p:spPr>
      </p:pic>
      <p:pic>
        <p:nvPicPr>
          <p:cNvPr id="11" name="7"/>
          <p:cNvPicPr>
            <a:picLocks noChangeAspect="1"/>
          </p:cNvPicPr>
          <p:nvPr/>
        </p:nvPicPr>
        <p:blipFill rotWithShape="1">
          <a:blip r:embed="rId10" cstate="print">
            <a:extLst>
              <a:ext uri="{28A0092B-C50C-407E-A947-70E740481C1C}">
                <a14:useLocalDpi xmlns:a14="http://schemas.microsoft.com/office/drawing/2010/main" val="0"/>
              </a:ext>
            </a:extLst>
          </a:blip>
          <a:srcRect l="76331" t="51717" r="4440" b="3232"/>
          <a:stretch/>
        </p:blipFill>
        <p:spPr>
          <a:xfrm>
            <a:off x="8001000" y="4126128"/>
            <a:ext cx="606568" cy="1218601"/>
          </a:xfrm>
          <a:prstGeom prst="rect">
            <a:avLst/>
          </a:prstGeom>
        </p:spPr>
      </p:pic>
      <p:sp>
        <p:nvSpPr>
          <p:cNvPr id="13" name="Hình chữ nhật 12">
            <a:hlinkClick r:id="rId11" action="ppaction://hlinksldjump"/>
            <a:extLst>
              <a:ext uri="{FF2B5EF4-FFF2-40B4-BE49-F238E27FC236}">
                <a16:creationId xmlns:a16="http://schemas.microsoft.com/office/drawing/2014/main" id="{8778E983-7AFF-45FB-A867-E75ABFE6FCE8}"/>
              </a:ext>
            </a:extLst>
          </p:cNvPr>
          <p:cNvSpPr/>
          <p:nvPr/>
        </p:nvSpPr>
        <p:spPr>
          <a:xfrm>
            <a:off x="10453036" y="6025415"/>
            <a:ext cx="1568917" cy="55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BACK</a:t>
            </a:r>
            <a:endParaRPr lang="en-US" dirty="0"/>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918221"/>
            <a:ext cx="12192000" cy="5383920"/>
          </a:xfrm>
          <a:prstGeom prst="rect">
            <a:avLst/>
          </a:prstGeom>
        </p:spPr>
      </p:pic>
    </p:spTree>
    <p:extLst>
      <p:ext uri="{BB962C8B-B14F-4D97-AF65-F5344CB8AC3E}">
        <p14:creationId xmlns:p14="http://schemas.microsoft.com/office/powerpoint/2010/main" val="415784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91" y="313507"/>
            <a:ext cx="10554788" cy="1569660"/>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Nguyên tử là hạt vô cùng nhỏ và trung hòa về điện. Nguyên tử gồm hạt nhân mang điện tích dương và vỏ tạo bởi một hay nhiều electron mang điện tích âm</a:t>
            </a:r>
            <a:endParaRPr lang="en-US" sz="3200" dirty="0">
              <a:latin typeface="Times New Roman" panose="02020603050405020304" pitchFamily="18" charset="0"/>
              <a:cs typeface="Times New Roman" panose="02020603050405020304" pitchFamily="18" charset="0"/>
            </a:endParaRPr>
          </a:p>
        </p:txBody>
      </p:sp>
      <p:pic>
        <p:nvPicPr>
          <p:cNvPr id="3" name="Picture 2" descr="Thành phần cấu tạo nguyên tử - Kích thước và khối lư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49" y="2900286"/>
            <a:ext cx="3815533" cy="309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1031</Words>
  <Application>Microsoft Office PowerPoint</Application>
  <PresentationFormat>Widescreen</PresentationFormat>
  <Paragraphs>113</Paragraphs>
  <Slides>29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宋体</vt:lpstr>
      <vt:lpstr>Arial</vt:lpstr>
      <vt:lpstr>Calibri</vt:lpstr>
      <vt:lpstr>等线</vt:lpstr>
      <vt:lpstr>Montserrat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nhunguyen.nd1987@gmail.com</dc:creator>
  <cp:lastModifiedBy>Admin</cp:lastModifiedBy>
  <cp:revision>23</cp:revision>
  <dcterms:created xsi:type="dcterms:W3CDTF">2024-02-14T15:51:31Z</dcterms:created>
  <dcterms:modified xsi:type="dcterms:W3CDTF">2024-02-18T15:47:47Z</dcterms:modified>
</cp:coreProperties>
</file>