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2" r:id="rId2"/>
    <p:sldId id="269" r:id="rId3"/>
    <p:sldId id="273" r:id="rId4"/>
    <p:sldId id="274" r:id="rId5"/>
    <p:sldId id="280" r:id="rId6"/>
    <p:sldId id="278" r:id="rId7"/>
    <p:sldId id="275" r:id="rId8"/>
    <p:sldId id="277" r:id="rId9"/>
    <p:sldId id="316" r:id="rId10"/>
    <p:sldId id="315" r:id="rId11"/>
    <p:sldId id="263" r:id="rId12"/>
    <p:sldId id="257" r:id="rId13"/>
    <p:sldId id="284" r:id="rId14"/>
    <p:sldId id="259" r:id="rId15"/>
    <p:sldId id="285" r:id="rId16"/>
    <p:sldId id="286" r:id="rId17"/>
    <p:sldId id="291" r:id="rId18"/>
    <p:sldId id="288" r:id="rId19"/>
    <p:sldId id="292" r:id="rId20"/>
    <p:sldId id="290" r:id="rId21"/>
    <p:sldId id="349" r:id="rId22"/>
    <p:sldId id="350" r:id="rId23"/>
    <p:sldId id="352" r:id="rId24"/>
    <p:sldId id="287" r:id="rId25"/>
    <p:sldId id="388" r:id="rId26"/>
    <p:sldId id="379" r:id="rId27"/>
    <p:sldId id="256" r:id="rId28"/>
    <p:sldId id="261" r:id="rId29"/>
    <p:sldId id="293" r:id="rId30"/>
    <p:sldId id="294" r:id="rId31"/>
    <p:sldId id="295" r:id="rId32"/>
    <p:sldId id="296" r:id="rId33"/>
    <p:sldId id="304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5" r:id="rId42"/>
    <p:sldId id="30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C6E1"/>
    <a:srgbClr val="FF00FF"/>
    <a:srgbClr val="0000FF"/>
    <a:srgbClr val="00FFFF"/>
    <a:srgbClr val="E79F5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1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D8586-32B4-40A4-A96D-0C54B3B83EB7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AECEF-F96B-4627-A0E0-2A0AE3097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8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AECEF-F96B-4627-A0E0-2A0AE30979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AECEF-F96B-4627-A0E0-2A0AE30979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0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60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56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97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5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8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3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29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16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34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32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5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31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7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61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61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2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55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43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4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06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9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B330F-8EE9-48B1-85E7-98CF1D950CA5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CE7C-80E0-46A5-B60F-7E8D340F2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8" r:id="rId3"/>
    <p:sldLayoutId id="2147483663" r:id="rId4"/>
    <p:sldLayoutId id="2147483650" r:id="rId5"/>
    <p:sldLayoutId id="2147483671" r:id="rId6"/>
    <p:sldLayoutId id="2147483670" r:id="rId7"/>
    <p:sldLayoutId id="2147483667" r:id="rId8"/>
    <p:sldLayoutId id="2147483666" r:id="rId9"/>
    <p:sldLayoutId id="2147483665" r:id="rId10"/>
    <p:sldLayoutId id="2147483664" r:id="rId11"/>
    <p:sldLayoutId id="2147483662" r:id="rId12"/>
    <p:sldLayoutId id="2147483661" r:id="rId13"/>
    <p:sldLayoutId id="214748366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19.png"/><Relationship Id="rId4" Type="http://schemas.openxmlformats.org/officeDocument/2006/relationships/video" Target="../media/media3.mp4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1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5.xml"/><Relationship Id="rId7" Type="http://schemas.openxmlformats.org/officeDocument/2006/relationships/slide" Target="slide3.xml"/><Relationship Id="rId12" Type="http://schemas.openxmlformats.org/officeDocument/2006/relationships/image" Target="../media/image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slide" Target="slide8.xml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slide" Target="slide7.xml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Relationship Id="rId1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slide" Target="slide5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3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9.xml"/><Relationship Id="rId7" Type="http://schemas.openxmlformats.org/officeDocument/2006/relationships/slide" Target="slide34.xml"/><Relationship Id="rId12" Type="http://schemas.openxmlformats.org/officeDocument/2006/relationships/image" Target="../media/image3.gif"/><Relationship Id="rId2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slide" Target="slide37.xml"/><Relationship Id="rId5" Type="http://schemas.openxmlformats.org/officeDocument/2006/relationships/slide" Target="slide33.xml"/><Relationship Id="rId10" Type="http://schemas.openxmlformats.org/officeDocument/2006/relationships/slide" Target="slide36.xml"/><Relationship Id="rId4" Type="http://schemas.openxmlformats.org/officeDocument/2006/relationships/slide" Target="slide32.xml"/><Relationship Id="rId9" Type="http://schemas.openxmlformats.org/officeDocument/2006/relationships/slide" Target="slide3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5" Type="http://schemas.openxmlformats.org/officeDocument/2006/relationships/slide" Target="slide2.xml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5" Type="http://schemas.openxmlformats.org/officeDocument/2006/relationships/slide" Target="slide2.xml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slide" Target="slide2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Relationship Id="rId9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5" Type="http://schemas.openxmlformats.org/officeDocument/2006/relationships/slide" Target="slide2.xml"/><Relationship Id="rId10" Type="http://schemas.openxmlformats.org/officeDocument/2006/relationships/image" Target="../media/image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5" Type="http://schemas.openxmlformats.org/officeDocument/2006/relationships/slide" Target="slide2.xml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724D16-A83E-7E22-B871-BCB20DBE484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C00000"/>
                </a:solidFill>
                <a:latin typeface="+mj-lt"/>
              </a:rPr>
              <a:t>TRAO ĐỔI KHÍ Ở SINH VẬT</a:t>
            </a:r>
            <a:endParaRPr lang="en-US" sz="3600" b="1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236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werPoint Slide Show - Bài 28- Trao đổi khí ở sinh vật 2024-10-24 22-58-55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E8BAF0B6-3958-2F9E-2683-CE622ADD1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828800"/>
            <a:ext cx="4819650" cy="5276850"/>
          </a:xfrm>
          <a:prstGeom prst="rect">
            <a:avLst/>
          </a:prstGeom>
        </p:spPr>
      </p:pic>
      <p:pic>
        <p:nvPicPr>
          <p:cNvPr id="5" name="PowerPoint Slide Show - Bài 28- Trao đổi khí ở sinh vật 2024-10-24 23-04-5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F1F066F-2B07-0524-7D62-338F820186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247650"/>
            <a:ext cx="6203950" cy="6858000"/>
          </a:xfrm>
          <a:prstGeom prst="rect">
            <a:avLst/>
          </a:prstGeom>
        </p:spPr>
      </p:pic>
      <p:pic>
        <p:nvPicPr>
          <p:cNvPr id="6" name="PowerPoint Slide Show - Bài 28- Trao đổi khí ở sinh vật 2024-10-24 23-09-5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426CE4C-EF3C-ECCE-EE5D-0C00BECFBDD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3400" y="-152400"/>
            <a:ext cx="434340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2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34EF910-9D37-1EB4-1BCD-06584E541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726631"/>
              </p:ext>
            </p:extLst>
          </p:nvPr>
        </p:nvGraphicFramePr>
        <p:xfrm>
          <a:off x="380999" y="188130"/>
          <a:ext cx="11430001" cy="63650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450713867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191727850"/>
                    </a:ext>
                  </a:extLst>
                </a:gridCol>
                <a:gridCol w="3429001">
                  <a:extLst>
                    <a:ext uri="{9D8B030D-6E8A-4147-A177-3AD203B41FA5}">
                      <a16:colId xmlns:a16="http://schemas.microsoft.com/office/drawing/2014/main" val="2604876993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718625214"/>
                    </a:ext>
                  </a:extLst>
                </a:gridCol>
              </a:tblGrid>
              <a:tr h="833082">
                <a:tc gridSpan="2">
                  <a:txBody>
                    <a:bodyPr/>
                    <a:lstStyle/>
                    <a:p>
                      <a:pPr algn="ctr"/>
                      <a:r>
                        <a:rPr lang="vi-VN" sz="3600">
                          <a:latin typeface="+mj-lt"/>
                        </a:rPr>
                        <a:t>Trao đổi khí</a:t>
                      </a:r>
                      <a:endParaRPr lang="en-US" sz="3600"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latin typeface="+mj-lt"/>
                        </a:rPr>
                        <a:t>Khí lấy vào</a:t>
                      </a:r>
                      <a:endParaRPr lang="en-US" sz="3600"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latin typeface="+mj-lt"/>
                        </a:rPr>
                        <a:t>Khí thải ra</a:t>
                      </a:r>
                      <a:endParaRPr lang="en-US" sz="3600">
                        <a:latin typeface="+mj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936682"/>
                  </a:ext>
                </a:extLst>
              </a:tr>
              <a:tr h="1721988">
                <a:tc rowSpan="2">
                  <a:txBody>
                    <a:bodyPr/>
                    <a:lstStyle/>
                    <a:p>
                      <a:r>
                        <a:rPr lang="vi-VN" sz="3600">
                          <a:latin typeface="+mj-lt"/>
                        </a:rPr>
                        <a:t>Thực vật</a:t>
                      </a:r>
                      <a:endParaRPr lang="en-US" sz="3600">
                        <a:latin typeface="+mj-lt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600">
                          <a:latin typeface="+mj-lt"/>
                        </a:rPr>
                        <a:t>  Quang hợp</a:t>
                      </a:r>
                      <a:endParaRPr lang="en-US" sz="36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535528"/>
                  </a:ext>
                </a:extLst>
              </a:tr>
              <a:tr h="1707840">
                <a:tc vMerge="1">
                  <a:txBody>
                    <a:bodyPr/>
                    <a:lstStyle/>
                    <a:p>
                      <a:endParaRPr lang="en-US" sz="3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600">
                          <a:latin typeface="+mj-lt"/>
                        </a:rPr>
                        <a:t>   Hô hấp</a:t>
                      </a:r>
                      <a:endParaRPr lang="en-US" sz="36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118369"/>
                  </a:ext>
                </a:extLst>
              </a:tr>
              <a:tr h="2102160">
                <a:tc>
                  <a:txBody>
                    <a:bodyPr/>
                    <a:lstStyle/>
                    <a:p>
                      <a:r>
                        <a:rPr lang="vi-VN" sz="3600">
                          <a:latin typeface="+mj-lt"/>
                        </a:rPr>
                        <a:t>Động vật</a:t>
                      </a:r>
                      <a:endParaRPr lang="en-US" sz="3600">
                        <a:latin typeface="+mj-lt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3600">
                          <a:latin typeface="+mj-lt"/>
                        </a:rPr>
                        <a:t>   Hô hấp</a:t>
                      </a:r>
                      <a:endParaRPr lang="en-US" sz="36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6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427549"/>
                  </a:ext>
                </a:extLst>
              </a:tr>
            </a:tbl>
          </a:graphicData>
        </a:graphic>
      </p:graphicFrame>
      <p:pic>
        <p:nvPicPr>
          <p:cNvPr id="24" name="1.">
            <a:extLst>
              <a:ext uri="{FF2B5EF4-FFF2-40B4-BE49-F238E27FC236}">
                <a16:creationId xmlns:a16="http://schemas.microsoft.com/office/drawing/2014/main" id="{53DFCBE2-F930-31AE-F3FE-ABCD5BE4F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4" b="92463" l="4967" r="93212">
                        <a14:foregroundMark x1="47848" y1="5147" x2="57285" y2="8088"/>
                        <a14:foregroundMark x1="57285" y1="8088" x2="57285" y2="8824"/>
                        <a14:foregroundMark x1="50828" y1="2941" x2="52318" y2="3860"/>
                        <a14:foregroundMark x1="90232" y1="35294" x2="93543" y2="46140"/>
                        <a14:foregroundMark x1="93543" y1="46140" x2="93543" y2="47426"/>
                        <a14:foregroundMark x1="6623" y1="43382" x2="4967" y2="53676"/>
                        <a14:foregroundMark x1="4967" y1="53676" x2="7616" y2="54228"/>
                        <a14:foregroundMark x1="45199" y1="92096" x2="54139" y2="92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2263" y="1168858"/>
            <a:ext cx="1393011" cy="1650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5" name="5.">
            <a:extLst>
              <a:ext uri="{FF2B5EF4-FFF2-40B4-BE49-F238E27FC236}">
                <a16:creationId xmlns:a16="http://schemas.microsoft.com/office/drawing/2014/main" id="{A49D0861-C8AC-5DAB-16E2-90945914A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94667" l="9744" r="89776">
                        <a14:foregroundMark x1="49042" y1="4267" x2="46326" y2="8000"/>
                        <a14:foregroundMark x1="43291" y1="86133" x2="50319" y2="94133"/>
                        <a14:foregroundMark x1="50319" y1="94133" x2="50639" y2="94667"/>
                      </a14:backgroundRemoval>
                    </a14:imgEffect>
                  </a14:imgLayer>
                </a14:imgProps>
              </a:ext>
            </a:extLst>
          </a:blip>
          <a:srcRect l="28115" r="30991"/>
          <a:stretch/>
        </p:blipFill>
        <p:spPr>
          <a:xfrm>
            <a:off x="5090662" y="4850496"/>
            <a:ext cx="1412813" cy="1677292"/>
          </a:xfrm>
          <a:prstGeom prst="rect">
            <a:avLst/>
          </a:prstGeom>
        </p:spPr>
      </p:pic>
      <p:pic>
        <p:nvPicPr>
          <p:cNvPr id="29" name="6.">
            <a:extLst>
              <a:ext uri="{FF2B5EF4-FFF2-40B4-BE49-F238E27FC236}">
                <a16:creationId xmlns:a16="http://schemas.microsoft.com/office/drawing/2014/main" id="{254FA447-8B2E-E5C5-97ED-DFB111B99E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7" b="94667" l="9744" r="89776">
                        <a14:foregroundMark x1="49042" y1="4267" x2="46326" y2="8000"/>
                        <a14:foregroundMark x1="43291" y1="86133" x2="50319" y2="94133"/>
                        <a14:foregroundMark x1="50319" y1="94133" x2="50639" y2="94667"/>
                      </a14:backgroundRemoval>
                    </a14:imgEffect>
                  </a14:imgLayer>
                </a14:imgProps>
              </a:ext>
            </a:extLst>
          </a:blip>
          <a:srcRect l="28115" r="30991"/>
          <a:stretch/>
        </p:blipFill>
        <p:spPr>
          <a:xfrm>
            <a:off x="8634786" y="4850496"/>
            <a:ext cx="1412813" cy="167729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8F8F06A-629C-33F3-D2C7-3C186BD4AEAE}"/>
              </a:ext>
            </a:extLst>
          </p:cNvPr>
          <p:cNvGrpSpPr/>
          <p:nvPr/>
        </p:nvGrpSpPr>
        <p:grpSpPr>
          <a:xfrm>
            <a:off x="6860674" y="1602638"/>
            <a:ext cx="813458" cy="527156"/>
            <a:chOff x="7144245" y="565115"/>
            <a:chExt cx="859753" cy="557157"/>
          </a:xfrm>
        </p:grpSpPr>
        <p:pic>
          <p:nvPicPr>
            <p:cNvPr id="31" name="Picture 4" descr="Red Festival PNG Image, Red Festive Ball Png, Red, Festive, Round PNG Image  For Free Download">
              <a:extLst>
                <a:ext uri="{FF2B5EF4-FFF2-40B4-BE49-F238E27FC236}">
                  <a16:creationId xmlns:a16="http://schemas.microsoft.com/office/drawing/2014/main" id="{30F40934-5D1B-513E-A0EF-B7B9BF0115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8" t="41243" r="39230" b="40532"/>
            <a:stretch/>
          </p:blipFill>
          <p:spPr bwMode="auto">
            <a:xfrm>
              <a:off x="7227010" y="594335"/>
              <a:ext cx="608390" cy="52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79E4FE-69B2-959B-E1FF-0549BDEB4230}"/>
                </a:ext>
              </a:extLst>
            </p:cNvPr>
            <p:cNvSpPr txBox="1"/>
            <p:nvPr/>
          </p:nvSpPr>
          <p:spPr>
            <a:xfrm>
              <a:off x="7144245" y="565115"/>
              <a:ext cx="859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CO</a:t>
              </a:r>
              <a:r>
                <a:rPr lang="en-US" sz="2400" b="1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FF66DE-57B7-82D9-EC19-23BEA8EAA946}"/>
              </a:ext>
            </a:extLst>
          </p:cNvPr>
          <p:cNvGrpSpPr/>
          <p:nvPr/>
        </p:nvGrpSpPr>
        <p:grpSpPr>
          <a:xfrm>
            <a:off x="6963208" y="3319002"/>
            <a:ext cx="608390" cy="577165"/>
            <a:chOff x="7575153" y="3228119"/>
            <a:chExt cx="608390" cy="577165"/>
          </a:xfrm>
        </p:grpSpPr>
        <p:pic>
          <p:nvPicPr>
            <p:cNvPr id="4" name="Picture 2" descr="Bao 1000 quả bóng phi 7.5 màu xanh nước biển">
              <a:extLst>
                <a:ext uri="{FF2B5EF4-FFF2-40B4-BE49-F238E27FC236}">
                  <a16:creationId xmlns:a16="http://schemas.microsoft.com/office/drawing/2014/main" id="{4F26E86D-2889-7543-F733-6267F21F3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33333" y1="83854" x2="53922" y2="84896"/>
                          <a14:backgroundMark x1="27451" y1="72396" x2="27451" y2="72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t="11728" r="19360" b="16107"/>
            <a:stretch/>
          </p:blipFill>
          <p:spPr bwMode="auto">
            <a:xfrm>
              <a:off x="7575153" y="3228119"/>
              <a:ext cx="499866" cy="577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E5CFF4-FB55-B9D1-1CA4-CEEED8F0056B}"/>
                </a:ext>
              </a:extLst>
            </p:cNvPr>
            <p:cNvSpPr txBox="1"/>
            <p:nvPr/>
          </p:nvSpPr>
          <p:spPr>
            <a:xfrm>
              <a:off x="7575153" y="3231645"/>
              <a:ext cx="608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b="1" baseline="-25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86FF8E-061C-449D-DA90-4F13F6EB6E95}"/>
              </a:ext>
            </a:extLst>
          </p:cNvPr>
          <p:cNvGrpSpPr/>
          <p:nvPr/>
        </p:nvGrpSpPr>
        <p:grpSpPr>
          <a:xfrm>
            <a:off x="10324714" y="3370665"/>
            <a:ext cx="859753" cy="527937"/>
            <a:chOff x="7215266" y="594335"/>
            <a:chExt cx="859753" cy="527937"/>
          </a:xfrm>
        </p:grpSpPr>
        <p:pic>
          <p:nvPicPr>
            <p:cNvPr id="38" name="Picture 4" descr="Red Festival PNG Image, Red Festive Ball Png, Red, Festive, Round PNG Image  For Free Download">
              <a:extLst>
                <a:ext uri="{FF2B5EF4-FFF2-40B4-BE49-F238E27FC236}">
                  <a16:creationId xmlns:a16="http://schemas.microsoft.com/office/drawing/2014/main" id="{4DBF95A8-1AD1-97C8-6FC8-596F12E2E7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8" t="41243" r="39230" b="40532"/>
            <a:stretch/>
          </p:blipFill>
          <p:spPr bwMode="auto">
            <a:xfrm>
              <a:off x="7227010" y="594335"/>
              <a:ext cx="608390" cy="52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78CA75-1DA6-FA6F-E3A8-D928582C3545}"/>
                </a:ext>
              </a:extLst>
            </p:cNvPr>
            <p:cNvSpPr txBox="1"/>
            <p:nvPr/>
          </p:nvSpPr>
          <p:spPr>
            <a:xfrm>
              <a:off x="7215266" y="599496"/>
              <a:ext cx="859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CO</a:t>
              </a:r>
              <a:r>
                <a:rPr lang="en-US" sz="2400" b="1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941A4E-C084-DFBF-86A4-44C23A964935}"/>
              </a:ext>
            </a:extLst>
          </p:cNvPr>
          <p:cNvGrpSpPr/>
          <p:nvPr/>
        </p:nvGrpSpPr>
        <p:grpSpPr>
          <a:xfrm>
            <a:off x="10231119" y="1566396"/>
            <a:ext cx="608390" cy="577165"/>
            <a:chOff x="7575153" y="3228119"/>
            <a:chExt cx="608390" cy="577165"/>
          </a:xfrm>
        </p:grpSpPr>
        <p:pic>
          <p:nvPicPr>
            <p:cNvPr id="41" name="Picture 2" descr="Bao 1000 quả bóng phi 7.5 màu xanh nước biển">
              <a:extLst>
                <a:ext uri="{FF2B5EF4-FFF2-40B4-BE49-F238E27FC236}">
                  <a16:creationId xmlns:a16="http://schemas.microsoft.com/office/drawing/2014/main" id="{6CF17365-2841-5F74-7831-2FDA53EFED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33333" y1="83854" x2="53922" y2="84896"/>
                          <a14:backgroundMark x1="27451" y1="72396" x2="27451" y2="72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t="11728" r="19360" b="16107"/>
            <a:stretch/>
          </p:blipFill>
          <p:spPr bwMode="auto">
            <a:xfrm>
              <a:off x="7575153" y="3228119"/>
              <a:ext cx="499866" cy="577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583E334-84AA-A035-887E-26084C5AC64F}"/>
                </a:ext>
              </a:extLst>
            </p:cNvPr>
            <p:cNvSpPr txBox="1"/>
            <p:nvPr/>
          </p:nvSpPr>
          <p:spPr>
            <a:xfrm>
              <a:off x="7575153" y="3231645"/>
              <a:ext cx="608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b="1" baseline="-25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3961DD-1B1B-BE33-F23A-AE3EB2D22880}"/>
              </a:ext>
            </a:extLst>
          </p:cNvPr>
          <p:cNvGrpSpPr/>
          <p:nvPr/>
        </p:nvGrpSpPr>
        <p:grpSpPr>
          <a:xfrm>
            <a:off x="6938982" y="5313964"/>
            <a:ext cx="608390" cy="577165"/>
            <a:chOff x="7575153" y="3228119"/>
            <a:chExt cx="608390" cy="577165"/>
          </a:xfrm>
        </p:grpSpPr>
        <p:pic>
          <p:nvPicPr>
            <p:cNvPr id="44" name="Picture 2" descr="Bao 1000 quả bóng phi 7.5 màu xanh nước biển">
              <a:extLst>
                <a:ext uri="{FF2B5EF4-FFF2-40B4-BE49-F238E27FC236}">
                  <a16:creationId xmlns:a16="http://schemas.microsoft.com/office/drawing/2014/main" id="{C2177D74-E3EA-FAE0-C455-14ABE5349D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33333" y1="83854" x2="53922" y2="84896"/>
                          <a14:backgroundMark x1="27451" y1="72396" x2="27451" y2="72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t="11728" r="19360" b="16107"/>
            <a:stretch/>
          </p:blipFill>
          <p:spPr bwMode="auto">
            <a:xfrm>
              <a:off x="7575153" y="3228119"/>
              <a:ext cx="499866" cy="577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2069D0-40EF-C724-4CAF-79A04191903B}"/>
                </a:ext>
              </a:extLst>
            </p:cNvPr>
            <p:cNvSpPr txBox="1"/>
            <p:nvPr/>
          </p:nvSpPr>
          <p:spPr>
            <a:xfrm>
              <a:off x="7575153" y="3231645"/>
              <a:ext cx="608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400" b="1" baseline="-25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D50886B-A5DF-8F37-D832-DD5D228832A1}"/>
              </a:ext>
            </a:extLst>
          </p:cNvPr>
          <p:cNvGrpSpPr/>
          <p:nvPr/>
        </p:nvGrpSpPr>
        <p:grpSpPr>
          <a:xfrm>
            <a:off x="10210776" y="5325888"/>
            <a:ext cx="859753" cy="527937"/>
            <a:chOff x="7215266" y="594335"/>
            <a:chExt cx="859753" cy="527937"/>
          </a:xfrm>
        </p:grpSpPr>
        <p:pic>
          <p:nvPicPr>
            <p:cNvPr id="47" name="Picture 4" descr="Red Festival PNG Image, Red Festive Ball Png, Red, Festive, Round PNG Image  For Free Download">
              <a:extLst>
                <a:ext uri="{FF2B5EF4-FFF2-40B4-BE49-F238E27FC236}">
                  <a16:creationId xmlns:a16="http://schemas.microsoft.com/office/drawing/2014/main" id="{28CC4E41-DD09-B911-8DFF-A65D139C9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8" t="41243" r="39230" b="40532"/>
            <a:stretch/>
          </p:blipFill>
          <p:spPr bwMode="auto">
            <a:xfrm>
              <a:off x="7227010" y="594335"/>
              <a:ext cx="608390" cy="52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6AEAB3D-465E-CFEF-5DC3-937958DC13E0}"/>
                </a:ext>
              </a:extLst>
            </p:cNvPr>
            <p:cNvSpPr txBox="1"/>
            <p:nvPr/>
          </p:nvSpPr>
          <p:spPr>
            <a:xfrm>
              <a:off x="7215266" y="599496"/>
              <a:ext cx="859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CO</a:t>
              </a:r>
              <a:r>
                <a:rPr lang="en-US" sz="2400" b="1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50" name="1.">
            <a:extLst>
              <a:ext uri="{FF2B5EF4-FFF2-40B4-BE49-F238E27FC236}">
                <a16:creationId xmlns:a16="http://schemas.microsoft.com/office/drawing/2014/main" id="{42B7CDE7-D025-14EC-B067-888111671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4" b="92463" l="4967" r="93212">
                        <a14:foregroundMark x1="47848" y1="5147" x2="57285" y2="8088"/>
                        <a14:foregroundMark x1="57285" y1="8088" x2="57285" y2="8824"/>
                        <a14:foregroundMark x1="50828" y1="2941" x2="52318" y2="3860"/>
                        <a14:foregroundMark x1="90232" y1="35294" x2="93543" y2="46140"/>
                        <a14:foregroundMark x1="93543" y1="46140" x2="93543" y2="47426"/>
                        <a14:foregroundMark x1="6623" y1="43382" x2="4967" y2="53676"/>
                        <a14:foregroundMark x1="4967" y1="53676" x2="7616" y2="54228"/>
                        <a14:foregroundMark x1="45199" y1="92096" x2="54139" y2="92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1631" y="1168858"/>
            <a:ext cx="1393011" cy="1650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" name="1.">
            <a:extLst>
              <a:ext uri="{FF2B5EF4-FFF2-40B4-BE49-F238E27FC236}">
                <a16:creationId xmlns:a16="http://schemas.microsoft.com/office/drawing/2014/main" id="{6FFF94C1-244C-5D54-262A-0C800BD8D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4" b="92463" l="4967" r="93212">
                        <a14:foregroundMark x1="47848" y1="5147" x2="57285" y2="8088"/>
                        <a14:foregroundMark x1="57285" y1="8088" x2="57285" y2="8824"/>
                        <a14:foregroundMark x1="50828" y1="2941" x2="52318" y2="3860"/>
                        <a14:foregroundMark x1="90232" y1="35294" x2="93543" y2="46140"/>
                        <a14:foregroundMark x1="93543" y1="46140" x2="93543" y2="47426"/>
                        <a14:foregroundMark x1="6623" y1="43382" x2="4967" y2="53676"/>
                        <a14:foregroundMark x1="4967" y1="53676" x2="7616" y2="54228"/>
                        <a14:foregroundMark x1="45199" y1="92096" x2="54139" y2="92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1643" y="2896073"/>
            <a:ext cx="1393011" cy="1650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2" name="1.">
            <a:extLst>
              <a:ext uri="{FF2B5EF4-FFF2-40B4-BE49-F238E27FC236}">
                <a16:creationId xmlns:a16="http://schemas.microsoft.com/office/drawing/2014/main" id="{6536F60F-3697-8557-3E3E-2BAC9A3E9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74" b="92463" l="4967" r="93212">
                        <a14:foregroundMark x1="47848" y1="5147" x2="57285" y2="8088"/>
                        <a14:foregroundMark x1="57285" y1="8088" x2="57285" y2="8824"/>
                        <a14:foregroundMark x1="50828" y1="2941" x2="52318" y2="3860"/>
                        <a14:foregroundMark x1="90232" y1="35294" x2="93543" y2="46140"/>
                        <a14:foregroundMark x1="93543" y1="46140" x2="93543" y2="47426"/>
                        <a14:foregroundMark x1="6623" y1="43382" x2="4967" y2="53676"/>
                        <a14:foregroundMark x1="4967" y1="53676" x2="7616" y2="54228"/>
                        <a14:foregroundMark x1="45199" y1="92096" x2="54139" y2="92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6275" y="2896073"/>
            <a:ext cx="1393011" cy="1650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3000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4FE6D-F836-B86C-4B64-3BC5C398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45"/>
          <a:stretch/>
        </p:blipFill>
        <p:spPr>
          <a:xfrm>
            <a:off x="2667000" y="1828800"/>
            <a:ext cx="6553200" cy="472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2AB0B-630D-B801-60A6-AE27E3BEB1C8}"/>
              </a:ext>
            </a:extLst>
          </p:cNvPr>
          <p:cNvSpPr txBox="1"/>
          <p:nvPr/>
        </p:nvSpPr>
        <p:spPr>
          <a:xfrm>
            <a:off x="685800" y="499522"/>
            <a:ext cx="1082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vi-VN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Mô tả cấu tạo của khí khổng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D5C86-777D-1C02-BCD3-29E05587C526}"/>
              </a:ext>
            </a:extLst>
          </p:cNvPr>
          <p:cNvSpPr txBox="1"/>
          <p:nvPr/>
        </p:nvSpPr>
        <p:spPr>
          <a:xfrm>
            <a:off x="685800" y="652319"/>
            <a:ext cx="106359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vi-VN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Cấu tạo đó phù hợp với chức năng trao đổi khí của thực vật như thế nào?</a:t>
            </a:r>
            <a:endParaRPr lang="en-US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6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496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) TRAO ĐỔI KHÍ Ở SINH VẬT (phần 2) - Khoa học tự nhiên 7 - OLM.VN - YouTube - Google Chrome 2023-10-31 20-25-0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CC8666E-D174-ADC3-1DEA-CF8DB3B7F5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394" y="284747"/>
            <a:ext cx="11203406" cy="6172200"/>
          </a:xfrm>
          <a:prstGeom prst="round2DiagRect">
            <a:avLst>
              <a:gd name="adj1" fmla="val 16667"/>
              <a:gd name="adj2" fmla="val 780"/>
            </a:avLst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847783-8013-7FFD-1616-AD2A1AB1F5CA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16668-F275-704F-3A68-FE96E5D99F61}"/>
              </a:ext>
            </a:extLst>
          </p:cNvPr>
          <p:cNvSpPr/>
          <p:nvPr/>
        </p:nvSpPr>
        <p:spPr>
          <a:xfrm>
            <a:off x="-4011" y="6232358"/>
            <a:ext cx="12192000" cy="609600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04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(1) TRAO ĐỔI KHÍ Ở SINH VẬT (phần 2) - Khoa học tự nhiên 7 - OLM.VN - YouTube - Google Chrome 2023-10-31 20-25-01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0B309EA1-9E13-B72D-8E9F-4E015DB8E7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577516"/>
            <a:ext cx="11430000" cy="5486400"/>
          </a:xfrm>
          <a:prstGeom prst="round2DiagRect">
            <a:avLst>
              <a:gd name="adj1" fmla="val 16667"/>
              <a:gd name="adj2" fmla="val 13450"/>
            </a:avLst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847783-8013-7FFD-1616-AD2A1AB1F5CA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5CB9CE-31D6-D933-9933-D575DB335FEE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2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(1) TRAO ĐỔI KHÍ Ở SINH VẬT (phần 2) - Khoa học tự nhiên 7 - OLM.VN - YouTube - Google Chrome 2023-10-31 20-25-01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3F47E67F-8B22-993B-3F49-DBD40C6CC5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58"/>
                  <p14:fade in="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" y="561473"/>
            <a:ext cx="11658600" cy="5686927"/>
          </a:xfrm>
          <a:prstGeom prst="round2DiagRect">
            <a:avLst>
              <a:gd name="adj1" fmla="val 16667"/>
              <a:gd name="adj2" fmla="val 14386"/>
            </a:avLst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847783-8013-7FFD-1616-AD2A1AB1F5CA}"/>
              </a:ext>
            </a:extLst>
          </p:cNvPr>
          <p:cNvSpPr/>
          <p:nvPr/>
        </p:nvSpPr>
        <p:spPr>
          <a:xfrm>
            <a:off x="20053" y="-48127"/>
            <a:ext cx="12192000" cy="609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D6556C-FC8E-4F3D-1BCC-007318F1C45F}"/>
              </a:ext>
            </a:extLst>
          </p:cNvPr>
          <p:cNvSpPr/>
          <p:nvPr/>
        </p:nvSpPr>
        <p:spPr>
          <a:xfrm>
            <a:off x="20053" y="6248400"/>
            <a:ext cx="12192000" cy="6096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3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668C3F-D3B6-5A25-FDE5-E414EA83B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11" b="98450" l="5889" r="92000">
                        <a14:foregroundMark x1="51556" y1="5469" x2="55222" y2="9663"/>
                        <a14:foregroundMark x1="54333" y1="5469" x2="55222" y2="4011"/>
                        <a14:foregroundMark x1="91222" y1="31176" x2="91222" y2="34458"/>
                        <a14:foregroundMark x1="9333" y1="43300" x2="5889" y2="52233"/>
                        <a14:foregroundMark x1="53778" y1="91522" x2="60111" y2="95533"/>
                        <a14:foregroundMark x1="45222" y1="98541" x2="48111" y2="98086"/>
                        <a14:foregroundMark x1="92000" y1="40747" x2="92000" y2="480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87381">
            <a:off x="-4060041" y="1943100"/>
            <a:ext cx="11201400" cy="868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8B26C-3420-FDEB-D458-297A2B5490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384" b="84948" l="56982" r="95380">
                        <a14:foregroundMark x1="90144" y1="53633" x2="95380" y2="59862"/>
                        <a14:foregroundMark x1="59035" y1="56401" x2="59035" y2="60727"/>
                        <a14:foregroundMark x1="61704" y1="51903" x2="61499" y2="55017"/>
                        <a14:foregroundMark x1="57084" y1="58997" x2="57290" y2="62630"/>
                        <a14:foregroundMark x1="57598" y1="83910" x2="59035" y2="82699"/>
                        <a14:foregroundMark x1="71047" y1="84948" x2="71047" y2="84948"/>
                      </a14:backgroundRemoval>
                    </a14:imgEffect>
                  </a14:imgLayer>
                </a14:imgProps>
              </a:ext>
            </a:extLst>
          </a:blip>
          <a:srcRect l="56571" t="50000" r="3182" b="14014"/>
          <a:stretch/>
        </p:blipFill>
        <p:spPr>
          <a:xfrm>
            <a:off x="4267200" y="4038601"/>
            <a:ext cx="60198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C5675-836D-930E-31B9-655ED6559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90" b="89071" l="4000" r="98909">
                        <a14:foregroundMark x1="4000" y1="47541" x2="5818" y2="62295"/>
                        <a14:foregroundMark x1="91636" y1="61202" x2="98909" y2="63934"/>
                      </a14:backgroundRemoval>
                    </a14:imgEffect>
                  </a14:imgLayer>
                </a14:imgProps>
              </a:ext>
            </a:extLst>
          </a:blip>
          <a:srcRect t="33284" b="30895"/>
          <a:stretch/>
        </p:blipFill>
        <p:spPr>
          <a:xfrm>
            <a:off x="-228600" y="5715000"/>
            <a:ext cx="12649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51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1DBF02-7EC5-B480-2999-DD382CECE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580123"/>
              </p:ext>
            </p:extLst>
          </p:nvPr>
        </p:nvGraphicFramePr>
        <p:xfrm>
          <a:off x="304800" y="152400"/>
          <a:ext cx="11658600" cy="6477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3103647307"/>
                    </a:ext>
                  </a:extLst>
                </a:gridCol>
                <a:gridCol w="4229100">
                  <a:extLst>
                    <a:ext uri="{9D8B030D-6E8A-4147-A177-3AD203B41FA5}">
                      <a16:colId xmlns:a16="http://schemas.microsoft.com/office/drawing/2014/main" val="2431492152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54438105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531935562"/>
                    </a:ext>
                  </a:extLst>
                </a:gridCol>
              </a:tblGrid>
              <a:tr h="6827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kern="1200">
                          <a:solidFill>
                            <a:srgbClr val="0000FF"/>
                          </a:solidFill>
                          <a:latin typeface="+mj-lt"/>
                          <a:ea typeface="+mn-ea"/>
                          <a:cs typeface="+mn-cs"/>
                        </a:rPr>
                        <a:t>Loài</a:t>
                      </a:r>
                      <a:endParaRPr lang="en-US" sz="3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kern="1200">
                          <a:solidFill>
                            <a:srgbClr val="0000FF"/>
                          </a:solidFill>
                          <a:latin typeface="+mj-lt"/>
                          <a:ea typeface="+mn-ea"/>
                          <a:cs typeface="+mn-cs"/>
                        </a:rPr>
                        <a:t>Cơ quan trao đổi khí</a:t>
                      </a:r>
                      <a:endParaRPr lang="en-US" sz="32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rgbClr val="0000FF"/>
                          </a:solidFill>
                          <a:latin typeface="+mj-lt"/>
                        </a:rPr>
                        <a:t>Loài</a:t>
                      </a:r>
                      <a:endParaRPr lang="en-US" sz="320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kern="1200">
                          <a:solidFill>
                            <a:srgbClr val="0000FF"/>
                          </a:solidFill>
                          <a:latin typeface="+mj-lt"/>
                          <a:ea typeface="+mn-ea"/>
                          <a:cs typeface="+mn-cs"/>
                        </a:rPr>
                        <a:t>Cơ quan trao đổi khí</a:t>
                      </a:r>
                      <a:endParaRPr lang="en-US" sz="3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151791"/>
                  </a:ext>
                </a:extLst>
              </a:tr>
              <a:tr h="1931422">
                <a:tc>
                  <a:txBody>
                    <a:bodyPr/>
                    <a:lstStyle/>
                    <a:p>
                      <a:r>
                        <a:rPr lang="vi-VN" sz="3200">
                          <a:solidFill>
                            <a:srgbClr val="00B050"/>
                          </a:solidFill>
                          <a:latin typeface="+mj-lt"/>
                        </a:rPr>
                        <a:t>Châu chấu</a:t>
                      </a:r>
                      <a:endParaRPr lang="en-US" sz="320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3200">
                          <a:solidFill>
                            <a:srgbClr val="00B050"/>
                          </a:solidFill>
                          <a:latin typeface="+mj-lt"/>
                        </a:rPr>
                        <a:t>Giun</a:t>
                      </a:r>
                      <a:endParaRPr lang="en-US" sz="320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4772012"/>
                  </a:ext>
                </a:extLst>
              </a:tr>
              <a:tr h="1931422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 bồ câu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3200">
                          <a:solidFill>
                            <a:srgbClr val="00B050"/>
                          </a:solidFill>
                          <a:latin typeface="+mj-lt"/>
                        </a:rPr>
                        <a:t>Cá sâu</a:t>
                      </a:r>
                      <a:endParaRPr lang="en-US" sz="320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5914290"/>
                  </a:ext>
                </a:extLst>
              </a:tr>
              <a:tr h="1931422">
                <a:tc>
                  <a:txBody>
                    <a:bodyPr/>
                    <a:lstStyle/>
                    <a:p>
                      <a:r>
                        <a:rPr lang="vi-VN" sz="3200">
                          <a:solidFill>
                            <a:srgbClr val="00B050"/>
                          </a:solidFill>
                          <a:latin typeface="+mj-lt"/>
                        </a:rPr>
                        <a:t>Cá chép</a:t>
                      </a:r>
                      <a:endParaRPr lang="en-US" sz="320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vi-VN" sz="3200">
                          <a:solidFill>
                            <a:srgbClr val="00B050"/>
                          </a:solidFill>
                          <a:latin typeface="+mj-lt"/>
                        </a:rPr>
                        <a:t>Ếch</a:t>
                      </a:r>
                      <a:endParaRPr lang="en-US" sz="320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61020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C4797C1-F477-85E8-297A-4BD9F58B8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3" r="53387" b="26717"/>
          <a:stretch/>
        </p:blipFill>
        <p:spPr>
          <a:xfrm>
            <a:off x="2133600" y="942474"/>
            <a:ext cx="3276600" cy="1524000"/>
          </a:xfrm>
          <a:prstGeom prst="rect">
            <a:avLst/>
          </a:prstGeom>
        </p:spPr>
      </p:pic>
      <p:pic>
        <p:nvPicPr>
          <p:cNvPr id="11" name="Picture 10" descr="A fish blowing water">
            <a:extLst>
              <a:ext uri="{FF2B5EF4-FFF2-40B4-BE49-F238E27FC236}">
                <a16:creationId xmlns:a16="http://schemas.microsoft.com/office/drawing/2014/main" id="{AA3C559E-7347-5C54-DF45-4F8E40B6C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2" t="16404" r="14228" b="10263"/>
          <a:stretch/>
        </p:blipFill>
        <p:spPr>
          <a:xfrm>
            <a:off x="1981200" y="4854742"/>
            <a:ext cx="3810000" cy="1676401"/>
          </a:xfrm>
          <a:prstGeom prst="rect">
            <a:avLst/>
          </a:prstGeom>
        </p:spPr>
      </p:pic>
      <p:pic>
        <p:nvPicPr>
          <p:cNvPr id="13" name="Picture 12" descr="A close-up of a worm&#10;&#10;Description automatically generated">
            <a:extLst>
              <a:ext uri="{FF2B5EF4-FFF2-40B4-BE49-F238E27FC236}">
                <a16:creationId xmlns:a16="http://schemas.microsoft.com/office/drawing/2014/main" id="{12F85A48-4578-C9BF-48AD-0FE7CA6CA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990600"/>
            <a:ext cx="3276600" cy="1652588"/>
          </a:xfrm>
          <a:prstGeom prst="rect">
            <a:avLst/>
          </a:prstGeom>
        </p:spPr>
      </p:pic>
      <p:pic>
        <p:nvPicPr>
          <p:cNvPr id="15" name="Picture 14" descr="A skeleton of a lizard and a lizard&#10;&#10;Description automatically generated">
            <a:extLst>
              <a:ext uri="{FF2B5EF4-FFF2-40B4-BE49-F238E27FC236}">
                <a16:creationId xmlns:a16="http://schemas.microsoft.com/office/drawing/2014/main" id="{02D10234-E624-9393-634F-9E9F78D9FB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63" b="31852" l="3333" r="96250">
                        <a14:foregroundMark x1="91042" y1="21111" x2="96250" y2="24815"/>
                        <a14:foregroundMark x1="69167" y1="26667" x2="75625" y2="27778"/>
                        <a14:foregroundMark x1="75833" y1="29259" x2="80833" y2="28519"/>
                        <a14:foregroundMark x1="4583" y1="12963" x2="28958" y2="9259"/>
                        <a14:foregroundMark x1="28958" y1="9259" x2="29167" y2="9259"/>
                        <a14:foregroundMark x1="3333" y1="7407" x2="12708" y2="10370"/>
                        <a14:foregroundMark x1="10000" y1="7778" x2="15833" y2="7778"/>
                      </a14:backgroundRemoval>
                    </a14:imgEffect>
                  </a14:imgLayer>
                </a14:imgProps>
              </a:ext>
            </a:extLst>
          </a:blip>
          <a:srcRect b="64444"/>
          <a:stretch/>
        </p:blipFill>
        <p:spPr>
          <a:xfrm rot="538132" flipH="1">
            <a:off x="8433246" y="3221616"/>
            <a:ext cx="3276600" cy="914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F2E422-2059-0165-C918-C51F881CC986}"/>
              </a:ext>
            </a:extLst>
          </p:cNvPr>
          <p:cNvGrpSpPr/>
          <p:nvPr/>
        </p:nvGrpSpPr>
        <p:grpSpPr>
          <a:xfrm>
            <a:off x="9132094" y="4762570"/>
            <a:ext cx="1471612" cy="2176462"/>
            <a:chOff x="3350319" y="871537"/>
            <a:chExt cx="3379093" cy="5114925"/>
          </a:xfrm>
        </p:grpSpPr>
        <p:pic>
          <p:nvPicPr>
            <p:cNvPr id="17" name="Picture 16" descr="A diagram of the human body&#10;&#10;Description automatically generated">
              <a:extLst>
                <a:ext uri="{FF2B5EF4-FFF2-40B4-BE49-F238E27FC236}">
                  <a16:creationId xmlns:a16="http://schemas.microsoft.com/office/drawing/2014/main" id="{10BDB7CF-8A51-9448-8A9E-34ADF03BC0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782" r="40031"/>
            <a:stretch/>
          </p:blipFill>
          <p:spPr>
            <a:xfrm>
              <a:off x="3350319" y="871537"/>
              <a:ext cx="3379093" cy="5114925"/>
            </a:xfrm>
            <a:prstGeom prst="rect">
              <a:avLst/>
            </a:prstGeom>
          </p:spPr>
        </p:pic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B55B1D2-798C-EC83-6A07-578C004BA8F2}"/>
                </a:ext>
              </a:extLst>
            </p:cNvPr>
            <p:cNvSpPr/>
            <p:nvPr/>
          </p:nvSpPr>
          <p:spPr>
            <a:xfrm>
              <a:off x="3625516" y="2245895"/>
              <a:ext cx="2650671" cy="3080084"/>
            </a:xfrm>
            <a:custGeom>
              <a:avLst/>
              <a:gdLst>
                <a:gd name="connsiteX0" fmla="*/ 80210 w 2650671"/>
                <a:gd name="connsiteY0" fmla="*/ 609600 h 3080084"/>
                <a:gd name="connsiteX1" fmla="*/ 176463 w 2650671"/>
                <a:gd name="connsiteY1" fmla="*/ 641684 h 3080084"/>
                <a:gd name="connsiteX2" fmla="*/ 352926 w 2650671"/>
                <a:gd name="connsiteY2" fmla="*/ 689810 h 3080084"/>
                <a:gd name="connsiteX3" fmla="*/ 417095 w 2650671"/>
                <a:gd name="connsiteY3" fmla="*/ 721894 h 3080084"/>
                <a:gd name="connsiteX4" fmla="*/ 481263 w 2650671"/>
                <a:gd name="connsiteY4" fmla="*/ 737937 h 3080084"/>
                <a:gd name="connsiteX5" fmla="*/ 641684 w 2650671"/>
                <a:gd name="connsiteY5" fmla="*/ 770021 h 3080084"/>
                <a:gd name="connsiteX6" fmla="*/ 770021 w 2650671"/>
                <a:gd name="connsiteY6" fmla="*/ 818147 h 3080084"/>
                <a:gd name="connsiteX7" fmla="*/ 946484 w 2650671"/>
                <a:gd name="connsiteY7" fmla="*/ 770021 h 3080084"/>
                <a:gd name="connsiteX8" fmla="*/ 1171073 w 2650671"/>
                <a:gd name="connsiteY8" fmla="*/ 673768 h 3080084"/>
                <a:gd name="connsiteX9" fmla="*/ 1363579 w 2650671"/>
                <a:gd name="connsiteY9" fmla="*/ 641684 h 3080084"/>
                <a:gd name="connsiteX10" fmla="*/ 1700463 w 2650671"/>
                <a:gd name="connsiteY10" fmla="*/ 657726 h 3080084"/>
                <a:gd name="connsiteX11" fmla="*/ 1748589 w 2650671"/>
                <a:gd name="connsiteY11" fmla="*/ 705852 h 3080084"/>
                <a:gd name="connsiteX12" fmla="*/ 1812758 w 2650671"/>
                <a:gd name="connsiteY12" fmla="*/ 834189 h 3080084"/>
                <a:gd name="connsiteX13" fmla="*/ 1876926 w 2650671"/>
                <a:gd name="connsiteY13" fmla="*/ 946484 h 3080084"/>
                <a:gd name="connsiteX14" fmla="*/ 1973179 w 2650671"/>
                <a:gd name="connsiteY14" fmla="*/ 1010652 h 3080084"/>
                <a:gd name="connsiteX15" fmla="*/ 2021305 w 2650671"/>
                <a:gd name="connsiteY15" fmla="*/ 1026694 h 3080084"/>
                <a:gd name="connsiteX16" fmla="*/ 2454442 w 2650671"/>
                <a:gd name="connsiteY16" fmla="*/ 1058779 h 3080084"/>
                <a:gd name="connsiteX17" fmla="*/ 2470484 w 2650671"/>
                <a:gd name="connsiteY17" fmla="*/ 1106905 h 3080084"/>
                <a:gd name="connsiteX18" fmla="*/ 2518610 w 2650671"/>
                <a:gd name="connsiteY18" fmla="*/ 1283368 h 3080084"/>
                <a:gd name="connsiteX19" fmla="*/ 2534652 w 2650671"/>
                <a:gd name="connsiteY19" fmla="*/ 1443789 h 3080084"/>
                <a:gd name="connsiteX20" fmla="*/ 2566737 w 2650671"/>
                <a:gd name="connsiteY20" fmla="*/ 1700463 h 3080084"/>
                <a:gd name="connsiteX21" fmla="*/ 2534652 w 2650671"/>
                <a:gd name="connsiteY21" fmla="*/ 2149642 h 3080084"/>
                <a:gd name="connsiteX22" fmla="*/ 2502568 w 2650671"/>
                <a:gd name="connsiteY22" fmla="*/ 2245894 h 3080084"/>
                <a:gd name="connsiteX23" fmla="*/ 2454442 w 2650671"/>
                <a:gd name="connsiteY23" fmla="*/ 2310063 h 3080084"/>
                <a:gd name="connsiteX24" fmla="*/ 2438400 w 2650671"/>
                <a:gd name="connsiteY24" fmla="*/ 2374231 h 3080084"/>
                <a:gd name="connsiteX25" fmla="*/ 2374231 w 2650671"/>
                <a:gd name="connsiteY25" fmla="*/ 2486526 h 3080084"/>
                <a:gd name="connsiteX26" fmla="*/ 2310063 w 2650671"/>
                <a:gd name="connsiteY26" fmla="*/ 2582779 h 3080084"/>
                <a:gd name="connsiteX27" fmla="*/ 2069431 w 2650671"/>
                <a:gd name="connsiteY27" fmla="*/ 2839452 h 3080084"/>
                <a:gd name="connsiteX28" fmla="*/ 1989221 w 2650671"/>
                <a:gd name="connsiteY28" fmla="*/ 2887579 h 3080084"/>
                <a:gd name="connsiteX29" fmla="*/ 1652337 w 2650671"/>
                <a:gd name="connsiteY29" fmla="*/ 2903621 h 3080084"/>
                <a:gd name="connsiteX30" fmla="*/ 1524000 w 2650671"/>
                <a:gd name="connsiteY30" fmla="*/ 2935705 h 3080084"/>
                <a:gd name="connsiteX31" fmla="*/ 1187116 w 2650671"/>
                <a:gd name="connsiteY31" fmla="*/ 3015916 h 3080084"/>
                <a:gd name="connsiteX32" fmla="*/ 1106905 w 2650671"/>
                <a:gd name="connsiteY32" fmla="*/ 3048000 h 3080084"/>
                <a:gd name="connsiteX33" fmla="*/ 1042737 w 2650671"/>
                <a:gd name="connsiteY33" fmla="*/ 3080084 h 3080084"/>
                <a:gd name="connsiteX34" fmla="*/ 898358 w 2650671"/>
                <a:gd name="connsiteY34" fmla="*/ 3048000 h 3080084"/>
                <a:gd name="connsiteX35" fmla="*/ 850231 w 2650671"/>
                <a:gd name="connsiteY35" fmla="*/ 2999873 h 3080084"/>
                <a:gd name="connsiteX36" fmla="*/ 737937 w 2650671"/>
                <a:gd name="connsiteY36" fmla="*/ 2935705 h 3080084"/>
                <a:gd name="connsiteX37" fmla="*/ 609600 w 2650671"/>
                <a:gd name="connsiteY37" fmla="*/ 2855494 h 3080084"/>
                <a:gd name="connsiteX38" fmla="*/ 545431 w 2650671"/>
                <a:gd name="connsiteY38" fmla="*/ 2775284 h 3080084"/>
                <a:gd name="connsiteX39" fmla="*/ 449179 w 2650671"/>
                <a:gd name="connsiteY39" fmla="*/ 2679031 h 3080084"/>
                <a:gd name="connsiteX40" fmla="*/ 385010 w 2650671"/>
                <a:gd name="connsiteY40" fmla="*/ 2550694 h 3080084"/>
                <a:gd name="connsiteX41" fmla="*/ 320842 w 2650671"/>
                <a:gd name="connsiteY41" fmla="*/ 2518610 h 3080084"/>
                <a:gd name="connsiteX42" fmla="*/ 288758 w 2650671"/>
                <a:gd name="connsiteY42" fmla="*/ 2470484 h 3080084"/>
                <a:gd name="connsiteX43" fmla="*/ 240631 w 2650671"/>
                <a:gd name="connsiteY43" fmla="*/ 2454442 h 3080084"/>
                <a:gd name="connsiteX44" fmla="*/ 176463 w 2650671"/>
                <a:gd name="connsiteY44" fmla="*/ 2390273 h 3080084"/>
                <a:gd name="connsiteX45" fmla="*/ 144379 w 2650671"/>
                <a:gd name="connsiteY45" fmla="*/ 2326105 h 3080084"/>
                <a:gd name="connsiteX46" fmla="*/ 96252 w 2650671"/>
                <a:gd name="connsiteY46" fmla="*/ 2197768 h 3080084"/>
                <a:gd name="connsiteX47" fmla="*/ 48126 w 2650671"/>
                <a:gd name="connsiteY47" fmla="*/ 1909010 h 3080084"/>
                <a:gd name="connsiteX48" fmla="*/ 16042 w 2650671"/>
                <a:gd name="connsiteY48" fmla="*/ 1812758 h 3080084"/>
                <a:gd name="connsiteX49" fmla="*/ 0 w 2650671"/>
                <a:gd name="connsiteY49" fmla="*/ 1764631 h 3080084"/>
                <a:gd name="connsiteX50" fmla="*/ 16042 w 2650671"/>
                <a:gd name="connsiteY50" fmla="*/ 1347537 h 3080084"/>
                <a:gd name="connsiteX51" fmla="*/ 32084 w 2650671"/>
                <a:gd name="connsiteY51" fmla="*/ 1203158 h 3080084"/>
                <a:gd name="connsiteX52" fmla="*/ 48126 w 2650671"/>
                <a:gd name="connsiteY52" fmla="*/ 673768 h 3080084"/>
                <a:gd name="connsiteX53" fmla="*/ 80210 w 2650671"/>
                <a:gd name="connsiteY53" fmla="*/ 609600 h 3080084"/>
                <a:gd name="connsiteX54" fmla="*/ 96252 w 2650671"/>
                <a:gd name="connsiteY54" fmla="*/ 561473 h 3080084"/>
                <a:gd name="connsiteX55" fmla="*/ 192505 w 2650671"/>
                <a:gd name="connsiteY55" fmla="*/ 497305 h 3080084"/>
                <a:gd name="connsiteX56" fmla="*/ 256673 w 2650671"/>
                <a:gd name="connsiteY56" fmla="*/ 481263 h 3080084"/>
                <a:gd name="connsiteX57" fmla="*/ 513347 w 2650671"/>
                <a:gd name="connsiteY57" fmla="*/ 433137 h 3080084"/>
                <a:gd name="connsiteX58" fmla="*/ 593558 w 2650671"/>
                <a:gd name="connsiteY58" fmla="*/ 320842 h 3080084"/>
                <a:gd name="connsiteX59" fmla="*/ 625642 w 2650671"/>
                <a:gd name="connsiteY59" fmla="*/ 256673 h 3080084"/>
                <a:gd name="connsiteX60" fmla="*/ 786063 w 2650671"/>
                <a:gd name="connsiteY60" fmla="*/ 128337 h 3080084"/>
                <a:gd name="connsiteX61" fmla="*/ 834189 w 2650671"/>
                <a:gd name="connsiteY61" fmla="*/ 96252 h 3080084"/>
                <a:gd name="connsiteX62" fmla="*/ 898358 w 2650671"/>
                <a:gd name="connsiteY62" fmla="*/ 80210 h 3080084"/>
                <a:gd name="connsiteX63" fmla="*/ 930442 w 2650671"/>
                <a:gd name="connsiteY63" fmla="*/ 32084 h 3080084"/>
                <a:gd name="connsiteX64" fmla="*/ 1010652 w 2650671"/>
                <a:gd name="connsiteY64" fmla="*/ 0 h 3080084"/>
                <a:gd name="connsiteX65" fmla="*/ 1074821 w 2650671"/>
                <a:gd name="connsiteY65" fmla="*/ 320842 h 3080084"/>
                <a:gd name="connsiteX66" fmla="*/ 1138989 w 2650671"/>
                <a:gd name="connsiteY66" fmla="*/ 336884 h 3080084"/>
                <a:gd name="connsiteX67" fmla="*/ 1267326 w 2650671"/>
                <a:gd name="connsiteY67" fmla="*/ 304800 h 3080084"/>
                <a:gd name="connsiteX68" fmla="*/ 1363579 w 2650671"/>
                <a:gd name="connsiteY68" fmla="*/ 208547 h 3080084"/>
                <a:gd name="connsiteX69" fmla="*/ 1395663 w 2650671"/>
                <a:gd name="connsiteY69" fmla="*/ 144379 h 3080084"/>
                <a:gd name="connsiteX70" fmla="*/ 1411705 w 2650671"/>
                <a:gd name="connsiteY70" fmla="*/ 80210 h 3080084"/>
                <a:gd name="connsiteX71" fmla="*/ 1572126 w 2650671"/>
                <a:gd name="connsiteY71" fmla="*/ 32084 h 3080084"/>
                <a:gd name="connsiteX72" fmla="*/ 1620252 w 2650671"/>
                <a:gd name="connsiteY72" fmla="*/ 48126 h 3080084"/>
                <a:gd name="connsiteX73" fmla="*/ 1764631 w 2650671"/>
                <a:gd name="connsiteY73" fmla="*/ 128337 h 3080084"/>
                <a:gd name="connsiteX74" fmla="*/ 1909010 w 2650671"/>
                <a:gd name="connsiteY74" fmla="*/ 208547 h 3080084"/>
                <a:gd name="connsiteX75" fmla="*/ 1957137 w 2650671"/>
                <a:gd name="connsiteY75" fmla="*/ 224589 h 3080084"/>
                <a:gd name="connsiteX76" fmla="*/ 2005263 w 2650671"/>
                <a:gd name="connsiteY76" fmla="*/ 256673 h 3080084"/>
                <a:gd name="connsiteX77" fmla="*/ 2101516 w 2650671"/>
                <a:gd name="connsiteY77" fmla="*/ 304800 h 3080084"/>
                <a:gd name="connsiteX78" fmla="*/ 2229852 w 2650671"/>
                <a:gd name="connsiteY78" fmla="*/ 433137 h 3080084"/>
                <a:gd name="connsiteX79" fmla="*/ 2358189 w 2650671"/>
                <a:gd name="connsiteY79" fmla="*/ 609600 h 3080084"/>
                <a:gd name="connsiteX80" fmla="*/ 2422358 w 2650671"/>
                <a:gd name="connsiteY80" fmla="*/ 673768 h 3080084"/>
                <a:gd name="connsiteX81" fmla="*/ 2454442 w 2650671"/>
                <a:gd name="connsiteY81" fmla="*/ 721894 h 3080084"/>
                <a:gd name="connsiteX82" fmla="*/ 2550695 w 2650671"/>
                <a:gd name="connsiteY82" fmla="*/ 818147 h 3080084"/>
                <a:gd name="connsiteX83" fmla="*/ 2598821 w 2650671"/>
                <a:gd name="connsiteY83" fmla="*/ 866273 h 3080084"/>
                <a:gd name="connsiteX84" fmla="*/ 2614863 w 2650671"/>
                <a:gd name="connsiteY84" fmla="*/ 914400 h 3080084"/>
                <a:gd name="connsiteX85" fmla="*/ 2630905 w 2650671"/>
                <a:gd name="connsiteY85" fmla="*/ 1026694 h 3080084"/>
                <a:gd name="connsiteX86" fmla="*/ 2582779 w 2650671"/>
                <a:gd name="connsiteY86" fmla="*/ 1074821 h 3080084"/>
                <a:gd name="connsiteX87" fmla="*/ 2550695 w 2650671"/>
                <a:gd name="connsiteY87" fmla="*/ 1122947 h 3080084"/>
                <a:gd name="connsiteX88" fmla="*/ 2470484 w 2650671"/>
                <a:gd name="connsiteY88" fmla="*/ 1219200 h 3080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2650671" h="3080084">
                  <a:moveTo>
                    <a:pt x="80210" y="609600"/>
                  </a:moveTo>
                  <a:cubicBezTo>
                    <a:pt x="112294" y="620295"/>
                    <a:pt x="143944" y="632393"/>
                    <a:pt x="176463" y="641684"/>
                  </a:cubicBezTo>
                  <a:cubicBezTo>
                    <a:pt x="201005" y="648696"/>
                    <a:pt x="309062" y="671011"/>
                    <a:pt x="352926" y="689810"/>
                  </a:cubicBezTo>
                  <a:cubicBezTo>
                    <a:pt x="374907" y="699230"/>
                    <a:pt x="394703" y="713497"/>
                    <a:pt x="417095" y="721894"/>
                  </a:cubicBezTo>
                  <a:cubicBezTo>
                    <a:pt x="437739" y="729636"/>
                    <a:pt x="459705" y="733317"/>
                    <a:pt x="481263" y="737937"/>
                  </a:cubicBezTo>
                  <a:cubicBezTo>
                    <a:pt x="534585" y="749363"/>
                    <a:pt x="588548" y="757759"/>
                    <a:pt x="641684" y="770021"/>
                  </a:cubicBezTo>
                  <a:cubicBezTo>
                    <a:pt x="671403" y="776879"/>
                    <a:pt x="751979" y="810930"/>
                    <a:pt x="770021" y="818147"/>
                  </a:cubicBezTo>
                  <a:cubicBezTo>
                    <a:pt x="874723" y="800697"/>
                    <a:pt x="853740" y="811240"/>
                    <a:pt x="946484" y="770021"/>
                  </a:cubicBezTo>
                  <a:cubicBezTo>
                    <a:pt x="1018819" y="737872"/>
                    <a:pt x="1092840" y="684944"/>
                    <a:pt x="1171073" y="673768"/>
                  </a:cubicBezTo>
                  <a:cubicBezTo>
                    <a:pt x="1310360" y="653870"/>
                    <a:pt x="1246291" y="665141"/>
                    <a:pt x="1363579" y="641684"/>
                  </a:cubicBezTo>
                  <a:cubicBezTo>
                    <a:pt x="1475874" y="647031"/>
                    <a:pt x="1589571" y="639244"/>
                    <a:pt x="1700463" y="657726"/>
                  </a:cubicBezTo>
                  <a:cubicBezTo>
                    <a:pt x="1722841" y="661456"/>
                    <a:pt x="1736409" y="686712"/>
                    <a:pt x="1748589" y="705852"/>
                  </a:cubicBezTo>
                  <a:cubicBezTo>
                    <a:pt x="1774267" y="746203"/>
                    <a:pt x="1791368" y="791410"/>
                    <a:pt x="1812758" y="834189"/>
                  </a:cubicBezTo>
                  <a:cubicBezTo>
                    <a:pt x="1822215" y="853104"/>
                    <a:pt x="1856770" y="928848"/>
                    <a:pt x="1876926" y="946484"/>
                  </a:cubicBezTo>
                  <a:cubicBezTo>
                    <a:pt x="1905946" y="971876"/>
                    <a:pt x="1936597" y="998458"/>
                    <a:pt x="1973179" y="1010652"/>
                  </a:cubicBezTo>
                  <a:cubicBezTo>
                    <a:pt x="1989221" y="1015999"/>
                    <a:pt x="2004724" y="1023378"/>
                    <a:pt x="2021305" y="1026694"/>
                  </a:cubicBezTo>
                  <a:cubicBezTo>
                    <a:pt x="2156450" y="1053724"/>
                    <a:pt x="2331326" y="1052623"/>
                    <a:pt x="2454442" y="1058779"/>
                  </a:cubicBezTo>
                  <a:cubicBezTo>
                    <a:pt x="2459789" y="1074821"/>
                    <a:pt x="2466035" y="1090591"/>
                    <a:pt x="2470484" y="1106905"/>
                  </a:cubicBezTo>
                  <a:cubicBezTo>
                    <a:pt x="2524762" y="1305925"/>
                    <a:pt x="2481686" y="1172595"/>
                    <a:pt x="2518610" y="1283368"/>
                  </a:cubicBezTo>
                  <a:cubicBezTo>
                    <a:pt x="2523957" y="1336842"/>
                    <a:pt x="2529786" y="1390269"/>
                    <a:pt x="2534652" y="1443789"/>
                  </a:cubicBezTo>
                  <a:cubicBezTo>
                    <a:pt x="2555079" y="1668476"/>
                    <a:pt x="2534204" y="1570330"/>
                    <a:pt x="2566737" y="1700463"/>
                  </a:cubicBezTo>
                  <a:cubicBezTo>
                    <a:pt x="2558645" y="1894671"/>
                    <a:pt x="2580327" y="1997393"/>
                    <a:pt x="2534652" y="2149642"/>
                  </a:cubicBezTo>
                  <a:cubicBezTo>
                    <a:pt x="2524934" y="2182035"/>
                    <a:pt x="2522860" y="2218838"/>
                    <a:pt x="2502568" y="2245894"/>
                  </a:cubicBezTo>
                  <a:lnTo>
                    <a:pt x="2454442" y="2310063"/>
                  </a:lnTo>
                  <a:cubicBezTo>
                    <a:pt x="2449095" y="2331452"/>
                    <a:pt x="2446141" y="2353587"/>
                    <a:pt x="2438400" y="2374231"/>
                  </a:cubicBezTo>
                  <a:cubicBezTo>
                    <a:pt x="2411955" y="2444752"/>
                    <a:pt x="2408084" y="2427284"/>
                    <a:pt x="2374231" y="2486526"/>
                  </a:cubicBezTo>
                  <a:cubicBezTo>
                    <a:pt x="2322431" y="2577174"/>
                    <a:pt x="2367248" y="2525592"/>
                    <a:pt x="2310063" y="2582779"/>
                  </a:cubicBezTo>
                  <a:cubicBezTo>
                    <a:pt x="2276157" y="2752309"/>
                    <a:pt x="2312641" y="2660244"/>
                    <a:pt x="2069431" y="2839452"/>
                  </a:cubicBezTo>
                  <a:cubicBezTo>
                    <a:pt x="2044329" y="2857948"/>
                    <a:pt x="2020039" y="2882838"/>
                    <a:pt x="1989221" y="2887579"/>
                  </a:cubicBezTo>
                  <a:cubicBezTo>
                    <a:pt x="1878106" y="2904674"/>
                    <a:pt x="1764632" y="2898274"/>
                    <a:pt x="1652337" y="2903621"/>
                  </a:cubicBezTo>
                  <a:cubicBezTo>
                    <a:pt x="1518310" y="2948296"/>
                    <a:pt x="1717590" y="2884081"/>
                    <a:pt x="1524000" y="2935705"/>
                  </a:cubicBezTo>
                  <a:cubicBezTo>
                    <a:pt x="1220792" y="3016560"/>
                    <a:pt x="1510092" y="2957192"/>
                    <a:pt x="1187116" y="3015916"/>
                  </a:cubicBezTo>
                  <a:cubicBezTo>
                    <a:pt x="1160379" y="3026611"/>
                    <a:pt x="1133220" y="3036305"/>
                    <a:pt x="1106905" y="3048000"/>
                  </a:cubicBezTo>
                  <a:cubicBezTo>
                    <a:pt x="1085052" y="3057712"/>
                    <a:pt x="1066651" y="3080084"/>
                    <a:pt x="1042737" y="3080084"/>
                  </a:cubicBezTo>
                  <a:cubicBezTo>
                    <a:pt x="993437" y="3080084"/>
                    <a:pt x="946484" y="3058695"/>
                    <a:pt x="898358" y="3048000"/>
                  </a:cubicBezTo>
                  <a:cubicBezTo>
                    <a:pt x="882316" y="3031958"/>
                    <a:pt x="867660" y="3014397"/>
                    <a:pt x="850231" y="2999873"/>
                  </a:cubicBezTo>
                  <a:cubicBezTo>
                    <a:pt x="805677" y="2962745"/>
                    <a:pt x="790239" y="2966214"/>
                    <a:pt x="737937" y="2935705"/>
                  </a:cubicBezTo>
                  <a:cubicBezTo>
                    <a:pt x="694362" y="2910286"/>
                    <a:pt x="609600" y="2855494"/>
                    <a:pt x="609600" y="2855494"/>
                  </a:cubicBezTo>
                  <a:cubicBezTo>
                    <a:pt x="588210" y="2828757"/>
                    <a:pt x="568463" y="2800619"/>
                    <a:pt x="545431" y="2775284"/>
                  </a:cubicBezTo>
                  <a:cubicBezTo>
                    <a:pt x="514909" y="2741710"/>
                    <a:pt x="449179" y="2679031"/>
                    <a:pt x="449179" y="2679031"/>
                  </a:cubicBezTo>
                  <a:cubicBezTo>
                    <a:pt x="438645" y="2652695"/>
                    <a:pt x="413846" y="2574724"/>
                    <a:pt x="385010" y="2550694"/>
                  </a:cubicBezTo>
                  <a:cubicBezTo>
                    <a:pt x="366639" y="2535385"/>
                    <a:pt x="342231" y="2529305"/>
                    <a:pt x="320842" y="2518610"/>
                  </a:cubicBezTo>
                  <a:cubicBezTo>
                    <a:pt x="310147" y="2502568"/>
                    <a:pt x="303813" y="2482528"/>
                    <a:pt x="288758" y="2470484"/>
                  </a:cubicBezTo>
                  <a:cubicBezTo>
                    <a:pt x="275553" y="2459920"/>
                    <a:pt x="254391" y="2464271"/>
                    <a:pt x="240631" y="2454442"/>
                  </a:cubicBezTo>
                  <a:cubicBezTo>
                    <a:pt x="216016" y="2436860"/>
                    <a:pt x="194613" y="2414473"/>
                    <a:pt x="176463" y="2390273"/>
                  </a:cubicBezTo>
                  <a:cubicBezTo>
                    <a:pt x="162115" y="2371142"/>
                    <a:pt x="154091" y="2347958"/>
                    <a:pt x="144379" y="2326105"/>
                  </a:cubicBezTo>
                  <a:cubicBezTo>
                    <a:pt x="118807" y="2268568"/>
                    <a:pt x="113890" y="2250679"/>
                    <a:pt x="96252" y="2197768"/>
                  </a:cubicBezTo>
                  <a:cubicBezTo>
                    <a:pt x="69548" y="1823917"/>
                    <a:pt x="116629" y="2080268"/>
                    <a:pt x="48126" y="1909010"/>
                  </a:cubicBezTo>
                  <a:cubicBezTo>
                    <a:pt x="35566" y="1877609"/>
                    <a:pt x="26737" y="1844842"/>
                    <a:pt x="16042" y="1812758"/>
                  </a:cubicBezTo>
                  <a:lnTo>
                    <a:pt x="0" y="1764631"/>
                  </a:lnTo>
                  <a:cubicBezTo>
                    <a:pt x="5347" y="1625600"/>
                    <a:pt x="8104" y="1486445"/>
                    <a:pt x="16042" y="1347537"/>
                  </a:cubicBezTo>
                  <a:cubicBezTo>
                    <a:pt x="18804" y="1299193"/>
                    <a:pt x="29781" y="1251526"/>
                    <a:pt x="32084" y="1203158"/>
                  </a:cubicBezTo>
                  <a:cubicBezTo>
                    <a:pt x="40481" y="1026813"/>
                    <a:pt x="33859" y="849735"/>
                    <a:pt x="48126" y="673768"/>
                  </a:cubicBezTo>
                  <a:cubicBezTo>
                    <a:pt x="50059" y="649932"/>
                    <a:pt x="70790" y="631580"/>
                    <a:pt x="80210" y="609600"/>
                  </a:cubicBezTo>
                  <a:cubicBezTo>
                    <a:pt x="86871" y="594057"/>
                    <a:pt x="87552" y="575973"/>
                    <a:pt x="96252" y="561473"/>
                  </a:cubicBezTo>
                  <a:cubicBezTo>
                    <a:pt x="115203" y="529889"/>
                    <a:pt x="162312" y="508627"/>
                    <a:pt x="192505" y="497305"/>
                  </a:cubicBezTo>
                  <a:cubicBezTo>
                    <a:pt x="213149" y="489564"/>
                    <a:pt x="235757" y="488235"/>
                    <a:pt x="256673" y="481263"/>
                  </a:cubicBezTo>
                  <a:cubicBezTo>
                    <a:pt x="428861" y="423867"/>
                    <a:pt x="232034" y="458711"/>
                    <a:pt x="513347" y="433137"/>
                  </a:cubicBezTo>
                  <a:cubicBezTo>
                    <a:pt x="550778" y="320842"/>
                    <a:pt x="513347" y="347579"/>
                    <a:pt x="593558" y="320842"/>
                  </a:cubicBezTo>
                  <a:cubicBezTo>
                    <a:pt x="604253" y="299452"/>
                    <a:pt x="616760" y="278877"/>
                    <a:pt x="625642" y="256673"/>
                  </a:cubicBezTo>
                  <a:cubicBezTo>
                    <a:pt x="681898" y="116031"/>
                    <a:pt x="611580" y="171957"/>
                    <a:pt x="786063" y="128337"/>
                  </a:cubicBezTo>
                  <a:cubicBezTo>
                    <a:pt x="802105" y="117642"/>
                    <a:pt x="816468" y="103847"/>
                    <a:pt x="834189" y="96252"/>
                  </a:cubicBezTo>
                  <a:cubicBezTo>
                    <a:pt x="854454" y="87567"/>
                    <a:pt x="880013" y="92440"/>
                    <a:pt x="898358" y="80210"/>
                  </a:cubicBezTo>
                  <a:cubicBezTo>
                    <a:pt x="914400" y="69515"/>
                    <a:pt x="914753" y="43290"/>
                    <a:pt x="930442" y="32084"/>
                  </a:cubicBezTo>
                  <a:cubicBezTo>
                    <a:pt x="953874" y="15347"/>
                    <a:pt x="983915" y="10695"/>
                    <a:pt x="1010652" y="0"/>
                  </a:cubicBezTo>
                  <a:cubicBezTo>
                    <a:pt x="1019069" y="151499"/>
                    <a:pt x="948224" y="266586"/>
                    <a:pt x="1074821" y="320842"/>
                  </a:cubicBezTo>
                  <a:cubicBezTo>
                    <a:pt x="1095086" y="329527"/>
                    <a:pt x="1117600" y="331537"/>
                    <a:pt x="1138989" y="336884"/>
                  </a:cubicBezTo>
                  <a:cubicBezTo>
                    <a:pt x="1144003" y="335881"/>
                    <a:pt x="1250250" y="318081"/>
                    <a:pt x="1267326" y="304800"/>
                  </a:cubicBezTo>
                  <a:cubicBezTo>
                    <a:pt x="1303142" y="276943"/>
                    <a:pt x="1363579" y="208547"/>
                    <a:pt x="1363579" y="208547"/>
                  </a:cubicBezTo>
                  <a:cubicBezTo>
                    <a:pt x="1374274" y="187158"/>
                    <a:pt x="1387266" y="166770"/>
                    <a:pt x="1395663" y="144379"/>
                  </a:cubicBezTo>
                  <a:cubicBezTo>
                    <a:pt x="1403404" y="123735"/>
                    <a:pt x="1397590" y="97148"/>
                    <a:pt x="1411705" y="80210"/>
                  </a:cubicBezTo>
                  <a:cubicBezTo>
                    <a:pt x="1441789" y="44109"/>
                    <a:pt x="1538215" y="37736"/>
                    <a:pt x="1572126" y="32084"/>
                  </a:cubicBezTo>
                  <a:cubicBezTo>
                    <a:pt x="1588168" y="37431"/>
                    <a:pt x="1605470" y="39914"/>
                    <a:pt x="1620252" y="48126"/>
                  </a:cubicBezTo>
                  <a:cubicBezTo>
                    <a:pt x="1785741" y="140064"/>
                    <a:pt x="1655732" y="92035"/>
                    <a:pt x="1764631" y="128337"/>
                  </a:cubicBezTo>
                  <a:cubicBezTo>
                    <a:pt x="1836672" y="200376"/>
                    <a:pt x="1791236" y="169289"/>
                    <a:pt x="1909010" y="208547"/>
                  </a:cubicBezTo>
                  <a:lnTo>
                    <a:pt x="1957137" y="224589"/>
                  </a:lnTo>
                  <a:cubicBezTo>
                    <a:pt x="1973179" y="235284"/>
                    <a:pt x="1988018" y="248051"/>
                    <a:pt x="2005263" y="256673"/>
                  </a:cubicBezTo>
                  <a:cubicBezTo>
                    <a:pt x="2066409" y="287247"/>
                    <a:pt x="2045329" y="253721"/>
                    <a:pt x="2101516" y="304800"/>
                  </a:cubicBezTo>
                  <a:cubicBezTo>
                    <a:pt x="2146281" y="345496"/>
                    <a:pt x="2196293" y="382800"/>
                    <a:pt x="2229852" y="433137"/>
                  </a:cubicBezTo>
                  <a:cubicBezTo>
                    <a:pt x="2265679" y="486876"/>
                    <a:pt x="2322259" y="573671"/>
                    <a:pt x="2358189" y="609600"/>
                  </a:cubicBezTo>
                  <a:cubicBezTo>
                    <a:pt x="2379579" y="630989"/>
                    <a:pt x="2402672" y="650801"/>
                    <a:pt x="2422358" y="673768"/>
                  </a:cubicBezTo>
                  <a:cubicBezTo>
                    <a:pt x="2434905" y="688406"/>
                    <a:pt x="2441633" y="707484"/>
                    <a:pt x="2454442" y="721894"/>
                  </a:cubicBezTo>
                  <a:cubicBezTo>
                    <a:pt x="2484587" y="755807"/>
                    <a:pt x="2518611" y="786063"/>
                    <a:pt x="2550695" y="818147"/>
                  </a:cubicBezTo>
                  <a:lnTo>
                    <a:pt x="2598821" y="866273"/>
                  </a:lnTo>
                  <a:cubicBezTo>
                    <a:pt x="2604168" y="882315"/>
                    <a:pt x="2607301" y="899275"/>
                    <a:pt x="2614863" y="914400"/>
                  </a:cubicBezTo>
                  <a:cubicBezTo>
                    <a:pt x="2642398" y="969470"/>
                    <a:pt x="2670811" y="956859"/>
                    <a:pt x="2630905" y="1026694"/>
                  </a:cubicBezTo>
                  <a:cubicBezTo>
                    <a:pt x="2619649" y="1046392"/>
                    <a:pt x="2597303" y="1057392"/>
                    <a:pt x="2582779" y="1074821"/>
                  </a:cubicBezTo>
                  <a:cubicBezTo>
                    <a:pt x="2570436" y="1089632"/>
                    <a:pt x="2563391" y="1108437"/>
                    <a:pt x="2550695" y="1122947"/>
                  </a:cubicBezTo>
                  <a:cubicBezTo>
                    <a:pt x="2466703" y="1218938"/>
                    <a:pt x="2470484" y="1163649"/>
                    <a:pt x="2470484" y="1219200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0DDC215-2B2E-83A5-295A-1E1DFE121852}"/>
                </a:ext>
              </a:extLst>
            </p:cNvPr>
            <p:cNvSpPr/>
            <p:nvPr/>
          </p:nvSpPr>
          <p:spPr>
            <a:xfrm>
              <a:off x="3914274" y="2695074"/>
              <a:ext cx="2342147" cy="1042737"/>
            </a:xfrm>
            <a:custGeom>
              <a:avLst/>
              <a:gdLst>
                <a:gd name="connsiteX0" fmla="*/ 0 w 2342147"/>
                <a:gd name="connsiteY0" fmla="*/ 272715 h 1042737"/>
                <a:gd name="connsiteX1" fmla="*/ 112294 w 2342147"/>
                <a:gd name="connsiteY1" fmla="*/ 224589 h 1042737"/>
                <a:gd name="connsiteX2" fmla="*/ 352926 w 2342147"/>
                <a:gd name="connsiteY2" fmla="*/ 160421 h 1042737"/>
                <a:gd name="connsiteX3" fmla="*/ 593558 w 2342147"/>
                <a:gd name="connsiteY3" fmla="*/ 96252 h 1042737"/>
                <a:gd name="connsiteX4" fmla="*/ 721894 w 2342147"/>
                <a:gd name="connsiteY4" fmla="*/ 80210 h 1042737"/>
                <a:gd name="connsiteX5" fmla="*/ 770021 w 2342147"/>
                <a:gd name="connsiteY5" fmla="*/ 48126 h 1042737"/>
                <a:gd name="connsiteX6" fmla="*/ 1058779 w 2342147"/>
                <a:gd name="connsiteY6" fmla="*/ 0 h 1042737"/>
                <a:gd name="connsiteX7" fmla="*/ 1556084 w 2342147"/>
                <a:gd name="connsiteY7" fmla="*/ 16042 h 1042737"/>
                <a:gd name="connsiteX8" fmla="*/ 1620252 w 2342147"/>
                <a:gd name="connsiteY8" fmla="*/ 64168 h 1042737"/>
                <a:gd name="connsiteX9" fmla="*/ 1812758 w 2342147"/>
                <a:gd name="connsiteY9" fmla="*/ 160421 h 1042737"/>
                <a:gd name="connsiteX10" fmla="*/ 2021305 w 2342147"/>
                <a:gd name="connsiteY10" fmla="*/ 240631 h 1042737"/>
                <a:gd name="connsiteX11" fmla="*/ 2133600 w 2342147"/>
                <a:gd name="connsiteY11" fmla="*/ 288758 h 1042737"/>
                <a:gd name="connsiteX12" fmla="*/ 2149642 w 2342147"/>
                <a:gd name="connsiteY12" fmla="*/ 336884 h 1042737"/>
                <a:gd name="connsiteX13" fmla="*/ 2197768 w 2342147"/>
                <a:gd name="connsiteY13" fmla="*/ 368968 h 1042737"/>
                <a:gd name="connsiteX14" fmla="*/ 2245894 w 2342147"/>
                <a:gd name="connsiteY14" fmla="*/ 417094 h 1042737"/>
                <a:gd name="connsiteX15" fmla="*/ 2261937 w 2342147"/>
                <a:gd name="connsiteY15" fmla="*/ 481263 h 1042737"/>
                <a:gd name="connsiteX16" fmla="*/ 2310063 w 2342147"/>
                <a:gd name="connsiteY16" fmla="*/ 529389 h 1042737"/>
                <a:gd name="connsiteX17" fmla="*/ 2342147 w 2342147"/>
                <a:gd name="connsiteY17" fmla="*/ 577515 h 1042737"/>
                <a:gd name="connsiteX18" fmla="*/ 2326105 w 2342147"/>
                <a:gd name="connsiteY18" fmla="*/ 834189 h 1042737"/>
                <a:gd name="connsiteX19" fmla="*/ 2294021 w 2342147"/>
                <a:gd name="connsiteY19" fmla="*/ 882315 h 1042737"/>
                <a:gd name="connsiteX20" fmla="*/ 2261937 w 2342147"/>
                <a:gd name="connsiteY20" fmla="*/ 962526 h 1042737"/>
                <a:gd name="connsiteX21" fmla="*/ 2245894 w 2342147"/>
                <a:gd name="connsiteY21" fmla="*/ 1010652 h 1042737"/>
                <a:gd name="connsiteX22" fmla="*/ 2213810 w 2342147"/>
                <a:gd name="connsiteY22" fmla="*/ 1042737 h 1042737"/>
                <a:gd name="connsiteX23" fmla="*/ 1716505 w 2342147"/>
                <a:gd name="connsiteY23" fmla="*/ 978568 h 1042737"/>
                <a:gd name="connsiteX24" fmla="*/ 1588168 w 2342147"/>
                <a:gd name="connsiteY24" fmla="*/ 946484 h 1042737"/>
                <a:gd name="connsiteX25" fmla="*/ 1443789 w 2342147"/>
                <a:gd name="connsiteY25" fmla="*/ 882315 h 1042737"/>
                <a:gd name="connsiteX26" fmla="*/ 1315452 w 2342147"/>
                <a:gd name="connsiteY26" fmla="*/ 834189 h 1042737"/>
                <a:gd name="connsiteX27" fmla="*/ 1219200 w 2342147"/>
                <a:gd name="connsiteY27" fmla="*/ 770021 h 1042737"/>
                <a:gd name="connsiteX28" fmla="*/ 978568 w 2342147"/>
                <a:gd name="connsiteY28" fmla="*/ 721894 h 1042737"/>
                <a:gd name="connsiteX29" fmla="*/ 818147 w 2342147"/>
                <a:gd name="connsiteY29" fmla="*/ 689810 h 1042737"/>
                <a:gd name="connsiteX30" fmla="*/ 705852 w 2342147"/>
                <a:gd name="connsiteY30" fmla="*/ 657726 h 1042737"/>
                <a:gd name="connsiteX31" fmla="*/ 529389 w 2342147"/>
                <a:gd name="connsiteY31" fmla="*/ 561473 h 1042737"/>
                <a:gd name="connsiteX32" fmla="*/ 385010 w 2342147"/>
                <a:gd name="connsiteY32" fmla="*/ 497305 h 1042737"/>
                <a:gd name="connsiteX33" fmla="*/ 208547 w 2342147"/>
                <a:gd name="connsiteY33" fmla="*/ 385010 h 1042737"/>
                <a:gd name="connsiteX34" fmla="*/ 112294 w 2342147"/>
                <a:gd name="connsiteY34" fmla="*/ 304800 h 1042737"/>
                <a:gd name="connsiteX35" fmla="*/ 48126 w 2342147"/>
                <a:gd name="connsiteY35" fmla="*/ 256673 h 104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42147" h="1042737">
                  <a:moveTo>
                    <a:pt x="0" y="272715"/>
                  </a:moveTo>
                  <a:cubicBezTo>
                    <a:pt x="37431" y="256673"/>
                    <a:pt x="73892" y="238143"/>
                    <a:pt x="112294" y="224589"/>
                  </a:cubicBezTo>
                  <a:cubicBezTo>
                    <a:pt x="337109" y="145243"/>
                    <a:pt x="199276" y="198833"/>
                    <a:pt x="352926" y="160421"/>
                  </a:cubicBezTo>
                  <a:cubicBezTo>
                    <a:pt x="449361" y="136312"/>
                    <a:pt x="493444" y="115024"/>
                    <a:pt x="593558" y="96252"/>
                  </a:cubicBezTo>
                  <a:cubicBezTo>
                    <a:pt x="635931" y="88307"/>
                    <a:pt x="679115" y="85557"/>
                    <a:pt x="721894" y="80210"/>
                  </a:cubicBezTo>
                  <a:cubicBezTo>
                    <a:pt x="737936" y="69515"/>
                    <a:pt x="752120" y="55287"/>
                    <a:pt x="770021" y="48126"/>
                  </a:cubicBezTo>
                  <a:cubicBezTo>
                    <a:pt x="876588" y="5499"/>
                    <a:pt x="938399" y="10944"/>
                    <a:pt x="1058779" y="0"/>
                  </a:cubicBezTo>
                  <a:cubicBezTo>
                    <a:pt x="1224547" y="5347"/>
                    <a:pt x="1391302" y="-2790"/>
                    <a:pt x="1556084" y="16042"/>
                  </a:cubicBezTo>
                  <a:cubicBezTo>
                    <a:pt x="1582648" y="19078"/>
                    <a:pt x="1596949" y="51060"/>
                    <a:pt x="1620252" y="64168"/>
                  </a:cubicBezTo>
                  <a:cubicBezTo>
                    <a:pt x="1682781" y="99341"/>
                    <a:pt x="1744697" y="137734"/>
                    <a:pt x="1812758" y="160421"/>
                  </a:cubicBezTo>
                  <a:cubicBezTo>
                    <a:pt x="1922128" y="196878"/>
                    <a:pt x="1908651" y="189425"/>
                    <a:pt x="2021305" y="240631"/>
                  </a:cubicBezTo>
                  <a:cubicBezTo>
                    <a:pt x="2130338" y="290191"/>
                    <a:pt x="2041756" y="258142"/>
                    <a:pt x="2133600" y="288758"/>
                  </a:cubicBezTo>
                  <a:cubicBezTo>
                    <a:pt x="2138947" y="304800"/>
                    <a:pt x="2139079" y="323680"/>
                    <a:pt x="2149642" y="336884"/>
                  </a:cubicBezTo>
                  <a:cubicBezTo>
                    <a:pt x="2161686" y="351939"/>
                    <a:pt x="2182957" y="356625"/>
                    <a:pt x="2197768" y="368968"/>
                  </a:cubicBezTo>
                  <a:cubicBezTo>
                    <a:pt x="2215196" y="383492"/>
                    <a:pt x="2229852" y="401052"/>
                    <a:pt x="2245894" y="417094"/>
                  </a:cubicBezTo>
                  <a:cubicBezTo>
                    <a:pt x="2251242" y="438484"/>
                    <a:pt x="2250998" y="462120"/>
                    <a:pt x="2261937" y="481263"/>
                  </a:cubicBezTo>
                  <a:cubicBezTo>
                    <a:pt x="2273193" y="500961"/>
                    <a:pt x="2295539" y="511961"/>
                    <a:pt x="2310063" y="529389"/>
                  </a:cubicBezTo>
                  <a:cubicBezTo>
                    <a:pt x="2322406" y="544200"/>
                    <a:pt x="2331452" y="561473"/>
                    <a:pt x="2342147" y="577515"/>
                  </a:cubicBezTo>
                  <a:cubicBezTo>
                    <a:pt x="2336800" y="663073"/>
                    <a:pt x="2339475" y="749513"/>
                    <a:pt x="2326105" y="834189"/>
                  </a:cubicBezTo>
                  <a:cubicBezTo>
                    <a:pt x="2323098" y="853233"/>
                    <a:pt x="2302643" y="865070"/>
                    <a:pt x="2294021" y="882315"/>
                  </a:cubicBezTo>
                  <a:cubicBezTo>
                    <a:pt x="2281143" y="908071"/>
                    <a:pt x="2272048" y="935563"/>
                    <a:pt x="2261937" y="962526"/>
                  </a:cubicBezTo>
                  <a:cubicBezTo>
                    <a:pt x="2255999" y="978359"/>
                    <a:pt x="2254594" y="996152"/>
                    <a:pt x="2245894" y="1010652"/>
                  </a:cubicBezTo>
                  <a:cubicBezTo>
                    <a:pt x="2238112" y="1023621"/>
                    <a:pt x="2224505" y="1032042"/>
                    <a:pt x="2213810" y="1042737"/>
                  </a:cubicBezTo>
                  <a:cubicBezTo>
                    <a:pt x="1964740" y="1023577"/>
                    <a:pt x="1994581" y="1032044"/>
                    <a:pt x="1716505" y="978568"/>
                  </a:cubicBezTo>
                  <a:cubicBezTo>
                    <a:pt x="1673203" y="970241"/>
                    <a:pt x="1629750" y="961160"/>
                    <a:pt x="1588168" y="946484"/>
                  </a:cubicBezTo>
                  <a:cubicBezTo>
                    <a:pt x="1538505" y="928956"/>
                    <a:pt x="1492488" y="902367"/>
                    <a:pt x="1443789" y="882315"/>
                  </a:cubicBezTo>
                  <a:cubicBezTo>
                    <a:pt x="1401542" y="864919"/>
                    <a:pt x="1356317" y="854621"/>
                    <a:pt x="1315452" y="834189"/>
                  </a:cubicBezTo>
                  <a:cubicBezTo>
                    <a:pt x="1280963" y="816944"/>
                    <a:pt x="1254211" y="786180"/>
                    <a:pt x="1219200" y="770021"/>
                  </a:cubicBezTo>
                  <a:cubicBezTo>
                    <a:pt x="1135827" y="731541"/>
                    <a:pt x="1067598" y="736732"/>
                    <a:pt x="978568" y="721894"/>
                  </a:cubicBezTo>
                  <a:cubicBezTo>
                    <a:pt x="924777" y="712929"/>
                    <a:pt x="870581" y="704791"/>
                    <a:pt x="818147" y="689810"/>
                  </a:cubicBezTo>
                  <a:cubicBezTo>
                    <a:pt x="780715" y="679115"/>
                    <a:pt x="742438" y="671030"/>
                    <a:pt x="705852" y="657726"/>
                  </a:cubicBezTo>
                  <a:cubicBezTo>
                    <a:pt x="667190" y="643667"/>
                    <a:pt x="546948" y="570253"/>
                    <a:pt x="529389" y="561473"/>
                  </a:cubicBezTo>
                  <a:cubicBezTo>
                    <a:pt x="482284" y="537920"/>
                    <a:pt x="431156" y="522685"/>
                    <a:pt x="385010" y="497305"/>
                  </a:cubicBezTo>
                  <a:cubicBezTo>
                    <a:pt x="323919" y="463705"/>
                    <a:pt x="257847" y="434310"/>
                    <a:pt x="208547" y="385010"/>
                  </a:cubicBezTo>
                  <a:cubicBezTo>
                    <a:pt x="179637" y="356100"/>
                    <a:pt x="151381" y="321551"/>
                    <a:pt x="112294" y="304800"/>
                  </a:cubicBezTo>
                  <a:cubicBezTo>
                    <a:pt x="37750" y="272853"/>
                    <a:pt x="48126" y="317263"/>
                    <a:pt x="48126" y="256673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CF1E222-9475-FD36-762C-577C949B49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543" t="43333" r="6451" b="16667"/>
          <a:stretch/>
        </p:blipFill>
        <p:spPr>
          <a:xfrm>
            <a:off x="2286001" y="2896784"/>
            <a:ext cx="3048000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42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60729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9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+ 1đ</a:t>
              </a:r>
              <a:endPara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981452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chiếc kẹo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+1đ</a:t>
              </a:r>
              <a:endPara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594510" y="37199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3192363" y="360819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52613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DBEED1-B76E-E1A8-6301-4FA6B0CD5D37}"/>
              </a:ext>
            </a:extLst>
          </p:cNvPr>
          <p:cNvSpPr/>
          <p:nvPr/>
        </p:nvSpPr>
        <p:spPr>
          <a:xfrm>
            <a:off x="658418" y="196657"/>
            <a:ext cx="45329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>
                <a:ln/>
                <a:solidFill>
                  <a:srgbClr val="FFC000"/>
                </a:solidFill>
              </a:rPr>
              <a:t>VÒNG QUAY </a:t>
            </a:r>
          </a:p>
          <a:p>
            <a:pPr algn="ctr"/>
            <a:r>
              <a:rPr lang="vi-VN" sz="5400" b="1">
                <a:ln/>
                <a:solidFill>
                  <a:srgbClr val="FFC000"/>
                </a:solidFill>
              </a:rPr>
              <a:t>MAY MẮN</a:t>
            </a:r>
            <a:endParaRPr lang="en-US" sz="5400" b="1" cap="none" spc="0">
              <a:ln/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0E8B5F-5F81-3F3F-63F4-5B6FCCE7CC84}"/>
              </a:ext>
            </a:extLst>
          </p:cNvPr>
          <p:cNvSpPr/>
          <p:nvPr/>
        </p:nvSpPr>
        <p:spPr>
          <a:xfrm>
            <a:off x="1981200" y="838200"/>
            <a:ext cx="7696200" cy="2895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06E45-12FC-AF6E-98C6-1E09F6E1F25A}"/>
              </a:ext>
            </a:extLst>
          </p:cNvPr>
          <p:cNvSpPr txBox="1"/>
          <p:nvPr/>
        </p:nvSpPr>
        <p:spPr>
          <a:xfrm>
            <a:off x="5029200" y="860104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1CF9E-6A93-8E53-4B67-1AFDEF1A6D7E}"/>
              </a:ext>
            </a:extLst>
          </p:cNvPr>
          <p:cNvSpPr txBox="1"/>
          <p:nvPr/>
        </p:nvSpPr>
        <p:spPr>
          <a:xfrm>
            <a:off x="4648200" y="25342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598D8B5B-3891-8393-73D6-1D3538B3C8DD}"/>
              </a:ext>
            </a:extLst>
          </p:cNvPr>
          <p:cNvSpPr/>
          <p:nvPr/>
        </p:nvSpPr>
        <p:spPr>
          <a:xfrm>
            <a:off x="2438400" y="1383324"/>
            <a:ext cx="2590800" cy="1893276"/>
          </a:xfrm>
          <a:prstGeom prst="round2Diag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trao đổi khí ( da, mang, ống khí, phổi)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9A157B6-5270-4FF7-275A-DE56A1AD5D81}"/>
              </a:ext>
            </a:extLst>
          </p:cNvPr>
          <p:cNvSpPr/>
          <p:nvPr/>
        </p:nvSpPr>
        <p:spPr>
          <a:xfrm>
            <a:off x="6743700" y="1339362"/>
            <a:ext cx="2590800" cy="1893276"/>
          </a:xfrm>
          <a:prstGeom prst="round2Diag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tế bào trong cơ thể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918017-4469-E23C-CA50-221E2FCFB6B3}"/>
              </a:ext>
            </a:extLst>
          </p:cNvPr>
          <p:cNvSpPr/>
          <p:nvPr/>
        </p:nvSpPr>
        <p:spPr>
          <a:xfrm>
            <a:off x="769710" y="1291679"/>
            <a:ext cx="81144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400" b="1">
                <a:ln/>
                <a:latin typeface="+mj-lt"/>
              </a:rPr>
              <a:t>O</a:t>
            </a:r>
            <a:r>
              <a:rPr lang="vi-VN" sz="4400" b="1" baseline="-25000">
                <a:ln/>
                <a:latin typeface="+mj-lt"/>
              </a:rPr>
              <a:t>2</a:t>
            </a:r>
            <a:endParaRPr lang="en-US" sz="4400" b="1" cap="none" spc="0" baseline="-25000">
              <a:ln/>
              <a:effectLst/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5B7B2A-5DF1-77C7-76E7-92CD61EC54EB}"/>
              </a:ext>
            </a:extLst>
          </p:cNvPr>
          <p:cNvSpPr/>
          <p:nvPr/>
        </p:nvSpPr>
        <p:spPr>
          <a:xfrm>
            <a:off x="11353800" y="0"/>
            <a:ext cx="457200" cy="6858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148303C0-514D-2A16-5F3B-7E2E89967BA1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59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0023 L 0.36146 -0.01111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A2BF-DA32-C738-06D8-9F7549188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9DE691-072E-4649-3D14-2E4ADD0BFDD7}"/>
              </a:ext>
            </a:extLst>
          </p:cNvPr>
          <p:cNvSpPr/>
          <p:nvPr/>
        </p:nvSpPr>
        <p:spPr>
          <a:xfrm>
            <a:off x="1981200" y="838200"/>
            <a:ext cx="7696200" cy="2895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74C07-0249-EB8C-9A6F-9D9B81BD509C}"/>
              </a:ext>
            </a:extLst>
          </p:cNvPr>
          <p:cNvSpPr txBox="1"/>
          <p:nvPr/>
        </p:nvSpPr>
        <p:spPr>
          <a:xfrm>
            <a:off x="5029200" y="860104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6A328A-074B-3B95-9657-D694B3C40663}"/>
              </a:ext>
            </a:extLst>
          </p:cNvPr>
          <p:cNvSpPr txBox="1"/>
          <p:nvPr/>
        </p:nvSpPr>
        <p:spPr>
          <a:xfrm>
            <a:off x="4648200" y="25342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E53C2C1D-CA20-6A71-41FE-CD03E0CC1BEE}"/>
              </a:ext>
            </a:extLst>
          </p:cNvPr>
          <p:cNvSpPr/>
          <p:nvPr/>
        </p:nvSpPr>
        <p:spPr>
          <a:xfrm>
            <a:off x="2438400" y="1383324"/>
            <a:ext cx="2590800" cy="1893276"/>
          </a:xfrm>
          <a:prstGeom prst="round2Diag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trao đổi khí ( da, mang, ống khí, phổi)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B57681A7-94DF-27E0-FE76-3CBA0A5128F6}"/>
              </a:ext>
            </a:extLst>
          </p:cNvPr>
          <p:cNvSpPr/>
          <p:nvPr/>
        </p:nvSpPr>
        <p:spPr>
          <a:xfrm>
            <a:off x="6743700" y="1339362"/>
            <a:ext cx="2590800" cy="1893276"/>
          </a:xfrm>
          <a:prstGeom prst="round2Diag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tế bào trong cơ thể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086001-809A-ACB2-79C9-854A2C94C864}"/>
              </a:ext>
            </a:extLst>
          </p:cNvPr>
          <p:cNvSpPr/>
          <p:nvPr/>
        </p:nvSpPr>
        <p:spPr>
          <a:xfrm>
            <a:off x="7620000" y="1250815"/>
            <a:ext cx="81144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400" b="1">
                <a:ln/>
                <a:latin typeface="+mj-lt"/>
              </a:rPr>
              <a:t>O</a:t>
            </a:r>
            <a:r>
              <a:rPr lang="vi-VN" sz="4400" b="1" baseline="-25000">
                <a:ln/>
                <a:latin typeface="+mj-lt"/>
              </a:rPr>
              <a:t>2</a:t>
            </a:r>
            <a:endParaRPr lang="en-US" sz="4400" b="1" cap="none" spc="0" baseline="-25000">
              <a:ln/>
              <a:effectLst/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64680D-B938-E333-A29B-A1EFE1693616}"/>
              </a:ext>
            </a:extLst>
          </p:cNvPr>
          <p:cNvSpPr/>
          <p:nvPr/>
        </p:nvSpPr>
        <p:spPr>
          <a:xfrm>
            <a:off x="11353800" y="0"/>
            <a:ext cx="457200" cy="6858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B7724DDA-1429-D96A-0257-ABB3050921A2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F2796B-5A6E-0BDC-FDFB-BAC1CB0D0767}"/>
              </a:ext>
            </a:extLst>
          </p:cNvPr>
          <p:cNvSpPr/>
          <p:nvPr/>
        </p:nvSpPr>
        <p:spPr>
          <a:xfrm>
            <a:off x="7467600" y="2370864"/>
            <a:ext cx="1241044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400" b="1">
                <a:ln/>
                <a:latin typeface="+mj-lt"/>
              </a:rPr>
              <a:t>CO</a:t>
            </a:r>
            <a:r>
              <a:rPr lang="vi-VN" sz="4400" b="1" baseline="-25000">
                <a:ln/>
                <a:latin typeface="+mj-lt"/>
              </a:rPr>
              <a:t>2</a:t>
            </a:r>
            <a:endParaRPr lang="en-US" sz="4400" b="1" cap="none" spc="0" baseline="-25000">
              <a:ln/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6478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8249E-17 3.33333E-6 L -0.31458 0.00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1"/>
      <p:bldP spid="26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BF5F9-21A2-2A40-38A8-E5692E73B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0AE84B-B16A-4483-4D4B-614CB029679A}"/>
              </a:ext>
            </a:extLst>
          </p:cNvPr>
          <p:cNvSpPr/>
          <p:nvPr/>
        </p:nvSpPr>
        <p:spPr>
          <a:xfrm>
            <a:off x="1981200" y="838200"/>
            <a:ext cx="7696200" cy="2895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99957-7D47-93A9-9B1C-5B16E2F36B56}"/>
              </a:ext>
            </a:extLst>
          </p:cNvPr>
          <p:cNvSpPr txBox="1"/>
          <p:nvPr/>
        </p:nvSpPr>
        <p:spPr>
          <a:xfrm>
            <a:off x="5029200" y="860104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7A20B5-2994-27ED-0C81-18FFDFBEE70C}"/>
              </a:ext>
            </a:extLst>
          </p:cNvPr>
          <p:cNvSpPr txBox="1"/>
          <p:nvPr/>
        </p:nvSpPr>
        <p:spPr>
          <a:xfrm>
            <a:off x="4648200" y="25342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A38D366-0CCE-C6E4-5DD3-141AB87CE255}"/>
              </a:ext>
            </a:extLst>
          </p:cNvPr>
          <p:cNvSpPr/>
          <p:nvPr/>
        </p:nvSpPr>
        <p:spPr>
          <a:xfrm>
            <a:off x="2438400" y="1383324"/>
            <a:ext cx="2590800" cy="1893276"/>
          </a:xfrm>
          <a:prstGeom prst="round2Diag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trao đổi khí ( da, mang, ống khí, phổi)</a:t>
            </a: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E5204BC5-AC2B-1BBE-C517-55A9FBC64DBD}"/>
              </a:ext>
            </a:extLst>
          </p:cNvPr>
          <p:cNvSpPr/>
          <p:nvPr/>
        </p:nvSpPr>
        <p:spPr>
          <a:xfrm>
            <a:off x="6743700" y="1339362"/>
            <a:ext cx="2590800" cy="1893276"/>
          </a:xfrm>
          <a:prstGeom prst="round2Diag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tế bào trong cơ thể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7C3350-2FA5-EA23-D5FA-0142844488C8}"/>
              </a:ext>
            </a:extLst>
          </p:cNvPr>
          <p:cNvSpPr/>
          <p:nvPr/>
        </p:nvSpPr>
        <p:spPr>
          <a:xfrm>
            <a:off x="3429000" y="2455794"/>
            <a:ext cx="1241044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400" b="1">
                <a:ln/>
                <a:latin typeface="+mj-lt"/>
              </a:rPr>
              <a:t>CO</a:t>
            </a:r>
            <a:r>
              <a:rPr lang="vi-VN" sz="4400" b="1" baseline="-25000">
                <a:ln/>
                <a:latin typeface="+mj-lt"/>
              </a:rPr>
              <a:t>2</a:t>
            </a:r>
            <a:endParaRPr lang="en-US" sz="4400" b="1" cap="none" spc="0" baseline="-25000">
              <a:ln/>
              <a:effectLst/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A3C069-EF84-0A1C-ACE0-B7EE266DFFE0}"/>
              </a:ext>
            </a:extLst>
          </p:cNvPr>
          <p:cNvSpPr/>
          <p:nvPr/>
        </p:nvSpPr>
        <p:spPr>
          <a:xfrm>
            <a:off x="11353800" y="0"/>
            <a:ext cx="457200" cy="6858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46A72354-8912-E5C2-12BA-97728A301852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03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-0.22591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werPoint Slide Show - Bài 28- Trao đổi khí ở sinh vật 2024-11-20 22-32-24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8B7A73D-D843-8C47-532B-3618EE3150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5" y="0"/>
            <a:ext cx="12160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6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847783-8013-7FFD-1616-AD2A1AB1F5CA}"/>
              </a:ext>
            </a:extLst>
          </p:cNvPr>
          <p:cNvSpPr/>
          <p:nvPr/>
        </p:nvSpPr>
        <p:spPr>
          <a:xfrm>
            <a:off x="0" y="4011"/>
            <a:ext cx="12192000" cy="156307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CFE5B-43CF-4C0A-8286-B0FDFEDDCA86}"/>
              </a:ext>
            </a:extLst>
          </p:cNvPr>
          <p:cNvSpPr/>
          <p:nvPr/>
        </p:nvSpPr>
        <p:spPr>
          <a:xfrm>
            <a:off x="0" y="6697682"/>
            <a:ext cx="12192000" cy="160318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644703-76EF-1CF2-59B3-5533EB7DF6EA}"/>
              </a:ext>
            </a:extLst>
          </p:cNvPr>
          <p:cNvSpPr/>
          <p:nvPr/>
        </p:nvSpPr>
        <p:spPr>
          <a:xfrm>
            <a:off x="632911" y="4663181"/>
            <a:ext cx="109261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Quan sát Hình 28.4, mô tả đường đi của khí O</a:t>
            </a:r>
            <a:r>
              <a:rPr lang="vi-VN" sz="28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 và CO</a:t>
            </a:r>
            <a:r>
              <a:rPr lang="vi-VN" sz="28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 qua các cơ quan của hệ hô hấp ở người.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b="1"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Điều gì xảy ra nếu đường dẫn khí bị tắc nghẽn? 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ê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u những việc làm có lợi cho quá trình trao đổi khí ở người.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Quan sát Hình 28.4, mô tả đường đi của khí O2 và CO2 qua các cơ quan của hệ  hô hấp ở người">
            <a:extLst>
              <a:ext uri="{FF2B5EF4-FFF2-40B4-BE49-F238E27FC236}">
                <a16:creationId xmlns:a16="http://schemas.microsoft.com/office/drawing/2014/main" id="{60E73617-CD7A-BD72-F9EE-4A785E9A2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96413"/>
            <a:ext cx="928687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á Trình Tiêu Hóa Thức Ăn Ở Người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7E9F58C-2E99-19E8-15BD-8CF6087E0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9400"/>
            <a:ext cx="12192000" cy="7137400"/>
          </a:xfrm>
          <a:prstGeom prst="rect">
            <a:avLst/>
          </a:prstGeom>
        </p:spPr>
      </p:pic>
      <p:sp>
        <p:nvSpPr>
          <p:cNvPr id="3" name="Oval 2">
            <a:hlinkClick r:id="rId5" action="ppaction://hlinksldjump"/>
            <a:extLst>
              <a:ext uri="{FF2B5EF4-FFF2-40B4-BE49-F238E27FC236}">
                <a16:creationId xmlns:a16="http://schemas.microsoft.com/office/drawing/2014/main" id="{78F336AC-040E-9693-35F8-6C0EA3653A6B}"/>
              </a:ext>
            </a:extLst>
          </p:cNvPr>
          <p:cNvSpPr/>
          <p:nvPr/>
        </p:nvSpPr>
        <p:spPr>
          <a:xfrm>
            <a:off x="11226800" y="6070600"/>
            <a:ext cx="812800" cy="7239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56662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5416DB8-DE44-D156-1EDB-0E1268EEC296}"/>
              </a:ext>
            </a:extLst>
          </p:cNvPr>
          <p:cNvGrpSpPr/>
          <p:nvPr/>
        </p:nvGrpSpPr>
        <p:grpSpPr>
          <a:xfrm>
            <a:off x="345005" y="1170080"/>
            <a:ext cx="2995291" cy="4712107"/>
            <a:chOff x="12210538" y="1636932"/>
            <a:chExt cx="4492937" cy="706816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121A6A7-7618-A7EF-4C2F-D94797BFB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400" t="4808" r="15764" b="27150"/>
            <a:stretch/>
          </p:blipFill>
          <p:spPr>
            <a:xfrm>
              <a:off x="12210538" y="1636932"/>
              <a:ext cx="4388252" cy="58588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772566-95F3-46F6-6AD3-DA04C1BFCE48}"/>
                </a:ext>
              </a:extLst>
            </p:cNvPr>
            <p:cNvSpPr txBox="1"/>
            <p:nvPr/>
          </p:nvSpPr>
          <p:spPr>
            <a:xfrm>
              <a:off x="12621993" y="7581900"/>
              <a:ext cx="4081482" cy="112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33">
                  <a:latin typeface="+mj-lt"/>
                </a:rPr>
                <a:t>Hạn chế tiếp xúc với tác nhân gây bệnh </a:t>
              </a:r>
              <a:endParaRPr lang="en-US" sz="2133">
                <a:latin typeface="+mj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9ED167-4085-A700-6182-79C9DE3C73C6}"/>
              </a:ext>
            </a:extLst>
          </p:cNvPr>
          <p:cNvGrpSpPr/>
          <p:nvPr/>
        </p:nvGrpSpPr>
        <p:grpSpPr>
          <a:xfrm>
            <a:off x="9519503" y="4464113"/>
            <a:ext cx="1731927" cy="2100913"/>
            <a:chOff x="12039600" y="1083572"/>
            <a:chExt cx="2597890" cy="31513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49B621-3F57-1EF4-28D2-028BFDB73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953" r="63130" b="26114"/>
            <a:stretch/>
          </p:blipFill>
          <p:spPr>
            <a:xfrm>
              <a:off x="12039600" y="1083572"/>
              <a:ext cx="1954493" cy="252495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9BB875-FF28-CAFE-4046-7B0A5E7AFB9B}"/>
                </a:ext>
              </a:extLst>
            </p:cNvPr>
            <p:cNvSpPr txBox="1"/>
            <p:nvPr/>
          </p:nvSpPr>
          <p:spPr>
            <a:xfrm>
              <a:off x="12275290" y="3604095"/>
              <a:ext cx="2362200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33">
                  <a:latin typeface="+mj-lt"/>
                </a:rPr>
                <a:t>Tiêm văcxin</a:t>
              </a:r>
              <a:endParaRPr lang="en-US" sz="2133"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FC0421-0EB5-3B65-B50C-F7AD2D0FB1FA}"/>
              </a:ext>
            </a:extLst>
          </p:cNvPr>
          <p:cNvGrpSpPr/>
          <p:nvPr/>
        </p:nvGrpSpPr>
        <p:grpSpPr>
          <a:xfrm>
            <a:off x="9519503" y="162664"/>
            <a:ext cx="1852341" cy="3076943"/>
            <a:chOff x="15087600" y="1257300"/>
            <a:chExt cx="2778512" cy="46154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063DA07-9F2A-FDB7-19ED-32CCB06A8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724" t="2651" r="10611" b="28976"/>
            <a:stretch/>
          </p:blipFill>
          <p:spPr>
            <a:xfrm>
              <a:off x="15280886" y="1257300"/>
              <a:ext cx="1950778" cy="38862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A1B268-61DF-D573-058B-7AA0414B5DCF}"/>
                </a:ext>
              </a:extLst>
            </p:cNvPr>
            <p:cNvSpPr txBox="1"/>
            <p:nvPr/>
          </p:nvSpPr>
          <p:spPr>
            <a:xfrm>
              <a:off x="15087600" y="5241868"/>
              <a:ext cx="2778512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33">
                  <a:latin typeface="+mj-lt"/>
                </a:rPr>
                <a:t>Đeo khẩu trang</a:t>
              </a:r>
              <a:endParaRPr lang="en-US" sz="2133">
                <a:latin typeface="+mj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18DE67-79A5-AD43-C344-805CDE406DDA}"/>
              </a:ext>
            </a:extLst>
          </p:cNvPr>
          <p:cNvGrpSpPr/>
          <p:nvPr/>
        </p:nvGrpSpPr>
        <p:grpSpPr>
          <a:xfrm>
            <a:off x="3487857" y="162664"/>
            <a:ext cx="1999902" cy="3378923"/>
            <a:chOff x="5231785" y="243996"/>
            <a:chExt cx="2999853" cy="506838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C89D18-4575-7E73-B9CE-1D5CDF21AC3F}"/>
                </a:ext>
              </a:extLst>
            </p:cNvPr>
            <p:cNvSpPr txBox="1"/>
            <p:nvPr/>
          </p:nvSpPr>
          <p:spPr>
            <a:xfrm>
              <a:off x="5231785" y="4065884"/>
              <a:ext cx="2778512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>
                  <a:latin typeface="+mj-lt"/>
                </a:rPr>
                <a:t>Giữ v</a:t>
              </a:r>
              <a:r>
                <a:rPr lang="en-US" sz="2400">
                  <a:latin typeface="+mj-lt"/>
                </a:rPr>
                <a:t>ệ</a:t>
              </a:r>
              <a:r>
                <a:rPr lang="vi-VN" sz="2400">
                  <a:latin typeface="+mj-lt"/>
                </a:rPr>
                <a:t> sinh cá nhân</a:t>
              </a:r>
              <a:endParaRPr lang="en-US" sz="2400">
                <a:latin typeface="+mj-lt"/>
              </a:endParaRPr>
            </a:p>
          </p:txBody>
        </p:sp>
        <p:pic>
          <p:nvPicPr>
            <p:cNvPr id="1026" name="Picture 2" descr="Hình ảnh Cậu Bé Rửa Tay Trên Nền Trắng Thiết Kế Thời Niên ...">
              <a:extLst>
                <a:ext uri="{FF2B5EF4-FFF2-40B4-BE49-F238E27FC236}">
                  <a16:creationId xmlns:a16="http://schemas.microsoft.com/office/drawing/2014/main" id="{9537D680-C68C-DB1A-230E-608CDFD61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3124" y="243996"/>
              <a:ext cx="2778514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7765BB-38C7-4E16-E2D0-2271CAA3980F}"/>
              </a:ext>
            </a:extLst>
          </p:cNvPr>
          <p:cNvGrpSpPr/>
          <p:nvPr/>
        </p:nvGrpSpPr>
        <p:grpSpPr>
          <a:xfrm>
            <a:off x="6468643" y="364726"/>
            <a:ext cx="2197717" cy="3285315"/>
            <a:chOff x="9702964" y="547088"/>
            <a:chExt cx="3296576" cy="49279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ED6622-EAF9-C6BD-9C28-0D63DA5561CB}"/>
                </a:ext>
              </a:extLst>
            </p:cNvPr>
            <p:cNvSpPr txBox="1"/>
            <p:nvPr/>
          </p:nvSpPr>
          <p:spPr>
            <a:xfrm>
              <a:off x="9702964" y="4228564"/>
              <a:ext cx="3296576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>
                  <a:latin typeface="+mj-lt"/>
                </a:rPr>
                <a:t>Ăn uống đủ chất</a:t>
              </a:r>
              <a:endParaRPr lang="en-US" sz="2400">
                <a:latin typeface="+mj-lt"/>
              </a:endParaRPr>
            </a:p>
          </p:txBody>
        </p:sp>
        <p:pic>
          <p:nvPicPr>
            <p:cNvPr id="1034" name="Picture 10" descr="Overeating いらすとや Appetite Food, method, food, eating png | PNGEgg">
              <a:extLst>
                <a:ext uri="{FF2B5EF4-FFF2-40B4-BE49-F238E27FC236}">
                  <a16:creationId xmlns:a16="http://schemas.microsoft.com/office/drawing/2014/main" id="{2916A8C3-5E37-140C-76BC-70EC909D9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46" b="96729" l="7203" r="92797">
                          <a14:foregroundMark x1="22458" y1="73832" x2="66102" y2="91589"/>
                          <a14:foregroundMark x1="12712" y1="94860" x2="67373" y2="94860"/>
                          <a14:foregroundMark x1="16525" y1="76168" x2="34322" y2="85981"/>
                          <a14:foregroundMark x1="7627" y1="97196" x2="27542" y2="97196"/>
                          <a14:foregroundMark x1="92797" y1="95794" x2="92797" y2="95794"/>
                          <a14:foregroundMark x1="62288" y1="66355" x2="62288" y2="66355"/>
                          <a14:foregroundMark x1="35593" y1="87383" x2="54237" y2="91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9644" y="547088"/>
              <a:ext cx="3068156" cy="3583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D22470-9D32-894F-4B34-96A7A6430AD6}"/>
              </a:ext>
            </a:extLst>
          </p:cNvPr>
          <p:cNvGrpSpPr/>
          <p:nvPr/>
        </p:nvGrpSpPr>
        <p:grpSpPr>
          <a:xfrm>
            <a:off x="6225015" y="3608071"/>
            <a:ext cx="1852342" cy="2987732"/>
            <a:chOff x="9337522" y="5412106"/>
            <a:chExt cx="2778513" cy="448159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7F91E6-87FB-5873-85C3-ACB84881600B}"/>
                </a:ext>
              </a:extLst>
            </p:cNvPr>
            <p:cNvSpPr txBox="1"/>
            <p:nvPr/>
          </p:nvSpPr>
          <p:spPr>
            <a:xfrm>
              <a:off x="9525235" y="9262858"/>
              <a:ext cx="2590800" cy="630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33">
                  <a:latin typeface="+mj-lt"/>
                </a:rPr>
                <a:t>Tập thể dụng </a:t>
              </a:r>
              <a:endParaRPr lang="en-US" sz="2133">
                <a:latin typeface="+mj-lt"/>
              </a:endParaRPr>
            </a:p>
          </p:txBody>
        </p:sp>
        <p:pic>
          <p:nvPicPr>
            <p:cNvPr id="1040" name="Picture 16" descr="Kids Exercise: Over 177,748 Royalty-Free Licensable Stock Illustrations &amp;  Drawings | Shutterstock">
              <a:extLst>
                <a:ext uri="{FF2B5EF4-FFF2-40B4-BE49-F238E27FC236}">
                  <a16:creationId xmlns:a16="http://schemas.microsoft.com/office/drawing/2014/main" id="{EEBB6C5F-4610-3248-B105-A78FDABBA9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98" t="5734" r="15763" b="14301"/>
            <a:stretch/>
          </p:blipFill>
          <p:spPr bwMode="auto">
            <a:xfrm>
              <a:off x="9337522" y="5412106"/>
              <a:ext cx="2778513" cy="3692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502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91C0AD-411E-263C-6C12-7809D8831CDA}"/>
              </a:ext>
            </a:extLst>
          </p:cNvPr>
          <p:cNvSpPr/>
          <p:nvPr/>
        </p:nvSpPr>
        <p:spPr>
          <a:xfrm>
            <a:off x="0" y="0"/>
            <a:ext cx="12192000" cy="68431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0475" y="5271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710558" y="961436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533330" y="138629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300287" y="1820576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346086" y="5224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6113043" y="956728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158842" y="181586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8925799" y="2250146"/>
            <a:ext cx="859141" cy="859141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088705" y="279717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6972184" y="3231447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325605" y="2433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61" name="5-Point Star 60">
            <a:hlinkClick r:id="rId7" action="ppaction://hlinksldjump"/>
          </p:cNvPr>
          <p:cNvSpPr/>
          <p:nvPr/>
        </p:nvSpPr>
        <p:spPr>
          <a:xfrm>
            <a:off x="10092562" y="677655"/>
            <a:ext cx="859141" cy="859141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50954" y="1815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8" action="ppaction://hlinksldjump"/>
          </p:cNvPr>
          <p:cNvSpPr/>
          <p:nvPr/>
        </p:nvSpPr>
        <p:spPr>
          <a:xfrm>
            <a:off x="732697" y="2250146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4568198" y="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65" name="5-Point Star 64">
            <a:hlinkClick r:id="rId9" action="ppaction://hlinksldjump"/>
          </p:cNvPr>
          <p:cNvSpPr/>
          <p:nvPr/>
        </p:nvSpPr>
        <p:spPr>
          <a:xfrm>
            <a:off x="4503501" y="434277"/>
            <a:ext cx="522451" cy="52245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102992" y="39387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67" name="5-Point Star 66">
            <a:hlinkClick r:id="rId10" action="ppaction://hlinksldjump"/>
          </p:cNvPr>
          <p:cNvSpPr/>
          <p:nvPr/>
        </p:nvSpPr>
        <p:spPr>
          <a:xfrm>
            <a:off x="8020447" y="828154"/>
            <a:ext cx="558146" cy="558146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156513" y="201220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69" name="5-Point Star 68">
            <a:hlinkClick r:id="rId11" action="ppaction://hlinksldjump"/>
          </p:cNvPr>
          <p:cNvSpPr/>
          <p:nvPr/>
        </p:nvSpPr>
        <p:spPr>
          <a:xfrm>
            <a:off x="5027666" y="2446482"/>
            <a:ext cx="859141" cy="85914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2448" y="484802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68" grpId="0"/>
      <p:bldP spid="69" grpId="0" animBg="1"/>
      <p:bldP spid="69" grpId="1" animBg="1"/>
      <p:bldP spid="7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0FA0264-EBAA-4136-C225-4D02EF79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3983" y="857250"/>
            <a:ext cx="971550" cy="5143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/>
            <a:endParaRPr lang="en-US" sz="101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7EB57C3E-2A9F-2106-4502-D9710E61E011}"/>
              </a:ext>
            </a:extLst>
          </p:cNvPr>
          <p:cNvGrpSpPr>
            <a:grpSpLocks/>
          </p:cNvGrpSpPr>
          <p:nvPr/>
        </p:nvGrpSpPr>
        <p:grpSpPr bwMode="auto">
          <a:xfrm>
            <a:off x="2051383" y="4941514"/>
            <a:ext cx="6291263" cy="688258"/>
            <a:chOff x="504" y="1091"/>
            <a:chExt cx="5284" cy="682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C9C7543C-2409-21B1-2C49-02138F42BA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91"/>
              <a:ext cx="5180" cy="6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AE7D5D04-6519-CA55-BC02-FFDD1CFBC2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1" y="1269"/>
              <a:ext cx="5027" cy="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Buổi tối</a:t>
              </a: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2387B88-1847-DB0B-11FF-9F44A05A250E}"/>
              </a:ext>
            </a:extLst>
          </p:cNvPr>
          <p:cNvGrpSpPr>
            <a:grpSpLocks/>
          </p:cNvGrpSpPr>
          <p:nvPr/>
        </p:nvGrpSpPr>
        <p:grpSpPr bwMode="auto">
          <a:xfrm>
            <a:off x="2051383" y="3948778"/>
            <a:ext cx="6206543" cy="682229"/>
            <a:chOff x="504" y="950"/>
            <a:chExt cx="4444" cy="765"/>
          </a:xfrm>
        </p:grpSpPr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341140B5-AC70-CB3B-2BB7-48DE886AA3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950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07184FB7-8DDD-9A3D-8243-3F66C6D35B1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01" y="1083"/>
              <a:ext cx="424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Suốt cả ngày đêm</a:t>
              </a: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63D9E7-0437-C63C-F7F0-CF8A90ECF8F1}"/>
              </a:ext>
            </a:extLst>
          </p:cNvPr>
          <p:cNvGrpSpPr>
            <a:grpSpLocks/>
          </p:cNvGrpSpPr>
          <p:nvPr/>
        </p:nvGrpSpPr>
        <p:grpSpPr bwMode="auto">
          <a:xfrm>
            <a:off x="2108533" y="3067051"/>
            <a:ext cx="6182916" cy="646511"/>
            <a:chOff x="504" y="1008"/>
            <a:chExt cx="5193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9D4852BA-FBDD-7AF0-E0A7-B1AF5974E7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5088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0C4144B6-323F-A029-DB29-1AE780E1273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05" y="1131"/>
              <a:ext cx="4992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Buổi chiều</a:t>
              </a:r>
              <a:endPara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215156-C0A9-9B2A-EE53-FEF06463187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37033" y="388620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22353F-4F96-E9D6-0745-0CDFB27A95C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C8E2ED-38D6-FCDC-3BAA-2DFF8AE2DE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B5C0BC-CC42-1AA2-30C2-A884E2CD8BE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87039" y="307895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A439013-8852-F276-39D6-41D38EB1B8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6855BF5-D4D1-6E57-786A-57EF77A6F0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628F5F-B6A4-242C-D4F9-A1C30E2EE65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537033" y="4857750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71976FC-F1B7-E30D-CC33-0CE539759E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8A79CF-722B-090B-406E-E76791E04D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B437C-E631-ECDF-F9D5-8AA56E10544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644189" y="199310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3DA291-FB08-AAEB-E7E7-D4C2715433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C5B527F-49FD-3CBE-FB26-F17C007B2F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F4D21D-6BC5-2301-4F6C-D9F1A929F6B2}"/>
              </a:ext>
            </a:extLst>
          </p:cNvPr>
          <p:cNvGrpSpPr>
            <a:grpSpLocks/>
          </p:cNvGrpSpPr>
          <p:nvPr/>
        </p:nvGrpSpPr>
        <p:grpSpPr bwMode="auto">
          <a:xfrm>
            <a:off x="2108533" y="2000251"/>
            <a:ext cx="5943354" cy="742955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5B940C5B-2F53-6036-E5A8-38F60B14896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01039234-6F29-0D96-618F-F59498D202F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79" y="1160"/>
              <a:ext cx="397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Buổi sáng</a:t>
              </a:r>
              <a:r>
                <a:rPr lang="en-US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626257-0821-302F-156B-1BC58B933CEB}"/>
              </a:ext>
            </a:extLst>
          </p:cNvPr>
          <p:cNvGrpSpPr>
            <a:grpSpLocks/>
          </p:cNvGrpSpPr>
          <p:nvPr/>
        </p:nvGrpSpPr>
        <p:grpSpPr bwMode="auto">
          <a:xfrm>
            <a:off x="1651336" y="202168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D8E8613-9A48-CCD2-B389-10DDC8FFC2A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D2F84258-D3EC-6538-50D0-7CFE83B2300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4B3FAC86-15AC-CE7E-71C4-4A8B55DC67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2FD96E0F-60A9-C8B2-E709-84D5260F0A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245C828E-7206-F74D-B27C-2C3382C0D1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769EE319-8A20-F6D9-2379-D4BA8D420B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F03CDEE1-B2DF-823D-F9A1-65CAB27F8D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9F3EE0D0-E5C6-3C85-FD35-C86CDC56FC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F8BFE1DB-2515-ACF2-A5ED-0FF16FF04A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1ECF08DA-A982-6E7A-A1A6-52B2B005F9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9F41339B-A701-9280-E491-86C595E8462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04F73F-D122-A662-9351-D6F6CC0D75AC}"/>
              </a:ext>
            </a:extLst>
          </p:cNvPr>
          <p:cNvGrpSpPr>
            <a:grpSpLocks/>
          </p:cNvGrpSpPr>
          <p:nvPr/>
        </p:nvGrpSpPr>
        <p:grpSpPr bwMode="auto">
          <a:xfrm>
            <a:off x="1651336" y="3028952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E04FBF9-ED84-6448-A246-D752C1F249C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26C71FDF-120A-212C-3D72-7DD0AFC4CD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E7A0525F-ECC7-E930-C2F3-B06C1A27EB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28E02F3D-C69D-B365-DEAD-90D32AEB67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1924C439-C285-049D-0159-A29621C84C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DE5BEA62-E560-F25F-E49F-831B1AD216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19A5275C-261C-33B4-AB25-25CF33B430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9A01BF13-4B59-FD12-29B6-28DAF1FD9F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48633DDF-9D6C-D90F-E753-EA03BA4491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A95F6A4A-8486-6A57-DB6C-54E2B8D92C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37DF14F2-0069-4D5A-CD51-3C02A0880A9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075C697-E7FE-A1B3-D051-FA0D8497EDD0}"/>
              </a:ext>
            </a:extLst>
          </p:cNvPr>
          <p:cNvGrpSpPr>
            <a:grpSpLocks/>
          </p:cNvGrpSpPr>
          <p:nvPr/>
        </p:nvGrpSpPr>
        <p:grpSpPr bwMode="auto">
          <a:xfrm>
            <a:off x="1651336" y="3982642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B28512B-92C7-2B74-AB75-8A8C12C79AC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9D8F96FD-63BA-C41F-A6B9-6FAA82F18D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44989C58-1439-27A0-DE5A-6EB000839A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78B0456E-88D9-B4FE-9934-61D85DC7AA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B8938D6B-83C0-91B6-A89A-BE7B7CD686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11568FAE-342A-CB08-4FB2-65126EBF98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BE9B82E3-C7D3-4EF5-A651-84322C5A65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F13CD477-C3E4-515F-090D-5C66F983BE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68153A9E-AA3F-BFF4-E0BB-A6C1285C6A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211CA71B-3B4C-07E4-572F-BAF4D26CE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ADD1F0D7-8803-9196-FDB8-3F735471689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08222DE-ED5F-62CD-186A-9EC00482277A}"/>
              </a:ext>
            </a:extLst>
          </p:cNvPr>
          <p:cNvGrpSpPr>
            <a:grpSpLocks/>
          </p:cNvGrpSpPr>
          <p:nvPr/>
        </p:nvGrpSpPr>
        <p:grpSpPr bwMode="auto">
          <a:xfrm>
            <a:off x="1665623" y="4961335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41FBC67-3DF4-4536-7603-40F1E018B84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FF0E9415-CB27-C987-2139-10B5AD2F94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2CB5C9C8-0305-3730-5830-C77D4696D1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E362281F-0995-9C24-2966-5B4D50F472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6F24292C-12A6-A3BF-4EAC-F06930ACE9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4A3A0FF3-4914-2744-CF33-E6DF6445DD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DC735CB5-3F35-3829-822B-CA6180BF88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530E2E68-E5D2-31DA-2117-99FFB4850A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DCB9D9F1-ED9B-6B90-23CD-94DC9466EF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D3CF8267-7459-C895-0245-6D1F5EAA73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6283D540-3A74-73C9-BDB1-F9E1AE00337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466C20F-0B77-27E8-563D-DCCC3BE45642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92432"/>
            <a:ext cx="8407066" cy="1424761"/>
            <a:chOff x="156" y="192"/>
            <a:chExt cx="5460" cy="529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D1BF2AB5-6AD2-B403-F320-E41362CFFA6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1364B58-B380-821B-5FFA-B029776BEE4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26" y="415"/>
              <a:ext cx="528" cy="83"/>
              <a:chOff x="0" y="1896"/>
              <a:chExt cx="5760" cy="104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49EDF5B-D72F-4291-E5E3-0F0EA61CD0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8CF5069-2FF5-6E49-C0F9-7126A148FE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58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74EB2422-CDBD-CE55-F53B-B0C90DCA4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222" y="418816"/>
            <a:ext cx="75813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685800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 trình trao đổi khí ở thực vật diễn ra vào thời gian nào trong ngày?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BA72DB62-87A0-AF64-72B4-4F3C2E22F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361" y="3922731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EDECF20-2720-477F-62C2-3F1D6056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821" y="2133014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9F8B719-C1FC-45B2-6230-8362BD243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91" y="3111255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5CA4809-439E-5962-FB0C-FCA8F75D8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30" y="5104210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>
            <a:hlinkClick r:id="rId7" action="ppaction://hlinksldjump"/>
            <a:extLst>
              <a:ext uri="{FF2B5EF4-FFF2-40B4-BE49-F238E27FC236}">
                <a16:creationId xmlns:a16="http://schemas.microsoft.com/office/drawing/2014/main" id="{B6E01E11-56C5-9E83-2F12-9DC6E98BB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6000750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5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5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5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45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95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5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95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45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95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45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95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45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854ABB-BAFC-3D89-5CD4-7D3B6DC034D6}"/>
              </a:ext>
            </a:extLst>
          </p:cNvPr>
          <p:cNvGrpSpPr>
            <a:grpSpLocks/>
          </p:cNvGrpSpPr>
          <p:nvPr/>
        </p:nvGrpSpPr>
        <p:grpSpPr bwMode="auto">
          <a:xfrm>
            <a:off x="1845931" y="3002000"/>
            <a:ext cx="7586300" cy="725485"/>
            <a:chOff x="504" y="1008"/>
            <a:chExt cx="4416" cy="662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F39CBC56-F812-9F59-4DA4-0A56760A67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66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C1CD65B1-4F90-51B3-E80F-DBD0AA24D10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104"/>
              <a:ext cx="3976" cy="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động vật, thực vật và con người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2267C7-806C-9D05-EE8F-0571BB89B4A4}"/>
              </a:ext>
            </a:extLst>
          </p:cNvPr>
          <p:cNvGrpSpPr>
            <a:grpSpLocks/>
          </p:cNvGrpSpPr>
          <p:nvPr/>
        </p:nvGrpSpPr>
        <p:grpSpPr bwMode="auto">
          <a:xfrm>
            <a:off x="1873928" y="4000501"/>
            <a:ext cx="7586300" cy="693822"/>
            <a:chOff x="504" y="1008"/>
            <a:chExt cx="4416" cy="778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F468311D-B502-AAF8-998C-792D9955529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303F90A5-114A-3B25-9E29-CC8CEC2EFEF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75" y="1199"/>
              <a:ext cx="3976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/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thực vật khi có ánh sáng mặt trời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36490A-ABB2-86C1-EEE2-58E574A836BB}"/>
              </a:ext>
            </a:extLst>
          </p:cNvPr>
          <p:cNvGrpSpPr>
            <a:grpSpLocks/>
          </p:cNvGrpSpPr>
          <p:nvPr/>
        </p:nvGrpSpPr>
        <p:grpSpPr bwMode="auto">
          <a:xfrm>
            <a:off x="1931078" y="5092797"/>
            <a:ext cx="7586300" cy="658342"/>
            <a:chOff x="504" y="1008"/>
            <a:chExt cx="4416" cy="779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07514E57-F6AA-98BD-ABB2-A42753A2E10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71342685-C28E-CEC8-F71B-513EE63A417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07" y="1168"/>
              <a:ext cx="3976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có ở con người</a:t>
              </a:r>
              <a:endPara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C656DA-7979-AEEF-FF5F-6CFBD9FF90E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59578" y="388620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4CEC8B-4938-1771-F72C-CA462B3B1C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067F061-D325-7C5A-A903-5B847557FB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11CA8D-BF5F-1DB8-6F4B-F721929565C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09584" y="307895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9E31F7-770A-D614-EBEE-0173127302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4A937-1924-4794-5248-EE4A181062D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7E9A10-40D1-4DC3-F04B-27DDC0AD6AB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59578" y="4857750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F273DA-E0CF-879E-2E82-3FF44D7F47A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FE9D5AD-DE16-32A4-EF6F-3A8B8F7453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AFFDD3-C702-3E77-03B5-E2E8A844CDC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66734" y="199310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DA9B19-6394-279F-3FAA-2F9317476A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3AED35-7A3E-B4C9-72ED-E03064EE13E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71865D-6A53-D252-6070-2A0292B86326}"/>
              </a:ext>
            </a:extLst>
          </p:cNvPr>
          <p:cNvGrpSpPr>
            <a:grpSpLocks/>
          </p:cNvGrpSpPr>
          <p:nvPr/>
        </p:nvGrpSpPr>
        <p:grpSpPr bwMode="auto">
          <a:xfrm>
            <a:off x="1931078" y="2000250"/>
            <a:ext cx="7586300" cy="742950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7664A4E6-EAF6-BA99-A9FA-72961C6C10C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0810FAE1-80E6-377A-DCAE-71BF70BB431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4" y="1186"/>
              <a:ext cx="397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 vật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A7EFE6-49D1-82BC-01B7-11202575FA1E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202168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AA768CA-4C7B-A202-7F0E-AED0E463139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1B443267-2E19-C837-6782-5B131C9C63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282E24C4-381D-9CE8-5E3C-164845C22C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05AB16CB-AFCD-750D-DDCC-F099B1C547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276AB3C2-69EC-B2BB-8FCC-54B0046A2F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58ABD336-BB53-053E-06DA-56811CD20D5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671E9B80-0790-0ABC-75F3-BC620E138C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E8F36AA8-5292-93EF-37F2-B87FD764C4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524E7D31-7F43-04DD-FEBE-6CB9BD853B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9851B754-4B59-3945-0C64-64E9D7A1C5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65DC0745-B497-0E1C-BAD6-1643282A770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B35BB8-0536-049A-4681-A28AF2179A64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5054698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8486E70-4B25-CE24-ED12-8F963681B7F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8E41FF33-6133-D50C-47BE-B9BDD7CA41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52B92F0E-84BE-3B0F-E5C2-D786034C06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43E6E8D7-9190-D232-9BA6-D6D402F6F1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4B98B4F0-488F-D5FA-2130-1776D2ED64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2B789DC5-4250-A60A-3544-AFFA9DD892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24E4390C-47AD-85A2-2E3E-A25D995E06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D7EACFD6-2AFB-0214-7DCA-CEF1344FAA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474FDA5C-0D6B-6FA6-7B05-04F663B6C6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0447C85F-779E-16B5-8D97-6E41CA19EA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5830BC25-6A59-5FEB-ECA4-A8D42404BAE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EA15B74-2372-CAF3-ACD9-01151B89897F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3982642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F5B251-5A7B-CDB6-B204-99FD23B5202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6A83006C-7EC4-85F3-F2F4-9125A74935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41FEB91F-0ADC-EB77-4524-68F2434549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80ACBB76-5403-FF35-9E94-E8F379B4E5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04C5720A-CF55-5DC9-3261-D951ED80D1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A8DEE3EC-ADB3-4EAD-4E2A-9B27C493AC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D90227DB-5FB5-2243-D097-941B045CA4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25DB3896-43A2-B9F7-2807-83A5DB92D3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3853C6B2-C1CA-580C-ADA7-DAD9EA93CF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99FB15C6-9049-7404-A46D-87A7F15B9C1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BB9D4F7C-1E04-2A53-0F53-6F12A8B5BA8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92ABF5E-7331-78F0-1AB6-E3890FE39EA5}"/>
              </a:ext>
            </a:extLst>
          </p:cNvPr>
          <p:cNvGrpSpPr>
            <a:grpSpLocks/>
          </p:cNvGrpSpPr>
          <p:nvPr/>
        </p:nvGrpSpPr>
        <p:grpSpPr bwMode="auto">
          <a:xfrm>
            <a:off x="1488168" y="2949659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61D9475-FE05-FC17-F3C2-91778854BCE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C4FD97FB-EDEF-2690-2651-EC0D94D25B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5EBF4517-1269-E991-E490-D6429E0BCB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08745B48-D0E9-C629-88A9-D54D643AFE8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5DC492A3-E7A8-DEDA-9C55-4099B6C800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AEF82423-0A9A-0969-DD35-9A3963E0DE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26AE8C21-EBF5-DF3C-684B-E4F1616550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91DFD3AC-C20B-B5BF-0828-19B167474F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8CBFCFAF-3222-12C1-983E-C805CD3F0D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11A958EE-B002-E930-5EDD-4FED838DD7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5D789E91-9A42-23E6-B69D-711EB33F25A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6BE807D-6FC1-0862-BBAE-8DA1CB252234}"/>
              </a:ext>
            </a:extLst>
          </p:cNvPr>
          <p:cNvGrpSpPr>
            <a:grpSpLocks/>
          </p:cNvGrpSpPr>
          <p:nvPr/>
        </p:nvGrpSpPr>
        <p:grpSpPr bwMode="auto">
          <a:xfrm>
            <a:off x="1336431" y="664371"/>
            <a:ext cx="9102969" cy="1050129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14F2C489-C65B-77D8-DB16-87C3F3DBFA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8368907-4A34-518D-5694-D6556D31160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1C13088D-FD4D-CE6A-8899-44D177F946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73CAAC5-38DF-3693-C221-7887E51D14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CA55DC70-51D0-9503-1243-651DDE06F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290" y="746705"/>
            <a:ext cx="79985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khí xẩy ra ở những sinh vật nào?</a:t>
            </a:r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96A24732-1565-4B19-3B2A-714C7E43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426" y="2977454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1B178C8-5E0F-15BE-6A94-E6D58560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723" y="2230454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C2C7552-073F-D022-1130-C4AA9576F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67" y="5249181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EED9E38-382F-4E69-6907-935897B27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723" y="4194985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252D21EA-5C1D-324D-81CD-027273F6A8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6000750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3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3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3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3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3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3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3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73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3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73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23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73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vi-VN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1: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 quá</a:t>
            </a:r>
            <a:r>
              <a:rPr kumimoji="0" lang="vi-VN" sz="44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trình trao đổi khí, sinh vật lấy vào cơ thể khí gì?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0001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CO</a:t>
            </a:r>
            <a:r>
              <a:rPr lang="vi-VN" sz="3200" baseline="-2500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 hoặc O</a:t>
            </a:r>
            <a:r>
              <a:rPr lang="vi-VN" sz="3200" baseline="-2500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prstClr val="black"/>
                </a:solidFill>
              </a:rPr>
              <a:t>O</a:t>
            </a:r>
            <a:r>
              <a:rPr lang="vi-VN" sz="3200" baseline="-25000">
                <a:solidFill>
                  <a:prstClr val="black"/>
                </a:solidFill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vi-VN" sz="3200">
                <a:solidFill>
                  <a:prstClr val="black"/>
                </a:solidFill>
              </a:rPr>
              <a:t>CO</a:t>
            </a:r>
            <a:r>
              <a:rPr lang="vi-VN" sz="3200" baseline="-25000">
                <a:solidFill>
                  <a:prstClr val="black"/>
                </a:solidFill>
              </a:rPr>
              <a:t>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</a:t>
            </a:r>
            <a:r>
              <a:rPr kumimoji="0" lang="vi-VN" sz="3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829138" y="4295986"/>
            <a:ext cx="2359211" cy="1104900"/>
          </a:xfrm>
          <a:prstGeom prst="cloud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4CFF08-76D9-2AF8-2649-0E00D2679B48}"/>
              </a:ext>
            </a:extLst>
          </p:cNvPr>
          <p:cNvSpPr txBox="1"/>
          <p:nvPr/>
        </p:nvSpPr>
        <p:spPr>
          <a:xfrm>
            <a:off x="10465072" y="6488668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58CAB24-DDCB-0A1E-AF95-08E0002D3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8931" y="495298"/>
            <a:ext cx="1868090" cy="5143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/>
            <a:endParaRPr lang="en-US" sz="101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2386D4-3340-1EC3-12E9-09A70200E30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495800"/>
            <a:ext cx="9340945" cy="896541"/>
            <a:chOff x="504" y="1008"/>
            <a:chExt cx="4416" cy="76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26691A77-7C2A-4763-511F-27FDAFCDE11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718DE983-0676-181C-E1E5-E41FEE82279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3" y="1191"/>
              <a:ext cx="397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carbon dioxide và trả oxygen cho môi trường</a:t>
              </a:r>
              <a:endPara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4DC0D2C-3250-0D1F-179F-76418231DFD2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638550"/>
            <a:ext cx="9340945" cy="682229"/>
            <a:chOff x="504" y="1008"/>
            <a:chExt cx="4416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EC116897-D14B-744E-A97B-0E0D025FDAA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CB72DE8F-6DB6-2BF2-2ED6-0998DDC1E73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18" y="1083"/>
              <a:ext cx="4302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/>
              <a:r>
                <a:rPr lang="vi-VN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carbon dioxide và trả carbon dioxide cho môi trường</a:t>
              </a:r>
              <a:endPara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75106D-99CC-65BE-298D-96F7B36B76A5}"/>
              </a:ext>
            </a:extLst>
          </p:cNvPr>
          <p:cNvGrpSpPr>
            <a:grpSpLocks/>
          </p:cNvGrpSpPr>
          <p:nvPr/>
        </p:nvGrpSpPr>
        <p:grpSpPr bwMode="auto">
          <a:xfrm>
            <a:off x="1123950" y="2705098"/>
            <a:ext cx="9154920" cy="646510"/>
            <a:chOff x="504" y="1008"/>
            <a:chExt cx="4416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F82209D2-6D29-8BB7-39D5-D65D43DF59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1EA697D0-32A4-C6F1-FF1B-622C23B1F74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0" y="1075"/>
              <a:ext cx="3976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oxygen và trả oxygen cho môi trường</a:t>
              </a:r>
              <a:endPara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8C5BE4-E03D-95D5-E032-EC8F4C4CAAD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90139" y="3486560"/>
            <a:ext cx="1028700" cy="189676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D93393-CC1A-4A5F-589D-3552C39DA1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3EED64-8D1C-DBB4-CCEC-1BD002546AF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5A81FF-99AA-D430-DB1F-4F96DD84153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40145" y="2679316"/>
            <a:ext cx="928688" cy="189676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A7A279-E368-F924-49BD-114725BDA6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7C40C1-92E1-0FA3-523D-08A6D772ACB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18BDA2-081F-51CB-4021-2B80BCAB14F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90139" y="4458110"/>
            <a:ext cx="1028700" cy="189676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B19AB1B-9C1F-8265-C384-18183B9A6D6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0E40134-2A27-E2A1-52E1-F11B7A8BA8B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6A0EC9E-775F-703F-BD90-C30E7AA2221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97295" y="1593466"/>
            <a:ext cx="814388" cy="189676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30AD6A3-6261-C875-5FE2-35D1847F78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66EC3AA-8190-CECF-7C5D-AAE2E51E67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50166-39E9-AE19-DFE2-12FF61FEF7DB}"/>
              </a:ext>
            </a:extLst>
          </p:cNvPr>
          <p:cNvGrpSpPr>
            <a:grpSpLocks/>
          </p:cNvGrpSpPr>
          <p:nvPr/>
        </p:nvGrpSpPr>
        <p:grpSpPr bwMode="auto">
          <a:xfrm>
            <a:off x="1123951" y="1638298"/>
            <a:ext cx="9154920" cy="742950"/>
            <a:chOff x="504" y="1008"/>
            <a:chExt cx="4334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14B606F3-279E-9858-E048-9E49602CA7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334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ADE79126-162F-A05C-0EE0-5724025E5E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9" y="1124"/>
              <a:ext cx="4121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oxygen và trả carbon dioxide cho môi trường</a:t>
              </a:r>
              <a:endPara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EC8EE0-B25A-75D1-CE9B-B9F74499E1DC}"/>
              </a:ext>
            </a:extLst>
          </p:cNvPr>
          <p:cNvGrpSpPr>
            <a:grpSpLocks/>
          </p:cNvGrpSpPr>
          <p:nvPr/>
        </p:nvGrpSpPr>
        <p:grpSpPr bwMode="auto">
          <a:xfrm>
            <a:off x="666754" y="1659731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5D15C8A-59ED-A00E-EB19-ADD67D127D5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62F1DF2C-CDCB-A7E8-CC35-AE2532836A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CCD5CF3B-F371-F37D-8517-D008ED05B8E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832197DB-0ECE-7792-2D4A-8035AD88F0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E4E78D35-AC35-33F7-DF1B-6992697EEA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DFAE0897-29A4-F5E5-03FA-36FC659709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E5F692B5-8CDB-B208-1F5D-6BDCF93327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B79721F4-D8F9-1732-498C-8EDC8330DC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C85EB332-6B02-0C5B-A380-DD909F3C60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4578FEA1-CF16-CD93-FAA7-C9159ADDCE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4248F9C8-3357-F8E4-C0AA-C5650A98A5E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7DF90F-2787-88EC-B8CC-D2D99391E19A}"/>
              </a:ext>
            </a:extLst>
          </p:cNvPr>
          <p:cNvGrpSpPr>
            <a:grpSpLocks/>
          </p:cNvGrpSpPr>
          <p:nvPr/>
        </p:nvGrpSpPr>
        <p:grpSpPr bwMode="auto">
          <a:xfrm>
            <a:off x="666754" y="2667000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27DAD2C-F887-7823-FEE2-04A75C82E67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00CBF1A2-D179-EAF6-3CBA-01DFEC0640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60F1208E-2C1C-5E20-2BA3-420DEA6336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03C84F39-05EB-255C-BF34-785CF585E5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1A9284C0-033F-AD92-3EA6-869360FBB1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464B06E5-D808-E3F2-89FF-FBA9E73BCA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44372713-7385-87FB-8430-0808061CF0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8170C9F7-C234-3FF3-7953-8A1AA422EF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EE16E86D-49AB-950C-4691-B30196D8A0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6F939750-21F5-7725-3D78-5CED456627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6A5F305C-D5A5-5856-61BB-88DBBDA13BB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D64D15F-2C46-8B31-1793-BD4978F23E62}"/>
              </a:ext>
            </a:extLst>
          </p:cNvPr>
          <p:cNvGrpSpPr>
            <a:grpSpLocks/>
          </p:cNvGrpSpPr>
          <p:nvPr/>
        </p:nvGrpSpPr>
        <p:grpSpPr bwMode="auto">
          <a:xfrm>
            <a:off x="666754" y="3620690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44AC159-2EA7-D733-BEBC-70C57CBA87A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92AC543B-8C75-26F1-8EAB-CEFCB18CFD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10FFD50F-FFAF-2417-7F9B-BE278D5921E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2A169F52-164B-43AA-200F-0F38395DC8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BC91AC30-CF17-F8DD-8EB1-8D17B64AD4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B28BDB86-EE11-6406-8A51-E3721F08FF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22D594FF-723F-9519-B1E3-66A4ABAD24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C3827091-9A26-0FF0-4BE6-660FC940B4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39BBEF81-9465-DEF5-A640-6EBCA082A2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FA1ACF0E-79AD-320D-9540-5226FC2E6F7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29C99A33-9C2F-7AA8-A2AF-4A71CECC503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28ACA3-65D4-F9E5-0E0B-A95BB3AE195C}"/>
              </a:ext>
            </a:extLst>
          </p:cNvPr>
          <p:cNvGrpSpPr>
            <a:grpSpLocks/>
          </p:cNvGrpSpPr>
          <p:nvPr/>
        </p:nvGrpSpPr>
        <p:grpSpPr bwMode="auto">
          <a:xfrm>
            <a:off x="681041" y="4599383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653FDAE-B871-FAE2-E665-615455F3087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A06CBE8C-C0B0-7108-B4FF-6D5E2901B6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D5D96900-5F51-5DEB-8B58-9F32EDB824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D1C7EC9C-725F-DC82-0263-328993ADCD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5965AEA4-C41A-4C2B-3517-D073F30C5B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23D6CD36-BB95-6102-AA7B-BFF1E5E8CE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9307EC49-7C2F-A92C-8FB6-312A3405E8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7F556F83-31F8-408A-35CC-14227056D9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D4FD8400-5E6B-3CCE-C9F9-375C2DAA37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D8B96FF7-C592-7311-206A-06A796EF30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42633D59-56EC-E390-8707-C6B7FF656C7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7C098B6-A52E-82D0-E9F1-CA35A4AC683F}"/>
              </a:ext>
            </a:extLst>
          </p:cNvPr>
          <p:cNvGrpSpPr>
            <a:grpSpLocks/>
          </p:cNvGrpSpPr>
          <p:nvPr/>
        </p:nvGrpSpPr>
        <p:grpSpPr bwMode="auto">
          <a:xfrm>
            <a:off x="526070" y="495298"/>
            <a:ext cx="9881675" cy="857250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7D8E6FB4-2FA6-378E-664F-FFB6F87686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0BA752C-14B4-85A6-2EF5-8CF63E12564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BC4E256-9156-BB71-F9F7-655E892C72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26FA2B0-2212-EB9C-2AA2-A43FB26694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BAA0B9BD-D185-215B-8E0B-6EF2F196E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600" y="573866"/>
            <a:ext cx="86742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hợp ở cây xanh trao đổi khí gì?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4E2AFC8A-3825-9420-66C7-9DE475841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485" y="4572052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249FDD0-996A-6082-312B-5CF201D17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782" y="1813376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11F1076-36E6-DA5F-9C6F-F5C66F13B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26" y="2806357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80908B1-DC8D-301D-A907-7304CB180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782" y="3777907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28800D5E-C32E-9953-403A-8ADA7D4C58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6000750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5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4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4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4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4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4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64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4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64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4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64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14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4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416CA55-6C66-9654-68E1-A889B60AE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57250"/>
            <a:ext cx="971550" cy="5143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/>
            <a:endParaRPr lang="en-US" sz="101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6501C1-A6FF-2107-2FE3-770F447C3A9B}"/>
              </a:ext>
            </a:extLst>
          </p:cNvPr>
          <p:cNvGrpSpPr>
            <a:grpSpLocks/>
          </p:cNvGrpSpPr>
          <p:nvPr/>
        </p:nvGrpSpPr>
        <p:grpSpPr bwMode="auto">
          <a:xfrm>
            <a:off x="1148200" y="4941514"/>
            <a:ext cx="9641011" cy="688258"/>
            <a:chOff x="504" y="1091"/>
            <a:chExt cx="5180" cy="682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EA9BA909-CCAB-7E2D-CF5B-511D8CC198E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91"/>
              <a:ext cx="5180" cy="6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08CC115E-6C7E-4C0A-1955-5B3A2B9D9A6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30" y="1223"/>
              <a:ext cx="502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carbon dioxide và trả carbon dioxide cho môi trường </a:t>
              </a:r>
              <a:endPara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3C9503-AC67-F7FA-C837-177FC583D1E6}"/>
              </a:ext>
            </a:extLst>
          </p:cNvPr>
          <p:cNvGrpSpPr>
            <a:grpSpLocks/>
          </p:cNvGrpSpPr>
          <p:nvPr/>
        </p:nvGrpSpPr>
        <p:grpSpPr bwMode="auto">
          <a:xfrm>
            <a:off x="1148200" y="3948778"/>
            <a:ext cx="9641011" cy="682229"/>
            <a:chOff x="504" y="950"/>
            <a:chExt cx="4416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CFA5A96F-EEC1-A9D8-7ADD-035FBDBE35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950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EFF0FA99-6AA0-ED6C-25C3-C23BF38B997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56" y="1084"/>
              <a:ext cx="4247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oxygen và trả carbon dioxide cho môi trường</a:t>
              </a:r>
              <a:endPara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EED847-8BD0-33A1-8C20-78729C3FECEF}"/>
              </a:ext>
            </a:extLst>
          </p:cNvPr>
          <p:cNvGrpSpPr>
            <a:grpSpLocks/>
          </p:cNvGrpSpPr>
          <p:nvPr/>
        </p:nvGrpSpPr>
        <p:grpSpPr bwMode="auto">
          <a:xfrm>
            <a:off x="1205349" y="3067051"/>
            <a:ext cx="9544902" cy="646511"/>
            <a:chOff x="504" y="1008"/>
            <a:chExt cx="5088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ED466B0E-A2AD-302C-CE43-68E7BD4E62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5088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7AE09F7F-06BF-5D30-FD35-E08ACA59B5C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96" y="1056"/>
              <a:ext cx="4987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oxygen và trả  oxygen  cho môi trường</a:t>
              </a:r>
              <a:endPara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E69FE7-FE66-59BB-6206-0185A7AD91B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33850" y="388620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21A0A9-F276-BE66-0831-15DB0E8FA33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6C648B-76AF-121E-156A-1FDB5A4F89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D63DC6-7A09-4C83-FD5A-8EA2A24523C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83856" y="307895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E14096-44C7-C360-A1D9-FCD8DD965EB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BCECD7-AECD-0288-6BC2-E5E72D8D23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6B990C-946D-2362-EDB9-795E4D0D7C1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33850" y="4857750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37918B-7DCB-B256-57C1-E0F954740F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FFBBE5-5F38-6B4A-EE34-F65F68E2DA8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CAAC4F-5D10-59BB-618E-C74542369BE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41006" y="199310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C3D5416-1C80-16E8-6C43-6B036243BD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C012FB1-CB8F-CD2B-5D9B-50333B639D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556A48-6688-73BE-7676-DB9BE5FEE0F3}"/>
              </a:ext>
            </a:extLst>
          </p:cNvPr>
          <p:cNvGrpSpPr>
            <a:grpSpLocks/>
          </p:cNvGrpSpPr>
          <p:nvPr/>
        </p:nvGrpSpPr>
        <p:grpSpPr bwMode="auto">
          <a:xfrm>
            <a:off x="1205349" y="2000251"/>
            <a:ext cx="9583862" cy="742955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08254153-1047-75F6-E3B2-17FEE91733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C00A452F-E235-5E02-7D7C-0DDD42C562A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35" y="1160"/>
              <a:ext cx="397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altLang="en-US" sz="28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 carbon dioxide và trả oxygen cho môi trường</a:t>
              </a:r>
              <a:r>
                <a:rPr lang="en-US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43D217-6D93-57FD-E2FD-B432A58CB8CC}"/>
              </a:ext>
            </a:extLst>
          </p:cNvPr>
          <p:cNvGrpSpPr>
            <a:grpSpLocks/>
          </p:cNvGrpSpPr>
          <p:nvPr/>
        </p:nvGrpSpPr>
        <p:grpSpPr bwMode="auto">
          <a:xfrm>
            <a:off x="748153" y="202168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5CC9967-71C9-D6BB-9FD7-15B9F80C87C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1D1EFFE8-C203-E2E8-AF9F-E7942A2BE9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C45FD964-3347-A624-E604-E6190BCE68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E1596FDE-479A-958F-7C08-730F9D3DAB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38F5E451-2BA9-8C38-B330-88BD0AD78E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9FD1806C-9E95-649E-2976-0736CC0DF0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01B57453-641B-0AF0-92DA-082FCAEC4C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B3F70FF4-E723-CC9F-05FB-4D93BA9C254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EE635AF8-B03E-A3A3-4FC8-28FE32E9B2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68D8538E-0BC2-1E49-BD4B-ED5BCC84BC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52AD3C91-38BA-AAA2-1012-85B45AA7743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EBD7A8-2595-149E-4E7E-AA696655A32F}"/>
              </a:ext>
            </a:extLst>
          </p:cNvPr>
          <p:cNvGrpSpPr>
            <a:grpSpLocks/>
          </p:cNvGrpSpPr>
          <p:nvPr/>
        </p:nvGrpSpPr>
        <p:grpSpPr bwMode="auto">
          <a:xfrm>
            <a:off x="748153" y="3028952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517F19F-93F3-40BD-80D1-C6B6FA13BC3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5E19D30F-0AB9-7EE4-3FDF-8C536E012F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5013BCED-80A5-2B38-CB74-5D37A09B5F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E11D9B91-E134-CCA5-116F-DAE27CC60D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6C07EAE8-4E4E-07F9-592D-DDE3EF14FF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7F8B9737-8228-4A85-386B-81E15E25B2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3F50F1B1-4785-7258-AB5E-B836BF3664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862A6895-7309-AAC2-EB69-79820A9D5A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DAD288DB-6DC6-EB89-C7CD-6A95548FA8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C0603F7A-A28C-91FB-610B-9691085F2C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BDCD847B-7B13-3C0C-F053-79E43956F4E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AAA7D0F-57D5-4D0D-B967-4E453E77BABF}"/>
              </a:ext>
            </a:extLst>
          </p:cNvPr>
          <p:cNvGrpSpPr>
            <a:grpSpLocks/>
          </p:cNvGrpSpPr>
          <p:nvPr/>
        </p:nvGrpSpPr>
        <p:grpSpPr bwMode="auto">
          <a:xfrm>
            <a:off x="748153" y="3982642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FD86455-5499-DCC6-C220-F4199DF2E53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43A308E7-EBAE-37D4-CF3B-863EB48402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5E868510-A9AF-B210-D344-24886B380E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FB4B6BB1-1789-A0F7-9E78-55EAC7E0F8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5B71552A-C958-C4A7-D1E6-EB5351A1FC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79FD8038-3F79-2673-5267-6019733146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AE102B86-AA05-58BA-B1D7-FF052E1F3E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BB3DEC29-0645-BE79-AA7D-4657F99046A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7F650D2B-8EAB-2610-BDF2-87B5BFEBCA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29D61E48-BAC5-BB3E-220D-B325AAE91B3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6700639C-CA1D-24FF-6075-E319D9ADF79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E0811B-8560-A9DB-C0AE-A9CA0E36B912}"/>
              </a:ext>
            </a:extLst>
          </p:cNvPr>
          <p:cNvGrpSpPr>
            <a:grpSpLocks/>
          </p:cNvGrpSpPr>
          <p:nvPr/>
        </p:nvGrpSpPr>
        <p:grpSpPr bwMode="auto">
          <a:xfrm>
            <a:off x="762440" y="4961335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1B1F3E1-8932-314B-93BB-AFE1C8C6C10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029B2F81-6895-D576-F915-F9261814A0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7196FE6E-3EBF-6689-52F1-BDDE3BBF42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8BBE59D2-4B64-A529-D787-CA7DE64998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A57935C6-7E56-9604-DD3A-423423CB81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A62FD356-AE26-EFA9-A36F-2DB159B4F8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BADBEF5F-27EE-52E0-DE30-17B4F1FFE2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C76B60D3-759B-F4FA-92B3-91EBDE0300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25C4BC1A-C3FC-0256-B48A-35DF72630B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5C531F80-4C33-755A-5231-CFDAE828C9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4214B465-0738-30EB-EA80-7FFDE0DE257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27DEDDE-BBEA-9358-ED02-C8CEB12465E6}"/>
              </a:ext>
            </a:extLst>
          </p:cNvPr>
          <p:cNvGrpSpPr>
            <a:grpSpLocks/>
          </p:cNvGrpSpPr>
          <p:nvPr/>
        </p:nvGrpSpPr>
        <p:grpSpPr bwMode="auto">
          <a:xfrm>
            <a:off x="521146" y="293597"/>
            <a:ext cx="10433010" cy="1388687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671A29AE-744C-42FC-934E-530B034A3D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712749C5-C872-65E5-9982-AA54A7E2A52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A1970F8-BFEA-C4CD-ABD8-897AAF5F74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BC23292-C99A-A08B-B7EC-F493B3808C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ACF87DF1-DAE8-74D4-5FE4-2AC945132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697" y="447619"/>
            <a:ext cx="82004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trình hô hấp cây xanh trao đổi khí gì?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B8A61D7A-DAAA-85FA-D3ED-1A9D66D94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097" y="3903190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D23C5CD-7187-9939-0DCF-2476A1EA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557" y="2113473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F662E40-D778-8372-9AA4-A3CF4726D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227" y="3091714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836083-F7AD-31F7-8673-689A5CD04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966" y="5084669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110D0206-F8A9-53F1-1715-877518A0D3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6000750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1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1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1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1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1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1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1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91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41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1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41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91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06C7C32-7257-5251-3D05-6C0453ADFF10}"/>
              </a:ext>
            </a:extLst>
          </p:cNvPr>
          <p:cNvGrpSpPr>
            <a:grpSpLocks/>
          </p:cNvGrpSpPr>
          <p:nvPr/>
        </p:nvGrpSpPr>
        <p:grpSpPr bwMode="auto">
          <a:xfrm>
            <a:off x="1845931" y="3002000"/>
            <a:ext cx="5257800" cy="725485"/>
            <a:chOff x="504" y="1008"/>
            <a:chExt cx="4416" cy="662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FD479055-6784-2913-E4AF-6E1BC77208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66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DB4B36B1-623C-06A2-EB97-4F4FD89532E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104"/>
              <a:ext cx="3976" cy="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4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Oxygen</a:t>
              </a:r>
              <a:endParaRPr lang="en-US" altLang="en-US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FE1B0F-2F82-9CCF-DD35-64970D68F5FB}"/>
              </a:ext>
            </a:extLst>
          </p:cNvPr>
          <p:cNvGrpSpPr>
            <a:grpSpLocks/>
          </p:cNvGrpSpPr>
          <p:nvPr/>
        </p:nvGrpSpPr>
        <p:grpSpPr bwMode="auto">
          <a:xfrm>
            <a:off x="1873928" y="4000502"/>
            <a:ext cx="5257800" cy="682229"/>
            <a:chOff x="504" y="1008"/>
            <a:chExt cx="4416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B810DAAF-3A57-1959-B9D7-065F6F6F65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9DC51464-EB78-0DE5-41ED-E07A595E265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75" y="1199"/>
              <a:ext cx="39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/>
              <a:r>
                <a:rPr lang="vi-VN" altLang="en-US" sz="24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 oxygen và carbon dioxide</a:t>
              </a:r>
              <a:endParaRPr lang="en-US" altLang="en-US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EC58E9-467B-0E4A-2ADF-AC0E0A3327BC}"/>
              </a:ext>
            </a:extLst>
          </p:cNvPr>
          <p:cNvGrpSpPr>
            <a:grpSpLocks/>
          </p:cNvGrpSpPr>
          <p:nvPr/>
        </p:nvGrpSpPr>
        <p:grpSpPr bwMode="auto">
          <a:xfrm>
            <a:off x="1931078" y="5092796"/>
            <a:ext cx="5257800" cy="646510"/>
            <a:chOff x="504" y="1008"/>
            <a:chExt cx="4416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6F32920E-FC4B-14F9-4F06-7810EBD83C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BF98B016-E473-D982-FF7E-9335742B3AA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07" y="1168"/>
              <a:ext cx="3976" cy="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4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khí</a:t>
              </a:r>
              <a:endPara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3C8A45-8C23-2BAC-A1D9-750C73345B5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59578" y="388620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173189-2CD2-E5CB-2FB4-7E4A55F74C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7FF3CD7-955C-0E9B-EE6E-0362C18052E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82CBDE-D360-8D03-3720-D5F140C0122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09584" y="307895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A6F3BC-7929-76A3-03C4-617026910F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829E3F-3AA1-E8BD-84A4-88EE01493FF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0D9A28-783E-5870-5AAA-15BF2579FA3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59578" y="4857750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9FDDD5-56F6-3CFE-3D0C-98A75ED613D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7417EC-FC13-0717-53B4-D1BD977B338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DD4B0E6-0A14-18D0-23A8-DF092F71FE8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66734" y="199310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874A13-1129-8B29-D988-566C10C30AF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012153-1496-E920-DB3A-A4BFE7D9E7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154996-C72B-888C-3CFE-8563655F3A5A}"/>
              </a:ext>
            </a:extLst>
          </p:cNvPr>
          <p:cNvGrpSpPr>
            <a:grpSpLocks/>
          </p:cNvGrpSpPr>
          <p:nvPr/>
        </p:nvGrpSpPr>
        <p:grpSpPr bwMode="auto">
          <a:xfrm>
            <a:off x="1931078" y="2000250"/>
            <a:ext cx="5257800" cy="742950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A5BD2C50-3F47-084F-9370-9120310779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E0646ABC-6E66-C479-9B80-AB24D0EE3C8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4" y="1186"/>
              <a:ext cx="3976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altLang="en-US" sz="24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Carbon dioxide</a:t>
              </a:r>
              <a:endParaRPr lang="en-US" altLang="en-US" sz="24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B557092-C76E-25A6-2008-D08078FD42D3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202168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86DD311-9058-6684-EA45-86577516EDE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44F31855-EA6B-5BD5-BA40-D5C3B9EFA0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EA3DD064-BBAF-D2B1-4C6C-D38B37F1E4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28D9743D-B7C7-6B9F-869F-15619DBD53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AA44B227-C161-FB2F-6D63-E8E101E994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C9A55F67-FD85-64A4-710F-75920E299E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C3ABF04F-5239-269D-53DE-5FE7D344E1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90C270D6-D8A6-2E5B-A723-9F23285265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B43F1496-E76B-BC3C-B88A-9930A2EE7D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94FC1945-ECC0-98F4-E338-86DF4285F4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A3EEDC9D-97DE-D716-E5D6-5BA9C50EC8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FB26AD4-6C78-AE8B-C7CA-781E98D45467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5054698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B6C157D-ECA0-EC76-8CCC-93EF86C5AD1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F3CF0E1A-99BA-2F9C-9B29-304AFB727B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59117C2D-FE60-B616-B8A2-0558FE8D99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0C77EF0F-1A6F-A0A2-6611-6A792B7CC66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5DA67563-2C4D-32D9-D7B5-C142E90E0E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EBB11544-D42F-0F89-5395-0990E142A8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B1ACC740-C707-C542-BD3B-CD3FB85B83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1DCBD7BF-79FB-8E7C-5DF6-32448A8FF2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E58B67F7-8BFA-9764-0DFE-DB3D7DAF92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B153BA29-4B72-6051-4554-C4CBFA54BB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A98B94A5-7264-9E33-0E91-495CBAD5B59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1C72214-C957-9B82-E9A7-D54234060089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3982642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83E989E-66B4-B653-67E6-EFDBB67E1C6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792D4A7C-7DD2-2CF2-CC6D-CE83AADACE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8F0A26A3-2E9C-9041-904C-1F96631CDB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B7745C04-F284-6ADB-A82C-459AEE54BC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7B641E17-BCF8-C954-6604-C793D3C737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410CDC3B-F34C-A687-85C4-8A27DC95EE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58BE0123-81C6-8BB6-2417-1A8BC28726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0A10C8AE-D348-4B80-9FFA-8050817932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9F36CC0D-A32D-AD50-AFE0-6A59A9AF72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B9CC97D7-B4F3-9BC0-04D3-41F40C9375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1A3717B7-521B-CF8E-7B65-E65C1957BF9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B85A2BF-1BC8-1A08-D079-B4F9C1EF15CE}"/>
              </a:ext>
            </a:extLst>
          </p:cNvPr>
          <p:cNvGrpSpPr>
            <a:grpSpLocks/>
          </p:cNvGrpSpPr>
          <p:nvPr/>
        </p:nvGrpSpPr>
        <p:grpSpPr bwMode="auto">
          <a:xfrm>
            <a:off x="1488168" y="2949659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A5B33A-E4CD-B5B7-C5F5-AF19E59F81B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03170399-F076-5751-B2AF-09446DF167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271D24D1-5100-E694-2E5B-60DC3A6EDA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BE082394-0E51-A810-3683-9F9C5F0B253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FA7610D6-C7DB-D386-1089-696F29A21C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2AC61899-4022-E98A-6565-A12F4998D0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2D74B96C-62FF-48B1-8D7E-8A3F5B49BC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D65AC7D1-F83F-2A0F-8E1F-CEE339317C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A5DF9E99-AFD6-CD18-837B-949EDB4C00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ED43A1B5-9412-FE21-1A3F-A7A640E31C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336A7FD1-C4DC-2412-E2E8-39E5CFC4C9B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483F97F-093D-EC01-8202-5715F3116BDA}"/>
              </a:ext>
            </a:extLst>
          </p:cNvPr>
          <p:cNvGrpSpPr>
            <a:grpSpLocks/>
          </p:cNvGrpSpPr>
          <p:nvPr/>
        </p:nvGrpSpPr>
        <p:grpSpPr bwMode="auto">
          <a:xfrm>
            <a:off x="1336431" y="664371"/>
            <a:ext cx="9102969" cy="1050129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AEE7037A-793E-DDA7-22FA-5EECE1D9F3F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C962F99-51F6-4217-ABBC-5F65218B7DC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C1173855-336C-E436-F381-79366CD237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25C30D5-1311-1E5B-75C4-97E6AF36BF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946E490F-01B2-A9BE-6CF5-48113B967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581" y="796258"/>
            <a:ext cx="8587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Quá trình hô hấp động vật nhận từ môi trường khí: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170F6BC7-B994-1B59-B3B0-B66A5C70E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56" y="2897271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A937A7B-EE18-3C88-1213-12B76FB3F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53" y="2150271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3C59C2F-9B3C-03CC-E5FF-C1B556477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897" y="5168998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DF7A171-9DFF-DE15-AC4A-3082E850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53" y="4114802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A1163A8-C305-1288-B3D2-8EB7B9147E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6000750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88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4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4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4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4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4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4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4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94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44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4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44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94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D5B509C-23AF-26A9-5D2F-6726A081D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3863" y="857250"/>
            <a:ext cx="1868090" cy="5143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/>
            <a:endParaRPr lang="en-US" sz="101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E45A27-D0A9-7AB2-DC42-BAD62B760147}"/>
              </a:ext>
            </a:extLst>
          </p:cNvPr>
          <p:cNvGrpSpPr>
            <a:grpSpLocks/>
          </p:cNvGrpSpPr>
          <p:nvPr/>
        </p:nvGrpSpPr>
        <p:grpSpPr bwMode="auto">
          <a:xfrm>
            <a:off x="1831733" y="4857752"/>
            <a:ext cx="5257800" cy="896541"/>
            <a:chOff x="504" y="1008"/>
            <a:chExt cx="4416" cy="76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119A55CE-9431-ACDF-36F5-B3F989B2C2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1037C7AC-8451-78FD-8325-1795A8B22F0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85" y="1217"/>
              <a:ext cx="3976" cy="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4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Chim sẻ, chó, mèo, gà.</a:t>
              </a:r>
              <a:endPara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D246D66-A03E-087C-B3A0-1CEB440249D1}"/>
              </a:ext>
            </a:extLst>
          </p:cNvPr>
          <p:cNvGrpSpPr>
            <a:grpSpLocks/>
          </p:cNvGrpSpPr>
          <p:nvPr/>
        </p:nvGrpSpPr>
        <p:grpSpPr bwMode="auto">
          <a:xfrm>
            <a:off x="1831733" y="4000502"/>
            <a:ext cx="5257800" cy="682229"/>
            <a:chOff x="504" y="1008"/>
            <a:chExt cx="4416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8361EF5C-4E9F-DB82-63AF-C6D19969CD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2D1770ED-BECD-58EA-9CC0-5B423450528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79" y="1136"/>
              <a:ext cx="39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/>
              <a:r>
                <a:rPr lang="vi-VN" altLang="en-US" sz="24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Giun đất, gà, mèo</a:t>
              </a:r>
              <a:endPara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980612-0FDD-4186-3E7A-E6267405AFD7}"/>
              </a:ext>
            </a:extLst>
          </p:cNvPr>
          <p:cNvGrpSpPr>
            <a:grpSpLocks/>
          </p:cNvGrpSpPr>
          <p:nvPr/>
        </p:nvGrpSpPr>
        <p:grpSpPr bwMode="auto">
          <a:xfrm>
            <a:off x="1888883" y="3067050"/>
            <a:ext cx="5257800" cy="646510"/>
            <a:chOff x="504" y="1008"/>
            <a:chExt cx="4416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7E4C44C7-2AFC-2726-B0FA-7D477E0817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A197F5EA-9795-2433-EC52-5F4474D3AD7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77" y="1110"/>
              <a:ext cx="3976" cy="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4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 chấu, gà, lợn, vịt</a:t>
              </a:r>
              <a:endPara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019C3-EEF5-0466-F56C-2C4C7C1C3E9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17383" y="388620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73106B1-5D65-B454-BAFC-241F8986AE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A8F355-7A62-9F95-0AFA-CA5B795B496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124A5C-E905-1135-BC15-99AF328EB3E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67389" y="307895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11BB1E-126C-2E7D-8B9C-C0CAC46B6A9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BB4C3C-DB46-BC73-CD70-CD4426B346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67225D-4FD6-16B6-3094-448FC6B9761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17383" y="4857750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736EE6-E713-7816-D2EF-3A2F6EC8575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DA805D-D153-E307-ECE1-95CB0C8E5EC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12842A-7E51-3C90-C67B-B161D957F51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24539" y="199310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B70BF6-77C7-B6C0-0A1C-B08CD08BBB2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5F18652-B9D3-4CA1-198F-3F943527376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962822-F657-2971-8574-F23C13B572E2}"/>
              </a:ext>
            </a:extLst>
          </p:cNvPr>
          <p:cNvGrpSpPr>
            <a:grpSpLocks/>
          </p:cNvGrpSpPr>
          <p:nvPr/>
        </p:nvGrpSpPr>
        <p:grpSpPr bwMode="auto">
          <a:xfrm>
            <a:off x="1888883" y="2000250"/>
            <a:ext cx="5257800" cy="742950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3A0BDF7D-3BBE-39EF-3106-9DCA632F1A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818D3245-3A71-4A0C-0E13-2D17940A6FA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3" y="1188"/>
              <a:ext cx="3976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altLang="en-US" sz="2400" b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 chép, gà, thỏ, trâu</a:t>
              </a:r>
              <a:endParaRPr lang="en-US" alt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F84AD6-5078-FCB3-C9C9-972B08AAE09B}"/>
              </a:ext>
            </a:extLst>
          </p:cNvPr>
          <p:cNvGrpSpPr>
            <a:grpSpLocks/>
          </p:cNvGrpSpPr>
          <p:nvPr/>
        </p:nvGrpSpPr>
        <p:grpSpPr bwMode="auto">
          <a:xfrm>
            <a:off x="1431686" y="202168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5FC99E2-43EE-92D4-9914-8CE921B6B02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99C15277-A2C4-2555-5F5D-A9BAD1E929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2D2DEF55-DB0A-E69A-7ADD-0BC2CA33BF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1AA65099-BBF8-6EAC-8FFF-E7C4889D84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23E8E38A-8967-A667-F08A-3385690822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C104AA8C-3928-315F-C7D9-FE2456EF165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6CF42048-C291-D7AF-78EC-3348F9014D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E16EE509-99E5-F6F7-4F04-DA3BC85128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8F99EC88-A1C9-942F-7A3C-0219904193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2A0703B1-2F91-2522-892F-9FDA347088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D8E1F8A8-96C0-32AC-CA56-144E09B05C9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38A15CD-9806-3A82-219E-11D2ABF3F4E0}"/>
              </a:ext>
            </a:extLst>
          </p:cNvPr>
          <p:cNvGrpSpPr>
            <a:grpSpLocks/>
          </p:cNvGrpSpPr>
          <p:nvPr/>
        </p:nvGrpSpPr>
        <p:grpSpPr bwMode="auto">
          <a:xfrm>
            <a:off x="1431686" y="3028952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09B06B5-0689-6C8E-7946-A40E52540AC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92628C1D-32D0-C841-0AAE-BF4FD0CF8F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1B149F24-B765-C019-6C0C-C273FD879D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3E0F4690-8AC2-8340-8C93-2DAC544C92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08E4EEF5-82E3-F769-5301-F99DD98F17D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807D706D-60D2-0A1E-6A40-300F9A63E7D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239B3D18-3007-497B-810A-5FDA28C941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D6DAF438-E19D-559B-C067-B254EA50E1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4839F06A-3C20-211C-AA2C-D995E7A1CA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931BC06B-A5A0-A2AF-C15F-CBF1F36DFE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19299FF1-FA89-725E-D037-A9832B9A1A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21DA6FF-76AC-1EF3-A3CC-1EBF99CDCD47}"/>
              </a:ext>
            </a:extLst>
          </p:cNvPr>
          <p:cNvGrpSpPr>
            <a:grpSpLocks/>
          </p:cNvGrpSpPr>
          <p:nvPr/>
        </p:nvGrpSpPr>
        <p:grpSpPr bwMode="auto">
          <a:xfrm>
            <a:off x="1431686" y="3982642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1FC6BB3-8265-0964-213F-8B6A498571D4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AE697036-FE2D-CA7C-6727-051D9168D60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D106106D-79A4-1F40-8B99-C856A4E0EC2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62293C4B-1B47-4A61-ECCF-8C57D327D7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80F552F0-BC27-50B1-3F90-2DAD4F9B23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B918203A-ECFE-3017-73DC-DDC7771FDF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D760FD53-9E65-CC70-1451-308127FF48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0643B245-246E-AD2E-C7A1-4896A0A3826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AD6C5F72-21CB-0051-630C-129D7A9D6B1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41A1983B-7DB1-BC6F-191E-6CEDD97D15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51637E1B-31AF-AE87-4EF9-74B3FF48C1D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07CEE0B-7CE8-6620-CF09-0F8D77ACFD31}"/>
              </a:ext>
            </a:extLst>
          </p:cNvPr>
          <p:cNvGrpSpPr>
            <a:grpSpLocks/>
          </p:cNvGrpSpPr>
          <p:nvPr/>
        </p:nvGrpSpPr>
        <p:grpSpPr bwMode="auto">
          <a:xfrm>
            <a:off x="1445973" y="4961335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2DE8E9D-262C-E43D-4D21-A1D8B196365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8190B091-1B83-2AD5-EC10-C2AE39C5B3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3EA27A89-8E48-C72A-9F1F-1629C064A1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45063EEC-1DC4-8BE2-685C-9527EEA21A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04E3F645-4723-2A09-45D9-FA505AD25C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59A65484-34EF-6E2F-D0AE-701CFF76E9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73CD8A3F-68AD-3E79-9643-E5B679384B2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DE87CD18-A582-46EA-6EDF-B56119450B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A81638E2-476A-F74F-52E7-BCBC60D6E5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FD65D8B1-FBFA-4776-BB91-1D599133E4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01D42428-981B-119E-AA27-D9500FC74CC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5598B2B-234D-4F70-5570-E277AE41917C}"/>
              </a:ext>
            </a:extLst>
          </p:cNvPr>
          <p:cNvGrpSpPr>
            <a:grpSpLocks/>
          </p:cNvGrpSpPr>
          <p:nvPr/>
        </p:nvGrpSpPr>
        <p:grpSpPr bwMode="auto">
          <a:xfrm>
            <a:off x="1291002" y="857250"/>
            <a:ext cx="9245699" cy="857250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322F6D37-A984-B8C3-B49C-F2B2F06EB8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BDF1914-411E-FC09-820C-BC2F92FE9B4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DD38BF6-6981-2779-811C-7A3B4BDC22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E1E8962-DF7E-0E8E-9267-877522EA23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E3B2B1A2-3E30-11A2-250E-DAF00D841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490" y="935818"/>
            <a:ext cx="86742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nhóm động vật hô hấp bằng phổi?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85F44D3-81D6-A37C-C4BB-016F4B7D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61" y="4908947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F1F2726-2803-914D-B9A6-788C076A2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58" y="2150271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20E9A4C-989A-87E7-FA26-1B62602DE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02" y="3143252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70BA72D-4CB7-6BBE-6DE7-9107C6D1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58" y="4114802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3FB98D1-387B-FAC3-152A-CB20882D8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6000750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7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7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7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7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7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67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7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67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7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67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17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7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E000C3D-C0C7-13E6-1560-1BE4F049F23A}"/>
              </a:ext>
            </a:extLst>
          </p:cNvPr>
          <p:cNvGrpSpPr>
            <a:grpSpLocks/>
          </p:cNvGrpSpPr>
          <p:nvPr/>
        </p:nvGrpSpPr>
        <p:grpSpPr bwMode="auto">
          <a:xfrm>
            <a:off x="1845931" y="3002000"/>
            <a:ext cx="5257800" cy="725485"/>
            <a:chOff x="504" y="1008"/>
            <a:chExt cx="4416" cy="662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C77494C7-849F-42C2-8D8C-0AE8898269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66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37E326B3-BE85-1B08-EE91-3CD63DB16BB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104"/>
              <a:ext cx="3976" cy="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6E73858-E2D0-2241-485C-51BAE41AB1D7}"/>
              </a:ext>
            </a:extLst>
          </p:cNvPr>
          <p:cNvGrpSpPr>
            <a:grpSpLocks/>
          </p:cNvGrpSpPr>
          <p:nvPr/>
        </p:nvGrpSpPr>
        <p:grpSpPr bwMode="auto">
          <a:xfrm>
            <a:off x="1873928" y="4000502"/>
            <a:ext cx="5257800" cy="682229"/>
            <a:chOff x="504" y="1008"/>
            <a:chExt cx="4416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43872635-40D9-94EA-3819-8B09CC2A04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2A195B92-497A-ED8C-297A-D071FFC48AC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2" y="1093"/>
              <a:ext cx="3976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/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4D6239-8C30-83D2-6EE0-921F30BD7492}"/>
              </a:ext>
            </a:extLst>
          </p:cNvPr>
          <p:cNvGrpSpPr>
            <a:grpSpLocks/>
          </p:cNvGrpSpPr>
          <p:nvPr/>
        </p:nvGrpSpPr>
        <p:grpSpPr bwMode="auto">
          <a:xfrm>
            <a:off x="1931078" y="5092796"/>
            <a:ext cx="5257800" cy="646510"/>
            <a:chOff x="504" y="1008"/>
            <a:chExt cx="4416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B6EE2D7A-CADF-5E82-ED69-248F231E13A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11C8E58E-6A51-D4C5-5F28-98D99B7FB87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07" y="1113"/>
              <a:ext cx="3976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BC7107-5CEB-8856-26CA-BA76FF6A5B8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59578" y="388620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BC7354-2719-2C59-F18D-84565A0B86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890DAF-BC1A-FC54-9A8C-76764718593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6E45A2-1C79-0F95-1833-33228D53EF6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09584" y="307895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B8F723-DD28-F5AA-737B-4CFC6D1FDA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5B4E44-AF71-E980-293A-22B06E7A97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C5E716-1C77-8E59-175A-8F7B06C6CA1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59578" y="4857750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B53681-4145-6603-0FBB-004DC36223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65A0FF-9EEB-92EB-A880-0579E4B4BB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5744BF-CBE1-B418-4031-8006070DB99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66734" y="199310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7C6064F-18E2-B700-8158-6DE8D33D7D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8DF57FA-A07B-1C51-66E7-2FB8372D8F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1B7523-ADF3-9BAE-2582-58899409AA60}"/>
              </a:ext>
            </a:extLst>
          </p:cNvPr>
          <p:cNvGrpSpPr>
            <a:grpSpLocks/>
          </p:cNvGrpSpPr>
          <p:nvPr/>
        </p:nvGrpSpPr>
        <p:grpSpPr bwMode="auto">
          <a:xfrm>
            <a:off x="1931078" y="2000250"/>
            <a:ext cx="5257800" cy="742950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6E2FAE54-A393-58F2-3CE5-29FAF221FF7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A2DC31AA-8749-FCD5-D50F-94956EAFF18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4" y="1186"/>
              <a:ext cx="397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Rễ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D5AA3E-62C7-6AF1-44EC-87B3E486D1F6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202168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30FA596-A584-4FCA-25F3-18A093E06D4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9E5825AF-7862-F64D-2919-243FAA2EA7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7462EDA7-3851-7C63-CF35-ABAE9AA301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3A92E5D7-1F6B-89D7-0F18-15076EC91F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71EE5472-25AC-2C82-09FE-E334BA4C8E9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4A6588B1-1CAE-2AF9-FE3C-B880EF0B00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58ACFE27-DC61-044F-3A72-D10A113011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AE8A28D5-6156-5B13-596C-25073409EA7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D6A1BB93-672B-75D7-58F6-7A793F4EEE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8E7CB11E-3CFB-F042-B069-5991A190869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01973251-FC50-A987-8527-68BF42FED3E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B71284-AFEA-9131-754D-0DA4202ACF32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5054698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F96A895-11A2-915A-907E-B42F06E22F1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0429DDCC-7B5B-2414-7649-8855CCDE5A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C7F142CD-FC32-1790-8BA0-DF5DEAFFD3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22123493-DAEB-A8B4-087B-19CB5F7517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ECFA17EE-D23A-BD24-BF8A-526F702230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7F8FFBD8-7C50-0E5A-75ED-C5B7E5FDF4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4C5456F7-2ECF-769D-D183-1AE97E1E3E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CBDF494E-685B-F922-9137-9407491FEE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38F946E6-EFF6-7C37-956B-4926471A46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12847D30-D3CB-EE12-21A1-F5057F12CC4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BB9FC0CB-D643-16C5-3209-93949A01B87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7DF7969-772E-AFBB-CE72-2A59898B6E1A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3982642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0726779B-B3F6-852F-9D95-29A6C95AC2D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ECCF4A9A-0A20-18C2-E64B-A23844FEF3C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D62F5F58-1A83-222B-CDC8-51EA98C5426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0569B906-C426-9962-FC4A-85C9FCE190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CB3ABBF7-1AD9-DE21-7A67-3FE25A64CA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57155E85-A9F9-07EC-872D-4136C98113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652AF662-3FBE-775B-8626-011F9965ED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853EB1B5-D50F-F4EB-4FAF-E0FCE140AC4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5D39DC86-17F0-AA05-BCA4-A16CC2F7113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FC9F9248-A097-C40F-D342-B580B7D5FE2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0B8F24C4-B611-42C2-F9AE-C8A7003A775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01F1F71-A8E0-0B3F-FE5F-93C1DE79AB9C}"/>
              </a:ext>
            </a:extLst>
          </p:cNvPr>
          <p:cNvGrpSpPr>
            <a:grpSpLocks/>
          </p:cNvGrpSpPr>
          <p:nvPr/>
        </p:nvGrpSpPr>
        <p:grpSpPr bwMode="auto">
          <a:xfrm>
            <a:off x="1488168" y="2949659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7542B0E-E4F0-753B-6CF0-28A91A32563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105E10AB-9E70-7A5C-7135-952B038394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C97C4DE5-B072-8573-6FED-DFD13D8334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3890D88C-35FF-0187-5721-E6DFFAAAA8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B5430BCE-9443-C59B-A1BD-0271D1024F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AE84E7B4-3023-8A31-B329-72F3D3ABC3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80DDF082-5FA8-1B73-1937-69AA04F961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B1D5AAA7-A801-F661-5E54-CE3C23990E2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E918C61A-D8D1-B006-70CC-72AE70D347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96EB7ACD-1F5B-20E6-BA0E-AAF7D532A1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59F68322-D515-B6E2-9F58-23024179368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7E17244-58E0-7A47-5E4D-479229AE9134}"/>
              </a:ext>
            </a:extLst>
          </p:cNvPr>
          <p:cNvGrpSpPr>
            <a:grpSpLocks/>
          </p:cNvGrpSpPr>
          <p:nvPr/>
        </p:nvGrpSpPr>
        <p:grpSpPr bwMode="auto">
          <a:xfrm>
            <a:off x="1336431" y="664371"/>
            <a:ext cx="9102969" cy="1050129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8EB08A9E-55E7-9361-0E92-A5035ED695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39DC0FB-EED2-8267-4AA9-C887B8E6234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EEB40EF-FFED-1153-F964-667ADAF2AA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9E6A0E5-1353-C108-F00B-D6F2FE459B4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648F9F4A-F815-8A00-759F-2916BB6F6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661" y="618901"/>
            <a:ext cx="79985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 diễn ra sự 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 đổi khí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mạnh nhất ở thực vật là: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1C4A1CE-8448-EA63-7D0F-FB14BC34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56" y="2897271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AC221BC-D4DF-74A2-B0A1-804B313F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53" y="2150271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9E07C91-F122-511C-DAD2-0E07C53B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897" y="5168998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386507C-1289-1F53-0EFA-4413E72B1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53" y="4114802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ABE73BF3-15DF-AD30-5294-602DD74E8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6000750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1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7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7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7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97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47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7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7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97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47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97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47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97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3D89A67-C720-C765-BEFE-96210083F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857250"/>
            <a:ext cx="971550" cy="5143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/>
            <a:endParaRPr lang="en-US" sz="101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11B0F1-9B98-CA31-847B-771B36451B9C}"/>
              </a:ext>
            </a:extLst>
          </p:cNvPr>
          <p:cNvGrpSpPr>
            <a:grpSpLocks/>
          </p:cNvGrpSpPr>
          <p:nvPr/>
        </p:nvGrpSpPr>
        <p:grpSpPr bwMode="auto">
          <a:xfrm>
            <a:off x="1453000" y="4941514"/>
            <a:ext cx="6212682" cy="688258"/>
            <a:chOff x="504" y="1091"/>
            <a:chExt cx="5218" cy="682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1C9A2426-68C2-00F7-C15B-D28CF247BB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91"/>
              <a:ext cx="5180" cy="6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DD7D6183-9582-2802-F3DA-2CDD248A0AD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95" y="1220"/>
              <a:ext cx="502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(1)Nhiệt độ cao  (2) nhiệt độ thấp </a:t>
              </a:r>
              <a:endPara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730BB4-87C1-19AA-D2D6-CFDB5E2B331D}"/>
              </a:ext>
            </a:extLst>
          </p:cNvPr>
          <p:cNvGrpSpPr>
            <a:grpSpLocks/>
          </p:cNvGrpSpPr>
          <p:nvPr/>
        </p:nvGrpSpPr>
        <p:grpSpPr bwMode="auto">
          <a:xfrm>
            <a:off x="1453000" y="3948778"/>
            <a:ext cx="6206543" cy="682229"/>
            <a:chOff x="504" y="950"/>
            <a:chExt cx="4444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86A34D90-92D2-5ED7-A43C-252BF51872F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950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75D284C1-F083-9793-2CE3-0DD869DE65A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01" y="1083"/>
              <a:ext cx="4247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(1)nồng độ cao (2) nồng độ thấp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2BC2E6-FD1B-D933-E724-5B3210B4C613}"/>
              </a:ext>
            </a:extLst>
          </p:cNvPr>
          <p:cNvGrpSpPr>
            <a:grpSpLocks/>
          </p:cNvGrpSpPr>
          <p:nvPr/>
        </p:nvGrpSpPr>
        <p:grpSpPr bwMode="auto">
          <a:xfrm>
            <a:off x="1510150" y="3067051"/>
            <a:ext cx="6182916" cy="646511"/>
            <a:chOff x="504" y="1008"/>
            <a:chExt cx="5193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8977FC4E-3149-23F0-EF2E-218A0A3F41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5088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4CDFFB84-EC45-9867-6BE7-D7040B98CDC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05" y="1131"/>
              <a:ext cx="4992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(1)nhiều ánh sáng (2) ít ánh sáng</a:t>
              </a:r>
              <a:endPara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397E2E-1E6F-DDDF-C79F-B2E902BC2A5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38650" y="388620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CFA090-3A4B-3008-65E8-62F805203E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370B1A-9688-7CD3-2461-8BC7427BD83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620246-6C4D-3AEE-6201-69A8A174951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88656" y="307895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E8C7BF9-0CF1-B906-AADC-6DD2B95D5A5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2FFA1D-62E7-0D71-5BA0-E4523FADD4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BABC84-DB03-8B24-F8B1-2E374B90795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38650" y="4857750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D47143-367B-FA20-F2AD-10C8EE03E1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01EB105-CFD2-58A5-4CB5-F262403A60F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7F44A3-3228-1E9C-9722-DA3BCDAD4A4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045806" y="199310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2D426A9-11C8-61D7-95C8-84C8514595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05BFCC-EDB2-C4FE-7F6E-8244555C86B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6A8BBE-23F0-1D1E-70E8-519889362E2D}"/>
              </a:ext>
            </a:extLst>
          </p:cNvPr>
          <p:cNvGrpSpPr>
            <a:grpSpLocks/>
          </p:cNvGrpSpPr>
          <p:nvPr/>
        </p:nvGrpSpPr>
        <p:grpSpPr bwMode="auto">
          <a:xfrm>
            <a:off x="1510150" y="2000251"/>
            <a:ext cx="5943354" cy="742955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FC80A277-C1FC-A437-8B0C-41F097382A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3F9C62F7-40F6-AF54-6EF1-1E982C19EFD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90" y="1176"/>
              <a:ext cx="397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(1)nồng độ thấp (2) nồng độ cao </a:t>
              </a:r>
              <a:r>
                <a:rPr lang="en-US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5DE440-8A9B-17DB-6E9E-E302D3653C85}"/>
              </a:ext>
            </a:extLst>
          </p:cNvPr>
          <p:cNvGrpSpPr>
            <a:grpSpLocks/>
          </p:cNvGrpSpPr>
          <p:nvPr/>
        </p:nvGrpSpPr>
        <p:grpSpPr bwMode="auto">
          <a:xfrm>
            <a:off x="1052953" y="202168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4B8ACE6-F6B6-7F50-C7AB-48AF9851BCC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69089F19-5DF9-37F6-AB98-BD2B79C48E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84723659-F48F-1DAA-C53A-E990DABF505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AF4E4384-5044-18A5-D403-3D94E7BE6E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AE398B23-C8DC-C688-5CFF-B7EA1450523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8F07C547-C7E8-814F-E168-B72CB438EF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BA31E738-8B42-D44C-7D23-EDF926B713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35CC4582-D92E-2DA5-8483-5DB58256CB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684E6CA5-1E1E-14CB-4EF8-DE434778478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7A3A5CC8-177E-1E20-46CB-FCF9CDEE6F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D74B9F03-FEA5-5ABD-84FA-7DFD91E62B0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6C2915B-D79C-67EC-EA6C-D05384DC1552}"/>
              </a:ext>
            </a:extLst>
          </p:cNvPr>
          <p:cNvGrpSpPr>
            <a:grpSpLocks/>
          </p:cNvGrpSpPr>
          <p:nvPr/>
        </p:nvGrpSpPr>
        <p:grpSpPr bwMode="auto">
          <a:xfrm>
            <a:off x="1052953" y="3028952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1749D0E-E9FE-DA30-ECA2-4795667C994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400CDF9B-D56A-6906-6D1C-EF9E8C887C3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C199EAC3-9D4E-E8FD-442E-727E0EFFAF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AB7AD1A7-C9A3-4288-8F3B-B291F28494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0115A7C6-A725-BB9E-33B4-D136165E4F2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42C4D706-D0AA-187F-9172-3C82FE5A6B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47B281EE-38E2-3484-747B-9A97A6A684B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AB96D563-2A5B-6A64-FDCB-9419ECB712B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7F2EBBE4-D666-56CA-31FD-360232F2F6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0BBCB798-EDB9-75E5-8CCF-AF891B3AE1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9D3BBCB0-1774-265D-0084-6C837EB171F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0E7AF40-AC92-31CE-03EB-77733D32DFCA}"/>
              </a:ext>
            </a:extLst>
          </p:cNvPr>
          <p:cNvGrpSpPr>
            <a:grpSpLocks/>
          </p:cNvGrpSpPr>
          <p:nvPr/>
        </p:nvGrpSpPr>
        <p:grpSpPr bwMode="auto">
          <a:xfrm>
            <a:off x="1052953" y="3982642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CCB29BD-1149-24DA-A109-A932ABBA640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8B6CAF14-64CA-7ADB-A0E2-16F0E305BC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72CBC283-0AFE-0221-7DF8-F6F92BC8C4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1B83DED9-B9D5-54E1-573B-0ECE335E294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AD44B7C8-5EC4-44A0-B46B-CFAAB61AB1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D2BB7442-4ECD-343B-E0A2-32D5437DF3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792A1DE4-22A2-9E51-4148-63B3E92B0F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76E6C67A-DAC5-5513-3F01-96D77E2F6A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AB5F067C-151A-4EDF-E3CD-C11D330927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F6331925-5C21-3E46-2B3E-B64D661F0D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8E24977F-86BC-CFAE-54BA-51156D0972A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354A154-E05F-B9EE-9D20-6F0633FC4F2A}"/>
              </a:ext>
            </a:extLst>
          </p:cNvPr>
          <p:cNvGrpSpPr>
            <a:grpSpLocks/>
          </p:cNvGrpSpPr>
          <p:nvPr/>
        </p:nvGrpSpPr>
        <p:grpSpPr bwMode="auto">
          <a:xfrm>
            <a:off x="1067240" y="4961335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E10D0CA-9D0B-9624-BCC0-7E11AE56FD4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62014DF7-C1B1-29C1-0425-92D9DE4F02F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FE46B092-AEDE-AEFB-11E6-8E3C62AE09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AFE82526-D4BE-45B2-3D6B-84B5C27AF28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32BE34F1-E196-1451-460B-8BC45D59E0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F716D8DC-BBE5-02D7-7F44-0DDD1C8351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AE85C787-1CEB-ADF8-F943-12EFD6E1F8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4D405A38-FB58-F4EF-C027-78B8F46091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4F41E21C-6520-3C77-6F0A-EE8E291E029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35A4D95D-DF21-5F19-9F6C-53208C5C2B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10EE2B31-B7C5-EA49-75F2-8E2EB971E3B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B920053-3E57-2CFF-DF42-3EDF2688B2A0}"/>
              </a:ext>
            </a:extLst>
          </p:cNvPr>
          <p:cNvGrpSpPr>
            <a:grpSpLocks/>
          </p:cNvGrpSpPr>
          <p:nvPr/>
        </p:nvGrpSpPr>
        <p:grpSpPr bwMode="auto">
          <a:xfrm>
            <a:off x="852912" y="497219"/>
            <a:ext cx="10228660" cy="1217903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62FA76D4-A337-F3F6-F12D-FEC09C6599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D900997-36BC-F484-6A9A-35E3CFE6617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901BFC2-9295-B3B9-DDBF-7F10831020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AC65E35-F1BC-89E3-DDB9-4C3D8EDE57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3DF1E96F-C391-0CD8-2CF2-EA2333C96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991" y="597051"/>
            <a:ext cx="82004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 chế khuếch tán . Các phân tử khí di chuyển từ nơi có ……(1)…  đến nơi có…………(2) 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83D5467-E771-0F63-B1FD-F79EA05D4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978" y="3922731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B522DC8-D71A-1030-B403-13B160210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38" y="2133014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AE85AA0-14B4-A47E-996E-C42CC59B8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08" y="3111255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5B5A778-96C4-AC86-C539-5D3996C0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47" y="5104210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DC559037-5A5A-88C6-0DA7-4E486351DD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6000750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6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66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6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6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6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6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16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66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16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6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16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66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FBB2281-ED82-3065-B016-329B46C02B01}"/>
              </a:ext>
            </a:extLst>
          </p:cNvPr>
          <p:cNvGrpSpPr>
            <a:grpSpLocks/>
          </p:cNvGrpSpPr>
          <p:nvPr/>
        </p:nvGrpSpPr>
        <p:grpSpPr bwMode="auto">
          <a:xfrm>
            <a:off x="1845931" y="3002000"/>
            <a:ext cx="5257800" cy="725485"/>
            <a:chOff x="504" y="1008"/>
            <a:chExt cx="4416" cy="662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836641CA-9C7C-C899-5998-7B35D35E97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66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D2158123-CE18-FF57-4946-B98E0BB1747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801" y="1104"/>
              <a:ext cx="3976" cy="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hạt đậu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A4FC3D1-C721-A017-8EE9-A8CDD0815747}"/>
              </a:ext>
            </a:extLst>
          </p:cNvPr>
          <p:cNvGrpSpPr>
            <a:grpSpLocks/>
          </p:cNvGrpSpPr>
          <p:nvPr/>
        </p:nvGrpSpPr>
        <p:grpSpPr bwMode="auto">
          <a:xfrm>
            <a:off x="1873928" y="4000501"/>
            <a:ext cx="5257800" cy="693822"/>
            <a:chOff x="504" y="1008"/>
            <a:chExt cx="4416" cy="778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8DE9E089-E17E-CDE7-8773-F0F8AE7A362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2AB019F0-CC74-20F1-B592-F380895C035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75" y="1199"/>
              <a:ext cx="3976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/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thoi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9FAA7A-7EA4-D8C8-0AF2-4465B6D7C756}"/>
              </a:ext>
            </a:extLst>
          </p:cNvPr>
          <p:cNvGrpSpPr>
            <a:grpSpLocks/>
          </p:cNvGrpSpPr>
          <p:nvPr/>
        </p:nvGrpSpPr>
        <p:grpSpPr bwMode="auto">
          <a:xfrm>
            <a:off x="1931078" y="5092797"/>
            <a:ext cx="5257800" cy="658342"/>
            <a:chOff x="504" y="1008"/>
            <a:chExt cx="4416" cy="779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8454159D-B223-5D84-4734-B986184B78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C8A09B22-DCC0-F171-ADBB-B714A5443EF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07" y="1168"/>
              <a:ext cx="3976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Yên ngựa</a:t>
              </a:r>
              <a:endPara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9A8E55-7D9C-EB2C-C964-AF294A0CC83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59578" y="388620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9370C0-AC20-8C16-09E3-5BC235523C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317ABB-785C-24A3-FD58-B5C7589AFF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D80DFA-91A4-9E46-B327-88A6CCB58BA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09584" y="307895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72B4599-403E-5976-D66F-DB9ECCF9F6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D0B484-FF53-4C12-56DB-ED2899650E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E47309-E6B2-BF3E-8C4E-0F02C6CBC60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59578" y="4857750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01AF76-68A5-8831-6E98-5FF2B3F15E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D305D5-EE19-5816-BFBB-2CA07EE91D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936A6F-F526-E746-EB02-77AB054748C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66734" y="199310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10E9B67-1C63-1C2F-D2AB-97DC18E788E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6137DCC-03A8-14B4-B96A-1491EBA8A9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A7066D-A3AA-4738-A86B-97E30EDD4716}"/>
              </a:ext>
            </a:extLst>
          </p:cNvPr>
          <p:cNvGrpSpPr>
            <a:grpSpLocks/>
          </p:cNvGrpSpPr>
          <p:nvPr/>
        </p:nvGrpSpPr>
        <p:grpSpPr bwMode="auto">
          <a:xfrm>
            <a:off x="1931078" y="2000250"/>
            <a:ext cx="5257800" cy="742950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0155D4D5-4A12-2AEC-FB6C-7733999F97C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5358DDFE-7523-DD36-6608-F284F460A3E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4" y="1186"/>
              <a:ext cx="397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altLang="en-US" sz="280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Lõm 2 mặt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12042D-64C0-DC20-9C25-0B743C07BFC0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202168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FB89E81-1A94-5124-2DFD-47C6568F808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D8BDCE40-F674-F41A-89A0-D72FBFE680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CBF5E3BA-A00C-7748-4DC1-37CE6A3822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87C27919-A7C6-D747-0C4B-5B5ADBC5FC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3531701C-8420-3CDC-DD61-0A88C6F302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E46A3FC8-9E3C-5B13-9B1A-FA6E79E2A26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DED0F2EC-CEDD-055D-2B89-5AE9F1E7ED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6D217417-225B-68C0-0469-86C73AAE5B9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B6BE2792-DFA4-D00B-F14A-69176DA8B2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1E9D8D3E-112B-95A5-0445-BB3619F4C6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36EE786C-6586-E669-6D80-EC2A5456A1D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6789E36-B14C-50E8-0A6E-466D4BA6E0B2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5054698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7807A2E-0B11-A6F5-71D1-CE25F0ACDFC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D31D60C2-120D-DA09-107A-F85907D7A3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53C31EE4-55E6-451A-4761-28FAA3A92F2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25825BEE-D6D6-AAC1-B91C-30FCBA961B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793419A9-1F9D-E845-18D2-087E0D47E7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E9E5E3D0-0FDF-87A8-998F-43FC2CE75F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60DE08E8-8CBC-171B-CA46-0D5BC8475C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8BE80885-2431-1192-0577-8513A000E6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56BEE940-748C-5004-4F4A-25947098705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E933DFE1-87BD-4B55-E3DC-91B288B7DA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9ED15A3A-AAFD-A743-24BA-E75F8357089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77BEF53-93D5-578F-BAF9-C56DABE0D19B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3982642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DEC3A55-D873-3BB7-2C31-6EF9B8514EA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F64EBE3F-B755-37E8-0077-DAAE2EF804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850F7D96-6858-E191-7602-310D2EC13F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66C36903-C35A-7B67-338E-809D9B82E95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91558C6C-8FA4-06D4-B107-43ACA7A8F7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219C4AD9-20D4-A90C-3C4C-A33087E5499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FB9323A0-231E-8FC9-881D-49C78BE3974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4D81B6CB-C920-0A46-950B-1B230FC1E5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85AABD77-6FB4-B04B-16F7-CE0DCB82AF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084FE1AB-9E74-E4C7-CC1A-0EFEFE1420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9C5D3C5C-A64A-D986-4ACC-EFCECC7C5C2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C64BE9-C5A7-D55F-5BC0-F501776A95A6}"/>
              </a:ext>
            </a:extLst>
          </p:cNvPr>
          <p:cNvGrpSpPr>
            <a:grpSpLocks/>
          </p:cNvGrpSpPr>
          <p:nvPr/>
        </p:nvGrpSpPr>
        <p:grpSpPr bwMode="auto">
          <a:xfrm>
            <a:off x="1488168" y="2949659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E4C820F-4954-2778-03F8-47024509277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201BC817-2673-13CA-8A8A-4B2D370F41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5CD67ECC-3226-3452-10CC-15C6CC52B0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07A24A07-F4B2-3257-C8EA-A7C5F57A52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B5D47F39-057A-25F3-B260-84EB8E7B77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A3AC3851-ED7E-F258-D6D3-72CFF158A1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B6DE5631-D44C-1DC4-C3A4-FE53F050495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746087D5-E581-3E63-0CB3-D809873BA7A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CEF97683-8CE2-27D6-84A4-D28C09658E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9E0B31B5-1865-ADB5-00E5-52D2112D50A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2B29DBFD-3C20-3010-7782-A7C432BA3D7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C23CFD3-75D0-8642-433D-8E49C284D58F}"/>
              </a:ext>
            </a:extLst>
          </p:cNvPr>
          <p:cNvGrpSpPr>
            <a:grpSpLocks/>
          </p:cNvGrpSpPr>
          <p:nvPr/>
        </p:nvGrpSpPr>
        <p:grpSpPr bwMode="auto">
          <a:xfrm>
            <a:off x="1336431" y="664371"/>
            <a:ext cx="9102969" cy="1050129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54F9A6E0-32A4-0F72-D836-115AB4A4E5F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45363DB-5FB1-1F63-4B67-5898606A0F7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9592DE6-AD0A-AF82-B4DC-3A2A30F2CF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E45737B-3BB9-ED66-0BE4-6F0614F4F1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78BD4D1D-150A-BF83-A32F-FB026FA3B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4134" y="875139"/>
            <a:ext cx="83739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 tế bào tạo thành khí khổng có hình dạng gì?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5EA780F-956C-780E-254F-56ADB903F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456" y="2897271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6F72B42-F936-A572-33C8-1C8B8531E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53" y="2150271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CD09443-638F-7172-A780-97A4E4D04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897" y="5168998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F6E5947D-226F-AB38-3305-85EAB30B1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753" y="4114802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B4C031EC-E800-DD99-D5D3-2BE022982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6000750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8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8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8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8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8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8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38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88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38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8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38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88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2423345-D64F-5000-63D3-147F075AC9D4}"/>
              </a:ext>
            </a:extLst>
          </p:cNvPr>
          <p:cNvGrpSpPr>
            <a:grpSpLocks/>
          </p:cNvGrpSpPr>
          <p:nvPr/>
        </p:nvGrpSpPr>
        <p:grpSpPr bwMode="auto">
          <a:xfrm>
            <a:off x="1845930" y="3002000"/>
            <a:ext cx="8338853" cy="725485"/>
            <a:chOff x="504" y="1008"/>
            <a:chExt cx="4416" cy="662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E0111EFC-DFF4-34C0-DE30-0F437E1CF8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66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F2BE1F7B-AF0B-F177-87E9-3A2FE7AE430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89" y="1105"/>
              <a:ext cx="3976" cy="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Giúp trao đổi các loại khí và thoát hơi nước.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D03781-6199-3C96-1477-9F9481FB54B2}"/>
              </a:ext>
            </a:extLst>
          </p:cNvPr>
          <p:cNvGrpSpPr>
            <a:grpSpLocks/>
          </p:cNvGrpSpPr>
          <p:nvPr/>
        </p:nvGrpSpPr>
        <p:grpSpPr bwMode="auto">
          <a:xfrm>
            <a:off x="1873927" y="4000502"/>
            <a:ext cx="8338853" cy="682229"/>
            <a:chOff x="504" y="1008"/>
            <a:chExt cx="4416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25A4F51D-79B7-972A-84BB-EE81A860FC4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19FD5249-E137-5A23-513E-32530843084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74" y="1127"/>
              <a:ext cx="3976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/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Giúp cây tổng hợp chất dinh dưỡng 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34D03-2AFD-C400-A299-BF58DAB38B79}"/>
              </a:ext>
            </a:extLst>
          </p:cNvPr>
          <p:cNvGrpSpPr>
            <a:grpSpLocks/>
          </p:cNvGrpSpPr>
          <p:nvPr/>
        </p:nvGrpSpPr>
        <p:grpSpPr bwMode="auto">
          <a:xfrm>
            <a:off x="1931077" y="5092796"/>
            <a:ext cx="8338853" cy="646510"/>
            <a:chOff x="504" y="1008"/>
            <a:chExt cx="4416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DB6AD99A-9B7B-A240-614B-80818EDB76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B0DD0D20-3B8A-1705-E08F-66FCA27A8C1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55" y="1131"/>
              <a:ext cx="3976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Giúp lá có màu xanh </a:t>
              </a:r>
              <a:endPara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6DA9C3-4A67-0CED-48C4-867A886C830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59578" y="388620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1ABC48-8D83-F3EF-E0FB-8A568FB12C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5BEE6-F075-E222-17D0-8501CCA6FF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6EE7CE-BCFC-CCC2-A3CE-1DE7FDECA0A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09584" y="307895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0AFA423-48BC-1740-ACB0-A47826AE73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808427-7837-240B-6AFB-26A6A87F2E3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868D1-EBF8-AA4A-C51A-CCE74C9EE68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359578" y="4857750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D98350-8901-C963-AFCF-14EDDB2B14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1E60F2-57FB-BFEA-9A4B-CDE87DABBB5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2B1203-C1F3-6EBB-097A-F7F6ECAEB73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466734" y="199310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531C4A6-DB57-AA08-D371-1B25E07722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0200CD-9185-2BF1-AEDD-4BBDF86329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39FD2F-ECEC-8A01-7493-9BC2C19A53CF}"/>
              </a:ext>
            </a:extLst>
          </p:cNvPr>
          <p:cNvGrpSpPr>
            <a:grpSpLocks/>
          </p:cNvGrpSpPr>
          <p:nvPr/>
        </p:nvGrpSpPr>
        <p:grpSpPr bwMode="auto">
          <a:xfrm>
            <a:off x="1931077" y="2000250"/>
            <a:ext cx="8338853" cy="742950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18985073-CA86-6C7D-CCBB-684C66DB8F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268522C8-315F-7162-E661-858028DB65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70" y="1186"/>
              <a:ext cx="397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Giúp cây quang hợp và hô hấp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7D71143-301F-92D6-51F7-D6503775A9BB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202168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B0E7DA4-45DC-6475-72EE-E83F12ACDF0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8A32CD84-F0F6-A4F9-C426-09B1B102AB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6CE0CB1B-2121-FE02-D7EB-673BE884B9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76098BB5-D192-1CBD-C083-CD1651AFDE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F7C6AEA6-667E-8380-E384-41827A431F2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8506D3E0-B4BB-A4BD-8448-A05A41314D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066805AA-6B7C-3DB4-5BF8-A9C0ACD00C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3F74834B-7B85-CAAC-5C13-189E2160AD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7A4013D1-0276-7966-3496-A10C916CEA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3F6CD5ED-D089-D0B4-C063-04C3F2AB201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D713AAAB-E6F5-D9EA-6209-788C4AFB2B1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BDC351A-569E-3C9F-B1FE-4DFF37780C37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5054698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B803E7C-D950-4AF9-3928-F949EE49863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AA651DE4-7B2A-7B83-D99A-C57AB7BB02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9607A09A-490F-972E-25F6-A166222849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BC839878-2D5A-82E7-78F6-4A20C7C5CC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8504A0BB-863B-717D-9425-366F146D68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228CA74D-BA20-39DF-B451-181E30BAB5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CEA2FB9F-82EA-A64F-8469-FDC6C2BA5AB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21459947-5075-9CCC-361A-E4DCD680F31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2D2BAF4C-B515-1BCA-6107-5CCB230699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554758C9-36FC-5834-F0CF-955F72D1FE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1608CA3B-78EA-D65B-260E-ADDC96FE68B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F2ECAFC-36CE-18EE-CA83-2AB196E2E885}"/>
              </a:ext>
            </a:extLst>
          </p:cNvPr>
          <p:cNvGrpSpPr>
            <a:grpSpLocks/>
          </p:cNvGrpSpPr>
          <p:nvPr/>
        </p:nvGrpSpPr>
        <p:grpSpPr bwMode="auto">
          <a:xfrm>
            <a:off x="1473881" y="3982642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6FB98DE-95B4-C69B-0529-C3AA6DD9E42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85A529A9-A09C-665E-9018-15C9C663A7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73C31512-DED2-FE6E-1BA9-F678B46239A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29A846D6-2F95-390E-6DEE-08B055ADD0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FB72FF6B-86AF-1861-74B1-41D7389FB8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22BB2775-B4C5-F002-E433-376F8CB5D71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314FB0E4-82F6-7D3F-9852-22BE03F5F3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191F45C4-A9D8-5C9B-65F0-3A7B7E3FA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AD6D3C34-9524-4012-CEC7-55BCAEF78FB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691277A8-EB5E-FE6F-1AAE-5CBBE9E9494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AF4A7E0A-6A8B-7D64-2FE7-FB47023E17F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F38B35-2050-B5E7-9C28-E655C67D39DD}"/>
              </a:ext>
            </a:extLst>
          </p:cNvPr>
          <p:cNvGrpSpPr>
            <a:grpSpLocks/>
          </p:cNvGrpSpPr>
          <p:nvPr/>
        </p:nvGrpSpPr>
        <p:grpSpPr bwMode="auto">
          <a:xfrm>
            <a:off x="1488168" y="2949659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3B74DB5-2BD4-7F0E-81F7-A63FB4047EA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3F371385-739A-BC0B-6C0B-12581B3413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82493952-8EBE-6785-E30A-18858FA05F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719063DE-AC93-82A3-8BBD-B4B59A45CA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76F9D2BB-56CD-35A9-E715-935F615999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EB5D2526-017A-F44C-D7D0-B9B525E35A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ABA599FA-3BA2-EF7C-69B3-41F347D42A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A2BD0DFC-59D2-CB07-E354-D53A83AC37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9A6C2826-0AC5-0FAA-A352-AC5B011399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48F876B8-AA09-7E7C-C4DE-F3DF6E57DB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8A5DA2E8-8D7A-8666-ACC9-76305EF29292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76B2C50-87B7-5541-88B4-FE1C69CB9E60}"/>
              </a:ext>
            </a:extLst>
          </p:cNvPr>
          <p:cNvGrpSpPr>
            <a:grpSpLocks/>
          </p:cNvGrpSpPr>
          <p:nvPr/>
        </p:nvGrpSpPr>
        <p:grpSpPr bwMode="auto">
          <a:xfrm>
            <a:off x="1336431" y="664371"/>
            <a:ext cx="9102969" cy="1050129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9EDDDE2A-1C08-D454-7226-A7C9C45DD33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30C2BB3-4858-C4C1-482F-927B683E3E5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7E5E76B-B3ED-8C61-03CE-8F8449A86A6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8023B30-CEB4-E156-A077-CAE49A5A5E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03A45249-1583-AC54-36B8-485B4800C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156" y="860877"/>
            <a:ext cx="79985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3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 khổng có vai trò gì đối với lá cây?</a:t>
            </a:r>
            <a:endParaRPr lang="en-US" alt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10E7BC6F-1CE4-85A9-1BB0-93800A51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735" y="2897572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ECE0D75-1696-E0BA-F464-8DE8DF4FE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32" y="2150572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04CAC1D-19BE-71E6-1DE8-FD4861F05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76" y="5169299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514A0B0-8E08-427A-EAF3-A25E3D0E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32" y="4115103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648C4134-658F-3173-7AF8-ACF497155C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6000750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7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7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7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7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7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67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7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67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17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67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17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7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CD94E8D-E4FA-6F23-3021-9133F0F2E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0452" y="857250"/>
            <a:ext cx="971550" cy="5143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/>
            <a:endParaRPr lang="en-US" sz="101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6EE3C5-E979-A4AF-5CB7-008E96CE2B6F}"/>
              </a:ext>
            </a:extLst>
          </p:cNvPr>
          <p:cNvGrpSpPr>
            <a:grpSpLocks/>
          </p:cNvGrpSpPr>
          <p:nvPr/>
        </p:nvGrpSpPr>
        <p:grpSpPr bwMode="auto">
          <a:xfrm>
            <a:off x="1187852" y="4941514"/>
            <a:ext cx="7417864" cy="1133305"/>
            <a:chOff x="504" y="1091"/>
            <a:chExt cx="5284" cy="1123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90B31B86-BCD6-7FD7-3B62-070ED8D2FE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91"/>
              <a:ext cx="5180" cy="6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0657935B-BBE5-00A7-A5B2-DCD6B31F5B0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1" y="1269"/>
              <a:ext cx="5027" cy="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</a:t>
              </a:r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hông đồng đều ở các bộ phận khác nhau </a:t>
              </a:r>
              <a:endPara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8E47B5C-6C75-F94C-125B-721E07291163}"/>
              </a:ext>
            </a:extLst>
          </p:cNvPr>
          <p:cNvGrpSpPr>
            <a:grpSpLocks/>
          </p:cNvGrpSpPr>
          <p:nvPr/>
        </p:nvGrpSpPr>
        <p:grpSpPr bwMode="auto">
          <a:xfrm>
            <a:off x="1187852" y="3948777"/>
            <a:ext cx="7317973" cy="682228"/>
            <a:chOff x="504" y="950"/>
            <a:chExt cx="4444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0781A8DC-9714-F3B8-38A1-91EB6B0902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950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1B610BE7-10B1-4491-A17C-F2AC45B671E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01" y="1083"/>
              <a:ext cx="4247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Chậm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F4781E-A8E1-370D-B548-95ABF3A0C13C}"/>
              </a:ext>
            </a:extLst>
          </p:cNvPr>
          <p:cNvGrpSpPr>
            <a:grpSpLocks/>
          </p:cNvGrpSpPr>
          <p:nvPr/>
        </p:nvGrpSpPr>
        <p:grpSpPr bwMode="auto">
          <a:xfrm>
            <a:off x="1245002" y="3067051"/>
            <a:ext cx="7142712" cy="646511"/>
            <a:chOff x="504" y="1008"/>
            <a:chExt cx="5088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55EAC028-0F37-6EC5-CAE4-FE66EF71EC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5088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BBDF5ACD-CAD8-0686-6920-A41D963583B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73" y="1131"/>
              <a:ext cx="4992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Nhanh, mạnh</a:t>
              </a:r>
              <a:endPara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430155-C0A5-E4BA-0F30-7F239736FBF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73502" y="388620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13B90D-77BC-6E62-5656-938B9B6FDEF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6B2E5A-6CF4-9F44-8509-605686C7A2B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6CACE4-1AA9-A6B1-7DCF-BE482A1472C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23508" y="307895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7BA48B-0FA7-FD24-7EFC-7057944060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DCB7B7-2F2E-05A5-9D84-699B18D22C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046B2D-3C28-64D4-2041-89509CAF353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73502" y="4857750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A0B03C-0016-71C5-887C-D5B0156F1B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C36BD3-26B2-5DF4-6034-D181DFB6F05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BA9EAC-EE56-FE11-7C34-BEA4460B952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80658" y="199310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384B7C-2612-ECFE-DB9D-62A8064103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7E179C-16C9-C254-8FF0-094E657F13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560112-0A66-9386-0DE6-21EA99C6CAFA}"/>
              </a:ext>
            </a:extLst>
          </p:cNvPr>
          <p:cNvGrpSpPr>
            <a:grpSpLocks/>
          </p:cNvGrpSpPr>
          <p:nvPr/>
        </p:nvGrpSpPr>
        <p:grpSpPr bwMode="auto">
          <a:xfrm>
            <a:off x="1245002" y="2000251"/>
            <a:ext cx="7007654" cy="742955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A001E249-FB1E-E7F0-4EA4-D338463358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D5079EB2-0DF2-4E8B-A5E5-5148268FB23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34" y="1160"/>
              <a:ext cx="397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ình thường</a:t>
              </a: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9398AC0-1181-C815-FEA5-BF35AD386F27}"/>
              </a:ext>
            </a:extLst>
          </p:cNvPr>
          <p:cNvGrpSpPr>
            <a:grpSpLocks/>
          </p:cNvGrpSpPr>
          <p:nvPr/>
        </p:nvGrpSpPr>
        <p:grpSpPr bwMode="auto">
          <a:xfrm>
            <a:off x="787805" y="202168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DAF12AD-5289-AB34-0B1F-8568D762511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BA3FEB3B-4FF5-CA5D-D87D-2682DE4BDCB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B41289F5-F611-7D52-C06A-BD98536BA4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97833EAB-D95F-4992-A268-23C7B7DEDD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5EB36FD3-8778-21B4-2B1E-67F88A15616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35FE4372-272A-BC1B-9B53-56BAE9F4B44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657F3AF2-CC3A-035A-13C9-30BB041624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98BD8420-9658-36C1-3780-7D6F0468B88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4F31BC60-29AF-3DAB-D909-FD7BC28B1F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8DA109ED-973F-E9B6-13CD-1BE1E0D736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1C82E959-52BD-2660-67E9-96757337DBC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8722BBF-1EED-E62D-E080-5D203182640C}"/>
              </a:ext>
            </a:extLst>
          </p:cNvPr>
          <p:cNvGrpSpPr>
            <a:grpSpLocks/>
          </p:cNvGrpSpPr>
          <p:nvPr/>
        </p:nvGrpSpPr>
        <p:grpSpPr bwMode="auto">
          <a:xfrm>
            <a:off x="787805" y="3028952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64E11F-9873-0E2F-442C-08472E85BC9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9322B4AC-B413-80CE-9789-105D49F4A3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AB1AF04D-4329-396F-5022-2A462209F9E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268431B6-0AF4-2C65-9525-A6D556D60E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4B9B9E10-5CFB-F5F3-4949-462231C29D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D74E0581-E750-D062-8718-247F15481AB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DE0A475B-BE1A-76C4-9F8D-DA08ADEAC39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747EC95F-AD59-364F-0219-388C8B30C67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D5F584F7-ADB7-2E3D-A3DB-E8FC8EEF4D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C9994B9C-EBD2-3165-CB2B-81F11414F74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755FB9A7-DFAA-1865-A3CB-50ABF5B9BE7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4B6911F-6397-0F04-B8AC-2C6D5F4F1DE7}"/>
              </a:ext>
            </a:extLst>
          </p:cNvPr>
          <p:cNvGrpSpPr>
            <a:grpSpLocks/>
          </p:cNvGrpSpPr>
          <p:nvPr/>
        </p:nvGrpSpPr>
        <p:grpSpPr bwMode="auto">
          <a:xfrm>
            <a:off x="787805" y="3982642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24CA21B-884D-A7BA-C310-C9D924DEC00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4CB1F692-D1B3-2DF8-2E37-46408E0F517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5DA04989-36E6-2DDC-B17E-0D4CE13EA6C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FA38300A-41C6-9532-1983-B232452D0AB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E7BD0499-3380-9234-EA9B-540F8E8746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24E088DA-0BE8-F2B5-1706-442561DE48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A6FA56B8-B4E2-CBF2-828C-C16FEE7B5A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B582F0A0-6463-8BD1-3298-3AB7C57E94F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2F300684-340F-23E6-5232-FDD19AB4E5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8C9775C9-10F9-F69E-0036-DA28D1BA99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830A566B-1927-4019-BF97-15A72E30530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FF646AA-8BB3-8E20-BE63-4613696AF0EE}"/>
              </a:ext>
            </a:extLst>
          </p:cNvPr>
          <p:cNvGrpSpPr>
            <a:grpSpLocks/>
          </p:cNvGrpSpPr>
          <p:nvPr/>
        </p:nvGrpSpPr>
        <p:grpSpPr bwMode="auto">
          <a:xfrm>
            <a:off x="802092" y="4961335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8EE9DD9-B089-3415-5351-7239DD9BD15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1C2B9D1D-2430-B95D-5350-DE917E1BB2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E3C80462-BFF9-E526-F39E-5C0FEAC143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410E64B9-51F1-DCF4-C0EE-988A049362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283BF16B-C979-CA31-8C44-CB13A133A30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616E9836-1DC5-D83C-4064-66E8A79793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0013F86D-0634-C5BC-9A9D-676C0ADD4F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50E70544-A32B-0EDB-5BEA-51FD7D1D74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5D72C9D5-E41B-4025-486E-47214FB2D1A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D2699B98-DC74-AC4A-D346-B22806235D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0CFBFF6C-F040-A361-8E2F-E822D038D95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3D0BD94-E016-AB8E-9489-829E982E82BB}"/>
              </a:ext>
            </a:extLst>
          </p:cNvPr>
          <p:cNvGrpSpPr>
            <a:grpSpLocks/>
          </p:cNvGrpSpPr>
          <p:nvPr/>
        </p:nvGrpSpPr>
        <p:grpSpPr bwMode="auto">
          <a:xfrm>
            <a:off x="707592" y="472328"/>
            <a:ext cx="8407066" cy="1242172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493B65AC-CBEF-9D81-86F0-C69A64E5847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BB89D5A-BD1E-ACAE-CEB2-A12C3FE527E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ADD83E6-471B-9F58-EC55-AD7917C6D45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78EBB74-6110-B972-8E78-5BD05302B8D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531F7681-576B-2819-A723-4B63F22D7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39" y="625735"/>
            <a:ext cx="82004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những ngày nắng nóng mạnh sự trao đổi khí ở thực vật diễn ra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6009EEA-F1D8-1555-B7CD-6F4DB5EC1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531" y="3957289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23FAA97-2DBC-E381-58C0-4B0A91C1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991" y="2167572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B9319DE-F34F-A564-10F8-ED7C80A96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661" y="3145813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8420361-9DC8-0238-0D4D-13FD217F5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138768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4D11AF2C-04FA-59B3-2611-022ABA143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460" y="359402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0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3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3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3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3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83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33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83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33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83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33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C26522-3623-9AB7-E5D1-D36B6B7FC48C}"/>
              </a:ext>
            </a:extLst>
          </p:cNvPr>
          <p:cNvGrpSpPr>
            <a:grpSpLocks/>
          </p:cNvGrpSpPr>
          <p:nvPr/>
        </p:nvGrpSpPr>
        <p:grpSpPr bwMode="auto">
          <a:xfrm>
            <a:off x="1161479" y="5246557"/>
            <a:ext cx="10034157" cy="978578"/>
            <a:chOff x="504" y="1008"/>
            <a:chExt cx="4416" cy="835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D1B3127F-3086-96D7-629F-9A08BDF382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2C156F7D-07EF-35AF-C512-E2279880B81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48" y="1029"/>
              <a:ext cx="4184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Trong điều kiện khô ráo, da giun bị khô, khí CO</a:t>
              </a:r>
              <a:r>
                <a:rPr lang="vi-VN" sz="2800" baseline="-25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 và O</a:t>
              </a:r>
              <a:r>
                <a:rPr lang="vi-VN" sz="2800" baseline="-25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 không khuếch tán qua da, giun không hô hấp nên nhanh chết.</a:t>
              </a:r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8530E6-2F60-98DC-B855-B17293F278DB}"/>
              </a:ext>
            </a:extLst>
          </p:cNvPr>
          <p:cNvGrpSpPr>
            <a:grpSpLocks/>
          </p:cNvGrpSpPr>
          <p:nvPr/>
        </p:nvGrpSpPr>
        <p:grpSpPr bwMode="auto">
          <a:xfrm>
            <a:off x="1161479" y="3875353"/>
            <a:ext cx="9929168" cy="1017637"/>
            <a:chOff x="504" y="1008"/>
            <a:chExt cx="4416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3A198122-5560-C520-D42E-C5D7E0A4021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00F23227-CA4B-1B31-3261-023620F12CB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43" y="1031"/>
              <a:ext cx="3976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/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Do giun đất bị sốc nhiệt, lượng O</a:t>
              </a:r>
              <a:r>
                <a:rPr lang="vi-VN" sz="2800" baseline="-25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 cung cấp không đủ cho các tế bào nên giun nhanh bị chết.</a:t>
              </a:r>
              <a:endPara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C681C6-4E93-8AFD-0844-317342D2CAB1}"/>
              </a:ext>
            </a:extLst>
          </p:cNvPr>
          <p:cNvGrpSpPr>
            <a:grpSpLocks/>
          </p:cNvGrpSpPr>
          <p:nvPr/>
        </p:nvGrpSpPr>
        <p:grpSpPr bwMode="auto">
          <a:xfrm>
            <a:off x="1146121" y="2897306"/>
            <a:ext cx="9814297" cy="655806"/>
            <a:chOff x="489" y="1109"/>
            <a:chExt cx="4416" cy="776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56088148-9BA0-C59E-3B16-279B029826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9" y="1120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B7D78741-F42F-D99F-5BE4-DE19F8741C2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18" y="1109"/>
              <a:ext cx="4204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Do giun chỉ sống được ở trong đất, rời khỏi đất giun sẽ bị chết. </a:t>
              </a:r>
              <a:endPara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CA9D72-B6EE-DC38-ED3A-2F5ED65D6AA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04850" y="343879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221E8B9-E5E6-E113-692E-95A2E1A7140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01DABB-55DF-F828-0282-4205849442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ED819D-39B7-3C5D-D5E2-CA9D706DAD0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54856" y="263154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A2DC2E-2CEE-E468-482A-A4CFC13519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1A23F9C-ABB6-CB75-B9D5-A9FDB5C5E1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AC622C-D055-BAF2-12AC-352E297B197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04849" y="4889781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6CD556-6276-C584-BF96-2FCFF35798F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BC5DD54-B81B-50E6-4522-47F2E6DF15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13A65F-FF4A-9D52-D93B-F0F05BA2F58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11721" y="1545411"/>
            <a:ext cx="814388" cy="11487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C8DBCD9-730D-59DC-765F-971DDC1C0A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380B78-3903-F36F-8C91-89E0887876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0B7285-7937-D254-FCF4-5CDE0602322B}"/>
              </a:ext>
            </a:extLst>
          </p:cNvPr>
          <p:cNvGrpSpPr>
            <a:grpSpLocks/>
          </p:cNvGrpSpPr>
          <p:nvPr/>
        </p:nvGrpSpPr>
        <p:grpSpPr bwMode="auto">
          <a:xfrm>
            <a:off x="1276349" y="1560051"/>
            <a:ext cx="9814297" cy="1117489"/>
            <a:chOff x="504" y="1001"/>
            <a:chExt cx="4416" cy="982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D471A7B7-B599-08B9-DEB3-329B8984E5C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75AEDB73-2AD7-C3F1-0BF4-48DEA4BD6EF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75" y="1001"/>
              <a:ext cx="4328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Do ở bề mặt trên mặt đất tiếp xúc với quá nhiều CO</a:t>
              </a:r>
              <a:r>
                <a:rPr lang="vi-VN" sz="2800" baseline="-250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2</a:t>
              </a: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 nên bị ngộ độc</a:t>
              </a:r>
              <a:endPara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56EB06-B320-B3BC-4EA1-888C7B47C94C}"/>
              </a:ext>
            </a:extLst>
          </p:cNvPr>
          <p:cNvGrpSpPr>
            <a:grpSpLocks/>
          </p:cNvGrpSpPr>
          <p:nvPr/>
        </p:nvGrpSpPr>
        <p:grpSpPr bwMode="auto">
          <a:xfrm>
            <a:off x="819153" y="157427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BEDB0AE-B6FC-076A-9B9F-A95BAFC7A92D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1D55BFC8-459B-A370-0C43-9A0C3E79637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7EA69573-EC2F-8AF0-FFEE-07584C9F5A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7FD909AB-ADED-215C-46F5-6636769FA0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D2E11247-7AC0-A31F-1278-A9FBB68882B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7CB2EF2F-8C3E-F4DC-88D1-EF5E202E91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97FC3F95-A0EA-7BB8-03D8-2CABCBAEA58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5ACCF10B-1730-6823-BFF3-04A6455BFA2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D403A2E6-5493-B0AB-D829-EB603B7E15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723BC74A-D879-BAE9-3A32-F9795F40E9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13B9F35B-A4E9-EE71-035E-AAC81EA4562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36E3DA-5654-0CCF-C16B-AC1CE1B9D97D}"/>
              </a:ext>
            </a:extLst>
          </p:cNvPr>
          <p:cNvGrpSpPr>
            <a:grpSpLocks/>
          </p:cNvGrpSpPr>
          <p:nvPr/>
        </p:nvGrpSpPr>
        <p:grpSpPr bwMode="auto">
          <a:xfrm>
            <a:off x="817961" y="2773651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84F429B-C09E-1B31-0BED-012F7DD0433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635265C5-95CF-FF43-CCF3-F8CA3966B55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8E21CEA0-1D3C-A1A6-FBC0-06BFAF16EF6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C5C0235B-2ABC-FCF8-10A6-3C540CE785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E406679D-1EDF-23D5-F517-1CAB3943A9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35974476-CF06-AEB8-B839-55A4B974AA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F05799CF-043C-6E18-8834-7C51D7EBFBE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B031EA37-735E-94B9-C219-AEA22F6B24F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9FB44E1B-EC71-2330-A38B-122F37169C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0047712F-A184-AEDD-841C-EDAF30715E3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EDE58361-C52D-65C1-78A8-9C37255165A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D65385E-3B78-2C7A-70B8-12930C98CFF1}"/>
              </a:ext>
            </a:extLst>
          </p:cNvPr>
          <p:cNvGrpSpPr>
            <a:grpSpLocks/>
          </p:cNvGrpSpPr>
          <p:nvPr/>
        </p:nvGrpSpPr>
        <p:grpSpPr bwMode="auto">
          <a:xfrm>
            <a:off x="818557" y="3969165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2167E4B-FC49-425E-00A7-527A6A9B659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7DCC2CED-C765-9AC1-01D3-03A15E0DF30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6F77E326-88A9-B78E-AE51-31B42048047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043E0111-5A37-8A7D-1394-2E0D39098CD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B0202CA6-19BC-B654-5CEF-06DA3B6B7D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3F528A99-24BB-FBCE-6145-F3495959837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B0979B0C-6D0F-FFEC-6F63-3FB9616BD77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2F6B111D-9EDD-412A-11C2-1C25F6A684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6A29F38E-406E-4F0C-13D9-50796205F7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98955A43-051D-BA58-CA20-7F98E4DFD64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C48536E3-7B01-DE3D-C6F4-96D572184C9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AE8AB75-1898-13C0-634E-046A87CAAFB2}"/>
              </a:ext>
            </a:extLst>
          </p:cNvPr>
          <p:cNvGrpSpPr>
            <a:grpSpLocks/>
          </p:cNvGrpSpPr>
          <p:nvPr/>
        </p:nvGrpSpPr>
        <p:grpSpPr bwMode="auto">
          <a:xfrm>
            <a:off x="775720" y="5350139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7CE2B6E-96BE-EE7D-5E5B-89E06554AC7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FB9C76B2-F51E-C3B2-D00C-5CEA5781D4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2FD42DE8-917D-2B26-B5C7-A175D63DB44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502F6DFC-30DF-3A47-E7CC-A8A11A38D7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45C47ED6-63C6-892E-3B44-9470381885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996AFD7B-EC45-B1FA-AA6D-2A3CA3D082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D49B6FA1-6BE8-5333-9880-A98FEE4E70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C0E0BB8B-8C73-2B08-F66A-64B9C95A098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72D96829-1FEF-208E-5F88-15DE20C157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38D25088-B70B-E535-8623-D88A8BF16EB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4A740119-30BC-E4CE-BE19-184349FCA9D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E6D1AC8-14B2-5192-091B-A579BC96FA98}"/>
              </a:ext>
            </a:extLst>
          </p:cNvPr>
          <p:cNvGrpSpPr>
            <a:grpSpLocks/>
          </p:cNvGrpSpPr>
          <p:nvPr/>
        </p:nvGrpSpPr>
        <p:grpSpPr bwMode="auto">
          <a:xfrm>
            <a:off x="678469" y="380616"/>
            <a:ext cx="10675331" cy="888099"/>
            <a:chOff x="156" y="174"/>
            <a:chExt cx="5460" cy="547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9111634A-FA6D-B763-5228-36276C1F7E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3ADE73A-0338-3678-5E9A-10995ECA84F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82" y="398"/>
              <a:ext cx="547" cy="100"/>
              <a:chOff x="-210" y="1942"/>
              <a:chExt cx="5970" cy="126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7E3FADA-D912-5871-F959-E2C3A5298B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-210" y="1968"/>
                <a:ext cx="5760" cy="100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DDFE821-8ECC-4E16-1567-C0611CF93D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29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8B12B11B-0C2B-8AB8-AD05-DA7B1BF0E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493" y="519568"/>
            <a:ext cx="955450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 sao khi bắt giun đất để trên bề mặt khô ráo thì nhanh bị chết?</a:t>
            </a:r>
            <a:endParaRPr lang="en-US" sz="28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685800"/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71F932D-BCC1-BE1F-33DB-06DD5F6DC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562" y="5376619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7CD91517-2DB8-5C44-5741-DA72D1525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038" y="2010041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2534B01-C6BC-462F-A1F8-040BAC651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393" y="3096784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86A480C-40A6-CA54-47A9-2EA63D8B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467" y="4279143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>
            <a:hlinkClick r:id="rId7" action="ppaction://hlinksldjump"/>
            <a:extLst>
              <a:ext uri="{FF2B5EF4-FFF2-40B4-BE49-F238E27FC236}">
                <a16:creationId xmlns:a16="http://schemas.microsoft.com/office/drawing/2014/main" id="{58FBB414-D22C-D934-ACA6-1AE30C7F70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639" y="226279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7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7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7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7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7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7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7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7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7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27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7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27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  <a:noFill/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vi-VN" sz="4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 quá trình trao đổi khí, sinh vật trả lại môi trường khí gì?</a:t>
            </a:r>
            <a:endParaRPr lang="vi-VN" sz="4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prstClr val="black"/>
                </a:solidFill>
              </a:rPr>
              <a:t>O</a:t>
            </a:r>
            <a:r>
              <a:rPr lang="vi-VN" sz="3200" baseline="-25000">
                <a:solidFill>
                  <a:prstClr val="black"/>
                </a:solidFill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vi-VN" sz="3200">
                <a:solidFill>
                  <a:prstClr val="black"/>
                </a:solidFill>
              </a:rPr>
              <a:t>CO</a:t>
            </a:r>
            <a:r>
              <a:rPr lang="vi-VN" sz="3200" baseline="-25000">
                <a:solidFill>
                  <a:prstClr val="black"/>
                </a:solidFill>
              </a:rPr>
              <a:t>2</a:t>
            </a:r>
            <a:r>
              <a:rPr lang="vi-VN" sz="3200">
                <a:solidFill>
                  <a:prstClr val="black"/>
                </a:solidFill>
              </a:rPr>
              <a:t> hoặc O</a:t>
            </a:r>
            <a:r>
              <a:rPr lang="vi-VN" sz="3200" baseline="-25000">
                <a:solidFill>
                  <a:prstClr val="black"/>
                </a:solidFill>
              </a:rPr>
              <a:t>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prstClr val="black"/>
                </a:solidFill>
              </a:rPr>
              <a:t>CO</a:t>
            </a:r>
            <a:r>
              <a:rPr lang="vi-VN" sz="3200" baseline="-25000">
                <a:solidFill>
                  <a:prstClr val="black"/>
                </a:solidFill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>
                <a:solidFill>
                  <a:prstClr val="black"/>
                </a:solidFill>
                <a:latin typeface="Arial" panose="020B0604020202020204" pitchFamily="34" charset="0"/>
              </a:rPr>
              <a:t>SO</a:t>
            </a:r>
            <a:r>
              <a:rPr lang="vi-VN" sz="3200" baseline="-25000" noProof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65072" y="6488668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2E03C6-7665-FFFD-D326-A7FAFB053F64}"/>
              </a:ext>
            </a:extLst>
          </p:cNvPr>
          <p:cNvGrpSpPr>
            <a:grpSpLocks/>
          </p:cNvGrpSpPr>
          <p:nvPr/>
        </p:nvGrpSpPr>
        <p:grpSpPr bwMode="auto">
          <a:xfrm>
            <a:off x="1205494" y="3069090"/>
            <a:ext cx="9264279" cy="725485"/>
            <a:chOff x="504" y="1008"/>
            <a:chExt cx="4478" cy="662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89400057-D816-0F49-5A3C-C73096DB2AF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66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2497F2AD-67FF-D61E-6593-46D00507096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05" y="1103"/>
              <a:ext cx="4277" cy="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Do cây xanh hô hấp đã lấy oxygen nhả ra carbon dioxide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D28C66-ED35-1836-9CF2-77818B7C2C74}"/>
              </a:ext>
            </a:extLst>
          </p:cNvPr>
          <p:cNvGrpSpPr>
            <a:grpSpLocks/>
          </p:cNvGrpSpPr>
          <p:nvPr/>
        </p:nvGrpSpPr>
        <p:grpSpPr bwMode="auto">
          <a:xfrm>
            <a:off x="1233491" y="4067591"/>
            <a:ext cx="9136011" cy="682229"/>
            <a:chOff x="504" y="1008"/>
            <a:chExt cx="4416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FEEC07BB-1A4A-33CC-1380-91E4EDAA4B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642529A5-72B7-A949-8BB4-9CCBC840E5A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96" y="1147"/>
              <a:ext cx="3976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/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Do cơ chế thải độc của thực vật về đêm 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C45DCC-17A3-495E-4ECE-EEADC227A286}"/>
              </a:ext>
            </a:extLst>
          </p:cNvPr>
          <p:cNvGrpSpPr>
            <a:grpSpLocks/>
          </p:cNvGrpSpPr>
          <p:nvPr/>
        </p:nvGrpSpPr>
        <p:grpSpPr bwMode="auto">
          <a:xfrm>
            <a:off x="1290641" y="5159884"/>
            <a:ext cx="9136011" cy="646510"/>
            <a:chOff x="504" y="1008"/>
            <a:chExt cx="4416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AE291B08-29AB-1486-38E0-914DF7453E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DA0152B7-9931-E79E-7A06-30E82B017E3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1" y="1154"/>
              <a:ext cx="3976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Do cây xanh có thể hấp dẫn côn trùng</a:t>
              </a:r>
              <a:endParaRPr lang="en-US" alt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5E0D58-B4D5-93E4-8754-1DD623231D0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19142" y="3953288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31CC22-2F69-1049-1676-7F44EDEC01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F34799-11E9-4FCD-1207-FA6516FE8C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1582D5-0B0A-AF3A-041C-2ADF1B33802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69148" y="3146044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2B8EB1F-404B-3645-BC32-E3B3FE8DABE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5080741-90BD-40C8-7597-DE307B021E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5DC40A-E1A9-51E8-1868-B8B65B85917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19142" y="4924838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3351CF4-557C-EB8B-B07E-A3CBF75132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478A9DE-95FD-5F91-A520-BB990CADAB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C4C3F0-ECB2-8C40-643B-5A948468A25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26298" y="2060194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B96CFDF-B891-8ECB-57EE-AB3D4967DD9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7B45CD-064C-DEEA-D324-C663556C7F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446C4D-EA9D-0E39-0B36-0F3A2453BB32}"/>
              </a:ext>
            </a:extLst>
          </p:cNvPr>
          <p:cNvGrpSpPr>
            <a:grpSpLocks/>
          </p:cNvGrpSpPr>
          <p:nvPr/>
        </p:nvGrpSpPr>
        <p:grpSpPr bwMode="auto">
          <a:xfrm>
            <a:off x="1290641" y="2067338"/>
            <a:ext cx="9179457" cy="742950"/>
            <a:chOff x="504" y="1008"/>
            <a:chExt cx="4437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43DB3E48-A25D-69D4-D599-8769FC33AF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BB9250A5-CC4C-7900-5E66-2313B4A6828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4" y="1070"/>
              <a:ext cx="4277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Do cây xanh quang hợp đã lấy oxygen nhả ra carbon dioxide</a:t>
              </a:r>
              <a:endParaRPr lang="en-US" altLang="en-US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E4FCA1-C96B-4283-A026-881F96A95A13}"/>
              </a:ext>
            </a:extLst>
          </p:cNvPr>
          <p:cNvGrpSpPr>
            <a:grpSpLocks/>
          </p:cNvGrpSpPr>
          <p:nvPr/>
        </p:nvGrpSpPr>
        <p:grpSpPr bwMode="auto">
          <a:xfrm>
            <a:off x="833445" y="2088771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84B5149-E5F5-132A-7E70-BD74FF3568E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44BF273D-C72F-23FE-758D-5CCB043B5B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F1B0DE89-3A00-6F33-E1F5-F473E84348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62E7B9CE-F3E2-9295-85A7-DFE23DAA66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6AB8E346-26E3-C262-FC99-617E1A014F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F2467E34-FDF5-B48C-9DA6-4D22E79BF3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E090B85D-D2A3-BD95-A707-13367944A99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267521C4-178C-8B6D-E2CA-CBD704BD7F3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32CEA711-C5A6-17ED-F063-C07A990658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DE3995F5-88D9-A921-F944-3FF1E404D2D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9659201D-1023-C83E-51AB-CF1728CE641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6B88AE-38ED-AE64-BE71-C4A9FCC092CF}"/>
              </a:ext>
            </a:extLst>
          </p:cNvPr>
          <p:cNvGrpSpPr>
            <a:grpSpLocks/>
          </p:cNvGrpSpPr>
          <p:nvPr/>
        </p:nvGrpSpPr>
        <p:grpSpPr bwMode="auto">
          <a:xfrm>
            <a:off x="833445" y="5121786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AD273E4-9828-44AA-F60A-B43C18AE660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63DD9BBA-D9D6-3DF7-ECC3-0EB97690BE6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DD054363-E79B-8648-D0CC-445A96D1A9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511E820F-287F-2B90-ACF6-D136893DC0D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1C4B77CE-E49F-2506-ACB5-DB20D31CED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68C62B2A-B4B2-2DE1-125E-950AE87DD9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6BD0ACB8-322E-B92B-6546-74F075370A1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B444C3D4-9B17-6786-74C5-55CBB1CA329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DF0E14D3-2ECF-E774-CBA5-51518002796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83EC1315-9DE0-B64F-CE34-71619AF255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C7D89989-9C1C-509A-4B62-6665DDE98BA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8947D72-8C22-9FB8-AD0D-982416CE7551}"/>
              </a:ext>
            </a:extLst>
          </p:cNvPr>
          <p:cNvGrpSpPr>
            <a:grpSpLocks/>
          </p:cNvGrpSpPr>
          <p:nvPr/>
        </p:nvGrpSpPr>
        <p:grpSpPr bwMode="auto">
          <a:xfrm>
            <a:off x="833445" y="4049730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35899FA-9149-D71A-31E5-4575982FEEC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C2AFF381-9EB0-D12A-62A9-8FEE4460AF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716FEB4E-124C-D207-60DB-B254B343A1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C36ABEAB-74A5-7EA0-CF4F-BB6CD569B3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59C25120-5DF9-8DE5-5922-C144141927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EE3806CA-0F63-A7EE-3B5D-76A28503D93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8B51C787-A8C7-0ED8-CAB0-B1A85CE0C82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953BE407-E6EA-D723-8D0E-0DD850BB02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7DF29B4A-30EE-4FF1-175C-6EAEABB749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F4FD86ED-DE58-C356-FE28-B13DD65E669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445E3C30-3643-8B2D-D10F-FFD7E35A680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945881A-976F-1A5F-1A3F-C1F1F1EB0F2F}"/>
              </a:ext>
            </a:extLst>
          </p:cNvPr>
          <p:cNvGrpSpPr>
            <a:grpSpLocks/>
          </p:cNvGrpSpPr>
          <p:nvPr/>
        </p:nvGrpSpPr>
        <p:grpSpPr bwMode="auto">
          <a:xfrm>
            <a:off x="847732" y="3016747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F175A04-A330-2A18-146E-C904110ECA8E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0B88A791-E756-6E07-8C9D-643BC43218D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CC60F580-76B8-19C4-8ABB-D8FB8902F5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02AB9C9B-B4F6-7882-A1E6-8CF0CF9C2B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3DE278A6-D977-BB52-BA75-D2BAA431AF0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2E69D528-D809-9B6A-FFED-86469A57321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5C6C0F02-D7C8-74B1-EFDB-C2277BF48F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3148761E-077F-F5D6-5D6F-8E108609602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90DB6DEA-85B8-8683-3C21-E779D4AE27A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AE4A07BC-146F-3FE3-3610-9F44F07845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CF3FBDBF-75EE-1CAF-2503-37EE0ADC215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vi-VN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altLang="en-US" sz="21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975C5AB-C438-4C54-5A98-7D59825373FB}"/>
              </a:ext>
            </a:extLst>
          </p:cNvPr>
          <p:cNvGrpSpPr>
            <a:grpSpLocks/>
          </p:cNvGrpSpPr>
          <p:nvPr/>
        </p:nvGrpSpPr>
        <p:grpSpPr bwMode="auto">
          <a:xfrm>
            <a:off x="619795" y="683877"/>
            <a:ext cx="10657805" cy="1050129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522C8D40-A085-FA57-6D57-A49657D01B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9EB5AEA-9323-DE8A-0D32-D292248966A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8968EE2-310F-9BF2-2E27-A278CF8423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6A2FFF20-73DB-5B3F-409B-E8E48B5B3C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8EF40FF8-5649-3CE2-3976-F5D7E8816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854" y="701103"/>
            <a:ext cx="97486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có sức khoẻ tốt vào ban đêm người ta không nên để nhiều hoa, cây xanh trong phòng ngủ đóng kín cửa:</a:t>
            </a:r>
            <a:endParaRPr lang="en-US" altLang="en-US" sz="28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F98049F7-42B9-7518-EEC7-6C4CE94D9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274" y="2821069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E33B3F7-0DE5-5856-6875-F113EA707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71" y="2074069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6900076A-FB0A-AD38-93D2-3AC0D4A07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715" y="5092796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BAB295F-A082-7660-099E-71AEDB18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71" y="4038600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>
            <a:hlinkClick r:id="rId7" action="ppaction://hlinksldjump"/>
            <a:extLst>
              <a:ext uri="{FF2B5EF4-FFF2-40B4-BE49-F238E27FC236}">
                <a16:creationId xmlns:a16="http://schemas.microsoft.com/office/drawing/2014/main" id="{F9A0E6C4-8E02-AC51-7403-C5FBAF16F4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141" y="465943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5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7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7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7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17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67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17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7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7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67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17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67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17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BBC1861-A9AC-CF0A-D5BF-8FF4D6B94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685800"/>
            <a:ext cx="971550" cy="5143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800"/>
            <a:endParaRPr lang="en-US" sz="1013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B0658B-CCD9-746C-3620-7D2F9645EB70}"/>
              </a:ext>
            </a:extLst>
          </p:cNvPr>
          <p:cNvGrpSpPr>
            <a:grpSpLocks/>
          </p:cNvGrpSpPr>
          <p:nvPr/>
        </p:nvGrpSpPr>
        <p:grpSpPr bwMode="auto">
          <a:xfrm>
            <a:off x="1104266" y="5331165"/>
            <a:ext cx="9881182" cy="688258"/>
            <a:chOff x="504" y="1091"/>
            <a:chExt cx="5180" cy="682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8AF75A4C-1A66-94CD-9F5E-A5CE2D1F90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91"/>
              <a:ext cx="5180" cy="6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A6D48B0F-6212-FD04-CA3F-627D8A9875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42" y="1221"/>
              <a:ext cx="502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Giúp tăng giới hạn chịu đựng của con người </a:t>
              </a:r>
              <a:endPara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F3DF7E7-ED0F-8E4D-EAB8-FE22BF4CAEAF}"/>
              </a:ext>
            </a:extLst>
          </p:cNvPr>
          <p:cNvGrpSpPr>
            <a:grpSpLocks/>
          </p:cNvGrpSpPr>
          <p:nvPr/>
        </p:nvGrpSpPr>
        <p:grpSpPr bwMode="auto">
          <a:xfrm>
            <a:off x="1041402" y="3952734"/>
            <a:ext cx="9881182" cy="1005997"/>
            <a:chOff x="504" y="950"/>
            <a:chExt cx="4416" cy="794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C43C0E54-61B9-F53F-1895-B66A9DD9D7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950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29298C49-B6FB-EBA2-C481-D07280243EB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80" y="991"/>
              <a:ext cx="4247" cy="7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Giúp cơ thể lấy được nhiều khí oxygen các hoạt động của cơ thể diễn ra thuận lợi hơn. </a:t>
              </a:r>
              <a:endPara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0A708C-DBF8-5665-C77A-95DAB427A4A0}"/>
              </a:ext>
            </a:extLst>
          </p:cNvPr>
          <p:cNvGrpSpPr>
            <a:grpSpLocks/>
          </p:cNvGrpSpPr>
          <p:nvPr/>
        </p:nvGrpSpPr>
        <p:grpSpPr bwMode="auto">
          <a:xfrm>
            <a:off x="1129150" y="2895601"/>
            <a:ext cx="9730484" cy="646511"/>
            <a:chOff x="504" y="1008"/>
            <a:chExt cx="5101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DD50CEC4-793E-81E2-2E3F-BCC07B2CCC9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5088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85300C6F-6673-CA14-52C4-F5E27549344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13" y="1131"/>
              <a:ext cx="4992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685800" eaLnBrk="0" hangingPunct="0"/>
              <a:r>
                <a:rPr lang="vi-VN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Giúp cơ thể tránh bị ngộ độc khí oxygen </a:t>
              </a:r>
              <a:endPara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69239-83F1-0D41-5997-4C45C870C5E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57650" y="3714750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AFF7F42-1E86-D1A0-FEE8-DB8C059662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EB9F4B-D373-45B0-9C5C-08BB4BD866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418D95-7285-8ECC-12B8-882A94A3214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07656" y="2907506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7ED698-06D4-43A6-8C8C-A8CCBFA5BC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DC8C517-330B-4F96-A3D4-8CB7E04EE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C1BCBD-F89D-4AA3-EAC7-580DBC0C94A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57649" y="5119642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39E40A-1BA0-80B4-2727-3CFF36357A6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CF4DBF-6588-9DC3-E5B2-251BEE9BE8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B52987-51EC-E25C-626F-934A247FD96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64806" y="1821656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1BF43B1-8176-8D8B-AD04-8EF642897BE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6CBCFF-68D4-7221-C7D0-6BAA43701D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0EE2EC-4F71-2195-9C51-49771D5F7D99}"/>
              </a:ext>
            </a:extLst>
          </p:cNvPr>
          <p:cNvGrpSpPr>
            <a:grpSpLocks/>
          </p:cNvGrpSpPr>
          <p:nvPr/>
        </p:nvGrpSpPr>
        <p:grpSpPr bwMode="auto">
          <a:xfrm>
            <a:off x="1129149" y="1828801"/>
            <a:ext cx="9522165" cy="742955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F8C9289B-6410-EC0D-3716-21ADEA4F25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823563BD-FB04-3811-5282-119595F44B7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20" y="1161"/>
              <a:ext cx="397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Giúp cơ thể sinh trưởng và phát triển với tốc độ nhanh hơn</a:t>
              </a:r>
              <a:r>
                <a:rPr lang="en-US" altLang="en-US" sz="28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95FD44-19F1-2568-17E8-8DC94C5790DA}"/>
              </a:ext>
            </a:extLst>
          </p:cNvPr>
          <p:cNvGrpSpPr>
            <a:grpSpLocks/>
          </p:cNvGrpSpPr>
          <p:nvPr/>
        </p:nvGrpSpPr>
        <p:grpSpPr bwMode="auto">
          <a:xfrm>
            <a:off x="671953" y="1850233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AD0A5A0-4EF1-1635-DD68-92E785968EDF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532F8942-E30F-FEC8-1C96-64987C8038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E14B4673-EFD2-A461-6F70-11F9FCAC29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3D48EBD4-1E71-1317-E285-B72F8CD767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3D401674-D27B-A410-B069-FFCF9939C3D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193C49A6-ED17-11E9-9BFA-9EFB5DAF8B5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BBEF85D7-3E03-B753-BF33-BE303D08DCA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F16AE0A9-F325-7FC8-8688-8EC198305C9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4362CAF9-DCA6-90D9-AD7B-D1B59A491D3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8D27483C-F542-1080-FFE4-C3922B2B2D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03D0438E-3596-43CB-BEAA-B5F3431212D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A22B3B-C028-969D-CEB5-E63894EA757B}"/>
              </a:ext>
            </a:extLst>
          </p:cNvPr>
          <p:cNvGrpSpPr>
            <a:grpSpLocks/>
          </p:cNvGrpSpPr>
          <p:nvPr/>
        </p:nvGrpSpPr>
        <p:grpSpPr bwMode="auto">
          <a:xfrm>
            <a:off x="671953" y="2857502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296BADC-F8C5-7650-647B-9066F36165A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24B91036-32A4-5C02-83BD-EA76884A563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90783AD2-8431-3221-6C21-E1BC2A569A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0AE6FDB3-1590-CD86-4595-FBB3DD704C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1710B43F-4E32-4BB0-8E7D-896FCF7C7D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40D38509-7496-D925-6B3F-002C2DF7730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C4FA9BAC-2266-BE80-250A-37511D3C25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AEFC0DFB-7DA0-4ABA-927D-FA53C871AE7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683712D1-8D42-3786-477A-DDF3FE6CA6C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2D2D623B-2E17-00FE-8DB9-C6967343F4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4D80962A-57B2-19EE-F12E-EA81F31266A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1F0D2C1-164C-7E3F-F010-517E57850AD6}"/>
              </a:ext>
            </a:extLst>
          </p:cNvPr>
          <p:cNvGrpSpPr>
            <a:grpSpLocks/>
          </p:cNvGrpSpPr>
          <p:nvPr/>
        </p:nvGrpSpPr>
        <p:grpSpPr bwMode="auto">
          <a:xfrm>
            <a:off x="656780" y="4036065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736460E-8520-71DB-2C1B-08C5A53A316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3AA0ADE3-525A-C0DA-D439-51A84701F95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0AE63179-0504-C414-788B-04348F5DC36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F17A51D3-AF79-81E8-8702-C4E036504A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5100EA1B-A296-662E-9757-C6A17A836D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A53716C0-230C-0B23-4144-706A02AC009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354A430E-EE05-FD2F-B9A4-359C905958F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D88BB70C-1F3E-9FCD-9FE8-C9FEFEF046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33FC10BF-FED5-136E-7760-3F6B5F05454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344FBE59-D742-E5FE-67A0-DDF985B0961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B8F4D70E-1140-8E92-A4A1-53D822EFB9B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5A12E62-BDAD-595E-EE62-CFD915CB5EBE}"/>
              </a:ext>
            </a:extLst>
          </p:cNvPr>
          <p:cNvGrpSpPr>
            <a:grpSpLocks/>
          </p:cNvGrpSpPr>
          <p:nvPr/>
        </p:nvGrpSpPr>
        <p:grpSpPr bwMode="auto">
          <a:xfrm>
            <a:off x="700644" y="5254023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DEB78EE-B8B6-72A0-0F3F-3A576C7FAEBA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7C27DA77-C4AE-F1F7-7357-BDBA77362C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5FB75E99-4BEB-CDC2-37D8-D46864B858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A00B1802-5009-5B84-C6CD-8B4402C8F6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51ECCA6A-64E1-D2EC-C253-2127BF18DE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D92447E8-B205-61CD-B0C6-3112B583FB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9809DB3E-3A05-674E-3799-446C54204EE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FDD8EFF6-D7F8-7615-34F3-604626D8F7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C7056536-C544-A724-414A-170EF2580F4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3C1C3DA5-C831-02BB-7BCB-D1F007D90F3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AF88E58E-1833-C01E-BA2F-C999B20AB99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10F6BB5-0041-8189-1B9B-F0EE2E593C90}"/>
              </a:ext>
            </a:extLst>
          </p:cNvPr>
          <p:cNvGrpSpPr>
            <a:grpSpLocks/>
          </p:cNvGrpSpPr>
          <p:nvPr/>
        </p:nvGrpSpPr>
        <p:grpSpPr bwMode="auto">
          <a:xfrm>
            <a:off x="436324" y="684789"/>
            <a:ext cx="11120131" cy="857250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EC9F44A6-3E53-0B82-6657-D767874D13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B36434F-8439-2F4E-4DB1-432B1D04A8E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7234743-B4C8-4522-36D8-C41461C2A0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AE45694B-7B4E-ABE5-2884-A47EE86E9AA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8F6136B4-5854-2C2C-342A-AC1EDC815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059" y="775401"/>
            <a:ext cx="94460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Vai trò của tập thể dục và hít thở sâu đối với cơ thể người là: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93BBE7FD-CBED-4C48-BDEC-66490B434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56" y="3751281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08919C1-33C9-D572-7F56-59A03E171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616" y="1961564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AA0F004-93CC-5A52-E252-2245CC249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286" y="2939805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8B1B299-0704-B6BC-8D68-53ABD13E6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25" y="4932760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>
            <a:hlinkClick r:id="rId7" action="ppaction://hlinksldjump"/>
            <a:extLst>
              <a:ext uri="{FF2B5EF4-FFF2-40B4-BE49-F238E27FC236}">
                <a16:creationId xmlns:a16="http://schemas.microsoft.com/office/drawing/2014/main" id="{703D4BA7-148F-D455-F33A-34BB5BC57F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115" y="416627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1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1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1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1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1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1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1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1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1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21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1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21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34FE894-951A-73DC-62EC-56E24A283A32}"/>
              </a:ext>
            </a:extLst>
          </p:cNvPr>
          <p:cNvGrpSpPr>
            <a:grpSpLocks/>
          </p:cNvGrpSpPr>
          <p:nvPr/>
        </p:nvGrpSpPr>
        <p:grpSpPr bwMode="auto">
          <a:xfrm>
            <a:off x="1181101" y="4788874"/>
            <a:ext cx="9276188" cy="1005532"/>
            <a:chOff x="504" y="1008"/>
            <a:chExt cx="4416" cy="858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E30918BC-8545-60BB-EE31-346DDC75AA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5FC455FF-23C0-3075-435B-0AC5E748DFB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70" y="1052"/>
              <a:ext cx="3976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Các khí tham gia vào quá trình trao đổi khí đều là carbon dioxide và oxygen.</a:t>
              </a:r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C.">
            <a:extLst>
              <a:ext uri="{FF2B5EF4-FFF2-40B4-BE49-F238E27FC236}">
                <a16:creationId xmlns:a16="http://schemas.microsoft.com/office/drawing/2014/main" id="{B4312B89-C28C-6B2A-2A03-EDE0026C0771}"/>
              </a:ext>
            </a:extLst>
          </p:cNvPr>
          <p:cNvGrpSpPr>
            <a:grpSpLocks/>
          </p:cNvGrpSpPr>
          <p:nvPr/>
        </p:nvGrpSpPr>
        <p:grpSpPr bwMode="auto">
          <a:xfrm>
            <a:off x="1181101" y="3707466"/>
            <a:ext cx="9276188" cy="682229"/>
            <a:chOff x="504" y="1008"/>
            <a:chExt cx="4416" cy="76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3A6CBCE2-477C-C414-6F87-3C80E307F83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327269CE-2A32-8622-4A8A-88BDCB3B3CB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66" y="1097"/>
              <a:ext cx="3976" cy="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/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Cơ chế trao đổi khí đều là cơ chế khuếch tán. </a:t>
              </a:r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F27E0B-4EA1-8977-AF2D-36878C5EF1CD}"/>
              </a:ext>
            </a:extLst>
          </p:cNvPr>
          <p:cNvGrpSpPr>
            <a:grpSpLocks/>
          </p:cNvGrpSpPr>
          <p:nvPr/>
        </p:nvGrpSpPr>
        <p:grpSpPr bwMode="auto">
          <a:xfrm>
            <a:off x="1238251" y="2774014"/>
            <a:ext cx="9276188" cy="646510"/>
            <a:chOff x="504" y="1008"/>
            <a:chExt cx="4416" cy="765"/>
          </a:xfrm>
        </p:grpSpPr>
        <p:sp>
          <p:nvSpPr>
            <p:cNvPr id="11" name="AutoShape 10">
              <a:extLst>
                <a:ext uri="{FF2B5EF4-FFF2-40B4-BE49-F238E27FC236}">
                  <a16:creationId xmlns:a16="http://schemas.microsoft.com/office/drawing/2014/main" id="{0F7D85B9-4DEC-B222-A5BD-1F7BF7863C7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684A289-ACC0-BD78-884E-541A5C4ADC1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01" y="1111"/>
              <a:ext cx="3976" cy="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/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Đường đi của khí trong cơ th</a:t>
              </a:r>
              <a:r>
                <a:rPr lang="en-US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ể</a:t>
              </a:r>
              <a:endPara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6FB716-648E-FBD6-5824-5212D04DABC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66751" y="3593164"/>
            <a:ext cx="1028700" cy="114300"/>
            <a:chOff x="0" y="1896"/>
            <a:chExt cx="5760" cy="1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71C43E-B7ED-2DE4-00D2-FA7A0449BB4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56FD0D-5DFB-31D4-2087-6316D1BC1D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509128-E4E1-9F78-B565-42099452706B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16757" y="2785920"/>
            <a:ext cx="928688" cy="114300"/>
            <a:chOff x="0" y="1896"/>
            <a:chExt cx="5760" cy="1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AC2AD6F-2658-199F-5541-AB1854FDC6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CD931A1-E5F2-94C2-3226-F914B4A91E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36E0799-9A5F-654F-43B5-156D46C8BD9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666751" y="4564714"/>
            <a:ext cx="1028700" cy="114300"/>
            <a:chOff x="0" y="1896"/>
            <a:chExt cx="5760" cy="12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E39E714-A85B-71FA-7281-96564FDABF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9159BD3-F5E9-6358-A740-018DC7B81B1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6C8A82-54C3-7D7E-3E43-0EB5DEE0B86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773907" y="1700070"/>
            <a:ext cx="814388" cy="114300"/>
            <a:chOff x="0" y="1896"/>
            <a:chExt cx="5760" cy="1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C918F8-8A3E-BBF4-D3B7-E7948B8F65A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808080">
                    <a:gamma/>
                    <a:tint val="1529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95033ED-3885-2EA2-6D67-048D24410B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5F5F5F">
                    <a:gamma/>
                    <a:tint val="30196"/>
                    <a:invGamma/>
                  </a:srgbClr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/>
              <a:endParaRPr lang="en-US" sz="1013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8FDC26-6AD0-D70E-362A-625AA6E95BBF}"/>
              </a:ext>
            </a:extLst>
          </p:cNvPr>
          <p:cNvGrpSpPr>
            <a:grpSpLocks/>
          </p:cNvGrpSpPr>
          <p:nvPr/>
        </p:nvGrpSpPr>
        <p:grpSpPr bwMode="auto">
          <a:xfrm>
            <a:off x="1238251" y="1707214"/>
            <a:ext cx="9276188" cy="742950"/>
            <a:chOff x="504" y="1008"/>
            <a:chExt cx="4416" cy="765"/>
          </a:xfrm>
        </p:grpSpPr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7AD4F432-DF5E-12DA-2AA8-0C76A9052A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6">
              <a:extLst>
                <a:ext uri="{FF2B5EF4-FFF2-40B4-BE49-F238E27FC236}">
                  <a16:creationId xmlns:a16="http://schemas.microsoft.com/office/drawing/2014/main" id="{1195EF6B-CAD3-D715-4097-2047A9A70D2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19" y="1171"/>
              <a:ext cx="3976" cy="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eaLnBrk="0" hangingPunct="0">
                <a:spcBef>
                  <a:spcPct val="50000"/>
                </a:spcBef>
              </a:pPr>
              <a:r>
                <a:rPr lang="vi-VN" sz="2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Cơ quan thực hiện trao đổi khí.</a:t>
              </a:r>
              <a:endParaRPr lang="en-US" altLang="en-US" sz="28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106CD4-4002-B2BA-6AB6-16EACF45F6FE}"/>
              </a:ext>
            </a:extLst>
          </p:cNvPr>
          <p:cNvGrpSpPr>
            <a:grpSpLocks/>
          </p:cNvGrpSpPr>
          <p:nvPr/>
        </p:nvGrpSpPr>
        <p:grpSpPr bwMode="auto">
          <a:xfrm>
            <a:off x="781054" y="1728647"/>
            <a:ext cx="698897" cy="744141"/>
            <a:chOff x="144" y="1176"/>
            <a:chExt cx="586" cy="62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65238E-47A3-3A69-4561-B986CA8B08D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31" name="AutoShape 29">
                <a:extLst>
                  <a:ext uri="{FF2B5EF4-FFF2-40B4-BE49-F238E27FC236}">
                    <a16:creationId xmlns:a16="http://schemas.microsoft.com/office/drawing/2014/main" id="{3109BB24-3BE2-AFEC-2E4B-5B3A6080002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AutoShape 30">
                <a:extLst>
                  <a:ext uri="{FF2B5EF4-FFF2-40B4-BE49-F238E27FC236}">
                    <a16:creationId xmlns:a16="http://schemas.microsoft.com/office/drawing/2014/main" id="{76482A84-A129-584B-0066-D043E031D08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AutoShape 31">
                <a:extLst>
                  <a:ext uri="{FF2B5EF4-FFF2-40B4-BE49-F238E27FC236}">
                    <a16:creationId xmlns:a16="http://schemas.microsoft.com/office/drawing/2014/main" id="{ADF49396-0525-9590-03A1-483C3E7AEAB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Oval 32">
                <a:extLst>
                  <a:ext uri="{FF2B5EF4-FFF2-40B4-BE49-F238E27FC236}">
                    <a16:creationId xmlns:a16="http://schemas.microsoft.com/office/drawing/2014/main" id="{6B220966-B4BD-1D00-2CC3-9D3B5CAF040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Oval 33">
                <a:extLst>
                  <a:ext uri="{FF2B5EF4-FFF2-40B4-BE49-F238E27FC236}">
                    <a16:creationId xmlns:a16="http://schemas.microsoft.com/office/drawing/2014/main" id="{97D10130-A676-914E-C9B4-90A0521896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Oval 34">
                <a:extLst>
                  <a:ext uri="{FF2B5EF4-FFF2-40B4-BE49-F238E27FC236}">
                    <a16:creationId xmlns:a16="http://schemas.microsoft.com/office/drawing/2014/main" id="{11EAD1B2-29B7-ABC4-8AC5-798F2089EFF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Oval 35">
                <a:extLst>
                  <a:ext uri="{FF2B5EF4-FFF2-40B4-BE49-F238E27FC236}">
                    <a16:creationId xmlns:a16="http://schemas.microsoft.com/office/drawing/2014/main" id="{E5F2A5CD-E41B-DC45-3A46-EAE636E37F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Oval 36">
                <a:extLst>
                  <a:ext uri="{FF2B5EF4-FFF2-40B4-BE49-F238E27FC236}">
                    <a16:creationId xmlns:a16="http://schemas.microsoft.com/office/drawing/2014/main" id="{BF540001-1C56-A30A-F23C-4DD89FFDCCF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Oval 37">
                <a:extLst>
                  <a:ext uri="{FF2B5EF4-FFF2-40B4-BE49-F238E27FC236}">
                    <a16:creationId xmlns:a16="http://schemas.microsoft.com/office/drawing/2014/main" id="{9E01B420-E450-6EB7-3B76-63771A1D13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38">
              <a:extLst>
                <a:ext uri="{FF2B5EF4-FFF2-40B4-BE49-F238E27FC236}">
                  <a16:creationId xmlns:a16="http://schemas.microsoft.com/office/drawing/2014/main" id="{797D33A3-0376-EE07-50CB-47DD8C631E5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672534-A001-4467-FB2C-AC4A60AD9375}"/>
              </a:ext>
            </a:extLst>
          </p:cNvPr>
          <p:cNvGrpSpPr>
            <a:grpSpLocks/>
          </p:cNvGrpSpPr>
          <p:nvPr/>
        </p:nvGrpSpPr>
        <p:grpSpPr bwMode="auto">
          <a:xfrm>
            <a:off x="781054" y="2735916"/>
            <a:ext cx="698897" cy="744141"/>
            <a:chOff x="144" y="1176"/>
            <a:chExt cx="586" cy="62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374964D-1380-920E-40F3-F58F8C72DEA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43" name="AutoShape 41">
                <a:extLst>
                  <a:ext uri="{FF2B5EF4-FFF2-40B4-BE49-F238E27FC236}">
                    <a16:creationId xmlns:a16="http://schemas.microsoft.com/office/drawing/2014/main" id="{57DDFD1A-486F-E369-3A9B-DDBC3BA5E7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AutoShape 42">
                <a:extLst>
                  <a:ext uri="{FF2B5EF4-FFF2-40B4-BE49-F238E27FC236}">
                    <a16:creationId xmlns:a16="http://schemas.microsoft.com/office/drawing/2014/main" id="{338493D3-3EF1-FF5B-2594-367BF874F5C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AutoShape 43">
                <a:extLst>
                  <a:ext uri="{FF2B5EF4-FFF2-40B4-BE49-F238E27FC236}">
                    <a16:creationId xmlns:a16="http://schemas.microsoft.com/office/drawing/2014/main" id="{9D79634F-5810-5D24-DC23-18DE76039D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Oval 44">
                <a:extLst>
                  <a:ext uri="{FF2B5EF4-FFF2-40B4-BE49-F238E27FC236}">
                    <a16:creationId xmlns:a16="http://schemas.microsoft.com/office/drawing/2014/main" id="{500B9B7B-FCF3-5B7E-0E35-1A1AFB27C8C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Oval 45">
                <a:extLst>
                  <a:ext uri="{FF2B5EF4-FFF2-40B4-BE49-F238E27FC236}">
                    <a16:creationId xmlns:a16="http://schemas.microsoft.com/office/drawing/2014/main" id="{DC7F7E06-44BA-89A6-5F0C-765B716D3FD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Oval 46">
                <a:extLst>
                  <a:ext uri="{FF2B5EF4-FFF2-40B4-BE49-F238E27FC236}">
                    <a16:creationId xmlns:a16="http://schemas.microsoft.com/office/drawing/2014/main" id="{DF4B8567-2733-D3C6-0145-522EF10E7C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val 47">
                <a:extLst>
                  <a:ext uri="{FF2B5EF4-FFF2-40B4-BE49-F238E27FC236}">
                    <a16:creationId xmlns:a16="http://schemas.microsoft.com/office/drawing/2014/main" id="{D410D4E4-383C-B110-A99A-C11A2C1596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Oval 48">
                <a:extLst>
                  <a:ext uri="{FF2B5EF4-FFF2-40B4-BE49-F238E27FC236}">
                    <a16:creationId xmlns:a16="http://schemas.microsoft.com/office/drawing/2014/main" id="{E6B78E6D-57E9-E86A-A16C-EAE423C3DAF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Oval 49">
                <a:extLst>
                  <a:ext uri="{FF2B5EF4-FFF2-40B4-BE49-F238E27FC236}">
                    <a16:creationId xmlns:a16="http://schemas.microsoft.com/office/drawing/2014/main" id="{E56786C6-BE67-AD52-985E-1597C3D407A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 Box 50">
              <a:extLst>
                <a:ext uri="{FF2B5EF4-FFF2-40B4-BE49-F238E27FC236}">
                  <a16:creationId xmlns:a16="http://schemas.microsoft.com/office/drawing/2014/main" id="{2465A229-5F74-F8F9-4D9E-2035ACAB9FE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05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75B238E-52AB-D4BD-74CD-43942DDDFFB1}"/>
              </a:ext>
            </a:extLst>
          </p:cNvPr>
          <p:cNvGrpSpPr>
            <a:grpSpLocks/>
          </p:cNvGrpSpPr>
          <p:nvPr/>
        </p:nvGrpSpPr>
        <p:grpSpPr bwMode="auto">
          <a:xfrm>
            <a:off x="781054" y="3689606"/>
            <a:ext cx="698897" cy="744140"/>
            <a:chOff x="144" y="1176"/>
            <a:chExt cx="586" cy="62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E2C8FA8-28B4-0B39-9161-4C86D3DEBCD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55" name="AutoShape 53">
                <a:extLst>
                  <a:ext uri="{FF2B5EF4-FFF2-40B4-BE49-F238E27FC236}">
                    <a16:creationId xmlns:a16="http://schemas.microsoft.com/office/drawing/2014/main" id="{ABA8EFD4-93AD-DCEE-C6C5-505B8E0695E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AutoShape 54">
                <a:extLst>
                  <a:ext uri="{FF2B5EF4-FFF2-40B4-BE49-F238E27FC236}">
                    <a16:creationId xmlns:a16="http://schemas.microsoft.com/office/drawing/2014/main" id="{1C530D0C-E032-6C28-4F87-51EE7702D2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AutoShape 55">
                <a:extLst>
                  <a:ext uri="{FF2B5EF4-FFF2-40B4-BE49-F238E27FC236}">
                    <a16:creationId xmlns:a16="http://schemas.microsoft.com/office/drawing/2014/main" id="{A5398E59-91E9-4058-FCA1-516B6C52374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Oval 56">
                <a:extLst>
                  <a:ext uri="{FF2B5EF4-FFF2-40B4-BE49-F238E27FC236}">
                    <a16:creationId xmlns:a16="http://schemas.microsoft.com/office/drawing/2014/main" id="{304BBC7F-EF55-04FC-8358-BA5FEEEA36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Oval 57">
                <a:extLst>
                  <a:ext uri="{FF2B5EF4-FFF2-40B4-BE49-F238E27FC236}">
                    <a16:creationId xmlns:a16="http://schemas.microsoft.com/office/drawing/2014/main" id="{E60FBAAA-1D11-3BC6-133E-39040A6FAB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Oval 58">
                <a:extLst>
                  <a:ext uri="{FF2B5EF4-FFF2-40B4-BE49-F238E27FC236}">
                    <a16:creationId xmlns:a16="http://schemas.microsoft.com/office/drawing/2014/main" id="{3DEE3007-C462-C312-F708-00D12C4DF3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4D8F0D10-12BD-853E-F537-536C6B26EDC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Oval 60">
                <a:extLst>
                  <a:ext uri="{FF2B5EF4-FFF2-40B4-BE49-F238E27FC236}">
                    <a16:creationId xmlns:a16="http://schemas.microsoft.com/office/drawing/2014/main" id="{E0320EFD-35C6-82E3-368D-26B8FFEB344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Oval 61">
                <a:extLst>
                  <a:ext uri="{FF2B5EF4-FFF2-40B4-BE49-F238E27FC236}">
                    <a16:creationId xmlns:a16="http://schemas.microsoft.com/office/drawing/2014/main" id="{99FE2B48-9A91-738E-9A5A-E1ECCC278A8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4" name="Text Box 62">
              <a:extLst>
                <a:ext uri="{FF2B5EF4-FFF2-40B4-BE49-F238E27FC236}">
                  <a16:creationId xmlns:a16="http://schemas.microsoft.com/office/drawing/2014/main" id="{7D552BF8-00C6-FB9D-643F-C50B1CE711E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2132CBD-4E91-9534-4A75-3A2D59AD5B42}"/>
              </a:ext>
            </a:extLst>
          </p:cNvPr>
          <p:cNvGrpSpPr>
            <a:grpSpLocks/>
          </p:cNvGrpSpPr>
          <p:nvPr/>
        </p:nvGrpSpPr>
        <p:grpSpPr bwMode="auto">
          <a:xfrm>
            <a:off x="760883" y="4862994"/>
            <a:ext cx="698897" cy="744140"/>
            <a:chOff x="144" y="1176"/>
            <a:chExt cx="586" cy="62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851EC67-E372-AE56-30B4-B51FF7B3A171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24" y="1196"/>
              <a:ext cx="625" cy="586"/>
              <a:chOff x="1872" y="1824"/>
              <a:chExt cx="2014" cy="1821"/>
            </a:xfrm>
          </p:grpSpPr>
          <p:sp>
            <p:nvSpPr>
              <p:cNvPr id="67" name="AutoShape 65">
                <a:extLst>
                  <a:ext uri="{FF2B5EF4-FFF2-40B4-BE49-F238E27FC236}">
                    <a16:creationId xmlns:a16="http://schemas.microsoft.com/office/drawing/2014/main" id="{912E80ED-C458-3C15-326F-F09702871B2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1820" y="252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AutoShape 66">
                <a:extLst>
                  <a:ext uri="{FF2B5EF4-FFF2-40B4-BE49-F238E27FC236}">
                    <a16:creationId xmlns:a16="http://schemas.microsoft.com/office/drawing/2014/main" id="{95561E0A-B39D-E139-5145-00B52FF38B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 flipH="1">
                <a:off x="3628" y="249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AutoShape 67">
                <a:extLst>
                  <a:ext uri="{FF2B5EF4-FFF2-40B4-BE49-F238E27FC236}">
                    <a16:creationId xmlns:a16="http://schemas.microsoft.com/office/drawing/2014/main" id="{28F5B32D-EF75-6228-98A9-324DBAEF910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 flipH="1">
                <a:off x="2725" y="3439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Oval 68">
                <a:extLst>
                  <a:ext uri="{FF2B5EF4-FFF2-40B4-BE49-F238E27FC236}">
                    <a16:creationId xmlns:a16="http://schemas.microsoft.com/office/drawing/2014/main" id="{E002813C-A3BF-A56A-FD5D-7D017F2D031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Oval 69">
                <a:extLst>
                  <a:ext uri="{FF2B5EF4-FFF2-40B4-BE49-F238E27FC236}">
                    <a16:creationId xmlns:a16="http://schemas.microsoft.com/office/drawing/2014/main" id="{3EEC6087-ABC7-D823-7F7D-1CF1E13BFBD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Oval 70">
                <a:extLst>
                  <a:ext uri="{FF2B5EF4-FFF2-40B4-BE49-F238E27FC236}">
                    <a16:creationId xmlns:a16="http://schemas.microsoft.com/office/drawing/2014/main" id="{8BAC21F0-A6FD-1443-EEAF-23A9E644BB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Oval 71">
                <a:extLst>
                  <a:ext uri="{FF2B5EF4-FFF2-40B4-BE49-F238E27FC236}">
                    <a16:creationId xmlns:a16="http://schemas.microsoft.com/office/drawing/2014/main" id="{780BDDFA-6C13-D760-1407-3543E61406E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533" y="2177"/>
                <a:ext cx="703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Oval 72">
                <a:extLst>
                  <a:ext uri="{FF2B5EF4-FFF2-40B4-BE49-F238E27FC236}">
                    <a16:creationId xmlns:a16="http://schemas.microsoft.com/office/drawing/2014/main" id="{670E2C2F-27A8-F8FE-A23E-32A94E1925B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Oval 73">
                <a:extLst>
                  <a:ext uri="{FF2B5EF4-FFF2-40B4-BE49-F238E27FC236}">
                    <a16:creationId xmlns:a16="http://schemas.microsoft.com/office/drawing/2014/main" id="{EEBFBBAB-1BEE-2CF0-E662-FB34A5B57F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7" y="2177"/>
                <a:ext cx="1096" cy="90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 Box 74">
              <a:extLst>
                <a:ext uri="{FF2B5EF4-FFF2-40B4-BE49-F238E27FC236}">
                  <a16:creationId xmlns:a16="http://schemas.microsoft.com/office/drawing/2014/main" id="{DFC7C92B-231C-DEA5-F06B-5D909107A56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6" y="1296"/>
              <a:ext cx="317" cy="3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685800" eaLnBrk="0" hangingPunct="0"/>
              <a:r>
                <a:rPr lang="en-US" altLang="en-US" sz="21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7321A9-8199-1B9C-87AF-72DD66A0FBCB}"/>
              </a:ext>
            </a:extLst>
          </p:cNvPr>
          <p:cNvGrpSpPr>
            <a:grpSpLocks/>
          </p:cNvGrpSpPr>
          <p:nvPr/>
        </p:nvGrpSpPr>
        <p:grpSpPr bwMode="auto">
          <a:xfrm>
            <a:off x="557730" y="327055"/>
            <a:ext cx="10637230" cy="1142766"/>
            <a:chOff x="156" y="192"/>
            <a:chExt cx="5460" cy="528"/>
          </a:xfrm>
        </p:grpSpPr>
        <p:sp>
          <p:nvSpPr>
            <p:cNvPr id="77" name="AutoShape 76">
              <a:extLst>
                <a:ext uri="{FF2B5EF4-FFF2-40B4-BE49-F238E27FC236}">
                  <a16:creationId xmlns:a16="http://schemas.microsoft.com/office/drawing/2014/main" id="{4DA89AF7-26B2-474F-EC87-E6E812A9B9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6" y="192"/>
              <a:ext cx="5460" cy="480"/>
            </a:xfrm>
            <a:prstGeom prst="roundRect">
              <a:avLst>
                <a:gd name="adj" fmla="val 500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 algn="ctr">
              <a:solidFill>
                <a:srgbClr val="FFFFFF"/>
              </a:solidFill>
              <a:round/>
              <a:headEnd/>
              <a:tailEnd/>
            </a:ln>
            <a:effectLst>
              <a:outerShdw dist="63500" dir="3187806" algn="ctr" rotWithShape="0">
                <a:srgbClr val="001D3A"/>
              </a:outerShdw>
            </a:effectLst>
          </p:spPr>
          <p:txBody>
            <a:bodyPr wrap="none" anchor="ctr"/>
            <a:lstStyle/>
            <a:p>
              <a:pPr defTabSz="685800"/>
              <a:r>
                <a:rPr lang="en-US" altLang="en-US" sz="3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0724CEC-3194-8BAC-603F-99CBABF6D768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216" y="408"/>
              <a:ext cx="528" cy="96"/>
              <a:chOff x="0" y="1896"/>
              <a:chExt cx="5760" cy="12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7085483-BFBF-1027-1493-3BC56DF6535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808080">
                      <a:gamma/>
                      <a:tint val="1529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E3FE350-A3D4-8783-7E37-5F6BBCA22EA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5F5F5F">
                      <a:gamma/>
                      <a:tint val="30196"/>
                      <a:invGamma/>
                    </a:srgbClr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/>
                <a:endParaRPr lang="en-US" sz="1013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 Box 80">
            <a:hlinkClick r:id="" action="ppaction://noaction"/>
            <a:extLst>
              <a:ext uri="{FF2B5EF4-FFF2-40B4-BE49-F238E27FC236}">
                <a16:creationId xmlns:a16="http://schemas.microsoft.com/office/drawing/2014/main" id="{C9725BE5-6648-30AD-47B1-087A2329B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925" y="322127"/>
            <a:ext cx="98411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685800"/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đặc điểm giống nhau của sự trao đổi khí ở thực vật và động vật là gì</a:t>
            </a:r>
            <a:r>
              <a:rPr lang="vi-VN" sz="2800" b="1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en-US" sz="2800" b="1" i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 câu hỏi nhiều lựa chọn)</a:t>
            </a:r>
            <a:endParaRPr lang="en-US" sz="28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defTabSz="685800"/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89D377F5-EACB-39B4-AE95-EDE4D7179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2" y="4900823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4184365-E56E-D58D-8DD4-85BF161C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678" y="1720078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3CBFB5B-3E95-7C2F-FDB8-CD01BC2C9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822" y="2713059"/>
            <a:ext cx="764381" cy="55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c">
            <a:extLst>
              <a:ext uri="{FF2B5EF4-FFF2-40B4-BE49-F238E27FC236}">
                <a16:creationId xmlns:a16="http://schemas.microsoft.com/office/drawing/2014/main" id="{58CF5549-3BB1-72CE-D939-B24A8B9A2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032" y="3728074"/>
            <a:ext cx="803672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>
            <a:hlinkClick r:id="rId7" action="ppaction://hlinksldjump"/>
            <a:extLst>
              <a:ext uri="{FF2B5EF4-FFF2-40B4-BE49-F238E27FC236}">
                <a16:creationId xmlns:a16="http://schemas.microsoft.com/office/drawing/2014/main" id="{C32B3423-13A5-1EF8-BBA6-5C7F7A9DC0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92188" l="3390" r="89831">
                        <a14:foregroundMark x1="4237" y1="47656" x2="4237" y2="47656"/>
                        <a14:foregroundMark x1="50847" y1="92188" x2="50847" y2="92188"/>
                        <a14:foregroundMark x1="77119" y1="14063" x2="77119" y2="14063"/>
                        <a14:foregroundMark x1="30508" y1="12500" x2="30508" y2="12500"/>
                        <a14:foregroundMark x1="48305" y1="12500" x2="48305" y2="12500"/>
                        <a14:foregroundMark x1="48305" y1="12500" x2="48305" y2="28906"/>
                        <a14:foregroundMark x1="28814" y1="8594" x2="28814" y2="8594"/>
                        <a14:foregroundMark x1="75424" y1="12500" x2="75424" y2="12500"/>
                        <a14:foregroundMark x1="86441" y1="30469" x2="88983" y2="45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597" y="368399"/>
            <a:ext cx="719390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1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1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10"/>
                            </p:stCondLst>
                            <p:childTnLst>
                              <p:par>
                                <p:cTn id="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11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61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11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10"/>
                            </p:stCondLst>
                            <p:childTnLst>
                              <p:par>
                                <p:cTn id="5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10"/>
                            </p:stCondLst>
                            <p:childTnLst>
                              <p:par>
                                <p:cTn id="5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61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110"/>
                            </p:stCondLst>
                            <p:childTnLst>
                              <p:par>
                                <p:cTn id="7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61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11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D51B0A-9382-BB49-BFB3-46E9279145B7}"/>
              </a:ext>
            </a:extLst>
          </p:cNvPr>
          <p:cNvSpPr/>
          <p:nvPr/>
        </p:nvSpPr>
        <p:spPr>
          <a:xfrm>
            <a:off x="1676400" y="513348"/>
            <a:ext cx="9067800" cy="5181600"/>
          </a:xfrm>
          <a:prstGeom prst="roundRect">
            <a:avLst/>
          </a:prstGeom>
          <a:noFill/>
          <a:ln>
            <a:solidFill>
              <a:srgbClr val="C00000"/>
            </a:solidFill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D578DB75-5E5D-F878-E64C-D3E919A66874}"/>
              </a:ext>
            </a:extLst>
          </p:cNvPr>
          <p:cNvSpPr/>
          <p:nvPr/>
        </p:nvSpPr>
        <p:spPr>
          <a:xfrm>
            <a:off x="11277600" y="0"/>
            <a:ext cx="533400" cy="9144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3E55E5-937C-A532-D387-D1D170D4D834}"/>
              </a:ext>
            </a:extLst>
          </p:cNvPr>
          <p:cNvSpPr txBox="1"/>
          <p:nvPr/>
        </p:nvSpPr>
        <p:spPr>
          <a:xfrm>
            <a:off x="5100280" y="521948"/>
            <a:ext cx="2946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Môi trường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5F51CF5-8B15-CF7E-71C9-A9E16EC45C18}"/>
              </a:ext>
            </a:extLst>
          </p:cNvPr>
          <p:cNvSpPr/>
          <p:nvPr/>
        </p:nvSpPr>
        <p:spPr>
          <a:xfrm>
            <a:off x="3506752" y="3145992"/>
            <a:ext cx="1322359" cy="1814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E9E7C-B3AD-D111-DC6A-C249A0BF3D84}"/>
              </a:ext>
            </a:extLst>
          </p:cNvPr>
          <p:cNvSpPr txBox="1"/>
          <p:nvPr/>
        </p:nvSpPr>
        <p:spPr>
          <a:xfrm>
            <a:off x="3662142" y="2697140"/>
            <a:ext cx="1048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Lấy</a:t>
            </a:r>
            <a:endParaRPr lang="en-US" sz="32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5C407DD-7A5E-F49C-1E71-B613C636E64A}"/>
              </a:ext>
            </a:extLst>
          </p:cNvPr>
          <p:cNvSpPr/>
          <p:nvPr/>
        </p:nvSpPr>
        <p:spPr>
          <a:xfrm>
            <a:off x="7729117" y="3123788"/>
            <a:ext cx="1322359" cy="1814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5D719C-32E9-476F-92FF-E132C1C71B1E}"/>
              </a:ext>
            </a:extLst>
          </p:cNvPr>
          <p:cNvSpPr txBox="1"/>
          <p:nvPr/>
        </p:nvSpPr>
        <p:spPr>
          <a:xfrm>
            <a:off x="7981823" y="2630326"/>
            <a:ext cx="1048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Trả</a:t>
            </a:r>
            <a:endParaRPr lang="en-US" sz="320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B73EAD-6FC2-7CA9-DEB4-67570742147B}"/>
              </a:ext>
            </a:extLst>
          </p:cNvPr>
          <p:cNvGrpSpPr/>
          <p:nvPr/>
        </p:nvGrpSpPr>
        <p:grpSpPr>
          <a:xfrm>
            <a:off x="2713331" y="1981432"/>
            <a:ext cx="592770" cy="586714"/>
            <a:chOff x="38163" y="866342"/>
            <a:chExt cx="592770" cy="586714"/>
          </a:xfrm>
        </p:grpSpPr>
        <p:pic>
          <p:nvPicPr>
            <p:cNvPr id="22" name="Picture 2" descr="Bao 1000 quả bóng phi 7.5 màu xanh nước biển">
              <a:extLst>
                <a:ext uri="{FF2B5EF4-FFF2-40B4-BE49-F238E27FC236}">
                  <a16:creationId xmlns:a16="http://schemas.microsoft.com/office/drawing/2014/main" id="{DCDFF4A9-D7C0-3F37-4975-05220CEB93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33333" y1="83854" x2="53922" y2="84896"/>
                          <a14:backgroundMark x1="27451" y1="72396" x2="27451" y2="72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t="11728" r="19360" b="16107"/>
            <a:stretch/>
          </p:blipFill>
          <p:spPr bwMode="auto">
            <a:xfrm>
              <a:off x="131067" y="875891"/>
              <a:ext cx="499866" cy="577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A568EC-7430-1FF5-D020-0CF79A6E1D01}"/>
                </a:ext>
              </a:extLst>
            </p:cNvPr>
            <p:cNvSpPr/>
            <p:nvPr/>
          </p:nvSpPr>
          <p:spPr>
            <a:xfrm>
              <a:off x="38163" y="866342"/>
              <a:ext cx="583813" cy="52322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800" b="1">
                  <a:ln/>
                  <a:solidFill>
                    <a:schemeClr val="bg1"/>
                  </a:solidFill>
                  <a:latin typeface="+mj-lt"/>
                </a:rPr>
                <a:t>O</a:t>
              </a:r>
              <a:r>
                <a:rPr lang="vi-VN" sz="2800" b="1" baseline="-25000">
                  <a:ln/>
                  <a:solidFill>
                    <a:schemeClr val="bg1"/>
                  </a:solidFill>
                  <a:latin typeface="+mj-lt"/>
                </a:rPr>
                <a:t>2</a:t>
              </a:r>
              <a:endParaRPr lang="en-US" sz="2800" b="1" cap="none" spc="0" baseline="-25000">
                <a:ln/>
                <a:solidFill>
                  <a:schemeClr val="bg1"/>
                </a:solidFill>
                <a:effectLst/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A49822-2736-7051-083A-06750789EDD1}"/>
              </a:ext>
            </a:extLst>
          </p:cNvPr>
          <p:cNvGrpSpPr/>
          <p:nvPr/>
        </p:nvGrpSpPr>
        <p:grpSpPr>
          <a:xfrm>
            <a:off x="2796803" y="1969427"/>
            <a:ext cx="583813" cy="581588"/>
            <a:chOff x="706636" y="1478295"/>
            <a:chExt cx="583813" cy="581588"/>
          </a:xfrm>
        </p:grpSpPr>
        <p:pic>
          <p:nvPicPr>
            <p:cNvPr id="23" name="Picture 2" descr="Bao 1000 quả bóng phi 7.5 màu xanh nước biển">
              <a:extLst>
                <a:ext uri="{FF2B5EF4-FFF2-40B4-BE49-F238E27FC236}">
                  <a16:creationId xmlns:a16="http://schemas.microsoft.com/office/drawing/2014/main" id="{CAA1411E-F38D-2F84-2AA7-5FAECE5F22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33333" y1="83854" x2="53922" y2="84896"/>
                          <a14:backgroundMark x1="27451" y1="72396" x2="27451" y2="72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t="11728" r="19360" b="16107"/>
            <a:stretch/>
          </p:blipFill>
          <p:spPr bwMode="auto">
            <a:xfrm>
              <a:off x="727022" y="1482718"/>
              <a:ext cx="499866" cy="577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152E18-1DA1-3ADA-F4BD-EF64B0EB2179}"/>
                </a:ext>
              </a:extLst>
            </p:cNvPr>
            <p:cNvSpPr/>
            <p:nvPr/>
          </p:nvSpPr>
          <p:spPr>
            <a:xfrm>
              <a:off x="706636" y="1478295"/>
              <a:ext cx="583813" cy="52322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800" b="1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800" b="1" baseline="-25000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cap="none" spc="0" baseline="-2500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FE00DA9-CF76-6430-8498-8E48420A292A}"/>
              </a:ext>
            </a:extLst>
          </p:cNvPr>
          <p:cNvGrpSpPr/>
          <p:nvPr/>
        </p:nvGrpSpPr>
        <p:grpSpPr>
          <a:xfrm>
            <a:off x="8953706" y="3584217"/>
            <a:ext cx="583813" cy="582046"/>
            <a:chOff x="1384493" y="5399275"/>
            <a:chExt cx="583813" cy="582046"/>
          </a:xfrm>
        </p:grpSpPr>
        <p:pic>
          <p:nvPicPr>
            <p:cNvPr id="21" name="Picture 2" descr="Bao 1000 quả bóng phi 7.5 màu xanh nước biển">
              <a:extLst>
                <a:ext uri="{FF2B5EF4-FFF2-40B4-BE49-F238E27FC236}">
                  <a16:creationId xmlns:a16="http://schemas.microsoft.com/office/drawing/2014/main" id="{10C55CBD-CEB1-C63D-2067-D3A3C06908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33333" y1="83854" x2="53922" y2="84896"/>
                          <a14:backgroundMark x1="27451" y1="72396" x2="27451" y2="72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t="11728" r="19360" b="16107"/>
            <a:stretch/>
          </p:blipFill>
          <p:spPr bwMode="auto">
            <a:xfrm>
              <a:off x="1447800" y="5404156"/>
              <a:ext cx="499866" cy="577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523517C-DB3F-D2BA-4695-C4C0CDDEA3DC}"/>
                </a:ext>
              </a:extLst>
            </p:cNvPr>
            <p:cNvSpPr/>
            <p:nvPr/>
          </p:nvSpPr>
          <p:spPr>
            <a:xfrm>
              <a:off x="1384493" y="5399275"/>
              <a:ext cx="583813" cy="52322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800" b="1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800" b="1" baseline="-25000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cap="none" spc="0" baseline="-2500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 descr="Đa dạng sinh học ở Việt Nam - Bài 1: Thực trạng và thách thức trong bảo tồn  - Môi trường Du lịch">
            <a:extLst>
              <a:ext uri="{FF2B5EF4-FFF2-40B4-BE49-F238E27FC236}">
                <a16:creationId xmlns:a16="http://schemas.microsoft.com/office/drawing/2014/main" id="{5F1A15B4-CC35-2BAA-A170-48D2B1E84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5" b="96396" l="5702" r="92544">
                        <a14:foregroundMark x1="57895" y1="9009" x2="64035" y2="12162"/>
                        <a14:foregroundMark x1="74123" y1="14414" x2="82456" y2="20721"/>
                        <a14:foregroundMark x1="86842" y1="26577" x2="92544" y2="35586"/>
                        <a14:foregroundMark x1="92544" y1="46847" x2="92544" y2="46847"/>
                        <a14:foregroundMark x1="92544" y1="46847" x2="92544" y2="46847"/>
                        <a14:foregroundMark x1="93421" y1="52252" x2="93421" y2="52252"/>
                        <a14:foregroundMark x1="67544" y1="89640" x2="67544" y2="89640"/>
                        <a14:foregroundMark x1="55702" y1="90090" x2="55702" y2="90090"/>
                        <a14:foregroundMark x1="37281" y1="90991" x2="37281" y2="90991"/>
                        <a14:foregroundMark x1="34211" y1="81081" x2="34211" y2="81081"/>
                        <a14:foregroundMark x1="19737" y1="77477" x2="19737" y2="77477"/>
                        <a14:foregroundMark x1="9211" y1="67568" x2="9211" y2="67568"/>
                        <a14:foregroundMark x1="6140" y1="58559" x2="6140" y2="58559"/>
                        <a14:foregroundMark x1="6140" y1="38739" x2="6140" y2="38739"/>
                        <a14:foregroundMark x1="5702" y1="47748" x2="10526" y2="32432"/>
                        <a14:foregroundMark x1="8333" y1="31081" x2="29386" y2="10811"/>
                        <a14:foregroundMark x1="29386" y1="10811" x2="31579" y2="9910"/>
                        <a14:foregroundMark x1="33772" y1="9009" x2="47807" y2="8559"/>
                        <a14:foregroundMark x1="43421" y1="6757" x2="55702" y2="9009"/>
                        <a14:foregroundMark x1="50439" y1="5405" x2="60965" y2="10811"/>
                        <a14:foregroundMark x1="54386" y1="5405" x2="64035" y2="9910"/>
                        <a14:foregroundMark x1="65351" y1="9910" x2="65351" y2="9910"/>
                        <a14:foregroundMark x1="6140" y1="35135" x2="6140" y2="35135"/>
                        <a14:foregroundMark x1="32895" y1="91892" x2="32895" y2="91892"/>
                        <a14:foregroundMark x1="43421" y1="96396" x2="43421" y2="96396"/>
                        <a14:foregroundMark x1="52193" y1="96396" x2="52193" y2="96396"/>
                        <a14:foregroundMark x1="15351" y1="80631" x2="15351" y2="80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23" y="1750652"/>
            <a:ext cx="2744094" cy="26718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A1F5C6C-3D51-9AF6-E7D5-9612D348DB83}"/>
              </a:ext>
            </a:extLst>
          </p:cNvPr>
          <p:cNvGrpSpPr/>
          <p:nvPr/>
        </p:nvGrpSpPr>
        <p:grpSpPr>
          <a:xfrm>
            <a:off x="8948366" y="1973027"/>
            <a:ext cx="654345" cy="527937"/>
            <a:chOff x="266803" y="4841431"/>
            <a:chExt cx="654345" cy="527937"/>
          </a:xfrm>
        </p:grpSpPr>
        <p:pic>
          <p:nvPicPr>
            <p:cNvPr id="1028" name="Picture 4" descr="Red Festival PNG Image, Red Festive Ball Png, Red, Festive, Round PNG Image  For Free Download">
              <a:extLst>
                <a:ext uri="{FF2B5EF4-FFF2-40B4-BE49-F238E27FC236}">
                  <a16:creationId xmlns:a16="http://schemas.microsoft.com/office/drawing/2014/main" id="{D5012181-4351-6244-254C-5BE17C2BC4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8" t="41243" r="39230" b="40532"/>
            <a:stretch/>
          </p:blipFill>
          <p:spPr bwMode="auto">
            <a:xfrm>
              <a:off x="298738" y="4841431"/>
              <a:ext cx="608390" cy="52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56BCEC-F0D4-CDB7-3D97-3AD82B9C5D42}"/>
                </a:ext>
              </a:extLst>
            </p:cNvPr>
            <p:cNvSpPr/>
            <p:nvPr/>
          </p:nvSpPr>
          <p:spPr>
            <a:xfrm>
              <a:off x="266803" y="4849836"/>
              <a:ext cx="654345" cy="40011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000" b="1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vi-VN" sz="2000" b="1" baseline="-25000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b="1" cap="none" spc="0" baseline="-2500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FCEC5E-1C62-48AD-338C-8BE6E9D70242}"/>
              </a:ext>
            </a:extLst>
          </p:cNvPr>
          <p:cNvGrpSpPr/>
          <p:nvPr/>
        </p:nvGrpSpPr>
        <p:grpSpPr>
          <a:xfrm>
            <a:off x="2665776" y="3816569"/>
            <a:ext cx="654345" cy="527937"/>
            <a:chOff x="266803" y="4841431"/>
            <a:chExt cx="654345" cy="527937"/>
          </a:xfrm>
        </p:grpSpPr>
        <p:pic>
          <p:nvPicPr>
            <p:cNvPr id="35" name="Picture 4" descr="Red Festival PNG Image, Red Festive Ball Png, Red, Festive, Round PNG Image  For Free Download">
              <a:extLst>
                <a:ext uri="{FF2B5EF4-FFF2-40B4-BE49-F238E27FC236}">
                  <a16:creationId xmlns:a16="http://schemas.microsoft.com/office/drawing/2014/main" id="{0D8B616B-0400-0D21-DF8C-174A9817A2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8" t="41243" r="39230" b="40532"/>
            <a:stretch/>
          </p:blipFill>
          <p:spPr bwMode="auto">
            <a:xfrm>
              <a:off x="298738" y="4841431"/>
              <a:ext cx="608390" cy="52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2FF081-F539-3FA1-0647-F8CF46FCA454}"/>
                </a:ext>
              </a:extLst>
            </p:cNvPr>
            <p:cNvSpPr/>
            <p:nvPr/>
          </p:nvSpPr>
          <p:spPr>
            <a:xfrm>
              <a:off x="266803" y="4849836"/>
              <a:ext cx="654345" cy="40011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000" b="1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vi-VN" sz="2000" b="1" baseline="-25000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b="1" cap="none" spc="0" baseline="-2500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65ED384-AD8C-4792-D7B7-94C93B098E84}"/>
              </a:ext>
            </a:extLst>
          </p:cNvPr>
          <p:cNvGrpSpPr/>
          <p:nvPr/>
        </p:nvGrpSpPr>
        <p:grpSpPr>
          <a:xfrm>
            <a:off x="8948367" y="1996706"/>
            <a:ext cx="654345" cy="527937"/>
            <a:chOff x="266803" y="4841431"/>
            <a:chExt cx="654345" cy="527937"/>
          </a:xfrm>
        </p:grpSpPr>
        <p:pic>
          <p:nvPicPr>
            <p:cNvPr id="38" name="Picture 4" descr="Red Festival PNG Image, Red Festive Ball Png, Red, Festive, Round PNG Image  For Free Download">
              <a:extLst>
                <a:ext uri="{FF2B5EF4-FFF2-40B4-BE49-F238E27FC236}">
                  <a16:creationId xmlns:a16="http://schemas.microsoft.com/office/drawing/2014/main" id="{D3317B31-83CC-0A86-9A4C-486F6E5A1B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8" t="41243" r="39230" b="40532"/>
            <a:stretch/>
          </p:blipFill>
          <p:spPr bwMode="auto">
            <a:xfrm>
              <a:off x="298738" y="4841431"/>
              <a:ext cx="608390" cy="52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0D1EE2A-44C9-C09F-CB43-7658A1FC98EC}"/>
                </a:ext>
              </a:extLst>
            </p:cNvPr>
            <p:cNvSpPr/>
            <p:nvPr/>
          </p:nvSpPr>
          <p:spPr>
            <a:xfrm>
              <a:off x="266803" y="4849836"/>
              <a:ext cx="654345" cy="40011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000" b="1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vi-VN" sz="2000" b="1" baseline="-25000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b="1" cap="none" spc="0" baseline="-2500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C5CFE33-0276-16AF-59E7-A875911945DA}"/>
              </a:ext>
            </a:extLst>
          </p:cNvPr>
          <p:cNvGrpSpPr/>
          <p:nvPr/>
        </p:nvGrpSpPr>
        <p:grpSpPr>
          <a:xfrm>
            <a:off x="2654481" y="3837737"/>
            <a:ext cx="654345" cy="527937"/>
            <a:chOff x="266803" y="4841431"/>
            <a:chExt cx="654345" cy="527937"/>
          </a:xfrm>
        </p:grpSpPr>
        <p:pic>
          <p:nvPicPr>
            <p:cNvPr id="41" name="Picture 4" descr="Red Festival PNG Image, Red Festive Ball Png, Red, Festive, Round PNG Image  For Free Download">
              <a:extLst>
                <a:ext uri="{FF2B5EF4-FFF2-40B4-BE49-F238E27FC236}">
                  <a16:creationId xmlns:a16="http://schemas.microsoft.com/office/drawing/2014/main" id="{6154939C-BDC4-30A2-2DED-3088557739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8" t="41243" r="39230" b="40532"/>
            <a:stretch/>
          </p:blipFill>
          <p:spPr bwMode="auto">
            <a:xfrm>
              <a:off x="298738" y="4841431"/>
              <a:ext cx="608390" cy="52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9562997-4C5A-E221-061F-A317D35C5529}"/>
                </a:ext>
              </a:extLst>
            </p:cNvPr>
            <p:cNvSpPr/>
            <p:nvPr/>
          </p:nvSpPr>
          <p:spPr>
            <a:xfrm>
              <a:off x="266803" y="4849836"/>
              <a:ext cx="654345" cy="40011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000" b="1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vi-VN" sz="2000" b="1" baseline="-25000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b="1" cap="none" spc="0" baseline="-2500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4C93674-86E5-37D0-91FF-802FD2D16A28}"/>
              </a:ext>
            </a:extLst>
          </p:cNvPr>
          <p:cNvGrpSpPr/>
          <p:nvPr/>
        </p:nvGrpSpPr>
        <p:grpSpPr>
          <a:xfrm>
            <a:off x="2660128" y="3813702"/>
            <a:ext cx="654345" cy="527937"/>
            <a:chOff x="266803" y="4841431"/>
            <a:chExt cx="654345" cy="527937"/>
          </a:xfrm>
        </p:grpSpPr>
        <p:pic>
          <p:nvPicPr>
            <p:cNvPr id="44" name="Picture 4" descr="Red Festival PNG Image, Red Festive Ball Png, Red, Festive, Round PNG Image  For Free Download">
              <a:extLst>
                <a:ext uri="{FF2B5EF4-FFF2-40B4-BE49-F238E27FC236}">
                  <a16:creationId xmlns:a16="http://schemas.microsoft.com/office/drawing/2014/main" id="{4C6CB702-E309-41B1-A0EA-9C4A74FBE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8" t="41243" r="39230" b="40532"/>
            <a:stretch/>
          </p:blipFill>
          <p:spPr bwMode="auto">
            <a:xfrm>
              <a:off x="298738" y="4841431"/>
              <a:ext cx="608390" cy="52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BA1B029-C6E3-72B5-47E7-2AC267A0C91B}"/>
                </a:ext>
              </a:extLst>
            </p:cNvPr>
            <p:cNvSpPr/>
            <p:nvPr/>
          </p:nvSpPr>
          <p:spPr>
            <a:xfrm>
              <a:off x="266803" y="4849836"/>
              <a:ext cx="654345" cy="40011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000" b="1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vi-VN" sz="2000" b="1" baseline="-25000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b="1" cap="none" spc="0" baseline="-2500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C2CCF3-DFF1-8E73-5AF2-3FBC30516935}"/>
              </a:ext>
            </a:extLst>
          </p:cNvPr>
          <p:cNvGrpSpPr/>
          <p:nvPr/>
        </p:nvGrpSpPr>
        <p:grpSpPr>
          <a:xfrm>
            <a:off x="2781039" y="2001504"/>
            <a:ext cx="583813" cy="587550"/>
            <a:chOff x="491426" y="3418615"/>
            <a:chExt cx="583813" cy="587550"/>
          </a:xfrm>
        </p:grpSpPr>
        <p:pic>
          <p:nvPicPr>
            <p:cNvPr id="47" name="Picture 2" descr="Bao 1000 quả bóng phi 7.5 màu xanh nước biển">
              <a:extLst>
                <a:ext uri="{FF2B5EF4-FFF2-40B4-BE49-F238E27FC236}">
                  <a16:creationId xmlns:a16="http://schemas.microsoft.com/office/drawing/2014/main" id="{F19F20ED-D6D2-112F-2DE2-036BE0F5F8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33333" y1="83854" x2="53922" y2="84896"/>
                          <a14:backgroundMark x1="27451" y1="72396" x2="27451" y2="72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t="11728" r="19360" b="16107"/>
            <a:stretch/>
          </p:blipFill>
          <p:spPr bwMode="auto">
            <a:xfrm>
              <a:off x="533400" y="3429000"/>
              <a:ext cx="499866" cy="577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B9FDF68-1318-1702-0E43-13DA309A9610}"/>
                </a:ext>
              </a:extLst>
            </p:cNvPr>
            <p:cNvSpPr/>
            <p:nvPr/>
          </p:nvSpPr>
          <p:spPr>
            <a:xfrm>
              <a:off x="491426" y="3418615"/>
              <a:ext cx="583813" cy="52322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800" b="1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800" b="1" baseline="-25000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cap="none" spc="0" baseline="-2500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840F33E-5B25-18A2-2815-9CA44A6F106A}"/>
              </a:ext>
            </a:extLst>
          </p:cNvPr>
          <p:cNvGrpSpPr/>
          <p:nvPr/>
        </p:nvGrpSpPr>
        <p:grpSpPr>
          <a:xfrm>
            <a:off x="6003605" y="2317148"/>
            <a:ext cx="654345" cy="527937"/>
            <a:chOff x="266803" y="4841431"/>
            <a:chExt cx="654345" cy="527937"/>
          </a:xfrm>
        </p:grpSpPr>
        <p:pic>
          <p:nvPicPr>
            <p:cNvPr id="50" name="Picture 4" descr="Red Festival PNG Image, Red Festive Ball Png, Red, Festive, Round PNG Image  For Free Download">
              <a:extLst>
                <a:ext uri="{FF2B5EF4-FFF2-40B4-BE49-F238E27FC236}">
                  <a16:creationId xmlns:a16="http://schemas.microsoft.com/office/drawing/2014/main" id="{E1453BF9-9EF7-3675-D394-2A5B9D3471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8" t="41243" r="39230" b="40532"/>
            <a:stretch/>
          </p:blipFill>
          <p:spPr bwMode="auto">
            <a:xfrm>
              <a:off x="298738" y="4841431"/>
              <a:ext cx="608390" cy="527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431D88F-F808-033B-E103-24997D0756F7}"/>
                </a:ext>
              </a:extLst>
            </p:cNvPr>
            <p:cNvSpPr/>
            <p:nvPr/>
          </p:nvSpPr>
          <p:spPr>
            <a:xfrm>
              <a:off x="266803" y="4849836"/>
              <a:ext cx="654345" cy="40011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000" b="1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vi-VN" sz="2000" b="1" baseline="-25000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000" b="1" cap="none" spc="0" baseline="-2500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BAE750C-3E84-8118-ED2A-A4713B3CF08D}"/>
              </a:ext>
            </a:extLst>
          </p:cNvPr>
          <p:cNvGrpSpPr/>
          <p:nvPr/>
        </p:nvGrpSpPr>
        <p:grpSpPr>
          <a:xfrm>
            <a:off x="6170176" y="3242928"/>
            <a:ext cx="583813" cy="582046"/>
            <a:chOff x="1384493" y="5399275"/>
            <a:chExt cx="583813" cy="582046"/>
          </a:xfrm>
        </p:grpSpPr>
        <p:pic>
          <p:nvPicPr>
            <p:cNvPr id="56" name="Picture 2" descr="Bao 1000 quả bóng phi 7.5 màu xanh nước biển">
              <a:extLst>
                <a:ext uri="{FF2B5EF4-FFF2-40B4-BE49-F238E27FC236}">
                  <a16:creationId xmlns:a16="http://schemas.microsoft.com/office/drawing/2014/main" id="{7F0ACB01-BCA5-0C17-2336-87162AE7FE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33333" y1="83854" x2="53922" y2="84896"/>
                          <a14:backgroundMark x1="27451" y1="72396" x2="27451" y2="72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16" t="11728" r="19360" b="16107"/>
            <a:stretch/>
          </p:blipFill>
          <p:spPr bwMode="auto">
            <a:xfrm>
              <a:off x="1447800" y="5404156"/>
              <a:ext cx="499866" cy="577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AAEC3D1-BF6B-6B89-1526-AA1D0C47DD6B}"/>
                </a:ext>
              </a:extLst>
            </p:cNvPr>
            <p:cNvSpPr/>
            <p:nvPr/>
          </p:nvSpPr>
          <p:spPr>
            <a:xfrm>
              <a:off x="1384493" y="5399275"/>
              <a:ext cx="583813" cy="52322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vi-VN" sz="2800" b="1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2800" b="1" baseline="-25000">
                  <a:ln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b="1" cap="none" spc="0" baseline="-2500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03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26719 0.0416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9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4167 -0.0469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28724 -0.071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22513 0.0530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vi-VN" sz="4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</a:t>
            </a:r>
            <a:r>
              <a:rPr kumimoji="0" lang="vi-VN" sz="4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r>
              <a:rPr kumimoji="0" lang="vi-VN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Quá</a:t>
            </a:r>
            <a:r>
              <a:rPr kumimoji="0" lang="vi-VN" sz="4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trình trao đổi khí giữa cơ thể sinh vật và môi trường diễn ra theo cơ chế nào?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vi-VN" sz="3200" noProof="0">
                <a:solidFill>
                  <a:prstClr val="black"/>
                </a:solidFill>
                <a:latin typeface="+mj-lt"/>
              </a:rPr>
              <a:t>K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huếch tán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Nhận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vi-VN" sz="3200" noProof="0">
                <a:solidFill>
                  <a:prstClr val="black"/>
                </a:solidFill>
                <a:latin typeface="+mj-lt"/>
              </a:rPr>
              <a:t>Cho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Không có cơ chế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>
                <a:solidFill>
                  <a:prstClr val="black"/>
                </a:solidFill>
                <a:latin typeface="+mj-lt"/>
              </a:rPr>
              <a:t>Câu 4: </a:t>
            </a:r>
            <a:r>
              <a:rPr lang="vi-VN" sz="4400">
                <a:solidFill>
                  <a:prstClr val="black"/>
                </a:solidFill>
                <a:latin typeface="+mj-lt"/>
              </a:rPr>
              <a:t>Ở động vật trao đổi khí được thực hiện qua quá trình gì?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A.Hít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B.Thở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ra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C.Hô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hấp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D.Quang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hợp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916394" y="4501085"/>
            <a:ext cx="2359211" cy="1104900"/>
          </a:xfrm>
          <a:prstGeom prst="cloud">
            <a:avLst/>
          </a:prstGeom>
          <a:solidFill>
            <a:srgbClr val="FF99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08377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vi-VN" sz="3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5: </a:t>
            </a:r>
            <a:r>
              <a:rPr kumimoji="0" lang="vi-VN" sz="3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Trao đổi khí thực hiện qua cả 2 quá trình là quang hợp và hô hấp xảy ra ở nhóm sinh vật nào?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sinh vật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82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1324</Words>
  <Application>Microsoft Office PowerPoint</Application>
  <PresentationFormat>Widescreen</PresentationFormat>
  <Paragraphs>276</Paragraphs>
  <Slides>42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H1. Trao đổi khí là gì? H2. Hoàn thành nội dung bảng:       H3. Trao đổi khí có liên quan gì với hô hấp tế bào?</dc:title>
  <dc:creator>asus</dc:creator>
  <cp:lastModifiedBy>Nguyen Trungdung</cp:lastModifiedBy>
  <cp:revision>45</cp:revision>
  <dcterms:created xsi:type="dcterms:W3CDTF">2022-07-18T14:29:46Z</dcterms:created>
  <dcterms:modified xsi:type="dcterms:W3CDTF">2024-11-27T15:32:14Z</dcterms:modified>
</cp:coreProperties>
</file>