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54" r:id="rId3"/>
  </p:sldMasterIdLst>
  <p:notesMasterIdLst>
    <p:notesMasterId r:id="rId30"/>
  </p:notesMasterIdLst>
  <p:handoutMasterIdLst>
    <p:handoutMasterId r:id="rId31"/>
  </p:handoutMasterIdLst>
  <p:sldIdLst>
    <p:sldId id="334" r:id="rId4"/>
    <p:sldId id="383" r:id="rId5"/>
    <p:sldId id="331" r:id="rId6"/>
    <p:sldId id="277" r:id="rId7"/>
    <p:sldId id="311" r:id="rId8"/>
    <p:sldId id="368" r:id="rId9"/>
    <p:sldId id="351" r:id="rId10"/>
    <p:sldId id="369" r:id="rId11"/>
    <p:sldId id="282" r:id="rId12"/>
    <p:sldId id="357" r:id="rId13"/>
    <p:sldId id="398" r:id="rId14"/>
    <p:sldId id="399" r:id="rId15"/>
    <p:sldId id="392" r:id="rId16"/>
    <p:sldId id="395" r:id="rId17"/>
    <p:sldId id="276" r:id="rId18"/>
    <p:sldId id="314" r:id="rId19"/>
    <p:sldId id="375" r:id="rId20"/>
    <p:sldId id="396" r:id="rId21"/>
    <p:sldId id="376" r:id="rId22"/>
    <p:sldId id="339" r:id="rId23"/>
    <p:sldId id="400" r:id="rId24"/>
    <p:sldId id="374" r:id="rId25"/>
    <p:sldId id="361" r:id="rId26"/>
    <p:sldId id="345" r:id="rId27"/>
    <p:sldId id="346" r:id="rId28"/>
    <p:sldId id="397" r:id="rId29"/>
  </p:sldIdLst>
  <p:sldSz cx="9144000" cy="5715000" type="screen16x10"/>
  <p:notesSz cx="6950075" cy="9236075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83469C"/>
    <a:srgbClr val="893BAD"/>
    <a:srgbClr val="9259DD"/>
    <a:srgbClr val="CF66E0"/>
    <a:srgbClr val="5B87CF"/>
    <a:srgbClr val="CCFFFF"/>
    <a:srgbClr val="FFCC99"/>
    <a:srgbClr val="FFFFFF"/>
    <a:srgbClr val="BB8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3357" autoAdjust="0"/>
  </p:normalViewPr>
  <p:slideViewPr>
    <p:cSldViewPr>
      <p:cViewPr varScale="1">
        <p:scale>
          <a:sx n="95" d="100"/>
          <a:sy n="95" d="100"/>
        </p:scale>
        <p:origin x="1075" y="72"/>
      </p:cViewPr>
      <p:guideLst>
        <p:guide orient="horz" pos="2160"/>
        <p:guide pos="384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0DD89BD-F517-411F-8614-2C67AA8EDA90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DA3DAD6-5D0E-4469-AD3E-53896475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4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92150"/>
            <a:ext cx="55435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53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3263" y="692150"/>
            <a:ext cx="55435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17F2DC-7C6D-42CA-97BD-A8FD0141A821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5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03263" y="692150"/>
            <a:ext cx="5543550" cy="3463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065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03263" y="692150"/>
            <a:ext cx="5543550" cy="3463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9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692150"/>
            <a:ext cx="55435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27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5CBDDE2-2C39-CDE0-6E1A-FA824FA9AD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CC1229D-24AE-EC5E-BB2C-7F0F4E3357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0D4A72B-32B9-5500-0701-89D80F436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051FBC-E8E8-4B10-8DA2-AC2B18C13D87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6320de4b7d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6320de4b7d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173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03263" y="692150"/>
            <a:ext cx="5543550" cy="3463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92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D74BEC88-1960-7350-D9D6-A00E2461FC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4C333597-329D-DB7C-7169-E55456CA5D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3D2A6971-2AE2-4ACF-DAD1-3428D06B6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65F909-94C1-42EA-8F4D-E175FF206C38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" y="97327"/>
            <a:ext cx="878832" cy="1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817340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0" y="1333500"/>
            <a:ext cx="8229481" cy="3771636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28865"/>
            <a:ext cx="2056477" cy="4876271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28865"/>
            <a:ext cx="6058689" cy="4876271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5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" y="97327"/>
            <a:ext cx="878832" cy="1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817340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90" y="1775355"/>
            <a:ext cx="7772221" cy="1225021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79" y="3238500"/>
            <a:ext cx="6400443" cy="1460500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3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0" y="1333500"/>
            <a:ext cx="8229481" cy="3771636"/>
          </a:xfrm>
          <a:prstGeom prst="rect">
            <a:avLst/>
          </a:prstGeom>
        </p:spPr>
        <p:txBody>
          <a:bodyPr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4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3672417"/>
            <a:ext cx="7772221" cy="1135063"/>
          </a:xfrm>
          <a:prstGeom prst="rect">
            <a:avLst/>
          </a:prstGeom>
        </p:spPr>
        <p:txBody>
          <a:bodyPr lIns="71323" tIns="35662" rIns="71323" bIns="35662" anchor="t"/>
          <a:lstStyle>
            <a:lvl1pPr algn="l">
              <a:defRPr sz="31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422261"/>
            <a:ext cx="7772221" cy="1250156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333500"/>
            <a:ext cx="4056988" cy="3771636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333500"/>
            <a:ext cx="4058178" cy="3771636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6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279261"/>
            <a:ext cx="4040317" cy="533135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1812396"/>
            <a:ext cx="4040317" cy="329274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4" y="1279261"/>
            <a:ext cx="4041507" cy="533135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4" y="1812396"/>
            <a:ext cx="4041507" cy="329274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9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3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3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0" y="1333500"/>
            <a:ext cx="8229481" cy="3771636"/>
          </a:xfrm>
          <a:prstGeom prst="rect">
            <a:avLst/>
          </a:prstGeom>
        </p:spPr>
        <p:txBody>
          <a:bodyPr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1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7542"/>
            <a:ext cx="3007910" cy="968375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27542"/>
            <a:ext cx="5112019" cy="4877594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195917"/>
            <a:ext cx="3007910" cy="3909219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6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4000500"/>
            <a:ext cx="5487114" cy="472282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510646"/>
            <a:ext cx="5487114" cy="3429000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472782"/>
            <a:ext cx="5487114" cy="670718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8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0" y="1333500"/>
            <a:ext cx="8229481" cy="3771636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9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28865"/>
            <a:ext cx="2056477" cy="4876271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28865"/>
            <a:ext cx="6058689" cy="4876271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5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" y="97327"/>
            <a:ext cx="878832" cy="1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817340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9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6C84-670D-3583-7D3B-14817B1E8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CF506-4F42-E7CC-A8AB-D5F96142A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486E5-8DE0-D3E2-FED6-EE6DF4463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A6945-693A-8754-A616-B5CE05D1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A79AD-4D88-548C-ADC4-8E8B2ABF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7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90F8B-4C9B-B894-957A-1AB19970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6B48-7E84-E156-C268-EAE4B7727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90B67-D2CE-1725-6804-3CB6F332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DE064-51FA-BA3D-3676-F35ED59D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C0CA6-BE18-DF76-12CD-2CD17719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97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513CB-6DE9-AA87-5E11-BDDE3AF7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4CF98-D144-48C7-6799-6DD733A01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A390F-DDBC-F751-C6C5-EA578956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8A9AC-8AE8-BE9C-D764-8979082A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6C682-A281-663A-4DEC-BE4E8241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2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E727-CD6B-7305-3C2C-F7D97A9A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AADB-5FF0-9D7C-D12C-714FA027A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328BF-3000-4E45-35EE-8B680C06A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A19BC-F3E9-D966-B8D3-57CDD7FA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A8C73-377F-E00C-2A1E-318B1905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0AA1C-F141-847D-109F-D9667D2A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40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6DBB-DB76-53BC-EF13-A215E11E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EA8D4-E285-7FB9-028D-C70214642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B8587-CF9D-54DF-E7CA-3C2E7FE48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17922-6D6F-D6F4-8ED6-875947009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1DB23F-55C6-1093-5B3B-7D598CBF5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7EDE5-9C29-AFA6-17AC-3BA862D2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2E3A7E-4E7C-88AB-7DCC-233DC641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9DAF6-48EA-9F90-ADE9-9AA35F2D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4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3672417"/>
            <a:ext cx="7772221" cy="1135063"/>
          </a:xfrm>
          <a:prstGeom prst="rect">
            <a:avLst/>
          </a:prstGeom>
        </p:spPr>
        <p:txBody>
          <a:bodyPr lIns="71323" tIns="35662" rIns="71323" bIns="35662" anchor="t"/>
          <a:lstStyle>
            <a:lvl1pPr algn="l">
              <a:defRPr sz="31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422261"/>
            <a:ext cx="7772221" cy="1250156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7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27E0-0102-07F7-CB19-A2E02E71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FCDB6-24A6-B3D0-AB6B-5320B799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BE40A-6A54-D31A-0840-B3A57F3F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AFEEE-E63C-081C-7EF5-89407488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04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05A0C7-8F7E-D81B-9795-7526604D1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E2F455-6DBD-576E-1509-2A11731A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B6E8-DC96-BCFF-F619-B6F299D1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12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F52F-26BE-0E11-F64B-381180F0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97AC6-6DEA-BFE3-4258-F23CF0C6D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34194-79FB-C50D-829F-515E9D738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B27A5-9092-A25D-901F-3A0CF947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98715-9F42-EBDD-F614-DAED518A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DD1E1-333B-0CE1-A1B5-220E0799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62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21BD-6D10-2647-72E7-E6E6DD830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28FFA-A9AC-D1CF-6BC8-36147081C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2C4FB-56EB-212F-D747-E6279F575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AA57D-544A-8763-3E02-A9A645CC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CF089-223B-30F6-C565-A3438238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6324B-0BDF-DB84-3E5B-EA5076EF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45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00F5-1CB6-7A5B-C917-CB17D701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E804B-099A-B6D6-3C96-75D70F967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67321-B822-2F7B-7D58-3351920B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97BB-5615-06D1-B77B-EDB28E1C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BA3C5-8DE6-8E3F-1790-97A78EDA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40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67AC11-540C-2B4F-C54C-967B87362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6157D-2261-DF7C-B51E-C617467CC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0BCA6-9FA0-0658-E582-8B2F083B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C31E9-4D05-2B5F-9796-05BDD5A6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32F86-1B46-A7AB-8DD1-14E829FA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52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 flipH="1">
            <a:off x="5408076" y="1207983"/>
            <a:ext cx="2250000" cy="6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 flipH="1">
            <a:off x="1483662" y="4624328"/>
            <a:ext cx="2250000" cy="681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 idx="2"/>
          </p:nvPr>
        </p:nvSpPr>
        <p:spPr>
          <a:xfrm flipH="1">
            <a:off x="1505901" y="4113349"/>
            <a:ext cx="2205600" cy="699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 flipH="1">
            <a:off x="5408076" y="1663942"/>
            <a:ext cx="2250000" cy="681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2421000" y="315120"/>
            <a:ext cx="4302000" cy="7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678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546575" y="2798028"/>
            <a:ext cx="8050800" cy="2089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421000" y="315120"/>
            <a:ext cx="4302000" cy="7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56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333500"/>
            <a:ext cx="4056988" cy="3771636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333500"/>
            <a:ext cx="4058178" cy="3771636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9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279261"/>
            <a:ext cx="4040317" cy="533135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1812396"/>
            <a:ext cx="4040317" cy="329274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4" y="1279261"/>
            <a:ext cx="4041507" cy="533135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4" y="1812396"/>
            <a:ext cx="4041507" cy="329274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8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5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5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7542"/>
            <a:ext cx="3007910" cy="968375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27542"/>
            <a:ext cx="5112019" cy="4877594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195917"/>
            <a:ext cx="3007910" cy="3909219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4000500"/>
            <a:ext cx="5487114" cy="472282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510646"/>
            <a:ext cx="5487114" cy="3429000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472782"/>
            <a:ext cx="5487114" cy="670718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暂存图\rBACFFMuW76yfye0AAJVEWQ0d2A30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34" y="-15875"/>
            <a:ext cx="9180918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暂存图\rBACFFM2uW76yfye0AAJVEWQ0d2A30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40" y="-13312"/>
            <a:ext cx="9268641" cy="578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暂存图\1905548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69" y="35373"/>
            <a:ext cx="878832" cy="1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683061" y="755387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58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5EFEC5-6F37-4BB4-6FED-1F6CFB48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AE459-E13E-1C6E-96C2-D3A6A3D81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7EB0B-0538-DA96-3A6F-B52C547F4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BF725-1648-45BA-BFE9-37A97372FC1A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342F4-60B8-F325-FE0C-F3598AD29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13DFF-9A01-6DFB-91F6-646A41B28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37F58-67D5-4620-963E-3A9E2C16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9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" Type="http://schemas.openxmlformats.org/officeDocument/2006/relationships/video" Target="file:///D:\GIAO%20AN%20DT%20KHTN%206\Qu&#234;%20huong\Qu&#234;%20huong.mp4" TargetMode="External"/><Relationship Id="rId4" Type="http://schemas.openxmlformats.org/officeDocument/2006/relationships/hyperlink" Target="Qu&#234;%20H&#432;&#417;ng%20-%20C&#7849;m%20Ly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753" y="1440174"/>
            <a:ext cx="6256572" cy="207145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LIỆT KÊ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NHÌN THẤY TRONG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HỌC, NGOÀI SÂN TRƯỜNG?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3221674" y="387283"/>
            <a:ext cx="3255557" cy="672185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KHỞI ĐỘNG</a:t>
            </a:r>
          </a:p>
        </p:txBody>
      </p:sp>
      <p:sp>
        <p:nvSpPr>
          <p:cNvPr id="6" name="圆角矩形 27"/>
          <p:cNvSpPr/>
          <p:nvPr/>
        </p:nvSpPr>
        <p:spPr>
          <a:xfrm>
            <a:off x="2897596" y="307907"/>
            <a:ext cx="3672886" cy="703448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26">
            <a:extLst>
              <a:ext uri="{FF2B5EF4-FFF2-40B4-BE49-F238E27FC236}">
                <a16:creationId xmlns:a16="http://schemas.microsoft.com/office/drawing/2014/main" id="{9C868B1D-ABAD-4AAE-ACA2-30BBC53D94F2}"/>
              </a:ext>
            </a:extLst>
          </p:cNvPr>
          <p:cNvSpPr/>
          <p:nvPr/>
        </p:nvSpPr>
        <p:spPr>
          <a:xfrm>
            <a:off x="1344032" y="3044451"/>
            <a:ext cx="1684304" cy="1871205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8" name="椭圆 25">
            <a:extLst>
              <a:ext uri="{FF2B5EF4-FFF2-40B4-BE49-F238E27FC236}">
                <a16:creationId xmlns:a16="http://schemas.microsoft.com/office/drawing/2014/main" id="{AEBEDD67-E421-4383-8F79-F3AA3F1FCA22}"/>
              </a:ext>
            </a:extLst>
          </p:cNvPr>
          <p:cNvSpPr/>
          <p:nvPr/>
        </p:nvSpPr>
        <p:spPr>
          <a:xfrm>
            <a:off x="1347444" y="1984788"/>
            <a:ext cx="364804" cy="40528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9" name="椭圆 27">
            <a:extLst>
              <a:ext uri="{FF2B5EF4-FFF2-40B4-BE49-F238E27FC236}">
                <a16:creationId xmlns:a16="http://schemas.microsoft.com/office/drawing/2014/main" id="{AEB4FD85-D200-4C32-9ABA-960C11D07A64}"/>
              </a:ext>
            </a:extLst>
          </p:cNvPr>
          <p:cNvSpPr/>
          <p:nvPr/>
        </p:nvSpPr>
        <p:spPr>
          <a:xfrm>
            <a:off x="1004656" y="3511628"/>
            <a:ext cx="562977" cy="625448"/>
          </a:xfrm>
          <a:prstGeom prst="ellipse">
            <a:avLst/>
          </a:prstGeom>
          <a:solidFill>
            <a:srgbClr val="BB81E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28">
            <a:extLst>
              <a:ext uri="{FF2B5EF4-FFF2-40B4-BE49-F238E27FC236}">
                <a16:creationId xmlns:a16="http://schemas.microsoft.com/office/drawing/2014/main" id="{3271E615-3814-4F7E-ABBC-A7B84112B4D8}"/>
              </a:ext>
            </a:extLst>
          </p:cNvPr>
          <p:cNvSpPr/>
          <p:nvPr/>
        </p:nvSpPr>
        <p:spPr>
          <a:xfrm>
            <a:off x="7403579" y="739575"/>
            <a:ext cx="710381" cy="789209"/>
          </a:xfrm>
          <a:prstGeom prst="ellipse">
            <a:avLst/>
          </a:prstGeom>
          <a:solidFill>
            <a:srgbClr val="CF66E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29">
            <a:extLst>
              <a:ext uri="{FF2B5EF4-FFF2-40B4-BE49-F238E27FC236}">
                <a16:creationId xmlns:a16="http://schemas.microsoft.com/office/drawing/2014/main" id="{C8063D82-2977-42CC-9ACE-70DE35ED30DA}"/>
              </a:ext>
            </a:extLst>
          </p:cNvPr>
          <p:cNvSpPr/>
          <p:nvPr/>
        </p:nvSpPr>
        <p:spPr>
          <a:xfrm>
            <a:off x="2756457" y="3443938"/>
            <a:ext cx="684833" cy="760827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32">
            <a:extLst>
              <a:ext uri="{FF2B5EF4-FFF2-40B4-BE49-F238E27FC236}">
                <a16:creationId xmlns:a16="http://schemas.microsoft.com/office/drawing/2014/main" id="{F8E0CCBE-5353-4068-8561-62750445DB5F}"/>
              </a:ext>
            </a:extLst>
          </p:cNvPr>
          <p:cNvSpPr/>
          <p:nvPr/>
        </p:nvSpPr>
        <p:spPr>
          <a:xfrm>
            <a:off x="2056693" y="370120"/>
            <a:ext cx="521184" cy="57901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35">
            <a:extLst>
              <a:ext uri="{FF2B5EF4-FFF2-40B4-BE49-F238E27FC236}">
                <a16:creationId xmlns:a16="http://schemas.microsoft.com/office/drawing/2014/main" id="{7FB7425D-BA2F-40DF-8E09-35ABC71346D7}"/>
              </a:ext>
            </a:extLst>
          </p:cNvPr>
          <p:cNvSpPr/>
          <p:nvPr/>
        </p:nvSpPr>
        <p:spPr>
          <a:xfrm>
            <a:off x="7581092" y="1717374"/>
            <a:ext cx="582122" cy="646718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36">
            <a:extLst>
              <a:ext uri="{FF2B5EF4-FFF2-40B4-BE49-F238E27FC236}">
                <a16:creationId xmlns:a16="http://schemas.microsoft.com/office/drawing/2014/main" id="{6FBB957F-3F05-4F57-BEAB-207F7F715099}"/>
              </a:ext>
            </a:extLst>
          </p:cNvPr>
          <p:cNvSpPr/>
          <p:nvPr/>
        </p:nvSpPr>
        <p:spPr>
          <a:xfrm>
            <a:off x="7615300" y="3639801"/>
            <a:ext cx="677172" cy="75231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4" descr="C:\Users\user\Desktop\暂存图\rBACFFMuW76juUJBAAJdRSyq8ZM495.png">
            <a:extLst>
              <a:ext uri="{FF2B5EF4-FFF2-40B4-BE49-F238E27FC236}">
                <a16:creationId xmlns:a16="http://schemas.microsoft.com/office/drawing/2014/main" id="{9C25CBAB-C03C-48D4-98DF-4281D9B89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20" y="3604011"/>
            <a:ext cx="1042214" cy="11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椭圆 23">
            <a:extLst>
              <a:ext uri="{FF2B5EF4-FFF2-40B4-BE49-F238E27FC236}">
                <a16:creationId xmlns:a16="http://schemas.microsoft.com/office/drawing/2014/main" id="{C87B704E-D1C5-4648-B6D7-958882CD0B29}"/>
              </a:ext>
            </a:extLst>
          </p:cNvPr>
          <p:cNvSpPr/>
          <p:nvPr/>
        </p:nvSpPr>
        <p:spPr>
          <a:xfrm>
            <a:off x="7226003" y="1957400"/>
            <a:ext cx="1820625" cy="202265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30">
            <a:extLst>
              <a:ext uri="{FF2B5EF4-FFF2-40B4-BE49-F238E27FC236}">
                <a16:creationId xmlns:a16="http://schemas.microsoft.com/office/drawing/2014/main" id="{873A064E-A6EE-4837-BAC5-36F6E80E3E46}"/>
              </a:ext>
            </a:extLst>
          </p:cNvPr>
          <p:cNvSpPr/>
          <p:nvPr/>
        </p:nvSpPr>
        <p:spPr>
          <a:xfrm>
            <a:off x="499099" y="195440"/>
            <a:ext cx="1745897" cy="1939633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5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r="-513"/>
          <a:stretch>
            <a:fillRect/>
          </a:stretch>
        </p:blipFill>
        <p:spPr>
          <a:xfrm>
            <a:off x="179512" y="-1"/>
            <a:ext cx="8964488" cy="4825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1" y="4825151"/>
            <a:ext cx="8892480" cy="810684"/>
          </a:xfrm>
          <a:prstGeom prst="rect">
            <a:avLst/>
          </a:prstGeom>
          <a:solidFill>
            <a:schemeClr val="bg1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à vật không sống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9" y="4445354"/>
            <a:ext cx="2353086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497" y="4445353"/>
            <a:ext cx="2451652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6956" y="4445354"/>
            <a:ext cx="2087951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4680" y="2175823"/>
            <a:ext cx="2069928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tự nhiên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1756" y="2175823"/>
            <a:ext cx="1156056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sống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323" y="4537687"/>
            <a:ext cx="144104" cy="28746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516" y="2222675"/>
            <a:ext cx="2628109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tự nhiên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398A65-08DF-96C6-54EF-DF5EA5D1DF24}"/>
              </a:ext>
            </a:extLst>
          </p:cNvPr>
          <p:cNvSpPr txBox="1"/>
          <p:nvPr/>
        </p:nvSpPr>
        <p:spPr>
          <a:xfrm>
            <a:off x="251520" y="265212"/>
            <a:ext cx="8640960" cy="4836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đâu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đâu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arenR"/>
              <a:tabLst>
                <a:tab pos="540385" algn="l"/>
              </a:tabLst>
            </a:pP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63% - 68%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arenR"/>
              <a:tabLst>
                <a:tab pos="540385" algn="l"/>
              </a:tabLst>
            </a:pP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Thuỷ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lọ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cốc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bát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nổi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…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arenR"/>
              <a:tabLst>
                <a:tab pos="540385" algn="l"/>
              </a:tabLst>
            </a:pP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chì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ruột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chì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arenR"/>
              <a:tabLst>
                <a:tab pos="540385" algn="l"/>
              </a:tabLst>
            </a:pP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Paracetamol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thuốc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cúm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3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E198452-D89B-347D-B027-A62A1E983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192964"/>
              </p:ext>
            </p:extLst>
          </p:nvPr>
        </p:nvGraphicFramePr>
        <p:xfrm>
          <a:off x="395536" y="223316"/>
          <a:ext cx="8352928" cy="2626680"/>
        </p:xfrm>
        <a:graphic>
          <a:graphicData uri="http://schemas.openxmlformats.org/drawingml/2006/table">
            <a:tbl>
              <a:tblPr firstRow="1" firstCol="1" bandRow="1"/>
              <a:tblGrid>
                <a:gridCol w="1152128">
                  <a:extLst>
                    <a:ext uri="{9D8B030D-6E8A-4147-A177-3AD203B41FA5}">
                      <a16:colId xmlns:a16="http://schemas.microsoft.com/office/drawing/2014/main" val="451480002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3902547917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4041070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Câu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thể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36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người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786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Lọ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cốc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bát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nồi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Thủy tinh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245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Ruột bút chì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Than chì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253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Thuốc điều trị cảm cúm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Paracetamol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194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74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D95142-CFC9-5EDA-6007-2A8647280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40059"/>
              </p:ext>
            </p:extLst>
          </p:nvPr>
        </p:nvGraphicFramePr>
        <p:xfrm>
          <a:off x="395536" y="0"/>
          <a:ext cx="8640960" cy="5636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13">
                  <a:extLst>
                    <a:ext uri="{9D8B030D-6E8A-4147-A177-3AD203B41FA5}">
                      <a16:colId xmlns:a16="http://schemas.microsoft.com/office/drawing/2014/main" val="2914597420"/>
                    </a:ext>
                  </a:extLst>
                </a:gridCol>
                <a:gridCol w="2108806">
                  <a:extLst>
                    <a:ext uri="{9D8B030D-6E8A-4147-A177-3AD203B41FA5}">
                      <a16:colId xmlns:a16="http://schemas.microsoft.com/office/drawing/2014/main" val="4057413079"/>
                    </a:ext>
                  </a:extLst>
                </a:gridCol>
                <a:gridCol w="1208707">
                  <a:extLst>
                    <a:ext uri="{9D8B030D-6E8A-4147-A177-3AD203B41FA5}">
                      <a16:colId xmlns:a16="http://schemas.microsoft.com/office/drawing/2014/main" val="2897795668"/>
                    </a:ext>
                  </a:extLst>
                </a:gridCol>
                <a:gridCol w="1671614">
                  <a:extLst>
                    <a:ext uri="{9D8B030D-6E8A-4147-A177-3AD203B41FA5}">
                      <a16:colId xmlns:a16="http://schemas.microsoft.com/office/drawing/2014/main" val="177523625"/>
                    </a:ext>
                  </a:extLst>
                </a:gridCol>
                <a:gridCol w="1105837">
                  <a:extLst>
                    <a:ext uri="{9D8B030D-6E8A-4147-A177-3AD203B41FA5}">
                      <a16:colId xmlns:a16="http://schemas.microsoft.com/office/drawing/2014/main" val="3598598841"/>
                    </a:ext>
                  </a:extLst>
                </a:gridCol>
                <a:gridCol w="1774483">
                  <a:extLst>
                    <a:ext uri="{9D8B030D-6E8A-4147-A177-3AD203B41FA5}">
                      <a16:colId xmlns:a16="http://schemas.microsoft.com/office/drawing/2014/main" val="4130890944"/>
                    </a:ext>
                  </a:extLst>
                </a:gridCol>
              </a:tblGrid>
              <a:tr h="788229">
                <a:tc rowSpan="2"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093" marB="38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</a:p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5183"/>
                  </a:ext>
                </a:extLst>
              </a:tr>
              <a:tr h="942786">
                <a:tc vMerge="1">
                  <a:txBody>
                    <a:bodyPr/>
                    <a:lstStyle/>
                    <a:p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019385"/>
                  </a:ext>
                </a:extLst>
              </a:tr>
              <a:tr h="627148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0" marR="76200" marT="38093" marB="38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093" marB="38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565703"/>
                  </a:ext>
                </a:extLst>
              </a:tr>
              <a:tr h="76956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0" marR="76200" marT="38093" marB="38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093" marB="38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446137"/>
                  </a:ext>
                </a:extLst>
              </a:tr>
              <a:tr h="627148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0" marR="76200" marT="38093" marB="38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093" marB="38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549285"/>
                  </a:ext>
                </a:extLst>
              </a:tr>
              <a:tr h="627148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0" marR="76200" marT="38093" marB="38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093" marB="38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475565"/>
                  </a:ext>
                </a:extLst>
              </a:tr>
              <a:tr h="627148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0" marR="76200" marT="38093" marB="380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909362"/>
                  </a:ext>
                </a:extLst>
              </a:tr>
              <a:tr h="627148">
                <a:tc>
                  <a:txBody>
                    <a:bodyPr/>
                    <a:lstStyle/>
                    <a:p>
                      <a:r>
                        <a:rPr lang="en-US" sz="1700" dirty="0"/>
                        <a:t>6</a:t>
                      </a:r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093" marB="38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9906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>
            <a:extLst>
              <a:ext uri="{FF2B5EF4-FFF2-40B4-BE49-F238E27FC236}">
                <a16:creationId xmlns:a16="http://schemas.microsoft.com/office/drawing/2014/main" id="{D208EDDB-3AAE-CBFA-D805-1A5C6391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604" y="4375077"/>
            <a:ext cx="1338792" cy="134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5">
            <a:extLst>
              <a:ext uri="{FF2B5EF4-FFF2-40B4-BE49-F238E27FC236}">
                <a16:creationId xmlns:a16="http://schemas.microsoft.com/office/drawing/2014/main" id="{5DDF24C8-02F8-AA70-FBB1-8C52E3445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928" y="956470"/>
            <a:ext cx="2890573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50" b="1">
                <a:solidFill>
                  <a:srgbClr val="FF0000"/>
                </a:solidFill>
                <a:latin typeface="Times New Roman" panose="02020603050405020304" pitchFamily="18" charset="0"/>
              </a:rPr>
              <a:t>HƯỚNG DẪN VỀ </a:t>
            </a:r>
            <a:r>
              <a:rPr lang="vi-VN" altLang="en-US" sz="1750" b="1">
                <a:solidFill>
                  <a:srgbClr val="FF0000"/>
                </a:solidFill>
                <a:latin typeface="Times New Roman" panose="02020603050405020304" pitchFamily="18" charset="0"/>
              </a:rPr>
              <a:t>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762000" y="1284553"/>
            <a:ext cx="7620000" cy="27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500"/>
          </a:p>
        </p:txBody>
      </p:sp>
      <p:sp>
        <p:nvSpPr>
          <p:cNvPr id="35845" name="TextBox 1">
            <a:extLst>
              <a:ext uri="{FF2B5EF4-FFF2-40B4-BE49-F238E27FC236}">
                <a16:creationId xmlns:a16="http://schemas.microsoft.com/office/drawing/2014/main" id="{5E6DB9B3-19CE-F58E-EE86-56C4391A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979" y="1617963"/>
            <a:ext cx="6891453" cy="263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5000"/>
              </a:lnSpc>
              <a:spcBef>
                <a:spcPts val="375"/>
              </a:spcBef>
              <a:spcAft>
                <a:spcPts val="375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5000"/>
              </a:lnSpc>
              <a:spcBef>
                <a:spcPts val="375"/>
              </a:spcBef>
              <a:spcAft>
                <a:spcPts val="375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5000"/>
              </a:lnSpc>
              <a:spcBef>
                <a:spcPts val="375"/>
              </a:spcBef>
              <a:spcAft>
                <a:spcPts val="375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1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đường,1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muối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marL="0" indent="0" algn="just">
              <a:lnSpc>
                <a:spcPct val="105000"/>
              </a:lnSpc>
              <a:spcBef>
                <a:spcPts val="375"/>
              </a:spcBef>
              <a:spcAft>
                <a:spcPts val="375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than, 1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dầu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846" name="Picture 23">
            <a:extLst>
              <a:ext uri="{FF2B5EF4-FFF2-40B4-BE49-F238E27FC236}">
                <a16:creationId xmlns:a16="http://schemas.microsoft.com/office/drawing/2014/main" id="{0C2ABE48-3E82-D24A-672B-39EDFFB04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73" y="1312334"/>
            <a:ext cx="640292" cy="63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1;p35">
            <a:extLst>
              <a:ext uri="{FF2B5EF4-FFF2-40B4-BE49-F238E27FC236}">
                <a16:creationId xmlns:a16="http://schemas.microsoft.com/office/drawing/2014/main" id="{1904B258-7B0F-4FA3-00AC-7749CEFF62F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flipH="1">
            <a:off x="1835696" y="187913"/>
            <a:ext cx="4387604" cy="46920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KIỂM TRA BÀI CŨ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056C7-1448-F7AD-F79D-F18653FFDC3A}"/>
              </a:ext>
            </a:extLst>
          </p:cNvPr>
          <p:cNvSpPr/>
          <p:nvPr/>
        </p:nvSpPr>
        <p:spPr>
          <a:xfrm>
            <a:off x="122965" y="516071"/>
            <a:ext cx="8913531" cy="32932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vi-VN" sz="2600" dirty="0">
                <a:latin typeface="+mj-lt"/>
              </a:rPr>
              <a:t>Trong các câu sau, từ (cụm từ) in nghiêng nào chỉ vật thể tự nhiên, vật thể nhân tạo, vật sống, vật không sống, chất?</a:t>
            </a:r>
            <a:br>
              <a:rPr lang="vi-VN" sz="2600" dirty="0">
                <a:latin typeface="+mj-lt"/>
              </a:rPr>
            </a:br>
            <a:r>
              <a:rPr lang="vi-VN" sz="2600" dirty="0">
                <a:latin typeface="+mj-lt"/>
              </a:rPr>
              <a:t>1. </a:t>
            </a:r>
            <a:r>
              <a:rPr lang="vi-VN" sz="2600" b="1" i="1" dirty="0">
                <a:latin typeface="+mj-lt"/>
              </a:rPr>
              <a:t>Dây dẫn diện</a:t>
            </a:r>
            <a:r>
              <a:rPr lang="vi-VN" sz="2600" b="1" dirty="0">
                <a:latin typeface="+mj-lt"/>
              </a:rPr>
              <a:t> </a:t>
            </a:r>
            <a:r>
              <a:rPr lang="vi-VN" sz="2600" dirty="0">
                <a:latin typeface="+mj-lt"/>
              </a:rPr>
              <a:t>làm</a:t>
            </a:r>
            <a:r>
              <a:rPr lang="en-US" sz="2600" dirty="0">
                <a:latin typeface="+mj-lt"/>
              </a:rPr>
              <a:t> </a:t>
            </a:r>
            <a:r>
              <a:rPr lang="vi-VN" sz="2600" dirty="0">
                <a:latin typeface="+mj-lt"/>
              </a:rPr>
              <a:t>bằng</a:t>
            </a:r>
            <a:r>
              <a:rPr lang="en-US" sz="2600" dirty="0">
                <a:latin typeface="+mj-lt"/>
              </a:rPr>
              <a:t> </a:t>
            </a:r>
            <a:r>
              <a:rPr lang="vi-VN" sz="2600" dirty="0">
                <a:latin typeface="+mj-lt"/>
              </a:rPr>
              <a:t> </a:t>
            </a:r>
            <a:r>
              <a:rPr lang="vi-VN" sz="2600" i="1" dirty="0">
                <a:latin typeface="+mj-lt"/>
              </a:rPr>
              <a:t>đồng</a:t>
            </a:r>
            <a:r>
              <a:rPr lang="vi-VN" sz="2600" dirty="0">
                <a:latin typeface="+mj-lt"/>
              </a:rPr>
              <a:t> hoặc </a:t>
            </a:r>
            <a:r>
              <a:rPr lang="vi-VN" sz="2600" b="1" i="1" dirty="0">
                <a:latin typeface="+mj-lt"/>
              </a:rPr>
              <a:t>nhôm</a:t>
            </a:r>
            <a:r>
              <a:rPr lang="vi-VN" sz="2600" dirty="0">
                <a:latin typeface="+mj-lt"/>
              </a:rPr>
              <a:t>, được bọc trong </a:t>
            </a:r>
            <a:r>
              <a:rPr lang="vi-VN" sz="2600" b="1" i="1" dirty="0">
                <a:latin typeface="+mj-lt"/>
              </a:rPr>
              <a:t>chất dẻo (nhựa)</a:t>
            </a:r>
            <a:br>
              <a:rPr lang="vi-VN" sz="2600" b="1" dirty="0">
                <a:latin typeface="+mj-lt"/>
              </a:rPr>
            </a:br>
            <a:r>
              <a:rPr lang="vi-VN" sz="2600" dirty="0">
                <a:latin typeface="+mj-lt"/>
              </a:rPr>
              <a:t>2. </a:t>
            </a:r>
            <a:r>
              <a:rPr lang="vi-VN" sz="2600" b="1" i="1" dirty="0">
                <a:latin typeface="+mj-lt"/>
              </a:rPr>
              <a:t>Chiếc ấm</a:t>
            </a:r>
            <a:r>
              <a:rPr lang="vi-VN" sz="2600" b="1" dirty="0">
                <a:latin typeface="+mj-lt"/>
              </a:rPr>
              <a:t> </a:t>
            </a:r>
            <a:r>
              <a:rPr lang="vi-VN" sz="2600" dirty="0">
                <a:latin typeface="+mj-lt"/>
              </a:rPr>
              <a:t>được làm bằng </a:t>
            </a:r>
            <a:r>
              <a:rPr lang="vi-VN" sz="2600" b="1" i="1" dirty="0">
                <a:latin typeface="+mj-lt"/>
              </a:rPr>
              <a:t>nhôm</a:t>
            </a:r>
            <a:br>
              <a:rPr lang="vi-VN" sz="2600" dirty="0">
                <a:latin typeface="+mj-lt"/>
              </a:rPr>
            </a:br>
            <a:r>
              <a:rPr lang="vi-VN" sz="2600" dirty="0">
                <a:latin typeface="+mj-lt"/>
              </a:rPr>
              <a:t>3. </a:t>
            </a:r>
            <a:r>
              <a:rPr lang="vi-VN" sz="2600" b="1" i="1" dirty="0">
                <a:latin typeface="+mj-lt"/>
              </a:rPr>
              <a:t>Giấm ăn</a:t>
            </a:r>
            <a:r>
              <a:rPr lang="vi-VN" sz="2600" b="1" dirty="0">
                <a:latin typeface="+mj-lt"/>
              </a:rPr>
              <a:t> </a:t>
            </a:r>
            <a:r>
              <a:rPr lang="vi-VN" sz="2600" dirty="0">
                <a:latin typeface="+mj-lt"/>
              </a:rPr>
              <a:t>(giấm gạo) có thành phần chủ yếu là </a:t>
            </a:r>
            <a:r>
              <a:rPr lang="vi-VN" sz="2600" b="1" i="1" dirty="0">
                <a:latin typeface="+mj-lt"/>
              </a:rPr>
              <a:t>acetic aci</a:t>
            </a:r>
            <a:r>
              <a:rPr lang="vi-VN" sz="2600" i="1" dirty="0">
                <a:latin typeface="+mj-lt"/>
              </a:rPr>
              <a:t>d</a:t>
            </a:r>
            <a:r>
              <a:rPr lang="vi-VN" sz="2600" dirty="0">
                <a:latin typeface="+mj-lt"/>
              </a:rPr>
              <a:t> và </a:t>
            </a:r>
            <a:r>
              <a:rPr lang="vi-VN" sz="2600" b="1" i="1" dirty="0">
                <a:latin typeface="+mj-lt"/>
              </a:rPr>
              <a:t>nước</a:t>
            </a:r>
            <a:br>
              <a:rPr lang="vi-VN" sz="2600" dirty="0">
                <a:latin typeface="+mj-lt"/>
              </a:rPr>
            </a:br>
            <a:r>
              <a:rPr lang="vi-VN" sz="2600" dirty="0">
                <a:latin typeface="+mj-lt"/>
              </a:rPr>
              <a:t>4. Thân </a:t>
            </a:r>
            <a:r>
              <a:rPr lang="vi-VN" sz="2600" b="1" i="1" dirty="0">
                <a:latin typeface="+mj-lt"/>
              </a:rPr>
              <a:t>cây bạch đàn</a:t>
            </a:r>
            <a:r>
              <a:rPr lang="vi-VN" sz="2600" b="1" dirty="0">
                <a:latin typeface="+mj-lt"/>
              </a:rPr>
              <a:t> </a:t>
            </a:r>
            <a:r>
              <a:rPr lang="vi-VN" sz="2600" dirty="0">
                <a:latin typeface="+mj-lt"/>
              </a:rPr>
              <a:t>có nhiều</a:t>
            </a:r>
            <a:r>
              <a:rPr lang="vi-VN" sz="2600" i="1" dirty="0">
                <a:latin typeface="+mj-lt"/>
              </a:rPr>
              <a:t> </a:t>
            </a:r>
            <a:r>
              <a:rPr lang="vi-VN" sz="2600" b="1" i="1" dirty="0">
                <a:latin typeface="+mj-lt"/>
              </a:rPr>
              <a:t>cellulose</a:t>
            </a:r>
            <a:r>
              <a:rPr lang="vi-VN" sz="2600" dirty="0">
                <a:latin typeface="+mj-lt"/>
              </a:rPr>
              <a:t>, dùng để sản xuất </a:t>
            </a:r>
            <a:r>
              <a:rPr lang="vi-VN" sz="2600" b="1" i="1" dirty="0">
                <a:latin typeface="+mj-lt"/>
              </a:rPr>
              <a:t>giấy</a:t>
            </a:r>
            <a:endParaRPr lang="vi-VN" sz="2600" b="1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835E6A-C6D5-18F2-93B4-2227664A9CD9}"/>
              </a:ext>
            </a:extLst>
          </p:cNvPr>
          <p:cNvSpPr/>
          <p:nvPr/>
        </p:nvSpPr>
        <p:spPr>
          <a:xfrm>
            <a:off x="130623" y="3795606"/>
            <a:ext cx="8244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Vật thể tự nhiên: cây bạch đàn.</a:t>
            </a:r>
          </a:p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- Vật thể nhân tạo: dây dẫn điện, chiếc ấm, giấm ăn, giấy.</a:t>
            </a:r>
          </a:p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- Vật sống: cây bạch đàn</a:t>
            </a:r>
          </a:p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- Vật không sống: dây dẫn điện, chiếc ấm, giấm ăn, giấy.</a:t>
            </a:r>
          </a:p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- Chất: đồng, nhôm, chất dẻo, acetic acid, nước, cellulose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subTitle" idx="1"/>
          </p:nvPr>
        </p:nvSpPr>
        <p:spPr>
          <a:xfrm flipH="1">
            <a:off x="251518" y="1127924"/>
            <a:ext cx="7992889" cy="168274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114300" indent="0">
              <a:buNone/>
            </a:pPr>
            <a:r>
              <a:rPr lang="vi-VN" sz="4000" dirty="0">
                <a:latin typeface="+mj-lt"/>
              </a:rPr>
              <a:t>Kể tên một số chất rắn, chất lỏng, chất khí mà em biết?</a:t>
            </a:r>
          </a:p>
          <a:p>
            <a:pPr marL="0" indent="0">
              <a:spcBef>
                <a:spcPts val="1600"/>
              </a:spcBef>
              <a:buNone/>
            </a:pPr>
            <a:endParaRPr dirty="0"/>
          </a:p>
        </p:txBody>
      </p:sp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979874" y="152597"/>
            <a:ext cx="4727223" cy="9136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66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" sz="66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hởi động</a:t>
            </a:r>
            <a:endParaRPr sz="6600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8D074B3-62EA-6E52-0079-C6AC6F1BE689}"/>
              </a:ext>
            </a:extLst>
          </p:cNvPr>
          <p:cNvSpPr txBox="1"/>
          <p:nvPr/>
        </p:nvSpPr>
        <p:spPr>
          <a:xfrm>
            <a:off x="202051" y="2425452"/>
            <a:ext cx="89289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/>
              <a:t>- </a:t>
            </a:r>
            <a:r>
              <a:rPr lang="vi-VN" sz="4000" i="1" dirty="0"/>
              <a:t>Chất rắn: nhôm, sắt, đồng …</a:t>
            </a:r>
          </a:p>
          <a:p>
            <a:r>
              <a:rPr lang="vi-VN" sz="4000" i="1" dirty="0"/>
              <a:t>- Chất lỏng: nước cất, cồn (ethanol) …</a:t>
            </a:r>
          </a:p>
          <a:p>
            <a:r>
              <a:rPr lang="vi-VN" sz="4000" i="1" dirty="0"/>
              <a:t>- Chất khí: khí hiđro (hy</a:t>
            </a:r>
            <a:r>
              <a:rPr lang="en-US" sz="4000" i="1" dirty="0"/>
              <a:t>d</a:t>
            </a:r>
            <a:r>
              <a:rPr lang="vi-VN" sz="4000" i="1" dirty="0"/>
              <a:t>rogen); khí oxi (oxygen), khí cacbonic …</a:t>
            </a:r>
          </a:p>
        </p:txBody>
      </p:sp>
    </p:spTree>
    <p:extLst>
      <p:ext uri="{BB962C8B-B14F-4D97-AF65-F5344CB8AC3E}">
        <p14:creationId xmlns:p14="http://schemas.microsoft.com/office/powerpoint/2010/main" val="13210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/>
      <p:bldP spid="1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flipH="1">
            <a:off x="1743098" y="468992"/>
            <a:ext cx="183743" cy="20413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flipH="1">
            <a:off x="629048" y="1286177"/>
            <a:ext cx="199208" cy="22131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H="1">
            <a:off x="982075" y="1293743"/>
            <a:ext cx="307424" cy="34153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2137985" y="468992"/>
            <a:ext cx="480284" cy="53357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H="1">
            <a:off x="2344322" y="1764747"/>
            <a:ext cx="199096" cy="221189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3534623" y="1286177"/>
            <a:ext cx="199208" cy="22131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H="1">
            <a:off x="3145308" y="559112"/>
            <a:ext cx="317879" cy="353153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3"/>
          <p:cNvSpPr txBox="1"/>
          <p:nvPr/>
        </p:nvSpPr>
        <p:spPr>
          <a:xfrm>
            <a:off x="3275687" y="2479013"/>
            <a:ext cx="3834924" cy="502908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 QUANH TA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3"/>
          <p:cNvSpPr txBox="1"/>
          <p:nvPr/>
        </p:nvSpPr>
        <p:spPr>
          <a:xfrm>
            <a:off x="3145308" y="3597267"/>
            <a:ext cx="5819180" cy="502908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 anchor="ctr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 SỐ TÍNH CHẤT CỦA CHẤT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017922" y="2332584"/>
            <a:ext cx="4092689" cy="703448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sz="2800"/>
          </a:p>
        </p:txBody>
      </p:sp>
      <p:grpSp>
        <p:nvGrpSpPr>
          <p:cNvPr id="40" name="组合 39"/>
          <p:cNvGrpSpPr/>
          <p:nvPr/>
        </p:nvGrpSpPr>
        <p:grpSpPr>
          <a:xfrm>
            <a:off x="1979372" y="3415233"/>
            <a:ext cx="638894" cy="687406"/>
            <a:chOff x="-1849886" y="2320828"/>
            <a:chExt cx="999558" cy="968036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5400000">
              <a:off x="-1834125" y="2305067"/>
              <a:ext cx="968036" cy="999558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31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1706062" y="2391608"/>
              <a:ext cx="835639" cy="888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3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II</a:t>
              </a:r>
              <a:endParaRPr lang="zh-CN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3047014" y="3492492"/>
            <a:ext cx="5845465" cy="733160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sz="1600"/>
          </a:p>
        </p:txBody>
      </p:sp>
      <p:grpSp>
        <p:nvGrpSpPr>
          <p:cNvPr id="52" name="组合 51"/>
          <p:cNvGrpSpPr/>
          <p:nvPr/>
        </p:nvGrpSpPr>
        <p:grpSpPr>
          <a:xfrm>
            <a:off x="1979373" y="2325011"/>
            <a:ext cx="638894" cy="670179"/>
            <a:chOff x="2972501" y="2845325"/>
            <a:chExt cx="1242503" cy="943776"/>
          </a:xfrm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 rot="5400000">
              <a:off x="3121865" y="2695961"/>
              <a:ext cx="943776" cy="1242503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31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294878" y="2892704"/>
              <a:ext cx="698939" cy="88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3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</a:t>
              </a:r>
              <a:endParaRPr lang="zh-CN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3">
            <a:extLst>
              <a:ext uri="{FF2B5EF4-FFF2-40B4-BE49-F238E27FC236}">
                <a16:creationId xmlns:a16="http://schemas.microsoft.com/office/drawing/2014/main" id="{75874A19-8973-4F22-904D-9BAC2C395A1F}"/>
              </a:ext>
            </a:extLst>
          </p:cNvPr>
          <p:cNvSpPr txBox="1"/>
          <p:nvPr/>
        </p:nvSpPr>
        <p:spPr>
          <a:xfrm>
            <a:off x="539552" y="793882"/>
            <a:ext cx="7632176" cy="672185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900" b="1" dirty="0" err="1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9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– SỰ ĐA DẠNG CỦA CHẤT</a:t>
            </a:r>
            <a:endParaRPr lang="zh-CN" altLang="en-US" sz="3900" b="1" dirty="0">
              <a:solidFill>
                <a:srgbClr val="893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AAB8ADAF-285F-5363-DDC8-3E06D374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17500"/>
            <a:ext cx="3238500" cy="5715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đường </a:t>
            </a:r>
          </a:p>
        </p:txBody>
      </p:sp>
      <p:pic>
        <p:nvPicPr>
          <p:cNvPr id="39939" name="Content Placeholder 4">
            <a:extLst>
              <a:ext uri="{FF2B5EF4-FFF2-40B4-BE49-F238E27FC236}">
                <a16:creationId xmlns:a16="http://schemas.microsoft.com/office/drawing/2014/main" id="{82E0249B-5E8D-C76F-9504-B5C37CD540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1143000"/>
            <a:ext cx="3365500" cy="1841500"/>
          </a:xfrm>
        </p:spPr>
      </p:pic>
      <p:pic>
        <p:nvPicPr>
          <p:cNvPr id="39940" name="Content Placeholder 4">
            <a:extLst>
              <a:ext uri="{FF2B5EF4-FFF2-40B4-BE49-F238E27FC236}">
                <a16:creationId xmlns:a16="http://schemas.microsoft.com/office/drawing/2014/main" id="{37645EA8-4464-47A6-B97B-424FBB71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4054740" cy="2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itle 1">
            <a:extLst>
              <a:ext uri="{FF2B5EF4-FFF2-40B4-BE49-F238E27FC236}">
                <a16:creationId xmlns:a16="http://schemas.microsoft.com/office/drawing/2014/main" id="{FF771E03-53B5-5017-344B-2B42EB7C7572}"/>
              </a:ext>
            </a:extLst>
          </p:cNvPr>
          <p:cNvSpPr txBox="1">
            <a:spLocks/>
          </p:cNvSpPr>
          <p:nvPr/>
        </p:nvSpPr>
        <p:spPr bwMode="auto">
          <a:xfrm>
            <a:off x="4294188" y="1778000"/>
            <a:ext cx="313134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muối ăn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3059635" y="146262"/>
            <a:ext cx="3132756" cy="35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NHIỆM VỤ NGHIÊN CỨU</a:t>
            </a:r>
            <a:endParaRPr lang="en-US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240538" y="4302126"/>
            <a:ext cx="457260" cy="326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9501" indent="-222885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91540" indent="-178308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48156" indent="-17830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04772" indent="-17830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61388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18004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674620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031236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None/>
            </a:pPr>
            <a:fld id="{33CB4064-1A9A-4633-9BB6-A791E335AA6E}" type="slidenum">
              <a:rPr lang="en-US" sz="900" b="1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l">
                <a:lnSpc>
                  <a:spcPct val="150000"/>
                </a:lnSpc>
                <a:spcBef>
                  <a:spcPts val="0"/>
                </a:spcBef>
                <a:buNone/>
              </a:pPr>
              <a:t>19</a:t>
            </a:fld>
            <a:endParaRPr lang="en-US" sz="900" b="1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35799" y="967492"/>
            <a:ext cx="2615810" cy="3476187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lnSpc>
                <a:spcPct val="150000"/>
              </a:lnSpc>
            </a:pP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sát cốc nước sạch,  thìa đường kính, dầu ăn, mẩu than đá, dây đồng, dây nhôm. Điền kết quả vào phiếu thu hoạch số 1.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556254" y="2023174"/>
            <a:ext cx="2174899" cy="441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1323" tIns="35662" rIns="71323" bIns="35662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014" name="Group 4"/>
          <p:cNvGrpSpPr>
            <a:grpSpLocks/>
          </p:cNvGrpSpPr>
          <p:nvPr/>
        </p:nvGrpSpPr>
        <p:grpSpPr bwMode="auto">
          <a:xfrm>
            <a:off x="3059636" y="967492"/>
            <a:ext cx="2973172" cy="3476187"/>
            <a:chOff x="4993838" y="2575538"/>
            <a:chExt cx="4150194" cy="4077417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4993838" y="2575538"/>
              <a:ext cx="4090385" cy="4077417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lnSpc>
                  <a:spcPct val="150000"/>
                </a:lnSpc>
                <a:defRPr/>
              </a:pPr>
              <a:endParaRPr lang="vi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5130962" y="2849473"/>
              <a:ext cx="4013070" cy="52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endPara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157871" y="569351"/>
            <a:ext cx="2832090" cy="37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Lần lượt cho 1 thìa muối ăn, 1 thìa đường, 1 thìa dầu ăn, vài viên than đá nhỏ vào 4 cốc nước khác nhau, khuấy kĩ và quan sát. Điền kết quả vào phiếu thu hoạch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1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192390" y="996021"/>
            <a:ext cx="2700089" cy="3442776"/>
          </a:xfrm>
          <a:prstGeom prst="roundRect">
            <a:avLst/>
          </a:prstGeom>
          <a:noFill/>
          <a:ln w="412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eaLnBrk="1" hangingPunct="1">
              <a:lnSpc>
                <a:spcPct val="150000"/>
              </a:lnSpc>
              <a:defRPr/>
            </a:pP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847" y="1515412"/>
            <a:ext cx="2615810" cy="238034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sát thìa muối ăn,  thìa đường kính, dầu ăn, mẩu than đá.</a:t>
            </a:r>
          </a:p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Điền kết quả vào phiếu thu hoạch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1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2436" y="1311966"/>
            <a:ext cx="2579993" cy="2842010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Lần lượt đun 1 thìa muối ăn, 1 thìa đường trắng. Quan sát hiện tượng. Điền kết quả vào phiếu thu hoạch số 2.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23192" y="635980"/>
            <a:ext cx="810195" cy="360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>
              <a:lnSpc>
                <a:spcPct val="150000"/>
              </a:lnSpc>
            </a:pPr>
            <a:r>
              <a:rPr lang="vi-VN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180626" y="624323"/>
            <a:ext cx="810195" cy="360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>
              <a:lnSpc>
                <a:spcPct val="150000"/>
              </a:lnSpc>
            </a:pPr>
            <a:r>
              <a:rPr lang="vi-VN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137336" y="635980"/>
            <a:ext cx="810195" cy="360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>
              <a:lnSpc>
                <a:spcPct val="150000"/>
              </a:lnSpc>
            </a:pPr>
            <a:r>
              <a:rPr lang="vi-VN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848" y="4585692"/>
            <a:ext cx="8890930" cy="11136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 ý: Với nhiệm vụ 2 và 3, cần quan sát kĩ trạng thái và màu sắc của các chất trước và sau khi làm thí nghiệm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3">
            <a:extLst>
              <a:ext uri="{FF2B5EF4-FFF2-40B4-BE49-F238E27FC236}">
                <a16:creationId xmlns:a16="http://schemas.microsoft.com/office/drawing/2014/main" id="{206563CC-BD2C-EC16-A6BE-82288711D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803" y="432594"/>
            <a:ext cx="26962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167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153">
            <a:extLst>
              <a:ext uri="{FF2B5EF4-FFF2-40B4-BE49-F238E27FC236}">
                <a16:creationId xmlns:a16="http://schemas.microsoft.com/office/drawing/2014/main" id="{672ADB22-CEA9-AFC3-22ED-30F1D43E3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42945"/>
            <a:ext cx="8856984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video,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lắng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hát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149">
            <a:extLst>
              <a:ext uri="{FF2B5EF4-FFF2-40B4-BE49-F238E27FC236}">
                <a16:creationId xmlns:a16="http://schemas.microsoft.com/office/drawing/2014/main" id="{9F6C1E25-BD85-7DAA-9208-0C071D86F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66983"/>
            <a:ext cx="4318000" cy="477054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Quê huong.mp4">
            <a:hlinkClick r:id="" action="ppaction://media"/>
            <a:extLst>
              <a:ext uri="{FF2B5EF4-FFF2-40B4-BE49-F238E27FC236}">
                <a16:creationId xmlns:a16="http://schemas.microsoft.com/office/drawing/2014/main" id="{31AB6379-2549-8904-4F0F-E2AC992853C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88" y="2468563"/>
            <a:ext cx="4318000" cy="3238500"/>
          </a:xfrm>
        </p:spPr>
      </p:pic>
      <p:sp>
        <p:nvSpPr>
          <p:cNvPr id="2" name="Arrow: Right 1">
            <a:hlinkClick r:id="rId4" action="ppaction://hlinkfile"/>
            <a:extLst>
              <a:ext uri="{FF2B5EF4-FFF2-40B4-BE49-F238E27FC236}">
                <a16:creationId xmlns:a16="http://schemas.microsoft.com/office/drawing/2014/main" id="{ED65279B-7CA6-929E-A971-C39414BB418F}"/>
              </a:ext>
            </a:extLst>
          </p:cNvPr>
          <p:cNvSpPr/>
          <p:nvPr/>
        </p:nvSpPr>
        <p:spPr>
          <a:xfrm>
            <a:off x="7596336" y="5147469"/>
            <a:ext cx="864096" cy="374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57012"/>
              </p:ext>
            </p:extLst>
          </p:nvPr>
        </p:nvGraphicFramePr>
        <p:xfrm>
          <a:off x="235346" y="1242743"/>
          <a:ext cx="8908653" cy="31761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9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66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Muối</a:t>
                      </a:r>
                      <a:r>
                        <a:rPr lang="vi-VN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 ăn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Than</a:t>
                      </a:r>
                      <a:r>
                        <a:rPr lang="en-US" sz="2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đá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06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7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63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4857" y="862945"/>
            <a:ext cx="3726899" cy="379797"/>
          </a:xfrm>
          <a:prstGeom prst="rect">
            <a:avLst/>
          </a:prstGeom>
          <a:solidFill>
            <a:srgbClr val="FFFF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PHIẾU HỌC TẬP SỐ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003" y="2156438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Rắn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0887" y="2142794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Lỏng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162" y="2109734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Rắn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4892" y="2889817"/>
            <a:ext cx="1262127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2787" y="2881641"/>
            <a:ext cx="1262127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Vàng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1626" y="2863158"/>
            <a:ext cx="1451121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Trắng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178" y="2031883"/>
            <a:ext cx="1242300" cy="46135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356616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861" y="2806342"/>
            <a:ext cx="1694356" cy="97893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356616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6616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10244" y="3577524"/>
            <a:ext cx="2520280" cy="1368273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Tan/không tan (trong nước)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4892" y="2167604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Rắn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6998" y="2698077"/>
            <a:ext cx="2027076" cy="74912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Trắng/ </a:t>
            </a:r>
          </a:p>
          <a:p>
            <a:pPr algn="ctr"/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màu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71576" y="3723374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5725" y="3761023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7574" y="3785760"/>
            <a:ext cx="1674755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tan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3198" y="3785760"/>
            <a:ext cx="1651514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tan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632" y="425480"/>
            <a:ext cx="7884368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 chất khác nhau có tính chất giống nhau không?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3228" y="4489646"/>
            <a:ext cx="5401303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Mỗi chất có những tính chất nhất định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719" y="61072"/>
            <a:ext cx="9399549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thử hòa tan vào nước, các chất có bị biến thành chất khác không?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3228" y="4908675"/>
            <a:ext cx="8257772" cy="81068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Tính chất vật lí: màu sắc, mùi vị, tính tan, nhiệt độ sôi, nhiệt độ nóng chảy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(không tạo ra chất mới)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2" grpId="0"/>
      <p:bldP spid="13" grpId="0"/>
      <p:bldP spid="14" grpId="0"/>
      <p:bldP spid="6" grpId="0"/>
      <p:bldP spid="15" grpId="0"/>
      <p:bldP spid="16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  <p:bldP spid="28" grpId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ách làm nước hàng kho cá kiểu đặc biệt | Nâu, Nấu ăn, Tôm">
            <a:extLst>
              <a:ext uri="{FF2B5EF4-FFF2-40B4-BE49-F238E27FC236}">
                <a16:creationId xmlns:a16="http://schemas.microsoft.com/office/drawing/2014/main" id="{B1BBFA69-AFBD-4743-E2AC-E28978A38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204"/>
            <a:ext cx="7416824" cy="5098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52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46646A-38D6-43CF-83C4-C8FAA3608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932687"/>
              </p:ext>
            </p:extLst>
          </p:nvPr>
        </p:nvGraphicFramePr>
        <p:xfrm>
          <a:off x="251520" y="913283"/>
          <a:ext cx="8803561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624">
                  <a:extLst>
                    <a:ext uri="{9D8B030D-6E8A-4147-A177-3AD203B41FA5}">
                      <a16:colId xmlns:a16="http://schemas.microsoft.com/office/drawing/2014/main" val="4217346472"/>
                    </a:ext>
                  </a:extLst>
                </a:gridCol>
                <a:gridCol w="3741513">
                  <a:extLst>
                    <a:ext uri="{9D8B030D-6E8A-4147-A177-3AD203B41FA5}">
                      <a16:colId xmlns:a16="http://schemas.microsoft.com/office/drawing/2014/main" val="2250290390"/>
                    </a:ext>
                  </a:extLst>
                </a:gridCol>
                <a:gridCol w="3521424">
                  <a:extLst>
                    <a:ext uri="{9D8B030D-6E8A-4147-A177-3AD203B41FA5}">
                      <a16:colId xmlns:a16="http://schemas.microsoft.com/office/drawing/2014/main" val="1134551856"/>
                    </a:ext>
                  </a:extLst>
                </a:gridCol>
              </a:tblGrid>
              <a:tr h="89065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 ăn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3901114810"/>
                  </a:ext>
                </a:extLst>
              </a:tr>
              <a:tr h="185892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396822713"/>
                  </a:ext>
                </a:extLst>
              </a:tr>
              <a:tr h="185892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8741488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5577FD-894A-4107-80D2-D28D96DC8CBD}"/>
              </a:ext>
            </a:extLst>
          </p:cNvPr>
          <p:cNvSpPr txBox="1"/>
          <p:nvPr/>
        </p:nvSpPr>
        <p:spPr>
          <a:xfrm>
            <a:off x="1945112" y="2323728"/>
            <a:ext cx="3078743" cy="955404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Muối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có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trắng</a:t>
            </a:r>
            <a:endParaRPr lang="vi-VN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3121C-50EE-4427-8327-D99F26705CB3}"/>
              </a:ext>
            </a:extLst>
          </p:cNvPr>
          <p:cNvSpPr txBox="1"/>
          <p:nvPr/>
        </p:nvSpPr>
        <p:spPr>
          <a:xfrm>
            <a:off x="1759496" y="4167576"/>
            <a:ext cx="3644387" cy="992272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vi-VN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C09B5-1FE5-452C-BF84-16F81E8BE4DE}"/>
              </a:ext>
            </a:extLst>
          </p:cNvPr>
          <p:cNvSpPr txBox="1"/>
          <p:nvPr/>
        </p:nvSpPr>
        <p:spPr>
          <a:xfrm>
            <a:off x="5252455" y="2017660"/>
            <a:ext cx="3586575" cy="1452398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chảy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lỏng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khét</a:t>
            </a:r>
            <a:endParaRPr lang="vi-VN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A2F30-34FB-4BCB-AD06-C3659CE9EBE5}"/>
              </a:ext>
            </a:extLst>
          </p:cNvPr>
          <p:cNvSpPr txBox="1"/>
          <p:nvPr/>
        </p:nvSpPr>
        <p:spPr>
          <a:xfrm>
            <a:off x="5500352" y="4153644"/>
            <a:ext cx="3467421" cy="955404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endParaRPr lang="vi-VN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29596-FE67-4C73-93ED-D1CFF81CC012}"/>
              </a:ext>
            </a:extLst>
          </p:cNvPr>
          <p:cNvSpPr txBox="1"/>
          <p:nvPr/>
        </p:nvSpPr>
        <p:spPr>
          <a:xfrm>
            <a:off x="2951609" y="349968"/>
            <a:ext cx="3726899" cy="441352"/>
          </a:xfrm>
          <a:prstGeom prst="rect">
            <a:avLst/>
          </a:prstGeom>
          <a:solidFill>
            <a:srgbClr val="FFFF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PHIẾU HỌC TẬP SỐ 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23">
            <a:extLst>
              <a:ext uri="{FF2B5EF4-FFF2-40B4-BE49-F238E27FC236}">
                <a16:creationId xmlns:a16="http://schemas.microsoft.com/office/drawing/2014/main" id="{5CA5FAE0-0886-4FFC-AE9D-984B9CD197B2}"/>
              </a:ext>
            </a:extLst>
          </p:cNvPr>
          <p:cNvSpPr/>
          <p:nvPr/>
        </p:nvSpPr>
        <p:spPr>
          <a:xfrm>
            <a:off x="179512" y="70280"/>
            <a:ext cx="5241348" cy="538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vi-V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CÁC TÍNH CHẤT CỦA CHẤT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806244"/>
            <a:ext cx="8318007" cy="87224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Mỗi chất có những tính chất nhất định (giúp ta phân biệt chất này với chất khác)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108" y="1657901"/>
            <a:ext cx="8787783" cy="87224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Tính chất vật lí: màu sắc, mùi vị, tính tan, nhiệt độ sôi, nhiệt độ nóng chảy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(không tạo ra chất mới)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05" y="3482886"/>
            <a:ext cx="8787783" cy="87224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Tính chất hóa học: biến đổi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tạo ra chất mới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có tính chất khác với chất ban đầu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99BB69-1F23-5AE2-A98A-DFABBB02BCEE}"/>
              </a:ext>
            </a:extLst>
          </p:cNvPr>
          <p:cNvSpPr txBox="1"/>
          <p:nvPr/>
        </p:nvSpPr>
        <p:spPr>
          <a:xfrm>
            <a:off x="338904" y="2552227"/>
            <a:ext cx="8787783" cy="9337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</a:rPr>
              <a:t>VD: N</a:t>
            </a:r>
            <a:r>
              <a:rPr lang="vi-VN" altLang="en-US" sz="2800" dirty="0">
                <a:latin typeface="Times New Roman" panose="02020603050405020304" pitchFamily="18" charset="0"/>
              </a:rPr>
              <a:t>ước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lỏng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mùi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sôi</a:t>
            </a:r>
            <a:r>
              <a:rPr lang="en-US" altLang="en-US" sz="2800" dirty="0">
                <a:latin typeface="Times New Roman" panose="02020603050405020304" pitchFamily="18" charset="0"/>
              </a:rPr>
              <a:t> ở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04220-7ABC-693B-B01A-5216F9871B47}"/>
              </a:ext>
            </a:extLst>
          </p:cNvPr>
          <p:cNvSpPr txBox="1"/>
          <p:nvPr/>
        </p:nvSpPr>
        <p:spPr>
          <a:xfrm>
            <a:off x="257804" y="4326484"/>
            <a:ext cx="8787783" cy="9337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</a:rPr>
              <a:t>VD: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Đốt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cháy</a:t>
            </a:r>
            <a:r>
              <a:rPr lang="en-US" altLang="en-US" sz="2800" dirty="0">
                <a:latin typeface="Times New Roman" panose="02020603050405020304" pitchFamily="18" charset="0"/>
              </a:rPr>
              <a:t> than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đen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khí</a:t>
            </a:r>
            <a:r>
              <a:rPr lang="en-US" altLang="en-US" sz="2800" dirty="0">
                <a:latin typeface="Times New Roman" panose="02020603050405020304" pitchFamily="18" charset="0"/>
              </a:rPr>
              <a:t> carbon dioxide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thường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/>
      <p:bldP spid="21" grpId="0"/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9228"/>
            <a:ext cx="8892480" cy="74912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lvl="0" algn="ctr"/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Chỉ ra đâu là tính chất vật lí, đâu là tính chất hóa học của chất. Đánh dấu x vào ô đúng trong bảng sau: 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9568" y="16339"/>
            <a:ext cx="16805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tập 1: 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542919"/>
              </p:ext>
            </p:extLst>
          </p:nvPr>
        </p:nvGraphicFramePr>
        <p:xfrm>
          <a:off x="107504" y="1158695"/>
          <a:ext cx="9036496" cy="436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7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158"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Tính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chất vật lí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Tính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chất </a:t>
                      </a:r>
                      <a:endParaRPr lang="en-US" sz="20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hóa học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431">
                <a:tc>
                  <a:txBody>
                    <a:bodyPr/>
                    <a:lstStyle/>
                    <a:p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Đường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vào nước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431">
                <a:tc>
                  <a:txBody>
                    <a:bodyPr/>
                    <a:lstStyle/>
                    <a:p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Nến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cháy thành khí ca</a:t>
                      </a:r>
                      <a:r>
                        <a:rPr lang="en-US" sz="20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vi-VN" sz="20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 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dioxide và hơi nước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604">
                <a:tc>
                  <a:txBody>
                    <a:bodyPr/>
                    <a:lstStyle/>
                    <a:p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chảy lỏng khi để ở nhiệt độ phòng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604">
                <a:tc>
                  <a:txBody>
                    <a:bodyPr/>
                    <a:lstStyle/>
                    <a:p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Nước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hóa hơi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sắt cứng, màu trắng xám, bị nam châm hút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9529">
                <a:tc>
                  <a:txBody>
                    <a:bodyPr/>
                    <a:lstStyle/>
                    <a:p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Để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lâu ngoài không khí, lớp ngoài của đinh sắt biến thành gỉ sắt màu nâu, giòn và xốp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54922" y="1921396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32" y="2641476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4921" y="3218108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8505" y="3794172"/>
            <a:ext cx="344508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4921" y="4369668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6782" y="5017740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614003"/>
            <a:ext cx="9036497" cy="468866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  <a:tabLst>
                <a:tab pos="4215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chất khác;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7462" indent="-267462" algn="just">
              <a:lnSpc>
                <a:spcPct val="150000"/>
              </a:lnSpc>
              <a:buFont typeface="+mj-lt"/>
              <a:buAutoNum type="alphaLcParenR"/>
              <a:tabLst>
                <a:tab pos="4215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(1) …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con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 …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7462" indent="-267462" algn="just">
              <a:lnSpc>
                <a:spcPct val="150000"/>
              </a:lnSpc>
              <a:buFont typeface="+mj-lt"/>
              <a:buAutoNum type="alphaLcParenR"/>
              <a:tabLst>
                <a:tab pos="4215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(4)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(5)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7462" indent="-267462" algn="just">
              <a:lnSpc>
                <a:spcPct val="150000"/>
              </a:lnSpc>
              <a:buFont typeface="+mj-lt"/>
              <a:buAutoNum type="alphaLcParenR"/>
              <a:tabLst>
                <a:tab pos="4215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(6) …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mùi vị,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tính dẫn điện,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tính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dẻo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67462" indent="-267462" algn="just">
              <a:lnSpc>
                <a:spcPct val="150000"/>
              </a:lnSpc>
              <a:buFont typeface="+mj-lt"/>
              <a:buAutoNum type="alphaLcParenR"/>
              <a:tabLst>
                <a:tab pos="421500" algn="l"/>
              </a:tabLst>
            </a:pP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biến đổi hóa học, chất bị biến thành....................... có tính chất khác với chất ban đầu.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0135" y="18301"/>
            <a:ext cx="2123730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tập 2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4368" y="2981759"/>
            <a:ext cx="1216900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có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1736" y="2906940"/>
            <a:ext cx="1026248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sự sống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439603"/>
            <a:ext cx="244827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0352" y="1542192"/>
            <a:ext cx="1576940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tự nhiên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1489348"/>
            <a:ext cx="1242300" cy="48548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3341799"/>
            <a:ext cx="1242300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lí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4297660"/>
            <a:ext cx="1656184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 khác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120D4707-57AF-0B45-A572-8CCFBC75F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54000"/>
            <a:ext cx="2286000" cy="6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67" b="1">
                <a:solidFill>
                  <a:srgbClr val="FF0066"/>
                </a:solidFill>
                <a:latin typeface=".VnTimeH" panose="020B7200000000000000" pitchFamily="34" charset="0"/>
              </a:rPr>
              <a:t>VÒ nhµ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A6CEE946-3543-3C12-6BC4-0D777F3B8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889001"/>
            <a:ext cx="7668964" cy="23615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16,17.</a:t>
            </a:r>
            <a:endParaRPr lang="en-US" altLang="en-US" sz="2333" b="1" dirty="0">
              <a:solidFill>
                <a:srgbClr val="000099"/>
              </a:solidFill>
              <a:latin typeface="Vn Time"/>
            </a:endParaRPr>
          </a:p>
          <a:p>
            <a:pPr marL="380985" indent="-380985" algn="just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“n</a:t>
            </a:r>
            <a:r>
              <a:rPr lang="vi-VN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 n</a:t>
            </a:r>
            <a:r>
              <a:rPr lang="vi-VN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caramen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en-US" sz="2333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3054946" y="2742408"/>
            <a:ext cx="144104" cy="21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82195" y="623607"/>
            <a:ext cx="3618873" cy="9525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82195" y="2442380"/>
            <a:ext cx="3618873" cy="952500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à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7010" y="4103993"/>
            <a:ext cx="3554058" cy="9525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–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</a:p>
        </p:txBody>
      </p:sp>
      <p:grpSp>
        <p:nvGrpSpPr>
          <p:cNvPr id="9" name="组合 2"/>
          <p:cNvGrpSpPr/>
          <p:nvPr/>
        </p:nvGrpSpPr>
        <p:grpSpPr>
          <a:xfrm>
            <a:off x="196944" y="2152730"/>
            <a:ext cx="3888938" cy="1060371"/>
            <a:chOff x="4525456" y="1628800"/>
            <a:chExt cx="4958637" cy="1272445"/>
          </a:xfrm>
          <a:solidFill>
            <a:srgbClr val="FFFF00"/>
          </a:solidFill>
        </p:grpSpPr>
        <p:sp>
          <p:nvSpPr>
            <p:cNvPr id="10" name="圆角矩形 55"/>
            <p:cNvSpPr/>
            <p:nvPr/>
          </p:nvSpPr>
          <p:spPr>
            <a:xfrm>
              <a:off x="4525456" y="1628800"/>
              <a:ext cx="4958637" cy="12724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54"/>
            <p:cNvSpPr/>
            <p:nvPr/>
          </p:nvSpPr>
          <p:spPr>
            <a:xfrm>
              <a:off x="4790623" y="1839100"/>
              <a:ext cx="4405438" cy="864939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3"/>
          <p:cNvSpPr txBox="1"/>
          <p:nvPr/>
        </p:nvSpPr>
        <p:spPr>
          <a:xfrm>
            <a:off x="404908" y="2279909"/>
            <a:ext cx="3578327" cy="841462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2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CHƯƠNG II: CHẤT QUANH TA</a:t>
            </a:r>
            <a:endParaRPr lang="zh-CN" altLang="en-US" sz="2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9147643">
            <a:off x="3931788" y="1683841"/>
            <a:ext cx="1590063" cy="144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032785">
            <a:off x="3955717" y="3552475"/>
            <a:ext cx="1573594" cy="16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125140" y="2769261"/>
            <a:ext cx="1238378" cy="149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436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/>
      <p:bldP spid="13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743715" y="1553157"/>
            <a:ext cx="7624439" cy="718351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4200" b="1" dirty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 QUANH TA</a:t>
            </a:r>
            <a:endParaRPr lang="zh-CN" altLang="en-US" sz="4200" b="1" dirty="0">
              <a:solidFill>
                <a:srgbClr val="FF0000"/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3259622" y="964546"/>
            <a:ext cx="2592625" cy="610630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CHƯƠNG 2</a:t>
            </a:r>
            <a:endParaRPr lang="zh-CN" altLang="en-US" sz="35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3">
            <a:extLst>
              <a:ext uri="{FF2B5EF4-FFF2-40B4-BE49-F238E27FC236}">
                <a16:creationId xmlns:a16="http://schemas.microsoft.com/office/drawing/2014/main" id="{75874A19-8973-4F22-904D-9BAC2C395A1F}"/>
              </a:ext>
            </a:extLst>
          </p:cNvPr>
          <p:cNvSpPr txBox="1"/>
          <p:nvPr/>
        </p:nvSpPr>
        <p:spPr>
          <a:xfrm>
            <a:off x="757766" y="2785492"/>
            <a:ext cx="7596336" cy="672185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900" b="1" dirty="0" err="1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9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– SỰ ĐA DẠNG CỦA CHẤT</a:t>
            </a:r>
            <a:endParaRPr lang="zh-CN" altLang="en-US" sz="3900" b="1" dirty="0">
              <a:solidFill>
                <a:srgbClr val="893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flipH="1">
            <a:off x="1743098" y="468992"/>
            <a:ext cx="183743" cy="20413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flipH="1">
            <a:off x="629048" y="1286177"/>
            <a:ext cx="199208" cy="22131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H="1">
            <a:off x="982075" y="1293743"/>
            <a:ext cx="307424" cy="34153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2137985" y="468992"/>
            <a:ext cx="480284" cy="53357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H="1">
            <a:off x="2344322" y="1764747"/>
            <a:ext cx="199096" cy="221189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3534623" y="1286177"/>
            <a:ext cx="199208" cy="22131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H="1">
            <a:off x="3145308" y="559112"/>
            <a:ext cx="317879" cy="353153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3"/>
          <p:cNvSpPr txBox="1"/>
          <p:nvPr/>
        </p:nvSpPr>
        <p:spPr>
          <a:xfrm>
            <a:off x="3275687" y="2479013"/>
            <a:ext cx="3834924" cy="502908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 QUANH TA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3"/>
          <p:cNvSpPr txBox="1"/>
          <p:nvPr/>
        </p:nvSpPr>
        <p:spPr>
          <a:xfrm>
            <a:off x="3145308" y="3597267"/>
            <a:ext cx="5819180" cy="502908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 anchor="ctr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 SỐ TÍNH CHẤT CỦA CHẤT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017922" y="2332584"/>
            <a:ext cx="4092689" cy="703448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sz="2800"/>
          </a:p>
        </p:txBody>
      </p:sp>
      <p:grpSp>
        <p:nvGrpSpPr>
          <p:cNvPr id="40" name="组合 39"/>
          <p:cNvGrpSpPr/>
          <p:nvPr/>
        </p:nvGrpSpPr>
        <p:grpSpPr>
          <a:xfrm>
            <a:off x="1979372" y="3415233"/>
            <a:ext cx="638894" cy="687406"/>
            <a:chOff x="-1849886" y="2320828"/>
            <a:chExt cx="999558" cy="968036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5400000">
              <a:off x="-1834125" y="2305067"/>
              <a:ext cx="968036" cy="999558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31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1706062" y="2391608"/>
              <a:ext cx="835639" cy="888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3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II</a:t>
              </a:r>
              <a:endParaRPr lang="zh-CN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3047014" y="3492492"/>
            <a:ext cx="5845465" cy="733160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sz="1600"/>
          </a:p>
        </p:txBody>
      </p:sp>
      <p:grpSp>
        <p:nvGrpSpPr>
          <p:cNvPr id="52" name="组合 51"/>
          <p:cNvGrpSpPr/>
          <p:nvPr/>
        </p:nvGrpSpPr>
        <p:grpSpPr>
          <a:xfrm>
            <a:off x="1979373" y="2325011"/>
            <a:ext cx="638894" cy="670179"/>
            <a:chOff x="2972501" y="2845325"/>
            <a:chExt cx="1242503" cy="943776"/>
          </a:xfrm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 rot="5400000">
              <a:off x="3121865" y="2695961"/>
              <a:ext cx="943776" cy="1242503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31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294878" y="2892704"/>
              <a:ext cx="698939" cy="88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3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</a:t>
              </a:r>
              <a:endParaRPr lang="zh-CN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3">
            <a:extLst>
              <a:ext uri="{FF2B5EF4-FFF2-40B4-BE49-F238E27FC236}">
                <a16:creationId xmlns:a16="http://schemas.microsoft.com/office/drawing/2014/main" id="{75874A19-8973-4F22-904D-9BAC2C395A1F}"/>
              </a:ext>
            </a:extLst>
          </p:cNvPr>
          <p:cNvSpPr txBox="1"/>
          <p:nvPr/>
        </p:nvSpPr>
        <p:spPr>
          <a:xfrm>
            <a:off x="1377061" y="1002571"/>
            <a:ext cx="7632176" cy="672185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900" b="1" dirty="0" err="1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9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– SỰ ĐA DẠNG CỦA CHẤT</a:t>
            </a:r>
            <a:endParaRPr lang="zh-CN" altLang="en-US" sz="3900" b="1" dirty="0">
              <a:solidFill>
                <a:srgbClr val="893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0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0" grpId="1"/>
      <p:bldP spid="28" grpId="0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240538" y="4302126"/>
            <a:ext cx="457260" cy="326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9501" indent="-222885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91540" indent="-178308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48156" indent="-17830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04772" indent="-17830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61388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18004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674620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031236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CB4064-1A9A-4633-9BB6-A791E335AA6E}" type="slidenum">
              <a:rPr lang="en-US" sz="900" b="1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900" b="1">
              <a:solidFill>
                <a:srgbClr val="89898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17588"/>
              </p:ext>
            </p:extLst>
          </p:nvPr>
        </p:nvGraphicFramePr>
        <p:xfrm>
          <a:off x="88918" y="1201316"/>
          <a:ext cx="4627098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4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375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738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830" y="1358786"/>
            <a:ext cx="2573517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3692" y="1365187"/>
            <a:ext cx="2538812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447" y="2127257"/>
            <a:ext cx="2097021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42191"/>
              </p:ext>
            </p:extLst>
          </p:nvPr>
        </p:nvGraphicFramePr>
        <p:xfrm>
          <a:off x="4716015" y="1201316"/>
          <a:ext cx="4427984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174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4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286468" y="2145716"/>
            <a:ext cx="2429548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vụ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5633" y="1352487"/>
            <a:ext cx="1656436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77732" y="1358786"/>
            <a:ext cx="2483768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9" y="2056816"/>
            <a:ext cx="2527343" cy="1180016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trao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đổi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môi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sản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76606" y="2050826"/>
            <a:ext cx="2167394" cy="191868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có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trao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đổi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môi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sản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689" y="4460"/>
            <a:ext cx="7492376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có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850" y="512410"/>
            <a:ext cx="4824554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LOẠI VẬT THỂ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692" y="4373578"/>
            <a:ext cx="2352324" cy="1230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48" y="2814831"/>
            <a:ext cx="2097020" cy="1364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48" y="4248553"/>
            <a:ext cx="2097020" cy="12981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503" y="3236832"/>
            <a:ext cx="1969565" cy="22444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343" y="4047701"/>
            <a:ext cx="2044657" cy="1484313"/>
          </a:xfrm>
          <a:prstGeom prst="rect">
            <a:avLst/>
          </a:prstGeom>
        </p:spPr>
      </p:pic>
      <p:pic>
        <p:nvPicPr>
          <p:cNvPr id="2052" name="Picture 4" descr="SMNBIKE">
            <a:extLst>
              <a:ext uri="{FF2B5EF4-FFF2-40B4-BE49-F238E27FC236}">
                <a16:creationId xmlns:a16="http://schemas.microsoft.com/office/drawing/2014/main" id="{6F81A900-2F2D-4F88-93FF-5C3CAB0A1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92" y="2922190"/>
            <a:ext cx="2352324" cy="14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5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4" grpId="0"/>
      <p:bldP spid="25" grpId="0"/>
      <p:bldP spid="26" grpId="0"/>
      <p:bldP spid="4" grpId="0"/>
      <p:bldP spid="28" grpId="0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35727"/>
              </p:ext>
            </p:extLst>
          </p:nvPr>
        </p:nvGraphicFramePr>
        <p:xfrm>
          <a:off x="0" y="-20718"/>
          <a:ext cx="9143998" cy="56105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71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9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5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80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61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11552" y="731237"/>
            <a:ext cx="810195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2476" y="773085"/>
            <a:ext cx="810195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tạo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28201" y="719605"/>
            <a:ext cx="810195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Tự nhiên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4095" y="743532"/>
            <a:ext cx="1297904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Vật không sống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6104" y="155739"/>
            <a:ext cx="2883496" cy="39755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sống/không sống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00644" y="190542"/>
            <a:ext cx="2684588" cy="39755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nhiên/nhân tạo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5019" y="73650"/>
            <a:ext cx="2128981" cy="87974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 trong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212" y="388822"/>
            <a:ext cx="1163738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0137" y="1584359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8999" y="4947438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036" y="2452778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8004" y="3166946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29972" y="4012990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2991" y="1565068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991" y="2367432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93269" y="3243623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4252" y="4056770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45367" y="4947438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8067" y="1664567"/>
            <a:ext cx="1925362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lipid, nước...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09062" y="3306044"/>
            <a:ext cx="1555426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Thủy tinh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02775" y="4188357"/>
            <a:ext cx="1917424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Gỗ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enlulozo)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3516" y="4907679"/>
            <a:ext cx="2070483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Gỗ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enlulozo), nước...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00339" y="4503500"/>
            <a:ext cx="5768531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 nhận xét sự đa dạng của vật thể?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25979" y="4475308"/>
            <a:ext cx="5038775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 điểm chung của vật thể là gì?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ăn tả con bò sữa chọn lọc | Văn mẫu lớp 4">
            <a:extLst>
              <a:ext uri="{FF2B5EF4-FFF2-40B4-BE49-F238E27FC236}">
                <a16:creationId xmlns:a16="http://schemas.microsoft.com/office/drawing/2014/main" id="{39ACFC0E-EE9B-4C39-AE6E-D9AFB878A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8" y="1385081"/>
            <a:ext cx="1639296" cy="7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5 tên cho bé gái xinh đẹp, may mắn suốt đời – No1 Australia Shopping  Online to Vietnam">
            <a:extLst>
              <a:ext uri="{FF2B5EF4-FFF2-40B4-BE49-F238E27FC236}">
                <a16:creationId xmlns:a16="http://schemas.microsoft.com/office/drawing/2014/main" id="{ED3C9129-5D96-482B-8F42-8898E416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" y="2251701"/>
            <a:ext cx="1642895" cy="8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ật mí địa chỉ mua bàn ghế gỗ ngoài trời tại Hà Nội">
            <a:extLst>
              <a:ext uri="{FF2B5EF4-FFF2-40B4-BE49-F238E27FC236}">
                <a16:creationId xmlns:a16="http://schemas.microsoft.com/office/drawing/2014/main" id="{FE38C27B-B857-4922-90C4-CA14A0A6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2" y="4010931"/>
            <a:ext cx="1662219" cy="7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ốc thủy tinh">
            <a:extLst>
              <a:ext uri="{FF2B5EF4-FFF2-40B4-BE49-F238E27FC236}">
                <a16:creationId xmlns:a16="http://schemas.microsoft.com/office/drawing/2014/main" id="{E6F32C76-31EA-4200-96F1-34D78FBC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9" y="3164233"/>
            <a:ext cx="1642895" cy="7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ây Xanh (Liên hệ) – Dịch Vụ Cây Cảnh Hà Ba Trận Thủ Đức">
            <a:extLst>
              <a:ext uri="{FF2B5EF4-FFF2-40B4-BE49-F238E27FC236}">
                <a16:creationId xmlns:a16="http://schemas.microsoft.com/office/drawing/2014/main" id="{28FD8528-FC3F-4716-82E6-F9587661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32" y="4907679"/>
            <a:ext cx="1662219" cy="7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2" grpId="0"/>
      <p:bldP spid="23" grpId="0"/>
      <p:bldP spid="26" grpId="0"/>
      <p:bldP spid="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8" grpId="0"/>
      <p:bldP spid="36" grpId="0"/>
      <p:bldP spid="37" grpId="0"/>
      <p:bldP spid="38" grpId="0"/>
      <p:bldP spid="39" grpId="0"/>
      <p:bldP spid="39" grpId="1"/>
      <p:bldP spid="40" grpId="0"/>
      <p:bldP spid="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25">
            <a:extLst>
              <a:ext uri="{FF2B5EF4-FFF2-40B4-BE49-F238E27FC236}">
                <a16:creationId xmlns:a16="http://schemas.microsoft.com/office/drawing/2014/main" id="{4E3EF968-03D3-4FEF-9E36-3713CF8BDA84}"/>
              </a:ext>
            </a:extLst>
          </p:cNvPr>
          <p:cNvSpPr/>
          <p:nvPr/>
        </p:nvSpPr>
        <p:spPr>
          <a:xfrm>
            <a:off x="791087" y="1463479"/>
            <a:ext cx="5961653" cy="3799478"/>
          </a:xfrm>
          <a:custGeom>
            <a:avLst/>
            <a:gdLst>
              <a:gd name="connsiteX0" fmla="*/ 476250 w 6838950"/>
              <a:gd name="connsiteY0" fmla="*/ 0 h 2762250"/>
              <a:gd name="connsiteX1" fmla="*/ 0 w 6838950"/>
              <a:gd name="connsiteY1" fmla="*/ 0 h 2762250"/>
              <a:gd name="connsiteX2" fmla="*/ 0 w 6838950"/>
              <a:gd name="connsiteY2" fmla="*/ 2762250 h 2762250"/>
              <a:gd name="connsiteX3" fmla="*/ 6838950 w 683895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950" h="2762250">
                <a:moveTo>
                  <a:pt x="476250" y="0"/>
                </a:moveTo>
                <a:lnTo>
                  <a:pt x="0" y="0"/>
                </a:lnTo>
                <a:lnTo>
                  <a:pt x="0" y="2762250"/>
                </a:lnTo>
                <a:lnTo>
                  <a:pt x="6838950" y="2762250"/>
                </a:lnTo>
              </a:path>
            </a:pathLst>
          </a:custGeom>
          <a:ln>
            <a:solidFill>
              <a:srgbClr val="9259D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467544" y="8074"/>
            <a:ext cx="8676456" cy="81068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từ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7180" y="1867670"/>
            <a:ext cx="8007676" cy="11136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Vật thể quanh ta vô cùng ....................: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ật thể tự nhiên, vật thể.................., vật sống, vật không sống.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3375" y="871116"/>
            <a:ext cx="1372843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dạng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4601" y="861008"/>
            <a:ext cx="93916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3761" y="871116"/>
            <a:ext cx="1368152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2156" y="3083390"/>
            <a:ext cx="6681252" cy="55965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Vật thể cấu tạo từ ............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7180" y="3824473"/>
            <a:ext cx="6681252" cy="55965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Ở đâu có ............... là ở đó có chất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2769" y="871116"/>
            <a:ext cx="1535067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tạo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208 0.182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9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41164 0.283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22552 0.39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19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1.11111E-6 L -0.00399 0.53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26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1"/>
      <p:bldP spid="23" grpId="0"/>
      <p:bldP spid="24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>
            <a:extLst>
              <a:ext uri="{FF2B5EF4-FFF2-40B4-BE49-F238E27FC236}">
                <a16:creationId xmlns:a16="http://schemas.microsoft.com/office/drawing/2014/main" id="{70281626-EB66-9F07-49D9-2E414ECF4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05231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12">
            <a:extLst>
              <a:ext uri="{FF2B5EF4-FFF2-40B4-BE49-F238E27FC236}">
                <a16:creationId xmlns:a16="http://schemas.microsoft.com/office/drawing/2014/main" id="{EB8F2AF8-436D-3942-545B-8721310DC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35544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Rectangle 13">
            <a:extLst>
              <a:ext uri="{FF2B5EF4-FFF2-40B4-BE49-F238E27FC236}">
                <a16:creationId xmlns:a16="http://schemas.microsoft.com/office/drawing/2014/main" id="{F1BFCE99-86A6-3351-C159-2B97A7782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465856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Rectangle 14">
            <a:extLst>
              <a:ext uri="{FF2B5EF4-FFF2-40B4-BE49-F238E27FC236}">
                <a16:creationId xmlns:a16="http://schemas.microsoft.com/office/drawing/2014/main" id="{16B0FB10-7DD9-EBCD-3087-4F3B4E66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80356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Rectangle 15">
            <a:extLst>
              <a:ext uri="{FF2B5EF4-FFF2-40B4-BE49-F238E27FC236}">
                <a16:creationId xmlns:a16="http://schemas.microsoft.com/office/drawing/2014/main" id="{C9431A33-29EB-BE4F-2823-9A72DD0BF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50356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Rectangle 16">
            <a:extLst>
              <a:ext uri="{FF2B5EF4-FFF2-40B4-BE49-F238E27FC236}">
                <a16:creationId xmlns:a16="http://schemas.microsoft.com/office/drawing/2014/main" id="{363D412F-42CB-8447-F8B4-DE9BB57FC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720356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40" name="Rectangle 17">
            <a:extLst>
              <a:ext uri="{FF2B5EF4-FFF2-40B4-BE49-F238E27FC236}">
                <a16:creationId xmlns:a16="http://schemas.microsoft.com/office/drawing/2014/main" id="{074BBDFA-BC95-C420-D722-BDD8B53AD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8990356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41" name="Rectangle 18">
            <a:extLst>
              <a:ext uri="{FF2B5EF4-FFF2-40B4-BE49-F238E27FC236}">
                <a16:creationId xmlns:a16="http://schemas.microsoft.com/office/drawing/2014/main" id="{AAE7217A-2183-8A07-18AB-19106CAB6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260356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42" name="Rectangle 153">
            <a:extLst>
              <a:ext uri="{FF2B5EF4-FFF2-40B4-BE49-F238E27FC236}">
                <a16:creationId xmlns:a16="http://schemas.microsoft.com/office/drawing/2014/main" id="{5C020487-0C2A-9944-D32A-F268BAC3B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690473"/>
            <a:ext cx="28135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ta </a:t>
            </a:r>
          </a:p>
        </p:txBody>
      </p:sp>
      <p:sp>
        <p:nvSpPr>
          <p:cNvPr id="23" name="Rectangle 149">
            <a:extLst>
              <a:ext uri="{FF2B5EF4-FFF2-40B4-BE49-F238E27FC236}">
                <a16:creationId xmlns:a16="http://schemas.microsoft.com/office/drawing/2014/main" id="{03D34687-6EEE-E606-3B85-80A7C43C0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18128"/>
            <a:ext cx="754361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 : SỰ ĐA DẠNG CỦA CHẤT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FE4786-84CF-239D-1345-529EBABFE4DC}"/>
              </a:ext>
            </a:extLst>
          </p:cNvPr>
          <p:cNvSpPr/>
          <p:nvPr/>
        </p:nvSpPr>
        <p:spPr>
          <a:xfrm>
            <a:off x="450920" y="1213693"/>
            <a:ext cx="8441559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9" indent="-285739">
              <a:buFontTx/>
              <a:buChar char="-"/>
              <a:defRPr/>
            </a:pPr>
            <a:r>
              <a:rPr lang="en-US" altLang="en-US" sz="2667" i="1" dirty="0" err="1">
                <a:solidFill>
                  <a:srgbClr val="0000FF"/>
                </a:solidFill>
              </a:rPr>
              <a:t>Vật</a:t>
            </a:r>
            <a:r>
              <a:rPr lang="en-US" altLang="en-US" sz="2667" i="1" dirty="0">
                <a:solidFill>
                  <a:srgbClr val="0000FF"/>
                </a:solidFill>
              </a:rPr>
              <a:t> </a:t>
            </a:r>
            <a:r>
              <a:rPr lang="en-US" altLang="en-US" sz="2667" i="1" dirty="0" err="1">
                <a:solidFill>
                  <a:srgbClr val="0000FF"/>
                </a:solidFill>
              </a:rPr>
              <a:t>thể</a:t>
            </a:r>
            <a:r>
              <a:rPr lang="en-US" altLang="en-US" sz="2667" i="1" dirty="0">
                <a:solidFill>
                  <a:srgbClr val="0000FF"/>
                </a:solidFill>
              </a:rPr>
              <a:t> </a:t>
            </a:r>
            <a:r>
              <a:rPr lang="en-US" altLang="en-US" sz="2667" i="1" dirty="0" err="1">
                <a:solidFill>
                  <a:srgbClr val="0000FF"/>
                </a:solidFill>
              </a:rPr>
              <a:t>có</a:t>
            </a:r>
            <a:r>
              <a:rPr lang="en-US" altLang="en-US" sz="2667" i="1" dirty="0">
                <a:solidFill>
                  <a:srgbClr val="0000FF"/>
                </a:solidFill>
              </a:rPr>
              <a:t> ở </a:t>
            </a:r>
            <a:r>
              <a:rPr lang="en-US" altLang="en-US" sz="2667" i="1" dirty="0" err="1">
                <a:solidFill>
                  <a:srgbClr val="0000FF"/>
                </a:solidFill>
              </a:rPr>
              <a:t>xung</a:t>
            </a:r>
            <a:r>
              <a:rPr lang="en-US" altLang="en-US" sz="2667" i="1" dirty="0">
                <a:solidFill>
                  <a:srgbClr val="0000FF"/>
                </a:solidFill>
              </a:rPr>
              <a:t> </a:t>
            </a:r>
            <a:r>
              <a:rPr lang="en-US" altLang="en-US" sz="2667" i="1" dirty="0" err="1">
                <a:solidFill>
                  <a:srgbClr val="0000FF"/>
                </a:solidFill>
              </a:rPr>
              <a:t>quanh</a:t>
            </a:r>
            <a:r>
              <a:rPr lang="en-US" altLang="en-US" sz="2667" i="1" dirty="0">
                <a:solidFill>
                  <a:srgbClr val="0000FF"/>
                </a:solidFill>
              </a:rPr>
              <a:t> </a:t>
            </a:r>
            <a:r>
              <a:rPr lang="en-US" altLang="en-US" sz="2667" i="1" dirty="0" err="1">
                <a:solidFill>
                  <a:srgbClr val="0000FF"/>
                </a:solidFill>
              </a:rPr>
              <a:t>chúng</a:t>
            </a:r>
            <a:r>
              <a:rPr lang="en-US" altLang="en-US" sz="2667" i="1" dirty="0">
                <a:solidFill>
                  <a:srgbClr val="0000FF"/>
                </a:solidFill>
              </a:rPr>
              <a:t> ta </a:t>
            </a:r>
            <a:r>
              <a:rPr lang="en-US" altLang="en-US" sz="2667" i="1" dirty="0" err="1">
                <a:solidFill>
                  <a:srgbClr val="0000FF"/>
                </a:solidFill>
              </a:rPr>
              <a:t>vô</a:t>
            </a:r>
            <a:r>
              <a:rPr lang="en-US" altLang="en-US" sz="2667" i="1" dirty="0">
                <a:solidFill>
                  <a:srgbClr val="0000FF"/>
                </a:solidFill>
              </a:rPr>
              <a:t> </a:t>
            </a:r>
            <a:r>
              <a:rPr lang="en-US" altLang="en-US" sz="2667" i="1" dirty="0" err="1">
                <a:solidFill>
                  <a:srgbClr val="0000FF"/>
                </a:solidFill>
              </a:rPr>
              <a:t>cùng</a:t>
            </a:r>
            <a:r>
              <a:rPr lang="en-US" altLang="en-US" sz="2667" i="1" dirty="0">
                <a:solidFill>
                  <a:srgbClr val="0000FF"/>
                </a:solidFill>
              </a:rPr>
              <a:t> </a:t>
            </a:r>
            <a:r>
              <a:rPr lang="en-US" altLang="en-US" sz="2667" i="1" dirty="0" err="1">
                <a:solidFill>
                  <a:srgbClr val="0000FF"/>
                </a:solidFill>
              </a:rPr>
              <a:t>đa</a:t>
            </a:r>
            <a:r>
              <a:rPr lang="en-US" altLang="en-US" sz="2667" i="1" dirty="0">
                <a:solidFill>
                  <a:srgbClr val="0000FF"/>
                </a:solidFill>
              </a:rPr>
              <a:t> </a:t>
            </a:r>
            <a:r>
              <a:rPr lang="en-US" altLang="en-US" sz="2667" i="1" dirty="0" err="1">
                <a:solidFill>
                  <a:srgbClr val="0000FF"/>
                </a:solidFill>
              </a:rPr>
              <a:t>dạng</a:t>
            </a:r>
            <a:r>
              <a:rPr lang="en-US" altLang="en-US" sz="2667" i="1" dirty="0">
                <a:solidFill>
                  <a:srgbClr val="0000FF"/>
                </a:solidFill>
              </a:rPr>
              <a:t> </a:t>
            </a:r>
            <a:r>
              <a:rPr lang="en-US" altLang="en-US" sz="2667" i="1" dirty="0" err="1">
                <a:solidFill>
                  <a:srgbClr val="0000FF"/>
                </a:solidFill>
              </a:rPr>
              <a:t>gồm</a:t>
            </a:r>
            <a:r>
              <a:rPr lang="en-US" altLang="en-US" sz="2667" i="1" dirty="0">
                <a:solidFill>
                  <a:srgbClr val="0000FF"/>
                </a:solidFill>
              </a:rPr>
              <a:t>:</a:t>
            </a:r>
          </a:p>
          <a:p>
            <a:pPr eaLnBrk="1" hangingPunct="1">
              <a:defRPr/>
            </a:pPr>
            <a:r>
              <a:rPr lang="en-US" altLang="en-US" sz="2667" i="1" dirty="0">
                <a:solidFill>
                  <a:srgbClr val="0000FF"/>
                </a:solidFill>
              </a:rPr>
              <a:t>+ </a:t>
            </a:r>
            <a:r>
              <a:rPr lang="en-US" altLang="en-US" sz="2667" i="1" dirty="0" err="1">
                <a:solidFill>
                  <a:srgbClr val="0000FF"/>
                </a:solidFill>
              </a:rPr>
              <a:t>Vật</a:t>
            </a:r>
            <a:r>
              <a:rPr lang="en-US" altLang="en-US" sz="2667" i="1" dirty="0">
                <a:solidFill>
                  <a:srgbClr val="0000FF"/>
                </a:solidFill>
              </a:rPr>
              <a:t> </a:t>
            </a:r>
            <a:r>
              <a:rPr lang="en-US" altLang="en-US" sz="2667" i="1" dirty="0" err="1">
                <a:solidFill>
                  <a:srgbClr val="0000FF"/>
                </a:solidFill>
              </a:rPr>
              <a:t>thể</a:t>
            </a:r>
            <a:r>
              <a:rPr lang="en-US" altLang="en-US" sz="2667" i="1" dirty="0">
                <a:solidFill>
                  <a:srgbClr val="0000FF"/>
                </a:solidFill>
              </a:rPr>
              <a:t> </a:t>
            </a:r>
            <a:r>
              <a:rPr lang="en-US" altLang="en-US" sz="2667" i="1" dirty="0" err="1">
                <a:solidFill>
                  <a:srgbClr val="0000FF"/>
                </a:solidFill>
              </a:rPr>
              <a:t>tự</a:t>
            </a:r>
            <a:r>
              <a:rPr lang="en-US" altLang="en-US" sz="2667" i="1" dirty="0">
                <a:solidFill>
                  <a:srgbClr val="0000FF"/>
                </a:solidFill>
              </a:rPr>
              <a:t> </a:t>
            </a:r>
            <a:r>
              <a:rPr lang="en-US" altLang="en-US" sz="2667" i="1" dirty="0" err="1">
                <a:solidFill>
                  <a:srgbClr val="0000FF"/>
                </a:solidFill>
              </a:rPr>
              <a:t>nhiên</a:t>
            </a:r>
            <a:r>
              <a:rPr lang="en-US" altLang="en-US" sz="2667" i="1" dirty="0">
                <a:solidFill>
                  <a:srgbClr val="0000FF"/>
                </a:solidFill>
              </a:rPr>
              <a:t> </a:t>
            </a:r>
            <a:r>
              <a:rPr lang="en-US" altLang="en-US" sz="2667" i="1" dirty="0" err="1">
                <a:solidFill>
                  <a:srgbClr val="0000FF"/>
                </a:solidFill>
              </a:rPr>
              <a:t>và</a:t>
            </a:r>
            <a:r>
              <a:rPr lang="en-US" altLang="en-US" sz="2667" i="1" dirty="0">
                <a:solidFill>
                  <a:srgbClr val="0000FF"/>
                </a:solidFill>
              </a:rPr>
              <a:t> </a:t>
            </a:r>
            <a:r>
              <a:rPr lang="en-US" altLang="en-US" sz="2667" i="1" dirty="0" err="1">
                <a:solidFill>
                  <a:srgbClr val="0000FF"/>
                </a:solidFill>
              </a:rPr>
              <a:t>vật</a:t>
            </a:r>
            <a:r>
              <a:rPr lang="en-US" altLang="en-US" sz="2667" i="1" dirty="0">
                <a:solidFill>
                  <a:srgbClr val="0000FF"/>
                </a:solidFill>
              </a:rPr>
              <a:t> </a:t>
            </a:r>
            <a:r>
              <a:rPr lang="en-US" altLang="en-US" sz="2667" i="1" dirty="0" err="1">
                <a:solidFill>
                  <a:srgbClr val="0000FF"/>
                </a:solidFill>
              </a:rPr>
              <a:t>thể</a:t>
            </a:r>
            <a:r>
              <a:rPr lang="en-US" altLang="en-US" sz="2667" i="1" dirty="0">
                <a:solidFill>
                  <a:srgbClr val="0000FF"/>
                </a:solidFill>
              </a:rPr>
              <a:t> </a:t>
            </a:r>
            <a:r>
              <a:rPr lang="en-US" altLang="en-US" sz="2667" i="1" dirty="0" err="1">
                <a:solidFill>
                  <a:srgbClr val="0000FF"/>
                </a:solidFill>
              </a:rPr>
              <a:t>nhân</a:t>
            </a:r>
            <a:r>
              <a:rPr lang="en-US" altLang="en-US" sz="2667" i="1" dirty="0">
                <a:solidFill>
                  <a:srgbClr val="0000FF"/>
                </a:solidFill>
              </a:rPr>
              <a:t> </a:t>
            </a:r>
            <a:r>
              <a:rPr lang="en-US" altLang="en-US" sz="2667" i="1" dirty="0" err="1">
                <a:solidFill>
                  <a:srgbClr val="0000FF"/>
                </a:solidFill>
              </a:rPr>
              <a:t>tạo</a:t>
            </a:r>
            <a:r>
              <a:rPr lang="en-US" altLang="en-US" sz="2667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422B4-4714-DA0E-E727-8B3DB0ED6BF2}"/>
              </a:ext>
            </a:extLst>
          </p:cNvPr>
          <p:cNvSpPr txBox="1"/>
          <p:nvPr/>
        </p:nvSpPr>
        <p:spPr>
          <a:xfrm>
            <a:off x="467544" y="218334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i="1" dirty="0">
                <a:solidFill>
                  <a:srgbClr val="0000FF"/>
                </a:solidFill>
              </a:rPr>
              <a:t>+ </a:t>
            </a:r>
            <a:r>
              <a:rPr lang="en-US" altLang="en-US" sz="2800" i="1" dirty="0" err="1">
                <a:solidFill>
                  <a:srgbClr val="0000FF"/>
                </a:solidFill>
              </a:rPr>
              <a:t>Vật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sống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và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vật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không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</a:rPr>
              <a:t>sống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17AE88-AA60-7FAC-1CF3-D79A92684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83" y="2705348"/>
            <a:ext cx="802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F5A79E-0FAE-5E13-9141-897830F12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69" y="3161613"/>
            <a:ext cx="8645709" cy="179084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" indent="-9144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inox…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inox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" indent="-9144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celulozo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</Template>
  <TotalTime>2724</TotalTime>
  <Words>1742</Words>
  <Application>Microsoft Office PowerPoint</Application>
  <PresentationFormat>On-screen Show (16:10)</PresentationFormat>
  <Paragraphs>246</Paragraphs>
  <Slides>26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.VnTimeH</vt:lpstr>
      <vt:lpstr>Arial</vt:lpstr>
      <vt:lpstr>Calibri</vt:lpstr>
      <vt:lpstr>Calibri Light</vt:lpstr>
      <vt:lpstr>Raleway</vt:lpstr>
      <vt:lpstr>Roboto Condensed Light</vt:lpstr>
      <vt:lpstr>Times New Roman</vt:lpstr>
      <vt:lpstr>Vn Time</vt:lpstr>
      <vt:lpstr>Wingdings</vt:lpstr>
      <vt:lpstr>Wingdings 3</vt:lpstr>
      <vt:lpstr>自定义设计方案</vt:lpstr>
      <vt:lpstr>1_自定义设计方案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KIỂM TRA BÀI CŨ</vt:lpstr>
      <vt:lpstr>Khởi động</vt:lpstr>
      <vt:lpstr>PowerPoint Presentation</vt:lpstr>
      <vt:lpstr>Hình ảnh đường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Administrator</cp:lastModifiedBy>
  <cp:revision>349</cp:revision>
  <cp:lastPrinted>2021-08-21T07:23:38Z</cp:lastPrinted>
  <dcterms:created xsi:type="dcterms:W3CDTF">2018-12-10T14:18:59Z</dcterms:created>
  <dcterms:modified xsi:type="dcterms:W3CDTF">2024-11-22T21:53:26Z</dcterms:modified>
</cp:coreProperties>
</file>