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311" r:id="rId2"/>
    <p:sldId id="257" r:id="rId3"/>
    <p:sldId id="256" r:id="rId4"/>
    <p:sldId id="292" r:id="rId5"/>
    <p:sldId id="263" r:id="rId6"/>
    <p:sldId id="285" r:id="rId7"/>
    <p:sldId id="264" r:id="rId8"/>
    <p:sldId id="293" r:id="rId9"/>
    <p:sldId id="265" r:id="rId10"/>
    <p:sldId id="294" r:id="rId11"/>
    <p:sldId id="295" r:id="rId12"/>
    <p:sldId id="297" r:id="rId13"/>
    <p:sldId id="296" r:id="rId14"/>
    <p:sldId id="298" r:id="rId15"/>
    <p:sldId id="286" r:id="rId16"/>
    <p:sldId id="267" r:id="rId17"/>
    <p:sldId id="301" r:id="rId18"/>
    <p:sldId id="302" r:id="rId19"/>
    <p:sldId id="303" r:id="rId20"/>
    <p:sldId id="305" r:id="rId21"/>
    <p:sldId id="306" r:id="rId22"/>
    <p:sldId id="307" r:id="rId23"/>
    <p:sldId id="308" r:id="rId24"/>
    <p:sldId id="309" r:id="rId25"/>
    <p:sldId id="310" r:id="rId26"/>
    <p:sldId id="280" r:id="rId27"/>
    <p:sldId id="287" r:id="rId28"/>
    <p:sldId id="288" r:id="rId29"/>
    <p:sldId id="289" r:id="rId30"/>
    <p:sldId id="281" r:id="rId31"/>
    <p:sldId id="290" r:id="rId32"/>
    <p:sldId id="283" r:id="rId33"/>
  </p:sldIdLst>
  <p:sldSz cx="9144000" cy="5143500" type="screen16x9"/>
  <p:notesSz cx="6858000" cy="9144000"/>
  <p:embeddedFontLst>
    <p:embeddedFont>
      <p:font typeface="Varela Round" panose="00000500000000000000" pitchFamily="2" charset="-79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068B5-05EC-40D0-BF61-CF48C4B65AA2}">
  <a:tblStyle styleId="{238068B5-05EC-40D0-BF61-CF48C4B65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558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31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67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8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1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670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77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6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87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 rot="10800000" flipH="1">
            <a:off x="600363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 rot="10800000" flipH="1">
            <a:off x="2072752" y="430558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rot="-9504435" flipH="1">
            <a:off x="1719786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 flipH="1">
            <a:off x="7099013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 rot="9749673" flipH="1">
            <a:off x="6663925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 rot="9301861" flipH="1">
            <a:off x="8006334" y="4368566"/>
            <a:ext cx="260111" cy="26011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rot="10800000" flipH="1">
            <a:off x="990538" y="486410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 rot="9577518" flipH="1">
            <a:off x="108260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8100000" flipH="1">
            <a:off x="1289705" y="4512591"/>
            <a:ext cx="179464" cy="179464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rot="10800000" flipH="1">
            <a:off x="8761763" y="4596250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 rot="10800000" flipH="1">
            <a:off x="7656300" y="4650068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30993" y="933009"/>
            <a:ext cx="6471712" cy="32085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CHÀO MỪNG CÁC EM ĐẾN VỚI BÀI HỌC HÔM NAY</a:t>
            </a:r>
            <a:endParaRPr lang="en-US" sz="5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48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617747" y="0"/>
            <a:ext cx="773894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Oxygen hoá lỏng ở -183 °C, hoá rắn ở -218 °C. Ở thể lỏng và rắn, oxygen có màu xanh nhạt.</a:t>
            </a:r>
            <a:endParaRPr lang="en-US" sz="22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7419" y="1193181"/>
            <a:ext cx="4973166" cy="3812898"/>
            <a:chOff x="1657419" y="1193181"/>
            <a:chExt cx="4973166" cy="38128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419" y="1193181"/>
              <a:ext cx="4973166" cy="3194091"/>
            </a:xfrm>
            <a:prstGeom prst="rect">
              <a:avLst/>
            </a:prstGeom>
          </p:spPr>
        </p:pic>
        <p:sp>
          <p:nvSpPr>
            <p:cNvPr id="10" name="Google Shape;212;p13"/>
            <p:cNvSpPr txBox="1">
              <a:spLocks/>
            </p:cNvSpPr>
            <p:nvPr/>
          </p:nvSpPr>
          <p:spPr>
            <a:xfrm>
              <a:off x="2919638" y="4229941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Oxygen hóa lỏng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0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Google Shape;287;p21"/>
          <p:cNvSpPr txBox="1">
            <a:spLocks/>
          </p:cNvSpPr>
          <p:nvPr/>
        </p:nvSpPr>
        <p:spPr>
          <a:xfrm>
            <a:off x="2338681" y="171412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Tầm quan trọng của oxygen</a:t>
            </a:r>
            <a:endParaRPr lang="vi-VN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17723" y="1462447"/>
            <a:ext cx="5467126" cy="125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thi: </a:t>
            </a:r>
            <a:r>
              <a:rPr lang="en-US" altLang="en-US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tay bóp chặt mũi lại và phồng má ra. Ai nín thở được lâu nhất sẽ giành chiến thắng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451821" y="2402281"/>
            <a:ext cx="2226833" cy="159597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thử thách</a:t>
            </a:r>
            <a:endParaRPr lang="en-US" sz="2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0" y="2716671"/>
            <a:ext cx="3115290" cy="22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123734" y="195519"/>
            <a:ext cx="2682368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400" b="1">
                <a:solidFill>
                  <a:schemeClr val="bg1"/>
                </a:solidFill>
              </a:rPr>
              <a:t>Thảo luận nhóm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3802" y="1370205"/>
            <a:ext cx="5430628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Nhiệm vụ: 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/>
              <a:t>Thảo luận vai trò của oxygen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/>
              <a:t>Kể các ứng dụng của oxygen trong đời sống và sản xuất mà em biết.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/>
              <a:t>Nêu một số ví dụ cho thấy vai trò của oxygen đối với sự sống và sự cháy.</a:t>
            </a:r>
            <a:endParaRPr lang="en-US" sz="2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625"/>
            <a:ext cx="3360646" cy="1595089"/>
          </a:xfrm>
          <a:prstGeom prst="rect">
            <a:avLst/>
          </a:prstGeom>
        </p:spPr>
      </p:pic>
      <p:pic>
        <p:nvPicPr>
          <p:cNvPr id="8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891" y="3400659"/>
            <a:ext cx="1792521" cy="10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4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5" y="1507621"/>
            <a:ext cx="4562475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330" y="1355221"/>
            <a:ext cx="3238500" cy="2905125"/>
          </a:xfrm>
          <a:prstGeom prst="rect">
            <a:avLst/>
          </a:prstGeom>
        </p:spPr>
      </p:pic>
      <p:sp>
        <p:nvSpPr>
          <p:cNvPr id="8" name="Google Shape;287;p21"/>
          <p:cNvSpPr txBox="1">
            <a:spLocks/>
          </p:cNvSpPr>
          <p:nvPr/>
        </p:nvSpPr>
        <p:spPr>
          <a:xfrm>
            <a:off x="3152720" y="249471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oxygen</a:t>
            </a:r>
            <a:endParaRPr lang="vi-VN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Google Shape;287;p21"/>
          <p:cNvSpPr txBox="1">
            <a:spLocks/>
          </p:cNvSpPr>
          <p:nvPr/>
        </p:nvSpPr>
        <p:spPr>
          <a:xfrm>
            <a:off x="3152720" y="249471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của oxygen</a:t>
            </a:r>
            <a:endParaRPr lang="vi-VN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6350" y="1514163"/>
            <a:ext cx="3635298" cy="3085418"/>
            <a:chOff x="4846350" y="1514163"/>
            <a:chExt cx="3635298" cy="3085418"/>
          </a:xfrm>
        </p:grpSpPr>
        <p:sp>
          <p:nvSpPr>
            <p:cNvPr id="8" name="Google Shape;212;p13"/>
            <p:cNvSpPr txBox="1">
              <a:spLocks/>
            </p:cNvSpPr>
            <p:nvPr/>
          </p:nvSpPr>
          <p:spPr>
            <a:xfrm>
              <a:off x="5662838" y="3823443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 dụng bếp gas đun nấu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96" name="Picture 4" descr="Sự khác biệt của bếp từ và bếp gas mà bà nội trợ nào cũng cầ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350" y="1514163"/>
              <a:ext cx="3635298" cy="2115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79863" y="1555312"/>
            <a:ext cx="3460053" cy="3112513"/>
            <a:chOff x="579863" y="1555312"/>
            <a:chExt cx="3460053" cy="3112513"/>
          </a:xfrm>
        </p:grpSpPr>
        <p:pic>
          <p:nvPicPr>
            <p:cNvPr id="8194" name="Picture 2" descr="Ai phát minh ra bình lặn - Bách Khoa Tri Thứ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63" y="1555312"/>
              <a:ext cx="3460053" cy="207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Google Shape;212;p13"/>
            <p:cNvSpPr txBox="1">
              <a:spLocks/>
            </p:cNvSpPr>
            <p:nvPr/>
          </p:nvSpPr>
          <p:spPr>
            <a:xfrm>
              <a:off x="1085525" y="3891687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 khí nén dùng cho thợ lặn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5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III. THÀNH PHẦN CỦA KHÔNG KHÍ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8" y="1866176"/>
            <a:ext cx="4097331" cy="3080475"/>
          </a:xfrm>
          <a:prstGeom prst="rect">
            <a:avLst/>
          </a:prstGeom>
        </p:spPr>
      </p:pic>
      <p:sp>
        <p:nvSpPr>
          <p:cNvPr id="13" name="Google Shape;212;p13"/>
          <p:cNvSpPr txBox="1">
            <a:spLocks/>
          </p:cNvSpPr>
          <p:nvPr/>
        </p:nvSpPr>
        <p:spPr>
          <a:xfrm>
            <a:off x="1226012" y="1025147"/>
            <a:ext cx="6848094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phần trăm thể tích của không khí</a:t>
            </a:r>
            <a:endParaRPr lang="vi-VN" sz="2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Tìm hiểu một số thành phần của không khí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" name="Google Shape;212;p13"/>
          <p:cNvSpPr txBox="1">
            <a:spLocks/>
          </p:cNvSpPr>
          <p:nvPr/>
        </p:nvSpPr>
        <p:spPr>
          <a:xfrm>
            <a:off x="624157" y="1063499"/>
            <a:ext cx="7895686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1: Chứng minh trong không khí có hơi nước</a:t>
            </a:r>
            <a:endParaRPr lang="vi-VN" sz="2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870076"/>
            <a:ext cx="7810500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IV. VAI TRÒ CỦA KHÔNG KHÍ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3" name="Google Shape;212;p13"/>
          <p:cNvSpPr txBox="1">
            <a:spLocks/>
          </p:cNvSpPr>
          <p:nvPr/>
        </p:nvSpPr>
        <p:spPr>
          <a:xfrm>
            <a:off x="318332" y="2267262"/>
            <a:ext cx="4528018" cy="129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không khí chỉ chứa khí oxygen?</a:t>
            </a:r>
            <a:endParaRPr lang="vi-VN" sz="2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39" y="1127126"/>
            <a:ext cx="3143250" cy="3819525"/>
          </a:xfrm>
          <a:prstGeom prst="rect">
            <a:avLst/>
          </a:prstGeom>
        </p:spPr>
      </p:pic>
      <p:sp>
        <p:nvSpPr>
          <p:cNvPr id="7" name="Google Shape;212;p13"/>
          <p:cNvSpPr txBox="1">
            <a:spLocks/>
          </p:cNvSpPr>
          <p:nvPr/>
        </p:nvSpPr>
        <p:spPr>
          <a:xfrm>
            <a:off x="433516" y="2181562"/>
            <a:ext cx="4297650" cy="1973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>
              <a:lnSpc>
                <a:spcPct val="135000"/>
              </a:lnSpc>
            </a:pPr>
            <a:r>
              <a:rPr lang="en-GB"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khí nitrogen, carbon dioxide, hơi nước đều có vai trò rất quan trọng và không thể thiếu đối với sự sống trên Trái Đất</a:t>
            </a:r>
            <a:endParaRPr lang="vi-VN" sz="22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381863" y="354886"/>
            <a:ext cx="6380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 vai trò của không khí đối với sự sống.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05521" y="1040791"/>
            <a:ext cx="8132956" cy="719280"/>
            <a:chOff x="505521" y="1040791"/>
            <a:chExt cx="8132956" cy="719280"/>
          </a:xfrm>
        </p:grpSpPr>
        <p:sp>
          <p:nvSpPr>
            <p:cNvPr id="40" name="Rectangle 39"/>
            <p:cNvSpPr/>
            <p:nvPr/>
          </p:nvSpPr>
          <p:spPr>
            <a:xfrm>
              <a:off x="505521" y="1306471"/>
              <a:ext cx="8132956" cy="4536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912168" y="1040791"/>
              <a:ext cx="7380621" cy="531360"/>
            </a:xfrm>
            <a:custGeom>
              <a:avLst/>
              <a:gdLst>
                <a:gd name="connsiteX0" fmla="*/ 0 w 6704101"/>
                <a:gd name="connsiteY0" fmla="*/ 88562 h 531360"/>
                <a:gd name="connsiteX1" fmla="*/ 88562 w 6704101"/>
                <a:gd name="connsiteY1" fmla="*/ 0 h 531360"/>
                <a:gd name="connsiteX2" fmla="*/ 6615539 w 6704101"/>
                <a:gd name="connsiteY2" fmla="*/ 0 h 531360"/>
                <a:gd name="connsiteX3" fmla="*/ 6704101 w 6704101"/>
                <a:gd name="connsiteY3" fmla="*/ 88562 h 531360"/>
                <a:gd name="connsiteX4" fmla="*/ 6704101 w 6704101"/>
                <a:gd name="connsiteY4" fmla="*/ 442798 h 531360"/>
                <a:gd name="connsiteX5" fmla="*/ 6615539 w 6704101"/>
                <a:gd name="connsiteY5" fmla="*/ 531360 h 531360"/>
                <a:gd name="connsiteX6" fmla="*/ 88562 w 6704101"/>
                <a:gd name="connsiteY6" fmla="*/ 531360 h 531360"/>
                <a:gd name="connsiteX7" fmla="*/ 0 w 6704101"/>
                <a:gd name="connsiteY7" fmla="*/ 442798 h 531360"/>
                <a:gd name="connsiteX8" fmla="*/ 0 w 6704101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4101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6615539" y="0"/>
                  </a:lnTo>
                  <a:cubicBezTo>
                    <a:pt x="6664450" y="0"/>
                    <a:pt x="6704101" y="39651"/>
                    <a:pt x="6704101" y="88562"/>
                  </a:cubicBezTo>
                  <a:lnTo>
                    <a:pt x="6704101" y="442798"/>
                  </a:lnTo>
                  <a:cubicBezTo>
                    <a:pt x="6704101" y="491709"/>
                    <a:pt x="6664450" y="531360"/>
                    <a:pt x="6615539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123" tIns="25939" rIns="241123" bIns="2593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Không khí giúp điều hoà khí hậu; bảo vệ Trái Đất</a:t>
              </a: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5521" y="1760070"/>
            <a:ext cx="8132956" cy="816481"/>
            <a:chOff x="505521" y="1760070"/>
            <a:chExt cx="8132956" cy="816481"/>
          </a:xfrm>
        </p:grpSpPr>
        <p:sp>
          <p:nvSpPr>
            <p:cNvPr id="42" name="Rectangle 41"/>
            <p:cNvSpPr/>
            <p:nvPr/>
          </p:nvSpPr>
          <p:spPr>
            <a:xfrm>
              <a:off x="505521" y="2122951"/>
              <a:ext cx="8132956" cy="453600"/>
            </a:xfrm>
            <a:prstGeom prst="rect">
              <a:avLst/>
            </a:prstGeom>
          </p:spPr>
          <p:style>
            <a:lnRef idx="2">
              <a:schemeClr val="accent5">
                <a:hueOff val="1679779"/>
                <a:satOff val="472"/>
                <a:lumOff val="-676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935358" y="1760070"/>
              <a:ext cx="7357431" cy="725761"/>
            </a:xfrm>
            <a:custGeom>
              <a:avLst/>
              <a:gdLst>
                <a:gd name="connsiteX0" fmla="*/ 0 w 6027593"/>
                <a:gd name="connsiteY0" fmla="*/ 88562 h 531360"/>
                <a:gd name="connsiteX1" fmla="*/ 88562 w 6027593"/>
                <a:gd name="connsiteY1" fmla="*/ 0 h 531360"/>
                <a:gd name="connsiteX2" fmla="*/ 5939031 w 6027593"/>
                <a:gd name="connsiteY2" fmla="*/ 0 h 531360"/>
                <a:gd name="connsiteX3" fmla="*/ 6027593 w 6027593"/>
                <a:gd name="connsiteY3" fmla="*/ 88562 h 531360"/>
                <a:gd name="connsiteX4" fmla="*/ 6027593 w 6027593"/>
                <a:gd name="connsiteY4" fmla="*/ 442798 h 531360"/>
                <a:gd name="connsiteX5" fmla="*/ 5939031 w 6027593"/>
                <a:gd name="connsiteY5" fmla="*/ 531360 h 531360"/>
                <a:gd name="connsiteX6" fmla="*/ 88562 w 6027593"/>
                <a:gd name="connsiteY6" fmla="*/ 531360 h 531360"/>
                <a:gd name="connsiteX7" fmla="*/ 0 w 6027593"/>
                <a:gd name="connsiteY7" fmla="*/ 442798 h 531360"/>
                <a:gd name="connsiteX8" fmla="*/ 0 w 6027593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27593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939031" y="0"/>
                  </a:lnTo>
                  <a:cubicBezTo>
                    <a:pt x="5987942" y="0"/>
                    <a:pt x="6027593" y="39651"/>
                    <a:pt x="6027593" y="88562"/>
                  </a:cubicBezTo>
                  <a:lnTo>
                    <a:pt x="6027593" y="442798"/>
                  </a:lnTo>
                  <a:cubicBezTo>
                    <a:pt x="6027593" y="491709"/>
                    <a:pt x="5987942" y="531360"/>
                    <a:pt x="5939031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79779"/>
                <a:satOff val="472"/>
                <a:lumOff val="-6765"/>
                <a:alphaOff val="0"/>
              </a:schemeClr>
            </a:fillRef>
            <a:effectRef idx="0">
              <a:schemeClr val="accent5">
                <a:hueOff val="1679779"/>
                <a:satOff val="472"/>
                <a:lumOff val="-6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123" tIns="25939" rIns="241123" bIns="2593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Nitrogen trong không khí khi trời mưa dông có sấm sét chuyển hoá thành chất có chứa nitrogen cần thiết cho cây trồng.</a:t>
              </a: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5521" y="2673751"/>
            <a:ext cx="8132956" cy="719280"/>
            <a:chOff x="505521" y="2673751"/>
            <a:chExt cx="8132956" cy="719280"/>
          </a:xfrm>
        </p:grpSpPr>
        <p:sp>
          <p:nvSpPr>
            <p:cNvPr id="44" name="Rectangle 43"/>
            <p:cNvSpPr/>
            <p:nvPr/>
          </p:nvSpPr>
          <p:spPr>
            <a:xfrm>
              <a:off x="505521" y="2939431"/>
              <a:ext cx="8132956" cy="453600"/>
            </a:xfrm>
            <a:prstGeom prst="rect">
              <a:avLst/>
            </a:prstGeom>
          </p:spPr>
          <p:style>
            <a:lnRef idx="2">
              <a:schemeClr val="accent5">
                <a:hueOff val="3359558"/>
                <a:satOff val="945"/>
                <a:lumOff val="-135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912168" y="2673751"/>
              <a:ext cx="7380621" cy="531360"/>
            </a:xfrm>
            <a:custGeom>
              <a:avLst/>
              <a:gdLst>
                <a:gd name="connsiteX0" fmla="*/ 0 w 7239363"/>
                <a:gd name="connsiteY0" fmla="*/ 88562 h 531360"/>
                <a:gd name="connsiteX1" fmla="*/ 88562 w 7239363"/>
                <a:gd name="connsiteY1" fmla="*/ 0 h 531360"/>
                <a:gd name="connsiteX2" fmla="*/ 7150801 w 7239363"/>
                <a:gd name="connsiteY2" fmla="*/ 0 h 531360"/>
                <a:gd name="connsiteX3" fmla="*/ 7239363 w 7239363"/>
                <a:gd name="connsiteY3" fmla="*/ 88562 h 531360"/>
                <a:gd name="connsiteX4" fmla="*/ 7239363 w 7239363"/>
                <a:gd name="connsiteY4" fmla="*/ 442798 h 531360"/>
                <a:gd name="connsiteX5" fmla="*/ 7150801 w 7239363"/>
                <a:gd name="connsiteY5" fmla="*/ 531360 h 531360"/>
                <a:gd name="connsiteX6" fmla="*/ 88562 w 7239363"/>
                <a:gd name="connsiteY6" fmla="*/ 531360 h 531360"/>
                <a:gd name="connsiteX7" fmla="*/ 0 w 7239363"/>
                <a:gd name="connsiteY7" fmla="*/ 442798 h 531360"/>
                <a:gd name="connsiteX8" fmla="*/ 0 w 7239363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363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7150801" y="0"/>
                  </a:lnTo>
                  <a:cubicBezTo>
                    <a:pt x="7199712" y="0"/>
                    <a:pt x="7239363" y="39651"/>
                    <a:pt x="7239363" y="88562"/>
                  </a:cubicBezTo>
                  <a:lnTo>
                    <a:pt x="7239363" y="442798"/>
                  </a:lnTo>
                  <a:cubicBezTo>
                    <a:pt x="7239363" y="491709"/>
                    <a:pt x="7199712" y="531360"/>
                    <a:pt x="7150801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359558"/>
                <a:satOff val="945"/>
                <a:lumOff val="-13530"/>
                <a:alphaOff val="0"/>
              </a:schemeClr>
            </a:fillRef>
            <a:effectRef idx="0">
              <a:schemeClr val="accent5">
                <a:hueOff val="3359558"/>
                <a:satOff val="945"/>
                <a:lumOff val="-135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123" tIns="25939" rIns="241123" bIns="2593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Oxygen cần cho sự hô hấp, sự cháy.</a:t>
              </a: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05521" y="3490232"/>
            <a:ext cx="8132956" cy="719280"/>
            <a:chOff x="505521" y="3490232"/>
            <a:chExt cx="8132956" cy="719280"/>
          </a:xfrm>
        </p:grpSpPr>
        <p:sp>
          <p:nvSpPr>
            <p:cNvPr id="46" name="Rectangle 45"/>
            <p:cNvSpPr/>
            <p:nvPr/>
          </p:nvSpPr>
          <p:spPr>
            <a:xfrm>
              <a:off x="505521" y="3755912"/>
              <a:ext cx="8132956" cy="453600"/>
            </a:xfrm>
            <a:prstGeom prst="rect">
              <a:avLst/>
            </a:prstGeom>
          </p:spPr>
          <p:style>
            <a:lnRef idx="2">
              <a:schemeClr val="accent5">
                <a:hueOff val="5039337"/>
                <a:satOff val="1417"/>
                <a:lumOff val="-2029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 46"/>
            <p:cNvSpPr/>
            <p:nvPr/>
          </p:nvSpPr>
          <p:spPr>
            <a:xfrm>
              <a:off x="892711" y="3490232"/>
              <a:ext cx="7400078" cy="531360"/>
            </a:xfrm>
            <a:custGeom>
              <a:avLst/>
              <a:gdLst>
                <a:gd name="connsiteX0" fmla="*/ 0 w 7743773"/>
                <a:gd name="connsiteY0" fmla="*/ 88562 h 531360"/>
                <a:gd name="connsiteX1" fmla="*/ 88562 w 7743773"/>
                <a:gd name="connsiteY1" fmla="*/ 0 h 531360"/>
                <a:gd name="connsiteX2" fmla="*/ 7655211 w 7743773"/>
                <a:gd name="connsiteY2" fmla="*/ 0 h 531360"/>
                <a:gd name="connsiteX3" fmla="*/ 7743773 w 7743773"/>
                <a:gd name="connsiteY3" fmla="*/ 88562 h 531360"/>
                <a:gd name="connsiteX4" fmla="*/ 7743773 w 7743773"/>
                <a:gd name="connsiteY4" fmla="*/ 442798 h 531360"/>
                <a:gd name="connsiteX5" fmla="*/ 7655211 w 7743773"/>
                <a:gd name="connsiteY5" fmla="*/ 531360 h 531360"/>
                <a:gd name="connsiteX6" fmla="*/ 88562 w 7743773"/>
                <a:gd name="connsiteY6" fmla="*/ 531360 h 531360"/>
                <a:gd name="connsiteX7" fmla="*/ 0 w 7743773"/>
                <a:gd name="connsiteY7" fmla="*/ 442798 h 531360"/>
                <a:gd name="connsiteX8" fmla="*/ 0 w 7743773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3773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7655211" y="0"/>
                  </a:lnTo>
                  <a:cubicBezTo>
                    <a:pt x="7704122" y="0"/>
                    <a:pt x="7743773" y="39651"/>
                    <a:pt x="7743773" y="88562"/>
                  </a:cubicBezTo>
                  <a:lnTo>
                    <a:pt x="7743773" y="442798"/>
                  </a:lnTo>
                  <a:cubicBezTo>
                    <a:pt x="7743773" y="491709"/>
                    <a:pt x="7704122" y="531360"/>
                    <a:pt x="7655211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039337"/>
                <a:satOff val="1417"/>
                <a:lumOff val="-20295"/>
                <a:alphaOff val="0"/>
              </a:schemeClr>
            </a:fillRef>
            <a:effectRef idx="0">
              <a:schemeClr val="accent5">
                <a:hueOff val="5039337"/>
                <a:satOff val="1417"/>
                <a:lumOff val="-202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123" tIns="25939" rIns="241123" bIns="2593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Carbon dioxide là nguyên liệu cho quá trình quang hợp của cây.</a:t>
              </a: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5521" y="4306712"/>
            <a:ext cx="8132956" cy="719280"/>
            <a:chOff x="505521" y="4306712"/>
            <a:chExt cx="8132956" cy="719280"/>
          </a:xfrm>
        </p:grpSpPr>
        <p:sp>
          <p:nvSpPr>
            <p:cNvPr id="48" name="Rectangle 47"/>
            <p:cNvSpPr/>
            <p:nvPr/>
          </p:nvSpPr>
          <p:spPr>
            <a:xfrm>
              <a:off x="505521" y="4572392"/>
              <a:ext cx="8132956" cy="453600"/>
            </a:xfrm>
            <a:prstGeom prst="rect">
              <a:avLst/>
            </a:prstGeom>
          </p:spPr>
          <p:style>
            <a:lnRef idx="2">
              <a:schemeClr val="accent5">
                <a:hueOff val="6719117"/>
                <a:satOff val="1889"/>
                <a:lumOff val="-2706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 48"/>
            <p:cNvSpPr/>
            <p:nvPr/>
          </p:nvSpPr>
          <p:spPr>
            <a:xfrm>
              <a:off x="841361" y="4306712"/>
              <a:ext cx="7451428" cy="531360"/>
            </a:xfrm>
            <a:custGeom>
              <a:avLst/>
              <a:gdLst>
                <a:gd name="connsiteX0" fmla="*/ 0 w 7743773"/>
                <a:gd name="connsiteY0" fmla="*/ 88562 h 531360"/>
                <a:gd name="connsiteX1" fmla="*/ 88562 w 7743773"/>
                <a:gd name="connsiteY1" fmla="*/ 0 h 531360"/>
                <a:gd name="connsiteX2" fmla="*/ 7655211 w 7743773"/>
                <a:gd name="connsiteY2" fmla="*/ 0 h 531360"/>
                <a:gd name="connsiteX3" fmla="*/ 7743773 w 7743773"/>
                <a:gd name="connsiteY3" fmla="*/ 88562 h 531360"/>
                <a:gd name="connsiteX4" fmla="*/ 7743773 w 7743773"/>
                <a:gd name="connsiteY4" fmla="*/ 442798 h 531360"/>
                <a:gd name="connsiteX5" fmla="*/ 7655211 w 7743773"/>
                <a:gd name="connsiteY5" fmla="*/ 531360 h 531360"/>
                <a:gd name="connsiteX6" fmla="*/ 88562 w 7743773"/>
                <a:gd name="connsiteY6" fmla="*/ 531360 h 531360"/>
                <a:gd name="connsiteX7" fmla="*/ 0 w 7743773"/>
                <a:gd name="connsiteY7" fmla="*/ 442798 h 531360"/>
                <a:gd name="connsiteX8" fmla="*/ 0 w 7743773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3773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7655211" y="0"/>
                  </a:lnTo>
                  <a:cubicBezTo>
                    <a:pt x="7704122" y="0"/>
                    <a:pt x="7743773" y="39651"/>
                    <a:pt x="7743773" y="88562"/>
                  </a:cubicBezTo>
                  <a:lnTo>
                    <a:pt x="7743773" y="442798"/>
                  </a:lnTo>
                  <a:cubicBezTo>
                    <a:pt x="7743773" y="491709"/>
                    <a:pt x="7704122" y="531360"/>
                    <a:pt x="7655211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19117"/>
                <a:satOff val="1889"/>
                <a:lumOff val="-27060"/>
                <a:alphaOff val="0"/>
              </a:schemeClr>
            </a:fillRef>
            <a:effectRef idx="0">
              <a:schemeClr val="accent5">
                <a:hueOff val="6719117"/>
                <a:satOff val="1889"/>
                <a:lumOff val="-270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123" tIns="25939" rIns="241123" bIns="2593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- Hơi nước: hình thành các hiện tượng tự nhiên (như mây, mưa,...).</a:t>
              </a:r>
              <a:endParaRPr lang="en-US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846247" y="78059"/>
            <a:ext cx="7407000" cy="472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V. SỰ Ô NHIỄM KHÔNG KHÍ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3" name="Google Shape;212;p13"/>
          <p:cNvSpPr txBox="1">
            <a:spLocks/>
          </p:cNvSpPr>
          <p:nvPr/>
        </p:nvSpPr>
        <p:spPr>
          <a:xfrm>
            <a:off x="846247" y="471916"/>
            <a:ext cx="7727795" cy="56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Nguyên nhân và hậu quả của ô nhiễm không khí</a:t>
            </a:r>
            <a:endParaRPr lang="vi-VN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8" y="1155594"/>
            <a:ext cx="3706635" cy="192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50" y="1113171"/>
            <a:ext cx="3888183" cy="200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2" y="3196083"/>
            <a:ext cx="3591226" cy="1820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50" y="3196082"/>
            <a:ext cx="3728966" cy="18730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97332" y="1642115"/>
            <a:ext cx="7407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nl-NL" i="1">
                <a:solidFill>
                  <a:srgbClr val="002060"/>
                </a:solidFill>
                <a:latin typeface="+mn-lt"/>
                <a:ea typeface="Arial" panose="020B0604020202020204" pitchFamily="34" charset="0"/>
              </a:rPr>
              <a:t>Quan sát Hình 11.7, nêu những nguyên nhân gây ô nhiễm môi trường.</a:t>
            </a:r>
            <a:endParaRPr lang="en-US" i="1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0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Các hoạt động sau cần sử dụng đến chất nào?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3" descr="bệnh nhân cấp c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6" y="1864821"/>
            <a:ext cx="2901591" cy="1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ợ lặ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06" y="1864142"/>
            <a:ext cx="2876857" cy="18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ếp g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72" y="1864142"/>
            <a:ext cx="2755323" cy="17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25026" y="3905972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1792" y="3825726"/>
            <a:ext cx="2874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90127" y="3825726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Gây ra các bệnh về hô hấp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1266" name="Picture 2" descr="Hậu quả của ô nhiễm không khí có thể bạn chưa biết? - Aqualife Viet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87" y="1121058"/>
            <a:ext cx="5806068" cy="36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5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Gây ra mưa axit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063500"/>
            <a:ext cx="42576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7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2. Bảo vệ môi trường không khí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8" name="Freeform 7"/>
          <p:cNvSpPr/>
          <p:nvPr/>
        </p:nvSpPr>
        <p:spPr>
          <a:xfrm>
            <a:off x="998586" y="1162614"/>
            <a:ext cx="7516630" cy="608551"/>
          </a:xfrm>
          <a:custGeom>
            <a:avLst/>
            <a:gdLst>
              <a:gd name="connsiteX0" fmla="*/ 0 w 6061560"/>
              <a:gd name="connsiteY0" fmla="*/ 73323 h 733226"/>
              <a:gd name="connsiteX1" fmla="*/ 73323 w 6061560"/>
              <a:gd name="connsiteY1" fmla="*/ 0 h 733226"/>
              <a:gd name="connsiteX2" fmla="*/ 5988237 w 6061560"/>
              <a:gd name="connsiteY2" fmla="*/ 0 h 733226"/>
              <a:gd name="connsiteX3" fmla="*/ 6061560 w 6061560"/>
              <a:gd name="connsiteY3" fmla="*/ 73323 h 733226"/>
              <a:gd name="connsiteX4" fmla="*/ 6061560 w 6061560"/>
              <a:gd name="connsiteY4" fmla="*/ 659903 h 733226"/>
              <a:gd name="connsiteX5" fmla="*/ 5988237 w 6061560"/>
              <a:gd name="connsiteY5" fmla="*/ 733226 h 733226"/>
              <a:gd name="connsiteX6" fmla="*/ 73323 w 6061560"/>
              <a:gd name="connsiteY6" fmla="*/ 733226 h 733226"/>
              <a:gd name="connsiteX7" fmla="*/ 0 w 6061560"/>
              <a:gd name="connsiteY7" fmla="*/ 659903 h 733226"/>
              <a:gd name="connsiteX8" fmla="*/ 0 w 6061560"/>
              <a:gd name="connsiteY8" fmla="*/ 73323 h 73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560" h="733226">
                <a:moveTo>
                  <a:pt x="0" y="73323"/>
                </a:moveTo>
                <a:cubicBezTo>
                  <a:pt x="0" y="32828"/>
                  <a:pt x="32828" y="0"/>
                  <a:pt x="73323" y="0"/>
                </a:cubicBezTo>
                <a:lnTo>
                  <a:pt x="5988237" y="0"/>
                </a:lnTo>
                <a:cubicBezTo>
                  <a:pt x="6028732" y="0"/>
                  <a:pt x="6061560" y="32828"/>
                  <a:pt x="6061560" y="73323"/>
                </a:cubicBezTo>
                <a:lnTo>
                  <a:pt x="6061560" y="659903"/>
                </a:lnTo>
                <a:cubicBezTo>
                  <a:pt x="6061560" y="700398"/>
                  <a:pt x="6028732" y="733226"/>
                  <a:pt x="5988237" y="733226"/>
                </a:cubicBezTo>
                <a:lnTo>
                  <a:pt x="73323" y="733226"/>
                </a:lnTo>
                <a:cubicBezTo>
                  <a:pt x="32828" y="733226"/>
                  <a:pt x="0" y="700398"/>
                  <a:pt x="0" y="659903"/>
                </a:cubicBezTo>
                <a:lnTo>
                  <a:pt x="0" y="733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385" tIns="49415" rIns="63385" bIns="4941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/>
              <a:t>Các giải pháp:</a:t>
            </a:r>
            <a:endParaRPr lang="en-US" sz="2200" b="1" kern="1200"/>
          </a:p>
        </p:txBody>
      </p:sp>
      <p:grpSp>
        <p:nvGrpSpPr>
          <p:cNvPr id="21" name="Group 20"/>
          <p:cNvGrpSpPr/>
          <p:nvPr/>
        </p:nvGrpSpPr>
        <p:grpSpPr>
          <a:xfrm>
            <a:off x="998586" y="1904109"/>
            <a:ext cx="7516629" cy="701176"/>
            <a:chOff x="998586" y="1904109"/>
            <a:chExt cx="7516629" cy="701176"/>
          </a:xfrm>
        </p:grpSpPr>
        <p:sp>
          <p:nvSpPr>
            <p:cNvPr id="9" name="Rounded Rectangle 8"/>
            <p:cNvSpPr/>
            <p:nvPr/>
          </p:nvSpPr>
          <p:spPr>
            <a:xfrm>
              <a:off x="998586" y="1904109"/>
              <a:ext cx="814535" cy="701176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868458" y="1904109"/>
              <a:ext cx="6646757" cy="70117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Tìm nguồn năng lượng sạch.</a:t>
              </a:r>
              <a:endParaRPr lang="en-US" sz="2200" kern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2972" y="2054763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1</a:t>
              </a:r>
              <a:endParaRPr lang="en-US" sz="2400" b="1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8586" y="2702173"/>
            <a:ext cx="7516629" cy="733226"/>
            <a:chOff x="998586" y="2702173"/>
            <a:chExt cx="7516629" cy="733226"/>
          </a:xfrm>
        </p:grpSpPr>
        <p:sp>
          <p:nvSpPr>
            <p:cNvPr id="11" name="Rounded Rectangle 10"/>
            <p:cNvSpPr/>
            <p:nvPr/>
          </p:nvSpPr>
          <p:spPr>
            <a:xfrm>
              <a:off x="998586" y="2702173"/>
              <a:ext cx="814535" cy="733226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213008"/>
                <a:satOff val="-1820"/>
                <a:lumOff val="2026"/>
                <a:alphaOff val="0"/>
              </a:schemeClr>
            </a:fillRef>
            <a:effectRef idx="1">
              <a:schemeClr val="accent3">
                <a:hueOff val="2213008"/>
                <a:satOff val="-1820"/>
                <a:lumOff val="20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868458" y="2702173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213008"/>
                <a:satOff val="-1820"/>
                <a:lumOff val="2026"/>
                <a:alphaOff val="0"/>
              </a:schemeClr>
            </a:fillRef>
            <a:effectRef idx="0">
              <a:schemeClr val="accent3">
                <a:hueOff val="2213008"/>
                <a:satOff val="-1820"/>
                <a:lumOff val="202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Hướng dẫn người dân sử dụng năng lượng hợp lí, tiết kiệm.</a:t>
              </a:r>
              <a:endParaRPr lang="en-US" sz="2200" kern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4359" y="2840945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2</a:t>
              </a:r>
              <a:endParaRPr lang="en-US" sz="24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8586" y="3546537"/>
            <a:ext cx="7516629" cy="733226"/>
            <a:chOff x="998586" y="3546537"/>
            <a:chExt cx="7516629" cy="733226"/>
          </a:xfrm>
        </p:grpSpPr>
        <p:sp>
          <p:nvSpPr>
            <p:cNvPr id="13" name="Rounded Rectangle 12"/>
            <p:cNvSpPr/>
            <p:nvPr/>
          </p:nvSpPr>
          <p:spPr>
            <a:xfrm>
              <a:off x="998586" y="3546537"/>
              <a:ext cx="814535" cy="733226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4426017"/>
                <a:satOff val="-3641"/>
                <a:lumOff val="4052"/>
                <a:alphaOff val="0"/>
              </a:schemeClr>
            </a:fillRef>
            <a:effectRef idx="1">
              <a:schemeClr val="accent3">
                <a:hueOff val="4426017"/>
                <a:satOff val="-3641"/>
                <a:lumOff val="405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868458" y="3546537"/>
              <a:ext cx="6646757" cy="733226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4426017"/>
                <a:satOff val="-3641"/>
                <a:lumOff val="4052"/>
                <a:alphaOff val="0"/>
              </a:schemeClr>
            </a:fillRef>
            <a:effectRef idx="0">
              <a:schemeClr val="accent3">
                <a:hueOff val="4426017"/>
                <a:satOff val="-3641"/>
                <a:lumOff val="405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Đề ra những quy định nghiêm ngặt về xử lí khí thải, chất độc hại,…</a:t>
              </a:r>
              <a:endParaRPr lang="en-US" sz="220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91719" y="3713216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3</a:t>
              </a:r>
              <a:endParaRPr lang="en-US" sz="2400" b="1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8586" y="4367751"/>
            <a:ext cx="7516629" cy="613188"/>
            <a:chOff x="998586" y="4367751"/>
            <a:chExt cx="7516629" cy="613188"/>
          </a:xfrm>
        </p:grpSpPr>
        <p:sp>
          <p:nvSpPr>
            <p:cNvPr id="15" name="Rounded Rectangle 14"/>
            <p:cNvSpPr/>
            <p:nvPr/>
          </p:nvSpPr>
          <p:spPr>
            <a:xfrm>
              <a:off x="998586" y="4367751"/>
              <a:ext cx="814535" cy="613188"/>
            </a:xfrm>
            <a:prstGeom prst="roundRect">
              <a:avLst>
                <a:gd name="adj" fmla="val 1667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6639025"/>
                <a:satOff val="-5461"/>
                <a:lumOff val="6078"/>
                <a:alphaOff val="0"/>
              </a:schemeClr>
            </a:fillRef>
            <a:effectRef idx="1">
              <a:schemeClr val="accent3">
                <a:hueOff val="6639025"/>
                <a:satOff val="-5461"/>
                <a:lumOff val="607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868458" y="4367751"/>
              <a:ext cx="6646757" cy="613188"/>
            </a:xfrm>
            <a:custGeom>
              <a:avLst/>
              <a:gdLst>
                <a:gd name="connsiteX0" fmla="*/ 0 w 5284340"/>
                <a:gd name="connsiteY0" fmla="*/ 122229 h 733226"/>
                <a:gd name="connsiteX1" fmla="*/ 122229 w 5284340"/>
                <a:gd name="connsiteY1" fmla="*/ 0 h 733226"/>
                <a:gd name="connsiteX2" fmla="*/ 5162111 w 5284340"/>
                <a:gd name="connsiteY2" fmla="*/ 0 h 733226"/>
                <a:gd name="connsiteX3" fmla="*/ 5284340 w 5284340"/>
                <a:gd name="connsiteY3" fmla="*/ 122229 h 733226"/>
                <a:gd name="connsiteX4" fmla="*/ 5284340 w 5284340"/>
                <a:gd name="connsiteY4" fmla="*/ 610997 h 733226"/>
                <a:gd name="connsiteX5" fmla="*/ 5162111 w 5284340"/>
                <a:gd name="connsiteY5" fmla="*/ 733226 h 733226"/>
                <a:gd name="connsiteX6" fmla="*/ 122229 w 5284340"/>
                <a:gd name="connsiteY6" fmla="*/ 733226 h 733226"/>
                <a:gd name="connsiteX7" fmla="*/ 0 w 5284340"/>
                <a:gd name="connsiteY7" fmla="*/ 610997 h 733226"/>
                <a:gd name="connsiteX8" fmla="*/ 0 w 5284340"/>
                <a:gd name="connsiteY8" fmla="*/ 122229 h 73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4340" h="733226">
                  <a:moveTo>
                    <a:pt x="0" y="122229"/>
                  </a:moveTo>
                  <a:cubicBezTo>
                    <a:pt x="0" y="54724"/>
                    <a:pt x="54724" y="0"/>
                    <a:pt x="122229" y="0"/>
                  </a:cubicBezTo>
                  <a:lnTo>
                    <a:pt x="5162111" y="0"/>
                  </a:lnTo>
                  <a:cubicBezTo>
                    <a:pt x="5229616" y="0"/>
                    <a:pt x="5284340" y="54724"/>
                    <a:pt x="5284340" y="122229"/>
                  </a:cubicBezTo>
                  <a:lnTo>
                    <a:pt x="5284340" y="610997"/>
                  </a:lnTo>
                  <a:cubicBezTo>
                    <a:pt x="5284340" y="678502"/>
                    <a:pt x="5229616" y="733226"/>
                    <a:pt x="5162111" y="733226"/>
                  </a:cubicBezTo>
                  <a:lnTo>
                    <a:pt x="122229" y="733226"/>
                  </a:lnTo>
                  <a:cubicBezTo>
                    <a:pt x="54724" y="733226"/>
                    <a:pt x="0" y="678502"/>
                    <a:pt x="0" y="610997"/>
                  </a:cubicBezTo>
                  <a:lnTo>
                    <a:pt x="0" y="1222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6639025"/>
                <a:satOff val="-5461"/>
                <a:lumOff val="6078"/>
                <a:alphaOff val="0"/>
              </a:schemeClr>
            </a:fillRef>
            <a:effectRef idx="0">
              <a:schemeClr val="accent3">
                <a:hueOff val="6639025"/>
                <a:satOff val="-5461"/>
                <a:lumOff val="607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92264" tIns="192264" rIns="192264" bIns="192264" numCol="1" spcCol="1270" anchor="ctr" anchorCtr="0">
              <a:no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/>
                <a:t>Bảo vệ và trồng cây xanh.</a:t>
              </a:r>
              <a:endParaRPr lang="en-US" sz="2200" kern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1719" y="4473192"/>
              <a:ext cx="361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4</a:t>
              </a: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16359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Em có thể làm gì để góp phần giảm ô nhiễm không khí?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432936" y="1530486"/>
            <a:ext cx="3699226" cy="3211422"/>
            <a:chOff x="432936" y="1530486"/>
            <a:chExt cx="3699226" cy="3211422"/>
          </a:xfrm>
        </p:grpSpPr>
        <p:pic>
          <p:nvPicPr>
            <p:cNvPr id="18434" name="Picture 2" descr="VGP News :. | Thủ tướng chỉ thị: Cả nước chung sức, đồng lòng trồng mới 1  tỷ cây xanh | BÁO ĐIỆN TỬ CHÍNH PHỦ NƯỚC CHXHCN VIỆT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36" y="1530486"/>
              <a:ext cx="3699226" cy="246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oogle Shape;212;p13"/>
            <p:cNvSpPr txBox="1">
              <a:spLocks/>
            </p:cNvSpPr>
            <p:nvPr/>
          </p:nvSpPr>
          <p:spPr>
            <a:xfrm>
              <a:off x="1000095" y="3965770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 cây xanh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6820" y="1506722"/>
            <a:ext cx="3278730" cy="3121321"/>
            <a:chOff x="4996820" y="1506722"/>
            <a:chExt cx="3278730" cy="3121321"/>
          </a:xfrm>
        </p:grpSpPr>
        <p:pic>
          <p:nvPicPr>
            <p:cNvPr id="18436" name="Picture 4" descr="Xả rác nơi công cộng, cần biện pháp chế tài | Lao Động Trẻ - Tin tức mới  nhất dành cho công nhân lao động tr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820" y="1506722"/>
              <a:ext cx="3278730" cy="245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212;p13"/>
            <p:cNvSpPr txBox="1">
              <a:spLocks/>
            </p:cNvSpPr>
            <p:nvPr/>
          </p:nvSpPr>
          <p:spPr>
            <a:xfrm>
              <a:off x="5261159" y="4189941"/>
              <a:ext cx="3014391" cy="438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xả rác bừa bãi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5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292809" y="1370606"/>
            <a:ext cx="4004841" cy="3379245"/>
            <a:chOff x="292809" y="1370606"/>
            <a:chExt cx="4004841" cy="3379245"/>
          </a:xfrm>
        </p:grpSpPr>
        <p:pic>
          <p:nvPicPr>
            <p:cNvPr id="20482" name="Picture 2" descr="Xe Buýt Chạy Từ Mấy Giờ - transporttkuu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09" y="1370606"/>
              <a:ext cx="4004841" cy="24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oogle Shape;212;p13"/>
            <p:cNvSpPr txBox="1">
              <a:spLocks/>
            </p:cNvSpPr>
            <p:nvPr/>
          </p:nvSpPr>
          <p:spPr>
            <a:xfrm>
              <a:off x="831995" y="3784402"/>
              <a:ext cx="3014391" cy="965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 dụng phương tiện công cộng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52831" y="1384461"/>
            <a:ext cx="3199921" cy="3365390"/>
            <a:chOff x="5352831" y="1384461"/>
            <a:chExt cx="3199921" cy="3365390"/>
          </a:xfrm>
        </p:grpSpPr>
        <p:pic>
          <p:nvPicPr>
            <p:cNvPr id="20484" name="Picture 4" descr="Các nước trên thế giới tiết kiệm điện thông minh như thế nào? - Tin tức HP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31" y="1384461"/>
              <a:ext cx="3199921" cy="2399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Google Shape;212;p13"/>
            <p:cNvSpPr txBox="1">
              <a:spLocks/>
            </p:cNvSpPr>
            <p:nvPr/>
          </p:nvSpPr>
          <p:spPr>
            <a:xfrm>
              <a:off x="5445595" y="3784402"/>
              <a:ext cx="3014391" cy="965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kiệm điện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TỔNG KẾT, GHI NHỚ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27" name="Group 26"/>
          <p:cNvGrpSpPr/>
          <p:nvPr/>
        </p:nvGrpSpPr>
        <p:grpSpPr>
          <a:xfrm>
            <a:off x="336115" y="1154707"/>
            <a:ext cx="8333323" cy="569921"/>
            <a:chOff x="336115" y="1154707"/>
            <a:chExt cx="8333323" cy="569921"/>
          </a:xfrm>
        </p:grpSpPr>
        <p:sp>
          <p:nvSpPr>
            <p:cNvPr id="11" name="Freeform 10"/>
            <p:cNvSpPr/>
            <p:nvPr/>
          </p:nvSpPr>
          <p:spPr>
            <a:xfrm>
              <a:off x="336115" y="1154707"/>
              <a:ext cx="8333323" cy="569921"/>
            </a:xfrm>
            <a:custGeom>
              <a:avLst/>
              <a:gdLst>
                <a:gd name="connsiteX0" fmla="*/ 0 w 4965091"/>
                <a:gd name="connsiteY0" fmla="*/ 75208 h 752078"/>
                <a:gd name="connsiteX1" fmla="*/ 75208 w 4965091"/>
                <a:gd name="connsiteY1" fmla="*/ 0 h 752078"/>
                <a:gd name="connsiteX2" fmla="*/ 4889883 w 4965091"/>
                <a:gd name="connsiteY2" fmla="*/ 0 h 752078"/>
                <a:gd name="connsiteX3" fmla="*/ 4965091 w 4965091"/>
                <a:gd name="connsiteY3" fmla="*/ 75208 h 752078"/>
                <a:gd name="connsiteX4" fmla="*/ 4965091 w 4965091"/>
                <a:gd name="connsiteY4" fmla="*/ 676870 h 752078"/>
                <a:gd name="connsiteX5" fmla="*/ 4889883 w 4965091"/>
                <a:gd name="connsiteY5" fmla="*/ 752078 h 752078"/>
                <a:gd name="connsiteX6" fmla="*/ 75208 w 4965091"/>
                <a:gd name="connsiteY6" fmla="*/ 752078 h 752078"/>
                <a:gd name="connsiteX7" fmla="*/ 0 w 4965091"/>
                <a:gd name="connsiteY7" fmla="*/ 676870 h 752078"/>
                <a:gd name="connsiteX8" fmla="*/ 0 w 4965091"/>
                <a:gd name="connsiteY8" fmla="*/ 75208 h 7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091" h="752078">
                  <a:moveTo>
                    <a:pt x="0" y="75208"/>
                  </a:moveTo>
                  <a:cubicBezTo>
                    <a:pt x="0" y="33672"/>
                    <a:pt x="33672" y="0"/>
                    <a:pt x="75208" y="0"/>
                  </a:cubicBezTo>
                  <a:lnTo>
                    <a:pt x="4889883" y="0"/>
                  </a:lnTo>
                  <a:cubicBezTo>
                    <a:pt x="4931419" y="0"/>
                    <a:pt x="4965091" y="33672"/>
                    <a:pt x="4965091" y="75208"/>
                  </a:cubicBezTo>
                  <a:lnTo>
                    <a:pt x="4965091" y="676870"/>
                  </a:lnTo>
                  <a:cubicBezTo>
                    <a:pt x="4965091" y="718406"/>
                    <a:pt x="4931419" y="752078"/>
                    <a:pt x="4889883" y="752078"/>
                  </a:cubicBezTo>
                  <a:lnTo>
                    <a:pt x="75208" y="752078"/>
                  </a:lnTo>
                  <a:cubicBezTo>
                    <a:pt x="33672" y="752078"/>
                    <a:pt x="0" y="718406"/>
                    <a:pt x="0" y="676870"/>
                  </a:cubicBezTo>
                  <a:lnTo>
                    <a:pt x="0" y="7520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426" tIns="76200" rIns="76201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/>
                <a:t>Oxygen có trong không khí, đất, nước.</a:t>
              </a:r>
              <a:endParaRPr lang="en-US" sz="1900" kern="12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172" y="1212582"/>
              <a:ext cx="993018" cy="45593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99547" y="1269773"/>
              <a:ext cx="36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/>
                <a:t>1</a:t>
              </a:r>
              <a:endParaRPr lang="en-US" sz="2000" b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6115" y="1831565"/>
            <a:ext cx="8333323" cy="598477"/>
            <a:chOff x="336115" y="1831565"/>
            <a:chExt cx="8333323" cy="598477"/>
          </a:xfrm>
        </p:grpSpPr>
        <p:sp>
          <p:nvSpPr>
            <p:cNvPr id="13" name="Freeform 12"/>
            <p:cNvSpPr/>
            <p:nvPr/>
          </p:nvSpPr>
          <p:spPr>
            <a:xfrm>
              <a:off x="336115" y="1831565"/>
              <a:ext cx="8333323" cy="598477"/>
            </a:xfrm>
            <a:custGeom>
              <a:avLst/>
              <a:gdLst>
                <a:gd name="connsiteX0" fmla="*/ 0 w 4965091"/>
                <a:gd name="connsiteY0" fmla="*/ 75208 h 752078"/>
                <a:gd name="connsiteX1" fmla="*/ 75208 w 4965091"/>
                <a:gd name="connsiteY1" fmla="*/ 0 h 752078"/>
                <a:gd name="connsiteX2" fmla="*/ 4889883 w 4965091"/>
                <a:gd name="connsiteY2" fmla="*/ 0 h 752078"/>
                <a:gd name="connsiteX3" fmla="*/ 4965091 w 4965091"/>
                <a:gd name="connsiteY3" fmla="*/ 75208 h 752078"/>
                <a:gd name="connsiteX4" fmla="*/ 4965091 w 4965091"/>
                <a:gd name="connsiteY4" fmla="*/ 676870 h 752078"/>
                <a:gd name="connsiteX5" fmla="*/ 4889883 w 4965091"/>
                <a:gd name="connsiteY5" fmla="*/ 752078 h 752078"/>
                <a:gd name="connsiteX6" fmla="*/ 75208 w 4965091"/>
                <a:gd name="connsiteY6" fmla="*/ 752078 h 752078"/>
                <a:gd name="connsiteX7" fmla="*/ 0 w 4965091"/>
                <a:gd name="connsiteY7" fmla="*/ 676870 h 752078"/>
                <a:gd name="connsiteX8" fmla="*/ 0 w 4965091"/>
                <a:gd name="connsiteY8" fmla="*/ 75208 h 7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091" h="752078">
                  <a:moveTo>
                    <a:pt x="0" y="75208"/>
                  </a:moveTo>
                  <a:cubicBezTo>
                    <a:pt x="0" y="33672"/>
                    <a:pt x="33672" y="0"/>
                    <a:pt x="75208" y="0"/>
                  </a:cubicBezTo>
                  <a:lnTo>
                    <a:pt x="4889883" y="0"/>
                  </a:lnTo>
                  <a:cubicBezTo>
                    <a:pt x="4931419" y="0"/>
                    <a:pt x="4965091" y="33672"/>
                    <a:pt x="4965091" y="75208"/>
                  </a:cubicBezTo>
                  <a:lnTo>
                    <a:pt x="4965091" y="676870"/>
                  </a:lnTo>
                  <a:cubicBezTo>
                    <a:pt x="4965091" y="718406"/>
                    <a:pt x="4931419" y="752078"/>
                    <a:pt x="4889883" y="752078"/>
                  </a:cubicBezTo>
                  <a:lnTo>
                    <a:pt x="75208" y="752078"/>
                  </a:lnTo>
                  <a:cubicBezTo>
                    <a:pt x="33672" y="752078"/>
                    <a:pt x="0" y="718406"/>
                    <a:pt x="0" y="676870"/>
                  </a:cubicBezTo>
                  <a:lnTo>
                    <a:pt x="0" y="7520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77046"/>
                <a:satOff val="2131"/>
                <a:lumOff val="3480"/>
                <a:alphaOff val="0"/>
              </a:schemeClr>
            </a:fillRef>
            <a:effectRef idx="1">
              <a:schemeClr val="accent4">
                <a:hueOff val="877046"/>
                <a:satOff val="2131"/>
                <a:lumOff val="34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426" tIns="76200" rIns="76201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/>
                <a:t>Khí oxygen không màu, không mùi, ít tan trong nước.</a:t>
              </a:r>
              <a:endParaRPr lang="en-US" sz="1900" kern="12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8172" y="1900330"/>
              <a:ext cx="993018" cy="47878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815042"/>
                <a:satOff val="2974"/>
                <a:lumOff val="1051"/>
                <a:alphaOff val="0"/>
              </a:schemeClr>
            </a:fillRef>
            <a:effectRef idx="1">
              <a:schemeClr val="accent4">
                <a:tint val="50000"/>
                <a:hueOff val="815042"/>
                <a:satOff val="2974"/>
                <a:lumOff val="10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687972" y="1933173"/>
              <a:ext cx="36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/>
                <a:t>2</a:t>
              </a:r>
              <a:endParaRPr lang="en-US" sz="20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115" y="2542208"/>
            <a:ext cx="8333323" cy="752078"/>
            <a:chOff x="336115" y="2542208"/>
            <a:chExt cx="8333323" cy="752078"/>
          </a:xfrm>
        </p:grpSpPr>
        <p:grpSp>
          <p:nvGrpSpPr>
            <p:cNvPr id="21" name="Group 20"/>
            <p:cNvGrpSpPr/>
            <p:nvPr/>
          </p:nvGrpSpPr>
          <p:grpSpPr>
            <a:xfrm>
              <a:off x="336115" y="2542208"/>
              <a:ext cx="8333323" cy="752078"/>
              <a:chOff x="336115" y="2542208"/>
              <a:chExt cx="8333323" cy="75207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36115" y="2542208"/>
                <a:ext cx="8333323" cy="752078"/>
              </a:xfrm>
              <a:custGeom>
                <a:avLst/>
                <a:gdLst>
                  <a:gd name="connsiteX0" fmla="*/ 0 w 4965091"/>
                  <a:gd name="connsiteY0" fmla="*/ 75208 h 752078"/>
                  <a:gd name="connsiteX1" fmla="*/ 75208 w 4965091"/>
                  <a:gd name="connsiteY1" fmla="*/ 0 h 752078"/>
                  <a:gd name="connsiteX2" fmla="*/ 4889883 w 4965091"/>
                  <a:gd name="connsiteY2" fmla="*/ 0 h 752078"/>
                  <a:gd name="connsiteX3" fmla="*/ 4965091 w 4965091"/>
                  <a:gd name="connsiteY3" fmla="*/ 75208 h 752078"/>
                  <a:gd name="connsiteX4" fmla="*/ 4965091 w 4965091"/>
                  <a:gd name="connsiteY4" fmla="*/ 676870 h 752078"/>
                  <a:gd name="connsiteX5" fmla="*/ 4889883 w 4965091"/>
                  <a:gd name="connsiteY5" fmla="*/ 752078 h 752078"/>
                  <a:gd name="connsiteX6" fmla="*/ 75208 w 4965091"/>
                  <a:gd name="connsiteY6" fmla="*/ 752078 h 752078"/>
                  <a:gd name="connsiteX7" fmla="*/ 0 w 4965091"/>
                  <a:gd name="connsiteY7" fmla="*/ 676870 h 752078"/>
                  <a:gd name="connsiteX8" fmla="*/ 0 w 4965091"/>
                  <a:gd name="connsiteY8" fmla="*/ 75208 h 75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65091" h="752078">
                    <a:moveTo>
                      <a:pt x="0" y="75208"/>
                    </a:moveTo>
                    <a:cubicBezTo>
                      <a:pt x="0" y="33672"/>
                      <a:pt x="33672" y="0"/>
                      <a:pt x="75208" y="0"/>
                    </a:cubicBezTo>
                    <a:lnTo>
                      <a:pt x="4889883" y="0"/>
                    </a:lnTo>
                    <a:cubicBezTo>
                      <a:pt x="4931419" y="0"/>
                      <a:pt x="4965091" y="33672"/>
                      <a:pt x="4965091" y="75208"/>
                    </a:cubicBezTo>
                    <a:lnTo>
                      <a:pt x="4965091" y="676870"/>
                    </a:lnTo>
                    <a:cubicBezTo>
                      <a:pt x="4965091" y="718406"/>
                      <a:pt x="4931419" y="752078"/>
                      <a:pt x="4889883" y="752078"/>
                    </a:cubicBezTo>
                    <a:lnTo>
                      <a:pt x="75208" y="752078"/>
                    </a:lnTo>
                    <a:cubicBezTo>
                      <a:pt x="33672" y="752078"/>
                      <a:pt x="0" y="718406"/>
                      <a:pt x="0" y="676870"/>
                    </a:cubicBezTo>
                    <a:lnTo>
                      <a:pt x="0" y="75208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754093"/>
                  <a:satOff val="4262"/>
                  <a:lumOff val="6961"/>
                  <a:alphaOff val="0"/>
                </a:schemeClr>
              </a:fillRef>
              <a:effectRef idx="1">
                <a:schemeClr val="accent4">
                  <a:hueOff val="1754093"/>
                  <a:satOff val="4262"/>
                  <a:lumOff val="696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4426" tIns="76200" rIns="76201" bIns="7620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kern="1200"/>
                  <a:t>Oxygen cần cho quá trình hô hấp của động vật, thực vật, đốt nhiên liệu,….</a:t>
                </a:r>
                <a:endParaRPr lang="en-US" sz="1900" kern="120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8172" y="2610973"/>
                <a:ext cx="993018" cy="6016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50000"/>
                  <a:hueOff val="1630084"/>
                  <a:satOff val="5948"/>
                  <a:lumOff val="2101"/>
                  <a:alphaOff val="0"/>
                </a:schemeClr>
              </a:fillRef>
              <a:effectRef idx="1">
                <a:schemeClr val="accent4">
                  <a:tint val="50000"/>
                  <a:hueOff val="1630084"/>
                  <a:satOff val="5948"/>
                  <a:lumOff val="2101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4" name="TextBox 23"/>
            <p:cNvSpPr txBox="1"/>
            <p:nvPr/>
          </p:nvSpPr>
          <p:spPr>
            <a:xfrm>
              <a:off x="692528" y="2711749"/>
              <a:ext cx="36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/>
                <a:t>3</a:t>
              </a:r>
              <a:endParaRPr lang="en-US" sz="2000" b="1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6115" y="3397308"/>
            <a:ext cx="8333324" cy="752078"/>
            <a:chOff x="336115" y="3397308"/>
            <a:chExt cx="8333324" cy="752078"/>
          </a:xfrm>
        </p:grpSpPr>
        <p:sp>
          <p:nvSpPr>
            <p:cNvPr id="17" name="Freeform 16"/>
            <p:cNvSpPr/>
            <p:nvPr/>
          </p:nvSpPr>
          <p:spPr>
            <a:xfrm>
              <a:off x="336115" y="3397308"/>
              <a:ext cx="8333324" cy="752078"/>
            </a:xfrm>
            <a:custGeom>
              <a:avLst/>
              <a:gdLst>
                <a:gd name="connsiteX0" fmla="*/ 0 w 4965091"/>
                <a:gd name="connsiteY0" fmla="*/ 75208 h 752078"/>
                <a:gd name="connsiteX1" fmla="*/ 75208 w 4965091"/>
                <a:gd name="connsiteY1" fmla="*/ 0 h 752078"/>
                <a:gd name="connsiteX2" fmla="*/ 4889883 w 4965091"/>
                <a:gd name="connsiteY2" fmla="*/ 0 h 752078"/>
                <a:gd name="connsiteX3" fmla="*/ 4965091 w 4965091"/>
                <a:gd name="connsiteY3" fmla="*/ 75208 h 752078"/>
                <a:gd name="connsiteX4" fmla="*/ 4965091 w 4965091"/>
                <a:gd name="connsiteY4" fmla="*/ 676870 h 752078"/>
                <a:gd name="connsiteX5" fmla="*/ 4889883 w 4965091"/>
                <a:gd name="connsiteY5" fmla="*/ 752078 h 752078"/>
                <a:gd name="connsiteX6" fmla="*/ 75208 w 4965091"/>
                <a:gd name="connsiteY6" fmla="*/ 752078 h 752078"/>
                <a:gd name="connsiteX7" fmla="*/ 0 w 4965091"/>
                <a:gd name="connsiteY7" fmla="*/ 676870 h 752078"/>
                <a:gd name="connsiteX8" fmla="*/ 0 w 4965091"/>
                <a:gd name="connsiteY8" fmla="*/ 75208 h 7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091" h="752078">
                  <a:moveTo>
                    <a:pt x="0" y="75208"/>
                  </a:moveTo>
                  <a:cubicBezTo>
                    <a:pt x="0" y="33672"/>
                    <a:pt x="33672" y="0"/>
                    <a:pt x="75208" y="0"/>
                  </a:cubicBezTo>
                  <a:lnTo>
                    <a:pt x="4889883" y="0"/>
                  </a:lnTo>
                  <a:cubicBezTo>
                    <a:pt x="4931419" y="0"/>
                    <a:pt x="4965091" y="33672"/>
                    <a:pt x="4965091" y="75208"/>
                  </a:cubicBezTo>
                  <a:lnTo>
                    <a:pt x="4965091" y="676870"/>
                  </a:lnTo>
                  <a:cubicBezTo>
                    <a:pt x="4965091" y="718406"/>
                    <a:pt x="4931419" y="752078"/>
                    <a:pt x="4889883" y="752078"/>
                  </a:cubicBezTo>
                  <a:lnTo>
                    <a:pt x="75208" y="752078"/>
                  </a:lnTo>
                  <a:cubicBezTo>
                    <a:pt x="33672" y="752078"/>
                    <a:pt x="0" y="718406"/>
                    <a:pt x="0" y="676870"/>
                  </a:cubicBezTo>
                  <a:lnTo>
                    <a:pt x="0" y="7520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631139"/>
                <a:satOff val="6394"/>
                <a:lumOff val="10441"/>
                <a:alphaOff val="0"/>
              </a:schemeClr>
            </a:fillRef>
            <a:effectRef idx="1">
              <a:schemeClr val="accent4">
                <a:hueOff val="2631139"/>
                <a:satOff val="6394"/>
                <a:lumOff val="104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426" tIns="76200" rIns="76201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/>
                <a:t>Không khí chứa: 78% nitrogen, 21% oxygen và 1% carbon dioxide hơi nước và các khí khác về thể tích.</a:t>
              </a:r>
              <a:endParaRPr lang="en-US" sz="1900" kern="120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8515" y="3471831"/>
              <a:ext cx="980758" cy="60166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2445125"/>
                <a:satOff val="8921"/>
                <a:lumOff val="3152"/>
                <a:alphaOff val="0"/>
              </a:schemeClr>
            </a:fillRef>
            <a:effectRef idx="1">
              <a:schemeClr val="accent4">
                <a:tint val="50000"/>
                <a:hueOff val="2445125"/>
                <a:satOff val="8921"/>
                <a:lumOff val="315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704103" y="3572607"/>
              <a:ext cx="36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/>
                <a:t>4</a:t>
              </a:r>
              <a:endParaRPr lang="en-US" sz="2000" b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115" y="4252191"/>
            <a:ext cx="8333323" cy="888530"/>
            <a:chOff x="336115" y="4252191"/>
            <a:chExt cx="8333323" cy="888530"/>
          </a:xfrm>
        </p:grpSpPr>
        <p:sp>
          <p:nvSpPr>
            <p:cNvPr id="19" name="Freeform 18"/>
            <p:cNvSpPr/>
            <p:nvPr/>
          </p:nvSpPr>
          <p:spPr>
            <a:xfrm>
              <a:off x="336115" y="4252191"/>
              <a:ext cx="8333323" cy="888530"/>
            </a:xfrm>
            <a:custGeom>
              <a:avLst/>
              <a:gdLst>
                <a:gd name="connsiteX0" fmla="*/ 0 w 4965091"/>
                <a:gd name="connsiteY0" fmla="*/ 75208 h 752078"/>
                <a:gd name="connsiteX1" fmla="*/ 75208 w 4965091"/>
                <a:gd name="connsiteY1" fmla="*/ 0 h 752078"/>
                <a:gd name="connsiteX2" fmla="*/ 4889883 w 4965091"/>
                <a:gd name="connsiteY2" fmla="*/ 0 h 752078"/>
                <a:gd name="connsiteX3" fmla="*/ 4965091 w 4965091"/>
                <a:gd name="connsiteY3" fmla="*/ 75208 h 752078"/>
                <a:gd name="connsiteX4" fmla="*/ 4965091 w 4965091"/>
                <a:gd name="connsiteY4" fmla="*/ 676870 h 752078"/>
                <a:gd name="connsiteX5" fmla="*/ 4889883 w 4965091"/>
                <a:gd name="connsiteY5" fmla="*/ 752078 h 752078"/>
                <a:gd name="connsiteX6" fmla="*/ 75208 w 4965091"/>
                <a:gd name="connsiteY6" fmla="*/ 752078 h 752078"/>
                <a:gd name="connsiteX7" fmla="*/ 0 w 4965091"/>
                <a:gd name="connsiteY7" fmla="*/ 676870 h 752078"/>
                <a:gd name="connsiteX8" fmla="*/ 0 w 4965091"/>
                <a:gd name="connsiteY8" fmla="*/ 75208 h 7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5091" h="752078">
                  <a:moveTo>
                    <a:pt x="0" y="75208"/>
                  </a:moveTo>
                  <a:cubicBezTo>
                    <a:pt x="0" y="33672"/>
                    <a:pt x="33672" y="0"/>
                    <a:pt x="75208" y="0"/>
                  </a:cubicBezTo>
                  <a:lnTo>
                    <a:pt x="4889883" y="0"/>
                  </a:lnTo>
                  <a:cubicBezTo>
                    <a:pt x="4931419" y="0"/>
                    <a:pt x="4965091" y="33672"/>
                    <a:pt x="4965091" y="75208"/>
                  </a:cubicBezTo>
                  <a:lnTo>
                    <a:pt x="4965091" y="676870"/>
                  </a:lnTo>
                  <a:cubicBezTo>
                    <a:pt x="4965091" y="718406"/>
                    <a:pt x="4931419" y="752078"/>
                    <a:pt x="4889883" y="752078"/>
                  </a:cubicBezTo>
                  <a:lnTo>
                    <a:pt x="75208" y="752078"/>
                  </a:lnTo>
                  <a:cubicBezTo>
                    <a:pt x="33672" y="752078"/>
                    <a:pt x="0" y="718406"/>
                    <a:pt x="0" y="676870"/>
                  </a:cubicBezTo>
                  <a:lnTo>
                    <a:pt x="0" y="7520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508185"/>
                <a:satOff val="8525"/>
                <a:lumOff val="13922"/>
                <a:alphaOff val="0"/>
              </a:schemeClr>
            </a:fillRef>
            <a:effectRef idx="1">
              <a:schemeClr val="accent4">
                <a:hueOff val="3508185"/>
                <a:satOff val="8525"/>
                <a:lumOff val="1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426" tIns="76200" rIns="76201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/>
                <a:t>Không khí có thể ô nhiễm bởi khói, bụi, chất thải độc hại. Ô nhiễm không khí gây tác hại nghiêm trọng đối với môi trường và đời sống con người.</a:t>
              </a:r>
              <a:endParaRPr lang="en-US" sz="1900" kern="12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747" y="4343114"/>
              <a:ext cx="993018" cy="71082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3260167"/>
                <a:satOff val="11895"/>
                <a:lumOff val="4203"/>
                <a:alphaOff val="0"/>
              </a:schemeClr>
            </a:fillRef>
            <a:effectRef idx="1">
              <a:schemeClr val="accent4">
                <a:tint val="50000"/>
                <a:hueOff val="3260167"/>
                <a:satOff val="11895"/>
                <a:lumOff val="42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686741" y="4466713"/>
              <a:ext cx="36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/>
                <a:t>5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7404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sz="2400"/>
              <a:t>Quá trình nào sau đây cần oxygen?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424267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3078109" y="2106306"/>
            <a:ext cx="2140661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altLang="en-US" sz="2400">
                <a:latin typeface="Arial" panose="020B0604020202020204" pitchFamily="34" charset="0"/>
              </a:rPr>
              <a:t>Hô hấp.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430037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3078110" y="2895512"/>
            <a:ext cx="2965852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Quang hợp.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424267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3078109" y="4267852"/>
            <a:ext cx="2296778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2400">
                <a:latin typeface="Arial" panose="020B0604020202020204" pitchFamily="34" charset="0"/>
              </a:rPr>
              <a:t>Nóng chảy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436299" y="3550542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2972968" y="3539397"/>
            <a:ext cx="26360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Hòa tan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9" grpId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03935" y="1185432"/>
            <a:ext cx="853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sz="2400"/>
              <a:t>Khí nào sau đây tham gia vào quá trình quang hợp của cây xanh?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729594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3383436" y="2106306"/>
            <a:ext cx="1828427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400"/>
              <a:t>Oxygen</a:t>
            </a:r>
            <a:r>
              <a:rPr lang="vi-VN" sz="240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735364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3383436" y="2895512"/>
            <a:ext cx="2162965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/>
              <a:t>Nitrogen</a:t>
            </a:r>
            <a:r>
              <a:rPr lang="vi-VN" sz="240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729594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3383436" y="4234501"/>
            <a:ext cx="261344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400"/>
              <a:t>Carbon dioxide</a:t>
            </a:r>
            <a:r>
              <a:rPr lang="vi-VN" sz="2400"/>
              <a:t>.</a:t>
            </a:r>
            <a:endParaRPr sz="24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729594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3278295" y="3574931"/>
            <a:ext cx="226810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GB" sz="2400"/>
              <a:t>Khí hiếm</a:t>
            </a:r>
            <a:r>
              <a:rPr lang="vi-VN" sz="2400"/>
              <a:t>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03935" y="1264873"/>
            <a:ext cx="8536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en-GB" sz="2200"/>
              <a:t>Phát biểu nào sau đây đúng?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710747" y="19757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364589" y="1897133"/>
            <a:ext cx="6963521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GB" sz="2200"/>
              <a:t>Khí oxygen không tan trong nước</a:t>
            </a:r>
            <a:r>
              <a:rPr lang="vi-VN" sz="2200"/>
              <a:t>.</a:t>
            </a:r>
            <a:endParaRPr sz="22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709080" y="4237075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316467" y="2697422"/>
            <a:ext cx="740460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Khí oxygen sinh ra trong quá trình hô hấp của cây xanh</a:t>
            </a:r>
            <a:r>
              <a:rPr lang="vi-VN" sz="2200"/>
              <a:t>.</a:t>
            </a:r>
            <a:endParaRPr sz="22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710747" y="2675872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1316467" y="4303776"/>
            <a:ext cx="569393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Cần cung cấp oxygen để dập tắt đám cháy</a:t>
            </a:r>
            <a:r>
              <a:rPr lang="vi-VN" sz="2200"/>
              <a:t>.</a:t>
            </a:r>
            <a:endParaRPr sz="2200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709080" y="344018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360772" y="3386236"/>
            <a:ext cx="7242902" cy="83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Ở điều kiện thường, oxygen là chất khí không màu, không mùi, không vị.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713678" y="59801"/>
            <a:ext cx="7738946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200"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en-GB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“Đ” vào câu đúng, “S” vào câu sai trong bảng sau: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52397"/>
              </p:ext>
            </p:extLst>
          </p:nvPr>
        </p:nvGraphicFramePr>
        <p:xfrm>
          <a:off x="301083" y="1252869"/>
          <a:ext cx="8329961" cy="36982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425754">
                  <a:extLst>
                    <a:ext uri="{9D8B030D-6E8A-4147-A177-3AD203B41FA5}">
                      <a16:colId xmlns:a16="http://schemas.microsoft.com/office/drawing/2014/main" val="3508888361"/>
                    </a:ext>
                  </a:extLst>
                </a:gridCol>
                <a:gridCol w="957563">
                  <a:extLst>
                    <a:ext uri="{9D8B030D-6E8A-4147-A177-3AD203B41FA5}">
                      <a16:colId xmlns:a16="http://schemas.microsoft.com/office/drawing/2014/main" val="1396664040"/>
                    </a:ext>
                  </a:extLst>
                </a:gridCol>
                <a:gridCol w="946644">
                  <a:extLst>
                    <a:ext uri="{9D8B030D-6E8A-4147-A177-3AD203B41FA5}">
                      <a16:colId xmlns:a16="http://schemas.microsoft.com/office/drawing/2014/main" val="3554198941"/>
                    </a:ext>
                  </a:extLst>
                </a:gridCol>
              </a:tblGrid>
              <a:tr h="4622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Đúng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Sai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615397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a) Oxygen tan được trong nước.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6118219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b) Oxygen sinh ra trong quá trình cây hô hấp.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464430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c) Oxygen tiêu thụ trong quá trình động vật hô hấp.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146702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d) Nến, than, xăng, dầu cháy trong oxygen.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255659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e) Đám cháy lớn sẽ tắt nếu không có oxygen.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7228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g) Oxygen là chất khí không màu.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144058"/>
                  </a:ext>
                </a:extLst>
              </a:tr>
              <a:tr h="4622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h) Ở nhiệt độ phòng, oxygen tồn tại ở thể khí.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66616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68375" y="1771091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90570" y="2171201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8375" y="2689423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8375" y="3155142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8374" y="3607068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8373" y="4081296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8372" y="4576939"/>
            <a:ext cx="547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203954" y="1696452"/>
            <a:ext cx="9036297" cy="1671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OXYGEN – KHÔNG KHÍ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6229" y="1142516"/>
            <a:ext cx="19800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888167" y="1678932"/>
            <a:ext cx="5754028" cy="2074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/>
              <a:t>Một bạn nói: </a:t>
            </a:r>
            <a:r>
              <a:rPr lang="en-GB" sz="2200"/>
              <a:t>“Carbon dioxide không phải là khí độc nhưng có nhiều trong không khí thì không khí bị ô nhiễm có hại cho sức khỏe”.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Ý kiến của bạn đó có đúng không? Vì sao?</a:t>
            </a:r>
            <a:endParaRPr lang="en-US" sz="2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4" y="2456627"/>
            <a:ext cx="2472549" cy="249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9" name="Google Shape;444;p38"/>
          <p:cNvGrpSpPr/>
          <p:nvPr/>
        </p:nvGrpSpPr>
        <p:grpSpPr>
          <a:xfrm>
            <a:off x="2288130" y="312258"/>
            <a:ext cx="347107" cy="438984"/>
            <a:chOff x="584925" y="238125"/>
            <a:chExt cx="415200" cy="525100"/>
          </a:xfrm>
        </p:grpSpPr>
        <p:sp>
          <p:nvSpPr>
            <p:cNvPr id="10" name="Google Shape;44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23;p38"/>
          <p:cNvGrpSpPr/>
          <p:nvPr/>
        </p:nvGrpSpPr>
        <p:grpSpPr>
          <a:xfrm>
            <a:off x="868550" y="2503675"/>
            <a:ext cx="1075937" cy="1047989"/>
            <a:chOff x="5926225" y="921350"/>
            <a:chExt cx="517800" cy="504350"/>
          </a:xfrm>
        </p:grpSpPr>
        <p:sp>
          <p:nvSpPr>
            <p:cNvPr id="17" name="Google Shape;72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Punched Tape 18"/>
          <p:cNvSpPr/>
          <p:nvPr/>
        </p:nvSpPr>
        <p:spPr>
          <a:xfrm>
            <a:off x="2422893" y="1700492"/>
            <a:ext cx="4852437" cy="257042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5255" y="2264011"/>
            <a:ext cx="4146793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Lập kế hoạch các công việc mà em có thể làm để bảo vệ môi trường không khí.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41982" y="1497786"/>
            <a:ext cx="5715000" cy="2056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CẢM ƠN CÁC EM ĐÃ LẮNG NGHE!</a:t>
            </a:r>
            <a:endParaRPr lang="en-US" sz="5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>
                <a:latin typeface="+mn-lt"/>
              </a:rPr>
              <a:t>NỘI DUNG BÀI HỌC</a:t>
            </a:r>
            <a:endParaRPr lang="en-US" sz="26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87912" y="1169700"/>
            <a:ext cx="5962650" cy="685800"/>
            <a:chOff x="1296" y="1824"/>
            <a:chExt cx="2976" cy="432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346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Oxygen trên Trái Đất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gray">
            <a:xfrm>
              <a:off x="1379" y="1907"/>
              <a:ext cx="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1787912" y="1941080"/>
            <a:ext cx="5962650" cy="685800"/>
            <a:chOff x="1296" y="1824"/>
            <a:chExt cx="3756" cy="432"/>
          </a:xfrm>
        </p:grpSpPr>
        <p:sp>
          <p:nvSpPr>
            <p:cNvPr id="12" name="AutoShape 52"/>
            <p:cNvSpPr>
              <a:spLocks noChangeArrowheads="1"/>
            </p:cNvSpPr>
            <p:nvPr/>
          </p:nvSpPr>
          <p:spPr bwMode="gray">
            <a:xfrm>
              <a:off x="1557" y="1892"/>
              <a:ext cx="3495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gray">
            <a:xfrm>
              <a:off x="1680" y="1919"/>
              <a:ext cx="3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Tính chất vật lí và tầm quan trọng của oxygen</a:t>
              </a: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787912" y="2779966"/>
            <a:ext cx="5962650" cy="685800"/>
            <a:chOff x="1296" y="1824"/>
            <a:chExt cx="2976" cy="432"/>
          </a:xfrm>
        </p:grpSpPr>
        <p:sp>
          <p:nvSpPr>
            <p:cNvPr id="1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Thành phần của không khí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gray">
            <a:xfrm>
              <a:off x="1343" y="1878"/>
              <a:ext cx="2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1"/>
          <p:cNvGrpSpPr>
            <a:grpSpLocks/>
          </p:cNvGrpSpPr>
          <p:nvPr/>
        </p:nvGrpSpPr>
        <p:grpSpPr bwMode="auto">
          <a:xfrm>
            <a:off x="1787912" y="3603259"/>
            <a:ext cx="5962650" cy="685800"/>
            <a:chOff x="1296" y="1824"/>
            <a:chExt cx="3756" cy="432"/>
          </a:xfrm>
        </p:grpSpPr>
        <p:sp>
          <p:nvSpPr>
            <p:cNvPr id="22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351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3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gray">
            <a:xfrm>
              <a:off x="2143" y="1936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Vai trò của không khí</a:t>
              </a: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gray">
            <a:xfrm>
              <a:off x="1355" y="1886"/>
              <a:ext cx="2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IV</a:t>
              </a:r>
            </a:p>
          </p:txBody>
        </p:sp>
      </p:grpSp>
      <p:grpSp>
        <p:nvGrpSpPr>
          <p:cNvPr id="26" name="Group 61"/>
          <p:cNvGrpSpPr>
            <a:grpSpLocks/>
          </p:cNvGrpSpPr>
          <p:nvPr/>
        </p:nvGrpSpPr>
        <p:grpSpPr bwMode="auto">
          <a:xfrm>
            <a:off x="1787912" y="4380493"/>
            <a:ext cx="5962650" cy="685800"/>
            <a:chOff x="1296" y="1824"/>
            <a:chExt cx="3756" cy="432"/>
          </a:xfrm>
        </p:grpSpPr>
        <p:sp>
          <p:nvSpPr>
            <p:cNvPr id="27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351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gray">
            <a:xfrm>
              <a:off x="2162" y="1916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Sự ô nhiễm không khí</a:t>
              </a:r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gray">
            <a:xfrm>
              <a:off x="1382" y="1893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93294" y="-1"/>
            <a:ext cx="8193505" cy="1063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I. OXYGEN TRÊN TRÁI ĐẤT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AutoShape 2" descr="Vì sao chim chẳng bao giờ đâm vào nhau khi bay trên trờ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5575" y="1910015"/>
            <a:ext cx="2769653" cy="3036636"/>
            <a:chOff x="155575" y="1529956"/>
            <a:chExt cx="2769653" cy="3036636"/>
          </a:xfrm>
        </p:grpSpPr>
        <p:sp>
          <p:nvSpPr>
            <p:cNvPr id="14" name="Google Shape;212;p13"/>
            <p:cNvSpPr txBox="1">
              <a:spLocks/>
            </p:cNvSpPr>
            <p:nvPr/>
          </p:nvSpPr>
          <p:spPr>
            <a:xfrm>
              <a:off x="155575" y="3790454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Oxygen có trong không khí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Vì sao chim chẳng bao giờ đâm vào nhau khi bay trên trời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29956"/>
              <a:ext cx="2769653" cy="207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214749" y="1910015"/>
            <a:ext cx="2750594" cy="3062598"/>
            <a:chOff x="3261706" y="1544251"/>
            <a:chExt cx="2750594" cy="3062598"/>
          </a:xfrm>
        </p:grpSpPr>
        <p:pic>
          <p:nvPicPr>
            <p:cNvPr id="1034" name="Picture 10" descr="Những lưu ý khi đặt bể cá trong nhà theo phong thủy - Địa ốc Hợp Phát - Mua  bán nhà đất, Bất động sản Quy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706" y="1544251"/>
              <a:ext cx="2750594" cy="206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Google Shape;212;p13"/>
            <p:cNvSpPr txBox="1">
              <a:spLocks/>
            </p:cNvSpPr>
            <p:nvPr/>
          </p:nvSpPr>
          <p:spPr>
            <a:xfrm>
              <a:off x="3334597" y="3830711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Oxygen có trong nước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6050" y="1910015"/>
            <a:ext cx="2702325" cy="2980736"/>
            <a:chOff x="6204898" y="1585856"/>
            <a:chExt cx="2702325" cy="2980736"/>
          </a:xfrm>
        </p:grpSpPr>
        <p:pic>
          <p:nvPicPr>
            <p:cNvPr id="1036" name="Picture 12" descr="Tầm quan trọng của hệ sinh vật trong đất - WAO Nông nghiệp thuận thiê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98" y="1585856"/>
              <a:ext cx="2702325" cy="202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Google Shape;212;p13"/>
            <p:cNvSpPr txBox="1">
              <a:spLocks/>
            </p:cNvSpPr>
            <p:nvPr/>
          </p:nvSpPr>
          <p:spPr>
            <a:xfrm>
              <a:off x="6331696" y="3790454"/>
              <a:ext cx="2448728" cy="776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Varela Round"/>
                <a:buNone/>
                <a:defRPr sz="24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9pPr>
            </a:lstStyle>
            <a:p>
              <a:pPr>
                <a:lnSpc>
                  <a:spcPct val="135000"/>
                </a:lnSpc>
              </a:pPr>
              <a:r>
                <a:rPr lang="en-GB" sz="2200" b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Oxygen có trong đất xốp</a:t>
              </a:r>
              <a:endParaRPr lang="vi-VN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 Box 49"/>
          <p:cNvSpPr txBox="1">
            <a:spLocks noChangeArrowheads="1"/>
          </p:cNvSpPr>
          <p:nvPr/>
        </p:nvSpPr>
        <p:spPr bwMode="gray">
          <a:xfrm>
            <a:off x="1799249" y="1202440"/>
            <a:ext cx="58839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solidFill>
                  <a:srgbClr val="000000"/>
                </a:solidFill>
                <a:latin typeface="Arial" panose="020B0604020202020204" pitchFamily="34" charset="0"/>
              </a:rPr>
              <a:t>Oxygen có ở khắp nơi trên Trái Đất</a:t>
            </a:r>
            <a:endParaRPr lang="en-US" altLang="en-US" sz="2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5253" y="81419"/>
            <a:ext cx="800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Nêu dẫn chứng khác cho thấy oxygen có trong không khí, trong nước và trong đất.</a:t>
            </a:r>
            <a:endParaRPr lang="en-US" sz="2400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4359" y="1172500"/>
            <a:ext cx="7095281" cy="3927799"/>
            <a:chOff x="1024359" y="1172500"/>
            <a:chExt cx="7095281" cy="3927799"/>
          </a:xfrm>
        </p:grpSpPr>
        <p:sp>
          <p:nvSpPr>
            <p:cNvPr id="10" name="Rectangle 9"/>
            <p:cNvSpPr/>
            <p:nvPr/>
          </p:nvSpPr>
          <p:spPr>
            <a:xfrm>
              <a:off x="1024359" y="4303221"/>
              <a:ext cx="7095281" cy="797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2000"/>
                <a:t>Trong không khí có oxygen vì th</a:t>
              </a:r>
              <a:r>
                <a:rPr lang="en-GB" sz="2000"/>
                <a:t>ế</a:t>
              </a:r>
              <a:r>
                <a:rPr lang="vi-VN" sz="2000"/>
                <a:t> các sinh vật trên mặt đất như con người, thú, chim có thể sống được.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4" name="Picture 2" descr="Lớp động vật nào dưới đây đa dạng về chủng loại và số lượng nhất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077" y="1172500"/>
              <a:ext cx="5138546" cy="3083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0795" y="0"/>
            <a:ext cx="761643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 nước có oxygen hòa tan, nên các lo</a:t>
            </a:r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 sinh vật dưới nước mới sống được</a:t>
            </a:r>
            <a:endParaRPr lang="en-US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ệ sinh th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06" y="1373312"/>
            <a:ext cx="5249802" cy="34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89932" y="111329"/>
            <a:ext cx="8374566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solidFill>
                  <a:schemeClr val="bg1"/>
                </a:solidFill>
              </a:rPr>
              <a:t>Trong lớp đất xốp, có lượng oxygen nằm lẫn trong đất, nên các loại sâu, bọ có thể lấy lượng oxygen này và tồn tại</a:t>
            </a:r>
            <a:endParaRPr lang="en-GB" sz="2200" b="1">
              <a:solidFill>
                <a:schemeClr val="bg1"/>
              </a:solidFill>
            </a:endParaRPr>
          </a:p>
        </p:txBody>
      </p:sp>
      <p:pic>
        <p:nvPicPr>
          <p:cNvPr id="5122" name="Picture 2" descr="Nghiên cứu về sự sống dưới lòng đất có thể giúp chúng ta tìm thấy… người  ngoài hành tinh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60" y="1226633"/>
            <a:ext cx="5079480" cy="38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154872" y="46944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II. TÍNH CHẤT VẬT LÍ VÀ TẦM QUAN TRỌNG CỦA OXYGEN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2383286" y="505948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chất vật lí của oxygen</a:t>
            </a:r>
            <a:endParaRPr lang="vi-VN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358815" y="2398749"/>
            <a:ext cx="4213185" cy="1380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nhận xét một số tính chất của oxygen như màu, mùi, vị,….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tiemsangtao.com/data/product/binh-thuy-tinh-ki-hieu-oxi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31" y="1275227"/>
            <a:ext cx="3918513" cy="29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815" y="2140835"/>
            <a:ext cx="4572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điều kiện thường, oxygen ở thể khí, không màu, không mùi, không vị, ít tan trong nước và nặng hơn không khí.</a:t>
            </a:r>
            <a:endParaRPr lang="en-US" sz="22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12;p13"/>
          <p:cNvSpPr txBox="1">
            <a:spLocks/>
          </p:cNvSpPr>
          <p:nvPr/>
        </p:nvSpPr>
        <p:spPr>
          <a:xfrm>
            <a:off x="6052916" y="4170513"/>
            <a:ext cx="2448728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vi-VN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7" grpId="0" build="p"/>
      <p:bldP spid="287" grpId="1" build="p"/>
      <p:bldP spid="5" grpId="0" animBg="1"/>
      <p:bldP spid="21" grpId="0"/>
    </p:bldLst>
  </p:timing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1175</Words>
  <Application>Microsoft Office PowerPoint</Application>
  <PresentationFormat>On-screen Show (16:9)</PresentationFormat>
  <Paragraphs>188</Paragraphs>
  <Slides>32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Wingdings</vt:lpstr>
      <vt:lpstr>Times New Roman</vt:lpstr>
      <vt:lpstr>Arial</vt:lpstr>
      <vt:lpstr>Calibri</vt:lpstr>
      <vt:lpstr>Varela Round</vt:lpstr>
      <vt:lpstr>Iras template</vt:lpstr>
      <vt:lpstr>PowerPoint Presentation</vt:lpstr>
      <vt:lpstr>Các hoạt động sau cần sử dụng đến chất nào?</vt:lpstr>
      <vt:lpstr>OXYGEN – KHÔNG KHÍ</vt:lpstr>
      <vt:lpstr>NỘI DUNG BÀI HỌC</vt:lpstr>
      <vt:lpstr>I. OXYGEN TRÊN TRÁI ĐẤT</vt:lpstr>
      <vt:lpstr>PowerPoint Presentation</vt:lpstr>
      <vt:lpstr>PowerPoint Presentation</vt:lpstr>
      <vt:lpstr>PowerPoint Presentation</vt:lpstr>
      <vt:lpstr>II. TÍNH CHẤT VẬT LÍ VÀ TẦM QUAN TRỌNG CỦA OXYGEN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THÀNH PHẦN CỦA KHÔNG KHÍ</vt:lpstr>
      <vt:lpstr>Tìm hiểu một số thành phần của không khí</vt:lpstr>
      <vt:lpstr>IV. VAI TRÒ CỦA KHÔNG KHÍ</vt:lpstr>
      <vt:lpstr>PowerPoint Presentation</vt:lpstr>
      <vt:lpstr>V. SỰ Ô NHIỄM KHÔNG KHÍ</vt:lpstr>
      <vt:lpstr>Gây ra các bệnh về hô hấp</vt:lpstr>
      <vt:lpstr>Gây ra mưa axit</vt:lpstr>
      <vt:lpstr>2. Bảo vệ môi trường không khí</vt:lpstr>
      <vt:lpstr>Em có thể làm gì để góp phần giảm ô nhiễm không khí?</vt:lpstr>
      <vt:lpstr>PowerPoint Presentation</vt:lpstr>
      <vt:lpstr>TỔNG KẾT, GHI NHỚ</vt:lpstr>
      <vt:lpstr>LUYỆN TẬP</vt:lpstr>
      <vt:lpstr>LUYỆN TẬP</vt:lpstr>
      <vt:lpstr>LUYỆN TẬP</vt:lpstr>
      <vt:lpstr>Câu 4: Viết “Đ” vào câu đúng, “S” vào câu sai trong bảng sau:</vt:lpstr>
      <vt:lpstr>VẬN DỤNG</vt:lpstr>
      <vt:lpstr>NHIỆM VỤ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DẠNG NĂNG LƯỢNG</dc:title>
  <cp:lastModifiedBy>Vương Họa</cp:lastModifiedBy>
  <cp:revision>40</cp:revision>
  <dcterms:modified xsi:type="dcterms:W3CDTF">2024-11-06T00:08:05Z</dcterms:modified>
</cp:coreProperties>
</file>