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4"/>
  </p:notesMasterIdLst>
  <p:sldIdLst>
    <p:sldId id="322" r:id="rId2"/>
    <p:sldId id="256" r:id="rId3"/>
    <p:sldId id="257" r:id="rId4"/>
    <p:sldId id="304" r:id="rId5"/>
    <p:sldId id="305" r:id="rId6"/>
    <p:sldId id="258" r:id="rId7"/>
    <p:sldId id="261" r:id="rId8"/>
    <p:sldId id="295" r:id="rId9"/>
    <p:sldId id="262" r:id="rId10"/>
    <p:sldId id="297" r:id="rId11"/>
    <p:sldId id="298" r:id="rId12"/>
    <p:sldId id="306" r:id="rId13"/>
    <p:sldId id="307" r:id="rId14"/>
    <p:sldId id="308" r:id="rId15"/>
    <p:sldId id="299" r:id="rId16"/>
    <p:sldId id="309" r:id="rId17"/>
    <p:sldId id="310" r:id="rId18"/>
    <p:sldId id="315" r:id="rId19"/>
    <p:sldId id="314" r:id="rId20"/>
    <p:sldId id="311" r:id="rId21"/>
    <p:sldId id="313" r:id="rId22"/>
    <p:sldId id="301" r:id="rId23"/>
    <p:sldId id="302" r:id="rId24"/>
    <p:sldId id="316" r:id="rId25"/>
    <p:sldId id="317" r:id="rId26"/>
    <p:sldId id="318" r:id="rId27"/>
    <p:sldId id="319" r:id="rId28"/>
    <p:sldId id="320" r:id="rId29"/>
    <p:sldId id="321" r:id="rId30"/>
    <p:sldId id="259" r:id="rId31"/>
    <p:sldId id="277" r:id="rId32"/>
    <p:sldId id="278" r:id="rId33"/>
  </p:sldIdLst>
  <p:sldSz cx="9144000" cy="5143500" type="screen16x9"/>
  <p:notesSz cx="6858000" cy="9144000"/>
  <p:embeddedFontLst>
    <p:embeddedFont>
      <p:font typeface="Cambria Math" panose="02040503050406030204" pitchFamily="18" charset="0"/>
      <p:regular r:id="rId35"/>
    </p:embeddedFont>
    <p:embeddedFont>
      <p:font typeface="Karla" pitchFamily="2" charset="0"/>
      <p:regular r:id="rId36"/>
      <p:bold r:id="rId37"/>
      <p:italic r:id="rId38"/>
      <p:boldItalic r:id="rId39"/>
    </p:embeddedFont>
    <p:embeddedFont>
      <p:font typeface="Oswald" panose="00000500000000000000" pitchFamily="2" charset="0"/>
      <p:regular r:id="rId40"/>
      <p:bold r:id="rId41"/>
    </p:embeddedFont>
    <p:embeddedFont>
      <p:font typeface="Source Sans Pro" panose="020B0503030403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1A1956-3D7E-41C0-9DF7-105A978C6925}">
  <a:tblStyle styleId="{891A1956-3D7E-41C0-9DF7-105A978C692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82E05BE-877C-40BA-BEE6-E4ECDAF45F9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2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3127790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5776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3"/>
        <p:cNvGrpSpPr/>
        <p:nvPr/>
      </p:nvGrpSpPr>
      <p:grpSpPr>
        <a:xfrm>
          <a:off x="0" y="0"/>
          <a:ext cx="0" cy="0"/>
          <a:chOff x="0" y="0"/>
          <a:chExt cx="0" cy="0"/>
        </a:xfrm>
      </p:grpSpPr>
      <p:sp>
        <p:nvSpPr>
          <p:cNvPr id="34" name="Google Shape;34;p2"/>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35" name="Google Shape;35;p2"/>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6" name="Google Shape;36;p2"/>
          <p:cNvSpPr/>
          <p:nvPr/>
        </p:nvSpPr>
        <p:spPr>
          <a:xfrm rot="8100000">
            <a:off x="1847981" y="18145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8100000">
            <a:off x="6038981" y="20984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8100000">
            <a:off x="7181981" y="21317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9525" y="2024075"/>
            <a:ext cx="9167825" cy="595300"/>
            <a:chOff x="-9525" y="4462475"/>
            <a:chExt cx="9167825" cy="595300"/>
          </a:xfrm>
        </p:grpSpPr>
        <p:sp>
          <p:nvSpPr>
            <p:cNvPr id="40" name="Google Shape;40;p2"/>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41" name="Google Shape;41;p2"/>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42" name="Google Shape;42;p2"/>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43" name="Google Shape;43;p2"/>
          <p:cNvGrpSpPr/>
          <p:nvPr/>
        </p:nvGrpSpPr>
        <p:grpSpPr>
          <a:xfrm>
            <a:off x="-42837" y="2005088"/>
            <a:ext cx="9229575" cy="642787"/>
            <a:chOff x="-42837" y="4443488"/>
            <a:chExt cx="9229575" cy="642787"/>
          </a:xfrm>
        </p:grpSpPr>
        <p:sp>
          <p:nvSpPr>
            <p:cNvPr id="44" name="Google Shape;44;p2"/>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2"/>
          <p:cNvSpPr/>
          <p:nvPr/>
        </p:nvSpPr>
        <p:spPr>
          <a:xfrm>
            <a:off x="2990700" y="21478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085700" y="24335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895700" y="20776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8100000">
            <a:off x="8699949" y="18907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txBox="1">
            <a:spLocks noGrp="1"/>
          </p:cNvSpPr>
          <p:nvPr>
            <p:ph type="ctrTitle"/>
          </p:nvPr>
        </p:nvSpPr>
        <p:spPr>
          <a:xfrm>
            <a:off x="2847975" y="3363425"/>
            <a:ext cx="5610300" cy="11598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FFFFF"/>
              </a:buClr>
              <a:buSzPts val="4800"/>
              <a:buNone/>
              <a:defRPr sz="4800">
                <a:solidFill>
                  <a:srgbClr val="FFFFFF"/>
                </a:solidFill>
              </a:defRPr>
            </a:lvl1pPr>
            <a:lvl2pPr lvl="1" algn="r">
              <a:spcBef>
                <a:spcPts val="0"/>
              </a:spcBef>
              <a:spcAft>
                <a:spcPts val="0"/>
              </a:spcAft>
              <a:buClr>
                <a:srgbClr val="FFFFFF"/>
              </a:buClr>
              <a:buSzPts val="4800"/>
              <a:buNone/>
              <a:defRPr sz="4800">
                <a:solidFill>
                  <a:srgbClr val="FFFFFF"/>
                </a:solidFill>
              </a:defRPr>
            </a:lvl2pPr>
            <a:lvl3pPr lvl="2" algn="r">
              <a:spcBef>
                <a:spcPts val="0"/>
              </a:spcBef>
              <a:spcAft>
                <a:spcPts val="0"/>
              </a:spcAft>
              <a:buClr>
                <a:srgbClr val="FFFFFF"/>
              </a:buClr>
              <a:buSzPts val="4800"/>
              <a:buNone/>
              <a:defRPr sz="4800">
                <a:solidFill>
                  <a:srgbClr val="FFFFFF"/>
                </a:solidFill>
              </a:defRPr>
            </a:lvl3pPr>
            <a:lvl4pPr lvl="3" algn="r">
              <a:spcBef>
                <a:spcPts val="0"/>
              </a:spcBef>
              <a:spcAft>
                <a:spcPts val="0"/>
              </a:spcAft>
              <a:buClr>
                <a:srgbClr val="FFFFFF"/>
              </a:buClr>
              <a:buSzPts val="4800"/>
              <a:buNone/>
              <a:defRPr sz="4800">
                <a:solidFill>
                  <a:srgbClr val="FFFFFF"/>
                </a:solidFill>
              </a:defRPr>
            </a:lvl4pPr>
            <a:lvl5pPr lvl="4" algn="r">
              <a:spcBef>
                <a:spcPts val="0"/>
              </a:spcBef>
              <a:spcAft>
                <a:spcPts val="0"/>
              </a:spcAft>
              <a:buClr>
                <a:srgbClr val="FFFFFF"/>
              </a:buClr>
              <a:buSzPts val="4800"/>
              <a:buNone/>
              <a:defRPr sz="4800">
                <a:solidFill>
                  <a:srgbClr val="FFFFFF"/>
                </a:solidFill>
              </a:defRPr>
            </a:lvl5pPr>
            <a:lvl6pPr lvl="5" algn="r">
              <a:spcBef>
                <a:spcPts val="0"/>
              </a:spcBef>
              <a:spcAft>
                <a:spcPts val="0"/>
              </a:spcAft>
              <a:buClr>
                <a:srgbClr val="FFFFFF"/>
              </a:buClr>
              <a:buSzPts val="4800"/>
              <a:buNone/>
              <a:defRPr sz="4800">
                <a:solidFill>
                  <a:srgbClr val="FFFFFF"/>
                </a:solidFill>
              </a:defRPr>
            </a:lvl6pPr>
            <a:lvl7pPr lvl="6" algn="r">
              <a:spcBef>
                <a:spcPts val="0"/>
              </a:spcBef>
              <a:spcAft>
                <a:spcPts val="0"/>
              </a:spcAft>
              <a:buClr>
                <a:srgbClr val="FFFFFF"/>
              </a:buClr>
              <a:buSzPts val="4800"/>
              <a:buNone/>
              <a:defRPr sz="4800">
                <a:solidFill>
                  <a:srgbClr val="FFFFFF"/>
                </a:solidFill>
              </a:defRPr>
            </a:lvl7pPr>
            <a:lvl8pPr lvl="7" algn="r">
              <a:spcBef>
                <a:spcPts val="0"/>
              </a:spcBef>
              <a:spcAft>
                <a:spcPts val="0"/>
              </a:spcAft>
              <a:buClr>
                <a:srgbClr val="FFFFFF"/>
              </a:buClr>
              <a:buSzPts val="4800"/>
              <a:buNone/>
              <a:defRPr sz="4800">
                <a:solidFill>
                  <a:srgbClr val="FFFFFF"/>
                </a:solidFill>
              </a:defRPr>
            </a:lvl8pPr>
            <a:lvl9pPr lvl="8" algn="r">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74"/>
        <p:cNvGrpSpPr/>
        <p:nvPr/>
      </p:nvGrpSpPr>
      <p:grpSpPr>
        <a:xfrm>
          <a:off x="0" y="0"/>
          <a:ext cx="0" cy="0"/>
          <a:chOff x="0" y="0"/>
          <a:chExt cx="0" cy="0"/>
        </a:xfrm>
      </p:grpSpPr>
      <p:sp>
        <p:nvSpPr>
          <p:cNvPr id="75" name="Google Shape;75;p3"/>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76" name="Google Shape;76;p3"/>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77" name="Google Shape;77;p3"/>
          <p:cNvSpPr/>
          <p:nvPr/>
        </p:nvSpPr>
        <p:spPr>
          <a:xfrm rot="8100000">
            <a:off x="1847981" y="18145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8100000">
            <a:off x="6038981" y="20984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8100000">
            <a:off x="7181981" y="21317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3"/>
          <p:cNvGrpSpPr/>
          <p:nvPr/>
        </p:nvGrpSpPr>
        <p:grpSpPr>
          <a:xfrm>
            <a:off x="-9525" y="2024075"/>
            <a:ext cx="9167825" cy="595300"/>
            <a:chOff x="-9525" y="4462475"/>
            <a:chExt cx="9167825" cy="595300"/>
          </a:xfrm>
        </p:grpSpPr>
        <p:sp>
          <p:nvSpPr>
            <p:cNvPr id="81" name="Google Shape;81;p3"/>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82" name="Google Shape;82;p3"/>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83" name="Google Shape;83;p3"/>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84" name="Google Shape;84;p3"/>
          <p:cNvGrpSpPr/>
          <p:nvPr/>
        </p:nvGrpSpPr>
        <p:grpSpPr>
          <a:xfrm>
            <a:off x="-42837" y="2005088"/>
            <a:ext cx="9229575" cy="642787"/>
            <a:chOff x="-42837" y="4443488"/>
            <a:chExt cx="9229575" cy="642787"/>
          </a:xfrm>
        </p:grpSpPr>
        <p:sp>
          <p:nvSpPr>
            <p:cNvPr id="85" name="Google Shape;85;p3"/>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3"/>
          <p:cNvSpPr/>
          <p:nvPr/>
        </p:nvSpPr>
        <p:spPr>
          <a:xfrm>
            <a:off x="2990700" y="21478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085700" y="24335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4895700" y="20776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8100000">
            <a:off x="8699949" y="18907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3600"/>
              <a:buNone/>
              <a:defRPr sz="3600">
                <a:solidFill>
                  <a:srgbClr val="FFFFFF"/>
                </a:solidFill>
              </a:defRPr>
            </a:lvl1pPr>
            <a:lvl2pPr lvl="1" algn="r" rtl="0">
              <a:spcBef>
                <a:spcPts val="0"/>
              </a:spcBef>
              <a:spcAft>
                <a:spcPts val="0"/>
              </a:spcAft>
              <a:buClr>
                <a:srgbClr val="FFFFFF"/>
              </a:buClr>
              <a:buSzPts val="3600"/>
              <a:buNone/>
              <a:defRPr sz="3600">
                <a:solidFill>
                  <a:srgbClr val="FFFFFF"/>
                </a:solidFill>
              </a:defRPr>
            </a:lvl2pPr>
            <a:lvl3pPr lvl="2" algn="r" rtl="0">
              <a:spcBef>
                <a:spcPts val="0"/>
              </a:spcBef>
              <a:spcAft>
                <a:spcPts val="0"/>
              </a:spcAft>
              <a:buClr>
                <a:srgbClr val="FFFFFF"/>
              </a:buClr>
              <a:buSzPts val="3600"/>
              <a:buNone/>
              <a:defRPr sz="3600">
                <a:solidFill>
                  <a:srgbClr val="FFFFFF"/>
                </a:solidFill>
              </a:defRPr>
            </a:lvl3pPr>
            <a:lvl4pPr lvl="3" algn="r" rtl="0">
              <a:spcBef>
                <a:spcPts val="0"/>
              </a:spcBef>
              <a:spcAft>
                <a:spcPts val="0"/>
              </a:spcAft>
              <a:buClr>
                <a:srgbClr val="FFFFFF"/>
              </a:buClr>
              <a:buSzPts val="3600"/>
              <a:buNone/>
              <a:defRPr sz="3600">
                <a:solidFill>
                  <a:srgbClr val="FFFFFF"/>
                </a:solidFill>
              </a:defRPr>
            </a:lvl4pPr>
            <a:lvl5pPr lvl="4" algn="r" rtl="0">
              <a:spcBef>
                <a:spcPts val="0"/>
              </a:spcBef>
              <a:spcAft>
                <a:spcPts val="0"/>
              </a:spcAft>
              <a:buClr>
                <a:srgbClr val="FFFFFF"/>
              </a:buClr>
              <a:buSzPts val="3600"/>
              <a:buNone/>
              <a:defRPr sz="3600">
                <a:solidFill>
                  <a:srgbClr val="FFFFFF"/>
                </a:solidFill>
              </a:defRPr>
            </a:lvl5pPr>
            <a:lvl6pPr lvl="5" algn="r" rtl="0">
              <a:spcBef>
                <a:spcPts val="0"/>
              </a:spcBef>
              <a:spcAft>
                <a:spcPts val="0"/>
              </a:spcAft>
              <a:buClr>
                <a:srgbClr val="FFFFFF"/>
              </a:buClr>
              <a:buSzPts val="3600"/>
              <a:buNone/>
              <a:defRPr sz="3600">
                <a:solidFill>
                  <a:srgbClr val="FFFFFF"/>
                </a:solidFill>
              </a:defRPr>
            </a:lvl6pPr>
            <a:lvl7pPr lvl="6" algn="r" rtl="0">
              <a:spcBef>
                <a:spcPts val="0"/>
              </a:spcBef>
              <a:spcAft>
                <a:spcPts val="0"/>
              </a:spcAft>
              <a:buClr>
                <a:srgbClr val="FFFFFF"/>
              </a:buClr>
              <a:buSzPts val="3600"/>
              <a:buNone/>
              <a:defRPr sz="3600">
                <a:solidFill>
                  <a:srgbClr val="FFFFFF"/>
                </a:solidFill>
              </a:defRPr>
            </a:lvl7pPr>
            <a:lvl8pPr lvl="7" algn="r" rtl="0">
              <a:spcBef>
                <a:spcPts val="0"/>
              </a:spcBef>
              <a:spcAft>
                <a:spcPts val="0"/>
              </a:spcAft>
              <a:buClr>
                <a:srgbClr val="FFFFFF"/>
              </a:buClr>
              <a:buSzPts val="3600"/>
              <a:buNone/>
              <a:defRPr sz="3600">
                <a:solidFill>
                  <a:srgbClr val="FFFFFF"/>
                </a:solidFill>
              </a:defRPr>
            </a:lvl8pPr>
            <a:lvl9pPr lvl="8" algn="r" rtl="0">
              <a:spcBef>
                <a:spcPts val="0"/>
              </a:spcBef>
              <a:spcAft>
                <a:spcPts val="0"/>
              </a:spcAft>
              <a:buClr>
                <a:srgbClr val="FFFFFF"/>
              </a:buClr>
              <a:buSzPts val="3600"/>
              <a:buNone/>
              <a:defRPr sz="3600">
                <a:solidFill>
                  <a:srgbClr val="FFFFFF"/>
                </a:solidFill>
              </a:defRPr>
            </a:lvl9pPr>
          </a:lstStyle>
          <a:p>
            <a:endParaRPr/>
          </a:p>
        </p:txBody>
      </p:sp>
      <p:sp>
        <p:nvSpPr>
          <p:cNvPr id="115" name="Google Shape;115;p3"/>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2000"/>
              <a:buNone/>
              <a:defRPr>
                <a:solidFill>
                  <a:srgbClr val="FFFFFF"/>
                </a:solidFill>
              </a:defRPr>
            </a:lvl1pPr>
            <a:lvl2pPr lvl="1" algn="r" rtl="0">
              <a:spcBef>
                <a:spcPts val="0"/>
              </a:spcBef>
              <a:spcAft>
                <a:spcPts val="0"/>
              </a:spcAft>
              <a:buClr>
                <a:srgbClr val="FFFFFF"/>
              </a:buClr>
              <a:buSzPts val="3000"/>
              <a:buNone/>
              <a:defRPr sz="3000">
                <a:solidFill>
                  <a:srgbClr val="FFFFFF"/>
                </a:solidFill>
              </a:defRPr>
            </a:lvl2pPr>
            <a:lvl3pPr lvl="2" algn="r" rtl="0">
              <a:spcBef>
                <a:spcPts val="0"/>
              </a:spcBef>
              <a:spcAft>
                <a:spcPts val="0"/>
              </a:spcAft>
              <a:buClr>
                <a:srgbClr val="FFFFFF"/>
              </a:buClr>
              <a:buSzPts val="3000"/>
              <a:buNone/>
              <a:defRPr sz="3000">
                <a:solidFill>
                  <a:srgbClr val="FFFFFF"/>
                </a:solidFill>
              </a:defRPr>
            </a:lvl3pPr>
            <a:lvl4pPr lvl="3" algn="r" rtl="0">
              <a:spcBef>
                <a:spcPts val="0"/>
              </a:spcBef>
              <a:spcAft>
                <a:spcPts val="0"/>
              </a:spcAft>
              <a:buClr>
                <a:srgbClr val="FFFFFF"/>
              </a:buClr>
              <a:buSzPts val="3000"/>
              <a:buNone/>
              <a:defRPr sz="3000">
                <a:solidFill>
                  <a:srgbClr val="FFFFFF"/>
                </a:solidFill>
              </a:defRPr>
            </a:lvl4pPr>
            <a:lvl5pPr lvl="4" algn="r" rtl="0">
              <a:spcBef>
                <a:spcPts val="0"/>
              </a:spcBef>
              <a:spcAft>
                <a:spcPts val="0"/>
              </a:spcAft>
              <a:buClr>
                <a:srgbClr val="FFFFFF"/>
              </a:buClr>
              <a:buSzPts val="3000"/>
              <a:buNone/>
              <a:defRPr sz="3000">
                <a:solidFill>
                  <a:srgbClr val="FFFFFF"/>
                </a:solidFill>
              </a:defRPr>
            </a:lvl5pPr>
            <a:lvl6pPr lvl="5" algn="r" rtl="0">
              <a:spcBef>
                <a:spcPts val="0"/>
              </a:spcBef>
              <a:spcAft>
                <a:spcPts val="0"/>
              </a:spcAft>
              <a:buClr>
                <a:srgbClr val="FFFFFF"/>
              </a:buClr>
              <a:buSzPts val="3000"/>
              <a:buNone/>
              <a:defRPr sz="3000">
                <a:solidFill>
                  <a:srgbClr val="FFFFFF"/>
                </a:solidFill>
              </a:defRPr>
            </a:lvl6pPr>
            <a:lvl7pPr lvl="6" algn="r" rtl="0">
              <a:spcBef>
                <a:spcPts val="0"/>
              </a:spcBef>
              <a:spcAft>
                <a:spcPts val="0"/>
              </a:spcAft>
              <a:buClr>
                <a:srgbClr val="FFFFFF"/>
              </a:buClr>
              <a:buSzPts val="3000"/>
              <a:buNone/>
              <a:defRPr sz="3000">
                <a:solidFill>
                  <a:srgbClr val="FFFFFF"/>
                </a:solidFill>
              </a:defRPr>
            </a:lvl7pPr>
            <a:lvl8pPr lvl="7" algn="r" rtl="0">
              <a:spcBef>
                <a:spcPts val="0"/>
              </a:spcBef>
              <a:spcAft>
                <a:spcPts val="0"/>
              </a:spcAft>
              <a:buClr>
                <a:srgbClr val="FFFFFF"/>
              </a:buClr>
              <a:buSzPts val="3000"/>
              <a:buNone/>
              <a:defRPr sz="3000">
                <a:solidFill>
                  <a:srgbClr val="FFFFFF"/>
                </a:solidFill>
              </a:defRPr>
            </a:lvl8pPr>
            <a:lvl9pPr lvl="8" algn="r" rtl="0">
              <a:spcBef>
                <a:spcPts val="0"/>
              </a:spcBef>
              <a:spcAft>
                <a:spcPts val="0"/>
              </a:spcAft>
              <a:buClr>
                <a:srgbClr val="FFFFFF"/>
              </a:buClr>
              <a:buSzPts val="3000"/>
              <a:buNone/>
              <a:defRPr sz="3000">
                <a:solidFill>
                  <a:srgbClr val="FFFFFF"/>
                </a:solidFill>
              </a:defRPr>
            </a:lvl9pPr>
          </a:lstStyle>
          <a:p>
            <a:endParaRPr/>
          </a:p>
        </p:txBody>
      </p:sp>
      <p:sp>
        <p:nvSpPr>
          <p:cNvPr id="116" name="Google Shape;116;p3"/>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0"/>
        <p:cNvGrpSpPr/>
        <p:nvPr/>
      </p:nvGrpSpPr>
      <p:grpSpPr>
        <a:xfrm>
          <a:off x="0" y="0"/>
          <a:ext cx="0" cy="0"/>
          <a:chOff x="0" y="0"/>
          <a:chExt cx="0" cy="0"/>
        </a:xfrm>
      </p:grpSpPr>
      <p:sp>
        <p:nvSpPr>
          <p:cNvPr id="161" name="Google Shape;161;p5"/>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162" name="Google Shape;162;p5"/>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3" name="Google Shape;163;p5"/>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5"/>
          <p:cNvGrpSpPr/>
          <p:nvPr/>
        </p:nvGrpSpPr>
        <p:grpSpPr>
          <a:xfrm>
            <a:off x="-9525" y="4462475"/>
            <a:ext cx="9167825" cy="595300"/>
            <a:chOff x="-9525" y="4462475"/>
            <a:chExt cx="9167825" cy="595300"/>
          </a:xfrm>
        </p:grpSpPr>
        <p:sp>
          <p:nvSpPr>
            <p:cNvPr id="167" name="Google Shape;167;p5"/>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168" name="Google Shape;168;p5"/>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169" name="Google Shape;169;p5"/>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170" name="Google Shape;170;p5"/>
          <p:cNvGrpSpPr/>
          <p:nvPr/>
        </p:nvGrpSpPr>
        <p:grpSpPr>
          <a:xfrm>
            <a:off x="-42837" y="4443488"/>
            <a:ext cx="9229575" cy="642788"/>
            <a:chOff x="-42837" y="4443488"/>
            <a:chExt cx="9229575" cy="642788"/>
          </a:xfrm>
        </p:grpSpPr>
        <p:sp>
          <p:nvSpPr>
            <p:cNvPr id="171" name="Google Shape;171;p5"/>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5"/>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01" name="Google Shape;201;p5"/>
          <p:cNvSpPr txBox="1">
            <a:spLocks noGrp="1"/>
          </p:cNvSpPr>
          <p:nvPr>
            <p:ph type="body" idx="1"/>
          </p:nvPr>
        </p:nvSpPr>
        <p:spPr>
          <a:xfrm>
            <a:off x="1075850" y="1540175"/>
            <a:ext cx="6996600" cy="1922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2" name="Google Shape;202;p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03"/>
        <p:cNvGrpSpPr/>
        <p:nvPr/>
      </p:nvGrpSpPr>
      <p:grpSpPr>
        <a:xfrm>
          <a:off x="0" y="0"/>
          <a:ext cx="0" cy="0"/>
          <a:chOff x="0" y="0"/>
          <a:chExt cx="0" cy="0"/>
        </a:xfrm>
      </p:grpSpPr>
      <p:sp>
        <p:nvSpPr>
          <p:cNvPr id="204" name="Google Shape;204;p6"/>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205" name="Google Shape;205;p6"/>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06" name="Google Shape;206;p6"/>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6"/>
          <p:cNvGrpSpPr/>
          <p:nvPr/>
        </p:nvGrpSpPr>
        <p:grpSpPr>
          <a:xfrm>
            <a:off x="-9525" y="4462475"/>
            <a:ext cx="9167825" cy="595300"/>
            <a:chOff x="-9525" y="4462475"/>
            <a:chExt cx="9167825" cy="595300"/>
          </a:xfrm>
        </p:grpSpPr>
        <p:sp>
          <p:nvSpPr>
            <p:cNvPr id="210" name="Google Shape;210;p6"/>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211" name="Google Shape;211;p6"/>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212" name="Google Shape;212;p6"/>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213" name="Google Shape;213;p6"/>
          <p:cNvGrpSpPr/>
          <p:nvPr/>
        </p:nvGrpSpPr>
        <p:grpSpPr>
          <a:xfrm>
            <a:off x="-42837" y="4443488"/>
            <a:ext cx="9229575" cy="642788"/>
            <a:chOff x="-42837" y="4443488"/>
            <a:chExt cx="9229575" cy="642788"/>
          </a:xfrm>
        </p:grpSpPr>
        <p:sp>
          <p:nvSpPr>
            <p:cNvPr id="214" name="Google Shape;214;p6"/>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6"/>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44" name="Google Shape;244;p6"/>
          <p:cNvSpPr txBox="1">
            <a:spLocks noGrp="1"/>
          </p:cNvSpPr>
          <p:nvPr>
            <p:ph type="body" idx="1"/>
          </p:nvPr>
        </p:nvSpPr>
        <p:spPr>
          <a:xfrm>
            <a:off x="1131500" y="1552950"/>
            <a:ext cx="3339900" cy="2665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45" name="Google Shape;245;p6"/>
          <p:cNvSpPr txBox="1">
            <a:spLocks noGrp="1"/>
          </p:cNvSpPr>
          <p:nvPr>
            <p:ph type="body" idx="2"/>
          </p:nvPr>
        </p:nvSpPr>
        <p:spPr>
          <a:xfrm>
            <a:off x="4672563" y="1552950"/>
            <a:ext cx="3339900" cy="2665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46" name="Google Shape;246;p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6"/>
        <p:cNvGrpSpPr/>
        <p:nvPr/>
      </p:nvGrpSpPr>
      <p:grpSpPr>
        <a:xfrm>
          <a:off x="0" y="0"/>
          <a:ext cx="0" cy="0"/>
          <a:chOff x="0" y="0"/>
          <a:chExt cx="0" cy="0"/>
        </a:xfrm>
      </p:grpSpPr>
      <p:sp>
        <p:nvSpPr>
          <p:cNvPr id="377" name="Google Shape;377;p10"/>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378" name="Google Shape;378;p10"/>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79" name="Google Shape;379;p10"/>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0"/>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0"/>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 name="Google Shape;382;p10"/>
          <p:cNvGrpSpPr/>
          <p:nvPr/>
        </p:nvGrpSpPr>
        <p:grpSpPr>
          <a:xfrm>
            <a:off x="-9525" y="4462475"/>
            <a:ext cx="9167825" cy="595300"/>
            <a:chOff x="-9525" y="4462475"/>
            <a:chExt cx="9167825" cy="595300"/>
          </a:xfrm>
        </p:grpSpPr>
        <p:sp>
          <p:nvSpPr>
            <p:cNvPr id="383" name="Google Shape;383;p10"/>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384" name="Google Shape;384;p10"/>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385" name="Google Shape;385;p10"/>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386" name="Google Shape;386;p10"/>
          <p:cNvGrpSpPr/>
          <p:nvPr/>
        </p:nvGrpSpPr>
        <p:grpSpPr>
          <a:xfrm>
            <a:off x="-42837" y="4443488"/>
            <a:ext cx="9229575" cy="642788"/>
            <a:chOff x="-42837" y="4443488"/>
            <a:chExt cx="9229575" cy="642788"/>
          </a:xfrm>
        </p:grpSpPr>
        <p:sp>
          <p:nvSpPr>
            <p:cNvPr id="387" name="Google Shape;387;p10"/>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0"/>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0"/>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0"/>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0"/>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0"/>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0"/>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0"/>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0"/>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0"/>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0"/>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0"/>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0"/>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0"/>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0"/>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0"/>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0"/>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0"/>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0"/>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0"/>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10"/>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0"/>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0"/>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0"/>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0"/>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 graph">
  <p:cSld name="BLANK_2">
    <p:spTree>
      <p:nvGrpSpPr>
        <p:cNvPr id="1" name="Shape 417"/>
        <p:cNvGrpSpPr/>
        <p:nvPr/>
      </p:nvGrpSpPr>
      <p:grpSpPr>
        <a:xfrm>
          <a:off x="0" y="0"/>
          <a:ext cx="0" cy="0"/>
          <a:chOff x="0" y="0"/>
          <a:chExt cx="0" cy="0"/>
        </a:xfrm>
      </p:grpSpPr>
      <p:sp>
        <p:nvSpPr>
          <p:cNvPr id="418" name="Google Shape;418;p11"/>
          <p:cNvSpPr/>
          <p:nvPr/>
        </p:nvSpPr>
        <p:spPr>
          <a:xfrm>
            <a:off x="-20075" y="636775"/>
            <a:ext cx="9203950" cy="4550900"/>
          </a:xfrm>
          <a:custGeom>
            <a:avLst/>
            <a:gdLst/>
            <a:ahLst/>
            <a:cxnLst/>
            <a:rect l="l" t="t" r="r" b="b"/>
            <a:pathLst>
              <a:path w="368158" h="182036" extrusionOk="0">
                <a:moveTo>
                  <a:pt x="41" y="263"/>
                </a:moveTo>
                <a:lnTo>
                  <a:pt x="16234" y="11294"/>
                </a:lnTo>
                <a:lnTo>
                  <a:pt x="31283" y="5122"/>
                </a:lnTo>
                <a:lnTo>
                  <a:pt x="62144" y="4991"/>
                </a:lnTo>
                <a:lnTo>
                  <a:pt x="77384" y="0"/>
                </a:lnTo>
                <a:lnTo>
                  <a:pt x="92624" y="13527"/>
                </a:lnTo>
                <a:lnTo>
                  <a:pt x="107674" y="21276"/>
                </a:lnTo>
                <a:lnTo>
                  <a:pt x="122723" y="21145"/>
                </a:lnTo>
                <a:lnTo>
                  <a:pt x="138725" y="10375"/>
                </a:lnTo>
                <a:lnTo>
                  <a:pt x="153775" y="7880"/>
                </a:lnTo>
                <a:lnTo>
                  <a:pt x="168443" y="2349"/>
                </a:lnTo>
                <a:lnTo>
                  <a:pt x="184064" y="14841"/>
                </a:lnTo>
                <a:lnTo>
                  <a:pt x="199304" y="15274"/>
                </a:lnTo>
                <a:lnTo>
                  <a:pt x="214354" y="25085"/>
                </a:lnTo>
                <a:lnTo>
                  <a:pt x="229784" y="25085"/>
                </a:lnTo>
                <a:lnTo>
                  <a:pt x="245786" y="20094"/>
                </a:lnTo>
                <a:lnTo>
                  <a:pt x="260836" y="20094"/>
                </a:lnTo>
                <a:lnTo>
                  <a:pt x="275123" y="11426"/>
                </a:lnTo>
                <a:lnTo>
                  <a:pt x="291316" y="16810"/>
                </a:lnTo>
                <a:lnTo>
                  <a:pt x="305603" y="8143"/>
                </a:lnTo>
                <a:lnTo>
                  <a:pt x="336464" y="8012"/>
                </a:lnTo>
                <a:lnTo>
                  <a:pt x="351514" y="11294"/>
                </a:lnTo>
                <a:lnTo>
                  <a:pt x="367325" y="2758"/>
                </a:lnTo>
                <a:lnTo>
                  <a:pt x="368158" y="181769"/>
                </a:lnTo>
                <a:lnTo>
                  <a:pt x="0" y="182036"/>
                </a:lnTo>
                <a:close/>
              </a:path>
            </a:pathLst>
          </a:custGeom>
          <a:solidFill>
            <a:schemeClr val="accent5"/>
          </a:solidFill>
          <a:ln>
            <a:noFill/>
          </a:ln>
        </p:spPr>
      </p:sp>
      <p:sp>
        <p:nvSpPr>
          <p:cNvPr id="419" name="Google Shape;419;p11"/>
          <p:cNvSpPr/>
          <p:nvPr/>
        </p:nvSpPr>
        <p:spPr>
          <a:xfrm>
            <a:off x="-33475" y="768100"/>
            <a:ext cx="9210650" cy="4406200"/>
          </a:xfrm>
          <a:custGeom>
            <a:avLst/>
            <a:gdLst/>
            <a:ahLst/>
            <a:cxnLst/>
            <a:rect l="l" t="t" r="r" b="b"/>
            <a:pathLst>
              <a:path w="368426" h="176248" extrusionOk="0">
                <a:moveTo>
                  <a:pt x="577" y="5516"/>
                </a:moveTo>
                <a:lnTo>
                  <a:pt x="16960" y="11214"/>
                </a:lnTo>
                <a:lnTo>
                  <a:pt x="47440" y="11214"/>
                </a:lnTo>
                <a:lnTo>
                  <a:pt x="62680" y="6843"/>
                </a:lnTo>
                <a:lnTo>
                  <a:pt x="77920" y="16156"/>
                </a:lnTo>
                <a:lnTo>
                  <a:pt x="93160" y="16156"/>
                </a:lnTo>
                <a:lnTo>
                  <a:pt x="107638" y="11214"/>
                </a:lnTo>
                <a:lnTo>
                  <a:pt x="122878" y="8173"/>
                </a:lnTo>
                <a:lnTo>
                  <a:pt x="138880" y="8173"/>
                </a:lnTo>
                <a:lnTo>
                  <a:pt x="154120" y="10834"/>
                </a:lnTo>
                <a:lnTo>
                  <a:pt x="168979" y="7603"/>
                </a:lnTo>
                <a:lnTo>
                  <a:pt x="184219" y="12734"/>
                </a:lnTo>
                <a:lnTo>
                  <a:pt x="199840" y="20527"/>
                </a:lnTo>
                <a:lnTo>
                  <a:pt x="214318" y="15205"/>
                </a:lnTo>
                <a:lnTo>
                  <a:pt x="229939" y="15205"/>
                </a:lnTo>
                <a:lnTo>
                  <a:pt x="245560" y="5892"/>
                </a:lnTo>
                <a:lnTo>
                  <a:pt x="260800" y="11214"/>
                </a:lnTo>
                <a:lnTo>
                  <a:pt x="276040" y="11214"/>
                </a:lnTo>
                <a:lnTo>
                  <a:pt x="291280" y="6843"/>
                </a:lnTo>
                <a:lnTo>
                  <a:pt x="321760" y="6843"/>
                </a:lnTo>
                <a:lnTo>
                  <a:pt x="337000" y="15966"/>
                </a:lnTo>
                <a:lnTo>
                  <a:pt x="351478" y="12734"/>
                </a:lnTo>
                <a:lnTo>
                  <a:pt x="367861" y="0"/>
                </a:lnTo>
                <a:lnTo>
                  <a:pt x="368426" y="176248"/>
                </a:lnTo>
                <a:lnTo>
                  <a:pt x="0" y="176248"/>
                </a:lnTo>
                <a:close/>
              </a:path>
            </a:pathLst>
          </a:custGeom>
          <a:solidFill>
            <a:srgbClr val="00CEF6">
              <a:alpha val="73460"/>
            </a:srgbClr>
          </a:solidFill>
          <a:ln>
            <a:noFill/>
          </a:ln>
        </p:spPr>
      </p:sp>
      <p:sp>
        <p:nvSpPr>
          <p:cNvPr id="420" name="Google Shape;420;p11"/>
          <p:cNvSpPr/>
          <p:nvPr/>
        </p:nvSpPr>
        <p:spPr>
          <a:xfrm rot="8100000">
            <a:off x="1847981" y="44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1"/>
          <p:cNvSpPr/>
          <p:nvPr/>
        </p:nvSpPr>
        <p:spPr>
          <a:xfrm rot="8100000">
            <a:off x="6038981" y="72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1"/>
          <p:cNvSpPr/>
          <p:nvPr/>
        </p:nvSpPr>
        <p:spPr>
          <a:xfrm rot="8100000">
            <a:off x="7181981" y="76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11"/>
          <p:cNvGrpSpPr/>
          <p:nvPr/>
        </p:nvGrpSpPr>
        <p:grpSpPr>
          <a:xfrm>
            <a:off x="-9525" y="652475"/>
            <a:ext cx="9167825" cy="595300"/>
            <a:chOff x="-9525" y="4462475"/>
            <a:chExt cx="9167825" cy="595300"/>
          </a:xfrm>
        </p:grpSpPr>
        <p:sp>
          <p:nvSpPr>
            <p:cNvPr id="424" name="Google Shape;424;p11"/>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425" name="Google Shape;425;p11"/>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426" name="Google Shape;426;p11"/>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427" name="Google Shape;427;p11"/>
          <p:cNvGrpSpPr/>
          <p:nvPr/>
        </p:nvGrpSpPr>
        <p:grpSpPr>
          <a:xfrm>
            <a:off x="-42837" y="633488"/>
            <a:ext cx="9229575" cy="642787"/>
            <a:chOff x="-42837" y="4443488"/>
            <a:chExt cx="9229575" cy="642787"/>
          </a:xfrm>
        </p:grpSpPr>
        <p:sp>
          <p:nvSpPr>
            <p:cNvPr id="428" name="Google Shape;428;p11"/>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1"/>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1"/>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1"/>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11"/>
          <p:cNvSpPr/>
          <p:nvPr/>
        </p:nvSpPr>
        <p:spPr>
          <a:xfrm>
            <a:off x="2990700" y="77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1"/>
          <p:cNvSpPr/>
          <p:nvPr/>
        </p:nvSpPr>
        <p:spPr>
          <a:xfrm>
            <a:off x="1085700" y="106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1"/>
          <p:cNvSpPr/>
          <p:nvPr/>
        </p:nvSpPr>
        <p:spPr>
          <a:xfrm>
            <a:off x="4895700" y="70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1"/>
          <p:cNvSpPr/>
          <p:nvPr/>
        </p:nvSpPr>
        <p:spPr>
          <a:xfrm rot="8100000">
            <a:off x="8699949" y="51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381000" y="7"/>
            <a:ext cx="8382000" cy="5162348"/>
            <a:chOff x="381000" y="-18750"/>
            <a:chExt cx="8382000" cy="5181000"/>
          </a:xfrm>
        </p:grpSpPr>
        <p:cxnSp>
          <p:nvCxnSpPr>
            <p:cNvPr id="7" name="Google Shape;7;p1"/>
            <p:cNvCxnSpPr/>
            <p:nvPr/>
          </p:nvCxnSpPr>
          <p:spPr>
            <a:xfrm>
              <a:off x="76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8" name="Google Shape;8;p1"/>
            <p:cNvCxnSpPr/>
            <p:nvPr/>
          </p:nvCxnSpPr>
          <p:spPr>
            <a:xfrm>
              <a:off x="152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9" name="Google Shape;9;p1"/>
            <p:cNvCxnSpPr/>
            <p:nvPr/>
          </p:nvCxnSpPr>
          <p:spPr>
            <a:xfrm>
              <a:off x="228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0" name="Google Shape;10;p1"/>
            <p:cNvCxnSpPr/>
            <p:nvPr/>
          </p:nvCxnSpPr>
          <p:spPr>
            <a:xfrm>
              <a:off x="304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1"/>
            <p:cNvCxnSpPr/>
            <p:nvPr/>
          </p:nvCxnSpPr>
          <p:spPr>
            <a:xfrm>
              <a:off x="381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1"/>
            <p:cNvCxnSpPr/>
            <p:nvPr/>
          </p:nvCxnSpPr>
          <p:spPr>
            <a:xfrm>
              <a:off x="457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1"/>
            <p:cNvCxnSpPr/>
            <p:nvPr/>
          </p:nvCxnSpPr>
          <p:spPr>
            <a:xfrm>
              <a:off x="533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1"/>
            <p:cNvCxnSpPr/>
            <p:nvPr/>
          </p:nvCxnSpPr>
          <p:spPr>
            <a:xfrm>
              <a:off x="609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1"/>
            <p:cNvCxnSpPr/>
            <p:nvPr/>
          </p:nvCxnSpPr>
          <p:spPr>
            <a:xfrm>
              <a:off x="685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1"/>
            <p:cNvCxnSpPr/>
            <p:nvPr/>
          </p:nvCxnSpPr>
          <p:spPr>
            <a:xfrm>
              <a:off x="762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1"/>
            <p:cNvCxnSpPr/>
            <p:nvPr/>
          </p:nvCxnSpPr>
          <p:spPr>
            <a:xfrm>
              <a:off x="838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1"/>
            <p:cNvCxnSpPr/>
            <p:nvPr/>
          </p:nvCxnSpPr>
          <p:spPr>
            <a:xfrm>
              <a:off x="38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19" name="Google Shape;19;p1"/>
            <p:cNvCxnSpPr/>
            <p:nvPr/>
          </p:nvCxnSpPr>
          <p:spPr>
            <a:xfrm>
              <a:off x="114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0" name="Google Shape;20;p1"/>
            <p:cNvCxnSpPr/>
            <p:nvPr/>
          </p:nvCxnSpPr>
          <p:spPr>
            <a:xfrm>
              <a:off x="190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1" name="Google Shape;21;p1"/>
            <p:cNvCxnSpPr/>
            <p:nvPr/>
          </p:nvCxnSpPr>
          <p:spPr>
            <a:xfrm>
              <a:off x="266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2" name="Google Shape;22;p1"/>
            <p:cNvCxnSpPr/>
            <p:nvPr/>
          </p:nvCxnSpPr>
          <p:spPr>
            <a:xfrm>
              <a:off x="342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3" name="Google Shape;23;p1"/>
            <p:cNvCxnSpPr/>
            <p:nvPr/>
          </p:nvCxnSpPr>
          <p:spPr>
            <a:xfrm>
              <a:off x="419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4" name="Google Shape;24;p1"/>
            <p:cNvCxnSpPr/>
            <p:nvPr/>
          </p:nvCxnSpPr>
          <p:spPr>
            <a:xfrm>
              <a:off x="495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5" name="Google Shape;25;p1"/>
            <p:cNvCxnSpPr/>
            <p:nvPr/>
          </p:nvCxnSpPr>
          <p:spPr>
            <a:xfrm>
              <a:off x="571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6" name="Google Shape;26;p1"/>
            <p:cNvCxnSpPr/>
            <p:nvPr/>
          </p:nvCxnSpPr>
          <p:spPr>
            <a:xfrm>
              <a:off x="647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7" name="Google Shape;27;p1"/>
            <p:cNvCxnSpPr/>
            <p:nvPr/>
          </p:nvCxnSpPr>
          <p:spPr>
            <a:xfrm>
              <a:off x="723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8" name="Google Shape;28;p1"/>
            <p:cNvCxnSpPr/>
            <p:nvPr/>
          </p:nvCxnSpPr>
          <p:spPr>
            <a:xfrm>
              <a:off x="800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9" name="Google Shape;29;p1"/>
            <p:cNvCxnSpPr/>
            <p:nvPr/>
          </p:nvCxnSpPr>
          <p:spPr>
            <a:xfrm>
              <a:off x="8763000" y="-18750"/>
              <a:ext cx="0" cy="5181000"/>
            </a:xfrm>
            <a:prstGeom prst="straightConnector1">
              <a:avLst/>
            </a:prstGeom>
            <a:noFill/>
            <a:ln w="9525" cap="flat" cmpd="sng">
              <a:solidFill>
                <a:srgbClr val="F3F3F3"/>
              </a:solidFill>
              <a:prstDash val="dash"/>
              <a:round/>
              <a:headEnd type="none" w="med" len="med"/>
              <a:tailEnd type="none" w="med" len="med"/>
            </a:ln>
          </p:spPr>
        </p:cxnSp>
      </p:grpSp>
      <p:sp>
        <p:nvSpPr>
          <p:cNvPr id="30" name="Google Shape;30;p1"/>
          <p:cNvSpPr txBox="1">
            <a:spLocks noGrp="1"/>
          </p:cNvSpPr>
          <p:nvPr>
            <p:ph type="title"/>
          </p:nvPr>
        </p:nvSpPr>
        <p:spPr>
          <a:xfrm>
            <a:off x="1047750" y="634125"/>
            <a:ext cx="6996600" cy="7158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1pPr>
            <a:lvl2pPr lvl="1"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2pPr>
            <a:lvl3pPr lvl="2"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3pPr>
            <a:lvl4pPr lvl="3"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4pPr>
            <a:lvl5pPr lvl="4"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5pPr>
            <a:lvl6pPr lvl="5"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6pPr>
            <a:lvl7pPr lvl="6"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7pPr>
            <a:lvl8pPr lvl="7"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8pPr>
            <a:lvl9pPr lvl="8"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9pPr>
          </a:lstStyle>
          <a:p>
            <a:endParaRPr/>
          </a:p>
        </p:txBody>
      </p:sp>
      <p:sp>
        <p:nvSpPr>
          <p:cNvPr id="31" name="Google Shape;31;p1"/>
          <p:cNvSpPr txBox="1">
            <a:spLocks noGrp="1"/>
          </p:cNvSpPr>
          <p:nvPr>
            <p:ph type="body" idx="1"/>
          </p:nvPr>
        </p:nvSpPr>
        <p:spPr>
          <a:xfrm>
            <a:off x="1075850" y="1540175"/>
            <a:ext cx="6996600" cy="19221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Source Sans Pro"/>
              <a:buChar char="◉"/>
              <a:defRPr sz="2000">
                <a:solidFill>
                  <a:schemeClr val="dk1"/>
                </a:solidFill>
                <a:latin typeface="Source Sans Pro"/>
                <a:ea typeface="Source Sans Pro"/>
                <a:cs typeface="Source Sans Pro"/>
                <a:sym typeface="Source Sans Pro"/>
              </a:defRPr>
            </a:lvl1pPr>
            <a:lvl2pPr marL="914400" lvl="1"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2pPr>
            <a:lvl3pPr marL="1371600" lvl="2"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32" name="Google Shape;32;p1"/>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lvl1pPr lvl="0" algn="r">
              <a:buNone/>
              <a:defRPr sz="1000">
                <a:solidFill>
                  <a:srgbClr val="FFFFFF"/>
                </a:solidFill>
                <a:latin typeface="Oswald"/>
                <a:ea typeface="Oswald"/>
                <a:cs typeface="Oswald"/>
                <a:sym typeface="Oswald"/>
              </a:defRPr>
            </a:lvl1pPr>
            <a:lvl2pPr lvl="1" algn="r">
              <a:buNone/>
              <a:defRPr sz="1000">
                <a:solidFill>
                  <a:srgbClr val="FFFFFF"/>
                </a:solidFill>
                <a:latin typeface="Oswald"/>
                <a:ea typeface="Oswald"/>
                <a:cs typeface="Oswald"/>
                <a:sym typeface="Oswald"/>
              </a:defRPr>
            </a:lvl2pPr>
            <a:lvl3pPr lvl="2" algn="r">
              <a:buNone/>
              <a:defRPr sz="1000">
                <a:solidFill>
                  <a:srgbClr val="FFFFFF"/>
                </a:solidFill>
                <a:latin typeface="Oswald"/>
                <a:ea typeface="Oswald"/>
                <a:cs typeface="Oswald"/>
                <a:sym typeface="Oswald"/>
              </a:defRPr>
            </a:lvl3pPr>
            <a:lvl4pPr lvl="3" algn="r">
              <a:buNone/>
              <a:defRPr sz="1000">
                <a:solidFill>
                  <a:srgbClr val="FFFFFF"/>
                </a:solidFill>
                <a:latin typeface="Oswald"/>
                <a:ea typeface="Oswald"/>
                <a:cs typeface="Oswald"/>
                <a:sym typeface="Oswald"/>
              </a:defRPr>
            </a:lvl4pPr>
            <a:lvl5pPr lvl="4" algn="r">
              <a:buNone/>
              <a:defRPr sz="1000">
                <a:solidFill>
                  <a:srgbClr val="FFFFFF"/>
                </a:solidFill>
                <a:latin typeface="Oswald"/>
                <a:ea typeface="Oswald"/>
                <a:cs typeface="Oswald"/>
                <a:sym typeface="Oswald"/>
              </a:defRPr>
            </a:lvl5pPr>
            <a:lvl6pPr lvl="5" algn="r">
              <a:buNone/>
              <a:defRPr sz="1000">
                <a:solidFill>
                  <a:srgbClr val="FFFFFF"/>
                </a:solidFill>
                <a:latin typeface="Oswald"/>
                <a:ea typeface="Oswald"/>
                <a:cs typeface="Oswald"/>
                <a:sym typeface="Oswald"/>
              </a:defRPr>
            </a:lvl6pPr>
            <a:lvl7pPr lvl="6" algn="r">
              <a:buNone/>
              <a:defRPr sz="1000">
                <a:solidFill>
                  <a:srgbClr val="FFFFFF"/>
                </a:solidFill>
                <a:latin typeface="Oswald"/>
                <a:ea typeface="Oswald"/>
                <a:cs typeface="Oswald"/>
                <a:sym typeface="Oswald"/>
              </a:defRPr>
            </a:lvl7pPr>
            <a:lvl8pPr lvl="7" algn="r">
              <a:buNone/>
              <a:defRPr sz="1000">
                <a:solidFill>
                  <a:srgbClr val="FFFFFF"/>
                </a:solidFill>
                <a:latin typeface="Oswald"/>
                <a:ea typeface="Oswald"/>
                <a:cs typeface="Oswald"/>
                <a:sym typeface="Oswald"/>
              </a:defRPr>
            </a:lvl8pPr>
            <a:lvl9pPr lvl="8" algn="r">
              <a:buNone/>
              <a:defRPr sz="1000">
                <a:solidFill>
                  <a:srgbClr val="FFFFFF"/>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21" name="Google Shape;721;p3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sp>
        <p:nvSpPr>
          <p:cNvPr id="5" name="WordArt 11"/>
          <p:cNvSpPr>
            <a:spLocks noChangeArrowheads="1" noChangeShapeType="1" noTextEdit="1"/>
          </p:cNvSpPr>
          <p:nvPr/>
        </p:nvSpPr>
        <p:spPr bwMode="auto">
          <a:xfrm>
            <a:off x="489536" y="951722"/>
            <a:ext cx="7954027" cy="2127380"/>
          </a:xfrm>
          <a:prstGeom prst="rect">
            <a:avLst/>
          </a:prstGeom>
        </p:spPr>
        <p:txBody>
          <a:bodyPr wrap="none" fromWordArt="1">
            <a:prstTxWarp prst="textChevron">
              <a:avLst/>
            </a:prstTxWarp>
            <a:scene3d>
              <a:camera prst="perspectiveLeft"/>
              <a:lightRig rig="threePt" dir="t"/>
            </a:scene3d>
          </a:bodyPr>
          <a:lstStyle/>
          <a:p>
            <a:pPr algn="ctr">
              <a:lnSpc>
                <a:spcPct val="150000"/>
              </a:lnSpc>
            </a:pPr>
            <a:r>
              <a:rPr lang="en-US" sz="6600" b="1" kern="1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Chào mừng các em </a:t>
            </a:r>
          </a:p>
          <a:p>
            <a:pPr algn="ctr">
              <a:lnSpc>
                <a:spcPct val="150000"/>
              </a:lnSpc>
            </a:pPr>
            <a:r>
              <a:rPr lang="en-US" sz="6600" b="1" kern="1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đến với bài học hôm nay</a:t>
            </a:r>
          </a:p>
        </p:txBody>
      </p:sp>
    </p:spTree>
    <p:extLst>
      <p:ext uri="{BB962C8B-B14F-4D97-AF65-F5344CB8AC3E}">
        <p14:creationId xmlns:p14="http://schemas.microsoft.com/office/powerpoint/2010/main" val="1116468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4" name="Rectangle 3"/>
          <p:cNvSpPr/>
          <p:nvPr/>
        </p:nvSpPr>
        <p:spPr>
          <a:xfrm>
            <a:off x="818147" y="117504"/>
            <a:ext cx="7567864" cy="427746"/>
          </a:xfrm>
          <a:prstGeom prst="rect">
            <a:avLst/>
          </a:prstGeom>
        </p:spPr>
        <p:txBody>
          <a:bodyPr wrap="square">
            <a:spAutoFit/>
          </a:bodyPr>
          <a:lstStyle/>
          <a:p>
            <a:pPr lvl="0" algn="ctr">
              <a:lnSpc>
                <a:spcPct val="120000"/>
              </a:lnSpc>
              <a:spcAft>
                <a:spcPts val="1000"/>
              </a:spcAft>
            </a:pPr>
            <a:r>
              <a:rPr lang="en-GB" sz="2000" b="1">
                <a:solidFill>
                  <a:schemeClr val="accent3"/>
                </a:solidFill>
                <a:latin typeface="Arial" panose="020B0604020202020204" pitchFamily="34" charset="0"/>
                <a:ea typeface="Calibri" panose="020F0502020204030204" pitchFamily="34" charset="0"/>
                <a:cs typeface="Arial" panose="020B0604020202020204" pitchFamily="34" charset="0"/>
              </a:rPr>
              <a:t>Bảng 10.2. </a:t>
            </a:r>
            <a:r>
              <a:rPr lang="en-GB" sz="2000">
                <a:solidFill>
                  <a:schemeClr val="accent3"/>
                </a:solidFill>
                <a:latin typeface="Arial" panose="020B0604020202020204" pitchFamily="34" charset="0"/>
                <a:ea typeface="Calibri" panose="020F0502020204030204" pitchFamily="34" charset="0"/>
                <a:cs typeface="Arial" panose="020B0604020202020204" pitchFamily="34" charset="0"/>
              </a:rPr>
              <a:t>Một số tính chất của chất ở thể rắn, lỏng và khí</a:t>
            </a:r>
            <a:endParaRPr lang="en-US" sz="2000">
              <a:solidFill>
                <a:schemeClr val="accent3"/>
              </a:solidFill>
              <a:latin typeface="Arial" panose="020B060402020202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617567" y="703950"/>
            <a:ext cx="8213558" cy="4280950"/>
          </a:xfrm>
          <a:prstGeom prst="rect">
            <a:avLst/>
          </a:prstGeom>
        </p:spPr>
      </p:pic>
    </p:spTree>
    <p:extLst>
      <p:ext uri="{BB962C8B-B14F-4D97-AF65-F5344CB8AC3E}">
        <p14:creationId xmlns:p14="http://schemas.microsoft.com/office/powerpoint/2010/main" val="171002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5122" name="Picture 2" descr="Khai thác, chế biến dầu khí ở việt nam – thách thức và giải pháp (kỳ 1) |  LILAMA18-1.COM.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047" y="1502924"/>
            <a:ext cx="4644189" cy="3097219"/>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524;p20"/>
          <p:cNvSpPr txBox="1">
            <a:spLocks/>
          </p:cNvSpPr>
          <p:nvPr/>
        </p:nvSpPr>
        <p:spPr>
          <a:xfrm>
            <a:off x="830179" y="370202"/>
            <a:ext cx="7591927" cy="91615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pPr>
              <a:lnSpc>
                <a:spcPct val="135000"/>
              </a:lnSpc>
            </a:pPr>
            <a:r>
              <a:rPr lang="en-GB" sz="2200" b="0">
                <a:solidFill>
                  <a:schemeClr val="tx1"/>
                </a:solidFill>
                <a:latin typeface="Arial" panose="020B0604020202020204" pitchFamily="34" charset="0"/>
                <a:cs typeface="Arial" panose="020B0604020202020204" pitchFamily="34" charset="0"/>
              </a:rPr>
              <a:t>Để vận chuyển dầu thô (thể lỏng) từ biển vào đất liền ta có thể dùng những cách nào?</a:t>
            </a:r>
            <a:endParaRPr lang="en-US" sz="2200" b="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5704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9" name="Google Shape;524;p20"/>
          <p:cNvSpPr txBox="1">
            <a:spLocks/>
          </p:cNvSpPr>
          <p:nvPr/>
        </p:nvSpPr>
        <p:spPr>
          <a:xfrm>
            <a:off x="613610" y="370202"/>
            <a:ext cx="7591927" cy="91615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pPr>
              <a:lnSpc>
                <a:spcPct val="135000"/>
              </a:lnSpc>
            </a:pPr>
            <a:r>
              <a:rPr lang="en-GB" sz="2200" b="0">
                <a:solidFill>
                  <a:schemeClr val="tx1"/>
                </a:solidFill>
                <a:latin typeface="Arial" panose="020B0604020202020204" pitchFamily="34" charset="0"/>
                <a:cs typeface="Arial" panose="020B0604020202020204" pitchFamily="34" charset="0"/>
              </a:rPr>
              <a:t>Khi mở lọ nước hoa một lát sau có thể ngửi thấy mùi nước hoa. Điều này thể hiện tính chất gì của chất ở thể khí?</a:t>
            </a:r>
            <a:endParaRPr lang="en-US" sz="2200" b="0">
              <a:solidFill>
                <a:schemeClr val="tx1"/>
              </a:solidFill>
              <a:latin typeface="Arial" panose="020B0604020202020204" pitchFamily="34" charset="0"/>
              <a:cs typeface="Arial" panose="020B0604020202020204" pitchFamily="34" charset="0"/>
            </a:endParaRPr>
          </a:p>
        </p:txBody>
      </p:sp>
      <p:pic>
        <p:nvPicPr>
          <p:cNvPr id="8194" name="Picture 2" descr="BONITA: Tự chế bình tỏa hương thơm ngá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154" y="1286356"/>
            <a:ext cx="552450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330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9" name="Google Shape;524;p20"/>
          <p:cNvSpPr txBox="1">
            <a:spLocks/>
          </p:cNvSpPr>
          <p:nvPr/>
        </p:nvSpPr>
        <p:spPr>
          <a:xfrm>
            <a:off x="336884" y="273950"/>
            <a:ext cx="8133348" cy="91615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pPr>
              <a:lnSpc>
                <a:spcPct val="135000"/>
              </a:lnSpc>
            </a:pPr>
            <a:r>
              <a:rPr lang="en-GB" sz="2200" b="0">
                <a:solidFill>
                  <a:schemeClr val="tx1"/>
                </a:solidFill>
                <a:latin typeface="Arial" panose="020B0604020202020204" pitchFamily="34" charset="0"/>
                <a:cs typeface="Arial" panose="020B0604020202020204" pitchFamily="34" charset="0"/>
              </a:rPr>
              <a:t>Nước từ nhà máy nước dẫn đến các hộ dân qua các đường ống. Điều này thể hiện tính chất gì của chất ở thể lỏng? </a:t>
            </a:r>
            <a:endParaRPr lang="en-US" sz="2200" b="0">
              <a:solidFill>
                <a:schemeClr val="tx1"/>
              </a:solidFill>
              <a:latin typeface="Arial" panose="020B0604020202020204" pitchFamily="34" charset="0"/>
              <a:cs typeface="Arial" panose="020B0604020202020204" pitchFamily="34" charset="0"/>
            </a:endParaRPr>
          </a:p>
        </p:txBody>
      </p:sp>
      <p:pic>
        <p:nvPicPr>
          <p:cNvPr id="9218" name="Picture 2" descr="Đại diện Sở Xây dựng Hà Nội: Tuyến ống nước sạch số 2 sông Đà chậm tiến độ  | VTV.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142" y="1660358"/>
            <a:ext cx="6107793" cy="267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764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9" name="Google Shape;524;p20"/>
          <p:cNvSpPr txBox="1">
            <a:spLocks/>
          </p:cNvSpPr>
          <p:nvPr/>
        </p:nvSpPr>
        <p:spPr>
          <a:xfrm>
            <a:off x="336884" y="273950"/>
            <a:ext cx="8133348" cy="91615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pPr>
              <a:lnSpc>
                <a:spcPct val="135000"/>
              </a:lnSpc>
            </a:pPr>
            <a:r>
              <a:rPr lang="en-GB" sz="2200" b="0">
                <a:solidFill>
                  <a:schemeClr val="tx1"/>
                </a:solidFill>
                <a:latin typeface="Arial" panose="020B0604020202020204" pitchFamily="34" charset="0"/>
                <a:cs typeface="Arial" panose="020B0604020202020204" pitchFamily="34" charset="0"/>
              </a:rPr>
              <a:t>Ta có thể đi trên mặt nước đóng băng đủ dày. Điều này thể hiện tính chất gì của chất ở thể rắn?</a:t>
            </a:r>
            <a:endParaRPr lang="en-US" sz="2200" b="0">
              <a:solidFill>
                <a:schemeClr val="tx1"/>
              </a:solidFill>
              <a:latin typeface="Arial" panose="020B0604020202020204" pitchFamily="34" charset="0"/>
              <a:cs typeface="Arial" panose="020B0604020202020204" pitchFamily="34" charset="0"/>
            </a:endParaRPr>
          </a:p>
        </p:txBody>
      </p:sp>
      <p:pic>
        <p:nvPicPr>
          <p:cNvPr id="10242" name="Picture 2" descr="Biển đóng băng trong đợt tuyết rơi dài nhất trong năm ở Anh - Khám ph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642" y="1281546"/>
            <a:ext cx="5453313" cy="3544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167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302" y="121003"/>
            <a:ext cx="6840521" cy="566153"/>
          </a:xfrm>
        </p:spPr>
        <p:txBody>
          <a:bodyPr/>
          <a:lstStyle/>
          <a:p>
            <a:r>
              <a:rPr lang="en-GB" sz="2400">
                <a:latin typeface="Arial" panose="020B0604020202020204" pitchFamily="34" charset="0"/>
                <a:cs typeface="Arial" panose="020B0604020202020204" pitchFamily="34" charset="0"/>
              </a:rPr>
              <a:t>II. SỰ CHUYỂN THỂ CỦA CHẤT</a:t>
            </a:r>
            <a:endParaRPr lang="en-US" sz="2400">
              <a:latin typeface="Arial" panose="020B0604020202020204" pitchFamily="34" charset="0"/>
              <a:cs typeface="Arial" panose="020B0604020202020204" pitchFamily="34"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6" name="Google Shape;524;p20"/>
          <p:cNvSpPr txBox="1">
            <a:spLocks/>
          </p:cNvSpPr>
          <p:nvPr/>
        </p:nvSpPr>
        <p:spPr>
          <a:xfrm>
            <a:off x="1026140" y="687156"/>
            <a:ext cx="7292843" cy="62475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pPr>
              <a:lnSpc>
                <a:spcPct val="135000"/>
              </a:lnSpc>
            </a:pPr>
            <a:r>
              <a:rPr lang="en-US" sz="2200">
                <a:solidFill>
                  <a:schemeClr val="tx1"/>
                </a:solidFill>
                <a:latin typeface="+mn-lt"/>
              </a:rPr>
              <a:t>1. Sự nóng chảy và sự đông đặc</a:t>
            </a:r>
          </a:p>
        </p:txBody>
      </p:sp>
      <p:pic>
        <p:nvPicPr>
          <p:cNvPr id="11266" name="Picture 2" descr="Hiện tượng băng tan để lại những hậu quả nặng nề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6681" y="1561712"/>
            <a:ext cx="4070094" cy="2713396"/>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524;p20"/>
          <p:cNvSpPr txBox="1">
            <a:spLocks/>
          </p:cNvSpPr>
          <p:nvPr/>
        </p:nvSpPr>
        <p:spPr>
          <a:xfrm>
            <a:off x="853688" y="2265321"/>
            <a:ext cx="2948291" cy="104148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pPr>
              <a:lnSpc>
                <a:spcPct val="135000"/>
              </a:lnSpc>
            </a:pPr>
            <a:r>
              <a:rPr lang="en-US" sz="2200" b="0">
                <a:solidFill>
                  <a:schemeClr val="tx1"/>
                </a:solidFill>
                <a:latin typeface="+mn-lt"/>
              </a:rPr>
              <a:t>Trái Đất ấm lên thì băng tan ra</a:t>
            </a:r>
          </a:p>
        </p:txBody>
      </p:sp>
    </p:spTree>
    <p:extLst>
      <p:ext uri="{BB962C8B-B14F-4D97-AF65-F5344CB8AC3E}">
        <p14:creationId xmlns:p14="http://schemas.microsoft.com/office/powerpoint/2010/main" val="222705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10" name="Google Shape;524;p20"/>
          <p:cNvSpPr txBox="1">
            <a:spLocks/>
          </p:cNvSpPr>
          <p:nvPr/>
        </p:nvSpPr>
        <p:spPr>
          <a:xfrm>
            <a:off x="396488" y="902368"/>
            <a:ext cx="2948291" cy="6117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pPr>
              <a:lnSpc>
                <a:spcPct val="135000"/>
              </a:lnSpc>
            </a:pPr>
            <a:r>
              <a:rPr lang="en-US" sz="2200" b="0">
                <a:solidFill>
                  <a:schemeClr val="tx1"/>
                </a:solidFill>
                <a:latin typeface="+mn-lt"/>
              </a:rPr>
              <a:t>Hàn kim loại</a:t>
            </a:r>
          </a:p>
        </p:txBody>
      </p:sp>
      <p:pic>
        <p:nvPicPr>
          <p:cNvPr id="12290" name="Picture 2" descr="Inox 304 khác inox 201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1979" y="228599"/>
            <a:ext cx="4889673" cy="274473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870633" y="3530703"/>
            <a:ext cx="5673686" cy="738129"/>
            <a:chOff x="1372180" y="3552737"/>
            <a:chExt cx="5673686" cy="738129"/>
          </a:xfrm>
        </p:grpSpPr>
        <p:sp>
          <p:nvSpPr>
            <p:cNvPr id="11" name="Pentagon 10"/>
            <p:cNvSpPr/>
            <p:nvPr/>
          </p:nvSpPr>
          <p:spPr>
            <a:xfrm>
              <a:off x="1372180" y="3640871"/>
              <a:ext cx="5673686" cy="649995"/>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 name="Google Shape;281;p30"/>
            <p:cNvSpPr txBox="1">
              <a:spLocks/>
            </p:cNvSpPr>
            <p:nvPr/>
          </p:nvSpPr>
          <p:spPr>
            <a:xfrm>
              <a:off x="1372180" y="3552737"/>
              <a:ext cx="5652882" cy="6940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1pPr>
              <a:lvl2pPr marL="914400" marR="0" lvl="1"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2pPr>
              <a:lvl3pPr marL="1371600" marR="0" lvl="2"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3pPr>
              <a:lvl4pPr marL="1828800" marR="0" lvl="3"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4pPr>
              <a:lvl5pPr marL="2286000" marR="0" lvl="4"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5pPr>
              <a:lvl6pPr marL="2743200" marR="0" lvl="5"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6pPr>
              <a:lvl7pPr marL="3200400" marR="0" lvl="6"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7pPr>
              <a:lvl8pPr marL="3657600" marR="0" lvl="7"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8pPr>
              <a:lvl9pPr marL="4114800" marR="0" lvl="8"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9pPr>
            </a:lstStyle>
            <a:p>
              <a:pPr marL="0" indent="0" algn="ctr">
                <a:lnSpc>
                  <a:spcPct val="150000"/>
                </a:lnSpc>
                <a:buFont typeface="Karla"/>
                <a:buNone/>
              </a:pPr>
              <a:r>
                <a:rPr lang="en-GB" sz="2200" b="1">
                  <a:solidFill>
                    <a:schemeClr val="bg1"/>
                  </a:solidFill>
                  <a:latin typeface="Arial" panose="020B0604020202020204" pitchFamily="34" charset="0"/>
                  <a:cs typeface="Arial" panose="020B0604020202020204" pitchFamily="34" charset="0"/>
                </a:rPr>
                <a:t>Sự nóng chảy là gì? Sự đông đặc là gì?</a:t>
              </a:r>
              <a:endParaRPr lang="en-US" sz="2200" b="1">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5714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9" name="Picture 8"/>
          <p:cNvPicPr>
            <a:picLocks noChangeAspect="1"/>
          </p:cNvPicPr>
          <p:nvPr/>
        </p:nvPicPr>
        <p:blipFill>
          <a:blip r:embed="rId2"/>
          <a:stretch>
            <a:fillRect/>
          </a:stretch>
        </p:blipFill>
        <p:spPr>
          <a:xfrm>
            <a:off x="1910765" y="1989722"/>
            <a:ext cx="5514975" cy="1885950"/>
          </a:xfrm>
          <a:prstGeom prst="rect">
            <a:avLst/>
          </a:prstGeom>
        </p:spPr>
      </p:pic>
      <p:sp>
        <p:nvSpPr>
          <p:cNvPr id="14" name="Rectangle 13"/>
          <p:cNvSpPr/>
          <p:nvPr/>
        </p:nvSpPr>
        <p:spPr>
          <a:xfrm>
            <a:off x="591815" y="259357"/>
            <a:ext cx="8335562" cy="116955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indent="-342900" algn="just">
              <a:lnSpc>
                <a:spcPct val="150000"/>
              </a:lnSpc>
              <a:spcBef>
                <a:spcPts val="600"/>
              </a:spcBef>
              <a:spcAft>
                <a:spcPts val="600"/>
              </a:spcAft>
              <a:buFont typeface="Wingdings" panose="05000000000000000000" pitchFamily="2" charset="2"/>
              <a:buChar char="§"/>
            </a:pPr>
            <a:r>
              <a:rPr lang="nl-NL" sz="2000">
                <a:latin typeface="Arial" panose="020B0604020202020204" pitchFamily="34" charset="0"/>
                <a:ea typeface="Arial" panose="020B0604020202020204" pitchFamily="34" charset="0"/>
                <a:cs typeface="Arial" panose="020B0604020202020204" pitchFamily="34" charset="0"/>
              </a:rPr>
              <a:t>Quá trình chất ở thể rắn chuyển sang thể lỏng gọi là </a:t>
            </a:r>
            <a:r>
              <a:rPr lang="nl-NL" sz="2000" b="1">
                <a:latin typeface="Arial" panose="020B0604020202020204" pitchFamily="34" charset="0"/>
                <a:ea typeface="Arial" panose="020B0604020202020204" pitchFamily="34" charset="0"/>
                <a:cs typeface="Arial" panose="020B0604020202020204" pitchFamily="34" charset="0"/>
              </a:rPr>
              <a:t>sự nóng chảy</a:t>
            </a:r>
            <a:r>
              <a:rPr lang="nl-NL" sz="2000">
                <a:latin typeface="Arial" panose="020B0604020202020204" pitchFamily="34" charset="0"/>
                <a:ea typeface="Arial" panose="020B0604020202020204" pitchFamily="34" charset="0"/>
                <a:cs typeface="Arial" panose="020B0604020202020204" pitchFamily="34" charset="0"/>
              </a:rPr>
              <a:t>. </a:t>
            </a:r>
          </a:p>
          <a:p>
            <a:pPr marL="342900" indent="-342900" algn="just">
              <a:lnSpc>
                <a:spcPct val="150000"/>
              </a:lnSpc>
              <a:spcBef>
                <a:spcPts val="600"/>
              </a:spcBef>
              <a:spcAft>
                <a:spcPts val="600"/>
              </a:spcAft>
              <a:buFont typeface="Wingdings" panose="05000000000000000000" pitchFamily="2" charset="2"/>
              <a:buChar char="§"/>
            </a:pPr>
            <a:r>
              <a:rPr lang="nl-NL" sz="2000">
                <a:latin typeface="Arial" panose="020B0604020202020204" pitchFamily="34" charset="0"/>
                <a:ea typeface="Arial" panose="020B0604020202020204" pitchFamily="34" charset="0"/>
                <a:cs typeface="Arial" panose="020B0604020202020204" pitchFamily="34" charset="0"/>
              </a:rPr>
              <a:t>Quá trình chất chuyển từ thể lỏng sang thể rắn gọi là </a:t>
            </a:r>
            <a:r>
              <a:rPr lang="nl-NL" sz="2000" b="1">
                <a:latin typeface="Arial" panose="020B0604020202020204" pitchFamily="34" charset="0"/>
                <a:ea typeface="Arial" panose="020B0604020202020204" pitchFamily="34" charset="0"/>
                <a:cs typeface="Arial" panose="020B0604020202020204" pitchFamily="34" charset="0"/>
              </a:rPr>
              <a:t>sự đông đặc</a:t>
            </a:r>
            <a:r>
              <a:rPr lang="nl-NL" sz="2000">
                <a:latin typeface="Arial" panose="020B0604020202020204" pitchFamily="34" charset="0"/>
                <a:ea typeface="Arial" panose="020B0604020202020204" pitchFamily="34" charset="0"/>
                <a:cs typeface="Arial" panose="020B0604020202020204" pitchFamily="34" charset="0"/>
              </a:rPr>
              <a:t>.</a:t>
            </a:r>
            <a:endParaRPr lang="en-US" sz="2000">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059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265" y="240631"/>
            <a:ext cx="6496051" cy="760378"/>
          </a:xfrm>
        </p:spPr>
        <p:txBody>
          <a:bodyPr/>
          <a:lstStyle/>
          <a:p>
            <a:r>
              <a:rPr lang="en-GB" sz="2200">
                <a:latin typeface="Arial" panose="020B0604020202020204" pitchFamily="34" charset="0"/>
                <a:cs typeface="Arial" panose="020B0604020202020204" pitchFamily="34" charset="0"/>
              </a:rPr>
              <a:t>Kết quả theo dõi nhiệt độ của nước đá trong quá trình nóng chảy</a:t>
            </a:r>
            <a:endParaRPr lang="en-US" sz="2200">
              <a:latin typeface="Arial" panose="020B0604020202020204" pitchFamily="34" charset="0"/>
              <a:cs typeface="Arial" panose="020B0604020202020204" pitchFamily="34"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135828148"/>
                  </p:ext>
                </p:extLst>
              </p:nvPr>
            </p:nvGraphicFramePr>
            <p:xfrm>
              <a:off x="934453" y="1165393"/>
              <a:ext cx="7345596" cy="2461226"/>
            </p:xfrm>
            <a:graphic>
              <a:graphicData uri="http://schemas.openxmlformats.org/drawingml/2006/table">
                <a:tbl>
                  <a:tblPr firstRow="1" bandRow="1">
                    <a:tableStyleId>{073A0DAA-6AF3-43AB-8588-CEC1D06C72B9}</a:tableStyleId>
                  </a:tblPr>
                  <a:tblGrid>
                    <a:gridCol w="2448532">
                      <a:extLst>
                        <a:ext uri="{9D8B030D-6E8A-4147-A177-3AD203B41FA5}">
                          <a16:colId xmlns:a16="http://schemas.microsoft.com/office/drawing/2014/main" val="2507996506"/>
                        </a:ext>
                      </a:extLst>
                    </a:gridCol>
                    <a:gridCol w="2448532">
                      <a:extLst>
                        <a:ext uri="{9D8B030D-6E8A-4147-A177-3AD203B41FA5}">
                          <a16:colId xmlns:a16="http://schemas.microsoft.com/office/drawing/2014/main" val="982111692"/>
                        </a:ext>
                      </a:extLst>
                    </a:gridCol>
                    <a:gridCol w="2448532">
                      <a:extLst>
                        <a:ext uri="{9D8B030D-6E8A-4147-A177-3AD203B41FA5}">
                          <a16:colId xmlns:a16="http://schemas.microsoft.com/office/drawing/2014/main" val="1886624957"/>
                        </a:ext>
                      </a:extLst>
                    </a:gridCol>
                  </a:tblGrid>
                  <a:tr h="754346">
                    <a:tc>
                      <a:txBody>
                        <a:bodyPr/>
                        <a:lstStyle/>
                        <a:p>
                          <a:pPr algn="ctr"/>
                          <a:r>
                            <a:rPr lang="en-GB" sz="2200"/>
                            <a:t>Thời</a:t>
                          </a:r>
                          <a:r>
                            <a:rPr lang="en-GB" sz="2200" baseline="0"/>
                            <a:t> gian (phút)</a:t>
                          </a:r>
                          <a:endParaRPr lang="en-US" sz="2200"/>
                        </a:p>
                      </a:txBody>
                      <a:tcPr anchor="ctr"/>
                    </a:tc>
                    <a:tc>
                      <a:txBody>
                        <a:bodyPr/>
                        <a:lstStyle/>
                        <a:p>
                          <a:pPr algn="ctr"/>
                          <a:r>
                            <a:rPr lang="en-GB" sz="2200"/>
                            <a:t>Nhiệt</a:t>
                          </a:r>
                          <a:r>
                            <a:rPr lang="en-GB" sz="2200" baseline="0"/>
                            <a:t> độ (</a:t>
                          </a:r>
                          <a:r>
                            <a:rPr lang="en-GB" sz="2200" baseline="30000"/>
                            <a:t>0</a:t>
                          </a:r>
                          <a:r>
                            <a:rPr lang="en-GB" sz="2200" baseline="0"/>
                            <a:t>C)</a:t>
                          </a:r>
                          <a:endParaRPr lang="en-US" sz="2200"/>
                        </a:p>
                      </a:txBody>
                      <a:tcPr anchor="ctr"/>
                    </a:tc>
                    <a:tc>
                      <a:txBody>
                        <a:bodyPr/>
                        <a:lstStyle/>
                        <a:p>
                          <a:pPr algn="ctr"/>
                          <a:r>
                            <a:rPr lang="en-GB" sz="2200"/>
                            <a:t>Thể</a:t>
                          </a:r>
                          <a:endParaRPr lang="en-US" sz="2200"/>
                        </a:p>
                      </a:txBody>
                      <a:tcPr anchor="ctr"/>
                    </a:tc>
                    <a:extLst>
                      <a:ext uri="{0D108BD9-81ED-4DB2-BD59-A6C34878D82A}">
                        <a16:rowId xmlns:a16="http://schemas.microsoft.com/office/drawing/2014/main" val="720763620"/>
                      </a:ext>
                    </a:extLst>
                  </a:tr>
                  <a:tr h="422434">
                    <a:tc>
                      <a:txBody>
                        <a:bodyPr/>
                        <a:lstStyle/>
                        <a:p>
                          <a:pPr algn="ctr"/>
                          <a:r>
                            <a:rPr lang="en-GB" sz="2200"/>
                            <a:t>Ban</a:t>
                          </a:r>
                          <a:r>
                            <a:rPr lang="en-GB" sz="2200" baseline="0"/>
                            <a:t> đầu</a:t>
                          </a:r>
                          <a:endParaRPr lang="en-US" sz="2200"/>
                        </a:p>
                      </a:txBody>
                      <a:tcPr anchor="ctr"/>
                    </a:tc>
                    <a:tc>
                      <a:txBody>
                        <a:bodyPr/>
                        <a:lstStyle/>
                        <a:p>
                          <a:pPr algn="ctr"/>
                          <a:endParaRPr lang="en-US" sz="2200"/>
                        </a:p>
                      </a:txBody>
                      <a:tcPr anchor="ctr"/>
                    </a:tc>
                    <a:tc>
                      <a:txBody>
                        <a:bodyPr/>
                        <a:lstStyle/>
                        <a:p>
                          <a:pPr algn="ctr"/>
                          <a:endParaRPr lang="en-US" sz="2200"/>
                        </a:p>
                      </a:txBody>
                      <a:tcPr anchor="ctr"/>
                    </a:tc>
                    <a:extLst>
                      <a:ext uri="{0D108BD9-81ED-4DB2-BD59-A6C34878D82A}">
                        <a16:rowId xmlns:a16="http://schemas.microsoft.com/office/drawing/2014/main" val="3983885890"/>
                      </a:ext>
                    </a:extLst>
                  </a:tr>
                  <a:tr h="422434">
                    <a:tc>
                      <a:txBody>
                        <a:bodyPr/>
                        <a:lstStyle/>
                        <a:p>
                          <a:pPr algn="ctr"/>
                          <a:r>
                            <a:rPr lang="en-GB" sz="2200"/>
                            <a:t> 1 </a:t>
                          </a:r>
                          <a14:m>
                            <m:oMath xmlns:m="http://schemas.openxmlformats.org/officeDocument/2006/math">
                              <m:r>
                                <a:rPr lang="en-GB" sz="2200" i="1" smtClean="0">
                                  <a:latin typeface="Cambria Math" panose="02040503050406030204" pitchFamily="18" charset="0"/>
                                  <a:ea typeface="Cambria Math" panose="02040503050406030204" pitchFamily="18" charset="0"/>
                                </a:rPr>
                                <m:t>÷</m:t>
                              </m:r>
                            </m:oMath>
                          </a14:m>
                          <a:r>
                            <a:rPr lang="en-US" sz="2200"/>
                            <a:t> 8</a:t>
                          </a:r>
                        </a:p>
                      </a:txBody>
                      <a:tcPr anchor="ctr"/>
                    </a:tc>
                    <a:tc>
                      <a:txBody>
                        <a:bodyPr/>
                        <a:lstStyle/>
                        <a:p>
                          <a:pPr algn="ctr"/>
                          <a:endParaRPr lang="en-US" sz="2200"/>
                        </a:p>
                      </a:txBody>
                      <a:tcPr anchor="ctr"/>
                    </a:tc>
                    <a:tc>
                      <a:txBody>
                        <a:bodyPr/>
                        <a:lstStyle/>
                        <a:p>
                          <a:pPr algn="ctr"/>
                          <a:r>
                            <a:rPr lang="en-GB" sz="2200"/>
                            <a:t> </a:t>
                          </a:r>
                          <a:endParaRPr lang="en-US" sz="2200"/>
                        </a:p>
                      </a:txBody>
                      <a:tcPr anchor="ctr"/>
                    </a:tc>
                    <a:extLst>
                      <a:ext uri="{0D108BD9-81ED-4DB2-BD59-A6C34878D82A}">
                        <a16:rowId xmlns:a16="http://schemas.microsoft.com/office/drawing/2014/main" val="3419312934"/>
                      </a:ext>
                    </a:extLst>
                  </a:tr>
                  <a:tr h="422434">
                    <a:tc>
                      <a:txBody>
                        <a:bodyPr/>
                        <a:lstStyle/>
                        <a:p>
                          <a:pPr algn="ctr"/>
                          <a:r>
                            <a:rPr lang="en-GB" sz="2200"/>
                            <a:t>9</a:t>
                          </a:r>
                          <a:endParaRPr lang="en-US" sz="2200"/>
                        </a:p>
                      </a:txBody>
                      <a:tcPr anchor="ctr"/>
                    </a:tc>
                    <a:tc>
                      <a:txBody>
                        <a:bodyPr/>
                        <a:lstStyle/>
                        <a:p>
                          <a:pPr algn="ctr"/>
                          <a:endParaRPr lang="en-US" sz="2200"/>
                        </a:p>
                      </a:txBody>
                      <a:tcPr anchor="ctr"/>
                    </a:tc>
                    <a:tc>
                      <a:txBody>
                        <a:bodyPr/>
                        <a:lstStyle/>
                        <a:p>
                          <a:pPr algn="ctr"/>
                          <a:endParaRPr lang="en-US" sz="2200"/>
                        </a:p>
                      </a:txBody>
                      <a:tcPr anchor="ctr"/>
                    </a:tc>
                    <a:extLst>
                      <a:ext uri="{0D108BD9-81ED-4DB2-BD59-A6C34878D82A}">
                        <a16:rowId xmlns:a16="http://schemas.microsoft.com/office/drawing/2014/main" val="4160470756"/>
                      </a:ext>
                    </a:extLst>
                  </a:tr>
                  <a:tr h="422434">
                    <a:tc>
                      <a:txBody>
                        <a:bodyPr/>
                        <a:lstStyle/>
                        <a:p>
                          <a:pPr algn="ctr"/>
                          <a:r>
                            <a:rPr lang="en-GB" sz="2200"/>
                            <a:t>10</a:t>
                          </a:r>
                          <a:endParaRPr lang="en-US" sz="2200"/>
                        </a:p>
                      </a:txBody>
                      <a:tcPr anchor="ctr"/>
                    </a:tc>
                    <a:tc>
                      <a:txBody>
                        <a:bodyPr/>
                        <a:lstStyle/>
                        <a:p>
                          <a:pPr algn="ctr"/>
                          <a:endParaRPr lang="en-US" sz="2200"/>
                        </a:p>
                      </a:txBody>
                      <a:tcPr anchor="ctr"/>
                    </a:tc>
                    <a:tc>
                      <a:txBody>
                        <a:bodyPr/>
                        <a:lstStyle/>
                        <a:p>
                          <a:pPr algn="ctr"/>
                          <a:endParaRPr lang="en-US" sz="2200"/>
                        </a:p>
                      </a:txBody>
                      <a:tcPr anchor="ctr"/>
                    </a:tc>
                    <a:extLst>
                      <a:ext uri="{0D108BD9-81ED-4DB2-BD59-A6C34878D82A}">
                        <a16:rowId xmlns:a16="http://schemas.microsoft.com/office/drawing/2014/main" val="3733652979"/>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135828148"/>
                  </p:ext>
                </p:extLst>
              </p:nvPr>
            </p:nvGraphicFramePr>
            <p:xfrm>
              <a:off x="934453" y="1165393"/>
              <a:ext cx="7345596" cy="2461226"/>
            </p:xfrm>
            <a:graphic>
              <a:graphicData uri="http://schemas.openxmlformats.org/drawingml/2006/table">
                <a:tbl>
                  <a:tblPr firstRow="1" bandRow="1">
                    <a:tableStyleId>{073A0DAA-6AF3-43AB-8588-CEC1D06C72B9}</a:tableStyleId>
                  </a:tblPr>
                  <a:tblGrid>
                    <a:gridCol w="2448532">
                      <a:extLst>
                        <a:ext uri="{9D8B030D-6E8A-4147-A177-3AD203B41FA5}">
                          <a16:colId xmlns:a16="http://schemas.microsoft.com/office/drawing/2014/main" val="2507996506"/>
                        </a:ext>
                      </a:extLst>
                    </a:gridCol>
                    <a:gridCol w="2448532">
                      <a:extLst>
                        <a:ext uri="{9D8B030D-6E8A-4147-A177-3AD203B41FA5}">
                          <a16:colId xmlns:a16="http://schemas.microsoft.com/office/drawing/2014/main" val="982111692"/>
                        </a:ext>
                      </a:extLst>
                    </a:gridCol>
                    <a:gridCol w="2448532">
                      <a:extLst>
                        <a:ext uri="{9D8B030D-6E8A-4147-A177-3AD203B41FA5}">
                          <a16:colId xmlns:a16="http://schemas.microsoft.com/office/drawing/2014/main" val="1886624957"/>
                        </a:ext>
                      </a:extLst>
                    </a:gridCol>
                  </a:tblGrid>
                  <a:tr h="754346">
                    <a:tc>
                      <a:txBody>
                        <a:bodyPr/>
                        <a:lstStyle/>
                        <a:p>
                          <a:pPr algn="ctr"/>
                          <a:r>
                            <a:rPr lang="en-GB" sz="2200" smtClean="0"/>
                            <a:t>Thời</a:t>
                          </a:r>
                          <a:r>
                            <a:rPr lang="en-GB" sz="2200" baseline="0" smtClean="0"/>
                            <a:t> gian (phút)</a:t>
                          </a:r>
                          <a:endParaRPr lang="en-US" sz="2200"/>
                        </a:p>
                      </a:txBody>
                      <a:tcPr anchor="ctr"/>
                    </a:tc>
                    <a:tc>
                      <a:txBody>
                        <a:bodyPr/>
                        <a:lstStyle/>
                        <a:p>
                          <a:pPr algn="ctr"/>
                          <a:r>
                            <a:rPr lang="en-GB" sz="2200" smtClean="0"/>
                            <a:t>Nhiệt</a:t>
                          </a:r>
                          <a:r>
                            <a:rPr lang="en-GB" sz="2200" baseline="0" smtClean="0"/>
                            <a:t> độ (</a:t>
                          </a:r>
                          <a:r>
                            <a:rPr lang="en-GB" sz="2200" baseline="30000" smtClean="0"/>
                            <a:t>0</a:t>
                          </a:r>
                          <a:r>
                            <a:rPr lang="en-GB" sz="2200" baseline="0" smtClean="0"/>
                            <a:t>C)</a:t>
                          </a:r>
                          <a:endParaRPr lang="en-US" sz="2200"/>
                        </a:p>
                      </a:txBody>
                      <a:tcPr anchor="ctr"/>
                    </a:tc>
                    <a:tc>
                      <a:txBody>
                        <a:bodyPr/>
                        <a:lstStyle/>
                        <a:p>
                          <a:pPr algn="ctr"/>
                          <a:r>
                            <a:rPr lang="en-GB" sz="2200" smtClean="0"/>
                            <a:t>Thể</a:t>
                          </a:r>
                          <a:endParaRPr lang="en-US" sz="2200"/>
                        </a:p>
                      </a:txBody>
                      <a:tcPr anchor="ctr"/>
                    </a:tc>
                    <a:extLst>
                      <a:ext uri="{0D108BD9-81ED-4DB2-BD59-A6C34878D82A}">
                        <a16:rowId xmlns:a16="http://schemas.microsoft.com/office/drawing/2014/main" val="720763620"/>
                      </a:ext>
                    </a:extLst>
                  </a:tr>
                  <a:tr h="426720">
                    <a:tc>
                      <a:txBody>
                        <a:bodyPr/>
                        <a:lstStyle/>
                        <a:p>
                          <a:pPr algn="ctr"/>
                          <a:r>
                            <a:rPr lang="en-GB" sz="2200" smtClean="0"/>
                            <a:t>Ban</a:t>
                          </a:r>
                          <a:r>
                            <a:rPr lang="en-GB" sz="2200" baseline="0" smtClean="0"/>
                            <a:t> đầu</a:t>
                          </a:r>
                          <a:endParaRPr lang="en-US" sz="2200"/>
                        </a:p>
                      </a:txBody>
                      <a:tcPr anchor="ctr"/>
                    </a:tc>
                    <a:tc>
                      <a:txBody>
                        <a:bodyPr/>
                        <a:lstStyle/>
                        <a:p>
                          <a:pPr algn="ctr"/>
                          <a:endParaRPr lang="en-US" sz="2200"/>
                        </a:p>
                      </a:txBody>
                      <a:tcPr anchor="ctr"/>
                    </a:tc>
                    <a:tc>
                      <a:txBody>
                        <a:bodyPr/>
                        <a:lstStyle/>
                        <a:p>
                          <a:pPr algn="ctr"/>
                          <a:endParaRPr lang="en-US" sz="2200"/>
                        </a:p>
                      </a:txBody>
                      <a:tcPr anchor="ctr"/>
                    </a:tc>
                    <a:extLst>
                      <a:ext uri="{0D108BD9-81ED-4DB2-BD59-A6C34878D82A}">
                        <a16:rowId xmlns:a16="http://schemas.microsoft.com/office/drawing/2014/main" val="3983885890"/>
                      </a:ext>
                    </a:extLst>
                  </a:tr>
                  <a:tr h="426720">
                    <a:tc>
                      <a:txBody>
                        <a:bodyPr/>
                        <a:lstStyle/>
                        <a:p>
                          <a:endParaRPr lang="en-US"/>
                        </a:p>
                      </a:txBody>
                      <a:tcPr anchor="ctr">
                        <a:blipFill>
                          <a:blip r:embed="rId2"/>
                          <a:stretch>
                            <a:fillRect l="-249" t="-278571" r="-200995" b="-230000"/>
                          </a:stretch>
                        </a:blipFill>
                      </a:tcPr>
                    </a:tc>
                    <a:tc>
                      <a:txBody>
                        <a:bodyPr/>
                        <a:lstStyle/>
                        <a:p>
                          <a:pPr algn="ctr"/>
                          <a:endParaRPr lang="en-US" sz="2200"/>
                        </a:p>
                      </a:txBody>
                      <a:tcPr anchor="ctr"/>
                    </a:tc>
                    <a:tc>
                      <a:txBody>
                        <a:bodyPr/>
                        <a:lstStyle/>
                        <a:p>
                          <a:pPr algn="ctr"/>
                          <a:r>
                            <a:rPr lang="en-GB" sz="2200" smtClean="0"/>
                            <a:t> </a:t>
                          </a:r>
                          <a:endParaRPr lang="en-US" sz="2200"/>
                        </a:p>
                      </a:txBody>
                      <a:tcPr anchor="ctr"/>
                    </a:tc>
                    <a:extLst>
                      <a:ext uri="{0D108BD9-81ED-4DB2-BD59-A6C34878D82A}">
                        <a16:rowId xmlns:a16="http://schemas.microsoft.com/office/drawing/2014/main" val="3419312934"/>
                      </a:ext>
                    </a:extLst>
                  </a:tr>
                  <a:tr h="426720">
                    <a:tc>
                      <a:txBody>
                        <a:bodyPr/>
                        <a:lstStyle/>
                        <a:p>
                          <a:pPr algn="ctr"/>
                          <a:r>
                            <a:rPr lang="en-GB" sz="2200" smtClean="0"/>
                            <a:t>9</a:t>
                          </a:r>
                          <a:endParaRPr lang="en-US" sz="2200"/>
                        </a:p>
                      </a:txBody>
                      <a:tcPr anchor="ctr"/>
                    </a:tc>
                    <a:tc>
                      <a:txBody>
                        <a:bodyPr/>
                        <a:lstStyle/>
                        <a:p>
                          <a:pPr algn="ctr"/>
                          <a:endParaRPr lang="en-US" sz="2200"/>
                        </a:p>
                      </a:txBody>
                      <a:tcPr anchor="ctr"/>
                    </a:tc>
                    <a:tc>
                      <a:txBody>
                        <a:bodyPr/>
                        <a:lstStyle/>
                        <a:p>
                          <a:pPr algn="ctr"/>
                          <a:endParaRPr lang="en-US" sz="2200"/>
                        </a:p>
                      </a:txBody>
                      <a:tcPr anchor="ctr"/>
                    </a:tc>
                    <a:extLst>
                      <a:ext uri="{0D108BD9-81ED-4DB2-BD59-A6C34878D82A}">
                        <a16:rowId xmlns:a16="http://schemas.microsoft.com/office/drawing/2014/main" val="4160470756"/>
                      </a:ext>
                    </a:extLst>
                  </a:tr>
                  <a:tr h="426720">
                    <a:tc>
                      <a:txBody>
                        <a:bodyPr/>
                        <a:lstStyle/>
                        <a:p>
                          <a:pPr algn="ctr"/>
                          <a:r>
                            <a:rPr lang="en-GB" sz="2200" smtClean="0"/>
                            <a:t>10</a:t>
                          </a:r>
                          <a:endParaRPr lang="en-US" sz="2200"/>
                        </a:p>
                      </a:txBody>
                      <a:tcPr anchor="ctr"/>
                    </a:tc>
                    <a:tc>
                      <a:txBody>
                        <a:bodyPr/>
                        <a:lstStyle/>
                        <a:p>
                          <a:pPr algn="ctr"/>
                          <a:endParaRPr lang="en-US" sz="2200"/>
                        </a:p>
                      </a:txBody>
                      <a:tcPr anchor="ctr"/>
                    </a:tc>
                    <a:tc>
                      <a:txBody>
                        <a:bodyPr/>
                        <a:lstStyle/>
                        <a:p>
                          <a:pPr algn="ctr"/>
                          <a:endParaRPr lang="en-US" sz="2200"/>
                        </a:p>
                      </a:txBody>
                      <a:tcPr anchor="ctr"/>
                    </a:tc>
                    <a:extLst>
                      <a:ext uri="{0D108BD9-81ED-4DB2-BD59-A6C34878D82A}">
                        <a16:rowId xmlns:a16="http://schemas.microsoft.com/office/drawing/2014/main" val="3733652979"/>
                      </a:ext>
                    </a:extLst>
                  </a:tr>
                </a:tbl>
              </a:graphicData>
            </a:graphic>
          </p:graphicFrame>
        </mc:Fallback>
      </mc:AlternateContent>
      <p:sp>
        <p:nvSpPr>
          <p:cNvPr id="7" name="Rectangle 6"/>
          <p:cNvSpPr/>
          <p:nvPr/>
        </p:nvSpPr>
        <p:spPr>
          <a:xfrm>
            <a:off x="4436371" y="1876441"/>
            <a:ext cx="341760" cy="430887"/>
          </a:xfrm>
          <a:prstGeom prst="rect">
            <a:avLst/>
          </a:prstGeom>
        </p:spPr>
        <p:txBody>
          <a:bodyPr wrap="none">
            <a:spAutoFit/>
          </a:bodyPr>
          <a:lstStyle/>
          <a:p>
            <a:r>
              <a:rPr lang="en-GB" sz="2200">
                <a:solidFill>
                  <a:srgbClr val="FF0000"/>
                </a:solidFill>
              </a:rPr>
              <a:t>0</a:t>
            </a:r>
            <a:endParaRPr lang="en-US" sz="2200">
              <a:solidFill>
                <a:srgbClr val="FF0000"/>
              </a:solidFill>
            </a:endParaRPr>
          </a:p>
        </p:txBody>
      </p:sp>
      <p:sp>
        <p:nvSpPr>
          <p:cNvPr id="8" name="Rectangle 7"/>
          <p:cNvSpPr/>
          <p:nvPr/>
        </p:nvSpPr>
        <p:spPr>
          <a:xfrm>
            <a:off x="4436371" y="2322238"/>
            <a:ext cx="341760" cy="430887"/>
          </a:xfrm>
          <a:prstGeom prst="rect">
            <a:avLst/>
          </a:prstGeom>
        </p:spPr>
        <p:txBody>
          <a:bodyPr wrap="none">
            <a:spAutoFit/>
          </a:bodyPr>
          <a:lstStyle/>
          <a:p>
            <a:r>
              <a:rPr lang="en-GB" sz="2200">
                <a:solidFill>
                  <a:srgbClr val="FF0000"/>
                </a:solidFill>
              </a:rPr>
              <a:t>0</a:t>
            </a:r>
            <a:endParaRPr lang="en-US" sz="2200">
              <a:solidFill>
                <a:srgbClr val="FF0000"/>
              </a:solidFill>
            </a:endParaRPr>
          </a:p>
        </p:txBody>
      </p:sp>
      <p:sp>
        <p:nvSpPr>
          <p:cNvPr id="9" name="Rectangle 8"/>
          <p:cNvSpPr/>
          <p:nvPr/>
        </p:nvSpPr>
        <p:spPr>
          <a:xfrm>
            <a:off x="4444387" y="2751093"/>
            <a:ext cx="341760" cy="430887"/>
          </a:xfrm>
          <a:prstGeom prst="rect">
            <a:avLst/>
          </a:prstGeom>
        </p:spPr>
        <p:txBody>
          <a:bodyPr wrap="none">
            <a:spAutoFit/>
          </a:bodyPr>
          <a:lstStyle/>
          <a:p>
            <a:r>
              <a:rPr lang="en-GB" sz="2200">
                <a:solidFill>
                  <a:srgbClr val="FF0000"/>
                </a:solidFill>
              </a:rPr>
              <a:t>5</a:t>
            </a:r>
            <a:endParaRPr lang="en-US" sz="2200">
              <a:solidFill>
                <a:srgbClr val="FF0000"/>
              </a:solidFill>
            </a:endParaRPr>
          </a:p>
        </p:txBody>
      </p:sp>
      <p:sp>
        <p:nvSpPr>
          <p:cNvPr id="10" name="Rectangle 9"/>
          <p:cNvSpPr/>
          <p:nvPr/>
        </p:nvSpPr>
        <p:spPr>
          <a:xfrm>
            <a:off x="4444387" y="3213940"/>
            <a:ext cx="341760" cy="430887"/>
          </a:xfrm>
          <a:prstGeom prst="rect">
            <a:avLst/>
          </a:prstGeom>
        </p:spPr>
        <p:txBody>
          <a:bodyPr wrap="none">
            <a:spAutoFit/>
          </a:bodyPr>
          <a:lstStyle/>
          <a:p>
            <a:r>
              <a:rPr lang="en-GB" sz="2200">
                <a:solidFill>
                  <a:srgbClr val="FF0000"/>
                </a:solidFill>
              </a:rPr>
              <a:t>8</a:t>
            </a:r>
            <a:endParaRPr lang="en-US" sz="2200">
              <a:solidFill>
                <a:srgbClr val="FF0000"/>
              </a:solidFill>
            </a:endParaRPr>
          </a:p>
        </p:txBody>
      </p:sp>
      <p:sp>
        <p:nvSpPr>
          <p:cNvPr id="11" name="Rectangle 10"/>
          <p:cNvSpPr/>
          <p:nvPr/>
        </p:nvSpPr>
        <p:spPr>
          <a:xfrm>
            <a:off x="6513770" y="1891351"/>
            <a:ext cx="2317355" cy="430887"/>
          </a:xfrm>
          <a:prstGeom prst="rect">
            <a:avLst/>
          </a:prstGeom>
        </p:spPr>
        <p:txBody>
          <a:bodyPr wrap="square">
            <a:spAutoFit/>
          </a:bodyPr>
          <a:lstStyle/>
          <a:p>
            <a:r>
              <a:rPr lang="en-GB" sz="2200">
                <a:solidFill>
                  <a:srgbClr val="FF0000"/>
                </a:solidFill>
              </a:rPr>
              <a:t>Rắn</a:t>
            </a:r>
            <a:endParaRPr lang="en-US" sz="2200">
              <a:solidFill>
                <a:srgbClr val="FF0000"/>
              </a:solidFill>
            </a:endParaRPr>
          </a:p>
        </p:txBody>
      </p:sp>
      <p:sp>
        <p:nvSpPr>
          <p:cNvPr id="12" name="Rectangle 11"/>
          <p:cNvSpPr/>
          <p:nvPr/>
        </p:nvSpPr>
        <p:spPr>
          <a:xfrm>
            <a:off x="6238232" y="2331392"/>
            <a:ext cx="2317355" cy="430887"/>
          </a:xfrm>
          <a:prstGeom prst="rect">
            <a:avLst/>
          </a:prstGeom>
        </p:spPr>
        <p:txBody>
          <a:bodyPr wrap="square">
            <a:spAutoFit/>
          </a:bodyPr>
          <a:lstStyle/>
          <a:p>
            <a:r>
              <a:rPr lang="en-GB" sz="2200">
                <a:solidFill>
                  <a:srgbClr val="FF0000"/>
                </a:solidFill>
              </a:rPr>
              <a:t>Rắn + lỏng</a:t>
            </a:r>
            <a:endParaRPr lang="en-US" sz="2200">
              <a:solidFill>
                <a:srgbClr val="FF0000"/>
              </a:solidFill>
            </a:endParaRPr>
          </a:p>
        </p:txBody>
      </p:sp>
      <p:sp>
        <p:nvSpPr>
          <p:cNvPr id="13" name="Rectangle 12"/>
          <p:cNvSpPr/>
          <p:nvPr/>
        </p:nvSpPr>
        <p:spPr>
          <a:xfrm>
            <a:off x="6550968" y="2763561"/>
            <a:ext cx="1353780" cy="430887"/>
          </a:xfrm>
          <a:prstGeom prst="rect">
            <a:avLst/>
          </a:prstGeom>
        </p:spPr>
        <p:txBody>
          <a:bodyPr wrap="square">
            <a:spAutoFit/>
          </a:bodyPr>
          <a:lstStyle/>
          <a:p>
            <a:r>
              <a:rPr lang="en-GB" sz="2200">
                <a:solidFill>
                  <a:srgbClr val="FF0000"/>
                </a:solidFill>
              </a:rPr>
              <a:t>Lỏng</a:t>
            </a:r>
            <a:endParaRPr lang="en-US" sz="2200">
              <a:solidFill>
                <a:srgbClr val="FF0000"/>
              </a:solidFill>
            </a:endParaRPr>
          </a:p>
        </p:txBody>
      </p:sp>
      <p:sp>
        <p:nvSpPr>
          <p:cNvPr id="14" name="Rectangle 13"/>
          <p:cNvSpPr/>
          <p:nvPr/>
        </p:nvSpPr>
        <p:spPr>
          <a:xfrm>
            <a:off x="6550968" y="3181980"/>
            <a:ext cx="1353780" cy="430887"/>
          </a:xfrm>
          <a:prstGeom prst="rect">
            <a:avLst/>
          </a:prstGeom>
        </p:spPr>
        <p:txBody>
          <a:bodyPr wrap="square">
            <a:spAutoFit/>
          </a:bodyPr>
          <a:lstStyle/>
          <a:p>
            <a:r>
              <a:rPr lang="en-GB" sz="2200">
                <a:solidFill>
                  <a:srgbClr val="FF0000"/>
                </a:solidFill>
              </a:rPr>
              <a:t>Lỏng</a:t>
            </a:r>
            <a:endParaRPr lang="en-US" sz="2200">
              <a:solidFill>
                <a:srgbClr val="FF0000"/>
              </a:solidFill>
            </a:endParaRPr>
          </a:p>
        </p:txBody>
      </p:sp>
      <p:sp>
        <p:nvSpPr>
          <p:cNvPr id="15" name="TextBox 14"/>
          <p:cNvSpPr txBox="1"/>
          <p:nvPr/>
        </p:nvSpPr>
        <p:spPr>
          <a:xfrm>
            <a:off x="691811" y="3928278"/>
            <a:ext cx="8139314" cy="49244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just">
              <a:lnSpc>
                <a:spcPct val="130000"/>
              </a:lnSpc>
              <a:spcBef>
                <a:spcPts val="600"/>
              </a:spcBef>
              <a:spcAft>
                <a:spcPts val="600"/>
              </a:spcAft>
            </a:pPr>
            <a:r>
              <a:rPr lang="en-GB" sz="2000" b="1"/>
              <a:t>Kết luận: </a:t>
            </a:r>
            <a:r>
              <a:rPr lang="en-GB" sz="2000"/>
              <a:t>Nhiệt độ không thay đổi trong quá trình nước đá nóng chảy</a:t>
            </a:r>
            <a:endParaRPr lang="en-US" sz="2000"/>
          </a:p>
        </p:txBody>
      </p:sp>
    </p:spTree>
    <p:extLst>
      <p:ext uri="{BB962C8B-B14F-4D97-AF65-F5344CB8AC3E}">
        <p14:creationId xmlns:p14="http://schemas.microsoft.com/office/powerpoint/2010/main" val="256612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arn(inVertical)">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arn(inVertical)">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barn(inVertical)">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barn(inVertical)">
                                      <p:cBhvr>
                                        <p:cTn id="31" dur="500"/>
                                        <p:tgtEl>
                                          <p:spTgt spid="10">
                                            <p:txEl>
                                              <p:pRg st="0" end="0"/>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13314" name="Picture 2" descr="Giải thích sự tạo thành giọt nước đọng trên lá cây vào ban đêm - Chăm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694" y="1406822"/>
            <a:ext cx="4093059" cy="272444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524;p20"/>
          <p:cNvSpPr txBox="1">
            <a:spLocks/>
          </p:cNvSpPr>
          <p:nvPr/>
        </p:nvSpPr>
        <p:spPr>
          <a:xfrm>
            <a:off x="1021829" y="168059"/>
            <a:ext cx="7292843" cy="62475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pPr>
              <a:lnSpc>
                <a:spcPct val="135000"/>
              </a:lnSpc>
            </a:pPr>
            <a:r>
              <a:rPr lang="en-US" sz="2200">
                <a:solidFill>
                  <a:schemeClr val="tx1"/>
                </a:solidFill>
                <a:latin typeface="+mn-lt"/>
              </a:rPr>
              <a:t>2. Sự hóa hơi và sự ngưng tự</a:t>
            </a:r>
          </a:p>
        </p:txBody>
      </p:sp>
      <p:sp>
        <p:nvSpPr>
          <p:cNvPr id="8" name="TextBox 7"/>
          <p:cNvSpPr txBox="1"/>
          <p:nvPr/>
        </p:nvSpPr>
        <p:spPr>
          <a:xfrm>
            <a:off x="387496" y="1522548"/>
            <a:ext cx="3967937" cy="2492990"/>
          </a:xfrm>
          <a:prstGeom prst="rect">
            <a:avLst/>
          </a:prstGeom>
          <a:noFill/>
        </p:spPr>
        <p:txBody>
          <a:bodyPr wrap="square" rtlCol="0">
            <a:spAutoFit/>
          </a:bodyPr>
          <a:lstStyle/>
          <a:p>
            <a:pPr algn="ctr">
              <a:lnSpc>
                <a:spcPct val="130000"/>
              </a:lnSpc>
              <a:spcBef>
                <a:spcPts val="600"/>
              </a:spcBef>
              <a:spcAft>
                <a:spcPts val="600"/>
              </a:spcAft>
            </a:pPr>
            <a:r>
              <a:rPr lang="en-GB" sz="2000"/>
              <a:t>Buổi sáng sớm ta thấy những giọt sương đọng trên lá. Khi nắng lên giọt sương biến mất. Vậy nước ở đâu đọng lại thành giọt sương và sau đó giọt sương biến mất đi đâu ?</a:t>
            </a:r>
            <a:endParaRPr lang="en-US" sz="2000"/>
          </a:p>
        </p:txBody>
      </p:sp>
    </p:spTree>
    <p:extLst>
      <p:ext uri="{BB962C8B-B14F-4D97-AF65-F5344CB8AC3E}">
        <p14:creationId xmlns:p14="http://schemas.microsoft.com/office/powerpoint/2010/main" val="285992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barn(inVertical)">
                                      <p:cBhvr>
                                        <p:cTn id="10"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2" name="Title 1"/>
          <p:cNvSpPr>
            <a:spLocks noGrp="1"/>
          </p:cNvSpPr>
          <p:nvPr>
            <p:ph type="ctrTitle"/>
          </p:nvPr>
        </p:nvSpPr>
        <p:spPr>
          <a:xfrm>
            <a:off x="1192834" y="3019927"/>
            <a:ext cx="7174331" cy="1624262"/>
          </a:xfrm>
        </p:spPr>
        <p:txBody>
          <a:bodyPr/>
          <a:lstStyle/>
          <a:p>
            <a:pPr algn="ctr">
              <a:lnSpc>
                <a:spcPct val="135000"/>
              </a:lnSpc>
              <a:spcBef>
                <a:spcPts val="600"/>
              </a:spcBef>
              <a:spcAft>
                <a:spcPts val="600"/>
              </a:spcAft>
            </a:pPr>
            <a:r>
              <a:rPr lang="en-GB">
                <a:latin typeface="Arial" panose="020B0604020202020204" pitchFamily="34" charset="0"/>
                <a:cs typeface="Arial" panose="020B0604020202020204" pitchFamily="34" charset="0"/>
              </a:rPr>
              <a:t>CÁC THỂ CỦA CHẤT VÀ SỰ CHUYỂN THỂ</a:t>
            </a:r>
            <a:endParaRPr lang="en-US">
              <a:latin typeface="Arial" panose="020B0604020202020204" pitchFamily="34" charset="0"/>
              <a:cs typeface="Arial" panose="020B0604020202020204" pitchFamily="34" charset="0"/>
            </a:endParaRPr>
          </a:p>
        </p:txBody>
      </p:sp>
      <p:sp>
        <p:nvSpPr>
          <p:cNvPr id="3" name="Rectangle 2"/>
          <p:cNvSpPr/>
          <p:nvPr/>
        </p:nvSpPr>
        <p:spPr>
          <a:xfrm>
            <a:off x="3643311" y="853756"/>
            <a:ext cx="2273379" cy="830997"/>
          </a:xfrm>
          <a:prstGeom prst="rect">
            <a:avLst/>
          </a:prstGeom>
        </p:spPr>
        <p:txBody>
          <a:bodyPr wrap="none">
            <a:spAutoFit/>
          </a:bodyPr>
          <a:lstStyle/>
          <a:p>
            <a:r>
              <a:rPr lang="en-GB" sz="4800" b="1" i="1">
                <a:solidFill>
                  <a:srgbClr val="FF0000"/>
                </a:solidFill>
                <a:latin typeface="Arial" panose="020B0604020202020204" pitchFamily="34" charset="0"/>
                <a:cs typeface="Arial" panose="020B0604020202020204" pitchFamily="34" charset="0"/>
              </a:rPr>
              <a:t>BÀI 10 </a:t>
            </a:r>
            <a:endParaRPr lang="en-US" sz="4800" b="1" i="1">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pic>
        <p:nvPicPr>
          <p:cNvPr id="8" name="Picture 7"/>
          <p:cNvPicPr>
            <a:picLocks noChangeAspect="1"/>
          </p:cNvPicPr>
          <p:nvPr/>
        </p:nvPicPr>
        <p:blipFill>
          <a:blip r:embed="rId2"/>
          <a:stretch>
            <a:fillRect/>
          </a:stretch>
        </p:blipFill>
        <p:spPr>
          <a:xfrm>
            <a:off x="239575" y="296093"/>
            <a:ext cx="8591550" cy="4219575"/>
          </a:xfrm>
          <a:prstGeom prst="rect">
            <a:avLst/>
          </a:prstGeom>
        </p:spPr>
      </p:pic>
    </p:spTree>
    <p:extLst>
      <p:ext uri="{BB962C8B-B14F-4D97-AF65-F5344CB8AC3E}">
        <p14:creationId xmlns:p14="http://schemas.microsoft.com/office/powerpoint/2010/main" val="81772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6" name="Picture 5"/>
          <p:cNvPicPr>
            <a:picLocks noChangeAspect="1"/>
          </p:cNvPicPr>
          <p:nvPr/>
        </p:nvPicPr>
        <p:blipFill>
          <a:blip r:embed="rId2"/>
          <a:stretch>
            <a:fillRect/>
          </a:stretch>
        </p:blipFill>
        <p:spPr>
          <a:xfrm>
            <a:off x="1927806" y="2048125"/>
            <a:ext cx="5105400" cy="1552575"/>
          </a:xfrm>
          <a:prstGeom prst="rect">
            <a:avLst/>
          </a:prstGeom>
        </p:spPr>
      </p:pic>
      <p:grpSp>
        <p:nvGrpSpPr>
          <p:cNvPr id="7" name="Group 6"/>
          <p:cNvGrpSpPr/>
          <p:nvPr/>
        </p:nvGrpSpPr>
        <p:grpSpPr>
          <a:xfrm>
            <a:off x="1654065" y="173892"/>
            <a:ext cx="5673686" cy="738129"/>
            <a:chOff x="1372180" y="3552737"/>
            <a:chExt cx="5673686" cy="738129"/>
          </a:xfrm>
        </p:grpSpPr>
        <p:sp>
          <p:nvSpPr>
            <p:cNvPr id="8" name="Pentagon 7"/>
            <p:cNvSpPr/>
            <p:nvPr/>
          </p:nvSpPr>
          <p:spPr>
            <a:xfrm>
              <a:off x="1372180" y="3640871"/>
              <a:ext cx="5673686" cy="649995"/>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Google Shape;281;p30"/>
            <p:cNvSpPr txBox="1">
              <a:spLocks/>
            </p:cNvSpPr>
            <p:nvPr/>
          </p:nvSpPr>
          <p:spPr>
            <a:xfrm>
              <a:off x="1372180" y="3552737"/>
              <a:ext cx="5652882" cy="6940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1pPr>
              <a:lvl2pPr marL="914400" marR="0" lvl="1"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2pPr>
              <a:lvl3pPr marL="1371600" marR="0" lvl="2"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3pPr>
              <a:lvl4pPr marL="1828800" marR="0" lvl="3"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4pPr>
              <a:lvl5pPr marL="2286000" marR="0" lvl="4"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5pPr>
              <a:lvl6pPr marL="2743200" marR="0" lvl="5"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6pPr>
              <a:lvl7pPr marL="3200400" marR="0" lvl="6"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7pPr>
              <a:lvl8pPr marL="3657600" marR="0" lvl="7"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8pPr>
              <a:lvl9pPr marL="4114800" marR="0" lvl="8"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9pPr>
            </a:lstStyle>
            <a:p>
              <a:pPr marL="0" indent="0" algn="ctr">
                <a:lnSpc>
                  <a:spcPct val="150000"/>
                </a:lnSpc>
                <a:buFont typeface="Karla"/>
                <a:buNone/>
              </a:pPr>
              <a:r>
                <a:rPr lang="en-GB" sz="2200" b="1">
                  <a:solidFill>
                    <a:schemeClr val="bg1"/>
                  </a:solidFill>
                  <a:latin typeface="Arial" panose="020B0604020202020204" pitchFamily="34" charset="0"/>
                  <a:cs typeface="Arial" panose="020B0604020202020204" pitchFamily="34" charset="0"/>
                </a:rPr>
                <a:t>Sự ngưng tụ là gì? Sự hóa hơi là gì?</a:t>
              </a:r>
              <a:endParaRPr lang="en-US" sz="2200" b="1">
                <a:solidFill>
                  <a:schemeClr val="bg1"/>
                </a:solidFill>
                <a:latin typeface="Arial" panose="020B0604020202020204" pitchFamily="34" charset="0"/>
                <a:cs typeface="Arial" panose="020B0604020202020204" pitchFamily="34" charset="0"/>
              </a:endParaRPr>
            </a:p>
          </p:txBody>
        </p:sp>
      </p:grpSp>
      <p:sp>
        <p:nvSpPr>
          <p:cNvPr id="11" name="Rectangle 10"/>
          <p:cNvSpPr/>
          <p:nvPr/>
        </p:nvSpPr>
        <p:spPr>
          <a:xfrm>
            <a:off x="495563" y="478964"/>
            <a:ext cx="8335562" cy="116955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lgn="just">
              <a:lnSpc>
                <a:spcPct val="150000"/>
              </a:lnSpc>
              <a:spcBef>
                <a:spcPts val="600"/>
              </a:spcBef>
              <a:spcAft>
                <a:spcPts val="600"/>
              </a:spcAft>
              <a:buFont typeface="Wingdings" panose="05000000000000000000" pitchFamily="2" charset="2"/>
              <a:buChar char="§"/>
            </a:pPr>
            <a:r>
              <a:rPr lang="nl-NL" sz="2000">
                <a:latin typeface="Arial" panose="020B0604020202020204" pitchFamily="34" charset="0"/>
                <a:ea typeface="Arial" panose="020B0604020202020204" pitchFamily="34" charset="0"/>
                <a:cs typeface="Arial" panose="020B0604020202020204" pitchFamily="34" charset="0"/>
              </a:rPr>
              <a:t>Quá trình chất chuyển từ thể lỏng sang thể hơi gọi là </a:t>
            </a:r>
            <a:r>
              <a:rPr lang="nl-NL" sz="2000" b="1">
                <a:latin typeface="Arial" panose="020B0604020202020204" pitchFamily="34" charset="0"/>
                <a:ea typeface="Arial" panose="020B0604020202020204" pitchFamily="34" charset="0"/>
                <a:cs typeface="Arial" panose="020B0604020202020204" pitchFamily="34" charset="0"/>
              </a:rPr>
              <a:t>sự hoá hơi</a:t>
            </a:r>
            <a:r>
              <a:rPr lang="nl-NL" sz="2000">
                <a:latin typeface="Arial" panose="020B0604020202020204" pitchFamily="34" charset="0"/>
                <a:ea typeface="Arial" panose="020B0604020202020204" pitchFamily="34" charset="0"/>
                <a:cs typeface="Arial" panose="020B0604020202020204" pitchFamily="34" charset="0"/>
              </a:rPr>
              <a:t>.</a:t>
            </a:r>
          </a:p>
          <a:p>
            <a:pPr marL="342900" indent="-342900" algn="just">
              <a:lnSpc>
                <a:spcPct val="150000"/>
              </a:lnSpc>
              <a:spcBef>
                <a:spcPts val="600"/>
              </a:spcBef>
              <a:spcAft>
                <a:spcPts val="600"/>
              </a:spcAft>
              <a:buFont typeface="Wingdings" panose="05000000000000000000" pitchFamily="2" charset="2"/>
              <a:buChar char="§"/>
            </a:pPr>
            <a:r>
              <a:rPr lang="nl-NL" sz="2000">
                <a:latin typeface="Arial" panose="020B0604020202020204" pitchFamily="34" charset="0"/>
                <a:ea typeface="Arial" panose="020B0604020202020204" pitchFamily="34" charset="0"/>
                <a:cs typeface="Arial" panose="020B0604020202020204" pitchFamily="34" charset="0"/>
              </a:rPr>
              <a:t>Quá trình chất chuyển từ thể hơi sang thể lỏng gọi là </a:t>
            </a:r>
            <a:r>
              <a:rPr lang="nl-NL" sz="2000" b="1">
                <a:latin typeface="Arial" panose="020B0604020202020204" pitchFamily="34" charset="0"/>
                <a:ea typeface="Arial" panose="020B0604020202020204" pitchFamily="34" charset="0"/>
                <a:cs typeface="Arial" panose="020B0604020202020204" pitchFamily="34" charset="0"/>
              </a:rPr>
              <a:t>sự ngưng tụ</a:t>
            </a:r>
            <a:r>
              <a:rPr lang="nl-NL" sz="2000">
                <a:latin typeface="Arial" panose="020B0604020202020204" pitchFamily="34" charset="0"/>
                <a:ea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3557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nodeType="clickEffect">
                                  <p:stCondLst>
                                    <p:cond delay="0"/>
                                  </p:stCondLst>
                                  <p:childTnLst>
                                    <p:animEffect transition="out" filter="diamond(out)">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pic>
        <p:nvPicPr>
          <p:cNvPr id="2" name="Picture 1"/>
          <p:cNvPicPr>
            <a:picLocks noChangeAspect="1"/>
          </p:cNvPicPr>
          <p:nvPr/>
        </p:nvPicPr>
        <p:blipFill>
          <a:blip r:embed="rId2"/>
          <a:stretch>
            <a:fillRect/>
          </a:stretch>
        </p:blipFill>
        <p:spPr>
          <a:xfrm>
            <a:off x="4389150" y="929049"/>
            <a:ext cx="4562291" cy="3378003"/>
          </a:xfrm>
          <a:prstGeom prst="rect">
            <a:avLst/>
          </a:prstGeom>
        </p:spPr>
      </p:pic>
      <p:sp>
        <p:nvSpPr>
          <p:cNvPr id="8" name="Google Shape;524;p20"/>
          <p:cNvSpPr txBox="1">
            <a:spLocks/>
          </p:cNvSpPr>
          <p:nvPr/>
        </p:nvSpPr>
        <p:spPr>
          <a:xfrm>
            <a:off x="949640" y="0"/>
            <a:ext cx="7292843" cy="62475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pPr>
              <a:lnSpc>
                <a:spcPct val="135000"/>
              </a:lnSpc>
            </a:pPr>
            <a:r>
              <a:rPr lang="en-US" sz="2200">
                <a:solidFill>
                  <a:schemeClr val="tx1"/>
                </a:solidFill>
                <a:latin typeface="+mn-lt"/>
              </a:rPr>
              <a:t>Sự bay hơi và sự sôi</a:t>
            </a:r>
          </a:p>
        </p:txBody>
      </p:sp>
      <p:sp>
        <p:nvSpPr>
          <p:cNvPr id="4" name="Rectangle 3"/>
          <p:cNvSpPr/>
          <p:nvPr/>
        </p:nvSpPr>
        <p:spPr>
          <a:xfrm>
            <a:off x="288757" y="1251523"/>
            <a:ext cx="3368843" cy="2733056"/>
          </a:xfrm>
          <a:prstGeom prst="rect">
            <a:avLst/>
          </a:prstGeom>
        </p:spPr>
        <p:txBody>
          <a:bodyPr wrap="square">
            <a:spAutoFit/>
          </a:bodyPr>
          <a:lstStyle/>
          <a:p>
            <a:pPr algn="just">
              <a:lnSpc>
                <a:spcPct val="130000"/>
              </a:lnSpc>
              <a:spcBef>
                <a:spcPts val="600"/>
              </a:spcBef>
              <a:spcAft>
                <a:spcPts val="600"/>
              </a:spcAft>
            </a:pPr>
            <a:r>
              <a:rPr lang="nl-NL" sz="2200">
                <a:latin typeface="Arial" panose="020B0604020202020204" pitchFamily="34" charset="0"/>
                <a:ea typeface="Arial" panose="020B0604020202020204" pitchFamily="34" charset="0"/>
                <a:cs typeface="Arial" panose="020B0604020202020204" pitchFamily="34" charset="0"/>
              </a:rPr>
              <a:t>Khi sự hoá hơi xảy ra trên bề mặt chất lỏng thì gọi là sự bay hơi, khi xảy ra cả trên bề mặt và trong lòng khối chất lỏng thì gọi là </a:t>
            </a:r>
            <a:r>
              <a:rPr lang="nl-NL" sz="2200" b="1">
                <a:latin typeface="Arial" panose="020B0604020202020204" pitchFamily="34" charset="0"/>
                <a:ea typeface="Arial" panose="020B0604020202020204" pitchFamily="34" charset="0"/>
                <a:cs typeface="Arial" panose="020B0604020202020204" pitchFamily="34" charset="0"/>
              </a:rPr>
              <a:t>sự sôi</a:t>
            </a:r>
            <a:r>
              <a:rPr lang="nl-NL" sz="2200">
                <a:latin typeface="Arial" panose="020B0604020202020204" pitchFamily="34" charset="0"/>
                <a:ea typeface="Arial" panose="020B0604020202020204" pitchFamily="34" charset="0"/>
                <a:cs typeface="Arial" panose="020B0604020202020204" pitchFamily="34" charset="0"/>
              </a:rPr>
              <a:t>.</a:t>
            </a:r>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166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8" name="Rectangle 7"/>
          <p:cNvSpPr/>
          <p:nvPr/>
        </p:nvSpPr>
        <p:spPr>
          <a:xfrm>
            <a:off x="1581605" y="194971"/>
            <a:ext cx="6323142" cy="904863"/>
          </a:xfrm>
          <a:prstGeom prst="rect">
            <a:avLst/>
          </a:prstGeom>
        </p:spPr>
        <p:txBody>
          <a:bodyPr wrap="square">
            <a:spAutoFit/>
          </a:bodyPr>
          <a:lstStyle/>
          <a:p>
            <a:pPr lvl="0" algn="ctr">
              <a:lnSpc>
                <a:spcPct val="120000"/>
              </a:lnSpc>
              <a:spcAft>
                <a:spcPts val="1000"/>
              </a:spcAft>
            </a:pPr>
            <a:r>
              <a:rPr lang="en-GB" sz="2200" b="1">
                <a:solidFill>
                  <a:schemeClr val="accent3"/>
                </a:solidFill>
                <a:latin typeface="Arial" panose="020B0604020202020204" pitchFamily="34" charset="0"/>
                <a:ea typeface="Calibri" panose="020F0502020204030204" pitchFamily="34" charset="0"/>
                <a:cs typeface="Arial" panose="020B0604020202020204" pitchFamily="34" charset="0"/>
              </a:rPr>
              <a:t>* Thí nghiệm theo dõi nhiệt độ của nước trong quá trình sôi</a:t>
            </a:r>
            <a:endParaRPr lang="en-US" sz="2200" b="1">
              <a:solidFill>
                <a:schemeClr val="accent3"/>
              </a:solidFill>
              <a:latin typeface="Arial" panose="020B0604020202020204" pitchFamily="34" charset="0"/>
              <a:ea typeface="Calibri" panose="020F0502020204030204" pitchFamily="34" charset="0"/>
              <a:cs typeface="Arial" panose="020B0604020202020204" pitchFamily="34" charset="0"/>
            </a:endParaRPr>
          </a:p>
        </p:txBody>
      </p:sp>
      <p:sp>
        <p:nvSpPr>
          <p:cNvPr id="9" name="TextBox 8"/>
          <p:cNvSpPr txBox="1"/>
          <p:nvPr/>
        </p:nvSpPr>
        <p:spPr>
          <a:xfrm>
            <a:off x="606797" y="2105263"/>
            <a:ext cx="4136379" cy="892552"/>
          </a:xfrm>
          <a:prstGeom prst="rect">
            <a:avLst/>
          </a:prstGeom>
          <a:noFill/>
        </p:spPr>
        <p:txBody>
          <a:bodyPr wrap="square" rtlCol="0">
            <a:spAutoFit/>
          </a:bodyPr>
          <a:lstStyle/>
          <a:p>
            <a:pPr algn="just">
              <a:lnSpc>
                <a:spcPct val="130000"/>
              </a:lnSpc>
              <a:spcBef>
                <a:spcPts val="600"/>
              </a:spcBef>
              <a:spcAft>
                <a:spcPts val="600"/>
              </a:spcAft>
            </a:pPr>
            <a:r>
              <a:rPr lang="en-GB" sz="2000" b="1"/>
              <a:t>* Chuẩn bị: </a:t>
            </a:r>
            <a:r>
              <a:rPr lang="en-GB" sz="2000"/>
              <a:t>Nước cất, cốc thủy tinh chịu nhiệt, nhiệt kế, đèn cồn</a:t>
            </a:r>
            <a:endParaRPr lang="en-US" sz="2000"/>
          </a:p>
        </p:txBody>
      </p:sp>
      <p:pic>
        <p:nvPicPr>
          <p:cNvPr id="2" name="Picture 1"/>
          <p:cNvPicPr>
            <a:picLocks noChangeAspect="1"/>
          </p:cNvPicPr>
          <p:nvPr/>
        </p:nvPicPr>
        <p:blipFill>
          <a:blip r:embed="rId2"/>
          <a:stretch>
            <a:fillRect/>
          </a:stretch>
        </p:blipFill>
        <p:spPr>
          <a:xfrm>
            <a:off x="6185235" y="1099834"/>
            <a:ext cx="2542171" cy="3795963"/>
          </a:xfrm>
          <a:prstGeom prst="rect">
            <a:avLst/>
          </a:prstGeom>
        </p:spPr>
      </p:pic>
    </p:spTree>
    <p:extLst>
      <p:ext uri="{BB962C8B-B14F-4D97-AF65-F5344CB8AC3E}">
        <p14:creationId xmlns:p14="http://schemas.microsoft.com/office/powerpoint/2010/main" val="369528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97" y="207619"/>
            <a:ext cx="9312496" cy="431751"/>
          </a:xfrm>
        </p:spPr>
        <p:txBody>
          <a:bodyPr/>
          <a:lstStyle/>
          <a:p>
            <a:r>
              <a:rPr lang="en-GB" sz="2200">
                <a:latin typeface="Arial" panose="020B0604020202020204" pitchFamily="34" charset="0"/>
                <a:cs typeface="Arial" panose="020B0604020202020204" pitchFamily="34" charset="0"/>
              </a:rPr>
              <a:t>Kết quả theo dõi nhiệt độ của nước đá trong quá trình nước sôi</a:t>
            </a:r>
            <a:endParaRPr lang="en-US" sz="2200">
              <a:latin typeface="Arial" panose="020B0604020202020204" pitchFamily="34" charset="0"/>
              <a:cs typeface="Arial" panose="020B0604020202020204" pitchFamily="34"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graphicFrame>
        <p:nvGraphicFramePr>
          <p:cNvPr id="6" name="Table 5"/>
          <p:cNvGraphicFramePr>
            <a:graphicFrameLocks noGrp="1"/>
          </p:cNvGraphicFramePr>
          <p:nvPr>
            <p:extLst>
              <p:ext uri="{D42A27DB-BD31-4B8C-83A1-F6EECF244321}">
                <p14:modId xmlns:p14="http://schemas.microsoft.com/office/powerpoint/2010/main" val="2820622231"/>
              </p:ext>
            </p:extLst>
          </p:nvPr>
        </p:nvGraphicFramePr>
        <p:xfrm>
          <a:off x="767815" y="693372"/>
          <a:ext cx="7345596" cy="3314666"/>
        </p:xfrm>
        <a:graphic>
          <a:graphicData uri="http://schemas.openxmlformats.org/drawingml/2006/table">
            <a:tbl>
              <a:tblPr firstRow="1" bandRow="1">
                <a:tableStyleId>{00A15C55-8517-42AA-B614-E9B94910E393}</a:tableStyleId>
              </a:tblPr>
              <a:tblGrid>
                <a:gridCol w="1927259">
                  <a:extLst>
                    <a:ext uri="{9D8B030D-6E8A-4147-A177-3AD203B41FA5}">
                      <a16:colId xmlns:a16="http://schemas.microsoft.com/office/drawing/2014/main" val="2507996506"/>
                    </a:ext>
                  </a:extLst>
                </a:gridCol>
                <a:gridCol w="1973179">
                  <a:extLst>
                    <a:ext uri="{9D8B030D-6E8A-4147-A177-3AD203B41FA5}">
                      <a16:colId xmlns:a16="http://schemas.microsoft.com/office/drawing/2014/main" val="982111692"/>
                    </a:ext>
                  </a:extLst>
                </a:gridCol>
                <a:gridCol w="3445158">
                  <a:extLst>
                    <a:ext uri="{9D8B030D-6E8A-4147-A177-3AD203B41FA5}">
                      <a16:colId xmlns:a16="http://schemas.microsoft.com/office/drawing/2014/main" val="1886624957"/>
                    </a:ext>
                  </a:extLst>
                </a:gridCol>
              </a:tblGrid>
              <a:tr h="754346">
                <a:tc>
                  <a:txBody>
                    <a:bodyPr/>
                    <a:lstStyle/>
                    <a:p>
                      <a:pPr algn="ctr"/>
                      <a:r>
                        <a:rPr lang="en-GB" sz="2200"/>
                        <a:t>Thời</a:t>
                      </a:r>
                      <a:r>
                        <a:rPr lang="en-GB" sz="2200" baseline="0"/>
                        <a:t> gian</a:t>
                      </a:r>
                      <a:endParaRPr lang="en-US" sz="2200"/>
                    </a:p>
                  </a:txBody>
                  <a:tcPr anchor="ctr"/>
                </a:tc>
                <a:tc>
                  <a:txBody>
                    <a:bodyPr/>
                    <a:lstStyle/>
                    <a:p>
                      <a:pPr algn="ctr"/>
                      <a:r>
                        <a:rPr lang="en-GB" sz="2200"/>
                        <a:t>Nhiệt</a:t>
                      </a:r>
                      <a:r>
                        <a:rPr lang="en-GB" sz="2200" baseline="0"/>
                        <a:t> độ (</a:t>
                      </a:r>
                      <a:r>
                        <a:rPr lang="en-GB" sz="2200" baseline="30000"/>
                        <a:t>0</a:t>
                      </a:r>
                      <a:r>
                        <a:rPr lang="en-GB" sz="2200" baseline="0"/>
                        <a:t>C)</a:t>
                      </a:r>
                      <a:endParaRPr lang="en-US" sz="2200"/>
                    </a:p>
                  </a:txBody>
                  <a:tcPr anchor="ctr"/>
                </a:tc>
                <a:tc>
                  <a:txBody>
                    <a:bodyPr/>
                    <a:lstStyle/>
                    <a:p>
                      <a:pPr algn="ctr"/>
                      <a:r>
                        <a:rPr lang="en-GB" sz="2200"/>
                        <a:t>Hiện</a:t>
                      </a:r>
                      <a:r>
                        <a:rPr lang="en-GB" sz="2200" baseline="0"/>
                        <a:t> tượng</a:t>
                      </a:r>
                      <a:endParaRPr lang="en-US" sz="2200"/>
                    </a:p>
                  </a:txBody>
                  <a:tcPr anchor="ctr"/>
                </a:tc>
                <a:extLst>
                  <a:ext uri="{0D108BD9-81ED-4DB2-BD59-A6C34878D82A}">
                    <a16:rowId xmlns:a16="http://schemas.microsoft.com/office/drawing/2014/main" val="720763620"/>
                  </a:ext>
                </a:extLst>
              </a:tr>
              <a:tr h="422434">
                <a:tc>
                  <a:txBody>
                    <a:bodyPr/>
                    <a:lstStyle/>
                    <a:p>
                      <a:pPr algn="ctr"/>
                      <a:r>
                        <a:rPr lang="en-GB" sz="2200"/>
                        <a:t>Ban</a:t>
                      </a:r>
                      <a:r>
                        <a:rPr lang="en-GB" sz="2200" baseline="0"/>
                        <a:t> đầu</a:t>
                      </a:r>
                      <a:endParaRPr lang="en-US" sz="2200"/>
                    </a:p>
                  </a:txBody>
                  <a:tcPr anchor="ctr"/>
                </a:tc>
                <a:tc>
                  <a:txBody>
                    <a:bodyPr/>
                    <a:lstStyle/>
                    <a:p>
                      <a:pPr algn="ctr"/>
                      <a:endParaRPr lang="en-US" sz="2200"/>
                    </a:p>
                  </a:txBody>
                  <a:tcPr anchor="ctr"/>
                </a:tc>
                <a:tc>
                  <a:txBody>
                    <a:bodyPr/>
                    <a:lstStyle/>
                    <a:p>
                      <a:pPr algn="ctr"/>
                      <a:endParaRPr lang="en-US" sz="2200"/>
                    </a:p>
                  </a:txBody>
                  <a:tcPr anchor="ctr"/>
                </a:tc>
                <a:extLst>
                  <a:ext uri="{0D108BD9-81ED-4DB2-BD59-A6C34878D82A}">
                    <a16:rowId xmlns:a16="http://schemas.microsoft.com/office/drawing/2014/main" val="3983885890"/>
                  </a:ext>
                </a:extLst>
              </a:tr>
              <a:tr h="422434">
                <a:tc>
                  <a:txBody>
                    <a:bodyPr/>
                    <a:lstStyle/>
                    <a:p>
                      <a:pPr algn="ctr"/>
                      <a:r>
                        <a:rPr lang="en-GB" sz="2200"/>
                        <a:t> 1 phút</a:t>
                      </a:r>
                      <a:endParaRPr lang="en-US" sz="2200"/>
                    </a:p>
                  </a:txBody>
                  <a:tcPr anchor="ctr"/>
                </a:tc>
                <a:tc>
                  <a:txBody>
                    <a:bodyPr/>
                    <a:lstStyle/>
                    <a:p>
                      <a:pPr algn="ctr"/>
                      <a:endParaRPr lang="en-US" sz="2200"/>
                    </a:p>
                  </a:txBody>
                  <a:tcPr anchor="ctr"/>
                </a:tc>
                <a:tc>
                  <a:txBody>
                    <a:bodyPr/>
                    <a:lstStyle/>
                    <a:p>
                      <a:pPr algn="ctr"/>
                      <a:r>
                        <a:rPr lang="en-GB" sz="2200"/>
                        <a:t> </a:t>
                      </a:r>
                      <a:endParaRPr lang="en-US" sz="2200"/>
                    </a:p>
                  </a:txBody>
                  <a:tcPr anchor="ctr"/>
                </a:tc>
                <a:extLst>
                  <a:ext uri="{0D108BD9-81ED-4DB2-BD59-A6C34878D82A}">
                    <a16:rowId xmlns:a16="http://schemas.microsoft.com/office/drawing/2014/main" val="3419312934"/>
                  </a:ext>
                </a:extLst>
              </a:tr>
              <a:tr h="422434">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a:t>2</a:t>
                      </a:r>
                      <a:r>
                        <a:rPr lang="en-GB" sz="2200" baseline="0"/>
                        <a:t> phút</a:t>
                      </a:r>
                      <a:endParaRPr lang="en-US" sz="2200"/>
                    </a:p>
                  </a:txBody>
                  <a:tcPr anchor="ctr"/>
                </a:tc>
                <a:tc>
                  <a:txBody>
                    <a:bodyPr/>
                    <a:lstStyle/>
                    <a:p>
                      <a:pPr algn="ctr"/>
                      <a:endParaRPr lang="en-US" sz="2200"/>
                    </a:p>
                  </a:txBody>
                  <a:tcPr anchor="ctr"/>
                </a:tc>
                <a:tc>
                  <a:txBody>
                    <a:bodyPr/>
                    <a:lstStyle/>
                    <a:p>
                      <a:pPr algn="ctr"/>
                      <a:endParaRPr lang="en-US" sz="2200"/>
                    </a:p>
                  </a:txBody>
                  <a:tcPr anchor="ctr"/>
                </a:tc>
                <a:extLst>
                  <a:ext uri="{0D108BD9-81ED-4DB2-BD59-A6C34878D82A}">
                    <a16:rowId xmlns:a16="http://schemas.microsoft.com/office/drawing/2014/main" val="4160470756"/>
                  </a:ext>
                </a:extLst>
              </a:tr>
              <a:tr h="422434">
                <a:tc>
                  <a:txBody>
                    <a:bodyPr/>
                    <a:lstStyle/>
                    <a:p>
                      <a:pPr algn="ctr"/>
                      <a:r>
                        <a:rPr lang="en-GB" sz="2200"/>
                        <a:t>3 phút</a:t>
                      </a:r>
                      <a:endParaRPr lang="en-US" sz="2200"/>
                    </a:p>
                  </a:txBody>
                  <a:tcPr anchor="ctr"/>
                </a:tc>
                <a:tc>
                  <a:txBody>
                    <a:bodyPr/>
                    <a:lstStyle/>
                    <a:p>
                      <a:pPr algn="ctr"/>
                      <a:endParaRPr lang="en-US" sz="2200"/>
                    </a:p>
                  </a:txBody>
                  <a:tcPr anchor="ctr"/>
                </a:tc>
                <a:tc>
                  <a:txBody>
                    <a:bodyPr/>
                    <a:lstStyle/>
                    <a:p>
                      <a:pPr algn="ctr"/>
                      <a:endParaRPr lang="en-US" sz="2200"/>
                    </a:p>
                  </a:txBody>
                  <a:tcPr anchor="ctr"/>
                </a:tc>
                <a:extLst>
                  <a:ext uri="{0D108BD9-81ED-4DB2-BD59-A6C34878D82A}">
                    <a16:rowId xmlns:a16="http://schemas.microsoft.com/office/drawing/2014/main" val="3733652979"/>
                  </a:ext>
                </a:extLst>
              </a:tr>
              <a:tr h="422434">
                <a:tc>
                  <a:txBody>
                    <a:bodyPr/>
                    <a:lstStyle/>
                    <a:p>
                      <a:pPr algn="ctr"/>
                      <a:r>
                        <a:rPr lang="en-GB" sz="2200"/>
                        <a:t>4 phút</a:t>
                      </a:r>
                      <a:endParaRPr lang="en-US" sz="2200"/>
                    </a:p>
                  </a:txBody>
                  <a:tcPr anchor="ctr"/>
                </a:tc>
                <a:tc>
                  <a:txBody>
                    <a:bodyPr/>
                    <a:lstStyle/>
                    <a:p>
                      <a:pPr algn="ctr"/>
                      <a:endParaRPr lang="en-US" sz="2200"/>
                    </a:p>
                  </a:txBody>
                  <a:tcPr anchor="ctr"/>
                </a:tc>
                <a:tc>
                  <a:txBody>
                    <a:bodyPr/>
                    <a:lstStyle/>
                    <a:p>
                      <a:pPr algn="ctr"/>
                      <a:endParaRPr lang="en-US" sz="2200"/>
                    </a:p>
                  </a:txBody>
                  <a:tcPr anchor="ctr"/>
                </a:tc>
                <a:extLst>
                  <a:ext uri="{0D108BD9-81ED-4DB2-BD59-A6C34878D82A}">
                    <a16:rowId xmlns:a16="http://schemas.microsoft.com/office/drawing/2014/main" val="2600136623"/>
                  </a:ext>
                </a:extLst>
              </a:tr>
              <a:tr h="422434">
                <a:tc>
                  <a:txBody>
                    <a:bodyPr/>
                    <a:lstStyle/>
                    <a:p>
                      <a:pPr algn="ctr"/>
                      <a:r>
                        <a:rPr lang="en-GB" sz="2200"/>
                        <a:t>5 phút</a:t>
                      </a:r>
                      <a:endParaRPr lang="en-US" sz="2200"/>
                    </a:p>
                  </a:txBody>
                  <a:tcPr anchor="ctr"/>
                </a:tc>
                <a:tc>
                  <a:txBody>
                    <a:bodyPr/>
                    <a:lstStyle/>
                    <a:p>
                      <a:pPr algn="ctr"/>
                      <a:endParaRPr lang="en-US" sz="2200"/>
                    </a:p>
                  </a:txBody>
                  <a:tcPr anchor="ctr"/>
                </a:tc>
                <a:tc>
                  <a:txBody>
                    <a:bodyPr/>
                    <a:lstStyle/>
                    <a:p>
                      <a:pPr algn="ctr"/>
                      <a:endParaRPr lang="en-US" sz="2200"/>
                    </a:p>
                  </a:txBody>
                  <a:tcPr anchor="ctr"/>
                </a:tc>
                <a:extLst>
                  <a:ext uri="{0D108BD9-81ED-4DB2-BD59-A6C34878D82A}">
                    <a16:rowId xmlns:a16="http://schemas.microsoft.com/office/drawing/2014/main" val="771167264"/>
                  </a:ext>
                </a:extLst>
              </a:tr>
            </a:tbl>
          </a:graphicData>
        </a:graphic>
      </p:graphicFrame>
      <p:sp>
        <p:nvSpPr>
          <p:cNvPr id="7" name="Rectangle 6"/>
          <p:cNvSpPr/>
          <p:nvPr/>
        </p:nvSpPr>
        <p:spPr>
          <a:xfrm>
            <a:off x="3373318" y="1450714"/>
            <a:ext cx="498855" cy="430887"/>
          </a:xfrm>
          <a:prstGeom prst="rect">
            <a:avLst/>
          </a:prstGeom>
        </p:spPr>
        <p:txBody>
          <a:bodyPr wrap="none">
            <a:spAutoFit/>
          </a:bodyPr>
          <a:lstStyle/>
          <a:p>
            <a:r>
              <a:rPr lang="en-GB" sz="2200">
                <a:solidFill>
                  <a:srgbClr val="FF0000"/>
                </a:solidFill>
              </a:rPr>
              <a:t>65</a:t>
            </a:r>
            <a:endParaRPr lang="en-US" sz="2200">
              <a:solidFill>
                <a:srgbClr val="FF0000"/>
              </a:solidFill>
            </a:endParaRPr>
          </a:p>
        </p:txBody>
      </p:sp>
      <p:sp>
        <p:nvSpPr>
          <p:cNvPr id="8" name="Rectangle 7"/>
          <p:cNvSpPr/>
          <p:nvPr/>
        </p:nvSpPr>
        <p:spPr>
          <a:xfrm flipH="1">
            <a:off x="3373318" y="1849021"/>
            <a:ext cx="558654" cy="430887"/>
          </a:xfrm>
          <a:prstGeom prst="rect">
            <a:avLst/>
          </a:prstGeom>
        </p:spPr>
        <p:txBody>
          <a:bodyPr wrap="square">
            <a:spAutoFit/>
          </a:bodyPr>
          <a:lstStyle/>
          <a:p>
            <a:r>
              <a:rPr lang="en-GB" sz="2200">
                <a:solidFill>
                  <a:srgbClr val="FF0000"/>
                </a:solidFill>
              </a:rPr>
              <a:t>75</a:t>
            </a:r>
            <a:endParaRPr lang="en-US" sz="2200">
              <a:solidFill>
                <a:srgbClr val="FF0000"/>
              </a:solidFill>
            </a:endParaRPr>
          </a:p>
        </p:txBody>
      </p:sp>
      <p:sp>
        <p:nvSpPr>
          <p:cNvPr id="9" name="Rectangle 8"/>
          <p:cNvSpPr/>
          <p:nvPr/>
        </p:nvSpPr>
        <p:spPr>
          <a:xfrm>
            <a:off x="3373318" y="2283319"/>
            <a:ext cx="717703" cy="430887"/>
          </a:xfrm>
          <a:prstGeom prst="rect">
            <a:avLst/>
          </a:prstGeom>
        </p:spPr>
        <p:txBody>
          <a:bodyPr wrap="square">
            <a:spAutoFit/>
          </a:bodyPr>
          <a:lstStyle/>
          <a:p>
            <a:r>
              <a:rPr lang="en-GB" sz="2200">
                <a:solidFill>
                  <a:srgbClr val="FF0000"/>
                </a:solidFill>
              </a:rPr>
              <a:t>88</a:t>
            </a:r>
            <a:endParaRPr lang="en-US" sz="2200">
              <a:solidFill>
                <a:srgbClr val="FF0000"/>
              </a:solidFill>
            </a:endParaRPr>
          </a:p>
        </p:txBody>
      </p:sp>
      <p:sp>
        <p:nvSpPr>
          <p:cNvPr id="10" name="Rectangle 9"/>
          <p:cNvSpPr/>
          <p:nvPr/>
        </p:nvSpPr>
        <p:spPr>
          <a:xfrm>
            <a:off x="3373318" y="2714791"/>
            <a:ext cx="794072" cy="430887"/>
          </a:xfrm>
          <a:prstGeom prst="rect">
            <a:avLst/>
          </a:prstGeom>
        </p:spPr>
        <p:txBody>
          <a:bodyPr wrap="square">
            <a:spAutoFit/>
          </a:bodyPr>
          <a:lstStyle/>
          <a:p>
            <a:r>
              <a:rPr lang="en-GB" sz="2200">
                <a:solidFill>
                  <a:srgbClr val="FF0000"/>
                </a:solidFill>
              </a:rPr>
              <a:t>94</a:t>
            </a:r>
            <a:endParaRPr lang="en-US" sz="2200">
              <a:solidFill>
                <a:srgbClr val="FF0000"/>
              </a:solidFill>
            </a:endParaRPr>
          </a:p>
        </p:txBody>
      </p:sp>
      <p:sp>
        <p:nvSpPr>
          <p:cNvPr id="11" name="Rectangle 10"/>
          <p:cNvSpPr/>
          <p:nvPr/>
        </p:nvSpPr>
        <p:spPr>
          <a:xfrm>
            <a:off x="5531146" y="1450713"/>
            <a:ext cx="2317355" cy="430887"/>
          </a:xfrm>
          <a:prstGeom prst="rect">
            <a:avLst/>
          </a:prstGeom>
        </p:spPr>
        <p:txBody>
          <a:bodyPr wrap="square">
            <a:spAutoFit/>
          </a:bodyPr>
          <a:lstStyle/>
          <a:p>
            <a:r>
              <a:rPr lang="en-GB" sz="2200">
                <a:solidFill>
                  <a:srgbClr val="FF0000"/>
                </a:solidFill>
              </a:rPr>
              <a:t>Nước bay hơi</a:t>
            </a:r>
            <a:endParaRPr lang="en-US" sz="2200">
              <a:solidFill>
                <a:srgbClr val="FF0000"/>
              </a:solidFill>
            </a:endParaRPr>
          </a:p>
        </p:txBody>
      </p:sp>
      <p:sp>
        <p:nvSpPr>
          <p:cNvPr id="13" name="Rectangle 12"/>
          <p:cNvSpPr/>
          <p:nvPr/>
        </p:nvSpPr>
        <p:spPr>
          <a:xfrm>
            <a:off x="5879346" y="3137534"/>
            <a:ext cx="1353780" cy="430887"/>
          </a:xfrm>
          <a:prstGeom prst="rect">
            <a:avLst/>
          </a:prstGeom>
        </p:spPr>
        <p:txBody>
          <a:bodyPr wrap="square">
            <a:spAutoFit/>
          </a:bodyPr>
          <a:lstStyle/>
          <a:p>
            <a:r>
              <a:rPr lang="en-GB" sz="2200">
                <a:solidFill>
                  <a:srgbClr val="FF0000"/>
                </a:solidFill>
              </a:rPr>
              <a:t>Nước sôi</a:t>
            </a:r>
            <a:endParaRPr lang="en-US" sz="2200">
              <a:solidFill>
                <a:srgbClr val="FF0000"/>
              </a:solidFill>
            </a:endParaRPr>
          </a:p>
        </p:txBody>
      </p:sp>
      <p:sp>
        <p:nvSpPr>
          <p:cNvPr id="14" name="Rectangle 13"/>
          <p:cNvSpPr/>
          <p:nvPr/>
        </p:nvSpPr>
        <p:spPr>
          <a:xfrm>
            <a:off x="5943265" y="3600403"/>
            <a:ext cx="1353780" cy="430887"/>
          </a:xfrm>
          <a:prstGeom prst="rect">
            <a:avLst/>
          </a:prstGeom>
        </p:spPr>
        <p:txBody>
          <a:bodyPr wrap="square">
            <a:spAutoFit/>
          </a:bodyPr>
          <a:lstStyle/>
          <a:p>
            <a:r>
              <a:rPr lang="en-GB" sz="2200">
                <a:solidFill>
                  <a:srgbClr val="FF0000"/>
                </a:solidFill>
              </a:rPr>
              <a:t>Nước sôi</a:t>
            </a:r>
            <a:endParaRPr lang="en-US" sz="2200">
              <a:solidFill>
                <a:srgbClr val="FF0000"/>
              </a:solidFill>
            </a:endParaRPr>
          </a:p>
        </p:txBody>
      </p:sp>
      <p:sp>
        <p:nvSpPr>
          <p:cNvPr id="15" name="TextBox 14"/>
          <p:cNvSpPr txBox="1"/>
          <p:nvPr/>
        </p:nvSpPr>
        <p:spPr>
          <a:xfrm>
            <a:off x="469610" y="4195504"/>
            <a:ext cx="8227155" cy="89255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just">
              <a:lnSpc>
                <a:spcPct val="130000"/>
              </a:lnSpc>
              <a:spcBef>
                <a:spcPts val="600"/>
              </a:spcBef>
              <a:spcAft>
                <a:spcPts val="600"/>
              </a:spcAft>
            </a:pPr>
            <a:r>
              <a:rPr lang="en-GB" sz="2000" b="1"/>
              <a:t>Kết luận: </a:t>
            </a:r>
            <a:r>
              <a:rPr lang="en-GB" sz="2000"/>
              <a:t>Nước sôi ở khoảng 100</a:t>
            </a:r>
            <a:r>
              <a:rPr lang="en-GB" sz="2000" baseline="30000"/>
              <a:t>0</a:t>
            </a:r>
            <a:r>
              <a:rPr lang="en-GB" sz="2000"/>
              <a:t>C, nhiệt độ không thay đổi trong quá trình nước sôi.</a:t>
            </a:r>
            <a:endParaRPr lang="en-US" sz="2000"/>
          </a:p>
        </p:txBody>
      </p:sp>
      <p:sp>
        <p:nvSpPr>
          <p:cNvPr id="16" name="Rectangle 15"/>
          <p:cNvSpPr/>
          <p:nvPr/>
        </p:nvSpPr>
        <p:spPr>
          <a:xfrm>
            <a:off x="3317092" y="3145678"/>
            <a:ext cx="794072" cy="430887"/>
          </a:xfrm>
          <a:prstGeom prst="rect">
            <a:avLst/>
          </a:prstGeom>
        </p:spPr>
        <p:txBody>
          <a:bodyPr wrap="square">
            <a:spAutoFit/>
          </a:bodyPr>
          <a:lstStyle/>
          <a:p>
            <a:r>
              <a:rPr lang="en-GB" sz="2200">
                <a:solidFill>
                  <a:srgbClr val="FF0000"/>
                </a:solidFill>
              </a:rPr>
              <a:t>100</a:t>
            </a:r>
            <a:endParaRPr lang="en-US" sz="2200">
              <a:solidFill>
                <a:srgbClr val="FF0000"/>
              </a:solidFill>
            </a:endParaRPr>
          </a:p>
        </p:txBody>
      </p:sp>
      <p:sp>
        <p:nvSpPr>
          <p:cNvPr id="17" name="Rectangle 16"/>
          <p:cNvSpPr/>
          <p:nvPr/>
        </p:nvSpPr>
        <p:spPr>
          <a:xfrm>
            <a:off x="3296949" y="3605189"/>
            <a:ext cx="794072" cy="430887"/>
          </a:xfrm>
          <a:prstGeom prst="rect">
            <a:avLst/>
          </a:prstGeom>
        </p:spPr>
        <p:txBody>
          <a:bodyPr wrap="square">
            <a:spAutoFit/>
          </a:bodyPr>
          <a:lstStyle/>
          <a:p>
            <a:r>
              <a:rPr lang="en-GB" sz="2200">
                <a:solidFill>
                  <a:srgbClr val="FF0000"/>
                </a:solidFill>
              </a:rPr>
              <a:t>100</a:t>
            </a:r>
            <a:endParaRPr lang="en-US" sz="2200">
              <a:solidFill>
                <a:srgbClr val="FF0000"/>
              </a:solidFill>
            </a:endParaRPr>
          </a:p>
        </p:txBody>
      </p:sp>
      <p:sp>
        <p:nvSpPr>
          <p:cNvPr id="18" name="Rectangle 17"/>
          <p:cNvSpPr/>
          <p:nvPr/>
        </p:nvSpPr>
        <p:spPr>
          <a:xfrm>
            <a:off x="5530345" y="1863950"/>
            <a:ext cx="2317355" cy="430887"/>
          </a:xfrm>
          <a:prstGeom prst="rect">
            <a:avLst/>
          </a:prstGeom>
        </p:spPr>
        <p:txBody>
          <a:bodyPr wrap="square">
            <a:spAutoFit/>
          </a:bodyPr>
          <a:lstStyle/>
          <a:p>
            <a:r>
              <a:rPr lang="en-GB" sz="2200">
                <a:solidFill>
                  <a:srgbClr val="FF0000"/>
                </a:solidFill>
              </a:rPr>
              <a:t>Nước bay hơi</a:t>
            </a:r>
            <a:endParaRPr lang="en-US" sz="2200">
              <a:solidFill>
                <a:srgbClr val="FF0000"/>
              </a:solidFill>
            </a:endParaRPr>
          </a:p>
        </p:txBody>
      </p:sp>
      <p:sp>
        <p:nvSpPr>
          <p:cNvPr id="19" name="Rectangle 18"/>
          <p:cNvSpPr/>
          <p:nvPr/>
        </p:nvSpPr>
        <p:spPr>
          <a:xfrm>
            <a:off x="5537846" y="2309666"/>
            <a:ext cx="2317355" cy="430887"/>
          </a:xfrm>
          <a:prstGeom prst="rect">
            <a:avLst/>
          </a:prstGeom>
        </p:spPr>
        <p:txBody>
          <a:bodyPr wrap="square">
            <a:spAutoFit/>
          </a:bodyPr>
          <a:lstStyle/>
          <a:p>
            <a:r>
              <a:rPr lang="en-GB" sz="2200">
                <a:solidFill>
                  <a:srgbClr val="FF0000"/>
                </a:solidFill>
              </a:rPr>
              <a:t>Nước bay hơi</a:t>
            </a:r>
            <a:endParaRPr lang="en-US" sz="2200">
              <a:solidFill>
                <a:srgbClr val="FF0000"/>
              </a:solidFill>
            </a:endParaRPr>
          </a:p>
        </p:txBody>
      </p:sp>
      <p:sp>
        <p:nvSpPr>
          <p:cNvPr id="20" name="Rectangle 19"/>
          <p:cNvSpPr/>
          <p:nvPr/>
        </p:nvSpPr>
        <p:spPr>
          <a:xfrm>
            <a:off x="5564548" y="2739591"/>
            <a:ext cx="2317355" cy="430887"/>
          </a:xfrm>
          <a:prstGeom prst="rect">
            <a:avLst/>
          </a:prstGeom>
        </p:spPr>
        <p:txBody>
          <a:bodyPr wrap="square">
            <a:spAutoFit/>
          </a:bodyPr>
          <a:lstStyle/>
          <a:p>
            <a:r>
              <a:rPr lang="en-GB" sz="2200">
                <a:solidFill>
                  <a:srgbClr val="FF0000"/>
                </a:solidFill>
              </a:rPr>
              <a:t>Nước bay hơi</a:t>
            </a:r>
            <a:endParaRPr lang="en-US" sz="2200">
              <a:solidFill>
                <a:srgbClr val="FF0000"/>
              </a:solidFill>
            </a:endParaRPr>
          </a:p>
        </p:txBody>
      </p:sp>
    </p:spTree>
    <p:extLst>
      <p:ext uri="{BB962C8B-B14F-4D97-AF65-F5344CB8AC3E}">
        <p14:creationId xmlns:p14="http://schemas.microsoft.com/office/powerpoint/2010/main" val="291235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arn(inVertical)">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barn(inVertical)">
                                      <p:cBhvr>
                                        <p:cTn id="18" dur="500"/>
                                        <p:tgtEl>
                                          <p:spTgt spid="1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barn(inVertical)">
                                      <p:cBhvr>
                                        <p:cTn id="26" dur="500"/>
                                        <p:tgtEl>
                                          <p:spTgt spid="1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barn(inVertical)">
                                      <p:cBhvr>
                                        <p:cTn id="31" dur="500"/>
                                        <p:tgtEl>
                                          <p:spTgt spid="10">
                                            <p:txEl>
                                              <p:pRg st="0" end="0"/>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barn(inVertical)">
                                      <p:cBhvr>
                                        <p:cTn id="34" dur="500"/>
                                        <p:tgtEl>
                                          <p:spTgt spid="2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barn(inVertical)">
                                      <p:cBhvr>
                                        <p:cTn id="39" dur="500"/>
                                        <p:tgtEl>
                                          <p:spTgt spid="16">
                                            <p:txEl>
                                              <p:pRg st="0" end="0"/>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barn(inVertical)">
                                      <p:cBhvr>
                                        <p:cTn id="42" dur="5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barn(inVertical)">
                                      <p:cBhvr>
                                        <p:cTn id="47" dur="500"/>
                                        <p:tgtEl>
                                          <p:spTgt spid="17">
                                            <p:txEl>
                                              <p:pRg st="0" end="0"/>
                                            </p:txEl>
                                          </p:spTgt>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371" y="204535"/>
            <a:ext cx="6996600" cy="459589"/>
          </a:xfrm>
        </p:spPr>
        <p:txBody>
          <a:bodyPr/>
          <a:lstStyle/>
          <a:p>
            <a:r>
              <a:rPr lang="en-GB" sz="2400">
                <a:latin typeface="+mn-lt"/>
              </a:rPr>
              <a:t>TỔNG KẾT</a:t>
            </a:r>
            <a:endParaRPr lang="en-US" sz="2400">
              <a:latin typeface="+mn-lt"/>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grpSp>
        <p:nvGrpSpPr>
          <p:cNvPr id="21" name="Group 20"/>
          <p:cNvGrpSpPr/>
          <p:nvPr/>
        </p:nvGrpSpPr>
        <p:grpSpPr>
          <a:xfrm>
            <a:off x="289929" y="847307"/>
            <a:ext cx="8625416" cy="829529"/>
            <a:chOff x="289929" y="847307"/>
            <a:chExt cx="8625416" cy="829529"/>
          </a:xfrm>
        </p:grpSpPr>
        <p:sp>
          <p:nvSpPr>
            <p:cNvPr id="9" name="Freeform 8"/>
            <p:cNvSpPr/>
            <p:nvPr/>
          </p:nvSpPr>
          <p:spPr>
            <a:xfrm>
              <a:off x="608442" y="847307"/>
              <a:ext cx="8306903" cy="829529"/>
            </a:xfrm>
            <a:custGeom>
              <a:avLst/>
              <a:gdLst>
                <a:gd name="connsiteX0" fmla="*/ 0 w 4952109"/>
                <a:gd name="connsiteY0" fmla="*/ 0 h 829527"/>
                <a:gd name="connsiteX1" fmla="*/ 4537346 w 4952109"/>
                <a:gd name="connsiteY1" fmla="*/ 0 h 829527"/>
                <a:gd name="connsiteX2" fmla="*/ 4952109 w 4952109"/>
                <a:gd name="connsiteY2" fmla="*/ 414764 h 829527"/>
                <a:gd name="connsiteX3" fmla="*/ 4537346 w 4952109"/>
                <a:gd name="connsiteY3" fmla="*/ 829527 h 829527"/>
                <a:gd name="connsiteX4" fmla="*/ 0 w 4952109"/>
                <a:gd name="connsiteY4" fmla="*/ 829527 h 829527"/>
                <a:gd name="connsiteX5" fmla="*/ 0 w 4952109"/>
                <a:gd name="connsiteY5" fmla="*/ 0 h 82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2109" h="829527">
                  <a:moveTo>
                    <a:pt x="4952109" y="829526"/>
                  </a:moveTo>
                  <a:lnTo>
                    <a:pt x="414763" y="829526"/>
                  </a:lnTo>
                  <a:lnTo>
                    <a:pt x="0" y="414763"/>
                  </a:lnTo>
                  <a:lnTo>
                    <a:pt x="414763" y="1"/>
                  </a:lnTo>
                  <a:lnTo>
                    <a:pt x="4952109" y="1"/>
                  </a:lnTo>
                  <a:lnTo>
                    <a:pt x="4952109" y="829526"/>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73180" tIns="76201" rIns="142240" bIns="76201" numCol="1" spcCol="1270" anchor="ctr" anchorCtr="0">
              <a:noAutofit/>
            </a:bodyPr>
            <a:lstStyle/>
            <a:p>
              <a:pPr lvl="0" algn="ctr" defTabSz="889000">
                <a:lnSpc>
                  <a:spcPct val="114000"/>
                </a:lnSpc>
                <a:spcBef>
                  <a:spcPts val="600"/>
                </a:spcBef>
                <a:spcAft>
                  <a:spcPts val="600"/>
                </a:spcAft>
              </a:pPr>
              <a:r>
                <a:rPr lang="en-GB" sz="2000" kern="1200">
                  <a:solidFill>
                    <a:schemeClr val="tx1">
                      <a:lumMod val="50000"/>
                    </a:schemeClr>
                  </a:solidFill>
                </a:rPr>
                <a:t>Rắn, lỏng, khí là ba thể của chất. Chúng khác nhau ở các tính chất như: hình dạng, khả năng chịu nén, khả năng lan truyền</a:t>
              </a:r>
              <a:endParaRPr lang="en-US" sz="2000" kern="1200">
                <a:solidFill>
                  <a:schemeClr val="tx1">
                    <a:lumMod val="50000"/>
                  </a:schemeClr>
                </a:solidFill>
              </a:endParaRPr>
            </a:p>
          </p:txBody>
        </p:sp>
        <p:sp>
          <p:nvSpPr>
            <p:cNvPr id="10" name="Oval 9"/>
            <p:cNvSpPr/>
            <p:nvPr/>
          </p:nvSpPr>
          <p:spPr>
            <a:xfrm>
              <a:off x="289929" y="847308"/>
              <a:ext cx="829527" cy="829527"/>
            </a:xfrm>
            <a:prstGeom prst="ellipse">
              <a:avLst/>
            </a:prstGeom>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7" name="Rectangle 16"/>
            <p:cNvSpPr/>
            <p:nvPr/>
          </p:nvSpPr>
          <p:spPr>
            <a:xfrm>
              <a:off x="515424" y="1030505"/>
              <a:ext cx="341760" cy="430887"/>
            </a:xfrm>
            <a:prstGeom prst="rect">
              <a:avLst/>
            </a:prstGeom>
          </p:spPr>
          <p:txBody>
            <a:bodyPr wrap="none">
              <a:spAutoFit/>
            </a:bodyPr>
            <a:lstStyle/>
            <a:p>
              <a:r>
                <a:rPr lang="en-GB" sz="2200" b="1">
                  <a:solidFill>
                    <a:srgbClr val="FF0000"/>
                  </a:solidFill>
                </a:rPr>
                <a:t>1</a:t>
              </a:r>
              <a:endParaRPr lang="en-US" sz="2200" b="1">
                <a:solidFill>
                  <a:srgbClr val="FF0000"/>
                </a:solidFill>
              </a:endParaRPr>
            </a:p>
          </p:txBody>
        </p:sp>
      </p:grpSp>
      <p:grpSp>
        <p:nvGrpSpPr>
          <p:cNvPr id="22" name="Group 21"/>
          <p:cNvGrpSpPr/>
          <p:nvPr/>
        </p:nvGrpSpPr>
        <p:grpSpPr>
          <a:xfrm>
            <a:off x="277902" y="1828198"/>
            <a:ext cx="8637444" cy="834414"/>
            <a:chOff x="277902" y="1828198"/>
            <a:chExt cx="8637444" cy="834414"/>
          </a:xfrm>
        </p:grpSpPr>
        <p:sp>
          <p:nvSpPr>
            <p:cNvPr id="11" name="Freeform 10"/>
            <p:cNvSpPr/>
            <p:nvPr/>
          </p:nvSpPr>
          <p:spPr>
            <a:xfrm>
              <a:off x="608442" y="1828198"/>
              <a:ext cx="8306904" cy="829529"/>
            </a:xfrm>
            <a:custGeom>
              <a:avLst/>
              <a:gdLst>
                <a:gd name="connsiteX0" fmla="*/ 0 w 4952109"/>
                <a:gd name="connsiteY0" fmla="*/ 0 h 829527"/>
                <a:gd name="connsiteX1" fmla="*/ 4537346 w 4952109"/>
                <a:gd name="connsiteY1" fmla="*/ 0 h 829527"/>
                <a:gd name="connsiteX2" fmla="*/ 4952109 w 4952109"/>
                <a:gd name="connsiteY2" fmla="*/ 414764 h 829527"/>
                <a:gd name="connsiteX3" fmla="*/ 4537346 w 4952109"/>
                <a:gd name="connsiteY3" fmla="*/ 829527 h 829527"/>
                <a:gd name="connsiteX4" fmla="*/ 0 w 4952109"/>
                <a:gd name="connsiteY4" fmla="*/ 829527 h 829527"/>
                <a:gd name="connsiteX5" fmla="*/ 0 w 4952109"/>
                <a:gd name="connsiteY5" fmla="*/ 0 h 82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2109" h="829527">
                  <a:moveTo>
                    <a:pt x="4952109" y="829526"/>
                  </a:moveTo>
                  <a:lnTo>
                    <a:pt x="414763" y="829526"/>
                  </a:lnTo>
                  <a:lnTo>
                    <a:pt x="0" y="414763"/>
                  </a:lnTo>
                  <a:lnTo>
                    <a:pt x="414763" y="1"/>
                  </a:lnTo>
                  <a:lnTo>
                    <a:pt x="4952109" y="1"/>
                  </a:lnTo>
                  <a:lnTo>
                    <a:pt x="4952109" y="829526"/>
                  </a:lnTo>
                  <a:close/>
                </a:path>
              </a:pathLst>
            </a:custGeom>
          </p:spPr>
          <p:style>
            <a:lnRef idx="2">
              <a:schemeClr val="lt1">
                <a:hueOff val="0"/>
                <a:satOff val="0"/>
                <a:lumOff val="0"/>
                <a:alphaOff val="0"/>
              </a:schemeClr>
            </a:lnRef>
            <a:fillRef idx="1">
              <a:schemeClr val="accent5">
                <a:hueOff val="-1525002"/>
                <a:satOff val="-33333"/>
                <a:lumOff val="915"/>
                <a:alphaOff val="0"/>
              </a:schemeClr>
            </a:fillRef>
            <a:effectRef idx="0">
              <a:schemeClr val="accent5">
                <a:hueOff val="-1525002"/>
                <a:satOff val="-33333"/>
                <a:lumOff val="915"/>
                <a:alphaOff val="0"/>
              </a:schemeClr>
            </a:effectRef>
            <a:fontRef idx="minor">
              <a:schemeClr val="lt1"/>
            </a:fontRef>
          </p:style>
          <p:txBody>
            <a:bodyPr spcFirstLastPara="0" vert="horz" wrap="square" lIns="573180" tIns="76201" rIns="142240" bIns="76201" numCol="1" spcCol="1270" anchor="ctr" anchorCtr="0">
              <a:noAutofit/>
            </a:bodyPr>
            <a:lstStyle/>
            <a:p>
              <a:pPr lvl="0" algn="ctr" defTabSz="889000">
                <a:lnSpc>
                  <a:spcPct val="114000"/>
                </a:lnSpc>
                <a:spcBef>
                  <a:spcPts val="600"/>
                </a:spcBef>
                <a:spcAft>
                  <a:spcPts val="600"/>
                </a:spcAft>
              </a:pPr>
              <a:r>
                <a:rPr lang="en-GB" sz="2000" kern="1200">
                  <a:solidFill>
                    <a:schemeClr val="tx1">
                      <a:lumMod val="50000"/>
                    </a:schemeClr>
                  </a:solidFill>
                </a:rPr>
                <a:t>Ở điều kiện thích hợp chất có thể chuyển từ thể này sang thể khác.</a:t>
              </a:r>
              <a:endParaRPr lang="en-US" sz="2000" kern="1200">
                <a:solidFill>
                  <a:schemeClr val="tx1">
                    <a:lumMod val="50000"/>
                  </a:schemeClr>
                </a:solidFill>
              </a:endParaRPr>
            </a:p>
          </p:txBody>
        </p:sp>
        <p:sp>
          <p:nvSpPr>
            <p:cNvPr id="12" name="Oval 11"/>
            <p:cNvSpPr/>
            <p:nvPr/>
          </p:nvSpPr>
          <p:spPr>
            <a:xfrm>
              <a:off x="277902" y="1833085"/>
              <a:ext cx="829527" cy="829527"/>
            </a:xfrm>
            <a:prstGeom prst="ellipse">
              <a:avLst/>
            </a:prstGeom>
          </p:spPr>
          <p:style>
            <a:lnRef idx="2">
              <a:schemeClr val="lt1">
                <a:hueOff val="0"/>
                <a:satOff val="0"/>
                <a:lumOff val="0"/>
                <a:alphaOff val="0"/>
              </a:schemeClr>
            </a:lnRef>
            <a:fillRef idx="1">
              <a:schemeClr val="accent5">
                <a:tint val="50000"/>
                <a:hueOff val="-1755464"/>
                <a:satOff val="-26786"/>
                <a:lumOff val="-1731"/>
                <a:alphaOff val="0"/>
              </a:schemeClr>
            </a:fillRef>
            <a:effectRef idx="0">
              <a:schemeClr val="accent5">
                <a:tint val="50000"/>
                <a:hueOff val="-1755464"/>
                <a:satOff val="-26786"/>
                <a:lumOff val="-1731"/>
                <a:alphaOff val="0"/>
              </a:schemeClr>
            </a:effectRef>
            <a:fontRef idx="minor">
              <a:schemeClr val="lt1">
                <a:hueOff val="0"/>
                <a:satOff val="0"/>
                <a:lumOff val="0"/>
                <a:alphaOff val="0"/>
              </a:schemeClr>
            </a:fontRef>
          </p:style>
        </p:sp>
        <p:sp>
          <p:nvSpPr>
            <p:cNvPr id="18" name="Rectangle 17"/>
            <p:cNvSpPr/>
            <p:nvPr/>
          </p:nvSpPr>
          <p:spPr>
            <a:xfrm>
              <a:off x="499380" y="2013086"/>
              <a:ext cx="341760" cy="430887"/>
            </a:xfrm>
            <a:prstGeom prst="rect">
              <a:avLst/>
            </a:prstGeom>
          </p:spPr>
          <p:txBody>
            <a:bodyPr wrap="none">
              <a:spAutoFit/>
            </a:bodyPr>
            <a:lstStyle/>
            <a:p>
              <a:r>
                <a:rPr lang="en-GB" sz="2200" b="1">
                  <a:solidFill>
                    <a:srgbClr val="FF0000"/>
                  </a:solidFill>
                </a:rPr>
                <a:t>2</a:t>
              </a:r>
              <a:endParaRPr lang="en-US" sz="2200" b="1">
                <a:solidFill>
                  <a:srgbClr val="FF0000"/>
                </a:solidFill>
              </a:endParaRPr>
            </a:p>
          </p:txBody>
        </p:sp>
      </p:grpSp>
      <p:grpSp>
        <p:nvGrpSpPr>
          <p:cNvPr id="23" name="Group 22"/>
          <p:cNvGrpSpPr/>
          <p:nvPr/>
        </p:nvGrpSpPr>
        <p:grpSpPr>
          <a:xfrm>
            <a:off x="277901" y="2828270"/>
            <a:ext cx="8637443" cy="834413"/>
            <a:chOff x="277901" y="2828270"/>
            <a:chExt cx="8637443" cy="834413"/>
          </a:xfrm>
        </p:grpSpPr>
        <p:sp>
          <p:nvSpPr>
            <p:cNvPr id="13" name="Freeform 12"/>
            <p:cNvSpPr/>
            <p:nvPr/>
          </p:nvSpPr>
          <p:spPr>
            <a:xfrm>
              <a:off x="608441" y="2833155"/>
              <a:ext cx="8306903" cy="829528"/>
            </a:xfrm>
            <a:custGeom>
              <a:avLst/>
              <a:gdLst>
                <a:gd name="connsiteX0" fmla="*/ 0 w 4952109"/>
                <a:gd name="connsiteY0" fmla="*/ 0 h 829527"/>
                <a:gd name="connsiteX1" fmla="*/ 4537346 w 4952109"/>
                <a:gd name="connsiteY1" fmla="*/ 0 h 829527"/>
                <a:gd name="connsiteX2" fmla="*/ 4952109 w 4952109"/>
                <a:gd name="connsiteY2" fmla="*/ 414764 h 829527"/>
                <a:gd name="connsiteX3" fmla="*/ 4537346 w 4952109"/>
                <a:gd name="connsiteY3" fmla="*/ 829527 h 829527"/>
                <a:gd name="connsiteX4" fmla="*/ 0 w 4952109"/>
                <a:gd name="connsiteY4" fmla="*/ 829527 h 829527"/>
                <a:gd name="connsiteX5" fmla="*/ 0 w 4952109"/>
                <a:gd name="connsiteY5" fmla="*/ 0 h 82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2109" h="829527">
                  <a:moveTo>
                    <a:pt x="4952109" y="829526"/>
                  </a:moveTo>
                  <a:lnTo>
                    <a:pt x="414763" y="829526"/>
                  </a:lnTo>
                  <a:lnTo>
                    <a:pt x="0" y="414763"/>
                  </a:lnTo>
                  <a:lnTo>
                    <a:pt x="414763" y="1"/>
                  </a:lnTo>
                  <a:lnTo>
                    <a:pt x="4952109" y="1"/>
                  </a:lnTo>
                  <a:lnTo>
                    <a:pt x="4952109" y="829526"/>
                  </a:lnTo>
                  <a:close/>
                </a:path>
              </a:pathLst>
            </a:custGeom>
          </p:spPr>
          <p:style>
            <a:lnRef idx="2">
              <a:schemeClr val="lt1">
                <a:hueOff val="0"/>
                <a:satOff val="0"/>
                <a:lumOff val="0"/>
                <a:alphaOff val="0"/>
              </a:schemeClr>
            </a:lnRef>
            <a:fillRef idx="1">
              <a:schemeClr val="accent5">
                <a:hueOff val="-3050003"/>
                <a:satOff val="-66667"/>
                <a:lumOff val="1830"/>
                <a:alphaOff val="0"/>
              </a:schemeClr>
            </a:fillRef>
            <a:effectRef idx="0">
              <a:schemeClr val="accent5">
                <a:hueOff val="-3050003"/>
                <a:satOff val="-66667"/>
                <a:lumOff val="1830"/>
                <a:alphaOff val="0"/>
              </a:schemeClr>
            </a:effectRef>
            <a:fontRef idx="minor">
              <a:schemeClr val="lt1"/>
            </a:fontRef>
          </p:style>
          <p:txBody>
            <a:bodyPr spcFirstLastPara="0" vert="horz" wrap="square" lIns="573180" tIns="76201" rIns="142240" bIns="76200" numCol="1" spcCol="1270" anchor="ctr" anchorCtr="0">
              <a:noAutofit/>
            </a:bodyPr>
            <a:lstStyle/>
            <a:p>
              <a:pPr lvl="0" algn="ctr" defTabSz="889000">
                <a:lnSpc>
                  <a:spcPct val="114000"/>
                </a:lnSpc>
                <a:spcBef>
                  <a:spcPts val="600"/>
                </a:spcBef>
                <a:spcAft>
                  <a:spcPts val="600"/>
                </a:spcAft>
              </a:pPr>
              <a:r>
                <a:rPr lang="en-GB" sz="2000" kern="1200">
                  <a:solidFill>
                    <a:schemeClr val="tx1">
                      <a:lumMod val="50000"/>
                    </a:schemeClr>
                  </a:solidFill>
                </a:rPr>
                <a:t>Sự nóng chảy, sự đông đặc, sự sôi của một chất xảy ra ở một nhiệt độ xác định</a:t>
              </a:r>
              <a:endParaRPr lang="en-US" sz="2000" kern="1200">
                <a:solidFill>
                  <a:schemeClr val="tx1">
                    <a:lumMod val="50000"/>
                  </a:schemeClr>
                </a:solidFill>
              </a:endParaRPr>
            </a:p>
          </p:txBody>
        </p:sp>
        <p:sp>
          <p:nvSpPr>
            <p:cNvPr id="14" name="Oval 13"/>
            <p:cNvSpPr/>
            <p:nvPr/>
          </p:nvSpPr>
          <p:spPr>
            <a:xfrm>
              <a:off x="277901" y="2828270"/>
              <a:ext cx="829527" cy="829527"/>
            </a:xfrm>
            <a:prstGeom prst="ellipse">
              <a:avLst/>
            </a:prstGeom>
          </p:spPr>
          <p:style>
            <a:lnRef idx="2">
              <a:schemeClr val="lt1">
                <a:hueOff val="0"/>
                <a:satOff val="0"/>
                <a:lumOff val="0"/>
                <a:alphaOff val="0"/>
              </a:schemeClr>
            </a:lnRef>
            <a:fillRef idx="1">
              <a:schemeClr val="accent5">
                <a:tint val="50000"/>
                <a:hueOff val="-3510927"/>
                <a:satOff val="-53573"/>
                <a:lumOff val="-3461"/>
                <a:alphaOff val="0"/>
              </a:schemeClr>
            </a:fillRef>
            <a:effectRef idx="0">
              <a:schemeClr val="accent5">
                <a:tint val="50000"/>
                <a:hueOff val="-3510927"/>
                <a:satOff val="-53573"/>
                <a:lumOff val="-3461"/>
                <a:alphaOff val="0"/>
              </a:schemeClr>
            </a:effectRef>
            <a:fontRef idx="minor">
              <a:schemeClr val="lt1">
                <a:hueOff val="0"/>
                <a:satOff val="0"/>
                <a:lumOff val="0"/>
                <a:alphaOff val="0"/>
              </a:schemeClr>
            </a:fontRef>
          </p:style>
        </p:sp>
        <p:sp>
          <p:nvSpPr>
            <p:cNvPr id="19" name="Rectangle 18"/>
            <p:cNvSpPr/>
            <p:nvPr/>
          </p:nvSpPr>
          <p:spPr>
            <a:xfrm>
              <a:off x="523444" y="3023681"/>
              <a:ext cx="451632" cy="430887"/>
            </a:xfrm>
            <a:prstGeom prst="rect">
              <a:avLst/>
            </a:prstGeom>
          </p:spPr>
          <p:txBody>
            <a:bodyPr wrap="square">
              <a:spAutoFit/>
            </a:bodyPr>
            <a:lstStyle/>
            <a:p>
              <a:r>
                <a:rPr lang="en-GB" sz="2200" b="1">
                  <a:solidFill>
                    <a:srgbClr val="FF0000"/>
                  </a:solidFill>
                </a:rPr>
                <a:t>3</a:t>
              </a:r>
              <a:endParaRPr lang="en-US" sz="2200" b="1">
                <a:solidFill>
                  <a:srgbClr val="FF0000"/>
                </a:solidFill>
              </a:endParaRPr>
            </a:p>
          </p:txBody>
        </p:sp>
      </p:grpSp>
      <p:grpSp>
        <p:nvGrpSpPr>
          <p:cNvPr id="24" name="Group 23"/>
          <p:cNvGrpSpPr/>
          <p:nvPr/>
        </p:nvGrpSpPr>
        <p:grpSpPr>
          <a:xfrm>
            <a:off x="289929" y="3811424"/>
            <a:ext cx="8625415" cy="844184"/>
            <a:chOff x="289929" y="3811424"/>
            <a:chExt cx="8625415" cy="844184"/>
          </a:xfrm>
        </p:grpSpPr>
        <p:sp>
          <p:nvSpPr>
            <p:cNvPr id="15" name="Freeform 14"/>
            <p:cNvSpPr/>
            <p:nvPr/>
          </p:nvSpPr>
          <p:spPr>
            <a:xfrm>
              <a:off x="608442" y="3826080"/>
              <a:ext cx="8306902" cy="829528"/>
            </a:xfrm>
            <a:custGeom>
              <a:avLst/>
              <a:gdLst>
                <a:gd name="connsiteX0" fmla="*/ 0 w 4952109"/>
                <a:gd name="connsiteY0" fmla="*/ 0 h 829527"/>
                <a:gd name="connsiteX1" fmla="*/ 4537346 w 4952109"/>
                <a:gd name="connsiteY1" fmla="*/ 0 h 829527"/>
                <a:gd name="connsiteX2" fmla="*/ 4952109 w 4952109"/>
                <a:gd name="connsiteY2" fmla="*/ 414764 h 829527"/>
                <a:gd name="connsiteX3" fmla="*/ 4537346 w 4952109"/>
                <a:gd name="connsiteY3" fmla="*/ 829527 h 829527"/>
                <a:gd name="connsiteX4" fmla="*/ 0 w 4952109"/>
                <a:gd name="connsiteY4" fmla="*/ 829527 h 829527"/>
                <a:gd name="connsiteX5" fmla="*/ 0 w 4952109"/>
                <a:gd name="connsiteY5" fmla="*/ 0 h 82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2109" h="829527">
                  <a:moveTo>
                    <a:pt x="4952109" y="829526"/>
                  </a:moveTo>
                  <a:lnTo>
                    <a:pt x="414763" y="829526"/>
                  </a:lnTo>
                  <a:lnTo>
                    <a:pt x="0" y="414763"/>
                  </a:lnTo>
                  <a:lnTo>
                    <a:pt x="414763" y="1"/>
                  </a:lnTo>
                  <a:lnTo>
                    <a:pt x="4952109" y="1"/>
                  </a:lnTo>
                  <a:lnTo>
                    <a:pt x="4952109" y="829526"/>
                  </a:lnTo>
                  <a:close/>
                </a:path>
              </a:pathLst>
            </a:custGeom>
          </p:spPr>
          <p:style>
            <a:lnRef idx="2">
              <a:schemeClr val="lt1">
                <a:hueOff val="0"/>
                <a:satOff val="0"/>
                <a:lumOff val="0"/>
                <a:alphaOff val="0"/>
              </a:schemeClr>
            </a:lnRef>
            <a:fillRef idx="1">
              <a:schemeClr val="accent5">
                <a:hueOff val="-4575005"/>
                <a:satOff val="-100000"/>
                <a:lumOff val="2745"/>
                <a:alphaOff val="0"/>
              </a:schemeClr>
            </a:fillRef>
            <a:effectRef idx="0">
              <a:schemeClr val="accent5">
                <a:hueOff val="-4575005"/>
                <a:satOff val="-100000"/>
                <a:lumOff val="2745"/>
                <a:alphaOff val="0"/>
              </a:schemeClr>
            </a:effectRef>
            <a:fontRef idx="minor">
              <a:schemeClr val="lt1"/>
            </a:fontRef>
          </p:style>
          <p:txBody>
            <a:bodyPr spcFirstLastPara="0" vert="horz" wrap="square" lIns="573180" tIns="76201" rIns="142240" bIns="76200" numCol="1" spcCol="1270" anchor="ctr" anchorCtr="0">
              <a:noAutofit/>
            </a:bodyPr>
            <a:lstStyle/>
            <a:p>
              <a:pPr lvl="0" algn="ctr" defTabSz="889000">
                <a:lnSpc>
                  <a:spcPct val="114000"/>
                </a:lnSpc>
                <a:spcBef>
                  <a:spcPts val="600"/>
                </a:spcBef>
                <a:spcAft>
                  <a:spcPts val="600"/>
                </a:spcAft>
              </a:pPr>
              <a:r>
                <a:rPr lang="en-GB" sz="2000" kern="1200">
                  <a:solidFill>
                    <a:schemeClr val="tx1">
                      <a:lumMod val="50000"/>
                    </a:schemeClr>
                  </a:solidFill>
                </a:rPr>
                <a:t>Sự bay hơi và sự ngưng tụ xảy ra ở mọi nhiệt độ</a:t>
              </a:r>
              <a:endParaRPr lang="en-US" sz="2000" kern="1200">
                <a:solidFill>
                  <a:schemeClr val="tx1">
                    <a:lumMod val="50000"/>
                  </a:schemeClr>
                </a:solidFill>
              </a:endParaRPr>
            </a:p>
          </p:txBody>
        </p:sp>
        <p:sp>
          <p:nvSpPr>
            <p:cNvPr id="16" name="Oval 15"/>
            <p:cNvSpPr/>
            <p:nvPr/>
          </p:nvSpPr>
          <p:spPr>
            <a:xfrm>
              <a:off x="289929" y="3811424"/>
              <a:ext cx="829527" cy="829527"/>
            </a:xfrm>
            <a:prstGeom prst="ellipse">
              <a:avLst/>
            </a:prstGeom>
          </p:spPr>
          <p:style>
            <a:lnRef idx="2">
              <a:schemeClr val="lt1">
                <a:hueOff val="0"/>
                <a:satOff val="0"/>
                <a:lumOff val="0"/>
                <a:alphaOff val="0"/>
              </a:schemeClr>
            </a:lnRef>
            <a:fillRef idx="1">
              <a:schemeClr val="accent5">
                <a:tint val="50000"/>
                <a:hueOff val="-5266391"/>
                <a:satOff val="-80359"/>
                <a:lumOff val="-5192"/>
                <a:alphaOff val="0"/>
              </a:schemeClr>
            </a:fillRef>
            <a:effectRef idx="0">
              <a:schemeClr val="accent5">
                <a:tint val="50000"/>
                <a:hueOff val="-5266391"/>
                <a:satOff val="-80359"/>
                <a:lumOff val="-5192"/>
                <a:alphaOff val="0"/>
              </a:schemeClr>
            </a:effectRef>
            <a:fontRef idx="minor">
              <a:schemeClr val="lt1">
                <a:hueOff val="0"/>
                <a:satOff val="0"/>
                <a:lumOff val="0"/>
                <a:alphaOff val="0"/>
              </a:schemeClr>
            </a:fontRef>
          </p:style>
        </p:sp>
        <p:sp>
          <p:nvSpPr>
            <p:cNvPr id="20" name="Rectangle 19"/>
            <p:cNvSpPr/>
            <p:nvPr/>
          </p:nvSpPr>
          <p:spPr>
            <a:xfrm>
              <a:off x="523444" y="3989304"/>
              <a:ext cx="544650" cy="430887"/>
            </a:xfrm>
            <a:prstGeom prst="rect">
              <a:avLst/>
            </a:prstGeom>
          </p:spPr>
          <p:txBody>
            <a:bodyPr wrap="square">
              <a:spAutoFit/>
            </a:bodyPr>
            <a:lstStyle/>
            <a:p>
              <a:r>
                <a:rPr lang="en-GB" sz="2200" b="1">
                  <a:solidFill>
                    <a:srgbClr val="FF0000"/>
                  </a:solidFill>
                </a:rPr>
                <a:t>4</a:t>
              </a:r>
              <a:endParaRPr lang="en-US" sz="2200" b="1">
                <a:solidFill>
                  <a:srgbClr val="FF0000"/>
                </a:solidFill>
              </a:endParaRPr>
            </a:p>
          </p:txBody>
        </p:sp>
      </p:grpSp>
    </p:spTree>
    <p:extLst>
      <p:ext uri="{BB962C8B-B14F-4D97-AF65-F5344CB8AC3E}">
        <p14:creationId xmlns:p14="http://schemas.microsoft.com/office/powerpoint/2010/main" val="13172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6" name="Google Shape;531;p21"/>
          <p:cNvSpPr txBox="1">
            <a:spLocks noGrp="1"/>
          </p:cNvSpPr>
          <p:nvPr>
            <p:ph type="title"/>
          </p:nvPr>
        </p:nvSpPr>
        <p:spPr>
          <a:xfrm>
            <a:off x="3320336" y="20163"/>
            <a:ext cx="2425603" cy="55584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a:latin typeface="Arial" panose="020B0604020202020204" pitchFamily="34" charset="0"/>
                <a:cs typeface="Arial" panose="020B0604020202020204" pitchFamily="34" charset="0"/>
              </a:rPr>
              <a:t>LUYỆN TẬP</a:t>
            </a:r>
          </a:p>
        </p:txBody>
      </p:sp>
      <p:sp>
        <p:nvSpPr>
          <p:cNvPr id="7" name="Rectangle 6"/>
          <p:cNvSpPr/>
          <p:nvPr/>
        </p:nvSpPr>
        <p:spPr>
          <a:xfrm>
            <a:off x="497326" y="562274"/>
            <a:ext cx="8004164" cy="461665"/>
          </a:xfrm>
          <a:prstGeom prst="rect">
            <a:avLst/>
          </a:prstGeom>
        </p:spPr>
        <p:txBody>
          <a:bodyPr wrap="square">
            <a:spAutoFit/>
          </a:bodyPr>
          <a:lstStyle/>
          <a:p>
            <a:pPr lvl="0" algn="ctr">
              <a:lnSpc>
                <a:spcPct val="120000"/>
              </a:lnSpc>
              <a:spcAft>
                <a:spcPts val="1000"/>
              </a:spcAft>
            </a:pPr>
            <a:r>
              <a:rPr lang="en-GB" sz="2000" b="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Câu 1: Điền các từ thích hợp vào chỗ chấm trong đoạn văn sau:</a:t>
            </a:r>
            <a:endParaRPr lang="en-US" sz="2000" b="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497326" y="1199248"/>
            <a:ext cx="8249631"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20000"/>
              </a:lnSpc>
              <a:spcBef>
                <a:spcPts val="600"/>
              </a:spcBef>
              <a:spcAft>
                <a:spcPts val="600"/>
              </a:spcAft>
            </a:pPr>
            <a:r>
              <a:rPr lang="en-US" sz="2000">
                <a:latin typeface="Arial" panose="020B0604020202020204" pitchFamily="34" charset="0"/>
                <a:cs typeface="Arial" panose="020B0604020202020204" pitchFamily="34" charset="0"/>
              </a:rPr>
              <a:t>Trên Trái Đất, nước tồn tại ở các thể (1) ………………………</a:t>
            </a:r>
          </a:p>
          <a:p>
            <a:pPr algn="just">
              <a:lnSpc>
                <a:spcPct val="120000"/>
              </a:lnSpc>
              <a:spcBef>
                <a:spcPts val="600"/>
              </a:spcBef>
              <a:spcAft>
                <a:spcPts val="600"/>
              </a:spcAft>
            </a:pPr>
            <a:r>
              <a:rPr lang="en-US" sz="2000">
                <a:latin typeface="Arial" panose="020B0604020202020204" pitchFamily="34" charset="0"/>
                <a:cs typeface="Arial" panose="020B0604020202020204" pitchFamily="34" charset="0"/>
              </a:rPr>
              <a:t>Nước ở sông hồ, đại dương ở thể (2) ………… Ở thể này nước có khả năng (3)………………………….. nên có thể chảy từ sông vào biển.</a:t>
            </a:r>
          </a:p>
          <a:p>
            <a:pPr algn="just">
              <a:lnSpc>
                <a:spcPct val="120000"/>
              </a:lnSpc>
              <a:spcBef>
                <a:spcPts val="600"/>
              </a:spcBef>
              <a:spcAft>
                <a:spcPts val="600"/>
              </a:spcAft>
            </a:pPr>
            <a:r>
              <a:rPr lang="en-US" sz="2000">
                <a:latin typeface="Arial" panose="020B0604020202020204" pitchFamily="34" charset="0"/>
                <a:cs typeface="Arial" panose="020B0604020202020204" pitchFamily="34" charset="0"/>
              </a:rPr>
              <a:t>Ở thể (4)….............. nước không có hình dạng cố định.</a:t>
            </a:r>
          </a:p>
          <a:p>
            <a:pPr algn="just">
              <a:lnSpc>
                <a:spcPct val="150000"/>
              </a:lnSpc>
              <a:spcBef>
                <a:spcPts val="600"/>
              </a:spcBef>
              <a:spcAft>
                <a:spcPts val="600"/>
              </a:spcAft>
            </a:pPr>
            <a:r>
              <a:rPr lang="en-US" sz="2000">
                <a:latin typeface="Arial" panose="020B0604020202020204" pitchFamily="34" charset="0"/>
                <a:cs typeface="Arial" panose="020B0604020202020204" pitchFamily="34" charset="0"/>
              </a:rPr>
              <a:t>Khi nước ở thể (5)……… nó (6) ………………………… và (7)…………………… </a:t>
            </a:r>
            <a:r>
              <a:rPr lang="nl-NL" sz="2000">
                <a:latin typeface="Arial" panose="020B0604020202020204" pitchFamily="34" charset="0"/>
                <a:ea typeface="Arial" panose="020B0604020202020204" pitchFamily="34" charset="0"/>
                <a:cs typeface="Arial" panose="020B0604020202020204" pitchFamily="34" charset="0"/>
              </a:rPr>
              <a:t>Do đó khi bị đóng băng, nước sông sẽ</a:t>
            </a:r>
            <a:r>
              <a:rPr lang="en-US" sz="2000">
                <a:latin typeface="Arial" panose="020B0604020202020204" pitchFamily="34" charset="0"/>
                <a:ea typeface="Arial" panose="020B0604020202020204" pitchFamily="34" charset="0"/>
                <a:cs typeface="Arial" panose="020B0604020202020204" pitchFamily="34" charset="0"/>
              </a:rPr>
              <a:t> </a:t>
            </a:r>
            <a:r>
              <a:rPr lang="en-GB" sz="2000">
                <a:latin typeface="Arial" panose="020B0604020202020204" pitchFamily="34" charset="0"/>
                <a:ea typeface="Arial" panose="020B0604020202020204" pitchFamily="34" charset="0"/>
                <a:cs typeface="Arial" panose="020B0604020202020204" pitchFamily="34" charset="0"/>
              </a:rPr>
              <a:t>không thể chảy ra biển. Ta có thể đi trên mặt nước sông đóng băng.</a:t>
            </a:r>
            <a:endParaRPr lang="en-US" sz="2000">
              <a:latin typeface="Arial" panose="020B0604020202020204" pitchFamily="34" charset="0"/>
              <a:ea typeface="Arial" panose="020B0604020202020204" pitchFamily="34" charset="0"/>
              <a:cs typeface="Arial" panose="020B0604020202020204" pitchFamily="34" charset="0"/>
            </a:endParaRPr>
          </a:p>
        </p:txBody>
      </p:sp>
      <p:sp>
        <p:nvSpPr>
          <p:cNvPr id="9" name="Rectangle 8"/>
          <p:cNvSpPr/>
          <p:nvPr/>
        </p:nvSpPr>
        <p:spPr>
          <a:xfrm>
            <a:off x="5212188" y="1199248"/>
            <a:ext cx="1620957" cy="424732"/>
          </a:xfrm>
          <a:prstGeom prst="rect">
            <a:avLst/>
          </a:prstGeom>
        </p:spPr>
        <p:txBody>
          <a:bodyPr wrap="none">
            <a:spAutoFit/>
          </a:bodyPr>
          <a:lstStyle/>
          <a:p>
            <a:pPr lvl="0" algn="just">
              <a:lnSpc>
                <a:spcPct val="120000"/>
              </a:lnSpc>
              <a:spcAft>
                <a:spcPts val="1000"/>
              </a:spcAft>
            </a:pPr>
            <a:r>
              <a:rPr lang="en-GB" sz="1800" b="1">
                <a:solidFill>
                  <a:srgbClr val="FF0000"/>
                </a:solidFill>
                <a:latin typeface="Arial" panose="020B0604020202020204" pitchFamily="34" charset="0"/>
                <a:ea typeface="Calibri" panose="020F0502020204030204" pitchFamily="34" charset="0"/>
                <a:cs typeface="Arial" panose="020B0604020202020204" pitchFamily="34" charset="0"/>
              </a:rPr>
              <a:t>rắn, lỏng, khí</a:t>
            </a:r>
          </a:p>
        </p:txBody>
      </p:sp>
      <p:sp>
        <p:nvSpPr>
          <p:cNvPr id="10" name="Rectangle 9"/>
          <p:cNvSpPr/>
          <p:nvPr/>
        </p:nvSpPr>
        <p:spPr>
          <a:xfrm>
            <a:off x="5073960" y="1719715"/>
            <a:ext cx="671979" cy="394210"/>
          </a:xfrm>
          <a:prstGeom prst="rect">
            <a:avLst/>
          </a:prstGeom>
        </p:spPr>
        <p:txBody>
          <a:bodyPr wrap="none">
            <a:spAutoFit/>
          </a:bodyPr>
          <a:lstStyle/>
          <a:p>
            <a:pPr lvl="0" algn="just">
              <a:lnSpc>
                <a:spcPct val="120000"/>
              </a:lnSpc>
              <a:spcAft>
                <a:spcPts val="1000"/>
              </a:spcAft>
            </a:pPr>
            <a:r>
              <a:rPr lang="en-GB" sz="1800" b="1">
                <a:solidFill>
                  <a:srgbClr val="FF0000"/>
                </a:solidFill>
                <a:latin typeface="Arial" panose="020B0604020202020204" pitchFamily="34" charset="0"/>
                <a:ea typeface="Calibri" panose="020F0502020204030204" pitchFamily="34" charset="0"/>
                <a:cs typeface="Arial" panose="020B0604020202020204" pitchFamily="34" charset="0"/>
              </a:rPr>
              <a:t>lỏng</a:t>
            </a:r>
          </a:p>
        </p:txBody>
      </p:sp>
      <p:sp>
        <p:nvSpPr>
          <p:cNvPr id="11" name="Rectangle 10"/>
          <p:cNvSpPr/>
          <p:nvPr/>
        </p:nvSpPr>
        <p:spPr>
          <a:xfrm>
            <a:off x="1691165" y="2089494"/>
            <a:ext cx="2557110" cy="369332"/>
          </a:xfrm>
          <a:prstGeom prst="rect">
            <a:avLst/>
          </a:prstGeom>
        </p:spPr>
        <p:txBody>
          <a:bodyPr wrap="none">
            <a:spAutoFit/>
          </a:bodyPr>
          <a:lstStyle/>
          <a:p>
            <a:r>
              <a:rPr lang="en-GB" sz="1800" b="1">
                <a:solidFill>
                  <a:srgbClr val="FF0000"/>
                </a:solidFill>
                <a:latin typeface="Arial" panose="020B0604020202020204" pitchFamily="34" charset="0"/>
                <a:ea typeface="Calibri" panose="020F0502020204030204" pitchFamily="34" charset="0"/>
                <a:cs typeface="Arial" panose="020B0604020202020204" pitchFamily="34" charset="0"/>
              </a:rPr>
              <a:t>chảy tràn trên bề mặt</a:t>
            </a:r>
            <a:endParaRPr lang="en-US" sz="1800"/>
          </a:p>
        </p:txBody>
      </p:sp>
      <p:sp>
        <p:nvSpPr>
          <p:cNvPr id="12" name="Rectangle 11"/>
          <p:cNvSpPr/>
          <p:nvPr/>
        </p:nvSpPr>
        <p:spPr>
          <a:xfrm>
            <a:off x="1564151" y="2590688"/>
            <a:ext cx="1210588" cy="394210"/>
          </a:xfrm>
          <a:prstGeom prst="rect">
            <a:avLst/>
          </a:prstGeom>
        </p:spPr>
        <p:txBody>
          <a:bodyPr wrap="none">
            <a:spAutoFit/>
          </a:bodyPr>
          <a:lstStyle/>
          <a:p>
            <a:pPr lvl="0" algn="just">
              <a:lnSpc>
                <a:spcPct val="120000"/>
              </a:lnSpc>
              <a:spcAft>
                <a:spcPts val="1000"/>
              </a:spcAft>
            </a:pPr>
            <a:r>
              <a:rPr lang="en-GB" sz="1800" b="1">
                <a:solidFill>
                  <a:srgbClr val="FF0000"/>
                </a:solidFill>
                <a:latin typeface="Arial" panose="020B0604020202020204" pitchFamily="34" charset="0"/>
                <a:ea typeface="Calibri" panose="020F0502020204030204" pitchFamily="34" charset="0"/>
                <a:cs typeface="Arial" panose="020B0604020202020204" pitchFamily="34" charset="0"/>
              </a:rPr>
              <a:t>Lỏng, khí</a:t>
            </a:r>
          </a:p>
        </p:txBody>
      </p:sp>
      <p:sp>
        <p:nvSpPr>
          <p:cNvPr id="13" name="Rectangle 12"/>
          <p:cNvSpPr/>
          <p:nvPr/>
        </p:nvSpPr>
        <p:spPr>
          <a:xfrm>
            <a:off x="3588028" y="3142987"/>
            <a:ext cx="543739" cy="394210"/>
          </a:xfrm>
          <a:prstGeom prst="rect">
            <a:avLst/>
          </a:prstGeom>
        </p:spPr>
        <p:txBody>
          <a:bodyPr wrap="none">
            <a:spAutoFit/>
          </a:bodyPr>
          <a:lstStyle/>
          <a:p>
            <a:pPr lvl="0" algn="just">
              <a:lnSpc>
                <a:spcPct val="120000"/>
              </a:lnSpc>
              <a:spcAft>
                <a:spcPts val="1000"/>
              </a:spcAft>
            </a:pPr>
            <a:r>
              <a:rPr lang="en-GB" sz="1800" b="1">
                <a:solidFill>
                  <a:srgbClr val="FF0000"/>
                </a:solidFill>
                <a:latin typeface="Arial" panose="020B0604020202020204" pitchFamily="34" charset="0"/>
                <a:ea typeface="Calibri" panose="020F0502020204030204" pitchFamily="34" charset="0"/>
                <a:cs typeface="Arial" panose="020B0604020202020204" pitchFamily="34" charset="0"/>
              </a:rPr>
              <a:t>rắn</a:t>
            </a:r>
          </a:p>
        </p:txBody>
      </p:sp>
      <p:sp>
        <p:nvSpPr>
          <p:cNvPr id="14" name="Rectangle 13"/>
          <p:cNvSpPr/>
          <p:nvPr/>
        </p:nvSpPr>
        <p:spPr>
          <a:xfrm>
            <a:off x="5576500" y="3198861"/>
            <a:ext cx="2544286" cy="369332"/>
          </a:xfrm>
          <a:prstGeom prst="rect">
            <a:avLst/>
          </a:prstGeom>
        </p:spPr>
        <p:txBody>
          <a:bodyPr wrap="none">
            <a:spAutoFit/>
          </a:bodyPr>
          <a:lstStyle/>
          <a:p>
            <a:r>
              <a:rPr lang="en-GB" sz="1800" b="1">
                <a:solidFill>
                  <a:srgbClr val="FF0000"/>
                </a:solidFill>
                <a:latin typeface="Arial" panose="020B0604020202020204" pitchFamily="34" charset="0"/>
                <a:ea typeface="Calibri" panose="020F0502020204030204" pitchFamily="34" charset="0"/>
                <a:cs typeface="Arial" panose="020B0604020202020204" pitchFamily="34" charset="0"/>
              </a:rPr>
              <a:t>có hình dạng cố định</a:t>
            </a:r>
            <a:endParaRPr lang="en-US" sz="1800"/>
          </a:p>
        </p:txBody>
      </p:sp>
      <p:sp>
        <p:nvSpPr>
          <p:cNvPr id="15" name="Rectangle 14"/>
          <p:cNvSpPr/>
          <p:nvPr/>
        </p:nvSpPr>
        <p:spPr>
          <a:xfrm>
            <a:off x="1012392" y="3671444"/>
            <a:ext cx="2110516" cy="369332"/>
          </a:xfrm>
          <a:prstGeom prst="rect">
            <a:avLst/>
          </a:prstGeom>
        </p:spPr>
        <p:txBody>
          <a:bodyPr wrap="square">
            <a:spAutoFit/>
          </a:bodyPr>
          <a:lstStyle/>
          <a:p>
            <a:r>
              <a:rPr lang="en-US" sz="1800" b="1">
                <a:solidFill>
                  <a:srgbClr val="FF0000"/>
                </a:solidFill>
              </a:rPr>
              <a:t>rất khó nén</a:t>
            </a:r>
          </a:p>
        </p:txBody>
      </p:sp>
    </p:spTree>
    <p:extLst>
      <p:ext uri="{BB962C8B-B14F-4D97-AF65-F5344CB8AC3E}">
        <p14:creationId xmlns:p14="http://schemas.microsoft.com/office/powerpoint/2010/main" val="202223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barn(inVertical)">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barn(inVertical)">
                                      <p:cBhvr>
                                        <p:cTn id="28" dur="500"/>
                                        <p:tgtEl>
                                          <p:spTgt spid="1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barn(inVertical)">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barn(inVertical)">
                                      <p:cBhvr>
                                        <p:cTn id="38" dur="500"/>
                                        <p:tgtEl>
                                          <p:spTgt spid="1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barn(inVertical)">
                                      <p:cBhvr>
                                        <p:cTn id="43"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6" name="Rectangle 5"/>
          <p:cNvSpPr/>
          <p:nvPr/>
        </p:nvSpPr>
        <p:spPr>
          <a:xfrm>
            <a:off x="672607" y="385087"/>
            <a:ext cx="7798785" cy="1034899"/>
          </a:xfrm>
          <a:prstGeom prst="rect">
            <a:avLst/>
          </a:prstGeom>
        </p:spPr>
        <p:txBody>
          <a:bodyPr wrap="square">
            <a:spAutoFit/>
          </a:bodyPr>
          <a:lstStyle/>
          <a:p>
            <a:pPr>
              <a:lnSpc>
                <a:spcPct val="135000"/>
              </a:lnSpc>
              <a:spcBef>
                <a:spcPts val="600"/>
              </a:spcBef>
              <a:spcAft>
                <a:spcPts val="600"/>
              </a:spcAft>
            </a:pPr>
            <a:r>
              <a:rPr lang="en-GB" sz="2400" b="1">
                <a:solidFill>
                  <a:schemeClr val="tx1">
                    <a:lumMod val="50000"/>
                  </a:schemeClr>
                </a:solidFill>
                <a:latin typeface="Arial" panose="020B0604020202020204" pitchFamily="34" charset="0"/>
                <a:cs typeface="Arial" panose="020B0604020202020204" pitchFamily="34" charset="0"/>
              </a:rPr>
              <a:t>Câu 2: </a:t>
            </a:r>
            <a:r>
              <a:rPr lang="vi-VN" sz="2400">
                <a:solidFill>
                  <a:schemeClr val="tx1">
                    <a:lumMod val="50000"/>
                  </a:schemeClr>
                </a:solidFill>
                <a:latin typeface="Arial" panose="020B0604020202020204" pitchFamily="34" charset="0"/>
                <a:cs typeface="Arial" panose="020B0604020202020204" pitchFamily="34" charset="0"/>
              </a:rPr>
              <a:t>Hiện tượng tự nhiên nào sau đây là do hơi nước ngưng tụ?</a:t>
            </a:r>
            <a:endParaRPr lang="en-US" sz="2400">
              <a:solidFill>
                <a:schemeClr val="tx1">
                  <a:lumMod val="50000"/>
                </a:schemeClr>
              </a:solidFill>
              <a:latin typeface="Arial" panose="020B0604020202020204" pitchFamily="34" charset="0"/>
              <a:cs typeface="Arial" panose="020B0604020202020204" pitchFamily="34" charset="0"/>
            </a:endParaRPr>
          </a:p>
        </p:txBody>
      </p:sp>
      <p:sp>
        <p:nvSpPr>
          <p:cNvPr id="7" name="Rectangle 6"/>
          <p:cNvSpPr/>
          <p:nvPr/>
        </p:nvSpPr>
        <p:spPr>
          <a:xfrm>
            <a:off x="2767263" y="1710813"/>
            <a:ext cx="4572000" cy="2548390"/>
          </a:xfrm>
          <a:prstGeom prst="rect">
            <a:avLst/>
          </a:prstGeom>
        </p:spPr>
        <p:txBody>
          <a:bodyPr>
            <a:spAutoFit/>
          </a:bodyPr>
          <a:lstStyle/>
          <a:p>
            <a:pPr>
              <a:lnSpc>
                <a:spcPct val="135000"/>
              </a:lnSpc>
              <a:spcBef>
                <a:spcPts val="600"/>
              </a:spcBef>
              <a:spcAft>
                <a:spcPts val="600"/>
              </a:spcAft>
            </a:pPr>
            <a:r>
              <a:rPr lang="vi-VN" sz="2400">
                <a:solidFill>
                  <a:srgbClr val="002060"/>
                </a:solidFill>
                <a:latin typeface="Arial" panose="020B0604020202020204" pitchFamily="34" charset="0"/>
                <a:cs typeface="Arial" panose="020B0604020202020204" pitchFamily="34" charset="0"/>
              </a:rPr>
              <a:t>A. Tạo thành mây.</a:t>
            </a:r>
          </a:p>
          <a:p>
            <a:pPr>
              <a:lnSpc>
                <a:spcPct val="135000"/>
              </a:lnSpc>
              <a:spcBef>
                <a:spcPts val="600"/>
              </a:spcBef>
              <a:spcAft>
                <a:spcPts val="600"/>
              </a:spcAft>
            </a:pPr>
            <a:r>
              <a:rPr lang="vi-VN" sz="2400">
                <a:solidFill>
                  <a:srgbClr val="002060"/>
                </a:solidFill>
                <a:latin typeface="Arial" panose="020B0604020202020204" pitchFamily="34" charset="0"/>
                <a:cs typeface="Arial" panose="020B0604020202020204" pitchFamily="34" charset="0"/>
              </a:rPr>
              <a:t>B. Gió thổi.</a:t>
            </a:r>
          </a:p>
          <a:p>
            <a:pPr>
              <a:lnSpc>
                <a:spcPct val="135000"/>
              </a:lnSpc>
              <a:spcBef>
                <a:spcPts val="600"/>
              </a:spcBef>
              <a:spcAft>
                <a:spcPts val="600"/>
              </a:spcAft>
            </a:pPr>
            <a:r>
              <a:rPr lang="vi-VN" sz="2400">
                <a:solidFill>
                  <a:srgbClr val="002060"/>
                </a:solidFill>
                <a:latin typeface="Arial" panose="020B0604020202020204" pitchFamily="34" charset="0"/>
                <a:cs typeface="Arial" panose="020B0604020202020204" pitchFamily="34" charset="0"/>
              </a:rPr>
              <a:t>C. Mưa rơi.</a:t>
            </a:r>
          </a:p>
          <a:p>
            <a:pPr>
              <a:lnSpc>
                <a:spcPct val="135000"/>
              </a:lnSpc>
              <a:spcBef>
                <a:spcPts val="600"/>
              </a:spcBef>
              <a:spcAft>
                <a:spcPts val="600"/>
              </a:spcAft>
            </a:pPr>
            <a:r>
              <a:rPr lang="vi-VN" sz="2400">
                <a:solidFill>
                  <a:srgbClr val="002060"/>
                </a:solidFill>
                <a:latin typeface="Arial" panose="020B0604020202020204" pitchFamily="34" charset="0"/>
                <a:cs typeface="Arial" panose="020B0604020202020204" pitchFamily="34" charset="0"/>
              </a:rPr>
              <a:t>D. Lốc xoáy.</a:t>
            </a:r>
          </a:p>
        </p:txBody>
      </p:sp>
    </p:spTree>
    <p:extLst>
      <p:ext uri="{BB962C8B-B14F-4D97-AF65-F5344CB8AC3E}">
        <p14:creationId xmlns:p14="http://schemas.microsoft.com/office/powerpoint/2010/main" val="263490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mph" presetSubtype="0" fill="hold" nodeType="clickEffect">
                                  <p:stCondLst>
                                    <p:cond delay="0"/>
                                  </p:stCondLst>
                                  <p:iterate type="lt">
                                    <p:tmPct val="4000"/>
                                  </p:iterate>
                                  <p:childTnLst>
                                    <p:set>
                                      <p:cBhvr override="childStyle">
                                        <p:cTn id="22" dur="500" fill="hold"/>
                                        <p:tgtEl>
                                          <p:spTgt spid="7">
                                            <p:txEl>
                                              <p:pRg st="0" end="0"/>
                                            </p:txEl>
                                          </p:spTgt>
                                        </p:tgtEl>
                                        <p:attrNameLst>
                                          <p:attrName>style.color</p:attrName>
                                        </p:attrNameLst>
                                      </p:cBhvr>
                                      <p:to>
                                        <p:clrVal>
                                          <a:srgbClr val="FF0000"/>
                                        </p:clrVal>
                                      </p:to>
                                    </p:set>
                                    <p:set>
                                      <p:cBhvr>
                                        <p:cTn id="23" dur="500" fill="hold"/>
                                        <p:tgtEl>
                                          <p:spTgt spid="7">
                                            <p:txEl>
                                              <p:pRg st="0" end="0"/>
                                            </p:txEl>
                                          </p:spTgt>
                                        </p:tgtEl>
                                        <p:attrNameLst>
                                          <p:attrName>fillcolor</p:attrName>
                                        </p:attrNameLst>
                                      </p:cBhvr>
                                      <p:to>
                                        <p:clrVal>
                                          <a:srgbClr val="FF0000"/>
                                        </p:clrVal>
                                      </p:to>
                                    </p:set>
                                    <p:set>
                                      <p:cBhvr>
                                        <p:cTn id="24" dur="500" fill="hold"/>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6" name="Rectangle 5"/>
          <p:cNvSpPr/>
          <p:nvPr/>
        </p:nvSpPr>
        <p:spPr>
          <a:xfrm>
            <a:off x="335723" y="44841"/>
            <a:ext cx="8531551" cy="1413400"/>
          </a:xfrm>
          <a:prstGeom prst="rect">
            <a:avLst/>
          </a:prstGeom>
        </p:spPr>
        <p:txBody>
          <a:bodyPr wrap="square">
            <a:spAutoFit/>
          </a:bodyPr>
          <a:lstStyle/>
          <a:p>
            <a:pPr algn="just">
              <a:lnSpc>
                <a:spcPct val="135000"/>
              </a:lnSpc>
              <a:spcBef>
                <a:spcPts val="600"/>
              </a:spcBef>
              <a:spcAft>
                <a:spcPts val="600"/>
              </a:spcAft>
            </a:pPr>
            <a:r>
              <a:rPr lang="en-GB" sz="2200" b="1">
                <a:solidFill>
                  <a:schemeClr val="tx1">
                    <a:lumMod val="50000"/>
                  </a:schemeClr>
                </a:solidFill>
                <a:latin typeface="+mn-lt"/>
                <a:cs typeface="Arial" panose="020B0604020202020204" pitchFamily="34" charset="0"/>
              </a:rPr>
              <a:t>Câu 3: </a:t>
            </a:r>
            <a:r>
              <a:rPr lang="vi-VN" sz="2200">
                <a:latin typeface="+mn-lt"/>
              </a:rPr>
              <a:t>Một số chất khí có mùi thơm toả ra từ bông hoa hồng làm ta có thể ngửi thấy mùi hoa thơm. Điều này thể hiện tính chất nào của thể khí?</a:t>
            </a:r>
            <a:endParaRPr lang="en-US" sz="2200">
              <a:solidFill>
                <a:schemeClr val="tx1">
                  <a:lumMod val="50000"/>
                </a:schemeClr>
              </a:solidFill>
              <a:latin typeface="+mn-lt"/>
              <a:cs typeface="Arial" panose="020B0604020202020204" pitchFamily="34" charset="0"/>
            </a:endParaRPr>
          </a:p>
        </p:txBody>
      </p:sp>
      <p:sp>
        <p:nvSpPr>
          <p:cNvPr id="7" name="Rectangle 6"/>
          <p:cNvSpPr/>
          <p:nvPr/>
        </p:nvSpPr>
        <p:spPr>
          <a:xfrm>
            <a:off x="1544895" y="1822147"/>
            <a:ext cx="7442694" cy="2382191"/>
          </a:xfrm>
          <a:prstGeom prst="rect">
            <a:avLst/>
          </a:prstGeom>
        </p:spPr>
        <p:txBody>
          <a:bodyPr wrap="square">
            <a:spAutoFit/>
          </a:bodyPr>
          <a:lstStyle/>
          <a:p>
            <a:pPr>
              <a:lnSpc>
                <a:spcPct val="135000"/>
              </a:lnSpc>
              <a:spcBef>
                <a:spcPts val="600"/>
              </a:spcBef>
              <a:spcAft>
                <a:spcPts val="600"/>
              </a:spcAft>
            </a:pPr>
            <a:r>
              <a:rPr lang="vi-VN" sz="2200">
                <a:solidFill>
                  <a:srgbClr val="002060"/>
                </a:solidFill>
                <a:latin typeface="+mn-lt"/>
                <a:cs typeface="Arial" panose="020B0604020202020204" pitchFamily="34" charset="0"/>
              </a:rPr>
              <a:t>A. </a:t>
            </a:r>
            <a:r>
              <a:rPr lang="vi-VN" sz="2200">
                <a:solidFill>
                  <a:srgbClr val="002060"/>
                </a:solidFill>
                <a:latin typeface="+mn-lt"/>
              </a:rPr>
              <a:t>Dễ dàng nén được.</a:t>
            </a:r>
            <a:endParaRPr lang="vi-VN" sz="2200">
              <a:solidFill>
                <a:srgbClr val="002060"/>
              </a:solidFill>
              <a:latin typeface="+mn-lt"/>
              <a:cs typeface="Arial" panose="020B0604020202020204" pitchFamily="34" charset="0"/>
            </a:endParaRPr>
          </a:p>
          <a:p>
            <a:pPr>
              <a:lnSpc>
                <a:spcPct val="135000"/>
              </a:lnSpc>
              <a:spcBef>
                <a:spcPts val="600"/>
              </a:spcBef>
              <a:spcAft>
                <a:spcPts val="600"/>
              </a:spcAft>
            </a:pPr>
            <a:r>
              <a:rPr lang="vi-VN" sz="2200">
                <a:solidFill>
                  <a:srgbClr val="002060"/>
                </a:solidFill>
                <a:latin typeface="+mn-lt"/>
                <a:cs typeface="Arial" panose="020B0604020202020204" pitchFamily="34" charset="0"/>
              </a:rPr>
              <a:t>B. </a:t>
            </a:r>
            <a:r>
              <a:rPr lang="en-US" sz="2200">
                <a:solidFill>
                  <a:srgbClr val="002060"/>
                </a:solidFill>
                <a:latin typeface="+mn-lt"/>
              </a:rPr>
              <a:t>Không có hình dạng xác định</a:t>
            </a:r>
            <a:r>
              <a:rPr lang="vi-VN" sz="2200">
                <a:solidFill>
                  <a:srgbClr val="002060"/>
                </a:solidFill>
                <a:latin typeface="+mn-lt"/>
                <a:cs typeface="Arial" panose="020B0604020202020204" pitchFamily="34" charset="0"/>
              </a:rPr>
              <a:t>.</a:t>
            </a:r>
          </a:p>
          <a:p>
            <a:pPr>
              <a:lnSpc>
                <a:spcPct val="135000"/>
              </a:lnSpc>
              <a:spcBef>
                <a:spcPts val="600"/>
              </a:spcBef>
              <a:spcAft>
                <a:spcPts val="600"/>
              </a:spcAft>
            </a:pPr>
            <a:r>
              <a:rPr lang="vi-VN" sz="2200">
                <a:solidFill>
                  <a:srgbClr val="002060"/>
                </a:solidFill>
                <a:latin typeface="+mn-lt"/>
                <a:cs typeface="Arial" panose="020B0604020202020204" pitchFamily="34" charset="0"/>
              </a:rPr>
              <a:t>C. </a:t>
            </a:r>
            <a:r>
              <a:rPr lang="vi-VN" sz="2200">
                <a:solidFill>
                  <a:srgbClr val="002060"/>
                </a:solidFill>
                <a:latin typeface="+mn-lt"/>
              </a:rPr>
              <a:t>Có th</a:t>
            </a:r>
            <a:r>
              <a:rPr lang="en-GB" sz="2200">
                <a:solidFill>
                  <a:srgbClr val="002060"/>
                </a:solidFill>
                <a:latin typeface="+mn-lt"/>
              </a:rPr>
              <a:t>ể</a:t>
            </a:r>
            <a:r>
              <a:rPr lang="vi-VN" sz="2200">
                <a:solidFill>
                  <a:srgbClr val="002060"/>
                </a:solidFill>
                <a:latin typeface="+mn-lt"/>
              </a:rPr>
              <a:t> lan toả trong không gian theo mọi hướng</a:t>
            </a:r>
            <a:r>
              <a:rPr lang="vi-VN" sz="2200">
                <a:solidFill>
                  <a:srgbClr val="002060"/>
                </a:solidFill>
                <a:latin typeface="+mn-lt"/>
                <a:cs typeface="Arial" panose="020B0604020202020204" pitchFamily="34" charset="0"/>
              </a:rPr>
              <a:t>.</a:t>
            </a:r>
          </a:p>
          <a:p>
            <a:pPr>
              <a:lnSpc>
                <a:spcPct val="135000"/>
              </a:lnSpc>
              <a:spcBef>
                <a:spcPts val="600"/>
              </a:spcBef>
              <a:spcAft>
                <a:spcPts val="600"/>
              </a:spcAft>
            </a:pPr>
            <a:r>
              <a:rPr lang="vi-VN" sz="2200">
                <a:solidFill>
                  <a:srgbClr val="002060"/>
                </a:solidFill>
                <a:latin typeface="+mn-lt"/>
                <a:cs typeface="Arial" panose="020B0604020202020204" pitchFamily="34" charset="0"/>
              </a:rPr>
              <a:t>D. </a:t>
            </a:r>
            <a:r>
              <a:rPr lang="vi-VN" sz="2200">
                <a:solidFill>
                  <a:srgbClr val="002060"/>
                </a:solidFill>
                <a:latin typeface="+mn-lt"/>
              </a:rPr>
              <a:t>Không chảy được</a:t>
            </a:r>
            <a:r>
              <a:rPr lang="vi-VN" sz="2200">
                <a:solidFill>
                  <a:srgbClr val="002060"/>
                </a:solidFill>
                <a:latin typeface="+mn-lt"/>
                <a:cs typeface="Arial" panose="020B0604020202020204" pitchFamily="34" charset="0"/>
              </a:rPr>
              <a:t>.</a:t>
            </a:r>
          </a:p>
        </p:txBody>
      </p:sp>
    </p:spTree>
    <p:extLst>
      <p:ext uri="{BB962C8B-B14F-4D97-AF65-F5344CB8AC3E}">
        <p14:creationId xmlns:p14="http://schemas.microsoft.com/office/powerpoint/2010/main" val="67935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0"/>
                                  </p:iterate>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mph" presetSubtype="0" fill="hold" nodeType="clickEffect">
                                  <p:stCondLst>
                                    <p:cond delay="0"/>
                                  </p:stCondLst>
                                  <p:iterate type="lt">
                                    <p:tmPct val="4000"/>
                                  </p:iterate>
                                  <p:childTnLst>
                                    <p:set>
                                      <p:cBhvr override="childStyle">
                                        <p:cTn id="22" dur="500" fill="hold"/>
                                        <p:tgtEl>
                                          <p:spTgt spid="7">
                                            <p:txEl>
                                              <p:pRg st="2" end="2"/>
                                            </p:txEl>
                                          </p:spTgt>
                                        </p:tgtEl>
                                        <p:attrNameLst>
                                          <p:attrName>style.color</p:attrName>
                                        </p:attrNameLst>
                                      </p:cBhvr>
                                      <p:to>
                                        <p:clrVal>
                                          <a:srgbClr val="FF0000"/>
                                        </p:clrVal>
                                      </p:to>
                                    </p:set>
                                    <p:set>
                                      <p:cBhvr>
                                        <p:cTn id="23" dur="500" fill="hold"/>
                                        <p:tgtEl>
                                          <p:spTgt spid="7">
                                            <p:txEl>
                                              <p:pRg st="2" end="2"/>
                                            </p:txEl>
                                          </p:spTgt>
                                        </p:tgtEl>
                                        <p:attrNameLst>
                                          <p:attrName>fillcolor</p:attrName>
                                        </p:attrNameLst>
                                      </p:cBhvr>
                                      <p:to>
                                        <p:clrVal>
                                          <a:srgbClr val="FF0000"/>
                                        </p:clrVal>
                                      </p:to>
                                    </p:set>
                                    <p:set>
                                      <p:cBhvr>
                                        <p:cTn id="24" dur="500" fill="hold"/>
                                        <p:tgtEl>
                                          <p:spTgt spid="7">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6" name="Rectangle 5"/>
          <p:cNvSpPr/>
          <p:nvPr/>
        </p:nvSpPr>
        <p:spPr>
          <a:xfrm>
            <a:off x="333009" y="498173"/>
            <a:ext cx="8810991" cy="590931"/>
          </a:xfrm>
          <a:prstGeom prst="rect">
            <a:avLst/>
          </a:prstGeom>
        </p:spPr>
        <p:txBody>
          <a:bodyPr wrap="square">
            <a:spAutoFit/>
          </a:bodyPr>
          <a:lstStyle/>
          <a:p>
            <a:pPr>
              <a:lnSpc>
                <a:spcPct val="135000"/>
              </a:lnSpc>
            </a:pPr>
            <a:r>
              <a:rPr lang="en-GB" sz="2400" b="1">
                <a:solidFill>
                  <a:schemeClr val="tx1">
                    <a:lumMod val="50000"/>
                  </a:schemeClr>
                </a:solidFill>
                <a:latin typeface="Arial" panose="020B0604020202020204" pitchFamily="34" charset="0"/>
                <a:cs typeface="Arial" panose="020B0604020202020204" pitchFamily="34" charset="0"/>
              </a:rPr>
              <a:t>Câu 4: </a:t>
            </a:r>
            <a:r>
              <a:rPr lang="en-US" altLang="vi-VN" sz="2400">
                <a:solidFill>
                  <a:schemeClr val="tx1">
                    <a:lumMod val="50000"/>
                  </a:schemeClr>
                </a:solidFill>
                <a:latin typeface="Arial" panose="020B0604020202020204" pitchFamily="34" charset="0"/>
                <a:cs typeface="Arial" panose="020B0604020202020204" pitchFamily="34" charset="0"/>
              </a:rPr>
              <a:t>Sự chuyển thể nào sau đây xảy ra ở nhiệt độ xác định?</a:t>
            </a:r>
            <a:endParaRPr lang="en-US" sz="2400">
              <a:solidFill>
                <a:schemeClr val="tx1">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2964147" y="1493905"/>
            <a:ext cx="2444535" cy="461665"/>
          </a:xfrm>
          <a:prstGeom prst="rect">
            <a:avLst/>
          </a:prstGeom>
        </p:spPr>
        <p:txBody>
          <a:bodyPr wrap="square">
            <a:spAutoFit/>
          </a:bodyPr>
          <a:lstStyle/>
          <a:p>
            <a:r>
              <a:rPr lang="fr-FR" altLang="vi-VN" sz="2400">
                <a:latin typeface="Arial" panose="020B0604020202020204" pitchFamily="34" charset="0"/>
                <a:cs typeface="Arial" panose="020B0604020202020204" pitchFamily="34" charset="0"/>
              </a:rPr>
              <a:t>A. Ngưng tụ.</a:t>
            </a:r>
            <a:endParaRPr lang="en-US" sz="2400">
              <a:latin typeface="Arial" panose="020B0604020202020204" pitchFamily="34" charset="0"/>
              <a:cs typeface="Arial" panose="020B0604020202020204" pitchFamily="34" charset="0"/>
            </a:endParaRPr>
          </a:p>
        </p:txBody>
      </p:sp>
      <p:sp>
        <p:nvSpPr>
          <p:cNvPr id="9" name="Rectangle 8"/>
          <p:cNvSpPr/>
          <p:nvPr/>
        </p:nvSpPr>
        <p:spPr>
          <a:xfrm>
            <a:off x="2964147" y="2112879"/>
            <a:ext cx="2124496" cy="461665"/>
          </a:xfrm>
          <a:prstGeom prst="rect">
            <a:avLst/>
          </a:prstGeom>
        </p:spPr>
        <p:txBody>
          <a:bodyPr wrap="square">
            <a:spAutoFit/>
          </a:bodyPr>
          <a:lstStyle/>
          <a:p>
            <a:r>
              <a:rPr lang="en-US" altLang="vi-VN" sz="2400">
                <a:latin typeface="Arial" panose="020B0604020202020204" pitchFamily="34" charset="0"/>
                <a:cs typeface="Arial" panose="020B0604020202020204" pitchFamily="34" charset="0"/>
              </a:rPr>
              <a:t>B. </a:t>
            </a:r>
            <a:r>
              <a:rPr lang="fr-FR" altLang="vi-VN" sz="2400">
                <a:latin typeface="Arial" panose="020B0604020202020204" pitchFamily="34" charset="0"/>
                <a:cs typeface="Arial" panose="020B0604020202020204" pitchFamily="34" charset="0"/>
              </a:rPr>
              <a:t>Hóa hơi.</a:t>
            </a:r>
            <a:endParaRPr lang="en-US" sz="2400">
              <a:latin typeface="Arial" panose="020B0604020202020204" pitchFamily="34" charset="0"/>
              <a:cs typeface="Arial" panose="020B0604020202020204" pitchFamily="34" charset="0"/>
            </a:endParaRPr>
          </a:p>
        </p:txBody>
      </p:sp>
      <p:sp>
        <p:nvSpPr>
          <p:cNvPr id="10" name="Rectangle 9"/>
          <p:cNvSpPr/>
          <p:nvPr/>
        </p:nvSpPr>
        <p:spPr>
          <a:xfrm>
            <a:off x="2964147" y="2731853"/>
            <a:ext cx="4622108" cy="549381"/>
          </a:xfrm>
          <a:prstGeom prst="rect">
            <a:avLst/>
          </a:prstGeom>
        </p:spPr>
        <p:txBody>
          <a:bodyPr wrap="square">
            <a:spAutoFit/>
          </a:bodyPr>
          <a:lstStyle/>
          <a:p>
            <a:pPr>
              <a:lnSpc>
                <a:spcPct val="135000"/>
              </a:lnSpc>
            </a:pPr>
            <a:r>
              <a:rPr lang="fr-FR" altLang="vi-VN" sz="2400">
                <a:latin typeface="Arial" panose="020B0604020202020204" pitchFamily="34" charset="0"/>
                <a:cs typeface="Arial" panose="020B0604020202020204" pitchFamily="34" charset="0"/>
              </a:rPr>
              <a:t>C. Bay hơi. </a:t>
            </a:r>
            <a:endParaRPr lang="en-US" sz="2400">
              <a:latin typeface="Arial" panose="020B0604020202020204" pitchFamily="34" charset="0"/>
              <a:cs typeface="Arial" panose="020B0604020202020204" pitchFamily="34" charset="0"/>
            </a:endParaRPr>
          </a:p>
        </p:txBody>
      </p:sp>
      <p:sp>
        <p:nvSpPr>
          <p:cNvPr id="11" name="Rectangle 10"/>
          <p:cNvSpPr/>
          <p:nvPr/>
        </p:nvSpPr>
        <p:spPr>
          <a:xfrm>
            <a:off x="2986104" y="3389180"/>
            <a:ext cx="4600151" cy="590931"/>
          </a:xfrm>
          <a:prstGeom prst="rect">
            <a:avLst/>
          </a:prstGeom>
        </p:spPr>
        <p:txBody>
          <a:bodyPr wrap="square">
            <a:spAutoFit/>
          </a:bodyPr>
          <a:lstStyle/>
          <a:p>
            <a:pPr>
              <a:lnSpc>
                <a:spcPct val="135000"/>
              </a:lnSpc>
              <a:defRPr/>
            </a:pPr>
            <a:r>
              <a:rPr lang="fr-FR" altLang="vi-VN" sz="2400">
                <a:latin typeface="Arial" panose="020B0604020202020204" pitchFamily="34" charset="0"/>
                <a:cs typeface="Arial" panose="020B0604020202020204" pitchFamily="34" charset="0"/>
              </a:rPr>
              <a:t>D. Sôi.</a:t>
            </a:r>
            <a:endParaRPr lang="vi-VN" altLang="vi-VN"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63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grpId="1" nodeType="clickEffect">
                                  <p:stCondLst>
                                    <p:cond delay="0"/>
                                  </p:stCondLst>
                                  <p:childTnLst>
                                    <p:animClr clrSpc="rgb" dir="cw">
                                      <p:cBhvr override="childStyle">
                                        <p:cTn id="30" dur="2000" fill="hold"/>
                                        <p:tgtEl>
                                          <p:spTgt spid="11"/>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73" name="Google Shape;473;p14"/>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18" name="Rectangle 19"/>
          <p:cNvSpPr>
            <a:spLocks noChangeArrowheads="1"/>
          </p:cNvSpPr>
          <p:nvPr/>
        </p:nvSpPr>
        <p:spPr bwMode="auto">
          <a:xfrm>
            <a:off x="153649" y="141287"/>
            <a:ext cx="845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0000FF"/>
                </a:solidFill>
                <a:latin typeface="Arial" panose="020B0604020202020204" pitchFamily="34" charset="0"/>
                <a:cs typeface="Arial" panose="020B0604020202020204" pitchFamily="34" charset="0"/>
              </a:rPr>
              <a:t>Nước tồn tại ở những thể nào? </a:t>
            </a:r>
          </a:p>
          <a:p>
            <a:pPr algn="ctr"/>
            <a:r>
              <a:rPr lang="en-US" altLang="en-US" sz="2400">
                <a:solidFill>
                  <a:srgbClr val="0000FF"/>
                </a:solidFill>
                <a:latin typeface="Arial" panose="020B0604020202020204" pitchFamily="34" charset="0"/>
                <a:cs typeface="Arial" panose="020B0604020202020204" pitchFamily="34" charset="0"/>
              </a:rPr>
              <a:t>Những quá trình biến đổi đó diễn ra như thế nào? </a:t>
            </a:r>
          </a:p>
        </p:txBody>
      </p:sp>
      <p:grpSp>
        <p:nvGrpSpPr>
          <p:cNvPr id="7" name="Group 6"/>
          <p:cNvGrpSpPr/>
          <p:nvPr/>
        </p:nvGrpSpPr>
        <p:grpSpPr>
          <a:xfrm>
            <a:off x="292390" y="1880198"/>
            <a:ext cx="1592131" cy="2365983"/>
            <a:chOff x="292390" y="1651592"/>
            <a:chExt cx="1592131" cy="2365983"/>
          </a:xfrm>
        </p:grpSpPr>
        <p:pic>
          <p:nvPicPr>
            <p:cNvPr id="2" name="Picture 1"/>
            <p:cNvPicPr>
              <a:picLocks noChangeAspect="1"/>
            </p:cNvPicPr>
            <p:nvPr/>
          </p:nvPicPr>
          <p:blipFill>
            <a:blip r:embed="rId3"/>
            <a:stretch>
              <a:fillRect/>
            </a:stretch>
          </p:blipFill>
          <p:spPr>
            <a:xfrm>
              <a:off x="423543" y="1651592"/>
              <a:ext cx="1329826" cy="1746155"/>
            </a:xfrm>
            <a:prstGeom prst="rect">
              <a:avLst/>
            </a:prstGeom>
          </p:spPr>
        </p:pic>
        <p:sp>
          <p:nvSpPr>
            <p:cNvPr id="20" name="Rectangle 19"/>
            <p:cNvSpPr/>
            <p:nvPr/>
          </p:nvSpPr>
          <p:spPr>
            <a:xfrm>
              <a:off x="292390" y="3556358"/>
              <a:ext cx="1592131" cy="461217"/>
            </a:xfrm>
            <a:prstGeom prst="rect">
              <a:avLst/>
            </a:prstGeom>
          </p:spPr>
          <p:txBody>
            <a:bodyPr wrap="square">
              <a:spAutoFit/>
            </a:bodyPr>
            <a:lstStyle/>
            <a:p>
              <a:pPr lvl="0" algn="ctr">
                <a:lnSpc>
                  <a:spcPct val="120000"/>
                </a:lnSpc>
                <a:spcAft>
                  <a:spcPts val="1000"/>
                </a:spcAft>
              </a:pPr>
              <a:r>
                <a:rPr lang="en-US" sz="2200">
                  <a:latin typeface="Arial" panose="020B0604020202020204" pitchFamily="34" charset="0"/>
                  <a:ea typeface="Calibri" panose="020F0502020204030204" pitchFamily="34" charset="0"/>
                  <a:cs typeface="Arial" panose="020B0604020202020204" pitchFamily="34" charset="0"/>
                </a:rPr>
                <a:t>Nước đá</a:t>
              </a:r>
            </a:p>
          </p:txBody>
        </p:sp>
      </p:grpSp>
      <p:grpSp>
        <p:nvGrpSpPr>
          <p:cNvPr id="19" name="Group 18"/>
          <p:cNvGrpSpPr/>
          <p:nvPr/>
        </p:nvGrpSpPr>
        <p:grpSpPr>
          <a:xfrm>
            <a:off x="3736944" y="1856221"/>
            <a:ext cx="1608994" cy="2350903"/>
            <a:chOff x="3736944" y="1567455"/>
            <a:chExt cx="1608994" cy="2350903"/>
          </a:xfrm>
        </p:grpSpPr>
        <p:pic>
          <p:nvPicPr>
            <p:cNvPr id="4" name="Picture 3"/>
            <p:cNvPicPr>
              <a:picLocks noChangeAspect="1"/>
            </p:cNvPicPr>
            <p:nvPr/>
          </p:nvPicPr>
          <p:blipFill>
            <a:blip r:embed="rId4"/>
            <a:stretch>
              <a:fillRect/>
            </a:stretch>
          </p:blipFill>
          <p:spPr>
            <a:xfrm>
              <a:off x="3736944" y="1567455"/>
              <a:ext cx="1326658" cy="1746155"/>
            </a:xfrm>
            <a:prstGeom prst="rect">
              <a:avLst/>
            </a:prstGeom>
          </p:spPr>
        </p:pic>
        <p:sp>
          <p:nvSpPr>
            <p:cNvPr id="21" name="Rectangle 20"/>
            <p:cNvSpPr/>
            <p:nvPr/>
          </p:nvSpPr>
          <p:spPr>
            <a:xfrm>
              <a:off x="3736944" y="3419760"/>
              <a:ext cx="1608994" cy="498598"/>
            </a:xfrm>
            <a:prstGeom prst="rect">
              <a:avLst/>
            </a:prstGeom>
          </p:spPr>
          <p:txBody>
            <a:bodyPr wrap="square">
              <a:spAutoFit/>
            </a:bodyPr>
            <a:lstStyle/>
            <a:p>
              <a:pPr lvl="0" algn="ctr">
                <a:lnSpc>
                  <a:spcPct val="120000"/>
                </a:lnSpc>
                <a:spcAft>
                  <a:spcPts val="1000"/>
                </a:spcAft>
              </a:pPr>
              <a:r>
                <a:rPr lang="en-US" sz="2200">
                  <a:latin typeface="Arial" panose="020B0604020202020204" pitchFamily="34" charset="0"/>
                  <a:ea typeface="Calibri" panose="020F0502020204030204" pitchFamily="34" charset="0"/>
                  <a:cs typeface="Arial" panose="020B0604020202020204" pitchFamily="34" charset="0"/>
                </a:rPr>
                <a:t>Nước</a:t>
              </a:r>
            </a:p>
          </p:txBody>
        </p:sp>
      </p:grpSp>
      <p:grpSp>
        <p:nvGrpSpPr>
          <p:cNvPr id="30" name="Group 29"/>
          <p:cNvGrpSpPr/>
          <p:nvPr/>
        </p:nvGrpSpPr>
        <p:grpSpPr>
          <a:xfrm>
            <a:off x="6976440" y="1703891"/>
            <a:ext cx="2049212" cy="2448621"/>
            <a:chOff x="6976440" y="1475285"/>
            <a:chExt cx="2049212" cy="2448621"/>
          </a:xfrm>
        </p:grpSpPr>
        <p:pic>
          <p:nvPicPr>
            <p:cNvPr id="6" name="Picture 5"/>
            <p:cNvPicPr>
              <a:picLocks noChangeAspect="1"/>
            </p:cNvPicPr>
            <p:nvPr/>
          </p:nvPicPr>
          <p:blipFill>
            <a:blip r:embed="rId5"/>
            <a:stretch>
              <a:fillRect/>
            </a:stretch>
          </p:blipFill>
          <p:spPr>
            <a:xfrm>
              <a:off x="7095957" y="1475285"/>
              <a:ext cx="1619250" cy="1838325"/>
            </a:xfrm>
            <a:prstGeom prst="rect">
              <a:avLst/>
            </a:prstGeom>
          </p:spPr>
        </p:pic>
        <p:sp>
          <p:nvSpPr>
            <p:cNvPr id="22" name="Rectangle 21"/>
            <p:cNvSpPr/>
            <p:nvPr/>
          </p:nvSpPr>
          <p:spPr>
            <a:xfrm>
              <a:off x="6976440" y="3462689"/>
              <a:ext cx="2049212" cy="461217"/>
            </a:xfrm>
            <a:prstGeom prst="rect">
              <a:avLst/>
            </a:prstGeom>
          </p:spPr>
          <p:txBody>
            <a:bodyPr wrap="square">
              <a:spAutoFit/>
            </a:bodyPr>
            <a:lstStyle/>
            <a:p>
              <a:pPr lvl="0" algn="ctr">
                <a:lnSpc>
                  <a:spcPct val="120000"/>
                </a:lnSpc>
                <a:spcAft>
                  <a:spcPts val="1000"/>
                </a:spcAft>
              </a:pPr>
              <a:r>
                <a:rPr lang="en-US" sz="2200">
                  <a:latin typeface="Arial" panose="020B0604020202020204" pitchFamily="34" charset="0"/>
                  <a:ea typeface="Calibri" panose="020F0502020204030204" pitchFamily="34" charset="0"/>
                  <a:cs typeface="Arial" panose="020B0604020202020204" pitchFamily="34" charset="0"/>
                </a:rPr>
                <a:t>Nước sôi</a:t>
              </a:r>
            </a:p>
          </p:txBody>
        </p:sp>
      </p:grpSp>
      <p:sp>
        <p:nvSpPr>
          <p:cNvPr id="23" name="Rectangle 22"/>
          <p:cNvSpPr/>
          <p:nvPr/>
        </p:nvSpPr>
        <p:spPr>
          <a:xfrm>
            <a:off x="292390" y="1207361"/>
            <a:ext cx="1592131" cy="461217"/>
          </a:xfrm>
          <a:prstGeom prst="rect">
            <a:avLst/>
          </a:prstGeom>
        </p:spPr>
        <p:txBody>
          <a:bodyPr wrap="square">
            <a:spAutoFit/>
          </a:bodyPr>
          <a:lstStyle/>
          <a:p>
            <a:pPr lvl="0" algn="ctr">
              <a:lnSpc>
                <a:spcPct val="120000"/>
              </a:lnSpc>
              <a:spcAft>
                <a:spcPts val="1000"/>
              </a:spcAft>
            </a:pPr>
            <a:r>
              <a:rPr lang="en-US" sz="2200">
                <a:latin typeface="Arial" panose="020B0604020202020204" pitchFamily="34" charset="0"/>
                <a:ea typeface="Calibri" panose="020F0502020204030204" pitchFamily="34" charset="0"/>
                <a:cs typeface="Arial" panose="020B0604020202020204" pitchFamily="34" charset="0"/>
              </a:rPr>
              <a:t>Thể rắn</a:t>
            </a:r>
          </a:p>
        </p:txBody>
      </p:sp>
      <p:sp>
        <p:nvSpPr>
          <p:cNvPr id="24" name="Rectangle 23"/>
          <p:cNvSpPr/>
          <p:nvPr/>
        </p:nvSpPr>
        <p:spPr>
          <a:xfrm>
            <a:off x="3093121" y="1183040"/>
            <a:ext cx="2735135" cy="461217"/>
          </a:xfrm>
          <a:prstGeom prst="rect">
            <a:avLst/>
          </a:prstGeom>
        </p:spPr>
        <p:txBody>
          <a:bodyPr wrap="square">
            <a:spAutoFit/>
          </a:bodyPr>
          <a:lstStyle/>
          <a:p>
            <a:pPr lvl="0" algn="ctr">
              <a:lnSpc>
                <a:spcPct val="120000"/>
              </a:lnSpc>
              <a:spcAft>
                <a:spcPts val="1000"/>
              </a:spcAft>
            </a:pPr>
            <a:r>
              <a:rPr lang="en-US" sz="2200">
                <a:latin typeface="Arial" panose="020B0604020202020204" pitchFamily="34" charset="0"/>
                <a:ea typeface="Calibri" panose="020F0502020204030204" pitchFamily="34" charset="0"/>
                <a:cs typeface="Arial" panose="020B0604020202020204" pitchFamily="34" charset="0"/>
              </a:rPr>
              <a:t>Thể lỏng</a:t>
            </a:r>
          </a:p>
        </p:txBody>
      </p:sp>
      <p:sp>
        <p:nvSpPr>
          <p:cNvPr id="25" name="Rectangle 24"/>
          <p:cNvSpPr/>
          <p:nvPr/>
        </p:nvSpPr>
        <p:spPr>
          <a:xfrm>
            <a:off x="6880976" y="1190244"/>
            <a:ext cx="2049212" cy="461217"/>
          </a:xfrm>
          <a:prstGeom prst="rect">
            <a:avLst/>
          </a:prstGeom>
        </p:spPr>
        <p:txBody>
          <a:bodyPr wrap="square">
            <a:spAutoFit/>
          </a:bodyPr>
          <a:lstStyle/>
          <a:p>
            <a:pPr lvl="0" algn="ctr">
              <a:lnSpc>
                <a:spcPct val="120000"/>
              </a:lnSpc>
              <a:spcAft>
                <a:spcPts val="1000"/>
              </a:spcAft>
            </a:pPr>
            <a:r>
              <a:rPr lang="en-US" sz="2200">
                <a:latin typeface="Arial" panose="020B0604020202020204" pitchFamily="34" charset="0"/>
                <a:ea typeface="Calibri" panose="020F0502020204030204" pitchFamily="34" charset="0"/>
                <a:cs typeface="Arial" panose="020B0604020202020204" pitchFamily="34" charset="0"/>
              </a:rPr>
              <a:t>Thể khí</a:t>
            </a:r>
          </a:p>
        </p:txBody>
      </p:sp>
      <p:grpSp>
        <p:nvGrpSpPr>
          <p:cNvPr id="31" name="Group 30"/>
          <p:cNvGrpSpPr/>
          <p:nvPr/>
        </p:nvGrpSpPr>
        <p:grpSpPr>
          <a:xfrm>
            <a:off x="1809337" y="1876552"/>
            <a:ext cx="1592131" cy="552524"/>
            <a:chOff x="1809337" y="1647946"/>
            <a:chExt cx="1592131" cy="552524"/>
          </a:xfrm>
        </p:grpSpPr>
        <p:sp>
          <p:nvSpPr>
            <p:cNvPr id="11" name="Line 8"/>
            <p:cNvSpPr>
              <a:spLocks noChangeShapeType="1"/>
            </p:cNvSpPr>
            <p:nvPr/>
          </p:nvSpPr>
          <p:spPr bwMode="auto">
            <a:xfrm>
              <a:off x="1994440" y="2186183"/>
              <a:ext cx="1358900" cy="1428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Rectangle 25"/>
            <p:cNvSpPr/>
            <p:nvPr/>
          </p:nvSpPr>
          <p:spPr>
            <a:xfrm>
              <a:off x="1809337" y="1647946"/>
              <a:ext cx="1592131" cy="461217"/>
            </a:xfrm>
            <a:prstGeom prst="rect">
              <a:avLst/>
            </a:prstGeom>
          </p:spPr>
          <p:txBody>
            <a:bodyPr wrap="square">
              <a:spAutoFit/>
            </a:bodyPr>
            <a:lstStyle/>
            <a:p>
              <a:pPr lvl="0" algn="ctr">
                <a:lnSpc>
                  <a:spcPct val="120000"/>
                </a:lnSpc>
                <a:spcAft>
                  <a:spcPts val="1000"/>
                </a:spcAft>
              </a:pPr>
              <a:r>
                <a:rPr lang="en-US" sz="2200">
                  <a:latin typeface="Arial" panose="020B0604020202020204" pitchFamily="34" charset="0"/>
                  <a:ea typeface="Calibri" panose="020F0502020204030204" pitchFamily="34" charset="0"/>
                  <a:cs typeface="Arial" panose="020B0604020202020204" pitchFamily="34" charset="0"/>
                </a:rPr>
                <a:t>Hóa lỏng</a:t>
              </a:r>
            </a:p>
          </p:txBody>
        </p:sp>
      </p:grpSp>
      <p:grpSp>
        <p:nvGrpSpPr>
          <p:cNvPr id="32" name="Group 31"/>
          <p:cNvGrpSpPr/>
          <p:nvPr/>
        </p:nvGrpSpPr>
        <p:grpSpPr>
          <a:xfrm>
            <a:off x="5283714" y="1847759"/>
            <a:ext cx="1592131" cy="567030"/>
            <a:chOff x="5283714" y="1619153"/>
            <a:chExt cx="1592131" cy="567030"/>
          </a:xfrm>
        </p:grpSpPr>
        <p:sp>
          <p:nvSpPr>
            <p:cNvPr id="12" name="Line 10"/>
            <p:cNvSpPr>
              <a:spLocks noChangeShapeType="1"/>
            </p:cNvSpPr>
            <p:nvPr/>
          </p:nvSpPr>
          <p:spPr bwMode="auto">
            <a:xfrm>
              <a:off x="5349845" y="2171896"/>
              <a:ext cx="1430338" cy="1428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Rectangle 26"/>
            <p:cNvSpPr/>
            <p:nvPr/>
          </p:nvSpPr>
          <p:spPr>
            <a:xfrm>
              <a:off x="5283714" y="1619153"/>
              <a:ext cx="1592131" cy="461217"/>
            </a:xfrm>
            <a:prstGeom prst="rect">
              <a:avLst/>
            </a:prstGeom>
          </p:spPr>
          <p:txBody>
            <a:bodyPr wrap="square">
              <a:spAutoFit/>
            </a:bodyPr>
            <a:lstStyle/>
            <a:p>
              <a:pPr lvl="0" algn="ctr">
                <a:lnSpc>
                  <a:spcPct val="120000"/>
                </a:lnSpc>
                <a:spcAft>
                  <a:spcPts val="1000"/>
                </a:spcAft>
              </a:pPr>
              <a:r>
                <a:rPr lang="en-US" sz="2200">
                  <a:latin typeface="Arial" panose="020B0604020202020204" pitchFamily="34" charset="0"/>
                  <a:ea typeface="Calibri" panose="020F0502020204030204" pitchFamily="34" charset="0"/>
                  <a:cs typeface="Arial" panose="020B0604020202020204" pitchFamily="34" charset="0"/>
                </a:rPr>
                <a:t>Bay hơi</a:t>
              </a:r>
            </a:p>
          </p:txBody>
        </p:sp>
      </p:grpSp>
      <p:grpSp>
        <p:nvGrpSpPr>
          <p:cNvPr id="33" name="Group 32"/>
          <p:cNvGrpSpPr/>
          <p:nvPr/>
        </p:nvGrpSpPr>
        <p:grpSpPr>
          <a:xfrm>
            <a:off x="5345938" y="3140694"/>
            <a:ext cx="1592131" cy="537350"/>
            <a:chOff x="5345938" y="2912088"/>
            <a:chExt cx="1592131" cy="537350"/>
          </a:xfrm>
        </p:grpSpPr>
        <p:sp>
          <p:nvSpPr>
            <p:cNvPr id="13" name="Line 12"/>
            <p:cNvSpPr>
              <a:spLocks noChangeShapeType="1"/>
            </p:cNvSpPr>
            <p:nvPr/>
          </p:nvSpPr>
          <p:spPr bwMode="auto">
            <a:xfrm flipH="1" flipV="1">
              <a:off x="5349844" y="2912088"/>
              <a:ext cx="1430338"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Rectangle 27"/>
            <p:cNvSpPr/>
            <p:nvPr/>
          </p:nvSpPr>
          <p:spPr>
            <a:xfrm>
              <a:off x="5345938" y="2988221"/>
              <a:ext cx="1592131" cy="461217"/>
            </a:xfrm>
            <a:prstGeom prst="rect">
              <a:avLst/>
            </a:prstGeom>
          </p:spPr>
          <p:txBody>
            <a:bodyPr wrap="square">
              <a:spAutoFit/>
            </a:bodyPr>
            <a:lstStyle/>
            <a:p>
              <a:pPr lvl="0" algn="ctr">
                <a:lnSpc>
                  <a:spcPct val="120000"/>
                </a:lnSpc>
                <a:spcAft>
                  <a:spcPts val="1000"/>
                </a:spcAft>
              </a:pPr>
              <a:r>
                <a:rPr lang="en-US" sz="2200">
                  <a:latin typeface="Arial" panose="020B0604020202020204" pitchFamily="34" charset="0"/>
                  <a:ea typeface="Calibri" panose="020F0502020204030204" pitchFamily="34" charset="0"/>
                  <a:cs typeface="Arial" panose="020B0604020202020204" pitchFamily="34" charset="0"/>
                </a:rPr>
                <a:t>Ngưng tụ</a:t>
              </a:r>
            </a:p>
          </p:txBody>
        </p:sp>
      </p:grpSp>
      <p:grpSp>
        <p:nvGrpSpPr>
          <p:cNvPr id="34" name="Group 33"/>
          <p:cNvGrpSpPr/>
          <p:nvPr/>
        </p:nvGrpSpPr>
        <p:grpSpPr>
          <a:xfrm>
            <a:off x="1872233" y="3102594"/>
            <a:ext cx="1592131" cy="594756"/>
            <a:chOff x="1872233" y="2873988"/>
            <a:chExt cx="1592131" cy="594756"/>
          </a:xfrm>
        </p:grpSpPr>
        <p:sp>
          <p:nvSpPr>
            <p:cNvPr id="14" name="Line 15"/>
            <p:cNvSpPr>
              <a:spLocks noChangeShapeType="1"/>
            </p:cNvSpPr>
            <p:nvPr/>
          </p:nvSpPr>
          <p:spPr bwMode="auto">
            <a:xfrm flipH="1" flipV="1">
              <a:off x="1954182" y="2873988"/>
              <a:ext cx="144145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Rectangle 28"/>
            <p:cNvSpPr/>
            <p:nvPr/>
          </p:nvSpPr>
          <p:spPr>
            <a:xfrm>
              <a:off x="1872233" y="3007527"/>
              <a:ext cx="1592131" cy="461217"/>
            </a:xfrm>
            <a:prstGeom prst="rect">
              <a:avLst/>
            </a:prstGeom>
          </p:spPr>
          <p:txBody>
            <a:bodyPr wrap="square">
              <a:spAutoFit/>
            </a:bodyPr>
            <a:lstStyle/>
            <a:p>
              <a:pPr lvl="0" algn="ctr">
                <a:lnSpc>
                  <a:spcPct val="120000"/>
                </a:lnSpc>
                <a:spcAft>
                  <a:spcPts val="1000"/>
                </a:spcAft>
              </a:pPr>
              <a:r>
                <a:rPr lang="en-GB" sz="2200">
                  <a:latin typeface="Arial" panose="020B0604020202020204" pitchFamily="34" charset="0"/>
                  <a:ea typeface="Calibri" panose="020F0502020204030204" pitchFamily="34" charset="0"/>
                  <a:cs typeface="Arial" panose="020B0604020202020204" pitchFamily="34" charset="0"/>
                </a:rPr>
                <a:t>Đông đặc</a:t>
              </a:r>
              <a:endParaRPr lang="en-US" sz="2200">
                <a:latin typeface="Arial" panose="020B0604020202020204" pitchFamily="34" charset="0"/>
                <a:ea typeface="Calibri" panose="020F050202020403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xEl>
                                              <p:pRg st="0" end="0"/>
                                            </p:txEl>
                                          </p:spTgt>
                                        </p:tgtEl>
                                        <p:attrNameLst>
                                          <p:attrName>style.visibility</p:attrName>
                                        </p:attrNameLst>
                                      </p:cBhvr>
                                      <p:to>
                                        <p:strVal val="visible"/>
                                      </p:to>
                                    </p:set>
                                    <p:animEffect transition="in" filter="barn(inVertical)">
                                      <p:cBhvr>
                                        <p:cTn id="24" dur="500"/>
                                        <p:tgtEl>
                                          <p:spTgt spid="2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animEffect transition="in" filter="barn(inVertical)">
                                      <p:cBhvr>
                                        <p:cTn id="29" dur="500"/>
                                        <p:tgtEl>
                                          <p:spTgt spid="2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barn(inVertical)">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arn(inVertical)">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8" name="Google Shape;488;p1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sp>
        <p:nvSpPr>
          <p:cNvPr id="8" name="Google Shape;478;p15"/>
          <p:cNvSpPr txBox="1">
            <a:spLocks/>
          </p:cNvSpPr>
          <p:nvPr/>
        </p:nvSpPr>
        <p:spPr>
          <a:xfrm>
            <a:off x="2724097" y="763226"/>
            <a:ext cx="3428510" cy="57345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r>
              <a:rPr lang="en-GB" sz="3000">
                <a:latin typeface="Arial" panose="020B0604020202020204" pitchFamily="34" charset="0"/>
                <a:cs typeface="Arial" panose="020B0604020202020204" pitchFamily="34" charset="0"/>
              </a:rPr>
              <a:t>VẬN DỤNG</a:t>
            </a:r>
            <a:endParaRPr lang="vi-VN" sz="3000">
              <a:latin typeface="Arial" panose="020B0604020202020204" pitchFamily="34" charset="0"/>
              <a:cs typeface="Arial" panose="020B0604020202020204" pitchFamily="34" charset="0"/>
            </a:endParaRPr>
          </a:p>
        </p:txBody>
      </p:sp>
      <p:sp>
        <p:nvSpPr>
          <p:cNvPr id="6" name="Rectangle 5"/>
          <p:cNvSpPr/>
          <p:nvPr/>
        </p:nvSpPr>
        <p:spPr>
          <a:xfrm>
            <a:off x="605767" y="2707353"/>
            <a:ext cx="8091950" cy="2277547"/>
          </a:xfrm>
          <a:prstGeom prst="rect">
            <a:avLst/>
          </a:prstGeom>
        </p:spPr>
        <p:txBody>
          <a:bodyPr wrap="square">
            <a:spAutoFit/>
          </a:bodyPr>
          <a:lstStyle/>
          <a:p>
            <a:pPr algn="just">
              <a:lnSpc>
                <a:spcPct val="150000"/>
              </a:lnSpc>
              <a:spcBef>
                <a:spcPts val="600"/>
              </a:spcBef>
              <a:spcAft>
                <a:spcPts val="600"/>
              </a:spcAft>
            </a:pPr>
            <a:r>
              <a:rPr lang="en-GB" sz="2200" b="1">
                <a:solidFill>
                  <a:schemeClr val="bg1"/>
                </a:solidFill>
                <a:latin typeface="Arial" panose="020B0604020202020204" pitchFamily="34" charset="0"/>
                <a:ea typeface="Calibri" panose="020F0502020204030204" pitchFamily="34" charset="0"/>
                <a:cs typeface="Arial" panose="020B0604020202020204" pitchFamily="34" charset="0"/>
              </a:rPr>
              <a:t>Câu 1: </a:t>
            </a:r>
            <a:r>
              <a:rPr lang="en-GB" sz="2200">
                <a:solidFill>
                  <a:schemeClr val="bg1"/>
                </a:solidFill>
                <a:latin typeface="Arial" panose="020B0604020202020204" pitchFamily="34" charset="0"/>
                <a:ea typeface="Calibri" panose="020F0502020204030204" pitchFamily="34" charset="0"/>
                <a:cs typeface="Arial" panose="020B0604020202020204" pitchFamily="34" charset="0"/>
              </a:rPr>
              <a:t>Phơi quần áo ở nơi có nắng hoặc gió thì quần áo khô nhanh hơn. Theo em nắng và gió ảnh hưởng như thế nào đến sự bay hơi nhanh, chậm của nước?</a:t>
            </a:r>
          </a:p>
          <a:p>
            <a:pPr algn="just">
              <a:lnSpc>
                <a:spcPct val="150000"/>
              </a:lnSpc>
              <a:spcBef>
                <a:spcPts val="600"/>
              </a:spcBef>
              <a:spcAft>
                <a:spcPts val="600"/>
              </a:spcAft>
            </a:pPr>
            <a:r>
              <a:rPr lang="en-GB" sz="2200" b="1">
                <a:solidFill>
                  <a:schemeClr val="bg1"/>
                </a:solidFill>
                <a:latin typeface="Arial" panose="020B0604020202020204" pitchFamily="34" charset="0"/>
                <a:ea typeface="Calibri" panose="020F0502020204030204" pitchFamily="34" charset="0"/>
                <a:cs typeface="Arial" panose="020B0604020202020204" pitchFamily="34" charset="0"/>
              </a:rPr>
              <a:t>Câu 2: </a:t>
            </a:r>
            <a:r>
              <a:rPr lang="en-GB" sz="2200">
                <a:solidFill>
                  <a:schemeClr val="bg1"/>
                </a:solidFill>
                <a:latin typeface="Arial" panose="020B0604020202020204" pitchFamily="34" charset="0"/>
                <a:ea typeface="Calibri" panose="020F0502020204030204" pitchFamily="34" charset="0"/>
                <a:cs typeface="Arial" panose="020B0604020202020204" pitchFamily="34" charset="0"/>
              </a:rPr>
              <a:t>Giải thích vì sao chất làm bình chứa phải ở thể rắn?</a:t>
            </a:r>
            <a:endParaRPr lang="en-US" sz="22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34"/>
          <p:cNvSpPr txBox="1">
            <a:spLocks noGrp="1"/>
          </p:cNvSpPr>
          <p:nvPr>
            <p:ph type="body" idx="4294967295"/>
          </p:nvPr>
        </p:nvSpPr>
        <p:spPr>
          <a:xfrm>
            <a:off x="288724" y="2258582"/>
            <a:ext cx="2676546" cy="1406128"/>
          </a:xfrm>
          <a:prstGeom prst="rect">
            <a:avLst/>
          </a:prstGeom>
        </p:spPr>
        <p:txBody>
          <a:bodyPr spcFirstLastPara="1" wrap="square" lIns="91425" tIns="91425" rIns="91425" bIns="91425" anchor="b" anchorCtr="0">
            <a:noAutofit/>
          </a:bodyPr>
          <a:lstStyle/>
          <a:p>
            <a:pPr marL="0" lvl="0" indent="0" algn="ctr" rtl="0">
              <a:lnSpc>
                <a:spcPct val="135000"/>
              </a:lnSpc>
              <a:spcBef>
                <a:spcPts val="600"/>
              </a:spcBef>
              <a:spcAft>
                <a:spcPts val="600"/>
              </a:spcAft>
              <a:buNone/>
            </a:pPr>
            <a:r>
              <a:rPr lang="en-GB" sz="2600" b="1">
                <a:solidFill>
                  <a:srgbClr val="FFFFFF"/>
                </a:solidFill>
                <a:latin typeface="Arial" panose="020B0604020202020204" pitchFamily="34" charset="0"/>
                <a:ea typeface="Oswald"/>
                <a:cs typeface="Arial" panose="020B0604020202020204" pitchFamily="34" charset="0"/>
                <a:sym typeface="Oswald"/>
              </a:rPr>
              <a:t>HƯỚNG DẪN VỀ NHÀ</a:t>
            </a:r>
            <a:r>
              <a:rPr lang="en"/>
              <a:t>.</a:t>
            </a:r>
            <a:endParaRPr/>
          </a:p>
        </p:txBody>
      </p:sp>
      <p:sp>
        <p:nvSpPr>
          <p:cNvPr id="708" name="Google Shape;708;p34"/>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grpSp>
        <p:nvGrpSpPr>
          <p:cNvPr id="709" name="Google Shape;709;p34"/>
          <p:cNvGrpSpPr/>
          <p:nvPr/>
        </p:nvGrpSpPr>
        <p:grpSpPr>
          <a:xfrm>
            <a:off x="3422469" y="966652"/>
            <a:ext cx="5589184" cy="4176848"/>
            <a:chOff x="1177450" y="241631"/>
            <a:chExt cx="6173152" cy="3616776"/>
          </a:xfrm>
        </p:grpSpPr>
        <p:sp>
          <p:nvSpPr>
            <p:cNvPr id="710" name="Google Shape;710;p34"/>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34"/>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34"/>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34"/>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 name="Google Shape;707;p34"/>
          <p:cNvSpPr txBox="1">
            <a:spLocks/>
          </p:cNvSpPr>
          <p:nvPr/>
        </p:nvSpPr>
        <p:spPr>
          <a:xfrm>
            <a:off x="4241349" y="966552"/>
            <a:ext cx="3824849" cy="88854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1"/>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1pPr>
            <a:lvl2pPr marL="914400" marR="0" lvl="1"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2pPr>
            <a:lvl3pPr marL="1371600" marR="0" lvl="2"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pPr marL="0" indent="0">
              <a:buFont typeface="Source Sans Pro"/>
              <a:buNone/>
            </a:pPr>
            <a:r>
              <a:rPr lang="vi-VN"/>
              <a:t>.</a:t>
            </a:r>
          </a:p>
        </p:txBody>
      </p:sp>
      <p:sp>
        <p:nvSpPr>
          <p:cNvPr id="11" name="Text Box 3"/>
          <p:cNvSpPr txBox="1">
            <a:spLocks noChangeArrowheads="1"/>
          </p:cNvSpPr>
          <p:nvPr/>
        </p:nvSpPr>
        <p:spPr bwMode="gray">
          <a:xfrm>
            <a:off x="3968144" y="1410824"/>
            <a:ext cx="458472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just" defTabSz="685800" fontAlgn="base">
              <a:lnSpc>
                <a:spcPct val="135000"/>
              </a:lnSpc>
              <a:spcBef>
                <a:spcPts val="600"/>
              </a:spcBef>
              <a:spcAft>
                <a:spcPts val="600"/>
              </a:spcAft>
              <a:buClrTx/>
              <a:buFont typeface="Wingdings" panose="05000000000000000000" pitchFamily="2" charset="2"/>
              <a:buChar char="v"/>
            </a:pPr>
            <a:r>
              <a:rPr lang="en-GB" altLang="en-US" sz="2400" kern="1200">
                <a:latin typeface="+mn-lt"/>
                <a:ea typeface="+mn-ea"/>
                <a:cs typeface="Arial" panose="020B0604020202020204" pitchFamily="34" charset="0"/>
              </a:rPr>
              <a:t>Học thuộc ghi nhớ</a:t>
            </a:r>
          </a:p>
          <a:p>
            <a:pPr marL="342900" indent="-342900" algn="just" defTabSz="685800" fontAlgn="base">
              <a:lnSpc>
                <a:spcPct val="135000"/>
              </a:lnSpc>
              <a:spcBef>
                <a:spcPts val="600"/>
              </a:spcBef>
              <a:spcAft>
                <a:spcPts val="600"/>
              </a:spcAft>
              <a:buClrTx/>
              <a:buFont typeface="Wingdings" panose="05000000000000000000" pitchFamily="2" charset="2"/>
              <a:buChar char="v"/>
            </a:pPr>
            <a:r>
              <a:rPr lang="en-GB" altLang="en-US" sz="2400" kern="1200">
                <a:latin typeface="+mn-lt"/>
                <a:ea typeface="+mn-ea"/>
                <a:cs typeface="Arial" panose="020B0604020202020204" pitchFamily="34" charset="0"/>
              </a:rPr>
              <a:t>Hoàn thành các bài tập trong SBT</a:t>
            </a:r>
          </a:p>
          <a:p>
            <a:pPr marL="342900" indent="-342900" algn="just" defTabSz="685800" fontAlgn="base">
              <a:lnSpc>
                <a:spcPct val="135000"/>
              </a:lnSpc>
              <a:spcBef>
                <a:spcPts val="600"/>
              </a:spcBef>
              <a:spcAft>
                <a:spcPts val="600"/>
              </a:spcAft>
              <a:buClrTx/>
              <a:buFont typeface="Wingdings" panose="05000000000000000000" pitchFamily="2" charset="2"/>
              <a:buChar char="v"/>
            </a:pPr>
            <a:r>
              <a:rPr lang="en-GB" altLang="en-US" sz="2400" kern="1200">
                <a:latin typeface="+mn-lt"/>
                <a:ea typeface="+mn-ea"/>
                <a:cs typeface="Arial" panose="020B0604020202020204" pitchFamily="34" charset="0"/>
              </a:rPr>
              <a:t>Đọc trước bài mới: </a:t>
            </a:r>
          </a:p>
          <a:p>
            <a:pPr algn="just" defTabSz="685800" fontAlgn="base">
              <a:lnSpc>
                <a:spcPct val="135000"/>
              </a:lnSpc>
              <a:spcBef>
                <a:spcPts val="600"/>
              </a:spcBef>
              <a:spcAft>
                <a:spcPts val="600"/>
              </a:spcAft>
              <a:buClrTx/>
              <a:buNone/>
            </a:pPr>
            <a:r>
              <a:rPr lang="en-GB" altLang="en-US" sz="2400" kern="1200">
                <a:latin typeface="+mn-lt"/>
                <a:ea typeface="+mn-ea"/>
                <a:cs typeface="Arial" panose="020B0604020202020204" pitchFamily="34" charset="0"/>
              </a:rPr>
              <a:t>Bài 11 – Oxygen – không khí</a:t>
            </a:r>
            <a:endParaRPr lang="vi-VN" altLang="en-US" sz="2400" kern="1200">
              <a:latin typeface="+mn-lt"/>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21" name="Google Shape;721;p3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a:p>
        </p:txBody>
      </p:sp>
      <p:sp>
        <p:nvSpPr>
          <p:cNvPr id="5" name="WordArt 11"/>
          <p:cNvSpPr>
            <a:spLocks noChangeArrowheads="1" noChangeShapeType="1" noTextEdit="1"/>
          </p:cNvSpPr>
          <p:nvPr/>
        </p:nvSpPr>
        <p:spPr bwMode="auto">
          <a:xfrm>
            <a:off x="181627" y="1728591"/>
            <a:ext cx="7954027" cy="983063"/>
          </a:xfrm>
          <a:prstGeom prst="rect">
            <a:avLst/>
          </a:prstGeom>
        </p:spPr>
        <p:txBody>
          <a:bodyPr wrap="none" fromWordArt="1">
            <a:prstTxWarp prst="textChevron">
              <a:avLst/>
            </a:prstTxWarp>
            <a:scene3d>
              <a:camera prst="perspectiveLeft"/>
              <a:lightRig rig="threePt" dir="t"/>
            </a:scene3d>
          </a:bodyPr>
          <a:lstStyle/>
          <a:p>
            <a:pPr algn="ctr"/>
            <a:r>
              <a:rPr lang="en-US" sz="5300" b="1" kern="1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 CẢM ƠN CÁC EM ĐÃ LẮNG NGHE!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6" name="Rectangle 19"/>
          <p:cNvSpPr>
            <a:spLocks noChangeArrowheads="1"/>
          </p:cNvSpPr>
          <p:nvPr/>
        </p:nvSpPr>
        <p:spPr bwMode="auto">
          <a:xfrm>
            <a:off x="1073140" y="128504"/>
            <a:ext cx="64826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2400">
                <a:solidFill>
                  <a:srgbClr val="0000FF"/>
                </a:solidFill>
                <a:latin typeface="Arial" panose="020B0604020202020204" pitchFamily="34" charset="0"/>
                <a:cs typeface="Arial" panose="020B0604020202020204" pitchFamily="34" charset="0"/>
              </a:rPr>
              <a:t>Sự chuyển thể của chất tạo ra những sự biến đổi nào trên Trái Đất?</a:t>
            </a:r>
            <a:endParaRPr lang="en-US" altLang="en-US" sz="2400">
              <a:solidFill>
                <a:srgbClr val="0000FF"/>
              </a:solidFill>
              <a:latin typeface="Arial" panose="020B0604020202020204" pitchFamily="34" charset="0"/>
              <a:cs typeface="Arial" panose="020B0604020202020204" pitchFamily="34" charset="0"/>
            </a:endParaRPr>
          </a:p>
        </p:txBody>
      </p:sp>
      <p:pic>
        <p:nvPicPr>
          <p:cNvPr id="1026" name="Picture 2" descr="https://lh3.googleusercontent.com/proxy/c6T5PwMYEFou9cj0hxlXLmvj50kjqWTC-JNH9X01W4qIro5c4mDBR9lrQWjer7F9BwXRf9GMwuIOAKBuzjiZ_8KmDBRykn70zUmRsWcj1OnWMvKRyJ8Y01XEjT9NGrKqNbkTKIOj02hqgEK33Su8cXDaM7_r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90" y="979599"/>
            <a:ext cx="5102226" cy="384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53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6" name="Rectangle 19"/>
          <p:cNvSpPr>
            <a:spLocks noChangeArrowheads="1"/>
          </p:cNvSpPr>
          <p:nvPr/>
        </p:nvSpPr>
        <p:spPr bwMode="auto">
          <a:xfrm>
            <a:off x="1109234" y="272882"/>
            <a:ext cx="64826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2400" b="1">
                <a:solidFill>
                  <a:srgbClr val="0000FF"/>
                </a:solidFill>
                <a:latin typeface="Arial" panose="020B0604020202020204" pitchFamily="34" charset="0"/>
                <a:cs typeface="Arial" panose="020B0604020202020204" pitchFamily="34" charset="0"/>
              </a:rPr>
              <a:t>NỘI DUNG BÀI HỌC</a:t>
            </a:r>
            <a:endParaRPr lang="en-US" altLang="en-US" sz="2400" b="1">
              <a:solidFill>
                <a:srgbClr val="0000FF"/>
              </a:solidFill>
              <a:latin typeface="Arial" panose="020B0604020202020204" pitchFamily="34" charset="0"/>
              <a:cs typeface="Arial" panose="020B0604020202020204" pitchFamily="34" charset="0"/>
            </a:endParaRPr>
          </a:p>
        </p:txBody>
      </p:sp>
      <p:grpSp>
        <p:nvGrpSpPr>
          <p:cNvPr id="8" name="Group 7"/>
          <p:cNvGrpSpPr/>
          <p:nvPr/>
        </p:nvGrpSpPr>
        <p:grpSpPr>
          <a:xfrm>
            <a:off x="653518" y="1297089"/>
            <a:ext cx="7903257" cy="2713280"/>
            <a:chOff x="434627" y="1297089"/>
            <a:chExt cx="7903257" cy="2713280"/>
          </a:xfrm>
        </p:grpSpPr>
        <p:sp>
          <p:nvSpPr>
            <p:cNvPr id="9" name="Freeform 8"/>
            <p:cNvSpPr/>
            <p:nvPr/>
          </p:nvSpPr>
          <p:spPr>
            <a:xfrm>
              <a:off x="434627" y="1297089"/>
              <a:ext cx="3338285" cy="633600"/>
            </a:xfrm>
            <a:custGeom>
              <a:avLst/>
              <a:gdLst>
                <a:gd name="connsiteX0" fmla="*/ 0 w 3338285"/>
                <a:gd name="connsiteY0" fmla="*/ 0 h 633600"/>
                <a:gd name="connsiteX1" fmla="*/ 3338285 w 3338285"/>
                <a:gd name="connsiteY1" fmla="*/ 0 h 633600"/>
                <a:gd name="connsiteX2" fmla="*/ 3338285 w 3338285"/>
                <a:gd name="connsiteY2" fmla="*/ 633600 h 633600"/>
                <a:gd name="connsiteX3" fmla="*/ 0 w 3338285"/>
                <a:gd name="connsiteY3" fmla="*/ 633600 h 633600"/>
                <a:gd name="connsiteX4" fmla="*/ 0 w 3338285"/>
                <a:gd name="connsiteY4" fmla="*/ 0 h 6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285" h="633600">
                  <a:moveTo>
                    <a:pt x="0" y="0"/>
                  </a:moveTo>
                  <a:lnTo>
                    <a:pt x="3338285" y="0"/>
                  </a:lnTo>
                  <a:lnTo>
                    <a:pt x="3338285" y="633600"/>
                  </a:lnTo>
                  <a:lnTo>
                    <a:pt x="0" y="6336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b="1" kern="1200"/>
                <a:t>I. Các thể của chất</a:t>
              </a:r>
              <a:endParaRPr lang="en-US" sz="2400" b="1" kern="1200"/>
            </a:p>
          </p:txBody>
        </p:sp>
        <p:sp>
          <p:nvSpPr>
            <p:cNvPr id="10" name="Freeform 9"/>
            <p:cNvSpPr/>
            <p:nvPr/>
          </p:nvSpPr>
          <p:spPr>
            <a:xfrm>
              <a:off x="434627" y="1930689"/>
              <a:ext cx="3338285" cy="2079680"/>
            </a:xfrm>
            <a:custGeom>
              <a:avLst/>
              <a:gdLst>
                <a:gd name="connsiteX0" fmla="*/ 0 w 3338285"/>
                <a:gd name="connsiteY0" fmla="*/ 0 h 2079680"/>
                <a:gd name="connsiteX1" fmla="*/ 3338285 w 3338285"/>
                <a:gd name="connsiteY1" fmla="*/ 0 h 2079680"/>
                <a:gd name="connsiteX2" fmla="*/ 3338285 w 3338285"/>
                <a:gd name="connsiteY2" fmla="*/ 2079680 h 2079680"/>
                <a:gd name="connsiteX3" fmla="*/ 0 w 3338285"/>
                <a:gd name="connsiteY3" fmla="*/ 2079680 h 2079680"/>
                <a:gd name="connsiteX4" fmla="*/ 0 w 3338285"/>
                <a:gd name="connsiteY4" fmla="*/ 0 h 207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285" h="2079680">
                  <a:moveTo>
                    <a:pt x="0" y="0"/>
                  </a:moveTo>
                  <a:lnTo>
                    <a:pt x="3338285" y="0"/>
                  </a:lnTo>
                  <a:lnTo>
                    <a:pt x="3338285" y="2079680"/>
                  </a:lnTo>
                  <a:lnTo>
                    <a:pt x="0" y="2079680"/>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120000"/>
                </a:lnSpc>
                <a:spcBef>
                  <a:spcPct val="0"/>
                </a:spcBef>
                <a:spcAft>
                  <a:spcPts val="600"/>
                </a:spcAft>
                <a:buChar char="••"/>
              </a:pPr>
              <a:r>
                <a:rPr lang="en-GB" sz="2400" kern="1200"/>
                <a:t>Thể rắn</a:t>
              </a:r>
              <a:endParaRPr lang="en-US" sz="2400" kern="1200"/>
            </a:p>
            <a:p>
              <a:pPr marL="228600" lvl="1" indent="-228600" algn="l" defTabSz="1066800">
                <a:lnSpc>
                  <a:spcPct val="120000"/>
                </a:lnSpc>
                <a:spcBef>
                  <a:spcPct val="0"/>
                </a:spcBef>
                <a:spcAft>
                  <a:spcPts val="600"/>
                </a:spcAft>
                <a:buChar char="••"/>
              </a:pPr>
              <a:r>
                <a:rPr lang="en-GB" sz="2400" kern="1200"/>
                <a:t>Thể lỏng</a:t>
              </a:r>
              <a:endParaRPr lang="en-US" sz="2400" kern="1200"/>
            </a:p>
            <a:p>
              <a:pPr marL="228600" lvl="1" indent="-228600" algn="l" defTabSz="1066800">
                <a:lnSpc>
                  <a:spcPct val="120000"/>
                </a:lnSpc>
                <a:spcBef>
                  <a:spcPct val="0"/>
                </a:spcBef>
                <a:spcAft>
                  <a:spcPts val="600"/>
                </a:spcAft>
                <a:buChar char="••"/>
              </a:pPr>
              <a:r>
                <a:rPr lang="en-GB" sz="2400" kern="1200"/>
                <a:t>Thể khí</a:t>
              </a:r>
              <a:endParaRPr lang="en-US" sz="2400" kern="1200"/>
            </a:p>
          </p:txBody>
        </p:sp>
        <p:sp>
          <p:nvSpPr>
            <p:cNvPr id="11" name="Freeform 10"/>
            <p:cNvSpPr/>
            <p:nvPr/>
          </p:nvSpPr>
          <p:spPr>
            <a:xfrm>
              <a:off x="4186989" y="1297089"/>
              <a:ext cx="4150895" cy="633600"/>
            </a:xfrm>
            <a:custGeom>
              <a:avLst/>
              <a:gdLst>
                <a:gd name="connsiteX0" fmla="*/ 0 w 4191087"/>
                <a:gd name="connsiteY0" fmla="*/ 0 h 633600"/>
                <a:gd name="connsiteX1" fmla="*/ 4191087 w 4191087"/>
                <a:gd name="connsiteY1" fmla="*/ 0 h 633600"/>
                <a:gd name="connsiteX2" fmla="*/ 4191087 w 4191087"/>
                <a:gd name="connsiteY2" fmla="*/ 633600 h 633600"/>
                <a:gd name="connsiteX3" fmla="*/ 0 w 4191087"/>
                <a:gd name="connsiteY3" fmla="*/ 633600 h 633600"/>
                <a:gd name="connsiteX4" fmla="*/ 0 w 4191087"/>
                <a:gd name="connsiteY4" fmla="*/ 0 h 6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087" h="633600">
                  <a:moveTo>
                    <a:pt x="0" y="0"/>
                  </a:moveTo>
                  <a:lnTo>
                    <a:pt x="4191087" y="0"/>
                  </a:lnTo>
                  <a:lnTo>
                    <a:pt x="4191087" y="633600"/>
                  </a:lnTo>
                  <a:lnTo>
                    <a:pt x="0" y="633600"/>
                  </a:lnTo>
                  <a:lnTo>
                    <a:pt x="0" y="0"/>
                  </a:lnTo>
                  <a:close/>
                </a:path>
              </a:pathLst>
            </a:custGeom>
          </p:spPr>
          <p:style>
            <a:lnRef idx="2">
              <a:schemeClr val="accent3">
                <a:hueOff val="-6802173"/>
                <a:satOff val="0"/>
                <a:lumOff val="-785"/>
                <a:alphaOff val="0"/>
              </a:schemeClr>
            </a:lnRef>
            <a:fillRef idx="1">
              <a:schemeClr val="accent3">
                <a:hueOff val="-6802173"/>
                <a:satOff val="0"/>
                <a:lumOff val="-785"/>
                <a:alphaOff val="0"/>
              </a:schemeClr>
            </a:fillRef>
            <a:effectRef idx="0">
              <a:schemeClr val="accent3">
                <a:hueOff val="-6802173"/>
                <a:satOff val="0"/>
                <a:lumOff val="-785"/>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b="1" kern="1200"/>
                <a:t>II. Sự chuyển thể của chất</a:t>
              </a:r>
              <a:endParaRPr lang="en-US" sz="2400" b="1" kern="1200"/>
            </a:p>
          </p:txBody>
        </p:sp>
        <p:sp>
          <p:nvSpPr>
            <p:cNvPr id="12" name="Freeform 11"/>
            <p:cNvSpPr/>
            <p:nvPr/>
          </p:nvSpPr>
          <p:spPr>
            <a:xfrm>
              <a:off x="4186989" y="1930689"/>
              <a:ext cx="4150895" cy="1991606"/>
            </a:xfrm>
            <a:custGeom>
              <a:avLst/>
              <a:gdLst>
                <a:gd name="connsiteX0" fmla="*/ 0 w 4191087"/>
                <a:gd name="connsiteY0" fmla="*/ 0 h 2079680"/>
                <a:gd name="connsiteX1" fmla="*/ 4191087 w 4191087"/>
                <a:gd name="connsiteY1" fmla="*/ 0 h 2079680"/>
                <a:gd name="connsiteX2" fmla="*/ 4191087 w 4191087"/>
                <a:gd name="connsiteY2" fmla="*/ 2079680 h 2079680"/>
                <a:gd name="connsiteX3" fmla="*/ 0 w 4191087"/>
                <a:gd name="connsiteY3" fmla="*/ 2079680 h 2079680"/>
                <a:gd name="connsiteX4" fmla="*/ 0 w 4191087"/>
                <a:gd name="connsiteY4" fmla="*/ 0 h 207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087" h="2079680">
                  <a:moveTo>
                    <a:pt x="0" y="0"/>
                  </a:moveTo>
                  <a:lnTo>
                    <a:pt x="4191087" y="0"/>
                  </a:lnTo>
                  <a:lnTo>
                    <a:pt x="4191087" y="2079680"/>
                  </a:lnTo>
                  <a:lnTo>
                    <a:pt x="0" y="2079680"/>
                  </a:lnTo>
                  <a:lnTo>
                    <a:pt x="0" y="0"/>
                  </a:lnTo>
                  <a:close/>
                </a:path>
              </a:pathLst>
            </a:custGeom>
          </p:spPr>
          <p:style>
            <a:lnRef idx="2">
              <a:schemeClr val="accent3">
                <a:tint val="40000"/>
                <a:alpha val="90000"/>
                <a:hueOff val="-6564288"/>
                <a:satOff val="-2538"/>
                <a:lumOff val="-252"/>
                <a:alphaOff val="0"/>
              </a:schemeClr>
            </a:lnRef>
            <a:fillRef idx="1">
              <a:schemeClr val="accent3">
                <a:tint val="40000"/>
                <a:alpha val="90000"/>
                <a:hueOff val="-6564288"/>
                <a:satOff val="-2538"/>
                <a:lumOff val="-252"/>
                <a:alphaOff val="0"/>
              </a:schemeClr>
            </a:fillRef>
            <a:effectRef idx="0">
              <a:schemeClr val="accent3">
                <a:tint val="40000"/>
                <a:alpha val="90000"/>
                <a:hueOff val="-6564288"/>
                <a:satOff val="-2538"/>
                <a:lumOff val="-252"/>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just" defTabSz="1066800">
                <a:lnSpc>
                  <a:spcPct val="120000"/>
                </a:lnSpc>
                <a:spcBef>
                  <a:spcPct val="0"/>
                </a:spcBef>
                <a:spcAft>
                  <a:spcPts val="600"/>
                </a:spcAft>
                <a:buChar char="••"/>
              </a:pPr>
              <a:r>
                <a:rPr lang="en-GB" sz="2400" kern="1200"/>
                <a:t>Sự nóng chảy và sự đông đặc</a:t>
              </a:r>
              <a:endParaRPr lang="en-US" sz="2400" kern="1200"/>
            </a:p>
            <a:p>
              <a:pPr marL="228600" lvl="1" indent="-228600" algn="just" defTabSz="1066800">
                <a:lnSpc>
                  <a:spcPct val="120000"/>
                </a:lnSpc>
                <a:spcBef>
                  <a:spcPct val="0"/>
                </a:spcBef>
                <a:spcAft>
                  <a:spcPts val="600"/>
                </a:spcAft>
                <a:buChar char="••"/>
              </a:pPr>
              <a:r>
                <a:rPr lang="en-GB" sz="2400" kern="1200"/>
                <a:t>Sự hóa hơi và sự ngưng tụ</a:t>
              </a:r>
              <a:endParaRPr lang="en-US" sz="2400" kern="1200"/>
            </a:p>
          </p:txBody>
        </p:sp>
      </p:grpSp>
    </p:spTree>
    <p:extLst>
      <p:ext uri="{BB962C8B-B14F-4D97-AF65-F5344CB8AC3E}">
        <p14:creationId xmlns:p14="http://schemas.microsoft.com/office/powerpoint/2010/main" val="396836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15"/>
          <p:cNvSpPr txBox="1">
            <a:spLocks noGrp="1"/>
          </p:cNvSpPr>
          <p:nvPr>
            <p:ph type="ctrTitle" idx="4294967295"/>
          </p:nvPr>
        </p:nvSpPr>
        <p:spPr>
          <a:xfrm>
            <a:off x="243005" y="106638"/>
            <a:ext cx="8588120" cy="57345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2400">
                <a:latin typeface="Arial" panose="020B0604020202020204" pitchFamily="34" charset="0"/>
                <a:cs typeface="Arial" panose="020B0604020202020204" pitchFamily="34" charset="0"/>
              </a:rPr>
              <a:t>I. </a:t>
            </a:r>
            <a:r>
              <a:rPr lang="en-GB" sz="2400">
                <a:latin typeface="Arial" panose="020B0604020202020204" pitchFamily="34" charset="0"/>
                <a:cs typeface="Arial" panose="020B0604020202020204" pitchFamily="34" charset="0"/>
              </a:rPr>
              <a:t>CÁC THỂ CỦA CHẤT: THỂ RẮN, THỂ LỎNG, THỂ KHÍ</a:t>
            </a:r>
            <a:endParaRPr lang="vi-VN" sz="2400">
              <a:latin typeface="Arial" panose="020B0604020202020204" pitchFamily="34" charset="0"/>
              <a:cs typeface="Arial" panose="020B0604020202020204" pitchFamily="34" charset="0"/>
            </a:endParaRPr>
          </a:p>
        </p:txBody>
      </p:sp>
      <p:sp>
        <p:nvSpPr>
          <p:cNvPr id="480" name="Google Shape;480;p1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31" name="Rectangle 30"/>
          <p:cNvSpPr/>
          <p:nvPr/>
        </p:nvSpPr>
        <p:spPr>
          <a:xfrm>
            <a:off x="305538" y="777631"/>
            <a:ext cx="8251236" cy="461665"/>
          </a:xfrm>
          <a:prstGeom prst="rect">
            <a:avLst/>
          </a:prstGeom>
        </p:spPr>
        <p:txBody>
          <a:bodyPr wrap="square">
            <a:spAutoFit/>
          </a:bodyPr>
          <a:lstStyle/>
          <a:p>
            <a:pPr lvl="0" algn="ctr">
              <a:lnSpc>
                <a:spcPct val="120000"/>
              </a:lnSpc>
              <a:spcAft>
                <a:spcPts val="1000"/>
              </a:spcAft>
            </a:pPr>
            <a:r>
              <a:rPr lang="en-US" sz="2000">
                <a:latin typeface="Arial" panose="020B0604020202020204" pitchFamily="34" charset="0"/>
                <a:ea typeface="Calibri" panose="020F0502020204030204" pitchFamily="34" charset="0"/>
                <a:cs typeface="Arial" panose="020B0604020202020204" pitchFamily="34" charset="0"/>
              </a:rPr>
              <a:t>Mọi chất được tìm thấy trên Trái Đất thường ở thể rắn, thể lỏng, thể khí</a:t>
            </a:r>
          </a:p>
        </p:txBody>
      </p:sp>
      <p:graphicFrame>
        <p:nvGraphicFramePr>
          <p:cNvPr id="2" name="Table 1"/>
          <p:cNvGraphicFramePr>
            <a:graphicFrameLocks noGrp="1"/>
          </p:cNvGraphicFramePr>
          <p:nvPr>
            <p:extLst>
              <p:ext uri="{D42A27DB-BD31-4B8C-83A1-F6EECF244321}">
                <p14:modId xmlns:p14="http://schemas.microsoft.com/office/powerpoint/2010/main" val="2201022018"/>
              </p:ext>
            </p:extLst>
          </p:nvPr>
        </p:nvGraphicFramePr>
        <p:xfrm>
          <a:off x="305538" y="1505900"/>
          <a:ext cx="8525586" cy="3143218"/>
        </p:xfrm>
        <a:graphic>
          <a:graphicData uri="http://schemas.openxmlformats.org/drawingml/2006/table">
            <a:tbl>
              <a:tblPr firstRow="1" bandRow="1">
                <a:tableStyleId>{17292A2E-F333-43FB-9621-5CBBE7FDCDCB}</a:tableStyleId>
              </a:tblPr>
              <a:tblGrid>
                <a:gridCol w="2841862">
                  <a:extLst>
                    <a:ext uri="{9D8B030D-6E8A-4147-A177-3AD203B41FA5}">
                      <a16:colId xmlns:a16="http://schemas.microsoft.com/office/drawing/2014/main" val="282700672"/>
                    </a:ext>
                  </a:extLst>
                </a:gridCol>
                <a:gridCol w="2841862">
                  <a:extLst>
                    <a:ext uri="{9D8B030D-6E8A-4147-A177-3AD203B41FA5}">
                      <a16:colId xmlns:a16="http://schemas.microsoft.com/office/drawing/2014/main" val="2355912929"/>
                    </a:ext>
                  </a:extLst>
                </a:gridCol>
                <a:gridCol w="2841862">
                  <a:extLst>
                    <a:ext uri="{9D8B030D-6E8A-4147-A177-3AD203B41FA5}">
                      <a16:colId xmlns:a16="http://schemas.microsoft.com/office/drawing/2014/main" val="3654719777"/>
                    </a:ext>
                  </a:extLst>
                </a:gridCol>
              </a:tblGrid>
              <a:tr h="491324">
                <a:tc>
                  <a:txBody>
                    <a:bodyPr/>
                    <a:lstStyle/>
                    <a:p>
                      <a:pPr algn="ctr"/>
                      <a:r>
                        <a:rPr lang="en-GB" sz="2200"/>
                        <a:t>Thể</a:t>
                      </a:r>
                      <a:r>
                        <a:rPr lang="en-GB" sz="2200" baseline="0"/>
                        <a:t> rắn</a:t>
                      </a:r>
                      <a:endParaRPr lang="en-US" sz="2200"/>
                    </a:p>
                  </a:txBody>
                  <a:tcPr/>
                </a:tc>
                <a:tc>
                  <a:txBody>
                    <a:bodyPr/>
                    <a:lstStyle/>
                    <a:p>
                      <a:pPr algn="ctr"/>
                      <a:r>
                        <a:rPr lang="en-GB" sz="2200"/>
                        <a:t>Thể</a:t>
                      </a:r>
                      <a:r>
                        <a:rPr lang="en-GB" sz="2200" baseline="0"/>
                        <a:t> lỏng</a:t>
                      </a:r>
                      <a:endParaRPr lang="en-US" sz="2200"/>
                    </a:p>
                  </a:txBody>
                  <a:tcPr/>
                </a:tc>
                <a:tc>
                  <a:txBody>
                    <a:bodyPr/>
                    <a:lstStyle/>
                    <a:p>
                      <a:pPr algn="ctr"/>
                      <a:r>
                        <a:rPr lang="en-GB" sz="2200"/>
                        <a:t>Thể khí</a:t>
                      </a:r>
                      <a:endParaRPr lang="en-US" sz="2200"/>
                    </a:p>
                  </a:txBody>
                  <a:tcPr/>
                </a:tc>
                <a:extLst>
                  <a:ext uri="{0D108BD9-81ED-4DB2-BD59-A6C34878D82A}">
                    <a16:rowId xmlns:a16="http://schemas.microsoft.com/office/drawing/2014/main" val="3127733829"/>
                  </a:ext>
                </a:extLst>
              </a:tr>
              <a:tr h="2651894">
                <a:tc>
                  <a:txBody>
                    <a:bodyPr/>
                    <a:lstStyle/>
                    <a:p>
                      <a:pPr algn="ctr"/>
                      <a:endParaRPr lang="en-GB" sz="2200"/>
                    </a:p>
                    <a:p>
                      <a:pPr algn="ctr"/>
                      <a:endParaRPr lang="en-GB" sz="2200"/>
                    </a:p>
                    <a:p>
                      <a:pPr algn="ctr"/>
                      <a:endParaRPr lang="en-GB" sz="2200"/>
                    </a:p>
                    <a:p>
                      <a:pPr algn="ctr"/>
                      <a:endParaRPr lang="en-GB" sz="2200"/>
                    </a:p>
                    <a:p>
                      <a:pPr algn="ctr"/>
                      <a:endParaRPr lang="en-GB" sz="2200"/>
                    </a:p>
                    <a:p>
                      <a:pPr algn="ctr"/>
                      <a:endParaRPr lang="en-GB" sz="2200"/>
                    </a:p>
                    <a:p>
                      <a:pPr algn="ctr"/>
                      <a:endParaRPr lang="en-US" sz="2200"/>
                    </a:p>
                  </a:txBody>
                  <a:tcPr/>
                </a:tc>
                <a:tc>
                  <a:txBody>
                    <a:bodyPr/>
                    <a:lstStyle/>
                    <a:p>
                      <a:pPr algn="ctr"/>
                      <a:endParaRPr lang="en-US" sz="2200"/>
                    </a:p>
                  </a:txBody>
                  <a:tcPr/>
                </a:tc>
                <a:tc>
                  <a:txBody>
                    <a:bodyPr/>
                    <a:lstStyle/>
                    <a:p>
                      <a:pPr algn="ctr"/>
                      <a:endParaRPr lang="en-US" sz="2200"/>
                    </a:p>
                  </a:txBody>
                  <a:tcPr/>
                </a:tc>
                <a:extLst>
                  <a:ext uri="{0D108BD9-81ED-4DB2-BD59-A6C34878D82A}">
                    <a16:rowId xmlns:a16="http://schemas.microsoft.com/office/drawing/2014/main" val="3765709232"/>
                  </a:ext>
                </a:extLst>
              </a:tr>
            </a:tbl>
          </a:graphicData>
        </a:graphic>
      </p:graphicFrame>
      <p:grpSp>
        <p:nvGrpSpPr>
          <p:cNvPr id="15" name="Group 14"/>
          <p:cNvGrpSpPr/>
          <p:nvPr/>
        </p:nvGrpSpPr>
        <p:grpSpPr>
          <a:xfrm>
            <a:off x="498606" y="2028036"/>
            <a:ext cx="2233654" cy="1195091"/>
            <a:chOff x="498606" y="2028036"/>
            <a:chExt cx="2233654" cy="1195091"/>
          </a:xfrm>
        </p:grpSpPr>
        <p:pic>
          <p:nvPicPr>
            <p:cNvPr id="4" name="Picture 3"/>
            <p:cNvPicPr>
              <a:picLocks noChangeAspect="1"/>
            </p:cNvPicPr>
            <p:nvPr/>
          </p:nvPicPr>
          <p:blipFill>
            <a:blip r:embed="rId3"/>
            <a:stretch>
              <a:fillRect/>
            </a:stretch>
          </p:blipFill>
          <p:spPr>
            <a:xfrm>
              <a:off x="498606" y="2028036"/>
              <a:ext cx="1346524" cy="1195091"/>
            </a:xfrm>
            <a:prstGeom prst="rect">
              <a:avLst/>
            </a:prstGeom>
          </p:spPr>
        </p:pic>
        <p:sp>
          <p:nvSpPr>
            <p:cNvPr id="13" name="TextBox 12"/>
            <p:cNvSpPr txBox="1"/>
            <p:nvPr/>
          </p:nvSpPr>
          <p:spPr>
            <a:xfrm>
              <a:off x="2038198" y="2506478"/>
              <a:ext cx="694062" cy="400110"/>
            </a:xfrm>
            <a:prstGeom prst="rect">
              <a:avLst/>
            </a:prstGeom>
            <a:noFill/>
          </p:spPr>
          <p:txBody>
            <a:bodyPr wrap="square" rtlCol="0">
              <a:spAutoFit/>
            </a:bodyPr>
            <a:lstStyle/>
            <a:p>
              <a:r>
                <a:rPr lang="en-GB" sz="2000"/>
                <a:t>Sắt</a:t>
              </a:r>
              <a:endParaRPr lang="en-US" sz="2000"/>
            </a:p>
          </p:txBody>
        </p:sp>
      </p:grpSp>
      <p:grpSp>
        <p:nvGrpSpPr>
          <p:cNvPr id="17" name="Group 16"/>
          <p:cNvGrpSpPr/>
          <p:nvPr/>
        </p:nvGrpSpPr>
        <p:grpSpPr>
          <a:xfrm>
            <a:off x="243005" y="2936173"/>
            <a:ext cx="2534408" cy="2011717"/>
            <a:chOff x="243005" y="2936173"/>
            <a:chExt cx="2534408" cy="2011717"/>
          </a:xfrm>
        </p:grpSpPr>
        <p:pic>
          <p:nvPicPr>
            <p:cNvPr id="3074" name="Picture 2" descr="https://free.vector6.com/wp-content/uploads/2021/05/PNG-0000002242-png-soi-d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05" y="2936173"/>
              <a:ext cx="1876570" cy="201171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083351" y="3804585"/>
              <a:ext cx="694062" cy="400110"/>
            </a:xfrm>
            <a:prstGeom prst="rect">
              <a:avLst/>
            </a:prstGeom>
            <a:noFill/>
          </p:spPr>
          <p:txBody>
            <a:bodyPr wrap="square" rtlCol="0">
              <a:spAutoFit/>
            </a:bodyPr>
            <a:lstStyle/>
            <a:p>
              <a:r>
                <a:rPr lang="en-GB" sz="2000"/>
                <a:t>Đá</a:t>
              </a:r>
              <a:endParaRPr lang="en-US" sz="2000"/>
            </a:p>
          </p:txBody>
        </p:sp>
      </p:grpSp>
      <p:grpSp>
        <p:nvGrpSpPr>
          <p:cNvPr id="19" name="Group 18"/>
          <p:cNvGrpSpPr/>
          <p:nvPr/>
        </p:nvGrpSpPr>
        <p:grpSpPr>
          <a:xfrm>
            <a:off x="3559462" y="2095324"/>
            <a:ext cx="2278950" cy="1098228"/>
            <a:chOff x="3559462" y="2095324"/>
            <a:chExt cx="2278950" cy="1098228"/>
          </a:xfrm>
        </p:grpSpPr>
        <p:pic>
          <p:nvPicPr>
            <p:cNvPr id="5" name="Picture 4"/>
            <p:cNvPicPr>
              <a:picLocks noChangeAspect="1"/>
            </p:cNvPicPr>
            <p:nvPr/>
          </p:nvPicPr>
          <p:blipFill>
            <a:blip r:embed="rId5"/>
            <a:stretch>
              <a:fillRect/>
            </a:stretch>
          </p:blipFill>
          <p:spPr>
            <a:xfrm>
              <a:off x="3559462" y="2095324"/>
              <a:ext cx="875563" cy="1098228"/>
            </a:xfrm>
            <a:prstGeom prst="rect">
              <a:avLst/>
            </a:prstGeom>
          </p:spPr>
        </p:pic>
        <p:sp>
          <p:nvSpPr>
            <p:cNvPr id="29" name="TextBox 28"/>
            <p:cNvSpPr txBox="1"/>
            <p:nvPr/>
          </p:nvSpPr>
          <p:spPr>
            <a:xfrm>
              <a:off x="4803084" y="2428341"/>
              <a:ext cx="1035328" cy="400110"/>
            </a:xfrm>
            <a:prstGeom prst="rect">
              <a:avLst/>
            </a:prstGeom>
            <a:noFill/>
          </p:spPr>
          <p:txBody>
            <a:bodyPr wrap="square" rtlCol="0">
              <a:spAutoFit/>
            </a:bodyPr>
            <a:lstStyle/>
            <a:p>
              <a:r>
                <a:rPr lang="en-GB" sz="2000"/>
                <a:t>Nước</a:t>
              </a:r>
              <a:endParaRPr lang="en-US" sz="2000"/>
            </a:p>
          </p:txBody>
        </p:sp>
      </p:grpSp>
      <p:grpSp>
        <p:nvGrpSpPr>
          <p:cNvPr id="20" name="Group 19"/>
          <p:cNvGrpSpPr/>
          <p:nvPr/>
        </p:nvGrpSpPr>
        <p:grpSpPr>
          <a:xfrm>
            <a:off x="3435252" y="3246200"/>
            <a:ext cx="2443469" cy="1165971"/>
            <a:chOff x="3435252" y="3246200"/>
            <a:chExt cx="2443469" cy="1165971"/>
          </a:xfrm>
        </p:grpSpPr>
        <p:pic>
          <p:nvPicPr>
            <p:cNvPr id="8" name="Picture 7"/>
            <p:cNvPicPr>
              <a:picLocks noChangeAspect="1"/>
            </p:cNvPicPr>
            <p:nvPr/>
          </p:nvPicPr>
          <p:blipFill>
            <a:blip r:embed="rId6"/>
            <a:stretch>
              <a:fillRect/>
            </a:stretch>
          </p:blipFill>
          <p:spPr>
            <a:xfrm>
              <a:off x="3435252" y="3246200"/>
              <a:ext cx="1098703" cy="1165971"/>
            </a:xfrm>
            <a:prstGeom prst="rect">
              <a:avLst/>
            </a:prstGeom>
          </p:spPr>
        </p:pic>
        <p:sp>
          <p:nvSpPr>
            <p:cNvPr id="30" name="TextBox 29"/>
            <p:cNvSpPr txBox="1"/>
            <p:nvPr/>
          </p:nvSpPr>
          <p:spPr>
            <a:xfrm>
              <a:off x="4762775" y="3741976"/>
              <a:ext cx="1115946" cy="400110"/>
            </a:xfrm>
            <a:prstGeom prst="rect">
              <a:avLst/>
            </a:prstGeom>
            <a:noFill/>
          </p:spPr>
          <p:txBody>
            <a:bodyPr wrap="square" rtlCol="0">
              <a:spAutoFit/>
            </a:bodyPr>
            <a:lstStyle/>
            <a:p>
              <a:r>
                <a:rPr lang="en-GB" sz="2000"/>
                <a:t>Dầu ăn</a:t>
              </a:r>
              <a:endParaRPr lang="en-US" sz="2000"/>
            </a:p>
          </p:txBody>
        </p:sp>
      </p:grpSp>
      <p:grpSp>
        <p:nvGrpSpPr>
          <p:cNvPr id="21" name="Group 20"/>
          <p:cNvGrpSpPr/>
          <p:nvPr/>
        </p:nvGrpSpPr>
        <p:grpSpPr>
          <a:xfrm>
            <a:off x="6125745" y="2161091"/>
            <a:ext cx="2795606" cy="1108831"/>
            <a:chOff x="6125745" y="2161091"/>
            <a:chExt cx="2795606" cy="1108831"/>
          </a:xfrm>
        </p:grpSpPr>
        <p:pic>
          <p:nvPicPr>
            <p:cNvPr id="3076" name="Picture 4" descr="http://xedapfbike.vn/datafiles/1/17-11-2016/T2KgGQXadXXXXXXXXX_!!85479208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5745" y="2161091"/>
              <a:ext cx="1200470" cy="110883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7260113" y="2283456"/>
              <a:ext cx="1661238" cy="707886"/>
            </a:xfrm>
            <a:prstGeom prst="rect">
              <a:avLst/>
            </a:prstGeom>
            <a:noFill/>
          </p:spPr>
          <p:txBody>
            <a:bodyPr wrap="square" rtlCol="0">
              <a:spAutoFit/>
            </a:bodyPr>
            <a:lstStyle/>
            <a:p>
              <a:pPr algn="ctr"/>
              <a:r>
                <a:rPr lang="en-GB" sz="2000"/>
                <a:t>Không khí trong lốp xe</a:t>
              </a:r>
              <a:endParaRPr lang="en-US" sz="2000"/>
            </a:p>
          </p:txBody>
        </p:sp>
      </p:grpSp>
      <p:grpSp>
        <p:nvGrpSpPr>
          <p:cNvPr id="24" name="Group 23"/>
          <p:cNvGrpSpPr/>
          <p:nvPr/>
        </p:nvGrpSpPr>
        <p:grpSpPr>
          <a:xfrm>
            <a:off x="6368807" y="3451993"/>
            <a:ext cx="2596233" cy="1058025"/>
            <a:chOff x="6368807" y="3451993"/>
            <a:chExt cx="2596233" cy="1058025"/>
          </a:xfrm>
        </p:grpSpPr>
        <p:pic>
          <p:nvPicPr>
            <p:cNvPr id="11" name="Picture 10"/>
            <p:cNvPicPr>
              <a:picLocks noChangeAspect="1"/>
            </p:cNvPicPr>
            <p:nvPr/>
          </p:nvPicPr>
          <p:blipFill>
            <a:blip r:embed="rId8"/>
            <a:stretch>
              <a:fillRect/>
            </a:stretch>
          </p:blipFill>
          <p:spPr>
            <a:xfrm>
              <a:off x="6368807" y="3451993"/>
              <a:ext cx="891306" cy="1058025"/>
            </a:xfrm>
            <a:prstGeom prst="rect">
              <a:avLst/>
            </a:prstGeom>
          </p:spPr>
        </p:pic>
        <p:sp>
          <p:nvSpPr>
            <p:cNvPr id="33" name="TextBox 32"/>
            <p:cNvSpPr txBox="1"/>
            <p:nvPr/>
          </p:nvSpPr>
          <p:spPr>
            <a:xfrm>
              <a:off x="7126198" y="3571170"/>
              <a:ext cx="1838842" cy="707886"/>
            </a:xfrm>
            <a:prstGeom prst="rect">
              <a:avLst/>
            </a:prstGeom>
            <a:noFill/>
          </p:spPr>
          <p:txBody>
            <a:bodyPr wrap="square" rtlCol="0">
              <a:spAutoFit/>
            </a:bodyPr>
            <a:lstStyle/>
            <a:p>
              <a:pPr algn="ctr"/>
              <a:r>
                <a:rPr lang="en-GB" sz="2000"/>
                <a:t>Khí trong khinh khí cầu</a:t>
              </a:r>
              <a:endParaRPr lang="en-US" sz="20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1" name="Google Shape;501;p1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8" name="Google Shape;478;p15"/>
          <p:cNvSpPr txBox="1">
            <a:spLocks/>
          </p:cNvSpPr>
          <p:nvPr/>
        </p:nvSpPr>
        <p:spPr>
          <a:xfrm>
            <a:off x="1094775" y="207841"/>
            <a:ext cx="5775356" cy="57345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r>
              <a:rPr lang="en-GB" sz="3000">
                <a:latin typeface="Arial" panose="020B0604020202020204" pitchFamily="34" charset="0"/>
                <a:cs typeface="Arial" panose="020B0604020202020204" pitchFamily="34" charset="0"/>
              </a:rPr>
              <a:t>Thảo luận</a:t>
            </a:r>
            <a:endParaRPr lang="vi-VN" sz="3000">
              <a:latin typeface="Arial" panose="020B0604020202020204" pitchFamily="34" charset="0"/>
              <a:cs typeface="Arial" panose="020B0604020202020204" pitchFamily="34" charset="0"/>
            </a:endParaRPr>
          </a:p>
        </p:txBody>
      </p:sp>
      <p:sp>
        <p:nvSpPr>
          <p:cNvPr id="9" name="Rectangle 8"/>
          <p:cNvSpPr/>
          <p:nvPr/>
        </p:nvSpPr>
        <p:spPr>
          <a:xfrm>
            <a:off x="4112424" y="1184179"/>
            <a:ext cx="4718701" cy="3040832"/>
          </a:xfrm>
          <a:prstGeom prst="rect">
            <a:avLst/>
          </a:prstGeom>
        </p:spPr>
        <p:txBody>
          <a:bodyPr wrap="square">
            <a:spAutoFit/>
          </a:bodyPr>
          <a:lstStyle/>
          <a:p>
            <a:pPr lvl="0" algn="just">
              <a:lnSpc>
                <a:spcPct val="130000"/>
              </a:lnSpc>
              <a:spcBef>
                <a:spcPts val="600"/>
              </a:spcBef>
              <a:spcAft>
                <a:spcPts val="600"/>
              </a:spcAft>
            </a:pPr>
            <a:r>
              <a:rPr lang="en-GB" sz="2200" b="1">
                <a:solidFill>
                  <a:srgbClr val="002060"/>
                </a:solidFill>
                <a:latin typeface="Arial" panose="020B0604020202020204" pitchFamily="34" charset="0"/>
                <a:ea typeface="Calibri" panose="020F0502020204030204" pitchFamily="34" charset="0"/>
                <a:cs typeface="Arial" panose="020B0604020202020204" pitchFamily="34" charset="0"/>
              </a:rPr>
              <a:t>Nhiệm vụ: </a:t>
            </a:r>
            <a:r>
              <a:rPr lang="en-GB" sz="2200">
                <a:solidFill>
                  <a:srgbClr val="002060"/>
                </a:solidFill>
                <a:latin typeface="Arial" panose="020B0604020202020204" pitchFamily="34" charset="0"/>
                <a:ea typeface="Calibri" panose="020F0502020204030204" pitchFamily="34" charset="0"/>
                <a:cs typeface="Arial" panose="020B0604020202020204" pitchFamily="34" charset="0"/>
              </a:rPr>
              <a:t>Trả lời các câu hỏi</a:t>
            </a:r>
          </a:p>
          <a:p>
            <a:pPr lvl="0" algn="just">
              <a:lnSpc>
                <a:spcPct val="130000"/>
              </a:lnSpc>
              <a:spcBef>
                <a:spcPts val="600"/>
              </a:spcBef>
              <a:spcAft>
                <a:spcPts val="600"/>
              </a:spcAft>
            </a:pPr>
            <a:r>
              <a:rPr lang="en-GB" sz="2200" b="1">
                <a:solidFill>
                  <a:srgbClr val="002060"/>
                </a:solidFill>
                <a:latin typeface="Arial" panose="020B0604020202020204" pitchFamily="34" charset="0"/>
                <a:ea typeface="Calibri" panose="020F0502020204030204" pitchFamily="34" charset="0"/>
                <a:cs typeface="Arial" panose="020B0604020202020204" pitchFamily="34" charset="0"/>
              </a:rPr>
              <a:t>1. </a:t>
            </a:r>
            <a:r>
              <a:rPr lang="en-GB" sz="2200">
                <a:solidFill>
                  <a:srgbClr val="002060"/>
                </a:solidFill>
                <a:latin typeface="Arial" panose="020B0604020202020204" pitchFamily="34" charset="0"/>
                <a:ea typeface="Calibri" panose="020F0502020204030204" pitchFamily="34" charset="0"/>
                <a:cs typeface="Arial" panose="020B0604020202020204" pitchFamily="34" charset="0"/>
              </a:rPr>
              <a:t>Em hãy nêu một số ví dụ về chất ở thể rắn, lỏng, khí mà em biết?</a:t>
            </a:r>
          </a:p>
          <a:p>
            <a:pPr lvl="0" algn="just">
              <a:lnSpc>
                <a:spcPct val="130000"/>
              </a:lnSpc>
              <a:spcBef>
                <a:spcPts val="600"/>
              </a:spcBef>
              <a:spcAft>
                <a:spcPts val="600"/>
              </a:spcAft>
            </a:pPr>
            <a:r>
              <a:rPr lang="en-GB" sz="2200" b="1">
                <a:solidFill>
                  <a:srgbClr val="002060"/>
                </a:solidFill>
                <a:latin typeface="Arial" panose="020B0604020202020204" pitchFamily="34" charset="0"/>
                <a:ea typeface="Calibri" panose="020F0502020204030204" pitchFamily="34" charset="0"/>
                <a:cs typeface="Arial" panose="020B0604020202020204" pitchFamily="34" charset="0"/>
              </a:rPr>
              <a:t>2. </a:t>
            </a:r>
            <a:r>
              <a:rPr lang="en-GB" sz="2200">
                <a:solidFill>
                  <a:srgbClr val="002060"/>
                </a:solidFill>
                <a:latin typeface="Arial" panose="020B0604020202020204" pitchFamily="34" charset="0"/>
                <a:ea typeface="Calibri" panose="020F0502020204030204" pitchFamily="34" charset="0"/>
                <a:cs typeface="Arial" panose="020B0604020202020204" pitchFamily="34" charset="0"/>
              </a:rPr>
              <a:t>Em có thể dùng chất ở thể lỏng để tạo nên vật có hình dạng cố định không?</a:t>
            </a:r>
            <a:endParaRPr lang="en-US" sz="220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76069" y="1681284"/>
            <a:ext cx="3906384" cy="18541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1" name="Google Shape;501;p1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9" name="Rectangle 8"/>
          <p:cNvSpPr/>
          <p:nvPr/>
        </p:nvSpPr>
        <p:spPr>
          <a:xfrm>
            <a:off x="907837" y="231067"/>
            <a:ext cx="7648938" cy="461217"/>
          </a:xfrm>
          <a:prstGeom prst="rect">
            <a:avLst/>
          </a:prstGeom>
        </p:spPr>
        <p:txBody>
          <a:bodyPr wrap="square">
            <a:spAutoFit/>
          </a:bodyPr>
          <a:lstStyle/>
          <a:p>
            <a:pPr lvl="0" algn="just">
              <a:lnSpc>
                <a:spcPct val="120000"/>
              </a:lnSpc>
              <a:spcAft>
                <a:spcPts val="1000"/>
              </a:spcAft>
            </a:pPr>
            <a:r>
              <a:rPr lang="en-GB" sz="2200" b="1">
                <a:solidFill>
                  <a:schemeClr val="accent3"/>
                </a:solidFill>
                <a:latin typeface="Arial" panose="020B0604020202020204" pitchFamily="34" charset="0"/>
                <a:ea typeface="Calibri" panose="020F0502020204030204" pitchFamily="34" charset="0"/>
                <a:cs typeface="Arial" panose="020B0604020202020204" pitchFamily="34" charset="0"/>
              </a:rPr>
              <a:t>* Tìm hiểu một số tính chất của chất ở thể rắn, lỏng, khí</a:t>
            </a:r>
            <a:endParaRPr lang="en-US" sz="2200" b="1">
              <a:solidFill>
                <a:schemeClr val="accent3"/>
              </a:solidFill>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78468" y="2084722"/>
            <a:ext cx="8763000" cy="2143125"/>
          </a:xfrm>
          <a:prstGeom prst="rect">
            <a:avLst/>
          </a:prstGeom>
        </p:spPr>
      </p:pic>
      <p:sp>
        <p:nvSpPr>
          <p:cNvPr id="16" name="TextBox 15"/>
          <p:cNvSpPr txBox="1"/>
          <p:nvPr/>
        </p:nvSpPr>
        <p:spPr>
          <a:xfrm>
            <a:off x="327337" y="888016"/>
            <a:ext cx="6795358" cy="400110"/>
          </a:xfrm>
          <a:prstGeom prst="rect">
            <a:avLst/>
          </a:prstGeom>
          <a:noFill/>
        </p:spPr>
        <p:txBody>
          <a:bodyPr wrap="square" rtlCol="0">
            <a:spAutoFit/>
          </a:bodyPr>
          <a:lstStyle/>
          <a:p>
            <a:r>
              <a:rPr lang="en-GB" sz="2000" b="1"/>
              <a:t>Chuẩn bị: </a:t>
            </a:r>
            <a:r>
              <a:rPr lang="en-GB" sz="2000"/>
              <a:t>1 miếng gỗ nhỏ, 2 xi-lanh, nước pha có màu</a:t>
            </a:r>
            <a:endParaRPr lang="en-US" sz="2000"/>
          </a:p>
        </p:txBody>
      </p:sp>
      <p:sp>
        <p:nvSpPr>
          <p:cNvPr id="22" name="TextBox 21"/>
          <p:cNvSpPr txBox="1"/>
          <p:nvPr/>
        </p:nvSpPr>
        <p:spPr>
          <a:xfrm>
            <a:off x="327337" y="1486369"/>
            <a:ext cx="3009900" cy="400110"/>
          </a:xfrm>
          <a:prstGeom prst="rect">
            <a:avLst/>
          </a:prstGeom>
          <a:noFill/>
        </p:spPr>
        <p:txBody>
          <a:bodyPr wrap="square" rtlCol="0">
            <a:spAutoFit/>
          </a:bodyPr>
          <a:lstStyle/>
          <a:p>
            <a:r>
              <a:rPr lang="en-GB" sz="2000" b="1"/>
              <a:t>Tiến hành: </a:t>
            </a:r>
            <a:endParaRPr lang="en-US" sz="2000"/>
          </a:p>
        </p:txBody>
      </p:sp>
    </p:spTree>
    <p:extLst>
      <p:ext uri="{BB962C8B-B14F-4D97-AF65-F5344CB8AC3E}">
        <p14:creationId xmlns:p14="http://schemas.microsoft.com/office/powerpoint/2010/main" val="236332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18" name="Google Shape;518;p19"/>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26" name="Rectangle 25"/>
          <p:cNvSpPr/>
          <p:nvPr/>
        </p:nvSpPr>
        <p:spPr>
          <a:xfrm>
            <a:off x="3706802" y="1072865"/>
            <a:ext cx="5124323" cy="3753335"/>
          </a:xfrm>
          <a:prstGeom prst="rect">
            <a:avLst/>
          </a:prstGeom>
        </p:spPr>
        <p:txBody>
          <a:bodyPr wrap="square">
            <a:spAutoFit/>
          </a:bodyPr>
          <a:lstStyle/>
          <a:p>
            <a:pPr algn="just">
              <a:lnSpc>
                <a:spcPct val="135000"/>
              </a:lnSpc>
              <a:spcBef>
                <a:spcPts val="600"/>
              </a:spcBef>
              <a:spcAft>
                <a:spcPts val="600"/>
              </a:spcAft>
            </a:pPr>
            <a:r>
              <a:rPr lang="en-US" sz="2200" b="1">
                <a:solidFill>
                  <a:schemeClr val="accent5">
                    <a:lumMod val="75000"/>
                  </a:schemeClr>
                </a:solidFill>
              </a:rPr>
              <a:t>Nhiệm vụ: </a:t>
            </a:r>
          </a:p>
          <a:p>
            <a:pPr marL="342900" indent="-342900" algn="just">
              <a:lnSpc>
                <a:spcPct val="135000"/>
              </a:lnSpc>
              <a:spcBef>
                <a:spcPts val="600"/>
              </a:spcBef>
              <a:spcAft>
                <a:spcPts val="600"/>
              </a:spcAft>
              <a:buFont typeface="Wingdings" panose="05000000000000000000" pitchFamily="2" charset="2"/>
              <a:buChar char="v"/>
            </a:pPr>
            <a:r>
              <a:rPr lang="en-GB" sz="2200">
                <a:solidFill>
                  <a:schemeClr val="tx1"/>
                </a:solidFill>
              </a:rPr>
              <a:t>Tiến hành các thí nghiệm như trong hình.</a:t>
            </a:r>
          </a:p>
          <a:p>
            <a:pPr marL="342900" lvl="0" indent="-342900" algn="just">
              <a:lnSpc>
                <a:spcPct val="135000"/>
              </a:lnSpc>
              <a:spcBef>
                <a:spcPts val="600"/>
              </a:spcBef>
              <a:spcAft>
                <a:spcPts val="600"/>
              </a:spcAft>
              <a:buFont typeface="Wingdings" panose="05000000000000000000" pitchFamily="2" charset="2"/>
              <a:buChar char="v"/>
            </a:pPr>
            <a:r>
              <a:rPr lang="en-GB" sz="2200">
                <a:solidFill>
                  <a:schemeClr val="tx1"/>
                </a:solidFill>
                <a:latin typeface="Arial" panose="020B0604020202020204" pitchFamily="34" charset="0"/>
                <a:ea typeface="Calibri" panose="020F0502020204030204" pitchFamily="34" charset="0"/>
                <a:cs typeface="Arial" panose="020B0604020202020204" pitchFamily="34" charset="0"/>
              </a:rPr>
              <a:t>Rút ra nhận xét về hình dạng, khả năng chịu nén của chất ở thể rắn, thể lỏng, thể rắn</a:t>
            </a:r>
            <a:endParaRPr lang="en-US" sz="220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35000"/>
              </a:lnSpc>
              <a:spcBef>
                <a:spcPts val="600"/>
              </a:spcBef>
              <a:spcAft>
                <a:spcPts val="600"/>
              </a:spcAft>
              <a:buFont typeface="Wingdings" panose="05000000000000000000" pitchFamily="2" charset="2"/>
              <a:buChar char="v"/>
            </a:pPr>
            <a:endParaRPr lang="en-GB" sz="2200">
              <a:solidFill>
                <a:schemeClr val="tx1">
                  <a:lumMod val="50000"/>
                </a:schemeClr>
              </a:solidFill>
            </a:endParaRPr>
          </a:p>
        </p:txBody>
      </p:sp>
      <p:pic>
        <p:nvPicPr>
          <p:cNvPr id="27" name="Graphic 13">
            <a:extLst>
              <a:ext uri="{FF2B5EF4-FFF2-40B4-BE49-F238E27FC236}">
                <a16:creationId xmlns:a16="http://schemas.microsoft.com/office/drawing/2014/main" id="{F04B2743-4F8D-42C9-9828-F01FE22CA76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2326" y="1241922"/>
            <a:ext cx="1676978" cy="1676978"/>
          </a:xfrm>
          <a:prstGeom prst="rect">
            <a:avLst/>
          </a:prstGeom>
        </p:spPr>
      </p:pic>
      <p:sp>
        <p:nvSpPr>
          <p:cNvPr id="28" name="Rectangle 27"/>
          <p:cNvSpPr/>
          <p:nvPr/>
        </p:nvSpPr>
        <p:spPr>
          <a:xfrm>
            <a:off x="457023" y="480568"/>
            <a:ext cx="2736341" cy="430887"/>
          </a:xfrm>
          <a:prstGeom prst="rect">
            <a:avLst/>
          </a:prstGeom>
          <a:noFill/>
        </p:spPr>
        <p:txBody>
          <a:bodyPr wrap="square">
            <a:spAutoFit/>
          </a:bodyPr>
          <a:lstStyle/>
          <a:p>
            <a:pPr algn="just"/>
            <a:r>
              <a:rPr lang="en-US" sz="2200" b="1">
                <a:solidFill>
                  <a:schemeClr val="accent5">
                    <a:lumMod val="75000"/>
                  </a:schemeClr>
                </a:solidFill>
              </a:rPr>
              <a:t>Hoạt động cặp đôi</a:t>
            </a:r>
          </a:p>
        </p:txBody>
      </p:sp>
      <p:pic>
        <p:nvPicPr>
          <p:cNvPr id="31" name="Countdown 3 minutes-Nho">
            <a:hlinkClick r:id="" action="ppaction://media"/>
            <a:extLst>
              <a:ext uri="{FF2B5EF4-FFF2-40B4-BE49-F238E27FC236}">
                <a16:creationId xmlns:a16="http://schemas.microsoft.com/office/drawing/2014/main" id="{0123CD6F-260F-40C9-A96B-5E68A996867B}"/>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784554" y="3249367"/>
            <a:ext cx="1792521" cy="1036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490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1"/>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31"/>
                                        </p:tgtEl>
                                      </p:cBhvr>
                                    </p:cmd>
                                  </p:childTnLst>
                                </p:cTn>
                              </p:par>
                            </p:childTnLst>
                          </p:cTn>
                        </p:par>
                      </p:childTnLst>
                    </p:cTn>
                  </p:par>
                </p:childTnLst>
              </p:cTn>
              <p:nextCondLst>
                <p:cond evt="onClick" delay="0">
                  <p:tgtEl>
                    <p:spTgt spid="31"/>
                  </p:tgtEl>
                </p:cond>
              </p:nextCondLst>
            </p:seq>
            <p:video>
              <p:cMediaNode vol="80000">
                <p:cTn id="21" fill="hold" display="0">
                  <p:stCondLst>
                    <p:cond delay="indefinite"/>
                  </p:stCondLst>
                </p:cTn>
                <p:tgtEl>
                  <p:spTgt spid="31"/>
                </p:tgtEl>
              </p:cMediaNode>
            </p:video>
          </p:childTnLst>
        </p:cTn>
      </p:par>
    </p:tnLst>
    <p:bldLst>
      <p:bldP spid="26" grpId="0"/>
    </p:bldLst>
  </p:timing>
</p:sld>
</file>

<file path=ppt/theme/theme1.xml><?xml version="1.0" encoding="utf-8"?>
<a:theme xmlns:a="http://schemas.openxmlformats.org/drawingml/2006/main" name="Quince template">
  <a:themeElements>
    <a:clrScheme name="Custom 347">
      <a:dk1>
        <a:srgbClr val="28324A"/>
      </a:dk1>
      <a:lt1>
        <a:srgbClr val="FFFFFF"/>
      </a:lt1>
      <a:dk2>
        <a:srgbClr val="707685"/>
      </a:dk2>
      <a:lt2>
        <a:srgbClr val="E5E5E5"/>
      </a:lt2>
      <a:accent1>
        <a:srgbClr val="00CEF6"/>
      </a:accent1>
      <a:accent2>
        <a:srgbClr val="3C78D8"/>
      </a:accent2>
      <a:accent3>
        <a:srgbClr val="00A7C8"/>
      </a:accent3>
      <a:accent4>
        <a:srgbClr val="8EC400"/>
      </a:accent4>
      <a:accent5>
        <a:srgbClr val="AFF000"/>
      </a:accent5>
      <a:accent6>
        <a:srgbClr val="7F7F7F"/>
      </a:accent6>
      <a:hlink>
        <a:srgbClr val="28324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1291</Words>
  <Application>Microsoft Office PowerPoint</Application>
  <PresentationFormat>On-screen Show (16:9)</PresentationFormat>
  <Paragraphs>193</Paragraphs>
  <Slides>32</Slides>
  <Notes>10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Oswald</vt:lpstr>
      <vt:lpstr>Calibri</vt:lpstr>
      <vt:lpstr>Wingdings</vt:lpstr>
      <vt:lpstr>Source Sans Pro</vt:lpstr>
      <vt:lpstr>Karla</vt:lpstr>
      <vt:lpstr>Cambria Math</vt:lpstr>
      <vt:lpstr>Quince template</vt:lpstr>
      <vt:lpstr>PowerPoint Presentation</vt:lpstr>
      <vt:lpstr>CÁC THỂ CỦA CHẤT VÀ SỰ CHUYỂN THỂ</vt:lpstr>
      <vt:lpstr>PowerPoint Presentation</vt:lpstr>
      <vt:lpstr>PowerPoint Presentation</vt:lpstr>
      <vt:lpstr>PowerPoint Presentation</vt:lpstr>
      <vt:lpstr>I. CÁC THỂ CỦA CHẤT: THỂ RẮN, THỂ LỎNG, THỂ KHÍ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SỰ CHUYỂN THỂ CỦA CHẤT</vt:lpstr>
      <vt:lpstr>PowerPoint Presentation</vt:lpstr>
      <vt:lpstr>PowerPoint Presentation</vt:lpstr>
      <vt:lpstr>Kết quả theo dõi nhiệt độ của nước đá trong quá trình nóng chảy</vt:lpstr>
      <vt:lpstr>PowerPoint Presentation</vt:lpstr>
      <vt:lpstr>PowerPoint Presentation</vt:lpstr>
      <vt:lpstr>PowerPoint Presentation</vt:lpstr>
      <vt:lpstr>PowerPoint Presentation</vt:lpstr>
      <vt:lpstr>PowerPoint Presentation</vt:lpstr>
      <vt:lpstr>Kết quả theo dõi nhiệt độ của nước đá trong quá trình nước sôi</vt:lpstr>
      <vt:lpstr>TỔNG KẾT</vt:lpstr>
      <vt:lpstr>LUYỆN TẬP</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SỰ CHUYỂN HÓA NĂNG LƯỢNG</dc:title>
  <cp:lastModifiedBy>Vương Họa</cp:lastModifiedBy>
  <cp:revision>45</cp:revision>
  <dcterms:modified xsi:type="dcterms:W3CDTF">2024-10-16T02:31:23Z</dcterms:modified>
</cp:coreProperties>
</file>