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24"/>
  </p:notesMasterIdLst>
  <p:sldIdLst>
    <p:sldId id="256" r:id="rId2"/>
    <p:sldId id="258" r:id="rId3"/>
    <p:sldId id="293" r:id="rId4"/>
    <p:sldId id="288" r:id="rId5"/>
    <p:sldId id="289" r:id="rId6"/>
    <p:sldId id="290" r:id="rId7"/>
    <p:sldId id="287" r:id="rId8"/>
    <p:sldId id="261" r:id="rId9"/>
    <p:sldId id="275" r:id="rId10"/>
    <p:sldId id="263" r:id="rId11"/>
    <p:sldId id="274" r:id="rId12"/>
    <p:sldId id="272" r:id="rId13"/>
    <p:sldId id="264" r:id="rId14"/>
    <p:sldId id="268" r:id="rId15"/>
    <p:sldId id="273" r:id="rId16"/>
    <p:sldId id="262" r:id="rId17"/>
    <p:sldId id="269" r:id="rId18"/>
    <p:sldId id="291" r:id="rId19"/>
    <p:sldId id="281" r:id="rId20"/>
    <p:sldId id="292" r:id="rId21"/>
    <p:sldId id="279" r:id="rId22"/>
    <p:sldId id="280" r:id="rId23"/>
  </p:sldIdLst>
  <p:sldSz cx="9144000" cy="5143500" type="screen16x9"/>
  <p:notesSz cx="6858000" cy="9144000"/>
  <p:embeddedFontLst>
    <p:embeddedFont>
      <p:font typeface="Karla" pitchFamily="2" charset="0"/>
      <p:regular r:id="rId25"/>
      <p:bold r:id="rId26"/>
      <p:italic r:id="rId27"/>
      <p:boldItalic r:id="rId28"/>
    </p:embeddedFont>
    <p:embeddedFont>
      <p:font typeface="Montserrat" panose="00000500000000000000" pitchFamily="2" charset="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865D8D3-B530-45FD-9884-5154ED4EB1AE}">
  <a:tblStyle styleId="{D865D8D3-B530-45FD-9884-5154ED4EB1A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8FE91B-F0FF-4E6F-965C-6F9CCFBFC84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F6B09D-3CFE-4213-BFE5-DF8BB75F344A}">
      <dgm:prSet phldrT="[Text]" custT="1"/>
      <dgm:spPr/>
      <dgm:t>
        <a:bodyPr/>
        <a:lstStyle/>
        <a:p>
          <a:r>
            <a:rPr lang="en-US" sz="2800" b="1">
              <a:solidFill>
                <a:srgbClr val="002060"/>
              </a:solidFill>
            </a:rPr>
            <a:t>I. Chất quanh ta</a:t>
          </a:r>
        </a:p>
      </dgm:t>
    </dgm:pt>
    <dgm:pt modelId="{DCA10393-B305-42F8-A0C6-73D7DD5B5F1C}" type="parTrans" cxnId="{5C36F5FC-51D7-4A62-B271-73F752E51E02}">
      <dgm:prSet/>
      <dgm:spPr/>
      <dgm:t>
        <a:bodyPr/>
        <a:lstStyle/>
        <a:p>
          <a:endParaRPr lang="en-US"/>
        </a:p>
      </dgm:t>
    </dgm:pt>
    <dgm:pt modelId="{A47CE892-1A95-4223-B60E-0F6EE456298E}" type="sibTrans" cxnId="{5C36F5FC-51D7-4A62-B271-73F752E51E02}">
      <dgm:prSet/>
      <dgm:spPr/>
      <dgm:t>
        <a:bodyPr/>
        <a:lstStyle/>
        <a:p>
          <a:endParaRPr lang="en-US"/>
        </a:p>
      </dgm:t>
    </dgm:pt>
    <dgm:pt modelId="{ED0D311B-B1CB-4A18-AE5A-87117DB2479B}">
      <dgm:prSet phldrT="[Text]" custT="1"/>
      <dgm:spPr/>
      <dgm:t>
        <a:bodyPr/>
        <a:lstStyle/>
        <a:p>
          <a:r>
            <a:rPr lang="en-US" sz="28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II. Một số tính chất của chất</a:t>
          </a:r>
          <a:endParaRPr lang="en-US" sz="2800">
            <a:solidFill>
              <a:srgbClr val="002060"/>
            </a:solidFill>
          </a:endParaRPr>
        </a:p>
      </dgm:t>
    </dgm:pt>
    <dgm:pt modelId="{6FE12B81-A94B-40E1-8CF9-9E74DD704D1F}" type="parTrans" cxnId="{62F0B042-DBB8-4852-9C1C-B33C295D0D27}">
      <dgm:prSet/>
      <dgm:spPr/>
      <dgm:t>
        <a:bodyPr/>
        <a:lstStyle/>
        <a:p>
          <a:endParaRPr lang="en-US"/>
        </a:p>
      </dgm:t>
    </dgm:pt>
    <dgm:pt modelId="{031AA642-931A-4448-8C75-4336AE08E109}" type="sibTrans" cxnId="{62F0B042-DBB8-4852-9C1C-B33C295D0D27}">
      <dgm:prSet/>
      <dgm:spPr/>
      <dgm:t>
        <a:bodyPr/>
        <a:lstStyle/>
        <a:p>
          <a:endParaRPr lang="en-US"/>
        </a:p>
      </dgm:t>
    </dgm:pt>
    <dgm:pt modelId="{66E25DFF-05D1-40C0-9C61-75C9B844E251}" type="pres">
      <dgm:prSet presAssocID="{EB8FE91B-F0FF-4E6F-965C-6F9CCFBFC847}" presName="linear" presStyleCnt="0">
        <dgm:presLayoutVars>
          <dgm:dir/>
          <dgm:animLvl val="lvl"/>
          <dgm:resizeHandles val="exact"/>
        </dgm:presLayoutVars>
      </dgm:prSet>
      <dgm:spPr/>
    </dgm:pt>
    <dgm:pt modelId="{587627F6-8204-44C6-A552-17861E0B6E26}" type="pres">
      <dgm:prSet presAssocID="{EEF6B09D-3CFE-4213-BFE5-DF8BB75F344A}" presName="parentLin" presStyleCnt="0"/>
      <dgm:spPr/>
    </dgm:pt>
    <dgm:pt modelId="{7C5898F0-BFC9-438D-83C8-68CCB5E1A906}" type="pres">
      <dgm:prSet presAssocID="{EEF6B09D-3CFE-4213-BFE5-DF8BB75F344A}" presName="parentLeftMargin" presStyleLbl="node1" presStyleIdx="0" presStyleCnt="2"/>
      <dgm:spPr/>
    </dgm:pt>
    <dgm:pt modelId="{267275B1-5915-4848-8255-65D2F2577282}" type="pres">
      <dgm:prSet presAssocID="{EEF6B09D-3CFE-4213-BFE5-DF8BB75F344A}" presName="parentText" presStyleLbl="node1" presStyleIdx="0" presStyleCnt="2" custScaleX="135278" custScaleY="43046" custLinFactNeighborX="-64286" custLinFactNeighborY="-23827">
        <dgm:presLayoutVars>
          <dgm:chMax val="0"/>
          <dgm:bulletEnabled val="1"/>
        </dgm:presLayoutVars>
      </dgm:prSet>
      <dgm:spPr/>
    </dgm:pt>
    <dgm:pt modelId="{E0A61B1D-94CC-48A3-89D7-B68E3F0E26B4}" type="pres">
      <dgm:prSet presAssocID="{EEF6B09D-3CFE-4213-BFE5-DF8BB75F344A}" presName="negativeSpace" presStyleCnt="0"/>
      <dgm:spPr/>
    </dgm:pt>
    <dgm:pt modelId="{04B8E396-D07E-4F14-B619-E8BD6F611E1A}" type="pres">
      <dgm:prSet presAssocID="{EEF6B09D-3CFE-4213-BFE5-DF8BB75F344A}" presName="childText" presStyleLbl="conFgAcc1" presStyleIdx="0" presStyleCnt="2" custScaleY="49410">
        <dgm:presLayoutVars>
          <dgm:bulletEnabled val="1"/>
        </dgm:presLayoutVars>
      </dgm:prSet>
      <dgm:spPr/>
    </dgm:pt>
    <dgm:pt modelId="{54465B9E-4BCC-462C-A766-2DC3866C3CED}" type="pres">
      <dgm:prSet presAssocID="{A47CE892-1A95-4223-B60E-0F6EE456298E}" presName="spaceBetweenRectangles" presStyleCnt="0"/>
      <dgm:spPr/>
    </dgm:pt>
    <dgm:pt modelId="{2A29D9A6-AC14-4BE2-BE01-A268F11F6AA7}" type="pres">
      <dgm:prSet presAssocID="{ED0D311B-B1CB-4A18-AE5A-87117DB2479B}" presName="parentLin" presStyleCnt="0"/>
      <dgm:spPr/>
    </dgm:pt>
    <dgm:pt modelId="{AA9BAC3A-38AF-417B-8DE8-3E16677A4BEC}" type="pres">
      <dgm:prSet presAssocID="{ED0D311B-B1CB-4A18-AE5A-87117DB2479B}" presName="parentLeftMargin" presStyleLbl="node1" presStyleIdx="0" presStyleCnt="2"/>
      <dgm:spPr/>
    </dgm:pt>
    <dgm:pt modelId="{8941B1C7-3144-40BD-A00B-8C8D34D4F0D9}" type="pres">
      <dgm:prSet presAssocID="{ED0D311B-B1CB-4A18-AE5A-87117DB2479B}" presName="parentText" presStyleLbl="node1" presStyleIdx="1" presStyleCnt="2" custScaleX="136297" custScaleY="41110" custLinFactNeighborX="-58448" custLinFactNeighborY="-16047">
        <dgm:presLayoutVars>
          <dgm:chMax val="0"/>
          <dgm:bulletEnabled val="1"/>
        </dgm:presLayoutVars>
      </dgm:prSet>
      <dgm:spPr/>
    </dgm:pt>
    <dgm:pt modelId="{20EEE80A-1C61-4027-97C4-427AAF13092B}" type="pres">
      <dgm:prSet presAssocID="{ED0D311B-B1CB-4A18-AE5A-87117DB2479B}" presName="negativeSpace" presStyleCnt="0"/>
      <dgm:spPr/>
    </dgm:pt>
    <dgm:pt modelId="{34F908EF-5D38-4364-8AA3-F251E066C311}" type="pres">
      <dgm:prSet presAssocID="{ED0D311B-B1CB-4A18-AE5A-87117DB2479B}" presName="childText" presStyleLbl="conFgAcc1" presStyleIdx="1" presStyleCnt="2" custScaleY="50433">
        <dgm:presLayoutVars>
          <dgm:bulletEnabled val="1"/>
        </dgm:presLayoutVars>
      </dgm:prSet>
      <dgm:spPr/>
    </dgm:pt>
  </dgm:ptLst>
  <dgm:cxnLst>
    <dgm:cxn modelId="{62F0B042-DBB8-4852-9C1C-B33C295D0D27}" srcId="{EB8FE91B-F0FF-4E6F-965C-6F9CCFBFC847}" destId="{ED0D311B-B1CB-4A18-AE5A-87117DB2479B}" srcOrd="1" destOrd="0" parTransId="{6FE12B81-A94B-40E1-8CF9-9E74DD704D1F}" sibTransId="{031AA642-931A-4448-8C75-4336AE08E109}"/>
    <dgm:cxn modelId="{8CD73C6E-9309-4A9E-BD6A-299C8E5F41B5}" type="presOf" srcId="{ED0D311B-B1CB-4A18-AE5A-87117DB2479B}" destId="{AA9BAC3A-38AF-417B-8DE8-3E16677A4BEC}" srcOrd="0" destOrd="0" presId="urn:microsoft.com/office/officeart/2005/8/layout/list1"/>
    <dgm:cxn modelId="{DA10058A-2505-4404-B3B5-069F68FD3AAB}" type="presOf" srcId="{EEF6B09D-3CFE-4213-BFE5-DF8BB75F344A}" destId="{7C5898F0-BFC9-438D-83C8-68CCB5E1A906}" srcOrd="0" destOrd="0" presId="urn:microsoft.com/office/officeart/2005/8/layout/list1"/>
    <dgm:cxn modelId="{9A45EDA7-3270-4259-BC25-01403286E9E3}" type="presOf" srcId="{EB8FE91B-F0FF-4E6F-965C-6F9CCFBFC847}" destId="{66E25DFF-05D1-40C0-9C61-75C9B844E251}" srcOrd="0" destOrd="0" presId="urn:microsoft.com/office/officeart/2005/8/layout/list1"/>
    <dgm:cxn modelId="{4E5D49AB-0A48-4B73-9803-D8E7DCAB74CE}" type="presOf" srcId="{ED0D311B-B1CB-4A18-AE5A-87117DB2479B}" destId="{8941B1C7-3144-40BD-A00B-8C8D34D4F0D9}" srcOrd="1" destOrd="0" presId="urn:microsoft.com/office/officeart/2005/8/layout/list1"/>
    <dgm:cxn modelId="{EBF8E0D2-90B0-4C55-B647-62EC74DAF445}" type="presOf" srcId="{EEF6B09D-3CFE-4213-BFE5-DF8BB75F344A}" destId="{267275B1-5915-4848-8255-65D2F2577282}" srcOrd="1" destOrd="0" presId="urn:microsoft.com/office/officeart/2005/8/layout/list1"/>
    <dgm:cxn modelId="{5C36F5FC-51D7-4A62-B271-73F752E51E02}" srcId="{EB8FE91B-F0FF-4E6F-965C-6F9CCFBFC847}" destId="{EEF6B09D-3CFE-4213-BFE5-DF8BB75F344A}" srcOrd="0" destOrd="0" parTransId="{DCA10393-B305-42F8-A0C6-73D7DD5B5F1C}" sibTransId="{A47CE892-1A95-4223-B60E-0F6EE456298E}"/>
    <dgm:cxn modelId="{E4C6C84D-86F1-40A5-8E35-3870195F68DB}" type="presParOf" srcId="{66E25DFF-05D1-40C0-9C61-75C9B844E251}" destId="{587627F6-8204-44C6-A552-17861E0B6E26}" srcOrd="0" destOrd="0" presId="urn:microsoft.com/office/officeart/2005/8/layout/list1"/>
    <dgm:cxn modelId="{F56FFD24-0F6A-4FDD-A66C-A3EFD6D0B60B}" type="presParOf" srcId="{587627F6-8204-44C6-A552-17861E0B6E26}" destId="{7C5898F0-BFC9-438D-83C8-68CCB5E1A906}" srcOrd="0" destOrd="0" presId="urn:microsoft.com/office/officeart/2005/8/layout/list1"/>
    <dgm:cxn modelId="{F7D84AE3-22D1-4264-9747-A3C0F7DB530D}" type="presParOf" srcId="{587627F6-8204-44C6-A552-17861E0B6E26}" destId="{267275B1-5915-4848-8255-65D2F2577282}" srcOrd="1" destOrd="0" presId="urn:microsoft.com/office/officeart/2005/8/layout/list1"/>
    <dgm:cxn modelId="{A7383ADD-38CA-41FD-8E07-150D0A2B080A}" type="presParOf" srcId="{66E25DFF-05D1-40C0-9C61-75C9B844E251}" destId="{E0A61B1D-94CC-48A3-89D7-B68E3F0E26B4}" srcOrd="1" destOrd="0" presId="urn:microsoft.com/office/officeart/2005/8/layout/list1"/>
    <dgm:cxn modelId="{C4952D86-CF9A-4DED-BDB1-14F2777734D6}" type="presParOf" srcId="{66E25DFF-05D1-40C0-9C61-75C9B844E251}" destId="{04B8E396-D07E-4F14-B619-E8BD6F611E1A}" srcOrd="2" destOrd="0" presId="urn:microsoft.com/office/officeart/2005/8/layout/list1"/>
    <dgm:cxn modelId="{7A706920-5783-40AB-BD7F-F74376BAE0AA}" type="presParOf" srcId="{66E25DFF-05D1-40C0-9C61-75C9B844E251}" destId="{54465B9E-4BCC-462C-A766-2DC3866C3CED}" srcOrd="3" destOrd="0" presId="urn:microsoft.com/office/officeart/2005/8/layout/list1"/>
    <dgm:cxn modelId="{55E0DAF2-1D0A-41A4-AF6B-F57A036C9234}" type="presParOf" srcId="{66E25DFF-05D1-40C0-9C61-75C9B844E251}" destId="{2A29D9A6-AC14-4BE2-BE01-A268F11F6AA7}" srcOrd="4" destOrd="0" presId="urn:microsoft.com/office/officeart/2005/8/layout/list1"/>
    <dgm:cxn modelId="{C011D220-3A33-481D-93E5-209E7494802C}" type="presParOf" srcId="{2A29D9A6-AC14-4BE2-BE01-A268F11F6AA7}" destId="{AA9BAC3A-38AF-417B-8DE8-3E16677A4BEC}" srcOrd="0" destOrd="0" presId="urn:microsoft.com/office/officeart/2005/8/layout/list1"/>
    <dgm:cxn modelId="{64B2FF09-4EA7-4AB3-ACBB-5ABF0A5DFAF0}" type="presParOf" srcId="{2A29D9A6-AC14-4BE2-BE01-A268F11F6AA7}" destId="{8941B1C7-3144-40BD-A00B-8C8D34D4F0D9}" srcOrd="1" destOrd="0" presId="urn:microsoft.com/office/officeart/2005/8/layout/list1"/>
    <dgm:cxn modelId="{8B20BC09-DD36-4D65-8B48-C9F72624F577}" type="presParOf" srcId="{66E25DFF-05D1-40C0-9C61-75C9B844E251}" destId="{20EEE80A-1C61-4027-97C4-427AAF13092B}" srcOrd="5" destOrd="0" presId="urn:microsoft.com/office/officeart/2005/8/layout/list1"/>
    <dgm:cxn modelId="{4947D6B0-CD53-4E20-A878-C4367358A4AA}" type="presParOf" srcId="{66E25DFF-05D1-40C0-9C61-75C9B844E251}" destId="{34F908EF-5D38-4364-8AA3-F251E066C31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B8E396-D07E-4F14-B619-E8BD6F611E1A}">
      <dsp:nvSpPr>
        <dsp:cNvPr id="0" name=""/>
        <dsp:cNvSpPr/>
      </dsp:nvSpPr>
      <dsp:spPr>
        <a:xfrm>
          <a:off x="0" y="697481"/>
          <a:ext cx="6096000" cy="8093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7275B1-5915-4848-8255-65D2F2577282}">
      <dsp:nvSpPr>
        <dsp:cNvPr id="0" name=""/>
        <dsp:cNvSpPr/>
      </dsp:nvSpPr>
      <dsp:spPr>
        <a:xfrm>
          <a:off x="108856" y="373722"/>
          <a:ext cx="5772582" cy="8259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>
              <a:solidFill>
                <a:srgbClr val="002060"/>
              </a:solidFill>
            </a:rPr>
            <a:t>I. Chất quanh ta</a:t>
          </a:r>
        </a:p>
      </dsp:txBody>
      <dsp:txXfrm>
        <a:off x="149176" y="414042"/>
        <a:ext cx="5691942" cy="745326"/>
      </dsp:txXfrm>
    </dsp:sp>
    <dsp:sp modelId="{34F908EF-5D38-4364-8AA3-F251E066C311}">
      <dsp:nvSpPr>
        <dsp:cNvPr id="0" name=""/>
        <dsp:cNvSpPr/>
      </dsp:nvSpPr>
      <dsp:spPr>
        <a:xfrm>
          <a:off x="0" y="1687235"/>
          <a:ext cx="6096000" cy="8260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1B1C7-3144-40BD-A00B-8C8D34D4F0D9}">
      <dsp:nvSpPr>
        <dsp:cNvPr id="0" name=""/>
        <dsp:cNvSpPr/>
      </dsp:nvSpPr>
      <dsp:spPr>
        <a:xfrm>
          <a:off x="126032" y="1549907"/>
          <a:ext cx="5787666" cy="7888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II. Một số tính chất của chất</a:t>
          </a:r>
          <a:endParaRPr lang="en-US" sz="2800" kern="1200">
            <a:solidFill>
              <a:srgbClr val="002060"/>
            </a:solidFill>
          </a:endParaRPr>
        </a:p>
      </dsp:txBody>
      <dsp:txXfrm>
        <a:off x="164539" y="1588414"/>
        <a:ext cx="5710652" cy="711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026179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72907688f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72907688f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44226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35ed75ccf_0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" name="Google Shape;390;g35ed75ccf_0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35ed75ccf_0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35ed75ccf_0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5416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5416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35ed75ccf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35ed75ccf_0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35ed75ccf_0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18925" y="-9675"/>
            <a:ext cx="5276875" cy="5167075"/>
          </a:xfrm>
          <a:custGeom>
            <a:avLst/>
            <a:gdLst/>
            <a:ahLst/>
            <a:cxnLst/>
            <a:rect l="l" t="t" r="r" b="b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1" name="Google Shape;11;p2"/>
          <p:cNvSpPr/>
          <p:nvPr/>
        </p:nvSpPr>
        <p:spPr>
          <a:xfrm>
            <a:off x="-9675" y="-9675"/>
            <a:ext cx="5276875" cy="5167075"/>
          </a:xfrm>
          <a:custGeom>
            <a:avLst/>
            <a:gdLst/>
            <a:ahLst/>
            <a:cxnLst/>
            <a:rect l="l" t="t" r="r" b="b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48300" y="3175950"/>
            <a:ext cx="3530700" cy="118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+ image">
  <p:cSld name="TITLE_1_2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218925" y="-9675"/>
            <a:ext cx="5276875" cy="5167075"/>
          </a:xfrm>
          <a:custGeom>
            <a:avLst/>
            <a:gdLst/>
            <a:ahLst/>
            <a:cxnLst/>
            <a:rect l="l" t="t" r="r" b="b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20" name="Google Shape;20;p4"/>
          <p:cNvSpPr/>
          <p:nvPr/>
        </p:nvSpPr>
        <p:spPr>
          <a:xfrm>
            <a:off x="-9675" y="-9675"/>
            <a:ext cx="5276875" cy="5167075"/>
          </a:xfrm>
          <a:custGeom>
            <a:avLst/>
            <a:gdLst/>
            <a:ahLst/>
            <a:cxnLst/>
            <a:rect l="l" t="t" r="r" b="b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838309" y="1807900"/>
            <a:ext cx="31482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838250" y="2419350"/>
            <a:ext cx="3148200" cy="22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ig image">
  <p:cSld name="TITLE_1_2_1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>
            <a:off x="209250" y="-9675"/>
            <a:ext cx="3076750" cy="5167075"/>
          </a:xfrm>
          <a:custGeom>
            <a:avLst/>
            <a:gdLst/>
            <a:ahLst/>
            <a:cxnLst/>
            <a:rect l="l" t="t" r="r" b="b"/>
            <a:pathLst>
              <a:path w="123070" h="206683" extrusionOk="0">
                <a:moveTo>
                  <a:pt x="0" y="0"/>
                </a:moveTo>
                <a:lnTo>
                  <a:pt x="0" y="206683"/>
                </a:lnTo>
                <a:lnTo>
                  <a:pt x="123070" y="206545"/>
                </a:lnTo>
                <a:lnTo>
                  <a:pt x="67807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26" name="Google Shape;26;p5"/>
          <p:cNvSpPr/>
          <p:nvPr/>
        </p:nvSpPr>
        <p:spPr>
          <a:xfrm>
            <a:off x="-19350" y="-9675"/>
            <a:ext cx="3076750" cy="5167075"/>
          </a:xfrm>
          <a:custGeom>
            <a:avLst/>
            <a:gdLst/>
            <a:ahLst/>
            <a:cxnLst/>
            <a:rect l="l" t="t" r="r" b="b"/>
            <a:pathLst>
              <a:path w="123070" h="206683" extrusionOk="0">
                <a:moveTo>
                  <a:pt x="0" y="0"/>
                </a:moveTo>
                <a:lnTo>
                  <a:pt x="0" y="206683"/>
                </a:lnTo>
                <a:lnTo>
                  <a:pt x="123070" y="206545"/>
                </a:lnTo>
                <a:lnTo>
                  <a:pt x="67807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609704" y="4116875"/>
            <a:ext cx="16098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37" name="Google Shape;37;p7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838350" y="893500"/>
            <a:ext cx="53241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838250" y="1504950"/>
            <a:ext cx="5324100" cy="22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43" name="Google Shape;43;p8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1"/>
          </p:nvPr>
        </p:nvSpPr>
        <p:spPr>
          <a:xfrm>
            <a:off x="841001" y="1578025"/>
            <a:ext cx="2671800" cy="243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2"/>
          </p:nvPr>
        </p:nvSpPr>
        <p:spPr>
          <a:xfrm>
            <a:off x="3673842" y="1578025"/>
            <a:ext cx="2671800" cy="243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0" name="Google Shape;50;p9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841000" y="1600975"/>
            <a:ext cx="2094900" cy="24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3043281" y="1600975"/>
            <a:ext cx="2094900" cy="24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3"/>
          </p:nvPr>
        </p:nvSpPr>
        <p:spPr>
          <a:xfrm>
            <a:off x="5245562" y="1600975"/>
            <a:ext cx="2094900" cy="24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8" name="Google Shape;58;p10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63" name="Google Shape;63;p11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41000" y="4025300"/>
            <a:ext cx="7845900" cy="51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>
              <a:spcBef>
                <a:spcPts val="360"/>
              </a:spcBef>
              <a:spcAft>
                <a:spcPts val="0"/>
              </a:spcAft>
              <a:buSzPts val="2000"/>
              <a:buNone/>
              <a:defRPr/>
            </a:lvl1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68" name="Google Shape;68;p12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9" name="Google Shape;69;p12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741100"/>
            <a:ext cx="5185200" cy="4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352550"/>
            <a:ext cx="5185200" cy="22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▸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60;p12"/>
          <p:cNvSpPr txBox="1">
            <a:spLocks noGrp="1"/>
          </p:cNvSpPr>
          <p:nvPr>
            <p:ph type="ctrTitle"/>
          </p:nvPr>
        </p:nvSpPr>
        <p:spPr>
          <a:xfrm>
            <a:off x="1652954" y="1812104"/>
            <a:ext cx="5990493" cy="154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>
              <a:lnSpc>
                <a:spcPct val="135000"/>
              </a:lnSpc>
            </a:pPr>
            <a:r>
              <a:rPr lang="en-US" sz="4000">
                <a:ln w="9525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CHƯƠNG II</a:t>
            </a:r>
            <a:br>
              <a:rPr lang="en-US" sz="4000">
                <a:ln w="9525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>
                <a:ln w="9525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CHẤT QUANH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1E63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1"/>
          <p:cNvSpPr txBox="1">
            <a:spLocks noGrp="1"/>
          </p:cNvSpPr>
          <p:nvPr>
            <p:ph type="body" idx="1"/>
          </p:nvPr>
        </p:nvSpPr>
        <p:spPr>
          <a:xfrm>
            <a:off x="606490" y="1916977"/>
            <a:ext cx="2883159" cy="276699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2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 vôi </a:t>
            </a:r>
          </a:p>
          <a:p>
            <a:pPr marL="0" lvl="0" indent="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Cứng khi nung biến thành chất mới là vôi sống mềm hơn, xốp.</a:t>
            </a:r>
            <a:endParaRPr sz="2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Google Shape;155;p21"/>
          <p:cNvSpPr txBox="1">
            <a:spLocks noGrp="1"/>
          </p:cNvSpPr>
          <p:nvPr>
            <p:ph type="title"/>
          </p:nvPr>
        </p:nvSpPr>
        <p:spPr>
          <a:xfrm>
            <a:off x="852723" y="565456"/>
            <a:ext cx="3266596" cy="51640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 chất hóa học</a:t>
            </a:r>
            <a:endParaRPr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Google Shape;156;p21"/>
          <p:cNvSpPr txBox="1">
            <a:spLocks noGrp="1"/>
          </p:cNvSpPr>
          <p:nvPr>
            <p:ph type="body" idx="2"/>
          </p:nvPr>
        </p:nvSpPr>
        <p:spPr>
          <a:xfrm>
            <a:off x="3825551" y="1916978"/>
            <a:ext cx="3359020" cy="274832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2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 đá</a:t>
            </a:r>
            <a:endParaRPr sz="22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 màu đen, rắn chăc khi cháy biến thành chất mới là khí carbon dioxide (cacbon đioxit)</a:t>
            </a:r>
            <a:endParaRPr sz="2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Google Shape;157;p21"/>
          <p:cNvSpPr/>
          <p:nvPr/>
        </p:nvSpPr>
        <p:spPr>
          <a:xfrm>
            <a:off x="282100" y="640055"/>
            <a:ext cx="485675" cy="441808"/>
          </a:xfrm>
          <a:custGeom>
            <a:avLst/>
            <a:gdLst/>
            <a:ahLst/>
            <a:cxnLst/>
            <a:rect l="l" t="t" r="r" b="b"/>
            <a:pathLst>
              <a:path w="16173" h="14711" fill="none" extrusionOk="0">
                <a:moveTo>
                  <a:pt x="8087" y="1"/>
                </a:moveTo>
                <a:lnTo>
                  <a:pt x="8087" y="1"/>
                </a:lnTo>
                <a:lnTo>
                  <a:pt x="7672" y="1"/>
                </a:lnTo>
                <a:lnTo>
                  <a:pt x="7258" y="25"/>
                </a:lnTo>
                <a:lnTo>
                  <a:pt x="6844" y="74"/>
                </a:lnTo>
                <a:lnTo>
                  <a:pt x="6455" y="122"/>
                </a:lnTo>
                <a:lnTo>
                  <a:pt x="6065" y="195"/>
                </a:lnTo>
                <a:lnTo>
                  <a:pt x="5675" y="293"/>
                </a:lnTo>
                <a:lnTo>
                  <a:pt x="5310" y="415"/>
                </a:lnTo>
                <a:lnTo>
                  <a:pt x="4945" y="536"/>
                </a:lnTo>
                <a:lnTo>
                  <a:pt x="4579" y="658"/>
                </a:lnTo>
                <a:lnTo>
                  <a:pt x="4238" y="829"/>
                </a:lnTo>
                <a:lnTo>
                  <a:pt x="3897" y="975"/>
                </a:lnTo>
                <a:lnTo>
                  <a:pt x="3557" y="1170"/>
                </a:lnTo>
                <a:lnTo>
                  <a:pt x="3240" y="1364"/>
                </a:lnTo>
                <a:lnTo>
                  <a:pt x="2948" y="1559"/>
                </a:lnTo>
                <a:lnTo>
                  <a:pt x="2655" y="1778"/>
                </a:lnTo>
                <a:lnTo>
                  <a:pt x="2363" y="1998"/>
                </a:lnTo>
                <a:lnTo>
                  <a:pt x="2095" y="2241"/>
                </a:lnTo>
                <a:lnTo>
                  <a:pt x="1852" y="2485"/>
                </a:lnTo>
                <a:lnTo>
                  <a:pt x="1608" y="2753"/>
                </a:lnTo>
                <a:lnTo>
                  <a:pt x="1389" y="3021"/>
                </a:lnTo>
                <a:lnTo>
                  <a:pt x="1170" y="3288"/>
                </a:lnTo>
                <a:lnTo>
                  <a:pt x="975" y="3581"/>
                </a:lnTo>
                <a:lnTo>
                  <a:pt x="804" y="3873"/>
                </a:lnTo>
                <a:lnTo>
                  <a:pt x="634" y="4190"/>
                </a:lnTo>
                <a:lnTo>
                  <a:pt x="488" y="4506"/>
                </a:lnTo>
                <a:lnTo>
                  <a:pt x="366" y="4823"/>
                </a:lnTo>
                <a:lnTo>
                  <a:pt x="244" y="5139"/>
                </a:lnTo>
                <a:lnTo>
                  <a:pt x="171" y="5480"/>
                </a:lnTo>
                <a:lnTo>
                  <a:pt x="98" y="5821"/>
                </a:lnTo>
                <a:lnTo>
                  <a:pt x="49" y="6162"/>
                </a:lnTo>
                <a:lnTo>
                  <a:pt x="1" y="6503"/>
                </a:lnTo>
                <a:lnTo>
                  <a:pt x="1" y="6869"/>
                </a:lnTo>
                <a:lnTo>
                  <a:pt x="1" y="6869"/>
                </a:lnTo>
                <a:lnTo>
                  <a:pt x="1" y="7234"/>
                </a:lnTo>
                <a:lnTo>
                  <a:pt x="49" y="7624"/>
                </a:lnTo>
                <a:lnTo>
                  <a:pt x="98" y="7989"/>
                </a:lnTo>
                <a:lnTo>
                  <a:pt x="196" y="8330"/>
                </a:lnTo>
                <a:lnTo>
                  <a:pt x="293" y="8695"/>
                </a:lnTo>
                <a:lnTo>
                  <a:pt x="415" y="9036"/>
                </a:lnTo>
                <a:lnTo>
                  <a:pt x="561" y="9377"/>
                </a:lnTo>
                <a:lnTo>
                  <a:pt x="731" y="9718"/>
                </a:lnTo>
                <a:lnTo>
                  <a:pt x="902" y="10035"/>
                </a:lnTo>
                <a:lnTo>
                  <a:pt x="1097" y="10327"/>
                </a:lnTo>
                <a:lnTo>
                  <a:pt x="1340" y="10644"/>
                </a:lnTo>
                <a:lnTo>
                  <a:pt x="1559" y="10936"/>
                </a:lnTo>
                <a:lnTo>
                  <a:pt x="1827" y="11204"/>
                </a:lnTo>
                <a:lnTo>
                  <a:pt x="2095" y="11472"/>
                </a:lnTo>
                <a:lnTo>
                  <a:pt x="2387" y="11740"/>
                </a:lnTo>
                <a:lnTo>
                  <a:pt x="2680" y="11983"/>
                </a:lnTo>
                <a:lnTo>
                  <a:pt x="2680" y="11983"/>
                </a:lnTo>
                <a:lnTo>
                  <a:pt x="2485" y="12349"/>
                </a:lnTo>
                <a:lnTo>
                  <a:pt x="2266" y="12714"/>
                </a:lnTo>
                <a:lnTo>
                  <a:pt x="2022" y="13104"/>
                </a:lnTo>
                <a:lnTo>
                  <a:pt x="1706" y="13469"/>
                </a:lnTo>
                <a:lnTo>
                  <a:pt x="1365" y="13834"/>
                </a:lnTo>
                <a:lnTo>
                  <a:pt x="1170" y="14005"/>
                </a:lnTo>
                <a:lnTo>
                  <a:pt x="951" y="14151"/>
                </a:lnTo>
                <a:lnTo>
                  <a:pt x="731" y="14297"/>
                </a:lnTo>
                <a:lnTo>
                  <a:pt x="512" y="14443"/>
                </a:lnTo>
                <a:lnTo>
                  <a:pt x="269" y="14540"/>
                </a:lnTo>
                <a:lnTo>
                  <a:pt x="1" y="14662"/>
                </a:lnTo>
                <a:lnTo>
                  <a:pt x="1" y="14662"/>
                </a:lnTo>
                <a:lnTo>
                  <a:pt x="122" y="14662"/>
                </a:lnTo>
                <a:lnTo>
                  <a:pt x="488" y="14711"/>
                </a:lnTo>
                <a:lnTo>
                  <a:pt x="1024" y="14711"/>
                </a:lnTo>
                <a:lnTo>
                  <a:pt x="1365" y="14711"/>
                </a:lnTo>
                <a:lnTo>
                  <a:pt x="1706" y="14687"/>
                </a:lnTo>
                <a:lnTo>
                  <a:pt x="2095" y="14614"/>
                </a:lnTo>
                <a:lnTo>
                  <a:pt x="2485" y="14540"/>
                </a:lnTo>
                <a:lnTo>
                  <a:pt x="2899" y="14419"/>
                </a:lnTo>
                <a:lnTo>
                  <a:pt x="3313" y="14273"/>
                </a:lnTo>
                <a:lnTo>
                  <a:pt x="3751" y="14078"/>
                </a:lnTo>
                <a:lnTo>
                  <a:pt x="4165" y="13834"/>
                </a:lnTo>
                <a:lnTo>
                  <a:pt x="4579" y="13566"/>
                </a:lnTo>
                <a:lnTo>
                  <a:pt x="4969" y="13201"/>
                </a:lnTo>
                <a:lnTo>
                  <a:pt x="4969" y="13201"/>
                </a:lnTo>
                <a:lnTo>
                  <a:pt x="5334" y="13323"/>
                </a:lnTo>
                <a:lnTo>
                  <a:pt x="5700" y="13444"/>
                </a:lnTo>
                <a:lnTo>
                  <a:pt x="6089" y="13518"/>
                </a:lnTo>
                <a:lnTo>
                  <a:pt x="6479" y="13591"/>
                </a:lnTo>
                <a:lnTo>
                  <a:pt x="6869" y="13664"/>
                </a:lnTo>
                <a:lnTo>
                  <a:pt x="7258" y="13712"/>
                </a:lnTo>
                <a:lnTo>
                  <a:pt x="7672" y="13737"/>
                </a:lnTo>
                <a:lnTo>
                  <a:pt x="8087" y="13737"/>
                </a:lnTo>
                <a:lnTo>
                  <a:pt x="8087" y="13737"/>
                </a:lnTo>
                <a:lnTo>
                  <a:pt x="8501" y="13737"/>
                </a:lnTo>
                <a:lnTo>
                  <a:pt x="8915" y="13712"/>
                </a:lnTo>
                <a:lnTo>
                  <a:pt x="9329" y="13664"/>
                </a:lnTo>
                <a:lnTo>
                  <a:pt x="9718" y="13591"/>
                </a:lnTo>
                <a:lnTo>
                  <a:pt x="10108" y="13518"/>
                </a:lnTo>
                <a:lnTo>
                  <a:pt x="10498" y="13420"/>
                </a:lnTo>
                <a:lnTo>
                  <a:pt x="10863" y="13323"/>
                </a:lnTo>
                <a:lnTo>
                  <a:pt x="11228" y="13201"/>
                </a:lnTo>
                <a:lnTo>
                  <a:pt x="11594" y="13055"/>
                </a:lnTo>
                <a:lnTo>
                  <a:pt x="11935" y="12909"/>
                </a:lnTo>
                <a:lnTo>
                  <a:pt x="12276" y="12738"/>
                </a:lnTo>
                <a:lnTo>
                  <a:pt x="12617" y="12568"/>
                </a:lnTo>
                <a:lnTo>
                  <a:pt x="12933" y="12373"/>
                </a:lnTo>
                <a:lnTo>
                  <a:pt x="13225" y="12178"/>
                </a:lnTo>
                <a:lnTo>
                  <a:pt x="13518" y="11959"/>
                </a:lnTo>
                <a:lnTo>
                  <a:pt x="13810" y="11715"/>
                </a:lnTo>
                <a:lnTo>
                  <a:pt x="14078" y="11496"/>
                </a:lnTo>
                <a:lnTo>
                  <a:pt x="14321" y="11228"/>
                </a:lnTo>
                <a:lnTo>
                  <a:pt x="14565" y="10985"/>
                </a:lnTo>
                <a:lnTo>
                  <a:pt x="14784" y="10717"/>
                </a:lnTo>
                <a:lnTo>
                  <a:pt x="15003" y="10424"/>
                </a:lnTo>
                <a:lnTo>
                  <a:pt x="15198" y="10132"/>
                </a:lnTo>
                <a:lnTo>
                  <a:pt x="15369" y="9840"/>
                </a:lnTo>
                <a:lnTo>
                  <a:pt x="15539" y="9548"/>
                </a:lnTo>
                <a:lnTo>
                  <a:pt x="15685" y="9231"/>
                </a:lnTo>
                <a:lnTo>
                  <a:pt x="15807" y="8914"/>
                </a:lnTo>
                <a:lnTo>
                  <a:pt x="15929" y="8574"/>
                </a:lnTo>
                <a:lnTo>
                  <a:pt x="16002" y="8257"/>
                </a:lnTo>
                <a:lnTo>
                  <a:pt x="16075" y="7916"/>
                </a:lnTo>
                <a:lnTo>
                  <a:pt x="16124" y="7575"/>
                </a:lnTo>
                <a:lnTo>
                  <a:pt x="16172" y="7210"/>
                </a:lnTo>
                <a:lnTo>
                  <a:pt x="16172" y="6869"/>
                </a:lnTo>
                <a:lnTo>
                  <a:pt x="16172" y="6869"/>
                </a:lnTo>
                <a:lnTo>
                  <a:pt x="16172" y="6503"/>
                </a:lnTo>
                <a:lnTo>
                  <a:pt x="16124" y="6162"/>
                </a:lnTo>
                <a:lnTo>
                  <a:pt x="16075" y="5821"/>
                </a:lnTo>
                <a:lnTo>
                  <a:pt x="16002" y="5480"/>
                </a:lnTo>
                <a:lnTo>
                  <a:pt x="15929" y="5139"/>
                </a:lnTo>
                <a:lnTo>
                  <a:pt x="15807" y="4823"/>
                </a:lnTo>
                <a:lnTo>
                  <a:pt x="15685" y="4506"/>
                </a:lnTo>
                <a:lnTo>
                  <a:pt x="15539" y="4190"/>
                </a:lnTo>
                <a:lnTo>
                  <a:pt x="15369" y="3873"/>
                </a:lnTo>
                <a:lnTo>
                  <a:pt x="15198" y="3581"/>
                </a:lnTo>
                <a:lnTo>
                  <a:pt x="15003" y="3288"/>
                </a:lnTo>
                <a:lnTo>
                  <a:pt x="14784" y="3021"/>
                </a:lnTo>
                <a:lnTo>
                  <a:pt x="14565" y="2753"/>
                </a:lnTo>
                <a:lnTo>
                  <a:pt x="14321" y="2485"/>
                </a:lnTo>
                <a:lnTo>
                  <a:pt x="14078" y="2241"/>
                </a:lnTo>
                <a:lnTo>
                  <a:pt x="13810" y="1998"/>
                </a:lnTo>
                <a:lnTo>
                  <a:pt x="13518" y="1778"/>
                </a:lnTo>
                <a:lnTo>
                  <a:pt x="13225" y="1559"/>
                </a:lnTo>
                <a:lnTo>
                  <a:pt x="12933" y="1364"/>
                </a:lnTo>
                <a:lnTo>
                  <a:pt x="12617" y="1170"/>
                </a:lnTo>
                <a:lnTo>
                  <a:pt x="12276" y="975"/>
                </a:lnTo>
                <a:lnTo>
                  <a:pt x="11935" y="829"/>
                </a:lnTo>
                <a:lnTo>
                  <a:pt x="11594" y="658"/>
                </a:lnTo>
                <a:lnTo>
                  <a:pt x="11228" y="536"/>
                </a:lnTo>
                <a:lnTo>
                  <a:pt x="10863" y="415"/>
                </a:lnTo>
                <a:lnTo>
                  <a:pt x="10498" y="293"/>
                </a:lnTo>
                <a:lnTo>
                  <a:pt x="10108" y="195"/>
                </a:lnTo>
                <a:lnTo>
                  <a:pt x="9718" y="122"/>
                </a:lnTo>
                <a:lnTo>
                  <a:pt x="9329" y="74"/>
                </a:lnTo>
                <a:lnTo>
                  <a:pt x="8915" y="25"/>
                </a:lnTo>
                <a:lnTo>
                  <a:pt x="8501" y="1"/>
                </a:lnTo>
                <a:lnTo>
                  <a:pt x="8087" y="1"/>
                </a:lnTo>
                <a:lnTo>
                  <a:pt x="8087" y="1"/>
                </a:lnTo>
                <a:close/>
              </a:path>
            </a:pathLst>
          </a:custGeom>
          <a:noFill/>
          <a:ln w="12175" cap="rnd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Google Shape;158;p2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uiExpand="1" build="p" animBg="1"/>
      <p:bldP spid="155" grpId="0" animBg="1"/>
      <p:bldP spid="156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AF50"/>
        </a:solidFill>
        <a:effectLst/>
      </p:bgPr>
    </p:bg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2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785445" y="1248420"/>
            <a:ext cx="5849816" cy="3046988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eaLnBrk="1" hangingPunct="1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b="1">
                <a:solidFill>
                  <a:srgbClr val="FF0000"/>
                </a:solidFill>
              </a:rPr>
              <a:t>Tính chất hóa học: 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(khả năng biến đổi chất này thành chất khác)</a:t>
            </a:r>
          </a:p>
          <a:p>
            <a:pPr algn="just" eaLnBrk="1" hangingPunct="1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Tính cháy.</a:t>
            </a:r>
          </a:p>
          <a:p>
            <a:pPr algn="just" eaLnBrk="1" hangingPunct="1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Khả năng bị phân hủy.</a:t>
            </a:r>
          </a:p>
          <a:p>
            <a:pPr algn="just" eaLnBrk="1" hangingPunct="1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Khả năng oxi hóa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CD4"/>
        </a:solidFill>
        <a:effectLst/>
      </p:bgPr>
    </p:bg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0"/>
          <p:cNvSpPr txBox="1">
            <a:spLocks noGrp="1"/>
          </p:cNvSpPr>
          <p:nvPr>
            <p:ph type="ctrTitle" idx="4294967295"/>
          </p:nvPr>
        </p:nvSpPr>
        <p:spPr>
          <a:xfrm>
            <a:off x="304799" y="397096"/>
            <a:ext cx="6553201" cy="89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0">
                <a:solidFill>
                  <a:srgbClr val="00BC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Sự biến đổi tạo ra chất mới là tính chất vật lí hay tính chất hóa học?</a:t>
            </a:r>
            <a:endParaRPr sz="2200" b="0">
              <a:solidFill>
                <a:srgbClr val="00BC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1" name="Google Shape;281;p30"/>
          <p:cNvSpPr txBox="1">
            <a:spLocks noGrp="1"/>
          </p:cNvSpPr>
          <p:nvPr>
            <p:ph type="subTitle" idx="4294967295"/>
          </p:nvPr>
        </p:nvSpPr>
        <p:spPr>
          <a:xfrm>
            <a:off x="199291" y="1381364"/>
            <a:ext cx="2625970" cy="6628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 chất hóa học</a:t>
            </a:r>
            <a:endParaRPr sz="2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" name="Google Shape;286;p3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9" name="Google Shape;280;p30"/>
          <p:cNvSpPr txBox="1">
            <a:spLocks/>
          </p:cNvSpPr>
          <p:nvPr/>
        </p:nvSpPr>
        <p:spPr>
          <a:xfrm>
            <a:off x="199291" y="2133600"/>
            <a:ext cx="6869724" cy="1223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just"/>
            <a:r>
              <a:rPr lang="en-GB" sz="2200">
                <a:solidFill>
                  <a:srgbClr val="00BC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2200" b="0">
                <a:solidFill>
                  <a:srgbClr val="00BC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 xét nào sau đây nói về tính chất hóa học của sắt:</a:t>
            </a:r>
          </a:p>
          <a:p>
            <a:pPr algn="just"/>
            <a:r>
              <a:rPr lang="en-GB" sz="2200" b="0">
                <a:solidFill>
                  <a:srgbClr val="00BC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Đinh sắt cứng, màu trắng xám, bị nam châm hút.</a:t>
            </a:r>
          </a:p>
        </p:txBody>
      </p:sp>
      <p:sp>
        <p:nvSpPr>
          <p:cNvPr id="10" name="Google Shape;280;p30"/>
          <p:cNvSpPr txBox="1">
            <a:spLocks/>
          </p:cNvSpPr>
          <p:nvPr/>
        </p:nvSpPr>
        <p:spPr>
          <a:xfrm>
            <a:off x="199291" y="3446345"/>
            <a:ext cx="6951786" cy="8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just"/>
            <a:r>
              <a:rPr lang="en-GB" sz="2200" b="0">
                <a:solidFill>
                  <a:srgbClr val="00BC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Để lâu ngoài không khí, lớp ngoài của đinh sắt biến thành gỉ sắt màu nâu, giòn và xốp.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" grpId="0"/>
      <p:bldP spid="281" grpId="0" build="p"/>
      <p:bldP spid="9" grpId="0"/>
      <p:bldP spid="10" grpId="0"/>
      <p:bldP spid="1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27B0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2"/>
          <p:cNvSpPr txBox="1">
            <a:spLocks noGrp="1"/>
          </p:cNvSpPr>
          <p:nvPr>
            <p:ph type="title"/>
          </p:nvPr>
        </p:nvSpPr>
        <p:spPr>
          <a:xfrm>
            <a:off x="841000" y="116768"/>
            <a:ext cx="5946663" cy="95716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hiểu một số tính chất của đường và muối ăn</a:t>
            </a:r>
            <a:endParaRPr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Google Shape;174;p22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grpSp>
        <p:nvGrpSpPr>
          <p:cNvPr id="14" name="Google Shape;140;p20"/>
          <p:cNvGrpSpPr/>
          <p:nvPr/>
        </p:nvGrpSpPr>
        <p:grpSpPr>
          <a:xfrm>
            <a:off x="362236" y="231422"/>
            <a:ext cx="478765" cy="644256"/>
            <a:chOff x="6718575" y="2318625"/>
            <a:chExt cx="256950" cy="407375"/>
          </a:xfrm>
        </p:grpSpPr>
        <p:sp>
          <p:nvSpPr>
            <p:cNvPr id="15" name="Google Shape;141;p20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42;p20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43;p20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44;p20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45;p2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46;p20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47;p20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48;p20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81;p30"/>
          <p:cNvSpPr txBox="1">
            <a:spLocks/>
          </p:cNvSpPr>
          <p:nvPr/>
        </p:nvSpPr>
        <p:spPr>
          <a:xfrm>
            <a:off x="386416" y="1073937"/>
            <a:ext cx="2625970" cy="662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▸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>
              <a:buFont typeface="Karla"/>
              <a:buNone/>
            </a:pPr>
            <a:r>
              <a:rPr lang="en-US" sz="2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Tính chất vật lí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16" y="2662343"/>
            <a:ext cx="2720646" cy="181601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210" y="2710369"/>
            <a:ext cx="2907326" cy="1791434"/>
          </a:xfrm>
          <a:prstGeom prst="rect">
            <a:avLst/>
          </a:prstGeom>
        </p:spPr>
      </p:pic>
      <p:sp>
        <p:nvSpPr>
          <p:cNvPr id="31" name="Google Shape;281;p30"/>
          <p:cNvSpPr txBox="1">
            <a:spLocks/>
          </p:cNvSpPr>
          <p:nvPr/>
        </p:nvSpPr>
        <p:spPr>
          <a:xfrm>
            <a:off x="1074170" y="4478357"/>
            <a:ext cx="1202102" cy="53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▸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>
              <a:buFont typeface="Karla"/>
              <a:buNone/>
            </a:pPr>
            <a:r>
              <a:rPr lang="en-GB" sz="22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endParaRPr lang="en-US" sz="22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Google Shape;281;p30"/>
          <p:cNvSpPr txBox="1">
            <a:spLocks/>
          </p:cNvSpPr>
          <p:nvPr/>
        </p:nvSpPr>
        <p:spPr>
          <a:xfrm>
            <a:off x="5240215" y="4501803"/>
            <a:ext cx="1430950" cy="512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▸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>
              <a:buFont typeface="Karla"/>
              <a:buNone/>
            </a:pPr>
            <a:r>
              <a:rPr lang="en-GB" sz="22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Muối ăn</a:t>
            </a:r>
            <a:endParaRPr lang="en-US" sz="22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Google Shape;281;p30"/>
          <p:cNvSpPr txBox="1">
            <a:spLocks/>
          </p:cNvSpPr>
          <p:nvPr/>
        </p:nvSpPr>
        <p:spPr>
          <a:xfrm>
            <a:off x="215123" y="1715548"/>
            <a:ext cx="7198416" cy="10067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▸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>
              <a:buFont typeface="Karla"/>
              <a:buNone/>
            </a:pPr>
            <a:r>
              <a:rPr lang="en-GB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mô tả màu sắc, mùi vị, thể và tính tan của muối ăn?</a:t>
            </a:r>
            <a:endParaRPr lang="en-US" sz="2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  <p:bldP spid="31" grpId="0"/>
      <p:bldP spid="32" grpId="0" build="p"/>
      <p:bldP spid="3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3AB7"/>
        </a:soli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6"/>
          <p:cNvSpPr txBox="1">
            <a:spLocks noGrp="1"/>
          </p:cNvSpPr>
          <p:nvPr>
            <p:ph type="title"/>
          </p:nvPr>
        </p:nvSpPr>
        <p:spPr>
          <a:xfrm>
            <a:off x="284756" y="279664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Tính chất hóa học</a:t>
            </a:r>
            <a:endParaRPr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Google Shape;212;p26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2" name="Horizontal Scroll 1"/>
          <p:cNvSpPr/>
          <p:nvPr/>
        </p:nvSpPr>
        <p:spPr>
          <a:xfrm>
            <a:off x="1227687" y="1091682"/>
            <a:ext cx="3270739" cy="1367055"/>
          </a:xfrm>
          <a:prstGeom prst="horizontalScrol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GB" sz="2200">
                <a:latin typeface="Arial" panose="020B0604020202020204" pitchFamily="34" charset="0"/>
                <a:cs typeface="Arial" panose="020B0604020202020204" pitchFamily="34" charset="0"/>
              </a:rPr>
              <a:t>Thí nghiệm đun nóng đường và muối ăn</a:t>
            </a:r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057" y="1195754"/>
            <a:ext cx="1703236" cy="3750897"/>
          </a:xfrm>
          <a:prstGeom prst="rect">
            <a:avLst/>
          </a:prstGeom>
        </p:spPr>
      </p:pic>
      <p:sp>
        <p:nvSpPr>
          <p:cNvPr id="23" name="Google Shape;281;p30"/>
          <p:cNvSpPr txBox="1">
            <a:spLocks/>
          </p:cNvSpPr>
          <p:nvPr/>
        </p:nvSpPr>
        <p:spPr>
          <a:xfrm>
            <a:off x="179249" y="2594777"/>
            <a:ext cx="4801500" cy="1672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▸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 algn="ctr">
              <a:lnSpc>
                <a:spcPct val="150000"/>
              </a:lnSpc>
              <a:buFont typeface="Karla"/>
              <a:buNone/>
            </a:pPr>
            <a:r>
              <a:rPr lang="en-GB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 đun nóng, chất trong bát nào đã biến đổi thành chất khác? Đây là tính chất vật lí hay hóa học của chất?</a:t>
            </a:r>
            <a:endParaRPr lang="en-US" sz="2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6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688"/>
        </a:solidFill>
        <a:effectLst/>
      </p:bgPr>
    </p:bg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1"/>
          <p:cNvSpPr txBox="1">
            <a:spLocks noGrp="1"/>
          </p:cNvSpPr>
          <p:nvPr>
            <p:ph type="title"/>
          </p:nvPr>
        </p:nvSpPr>
        <p:spPr>
          <a:xfrm>
            <a:off x="71157" y="2492698"/>
            <a:ext cx="2332892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KẾT</a:t>
            </a:r>
          </a:p>
        </p:txBody>
      </p:sp>
      <p:sp>
        <p:nvSpPr>
          <p:cNvPr id="292" name="Google Shape;292;p31"/>
          <p:cNvSpPr txBox="1"/>
          <p:nvPr/>
        </p:nvSpPr>
        <p:spPr>
          <a:xfrm>
            <a:off x="2404049" y="139562"/>
            <a:ext cx="5813828" cy="832338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Arial" panose="020B0604020202020204" pitchFamily="34" charset="0"/>
                <a:ea typeface="Karla"/>
                <a:cs typeface="Arial" panose="020B0604020202020204" pitchFamily="34" charset="0"/>
                <a:sym typeface="Karla"/>
              </a:rPr>
              <a:t>Chất tạo nên vật thể. Ở đâu có vật thể ở đó có chất.</a:t>
            </a:r>
            <a:endParaRPr sz="2200">
              <a:solidFill>
                <a:srgbClr val="FFFFFF"/>
              </a:solidFill>
              <a:latin typeface="Arial" panose="020B0604020202020204" pitchFamily="34" charset="0"/>
              <a:ea typeface="Karla"/>
              <a:cs typeface="Arial" panose="020B0604020202020204" pitchFamily="34" charset="0"/>
              <a:sym typeface="Karla"/>
            </a:endParaRPr>
          </a:p>
        </p:txBody>
      </p:sp>
      <p:sp>
        <p:nvSpPr>
          <p:cNvPr id="299" name="Google Shape;299;p31"/>
          <p:cNvSpPr txBox="1"/>
          <p:nvPr/>
        </p:nvSpPr>
        <p:spPr>
          <a:xfrm>
            <a:off x="2642924" y="1096673"/>
            <a:ext cx="5750800" cy="1032647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Arial" panose="020B0604020202020204" pitchFamily="34" charset="0"/>
                <a:ea typeface="Karla"/>
                <a:cs typeface="Arial" panose="020B0604020202020204" pitchFamily="34" charset="0"/>
                <a:sym typeface="Karla"/>
              </a:rPr>
              <a:t>Mỗi chất đều có các tính chất vật lí và tính chất hóa học nhất định, đặc trưng cho chất.</a:t>
            </a:r>
            <a:endParaRPr sz="2200">
              <a:solidFill>
                <a:srgbClr val="FFFFFF"/>
              </a:solidFill>
              <a:latin typeface="Arial" panose="020B0604020202020204" pitchFamily="34" charset="0"/>
              <a:ea typeface="Karla"/>
              <a:cs typeface="Arial" panose="020B0604020202020204" pitchFamily="34" charset="0"/>
              <a:sym typeface="Karla"/>
            </a:endParaRPr>
          </a:p>
        </p:txBody>
      </p:sp>
      <p:sp>
        <p:nvSpPr>
          <p:cNvPr id="300" name="Google Shape;300;p31"/>
          <p:cNvSpPr txBox="1"/>
          <p:nvPr/>
        </p:nvSpPr>
        <p:spPr>
          <a:xfrm>
            <a:off x="2952442" y="2299871"/>
            <a:ext cx="5769527" cy="1235528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  <a:tabLst>
                <a:tab pos="1371600" algn="l"/>
              </a:tabLst>
            </a:pPr>
            <a:r>
              <a:rPr lang="vi-VN" sz="2200">
                <a:solidFill>
                  <a:srgbClr val="FFFFFF"/>
                </a:solidFill>
                <a:latin typeface="Arial" panose="020B0604020202020204" pitchFamily="34" charset="0"/>
                <a:ea typeface="Karla"/>
                <a:cs typeface="Arial" panose="020B0604020202020204" pitchFamily="34" charset="0"/>
                <a:sym typeface="Karla"/>
              </a:rPr>
              <a:t>Các tính chất của chất như thể (rắn, lỏng, khí) màu sắc, mùi, vị, nhiệt độ nóng chảy, nhiệt độ sôi....</a:t>
            </a:r>
            <a:r>
              <a:rPr lang="en" sz="2200">
                <a:solidFill>
                  <a:srgbClr val="FFFFFF"/>
                </a:solidFill>
                <a:latin typeface="Arial" panose="020B0604020202020204" pitchFamily="34" charset="0"/>
                <a:ea typeface="Karla"/>
                <a:cs typeface="Arial" panose="020B0604020202020204" pitchFamily="34" charset="0"/>
                <a:sym typeface="Karla"/>
              </a:rPr>
              <a:t> là tính chất vật lí.</a:t>
            </a:r>
            <a:endParaRPr sz="2200">
              <a:solidFill>
                <a:srgbClr val="FFFFFF"/>
              </a:solidFill>
              <a:latin typeface="Arial" panose="020B0604020202020204" pitchFamily="34" charset="0"/>
              <a:ea typeface="Karla"/>
              <a:cs typeface="Arial" panose="020B0604020202020204" pitchFamily="34" charset="0"/>
              <a:sym typeface="Karla"/>
            </a:endParaRPr>
          </a:p>
        </p:txBody>
      </p:sp>
      <p:grpSp>
        <p:nvGrpSpPr>
          <p:cNvPr id="301" name="Google Shape;301;p31"/>
          <p:cNvGrpSpPr/>
          <p:nvPr/>
        </p:nvGrpSpPr>
        <p:grpSpPr>
          <a:xfrm>
            <a:off x="140080" y="1672123"/>
            <a:ext cx="408208" cy="465260"/>
            <a:chOff x="4630125" y="278900"/>
            <a:chExt cx="400675" cy="456675"/>
          </a:xfrm>
        </p:grpSpPr>
        <p:sp>
          <p:nvSpPr>
            <p:cNvPr id="302" name="Google Shape;302;p31"/>
            <p:cNvSpPr/>
            <p:nvPr/>
          </p:nvSpPr>
          <p:spPr>
            <a:xfrm>
              <a:off x="4659350" y="3288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12763" y="1"/>
                  </a:moveTo>
                  <a:lnTo>
                    <a:pt x="926" y="1"/>
                  </a:lnTo>
                  <a:lnTo>
                    <a:pt x="926" y="1"/>
                  </a:lnTo>
                  <a:lnTo>
                    <a:pt x="731" y="25"/>
                  </a:lnTo>
                  <a:lnTo>
                    <a:pt x="561" y="74"/>
                  </a:lnTo>
                  <a:lnTo>
                    <a:pt x="390" y="171"/>
                  </a:lnTo>
                  <a:lnTo>
                    <a:pt x="269" y="269"/>
                  </a:lnTo>
                  <a:lnTo>
                    <a:pt x="147" y="415"/>
                  </a:lnTo>
                  <a:lnTo>
                    <a:pt x="74" y="561"/>
                  </a:lnTo>
                  <a:lnTo>
                    <a:pt x="1" y="732"/>
                  </a:lnTo>
                  <a:lnTo>
                    <a:pt x="1" y="926"/>
                  </a:lnTo>
                  <a:lnTo>
                    <a:pt x="1" y="2948"/>
                  </a:lnTo>
                  <a:lnTo>
                    <a:pt x="1" y="2948"/>
                  </a:lnTo>
                  <a:lnTo>
                    <a:pt x="1" y="3143"/>
                  </a:lnTo>
                  <a:lnTo>
                    <a:pt x="74" y="3313"/>
                  </a:lnTo>
                  <a:lnTo>
                    <a:pt x="147" y="3459"/>
                  </a:lnTo>
                  <a:lnTo>
                    <a:pt x="269" y="3605"/>
                  </a:lnTo>
                  <a:lnTo>
                    <a:pt x="390" y="3727"/>
                  </a:lnTo>
                  <a:lnTo>
                    <a:pt x="561" y="3800"/>
                  </a:lnTo>
                  <a:lnTo>
                    <a:pt x="731" y="3849"/>
                  </a:lnTo>
                  <a:lnTo>
                    <a:pt x="926" y="3873"/>
                  </a:lnTo>
                  <a:lnTo>
                    <a:pt x="12763" y="3873"/>
                  </a:lnTo>
                  <a:lnTo>
                    <a:pt x="14857" y="1949"/>
                  </a:lnTo>
                  <a:lnTo>
                    <a:pt x="12763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B7B7B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1"/>
            <p:cNvSpPr/>
            <p:nvPr/>
          </p:nvSpPr>
          <p:spPr>
            <a:xfrm>
              <a:off x="4630125" y="4524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2095" y="1"/>
                  </a:moveTo>
                  <a:lnTo>
                    <a:pt x="13932" y="1"/>
                  </a:lnTo>
                  <a:lnTo>
                    <a:pt x="13932" y="1"/>
                  </a:lnTo>
                  <a:lnTo>
                    <a:pt x="14126" y="25"/>
                  </a:lnTo>
                  <a:lnTo>
                    <a:pt x="14297" y="74"/>
                  </a:lnTo>
                  <a:lnTo>
                    <a:pt x="14467" y="147"/>
                  </a:lnTo>
                  <a:lnTo>
                    <a:pt x="14589" y="269"/>
                  </a:lnTo>
                  <a:lnTo>
                    <a:pt x="14711" y="415"/>
                  </a:lnTo>
                  <a:lnTo>
                    <a:pt x="14784" y="561"/>
                  </a:lnTo>
                  <a:lnTo>
                    <a:pt x="14857" y="732"/>
                  </a:lnTo>
                  <a:lnTo>
                    <a:pt x="14857" y="926"/>
                  </a:lnTo>
                  <a:lnTo>
                    <a:pt x="14857" y="2948"/>
                  </a:lnTo>
                  <a:lnTo>
                    <a:pt x="14857" y="2948"/>
                  </a:lnTo>
                  <a:lnTo>
                    <a:pt x="14857" y="3143"/>
                  </a:lnTo>
                  <a:lnTo>
                    <a:pt x="14784" y="3313"/>
                  </a:lnTo>
                  <a:lnTo>
                    <a:pt x="14711" y="3459"/>
                  </a:lnTo>
                  <a:lnTo>
                    <a:pt x="14589" y="3605"/>
                  </a:lnTo>
                  <a:lnTo>
                    <a:pt x="14467" y="3703"/>
                  </a:lnTo>
                  <a:lnTo>
                    <a:pt x="14297" y="3800"/>
                  </a:lnTo>
                  <a:lnTo>
                    <a:pt x="14126" y="3849"/>
                  </a:lnTo>
                  <a:lnTo>
                    <a:pt x="13932" y="3873"/>
                  </a:lnTo>
                  <a:lnTo>
                    <a:pt x="2095" y="3873"/>
                  </a:lnTo>
                  <a:lnTo>
                    <a:pt x="1" y="1925"/>
                  </a:lnTo>
                  <a:lnTo>
                    <a:pt x="2095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B7B7B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1"/>
            <p:cNvSpPr/>
            <p:nvPr/>
          </p:nvSpPr>
          <p:spPr>
            <a:xfrm>
              <a:off x="4808525" y="278900"/>
              <a:ext cx="43875" cy="49950"/>
            </a:xfrm>
            <a:custGeom>
              <a:avLst/>
              <a:gdLst/>
              <a:ahLst/>
              <a:cxnLst/>
              <a:rect l="l" t="t" r="r" b="b"/>
              <a:pathLst>
                <a:path w="1755" h="1998" fill="none" extrusionOk="0">
                  <a:moveTo>
                    <a:pt x="1754" y="1998"/>
                  </a:moveTo>
                  <a:lnTo>
                    <a:pt x="1754" y="585"/>
                  </a:lnTo>
                  <a:lnTo>
                    <a:pt x="1754" y="585"/>
                  </a:lnTo>
                  <a:lnTo>
                    <a:pt x="1754" y="464"/>
                  </a:lnTo>
                  <a:lnTo>
                    <a:pt x="1730" y="366"/>
                  </a:lnTo>
                  <a:lnTo>
                    <a:pt x="1657" y="269"/>
                  </a:lnTo>
                  <a:lnTo>
                    <a:pt x="1584" y="171"/>
                  </a:lnTo>
                  <a:lnTo>
                    <a:pt x="1511" y="98"/>
                  </a:lnTo>
                  <a:lnTo>
                    <a:pt x="1413" y="49"/>
                  </a:lnTo>
                  <a:lnTo>
                    <a:pt x="1291" y="25"/>
                  </a:lnTo>
                  <a:lnTo>
                    <a:pt x="1194" y="1"/>
                  </a:lnTo>
                  <a:lnTo>
                    <a:pt x="561" y="1"/>
                  </a:lnTo>
                  <a:lnTo>
                    <a:pt x="561" y="1"/>
                  </a:lnTo>
                  <a:lnTo>
                    <a:pt x="463" y="25"/>
                  </a:lnTo>
                  <a:lnTo>
                    <a:pt x="342" y="49"/>
                  </a:lnTo>
                  <a:lnTo>
                    <a:pt x="244" y="98"/>
                  </a:lnTo>
                  <a:lnTo>
                    <a:pt x="171" y="171"/>
                  </a:lnTo>
                  <a:lnTo>
                    <a:pt x="98" y="269"/>
                  </a:lnTo>
                  <a:lnTo>
                    <a:pt x="25" y="366"/>
                  </a:lnTo>
                  <a:lnTo>
                    <a:pt x="1" y="464"/>
                  </a:lnTo>
                  <a:lnTo>
                    <a:pt x="1" y="585"/>
                  </a:lnTo>
                  <a:lnTo>
                    <a:pt x="1" y="1998"/>
                  </a:lnTo>
                  <a:lnTo>
                    <a:pt x="1754" y="1998"/>
                  </a:lnTo>
                  <a:close/>
                </a:path>
              </a:pathLst>
            </a:custGeom>
            <a:noFill/>
            <a:ln w="12175" cap="rnd" cmpd="sng">
              <a:solidFill>
                <a:srgbClr val="B7B7B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1"/>
            <p:cNvSpPr/>
            <p:nvPr/>
          </p:nvSpPr>
          <p:spPr>
            <a:xfrm>
              <a:off x="4808525" y="549250"/>
              <a:ext cx="43875" cy="186325"/>
            </a:xfrm>
            <a:custGeom>
              <a:avLst/>
              <a:gdLst/>
              <a:ahLst/>
              <a:cxnLst/>
              <a:rect l="l" t="t" r="r" b="b"/>
              <a:pathLst>
                <a:path w="1755" h="7453" fill="none" extrusionOk="0">
                  <a:moveTo>
                    <a:pt x="1" y="0"/>
                  </a:moveTo>
                  <a:lnTo>
                    <a:pt x="1" y="7453"/>
                  </a:lnTo>
                  <a:lnTo>
                    <a:pt x="1754" y="7453"/>
                  </a:lnTo>
                  <a:lnTo>
                    <a:pt x="1754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B7B7B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6" name="Google Shape;306;p3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18" name="Google Shape;300;p31"/>
          <p:cNvSpPr txBox="1"/>
          <p:nvPr/>
        </p:nvSpPr>
        <p:spPr>
          <a:xfrm>
            <a:off x="3205581" y="3784946"/>
            <a:ext cx="5762573" cy="964905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Arial" panose="020B0604020202020204" pitchFamily="34" charset="0"/>
                <a:ea typeface="Karla"/>
                <a:cs typeface="Arial" panose="020B0604020202020204" pitchFamily="34" charset="0"/>
                <a:sym typeface="Karla"/>
              </a:rPr>
              <a:t>Sự biến đổi của chất tạo ra chất mới thể hiện tính chất hóa học của chất đó.</a:t>
            </a:r>
            <a:endParaRPr sz="2200">
              <a:solidFill>
                <a:srgbClr val="FFFFFF"/>
              </a:solidFill>
              <a:latin typeface="Arial" panose="020B0604020202020204" pitchFamily="34" charset="0"/>
              <a:ea typeface="Karla"/>
              <a:cs typeface="Arial" panose="020B0604020202020204" pitchFamily="34" charset="0"/>
              <a:sym typeface="Karl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" grpId="0" animBg="1"/>
      <p:bldP spid="299" grpId="0" animBg="1"/>
      <p:bldP spid="300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4336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0"/>
          <p:cNvSpPr txBox="1">
            <a:spLocks noGrp="1"/>
          </p:cNvSpPr>
          <p:nvPr>
            <p:ph type="ctrTitle" idx="4294967295"/>
          </p:nvPr>
        </p:nvSpPr>
        <p:spPr>
          <a:xfrm>
            <a:off x="1159457" y="408202"/>
            <a:ext cx="4596574" cy="54119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 TẬP</a:t>
            </a:r>
            <a:endParaRPr lang="en-US" sz="3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0" name="Google Shape;140;p20"/>
          <p:cNvGrpSpPr/>
          <p:nvPr/>
        </p:nvGrpSpPr>
        <p:grpSpPr>
          <a:xfrm>
            <a:off x="353474" y="268689"/>
            <a:ext cx="619542" cy="808165"/>
            <a:chOff x="6718575" y="2318625"/>
            <a:chExt cx="256950" cy="407375"/>
          </a:xfrm>
        </p:grpSpPr>
        <p:sp>
          <p:nvSpPr>
            <p:cNvPr id="141" name="Google Shape;141;p20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0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0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0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0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0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0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9" name="Google Shape;149;p2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201074" y="1234725"/>
            <a:ext cx="7565451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</a:pPr>
            <a:r>
              <a:rPr lang="en-US" altLang="en-US" sz="2200" b="1">
                <a:latin typeface="Arial" panose="020B0604020202020204" pitchFamily="34" charset="0"/>
                <a:cs typeface="Arial" panose="020B0604020202020204" pitchFamily="34" charset="0"/>
              </a:rPr>
              <a:t>Câu 1: </a:t>
            </a:r>
            <a:r>
              <a:rPr lang="vi-VN" sz="2200"/>
              <a:t>Cho các chất sau: hoa đào, hoa mai, con người, cây cỏ, quần áo…Hãy cho biết vật nào là nhân tạo?</a:t>
            </a:r>
            <a:endParaRPr lang="en-US" alt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Google Shape;521;p54"/>
          <p:cNvSpPr/>
          <p:nvPr/>
        </p:nvSpPr>
        <p:spPr>
          <a:xfrm>
            <a:off x="1297089" y="2362254"/>
            <a:ext cx="548700" cy="5487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 b="1" dirty="0">
                <a:solidFill>
                  <a:schemeClr val="bg1"/>
                </a:solidFill>
                <a:latin typeface="Arial" panose="020B0604020202020204" pitchFamily="34" charset="0"/>
                <a:ea typeface="Muli"/>
                <a:cs typeface="Arial" panose="020B0604020202020204" pitchFamily="34" charset="0"/>
                <a:sym typeface="Muli"/>
              </a:rPr>
              <a:t>A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16" name="Google Shape;533;p54"/>
          <p:cNvSpPr txBox="1"/>
          <p:nvPr/>
        </p:nvSpPr>
        <p:spPr>
          <a:xfrm>
            <a:off x="2039449" y="2286482"/>
            <a:ext cx="4331063" cy="61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just">
              <a:lnSpc>
                <a:spcPct val="135000"/>
              </a:lnSpc>
            </a:pPr>
            <a:r>
              <a:rPr lang="en-US" sz="2200"/>
              <a:t>Hoa đào.</a:t>
            </a:r>
            <a:endParaRPr sz="2200" b="1" dirty="0">
              <a:solidFill>
                <a:srgbClr val="336699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17" name="Google Shape;521;p54"/>
          <p:cNvSpPr/>
          <p:nvPr/>
        </p:nvSpPr>
        <p:spPr>
          <a:xfrm>
            <a:off x="1320535" y="4378478"/>
            <a:ext cx="548700" cy="5487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 b="1" dirty="0">
                <a:solidFill>
                  <a:schemeClr val="bg1"/>
                </a:solidFill>
                <a:latin typeface="Arial" panose="020B0604020202020204" pitchFamily="34" charset="0"/>
                <a:ea typeface="Muli"/>
                <a:cs typeface="Arial" panose="020B0604020202020204" pitchFamily="34" charset="0"/>
                <a:sym typeface="Muli"/>
              </a:rPr>
              <a:t>D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18" name="Google Shape;533;p54"/>
          <p:cNvSpPr txBox="1"/>
          <p:nvPr/>
        </p:nvSpPr>
        <p:spPr>
          <a:xfrm>
            <a:off x="2039449" y="3092238"/>
            <a:ext cx="5700196" cy="481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200"/>
              <a:t>Cây cỏ.</a:t>
            </a:r>
            <a:endParaRPr sz="2200" b="1" dirty="0">
              <a:solidFill>
                <a:srgbClr val="336699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19" name="Google Shape;521;p54"/>
          <p:cNvSpPr/>
          <p:nvPr/>
        </p:nvSpPr>
        <p:spPr>
          <a:xfrm>
            <a:off x="1314766" y="3058888"/>
            <a:ext cx="548700" cy="5487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Muli"/>
                <a:cs typeface="Arial" panose="020B0604020202020204" pitchFamily="34" charset="0"/>
                <a:sym typeface="Muli"/>
              </a:rPr>
              <a:t>B</a:t>
            </a:r>
          </a:p>
        </p:txBody>
      </p:sp>
      <p:sp>
        <p:nvSpPr>
          <p:cNvPr id="20" name="Google Shape;533;p54"/>
          <p:cNvSpPr txBox="1"/>
          <p:nvPr/>
        </p:nvSpPr>
        <p:spPr>
          <a:xfrm>
            <a:off x="2039449" y="4378478"/>
            <a:ext cx="6911610" cy="481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200"/>
              <a:t>Tất cả đáp án trên.</a:t>
            </a:r>
            <a:endParaRPr sz="2200" b="1" dirty="0">
              <a:solidFill>
                <a:srgbClr val="336699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21" name="Google Shape;521;p54"/>
          <p:cNvSpPr/>
          <p:nvPr/>
        </p:nvSpPr>
        <p:spPr>
          <a:xfrm>
            <a:off x="1314766" y="3739901"/>
            <a:ext cx="548700" cy="5487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 b="1" dirty="0">
                <a:solidFill>
                  <a:schemeClr val="bg1"/>
                </a:solidFill>
                <a:latin typeface="Arial" panose="020B0604020202020204" pitchFamily="34" charset="0"/>
                <a:ea typeface="Muli"/>
                <a:cs typeface="Arial" panose="020B0604020202020204" pitchFamily="34" charset="0"/>
                <a:sym typeface="Muli"/>
              </a:rPr>
              <a:t>C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22" name="Google Shape;533;p54"/>
          <p:cNvSpPr txBox="1"/>
          <p:nvPr/>
        </p:nvSpPr>
        <p:spPr>
          <a:xfrm>
            <a:off x="2039449" y="3749201"/>
            <a:ext cx="3188136" cy="481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just">
              <a:lnSpc>
                <a:spcPct val="135000"/>
              </a:lnSpc>
            </a:pPr>
            <a:r>
              <a:rPr lang="en-US" sz="2200"/>
              <a:t>Quần áo.</a:t>
            </a:r>
            <a:endParaRPr lang="en-US" alt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1" grpId="1" animBg="1"/>
      <p:bldP spid="22" grpId="0"/>
      <p:bldP spid="2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51B5"/>
        </a:solid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sp>
        <p:nvSpPr>
          <p:cNvPr id="15" name="TextBox 14"/>
          <p:cNvSpPr txBox="1"/>
          <p:nvPr/>
        </p:nvSpPr>
        <p:spPr>
          <a:xfrm>
            <a:off x="192278" y="373821"/>
            <a:ext cx="6711790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</a:pPr>
            <a:r>
              <a:rPr lang="en-US" altLang="en-US" sz="2200" b="1">
                <a:latin typeface="Arial" panose="020B0604020202020204" pitchFamily="34" charset="0"/>
                <a:cs typeface="Arial" panose="020B0604020202020204" pitchFamily="34" charset="0"/>
              </a:rPr>
              <a:t>Câu 2: </a:t>
            </a:r>
            <a:r>
              <a:rPr lang="vi-VN" sz="2200"/>
              <a:t>Tính chất nào sau đây có thể quan sát được mà không cần đo hay làm thí nghiệm để biết?</a:t>
            </a:r>
            <a:endParaRPr lang="en-US" alt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Google Shape;521;p54"/>
          <p:cNvSpPr/>
          <p:nvPr/>
        </p:nvSpPr>
        <p:spPr>
          <a:xfrm>
            <a:off x="1229422" y="1670304"/>
            <a:ext cx="548700" cy="56641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 b="1" dirty="0">
                <a:solidFill>
                  <a:schemeClr val="bg1"/>
                </a:solidFill>
                <a:latin typeface="Arial" panose="020B0604020202020204" pitchFamily="34" charset="0"/>
                <a:ea typeface="Muli"/>
                <a:cs typeface="Arial" panose="020B0604020202020204" pitchFamily="34" charset="0"/>
                <a:sym typeface="Muli"/>
              </a:rPr>
              <a:t>A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17" name="Google Shape;533;p54"/>
          <p:cNvSpPr txBox="1"/>
          <p:nvPr/>
        </p:nvSpPr>
        <p:spPr>
          <a:xfrm>
            <a:off x="1954105" y="1619148"/>
            <a:ext cx="4331063" cy="61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just">
              <a:lnSpc>
                <a:spcPct val="135000"/>
              </a:lnSpc>
            </a:pPr>
            <a:r>
              <a:rPr lang="vi-VN" sz="2200"/>
              <a:t>Tính tan trong nước</a:t>
            </a:r>
            <a:r>
              <a:rPr lang="en-US" sz="2200"/>
              <a:t>.</a:t>
            </a:r>
            <a:endParaRPr sz="2200" b="1" dirty="0">
              <a:solidFill>
                <a:srgbClr val="336699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18" name="Google Shape;521;p54"/>
          <p:cNvSpPr/>
          <p:nvPr/>
        </p:nvSpPr>
        <p:spPr>
          <a:xfrm>
            <a:off x="1211745" y="3828577"/>
            <a:ext cx="548700" cy="5487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 b="1" dirty="0">
                <a:solidFill>
                  <a:schemeClr val="bg1"/>
                </a:solidFill>
                <a:latin typeface="Arial" panose="020B0604020202020204" pitchFamily="34" charset="0"/>
                <a:ea typeface="Muli"/>
                <a:cs typeface="Arial" panose="020B0604020202020204" pitchFamily="34" charset="0"/>
                <a:sym typeface="Muli"/>
              </a:rPr>
              <a:t>D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19" name="Google Shape;533;p54"/>
          <p:cNvSpPr txBox="1"/>
          <p:nvPr/>
        </p:nvSpPr>
        <p:spPr>
          <a:xfrm>
            <a:off x="1954105" y="2424904"/>
            <a:ext cx="5700196" cy="481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200"/>
              <a:t>Khối lượng riêng.</a:t>
            </a:r>
            <a:endParaRPr sz="2200" b="1" dirty="0">
              <a:solidFill>
                <a:srgbClr val="336699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20" name="Google Shape;533;p54"/>
          <p:cNvSpPr txBox="1"/>
          <p:nvPr/>
        </p:nvSpPr>
        <p:spPr>
          <a:xfrm>
            <a:off x="1905967" y="3871183"/>
            <a:ext cx="6911610" cy="481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200"/>
              <a:t>Nhiệt độ nóng chảy.</a:t>
            </a:r>
            <a:endParaRPr sz="2200" b="1" dirty="0">
              <a:solidFill>
                <a:srgbClr val="336699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21" name="Google Shape;521;p54"/>
          <p:cNvSpPr/>
          <p:nvPr/>
        </p:nvSpPr>
        <p:spPr>
          <a:xfrm>
            <a:off x="1229422" y="3115899"/>
            <a:ext cx="548700" cy="5487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 b="1" dirty="0">
                <a:solidFill>
                  <a:schemeClr val="bg1"/>
                </a:solidFill>
                <a:latin typeface="Arial" panose="020B0604020202020204" pitchFamily="34" charset="0"/>
                <a:ea typeface="Muli"/>
                <a:cs typeface="Arial" panose="020B0604020202020204" pitchFamily="34" charset="0"/>
                <a:sym typeface="Muli"/>
              </a:rPr>
              <a:t>C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22" name="Google Shape;533;p54"/>
          <p:cNvSpPr txBox="1"/>
          <p:nvPr/>
        </p:nvSpPr>
        <p:spPr>
          <a:xfrm>
            <a:off x="1954105" y="3115217"/>
            <a:ext cx="3188136" cy="481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just">
              <a:lnSpc>
                <a:spcPct val="135000"/>
              </a:lnSpc>
            </a:pPr>
            <a:r>
              <a:rPr lang="en-US" sz="2200"/>
              <a:t>Màu sắc.</a:t>
            </a:r>
            <a:endParaRPr lang="en-US" alt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Google Shape;521;p54"/>
          <p:cNvSpPr/>
          <p:nvPr/>
        </p:nvSpPr>
        <p:spPr>
          <a:xfrm>
            <a:off x="1211745" y="2384807"/>
            <a:ext cx="548700" cy="5487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Muli"/>
                <a:cs typeface="Arial" panose="020B0604020202020204" pitchFamily="34" charset="0"/>
                <a:sym typeface="Muli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/>
      <p:bldP spid="18" grpId="0" animBg="1"/>
      <p:bldP spid="19" grpId="0"/>
      <p:bldP spid="20" grpId="0"/>
      <p:bldP spid="21" grpId="0" animBg="1"/>
      <p:bldP spid="21" grpId="1" animBg="1"/>
      <p:bldP spid="22" grpId="0"/>
      <p:bldP spid="22" grpId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4336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174195" y="249043"/>
            <a:ext cx="6665517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</a:pPr>
            <a:r>
              <a:rPr lang="en-US" altLang="en-US" sz="2200" b="1">
                <a:latin typeface="Arial" panose="020B0604020202020204" pitchFamily="34" charset="0"/>
                <a:cs typeface="Arial" panose="020B0604020202020204" pitchFamily="34" charset="0"/>
              </a:rPr>
              <a:t>Câu 3: </a:t>
            </a:r>
            <a:r>
              <a:rPr lang="vi-VN" sz="2200"/>
              <a:t> Sắt được dùng để chế tạo ra vật thể nào dưới đây:</a:t>
            </a:r>
            <a:endParaRPr lang="en-US" alt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Google Shape;521;p54"/>
          <p:cNvSpPr/>
          <p:nvPr/>
        </p:nvSpPr>
        <p:spPr>
          <a:xfrm>
            <a:off x="1046542" y="1729444"/>
            <a:ext cx="548700" cy="5487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 b="1" dirty="0">
                <a:solidFill>
                  <a:schemeClr val="bg1"/>
                </a:solidFill>
                <a:latin typeface="Arial" panose="020B0604020202020204" pitchFamily="34" charset="0"/>
                <a:ea typeface="Muli"/>
                <a:cs typeface="Arial" panose="020B0604020202020204" pitchFamily="34" charset="0"/>
                <a:sym typeface="Muli"/>
              </a:rPr>
              <a:t>A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16" name="Google Shape;533;p54"/>
          <p:cNvSpPr txBox="1"/>
          <p:nvPr/>
        </p:nvSpPr>
        <p:spPr>
          <a:xfrm>
            <a:off x="1771225" y="1643532"/>
            <a:ext cx="4136935" cy="61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just">
              <a:lnSpc>
                <a:spcPct val="135000"/>
              </a:lnSpc>
            </a:pPr>
            <a:r>
              <a:rPr lang="en-US" sz="2200"/>
              <a:t>Cầu, máy móc, bóng đèn.</a:t>
            </a:r>
            <a:endParaRPr sz="2200" b="1" dirty="0">
              <a:solidFill>
                <a:srgbClr val="336699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17" name="Google Shape;521;p54"/>
          <p:cNvSpPr/>
          <p:nvPr/>
        </p:nvSpPr>
        <p:spPr>
          <a:xfrm>
            <a:off x="1046542" y="3849516"/>
            <a:ext cx="548700" cy="5487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 b="1" dirty="0">
                <a:solidFill>
                  <a:schemeClr val="bg1"/>
                </a:solidFill>
                <a:latin typeface="Arial" panose="020B0604020202020204" pitchFamily="34" charset="0"/>
                <a:ea typeface="Muli"/>
                <a:cs typeface="Arial" panose="020B0604020202020204" pitchFamily="34" charset="0"/>
                <a:sym typeface="Muli"/>
              </a:rPr>
              <a:t>D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18" name="Google Shape;533;p54"/>
          <p:cNvSpPr txBox="1"/>
          <p:nvPr/>
        </p:nvSpPr>
        <p:spPr>
          <a:xfrm>
            <a:off x="1771225" y="2449288"/>
            <a:ext cx="5444700" cy="481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vi-VN" sz="2200"/>
              <a:t>Cốc, chai, lưỡi dao</a:t>
            </a:r>
            <a:r>
              <a:rPr lang="en-US" sz="2200"/>
              <a:t>.</a:t>
            </a:r>
            <a:endParaRPr sz="2200" b="1" dirty="0">
              <a:solidFill>
                <a:srgbClr val="336699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19" name="Google Shape;521;p54"/>
          <p:cNvSpPr/>
          <p:nvPr/>
        </p:nvSpPr>
        <p:spPr>
          <a:xfrm>
            <a:off x="1046542" y="2449288"/>
            <a:ext cx="548700" cy="5487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Muli"/>
                <a:cs typeface="Arial" panose="020B0604020202020204" pitchFamily="34" charset="0"/>
                <a:sym typeface="Muli"/>
              </a:rPr>
              <a:t>B</a:t>
            </a:r>
          </a:p>
        </p:txBody>
      </p:sp>
      <p:sp>
        <p:nvSpPr>
          <p:cNvPr id="20" name="Google Shape;533;p54"/>
          <p:cNvSpPr txBox="1"/>
          <p:nvPr/>
        </p:nvSpPr>
        <p:spPr>
          <a:xfrm>
            <a:off x="1765456" y="3849516"/>
            <a:ext cx="6601816" cy="481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vi-VN" sz="2200"/>
              <a:t>Cầu, máy móc, lưỡi dao</a:t>
            </a:r>
            <a:r>
              <a:rPr lang="en-US" sz="2200"/>
              <a:t>.</a:t>
            </a:r>
            <a:endParaRPr sz="2200" b="1" dirty="0">
              <a:solidFill>
                <a:srgbClr val="336699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21" name="Google Shape;521;p54"/>
          <p:cNvSpPr/>
          <p:nvPr/>
        </p:nvSpPr>
        <p:spPr>
          <a:xfrm>
            <a:off x="1046542" y="3130301"/>
            <a:ext cx="548700" cy="5487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 b="1" dirty="0">
                <a:solidFill>
                  <a:schemeClr val="bg1"/>
                </a:solidFill>
                <a:latin typeface="Arial" panose="020B0604020202020204" pitchFamily="34" charset="0"/>
                <a:ea typeface="Muli"/>
                <a:cs typeface="Arial" panose="020B0604020202020204" pitchFamily="34" charset="0"/>
                <a:sym typeface="Muli"/>
              </a:rPr>
              <a:t>C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ea typeface="Muli"/>
              <a:cs typeface="Arial" panose="020B0604020202020204" pitchFamily="34" charset="0"/>
              <a:sym typeface="Muli"/>
            </a:endParaRPr>
          </a:p>
        </p:txBody>
      </p:sp>
      <p:sp>
        <p:nvSpPr>
          <p:cNvPr id="22" name="Google Shape;533;p54"/>
          <p:cNvSpPr txBox="1"/>
          <p:nvPr/>
        </p:nvSpPr>
        <p:spPr>
          <a:xfrm>
            <a:off x="1771225" y="3139601"/>
            <a:ext cx="3045236" cy="481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just">
              <a:lnSpc>
                <a:spcPct val="135000"/>
              </a:lnSpc>
            </a:pPr>
            <a:r>
              <a:rPr lang="en-US" sz="2200"/>
              <a:t>Cốc, cầu, chai.</a:t>
            </a:r>
            <a:endParaRPr lang="en-US" alt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11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/>
      <p:bldP spid="17" grpId="0" animBg="1"/>
      <p:bldP spid="17" grpId="1" animBg="1"/>
      <p:bldP spid="18" grpId="0"/>
      <p:bldP spid="19" grpId="0" animBg="1"/>
      <p:bldP spid="20" grpId="0"/>
      <p:bldP spid="20" grpId="1"/>
      <p:bldP spid="21" grpId="0" animBg="1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4336"/>
        </a:solidFill>
        <a:effectLst/>
      </p:bgPr>
    </p:bg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39"/>
          <p:cNvSpPr txBox="1">
            <a:spLocks noGrp="1"/>
          </p:cNvSpPr>
          <p:nvPr>
            <p:ph type="title"/>
          </p:nvPr>
        </p:nvSpPr>
        <p:spPr>
          <a:xfrm>
            <a:off x="838250" y="177405"/>
            <a:ext cx="53241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F443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 DỤNG</a:t>
            </a:r>
            <a:endParaRPr sz="2800">
              <a:solidFill>
                <a:srgbClr val="F443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4" name="Google Shape;394;p39"/>
          <p:cNvGrpSpPr/>
          <p:nvPr/>
        </p:nvGrpSpPr>
        <p:grpSpPr>
          <a:xfrm>
            <a:off x="349579" y="152973"/>
            <a:ext cx="449033" cy="449033"/>
            <a:chOff x="2594050" y="1631825"/>
            <a:chExt cx="439625" cy="439625"/>
          </a:xfrm>
        </p:grpSpPr>
        <p:sp>
          <p:nvSpPr>
            <p:cNvPr id="395" name="Google Shape;395;p39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B7B7B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39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B7B7B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9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B7B7B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9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B7B7B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9" name="Google Shape;399;p3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73308" y="705418"/>
            <a:ext cx="6844435" cy="26017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01600" indent="0">
              <a:buNone/>
            </a:pPr>
            <a:r>
              <a:rPr lang="en-GB" sz="22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 1: </a:t>
            </a:r>
            <a:r>
              <a:rPr lang="vi-VN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chỉ ra các chất được nói đến trong các câu ca dao, tục ngữ sau:</a:t>
            </a:r>
          </a:p>
          <a:p>
            <a:pPr marL="101600" indent="0">
              <a:buNone/>
            </a:pPr>
            <a:r>
              <a:rPr lang="vi-VN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Chì khoe chì nặng hơn đồng.</a:t>
            </a:r>
          </a:p>
          <a:p>
            <a:pPr marL="101600" indent="0">
              <a:buNone/>
            </a:pPr>
            <a:r>
              <a:rPr lang="vi-VN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 chì chẳng đúc n</a:t>
            </a:r>
            <a:r>
              <a:rPr lang="en-US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ê</a:t>
            </a:r>
            <a:r>
              <a:rPr lang="vi-VN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cồng nên chiêng.</a:t>
            </a:r>
          </a:p>
          <a:p>
            <a:pPr marL="101600" indent="0">
              <a:buNone/>
            </a:pPr>
            <a:r>
              <a:rPr lang="vi-VN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Nước ch</a:t>
            </a:r>
            <a:r>
              <a:rPr lang="en-US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ả</a:t>
            </a:r>
            <a:r>
              <a:rPr lang="vi-VN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đá mòn.</a:t>
            </a:r>
          </a:p>
          <a:p>
            <a:pPr marL="101600" indent="0">
              <a:buNone/>
            </a:pPr>
            <a:r>
              <a:rPr lang="vi-VN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Lửa thử vàng, gian nan thử sức.</a:t>
            </a:r>
          </a:p>
        </p:txBody>
      </p:sp>
      <p:sp>
        <p:nvSpPr>
          <p:cNvPr id="3" name="Rectangle 2"/>
          <p:cNvSpPr/>
          <p:nvPr/>
        </p:nvSpPr>
        <p:spPr>
          <a:xfrm>
            <a:off x="1015506" y="3496145"/>
            <a:ext cx="6628446" cy="146347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35000"/>
              </a:lnSpc>
            </a:pPr>
            <a:r>
              <a:rPr lang="en-GB" sz="2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 lời:</a:t>
            </a:r>
          </a:p>
          <a:p>
            <a:pPr>
              <a:lnSpc>
                <a:spcPct val="135000"/>
              </a:lnSpc>
            </a:pPr>
            <a:r>
              <a:rPr lang="vi-VN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chất được nói đến:</a:t>
            </a:r>
          </a:p>
          <a:p>
            <a:pPr>
              <a:lnSpc>
                <a:spcPct val="135000"/>
              </a:lnSpc>
            </a:pPr>
            <a:r>
              <a:rPr lang="vi-VN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Chì, đồng.</a:t>
            </a:r>
            <a:r>
              <a:rPr lang="en-GB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vi-VN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Nước, đá.</a:t>
            </a:r>
            <a:r>
              <a:rPr lang="en-GB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vi-VN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Vàng.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3B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1" name="Google Shape;60;p12"/>
          <p:cNvSpPr txBox="1">
            <a:spLocks/>
          </p:cNvSpPr>
          <p:nvPr/>
        </p:nvSpPr>
        <p:spPr>
          <a:xfrm>
            <a:off x="285178" y="2691172"/>
            <a:ext cx="7248675" cy="154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35000"/>
              </a:lnSpc>
            </a:pPr>
            <a:r>
              <a:rPr lang="en-US" sz="3600">
                <a:ln w="9525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BÀI 9: SỰ ĐA DẠNG CỦA CHẤT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588" y="300085"/>
            <a:ext cx="4869854" cy="294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tx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 txBox="1">
            <a:spLocks noGrp="1" noChangeArrowheads="1"/>
          </p:cNvSpPr>
          <p:nvPr/>
        </p:nvSpPr>
        <p:spPr bwMode="auto">
          <a:xfrm>
            <a:off x="4286250" y="4879181"/>
            <a:ext cx="628650" cy="196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fld id="{77C3FFD2-126E-45F7-8FDB-7B9B84DB8D0C}" type="slidenum">
              <a:rPr lang="en-US" altLang="en-US" sz="750">
                <a:latin typeface="Times New Roman" panose="02020603050405020304" pitchFamily="18" charset="0"/>
              </a:rPr>
              <a:pPr algn="ctr" eaLnBrk="1" hangingPunct="1"/>
              <a:t>20</a:t>
            </a:fld>
            <a:endParaRPr lang="en-US" altLang="en-US" sz="750">
              <a:latin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68940" y="103811"/>
            <a:ext cx="838581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Câu 2. </a:t>
            </a:r>
            <a:r>
              <a:rPr kumimoji="0" lang="nl-NL" altLang="en-US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Chỉ ra đâu là tính chất vật lí, đâu là tính chất hoá học của chất. </a:t>
            </a:r>
            <a:r>
              <a:rPr kumimoji="0" lang="en-GB" altLang="en-US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Đánh dấu x vào ô đúng trong bảng sau.</a:t>
            </a:r>
            <a:endParaRPr kumimoji="0" lang="en-GB" altLang="en-US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385180"/>
              </p:ext>
            </p:extLst>
          </p:nvPr>
        </p:nvGraphicFramePr>
        <p:xfrm>
          <a:off x="268940" y="1379756"/>
          <a:ext cx="8385819" cy="3354242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5706696">
                  <a:extLst>
                    <a:ext uri="{9D8B030D-6E8A-4147-A177-3AD203B41FA5}">
                      <a16:colId xmlns:a16="http://schemas.microsoft.com/office/drawing/2014/main" val="635216251"/>
                    </a:ext>
                  </a:extLst>
                </a:gridCol>
                <a:gridCol w="1302015">
                  <a:extLst>
                    <a:ext uri="{9D8B030D-6E8A-4147-A177-3AD203B41FA5}">
                      <a16:colId xmlns:a16="http://schemas.microsoft.com/office/drawing/2014/main" val="3545863420"/>
                    </a:ext>
                  </a:extLst>
                </a:gridCol>
                <a:gridCol w="1377108">
                  <a:extLst>
                    <a:ext uri="{9D8B030D-6E8A-4147-A177-3AD203B41FA5}">
                      <a16:colId xmlns:a16="http://schemas.microsoft.com/office/drawing/2014/main" val="51441203"/>
                    </a:ext>
                  </a:extLst>
                </a:gridCol>
              </a:tblGrid>
              <a:tr h="5742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Tính chất vật lí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Tính chất hóa học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extLst>
                  <a:ext uri="{0D108BD9-81ED-4DB2-BD59-A6C34878D82A}">
                    <a16:rowId xmlns:a16="http://schemas.microsoft.com/office/drawing/2014/main" val="2350602673"/>
                  </a:ext>
                </a:extLst>
              </a:tr>
              <a:tr h="4065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0">
                          <a:solidFill>
                            <a:srgbClr val="000000"/>
                          </a:solidFill>
                          <a:effectLst/>
                        </a:rPr>
                        <a:t>a, Đường tan vào nước</a:t>
                      </a:r>
                      <a:endParaRPr lang="en-US" sz="2000" b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extLst>
                  <a:ext uri="{0D108BD9-81ED-4DB2-BD59-A6C34878D82A}">
                    <a16:rowId xmlns:a16="http://schemas.microsoft.com/office/drawing/2014/main" val="2657044044"/>
                  </a:ext>
                </a:extLst>
              </a:tr>
              <a:tr h="4528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 b="0">
                          <a:solidFill>
                            <a:srgbClr val="000000"/>
                          </a:solidFill>
                          <a:effectLst/>
                        </a:rPr>
                        <a:t>b, Muối ăn khô hơn khi đun nóng</a:t>
                      </a:r>
                      <a:endParaRPr lang="en-US" sz="2000" b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extLst>
                  <a:ext uri="{0D108BD9-81ED-4DB2-BD59-A6C34878D82A}">
                    <a16:rowId xmlns:a16="http://schemas.microsoft.com/office/drawing/2014/main" val="1734361705"/>
                  </a:ext>
                </a:extLst>
              </a:tr>
              <a:tr h="4803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 b="0">
                          <a:solidFill>
                            <a:srgbClr val="000000"/>
                          </a:solidFill>
                          <a:effectLst/>
                        </a:rPr>
                        <a:t>c, Nến cháy thành khí cacbon đioxit và hơi nước</a:t>
                      </a:r>
                      <a:endParaRPr lang="en-US" sz="2000" b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extLst>
                  <a:ext uri="{0D108BD9-81ED-4DB2-BD59-A6C34878D82A}">
                    <a16:rowId xmlns:a16="http://schemas.microsoft.com/office/drawing/2014/main" val="2247337127"/>
                  </a:ext>
                </a:extLst>
              </a:tr>
              <a:tr h="5288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 b="0">
                          <a:solidFill>
                            <a:srgbClr val="000000"/>
                          </a:solidFill>
                          <a:effectLst/>
                        </a:rPr>
                        <a:t>d, Bơ chảy lỏng khi để ở nhiệt độ phòng</a:t>
                      </a:r>
                      <a:endParaRPr lang="en-US" sz="2000" b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extLst>
                  <a:ext uri="{0D108BD9-81ED-4DB2-BD59-A6C34878D82A}">
                    <a16:rowId xmlns:a16="http://schemas.microsoft.com/office/drawing/2014/main" val="2037454343"/>
                  </a:ext>
                </a:extLst>
              </a:tr>
              <a:tr h="469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0">
                          <a:solidFill>
                            <a:srgbClr val="000000"/>
                          </a:solidFill>
                          <a:effectLst/>
                        </a:rPr>
                        <a:t>e, Cơm nếp lên men thành rượu</a:t>
                      </a:r>
                      <a:endParaRPr lang="en-US" sz="2000" b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extLst>
                  <a:ext uri="{0D108BD9-81ED-4DB2-BD59-A6C34878D82A}">
                    <a16:rowId xmlns:a16="http://schemas.microsoft.com/office/drawing/2014/main" val="276225152"/>
                  </a:ext>
                </a:extLst>
              </a:tr>
              <a:tr h="4065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0">
                          <a:solidFill>
                            <a:srgbClr val="000000"/>
                          </a:solidFill>
                          <a:effectLst/>
                        </a:rPr>
                        <a:t>g, Nước hóa hơi</a:t>
                      </a:r>
                      <a:endParaRPr lang="en-US" sz="2000" b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92" marR="54892" marT="0" marB="0"/>
                </a:tc>
                <a:extLst>
                  <a:ext uri="{0D108BD9-81ED-4DB2-BD59-A6C34878D82A}">
                    <a16:rowId xmlns:a16="http://schemas.microsoft.com/office/drawing/2014/main" val="155454024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400801" y="2027104"/>
            <a:ext cx="561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X</a:t>
            </a:r>
            <a:endParaRPr lang="en-US" b="1"/>
          </a:p>
        </p:txBody>
      </p:sp>
      <p:sp>
        <p:nvSpPr>
          <p:cNvPr id="14" name="TextBox 13"/>
          <p:cNvSpPr txBox="1"/>
          <p:nvPr/>
        </p:nvSpPr>
        <p:spPr>
          <a:xfrm>
            <a:off x="6400801" y="2442131"/>
            <a:ext cx="561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X</a:t>
            </a:r>
            <a:endParaRPr lang="en-US" b="1"/>
          </a:p>
        </p:txBody>
      </p:sp>
      <p:sp>
        <p:nvSpPr>
          <p:cNvPr id="15" name="TextBox 14"/>
          <p:cNvSpPr txBox="1"/>
          <p:nvPr/>
        </p:nvSpPr>
        <p:spPr>
          <a:xfrm>
            <a:off x="7864208" y="2902989"/>
            <a:ext cx="561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X</a:t>
            </a:r>
            <a:endParaRPr lang="en-US" b="1"/>
          </a:p>
        </p:txBody>
      </p:sp>
      <p:sp>
        <p:nvSpPr>
          <p:cNvPr id="17" name="TextBox 16"/>
          <p:cNvSpPr txBox="1"/>
          <p:nvPr/>
        </p:nvSpPr>
        <p:spPr>
          <a:xfrm>
            <a:off x="6400801" y="3460591"/>
            <a:ext cx="561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X</a:t>
            </a:r>
            <a:endParaRPr lang="en-US" b="1"/>
          </a:p>
        </p:txBody>
      </p:sp>
      <p:sp>
        <p:nvSpPr>
          <p:cNvPr id="18" name="TextBox 17"/>
          <p:cNvSpPr txBox="1"/>
          <p:nvPr/>
        </p:nvSpPr>
        <p:spPr>
          <a:xfrm>
            <a:off x="7853192" y="3942203"/>
            <a:ext cx="561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X</a:t>
            </a:r>
            <a:endParaRPr lang="en-US" b="1"/>
          </a:p>
        </p:txBody>
      </p:sp>
      <p:sp>
        <p:nvSpPr>
          <p:cNvPr id="19" name="TextBox 18"/>
          <p:cNvSpPr txBox="1"/>
          <p:nvPr/>
        </p:nvSpPr>
        <p:spPr>
          <a:xfrm>
            <a:off x="6400801" y="4378789"/>
            <a:ext cx="561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X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84618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  <p:bldP spid="17" grpId="0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800"/>
        </a:solidFill>
        <a:effectLst/>
      </p:bgPr>
    </p:bg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7"/>
          <p:cNvSpPr/>
          <p:nvPr/>
        </p:nvSpPr>
        <p:spPr>
          <a:xfrm>
            <a:off x="2110546" y="1208313"/>
            <a:ext cx="4871019" cy="3792143"/>
          </a:xfrm>
          <a:custGeom>
            <a:avLst/>
            <a:gdLst/>
            <a:ahLst/>
            <a:cxnLst/>
            <a:rect l="l" t="t" r="r" b="b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37"/>
          <p:cNvSpPr/>
          <p:nvPr/>
        </p:nvSpPr>
        <p:spPr>
          <a:xfrm>
            <a:off x="2314205" y="1405677"/>
            <a:ext cx="4463700" cy="28503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2400">
                <a:latin typeface="Arial" panose="020B0604020202020204" pitchFamily="34" charset="0"/>
                <a:ea typeface="Karla"/>
                <a:cs typeface="Arial" panose="020B0604020202020204" pitchFamily="34" charset="0"/>
                <a:sym typeface="Karla"/>
              </a:rPr>
              <a:t>- Học bài và làm bài tập trong sách bài tập</a:t>
            </a:r>
          </a:p>
          <a:p>
            <a:pPr marL="0" lvl="0" indent="0" algn="just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2400">
                <a:latin typeface="Arial" panose="020B0604020202020204" pitchFamily="34" charset="0"/>
                <a:ea typeface="Karla"/>
                <a:cs typeface="Arial" panose="020B0604020202020204" pitchFamily="34" charset="0"/>
                <a:sym typeface="Karla"/>
              </a:rPr>
              <a:t>- Chuẩn bị bài mới Bài 10: Các thể của chất và sự chuyển thể </a:t>
            </a:r>
            <a:endParaRPr sz="2400">
              <a:latin typeface="Arial" panose="020B0604020202020204" pitchFamily="34" charset="0"/>
              <a:ea typeface="Karla"/>
              <a:cs typeface="Arial" panose="020B0604020202020204" pitchFamily="34" charset="0"/>
              <a:sym typeface="Karla"/>
            </a:endParaRPr>
          </a:p>
        </p:txBody>
      </p:sp>
      <p:sp>
        <p:nvSpPr>
          <p:cNvPr id="369" name="Google Shape;369;p37"/>
          <p:cNvSpPr txBox="1">
            <a:spLocks noGrp="1"/>
          </p:cNvSpPr>
          <p:nvPr>
            <p:ph type="title"/>
          </p:nvPr>
        </p:nvSpPr>
        <p:spPr>
          <a:xfrm>
            <a:off x="88462" y="489855"/>
            <a:ext cx="391354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FF9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4" name="Google Shape;374;p3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722"/>
        </a:solidFill>
        <a:effectLst/>
      </p:bgPr>
    </p:bg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2" name="Google Shape;382;p38"/>
          <p:cNvGrpSpPr/>
          <p:nvPr/>
        </p:nvGrpSpPr>
        <p:grpSpPr>
          <a:xfrm>
            <a:off x="797337" y="713256"/>
            <a:ext cx="462632" cy="462632"/>
            <a:chOff x="1278900" y="2333250"/>
            <a:chExt cx="381175" cy="381175"/>
          </a:xfrm>
        </p:grpSpPr>
        <p:sp>
          <p:nvSpPr>
            <p:cNvPr id="383" name="Google Shape;383;p3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2175" cap="rnd" cmpd="sng">
              <a:solidFill>
                <a:srgbClr val="B7B7B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2175" cap="rnd" cmpd="sng">
              <a:solidFill>
                <a:srgbClr val="B7B7B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2175" cap="rnd" cmpd="sng">
              <a:solidFill>
                <a:srgbClr val="B7B7B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B7B7B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7" name="Google Shape;387;p38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  <p:sp>
        <p:nvSpPr>
          <p:cNvPr id="9" name="WordArt 11"/>
          <p:cNvSpPr>
            <a:spLocks noChangeArrowheads="1" noChangeShapeType="1" noTextEdit="1"/>
          </p:cNvSpPr>
          <p:nvPr/>
        </p:nvSpPr>
        <p:spPr bwMode="auto">
          <a:xfrm>
            <a:off x="-65315" y="1693664"/>
            <a:ext cx="7497980" cy="856542"/>
          </a:xfrm>
          <a:prstGeom prst="rect">
            <a:avLst/>
          </a:prstGeom>
        </p:spPr>
        <p:txBody>
          <a:bodyPr wrap="none" fromWordArt="1">
            <a:prstTxWarp prst="textChevron">
              <a:avLst/>
            </a:prstTxWarp>
          </a:bodyPr>
          <a:lstStyle/>
          <a:p>
            <a:pPr algn="ctr"/>
            <a:r>
              <a:rPr lang="en-US" sz="5300" b="1" kern="1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CẢM ƠN CÁC EM ĐÃ LẮNG NGHE!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24820775"/>
              </p:ext>
            </p:extLst>
          </p:nvPr>
        </p:nvGraphicFramePr>
        <p:xfrm>
          <a:off x="712236" y="1464905"/>
          <a:ext cx="6096000" cy="3344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912775" y="615820"/>
            <a:ext cx="3508310" cy="7931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002060"/>
                </a:solidFill>
              </a:rPr>
              <a:t>NỘI DUNG BÀI HỌC</a:t>
            </a:r>
          </a:p>
        </p:txBody>
      </p:sp>
    </p:spTree>
    <p:extLst>
      <p:ext uri="{BB962C8B-B14F-4D97-AF65-F5344CB8AC3E}">
        <p14:creationId xmlns:p14="http://schemas.microsoft.com/office/powerpoint/2010/main" val="11879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tx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 txBox="1">
            <a:spLocks noGrp="1" noChangeArrowheads="1"/>
          </p:cNvSpPr>
          <p:nvPr/>
        </p:nvSpPr>
        <p:spPr bwMode="auto">
          <a:xfrm>
            <a:off x="4286250" y="4879181"/>
            <a:ext cx="628650" cy="196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fld id="{77C3FFD2-126E-45F7-8FDB-7B9B84DB8D0C}" type="slidenum">
              <a:rPr lang="en-US" altLang="en-US" sz="750">
                <a:latin typeface="Times New Roman" panose="02020603050405020304" pitchFamily="18" charset="0"/>
              </a:rPr>
              <a:pPr algn="ctr" eaLnBrk="1" hangingPunct="1"/>
              <a:t>4</a:t>
            </a:fld>
            <a:endParaRPr lang="en-US" altLang="en-US" sz="750">
              <a:latin typeface="Times New Roman" panose="02020603050405020304" pitchFamily="18" charset="0"/>
            </a:endParaRPr>
          </a:p>
        </p:txBody>
      </p:sp>
      <p:sp>
        <p:nvSpPr>
          <p:cNvPr id="11" name="Google Shape;118;p18"/>
          <p:cNvSpPr txBox="1">
            <a:spLocks/>
          </p:cNvSpPr>
          <p:nvPr/>
        </p:nvSpPr>
        <p:spPr>
          <a:xfrm>
            <a:off x="2608435" y="168519"/>
            <a:ext cx="3698581" cy="7927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8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CHẤT QUANH TA</a:t>
            </a:r>
          </a:p>
        </p:txBody>
      </p:sp>
      <p:sp>
        <p:nvSpPr>
          <p:cNvPr id="12" name="Horizontal Scroll 11"/>
          <p:cNvSpPr/>
          <p:nvPr/>
        </p:nvSpPr>
        <p:spPr>
          <a:xfrm>
            <a:off x="2790091" y="168519"/>
            <a:ext cx="2919046" cy="94957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>
                <a:latin typeface="Arial" panose="020B0604020202020204" pitchFamily="34" charset="0"/>
                <a:cs typeface="Arial" panose="020B0604020202020204" pitchFamily="34" charset="0"/>
              </a:rPr>
              <a:t>Thảo luận nhóm</a:t>
            </a:r>
            <a:endParaRPr 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owchart: Alternate Process 12"/>
          <p:cNvSpPr/>
          <p:nvPr/>
        </p:nvSpPr>
        <p:spPr>
          <a:xfrm>
            <a:off x="1071929" y="1210345"/>
            <a:ext cx="7057292" cy="3668836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216228"/>
              </p:ext>
            </p:extLst>
          </p:nvPr>
        </p:nvGraphicFramePr>
        <p:xfrm>
          <a:off x="1570892" y="2660373"/>
          <a:ext cx="6096000" cy="20565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2460843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305698539"/>
                    </a:ext>
                  </a:extLst>
                </a:gridCol>
              </a:tblGrid>
              <a:tr h="393095">
                <a:tc>
                  <a:txBody>
                    <a:bodyPr/>
                    <a:lstStyle/>
                    <a:p>
                      <a:pPr algn="ctr"/>
                      <a:r>
                        <a:rPr lang="en-GB" sz="2200">
                          <a:solidFill>
                            <a:srgbClr val="000000"/>
                          </a:solidFill>
                        </a:rPr>
                        <a:t>Vật</a:t>
                      </a:r>
                      <a:r>
                        <a:rPr lang="en-GB" sz="2200" baseline="0">
                          <a:solidFill>
                            <a:srgbClr val="000000"/>
                          </a:solidFill>
                        </a:rPr>
                        <a:t> thể</a:t>
                      </a:r>
                      <a:endParaRPr lang="en-US" sz="2200" b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>
                          <a:solidFill>
                            <a:srgbClr val="000000"/>
                          </a:solidFill>
                        </a:rPr>
                        <a:t>Chất</a:t>
                      </a:r>
                      <a:r>
                        <a:rPr lang="en-GB" sz="2200" baseline="0">
                          <a:solidFill>
                            <a:srgbClr val="000000"/>
                          </a:solidFill>
                        </a:rPr>
                        <a:t> tạo nên vật thể</a:t>
                      </a:r>
                      <a:endParaRPr lang="en-US" sz="2200" b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199330"/>
                  </a:ext>
                </a:extLst>
              </a:tr>
              <a:tr h="535338"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210850"/>
                  </a:ext>
                </a:extLst>
              </a:tr>
              <a:tr h="492369"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196219"/>
                  </a:ext>
                </a:extLst>
              </a:tr>
              <a:tr h="602153"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83923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77815" y="1743237"/>
            <a:ext cx="6682154" cy="871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22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Kể tên 3 đồ vật quanh em và cho biết một số chất có trong vật thể đó:</a:t>
            </a:r>
            <a:endParaRPr lang="en-US" sz="22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32892" y="1215439"/>
            <a:ext cx="4572000" cy="48167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Phiếu học tập</a:t>
            </a:r>
            <a:endParaRPr lang="en-US" sz="24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6368" y="3147137"/>
            <a:ext cx="15474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>
                <a:latin typeface="Arial" panose="020B0604020202020204" pitchFamily="34" charset="0"/>
                <a:cs typeface="Arial" panose="020B0604020202020204" pitchFamily="34" charset="0"/>
              </a:rPr>
              <a:t>Bàn ghế</a:t>
            </a:r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51937" y="3165700"/>
            <a:ext cx="15474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>
                <a:latin typeface="Arial" panose="020B0604020202020204" pitchFamily="34" charset="0"/>
                <a:cs typeface="Arial" panose="020B0604020202020204" pitchFamily="34" charset="0"/>
              </a:rPr>
              <a:t>Gỗ</a:t>
            </a:r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74603" y="3656367"/>
            <a:ext cx="25790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>
                <a:latin typeface="Arial" panose="020B0604020202020204" pitchFamily="34" charset="0"/>
                <a:cs typeface="Arial" panose="020B0604020202020204" pitchFamily="34" charset="0"/>
              </a:rPr>
              <a:t>Ấm đun nước</a:t>
            </a:r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51937" y="3716079"/>
            <a:ext cx="15474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>
                <a:latin typeface="Arial" panose="020B0604020202020204" pitchFamily="34" charset="0"/>
                <a:cs typeface="Arial" panose="020B0604020202020204" pitchFamily="34" charset="0"/>
              </a:rPr>
              <a:t>Nhôm</a:t>
            </a:r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57449" y="4255915"/>
            <a:ext cx="20464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>
                <a:latin typeface="Arial" panose="020B0604020202020204" pitchFamily="34" charset="0"/>
                <a:cs typeface="Arial" panose="020B0604020202020204" pitchFamily="34" charset="0"/>
              </a:rPr>
              <a:t>Ly</a:t>
            </a:r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51937" y="4302271"/>
            <a:ext cx="15474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>
                <a:latin typeface="Arial" panose="020B0604020202020204" pitchFamily="34" charset="0"/>
                <a:cs typeface="Arial" panose="020B0604020202020204" pitchFamily="34" charset="0"/>
              </a:rPr>
              <a:t>Thủy tinh</a:t>
            </a:r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170402" y="1215439"/>
            <a:ext cx="67895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Những vật tồn tại xung quanh ta hoặc trong không gian được gọi là vật thể</a:t>
            </a:r>
            <a:r>
              <a:rPr lang="en-US" altLang="en-US" sz="240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25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1" grpId="1" build="p"/>
      <p:bldP spid="12" grpId="0" animBg="1"/>
      <p:bldP spid="13" grpId="0" animBg="1"/>
      <p:bldP spid="2" grpId="0"/>
      <p:bldP spid="4" grpId="0"/>
      <p:bldP spid="5" grpId="0"/>
      <p:bldP spid="27" grpId="0"/>
      <p:bldP spid="28" grpId="0"/>
      <p:bldP spid="29" grpId="0"/>
      <p:bldP spid="30" grpId="0"/>
      <p:bldP spid="32" grpId="0"/>
      <p:bldP spid="3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tx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 txBox="1">
            <a:spLocks noGrp="1" noChangeArrowheads="1"/>
          </p:cNvSpPr>
          <p:nvPr/>
        </p:nvSpPr>
        <p:spPr bwMode="auto">
          <a:xfrm>
            <a:off x="4286250" y="4879181"/>
            <a:ext cx="628650" cy="196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fld id="{77C3FFD2-126E-45F7-8FDB-7B9B84DB8D0C}" type="slidenum">
              <a:rPr lang="en-US" altLang="en-US" sz="750">
                <a:latin typeface="Times New Roman" panose="02020603050405020304" pitchFamily="18" charset="0"/>
              </a:rPr>
              <a:pPr algn="ctr" eaLnBrk="1" hangingPunct="1"/>
              <a:t>5</a:t>
            </a:fld>
            <a:endParaRPr lang="en-US" altLang="en-US" sz="750">
              <a:latin typeface="Times New Roman" panose="020206030504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842" y="746884"/>
            <a:ext cx="5548815" cy="326455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81049" y="243460"/>
            <a:ext cx="772512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200">
                <a:solidFill>
                  <a:schemeClr val="accent4">
                    <a:lumMod val="75000"/>
                  </a:schemeClr>
                </a:solidFill>
              </a:rPr>
              <a:t>? Vật thể được chia làm mấy loại. Phân biệt mỗi loại?</a:t>
            </a:r>
          </a:p>
        </p:txBody>
      </p:sp>
      <p:sp>
        <p:nvSpPr>
          <p:cNvPr id="8" name="Rectangle 7"/>
          <p:cNvSpPr/>
          <p:nvPr/>
        </p:nvSpPr>
        <p:spPr>
          <a:xfrm>
            <a:off x="781049" y="4011437"/>
            <a:ext cx="8034704" cy="1045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20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Quan sát hình và cho biết đâu là vật thể tự nhiên, đâu là vật thể nhân tạo, vật không sống và vật sống</a:t>
            </a:r>
            <a:endParaRPr lang="en-US" sz="220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70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tx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 txBox="1">
            <a:spLocks noGrp="1" noChangeArrowheads="1"/>
          </p:cNvSpPr>
          <p:nvPr/>
        </p:nvSpPr>
        <p:spPr bwMode="auto">
          <a:xfrm>
            <a:off x="4286250" y="4879181"/>
            <a:ext cx="628650" cy="196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fld id="{77C3FFD2-126E-45F7-8FDB-7B9B84DB8D0C}" type="slidenum">
              <a:rPr lang="en-US" altLang="en-US" sz="750">
                <a:latin typeface="Times New Roman" panose="02020603050405020304" pitchFamily="18" charset="0"/>
              </a:rPr>
              <a:pPr algn="ctr" eaLnBrk="1" hangingPunct="1"/>
              <a:t>6</a:t>
            </a:fld>
            <a:endParaRPr lang="en-US" altLang="en-US" sz="750">
              <a:latin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267"/>
              </p:ext>
            </p:extLst>
          </p:nvPr>
        </p:nvGraphicFramePr>
        <p:xfrm>
          <a:off x="375104" y="357176"/>
          <a:ext cx="8324117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1029">
                  <a:extLst>
                    <a:ext uri="{9D8B030D-6E8A-4147-A177-3AD203B41FA5}">
                      <a16:colId xmlns:a16="http://schemas.microsoft.com/office/drawing/2014/main" val="700404516"/>
                    </a:ext>
                  </a:extLst>
                </a:gridCol>
                <a:gridCol w="2033436">
                  <a:extLst>
                    <a:ext uri="{9D8B030D-6E8A-4147-A177-3AD203B41FA5}">
                      <a16:colId xmlns:a16="http://schemas.microsoft.com/office/drawing/2014/main" val="608134307"/>
                    </a:ext>
                  </a:extLst>
                </a:gridCol>
                <a:gridCol w="2128623">
                  <a:extLst>
                    <a:ext uri="{9D8B030D-6E8A-4147-A177-3AD203B41FA5}">
                      <a16:colId xmlns:a16="http://schemas.microsoft.com/office/drawing/2014/main" val="721148909"/>
                    </a:ext>
                  </a:extLst>
                </a:gridCol>
                <a:gridCol w="2081029">
                  <a:extLst>
                    <a:ext uri="{9D8B030D-6E8A-4147-A177-3AD203B41FA5}">
                      <a16:colId xmlns:a16="http://schemas.microsoft.com/office/drawing/2014/main" val="85561761"/>
                    </a:ext>
                  </a:extLst>
                </a:gridCol>
              </a:tblGrid>
              <a:tr h="10477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2200"/>
                        <a:t>Vật</a:t>
                      </a:r>
                      <a:r>
                        <a:rPr lang="en-GB" sz="2200" baseline="0"/>
                        <a:t> thể tự nhiên</a:t>
                      </a:r>
                      <a:endParaRPr lang="en-US" sz="2200"/>
                    </a:p>
                    <a:p>
                      <a:pPr algn="ctr"/>
                      <a:endParaRPr lang="en-US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2200"/>
                        <a:t>Vật</a:t>
                      </a:r>
                      <a:r>
                        <a:rPr lang="en-GB" sz="2200" baseline="0"/>
                        <a:t> thể nhân tạo</a:t>
                      </a:r>
                      <a:endParaRPr lang="en-US" sz="2200"/>
                    </a:p>
                    <a:p>
                      <a:pPr algn="ctr"/>
                      <a:endParaRPr lang="en-US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2200"/>
                        <a:t>Vật</a:t>
                      </a:r>
                      <a:r>
                        <a:rPr lang="en-GB" sz="2200" baseline="0"/>
                        <a:t> sống</a:t>
                      </a:r>
                      <a:endParaRPr lang="en-US" sz="2200"/>
                    </a:p>
                    <a:p>
                      <a:pPr algn="ctr"/>
                      <a:endParaRPr lang="en-US" sz="2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2200"/>
                        <a:t>Vật</a:t>
                      </a:r>
                      <a:r>
                        <a:rPr lang="en-GB" sz="2200" baseline="0"/>
                        <a:t> không sống</a:t>
                      </a:r>
                      <a:endParaRPr lang="en-US" sz="2200"/>
                    </a:p>
                    <a:p>
                      <a:pPr algn="ctr"/>
                      <a:endParaRPr lang="en-US" sz="2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3151577"/>
                  </a:ext>
                </a:extLst>
              </a:tr>
              <a:tr h="2968562">
                <a:tc>
                  <a:txBody>
                    <a:bodyPr/>
                    <a:lstStyle/>
                    <a:p>
                      <a:endParaRPr lang="en-GB" sz="2200"/>
                    </a:p>
                    <a:p>
                      <a:endParaRPr lang="en-GB" sz="2200"/>
                    </a:p>
                    <a:p>
                      <a:endParaRPr lang="en-GB" sz="2200"/>
                    </a:p>
                    <a:p>
                      <a:endParaRPr lang="en-GB" sz="2200"/>
                    </a:p>
                    <a:p>
                      <a:endParaRPr lang="en-GB" sz="2200"/>
                    </a:p>
                    <a:p>
                      <a:endParaRPr lang="en-GB" sz="2200"/>
                    </a:p>
                    <a:p>
                      <a:endParaRPr lang="en-GB" sz="2200"/>
                    </a:p>
                    <a:p>
                      <a:endParaRPr lang="en-GB" sz="2200"/>
                    </a:p>
                    <a:p>
                      <a:endParaRPr lang="en-GB" sz="2200"/>
                    </a:p>
                    <a:p>
                      <a:endParaRPr lang="en-GB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32298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29578" y="1592359"/>
            <a:ext cx="1840523" cy="1661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- Núi đá vôi</a:t>
            </a:r>
          </a:p>
          <a:p>
            <a:pPr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- Con sư tử</a:t>
            </a:r>
          </a:p>
          <a:p>
            <a:pPr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- Cây cao su</a:t>
            </a: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99544" y="1530544"/>
            <a:ext cx="1708173" cy="2969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- Bánh mì</a:t>
            </a:r>
          </a:p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- Cầu Long Biên</a:t>
            </a:r>
          </a:p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nl-NL" sz="20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Chai (cốc) nước ngọt có gas</a:t>
            </a:r>
            <a:endParaRPr lang="en-US" sz="20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66203" y="1550718"/>
            <a:ext cx="169309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nl-NL" sz="20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Cây cao su </a:t>
            </a:r>
          </a:p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nl-NL" sz="20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Con sư tử.</a:t>
            </a:r>
            <a:endParaRPr lang="en-US" sz="20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717781" y="1448186"/>
            <a:ext cx="2051607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nl-NL" sz="20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Núi đá vôi</a:t>
            </a:r>
          </a:p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nl-NL" sz="20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Bánh mì</a:t>
            </a:r>
          </a:p>
          <a:p>
            <a:pPr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nl-NL" sz="20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Cầu Long Biên,</a:t>
            </a:r>
          </a:p>
          <a:p>
            <a:pPr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nl-NL" sz="20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Chai (cốc) nước ngọt có gas</a:t>
            </a: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28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722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6" name="Cloud 15"/>
          <p:cNvSpPr/>
          <p:nvPr/>
        </p:nvSpPr>
        <p:spPr>
          <a:xfrm>
            <a:off x="1792868" y="233801"/>
            <a:ext cx="4900246" cy="1595000"/>
          </a:xfrm>
          <a:prstGeom prst="clou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56338" y="457492"/>
            <a:ext cx="3458307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200"/>
              <a:t>Hãy kể ra một số chất có trong vật thể mà em biết?</a:t>
            </a:r>
            <a:endParaRPr lang="en-US" sz="2200"/>
          </a:p>
        </p:txBody>
      </p:sp>
      <p:pic>
        <p:nvPicPr>
          <p:cNvPr id="32" name="Picture 31" descr="Những icon đẹp cute, đáng yêu, dí dỏm nhấ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82" y="1393583"/>
            <a:ext cx="1554962" cy="1345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Flowchart: Alternate Process 18"/>
          <p:cNvSpPr/>
          <p:nvPr/>
        </p:nvSpPr>
        <p:spPr>
          <a:xfrm>
            <a:off x="2273514" y="2431166"/>
            <a:ext cx="5006064" cy="2515485"/>
          </a:xfrm>
          <a:prstGeom prst="flowChartAlternate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497015" y="2533860"/>
            <a:ext cx="500606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nl-NL" sz="20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Con sư tử: protein, lipid, nước,...</a:t>
            </a:r>
            <a:endParaRPr lang="en-US" sz="20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nl-NL" sz="20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Cây cao su: mủ cao su, nước.... </a:t>
            </a:r>
            <a:endParaRPr lang="en-US" sz="20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nl-NL" sz="20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Bánh mì: tinh bột, bột nở,...</a:t>
            </a:r>
            <a:endParaRPr lang="en-US" sz="20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nl-NL" sz="20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Cầu Long Biên: sắt,...</a:t>
            </a:r>
            <a:endParaRPr lang="en-US" sz="20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51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/>
      <p:bldP spid="19" grpId="0" animBg="1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722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5" name="Google Shape;118;p18"/>
          <p:cNvSpPr txBox="1">
            <a:spLocks/>
          </p:cNvSpPr>
          <p:nvPr/>
        </p:nvSpPr>
        <p:spPr>
          <a:xfrm>
            <a:off x="1207477" y="133350"/>
            <a:ext cx="5205047" cy="7927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8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Một số tính chất của chất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507" y="821308"/>
            <a:ext cx="2438400" cy="412534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1354" y="1243331"/>
            <a:ext cx="4173415" cy="104522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Nước ở thể lỏng không màu, không mùi, không vị</a:t>
            </a:r>
            <a:endParaRPr lang="en-US" sz="2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907" y="2603719"/>
            <a:ext cx="4173415" cy="110799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Dùng nhiệt kế đo được nhiệt độ nóng chảy của nước đá.</a:t>
            </a:r>
            <a:endParaRPr lang="en-US" sz="2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1354" y="3873748"/>
            <a:ext cx="2754924" cy="986743"/>
          </a:xfrm>
          <a:prstGeom prst="rightArrow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1354" y="4151677"/>
            <a:ext cx="31066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>
                <a:solidFill>
                  <a:srgbClr val="FF0000"/>
                </a:solidFill>
              </a:rPr>
              <a:t>=&gt; Tính chất vật lí </a:t>
            </a:r>
            <a:endParaRPr lang="en-US" sz="2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5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C34A"/>
        </a:solidFill>
        <a:effectLst/>
      </p:bgPr>
    </p:bg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3"/>
          <p:cNvSpPr txBox="1">
            <a:spLocks noGrp="1"/>
          </p:cNvSpPr>
          <p:nvPr>
            <p:ph type="body" idx="1"/>
          </p:nvPr>
        </p:nvSpPr>
        <p:spPr>
          <a:xfrm>
            <a:off x="415972" y="586154"/>
            <a:ext cx="6395136" cy="41636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 chất vật lý:</a:t>
            </a:r>
            <a:b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 + Trạng thái hay thể (rắn, lỏng, khí); màu, mùi, vị.</a:t>
            </a:r>
            <a:b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 + Tính tan trong nước hay trong một số chất lỏng khác.</a:t>
            </a:r>
            <a:b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 + Nhiệt độ nóng chảy; nhiệt độ sôi.</a:t>
            </a:r>
            <a:b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 + Khối lượng riêng; nhiệt dung riêng.</a:t>
            </a:r>
            <a:b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 + Tính dẫn điện; dẫn nhiệt…</a:t>
            </a:r>
            <a:endParaRPr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2" name="Google Shape;332;p3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rviragus template">
  <a:themeElements>
    <a:clrScheme name="Custom 347">
      <a:dk1>
        <a:srgbClr val="666666"/>
      </a:dk1>
      <a:lt1>
        <a:srgbClr val="FFFFFF"/>
      </a:lt1>
      <a:dk2>
        <a:srgbClr val="999999"/>
      </a:dk2>
      <a:lt2>
        <a:srgbClr val="FFFFFF"/>
      </a:lt2>
      <a:accent1>
        <a:srgbClr val="8BC34A"/>
      </a:accent1>
      <a:accent2>
        <a:srgbClr val="00BCD4"/>
      </a:accent2>
      <a:accent3>
        <a:srgbClr val="9C27B0"/>
      </a:accent3>
      <a:accent4>
        <a:srgbClr val="E91E63"/>
      </a:accent4>
      <a:accent5>
        <a:srgbClr val="FF9800"/>
      </a:accent5>
      <a:accent6>
        <a:srgbClr val="FFEB3B"/>
      </a:accent6>
      <a:hlink>
        <a:srgbClr val="2196F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1102</Words>
  <Application>Microsoft Office PowerPoint</Application>
  <PresentationFormat>On-screen Show (16:9)</PresentationFormat>
  <Paragraphs>171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Karla</vt:lpstr>
      <vt:lpstr>Times New Roman</vt:lpstr>
      <vt:lpstr>Montserrat</vt:lpstr>
      <vt:lpstr>Arviragus template</vt:lpstr>
      <vt:lpstr>CHƯƠNG II CHẤT QUANH 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Tính chất hóa học</vt:lpstr>
      <vt:lpstr>PowerPoint Presentation</vt:lpstr>
      <vt:lpstr>1. Sự biến đổi tạo ra chất mới là tính chất vật lí hay tính chất hóa học?</vt:lpstr>
      <vt:lpstr>Tìm hiểu một số tính chất của đường và muối ăn</vt:lpstr>
      <vt:lpstr>* Tính chất hóa học</vt:lpstr>
      <vt:lpstr>TỔNG KẾT</vt:lpstr>
      <vt:lpstr>LUYỆN TẬP</vt:lpstr>
      <vt:lpstr>PowerPoint Presentation</vt:lpstr>
      <vt:lpstr>PowerPoint Presentation</vt:lpstr>
      <vt:lpstr>VẬN DỤNG</vt:lpstr>
      <vt:lpstr>PowerPoint Presentation</vt:lpstr>
      <vt:lpstr>HƯỚNG DẪN VỀ NHÀ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II CHẤT QUANH TA</dc:title>
  <cp:lastModifiedBy>Vương Họa</cp:lastModifiedBy>
  <cp:revision>33</cp:revision>
  <dcterms:modified xsi:type="dcterms:W3CDTF">2024-10-02T00:37:00Z</dcterms:modified>
</cp:coreProperties>
</file>