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80" r:id="rId1"/>
  </p:sldMasterIdLst>
  <p:notesMasterIdLst>
    <p:notesMasterId r:id="rId43"/>
  </p:notesMasterIdLst>
  <p:sldIdLst>
    <p:sldId id="468" r:id="rId2"/>
    <p:sldId id="540" r:id="rId3"/>
    <p:sldId id="541" r:id="rId4"/>
    <p:sldId id="542" r:id="rId5"/>
    <p:sldId id="543" r:id="rId6"/>
    <p:sldId id="544" r:id="rId7"/>
    <p:sldId id="545" r:id="rId8"/>
    <p:sldId id="505" r:id="rId9"/>
    <p:sldId id="546" r:id="rId10"/>
    <p:sldId id="553" r:id="rId11"/>
    <p:sldId id="535" r:id="rId12"/>
    <p:sldId id="559" r:id="rId13"/>
    <p:sldId id="552" r:id="rId14"/>
    <p:sldId id="518" r:id="rId15"/>
    <p:sldId id="506" r:id="rId16"/>
    <p:sldId id="551" r:id="rId17"/>
    <p:sldId id="521" r:id="rId18"/>
    <p:sldId id="528" r:id="rId19"/>
    <p:sldId id="495" r:id="rId20"/>
    <p:sldId id="522" r:id="rId21"/>
    <p:sldId id="558" r:id="rId22"/>
    <p:sldId id="556" r:id="rId23"/>
    <p:sldId id="557" r:id="rId24"/>
    <p:sldId id="531" r:id="rId25"/>
    <p:sldId id="532" r:id="rId26"/>
    <p:sldId id="533" r:id="rId27"/>
    <p:sldId id="537" r:id="rId28"/>
    <p:sldId id="534" r:id="rId29"/>
    <p:sldId id="536" r:id="rId30"/>
    <p:sldId id="555" r:id="rId31"/>
    <p:sldId id="538" r:id="rId32"/>
    <p:sldId id="503" r:id="rId33"/>
    <p:sldId id="560" r:id="rId34"/>
    <p:sldId id="474" r:id="rId35"/>
    <p:sldId id="525" r:id="rId36"/>
    <p:sldId id="554" r:id="rId37"/>
    <p:sldId id="524" r:id="rId38"/>
    <p:sldId id="526" r:id="rId39"/>
    <p:sldId id="530" r:id="rId40"/>
    <p:sldId id="548" r:id="rId41"/>
    <p:sldId id="529" r:id="rId4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Calibri Light" panose="020F0302020204030204" pitchFamily="34" charset="0"/>
      <p:regular r:id="rId48"/>
      <p:italic r:id="rId49"/>
    </p:embeddedFont>
    <p:embeddedFont>
      <p:font typeface="Chewy" panose="020B0604020202020204" charset="0"/>
      <p:regular r:id="rId50"/>
    </p:embeddedFont>
    <p:embeddedFont>
      <p:font typeface="SimSun" panose="02010600030101010101" pitchFamily="2" charset="-122"/>
      <p:regular r:id="rId51"/>
    </p:embeddedFont>
    <p:embeddedFont>
      <p:font typeface="SimSun" panose="02010600030101010101" pitchFamily="2" charset="-122"/>
      <p:regular r:id="rId51"/>
    </p:embeddedFont>
    <p:embeddedFont>
      <p:font typeface="Tahoma" panose="020B0604030504040204" pitchFamily="34" charset="0"/>
      <p:regular r:id="rId52"/>
      <p:bold r:id="rId53"/>
    </p:embeddedFont>
    <p:embeddedFont>
      <p:font typeface="UD Digi Kyokasho N-B" panose="02020700000000000000" pitchFamily="17" charset="-128"/>
      <p:bold r:id="rId54"/>
    </p:embeddedFont>
  </p:embeddedFontLst>
  <p:custDataLst>
    <p:tags r:id="rId5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CC"/>
    <a:srgbClr val="CCECFF"/>
    <a:srgbClr val="FFFFCC"/>
    <a:srgbClr val="FFFFFF"/>
    <a:srgbClr val="99FF99"/>
    <a:srgbClr val="CC99FF"/>
    <a:srgbClr val="000000"/>
    <a:srgbClr val="3366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2E4FCE-4EF7-4D50-BA64-28C8C4E9FC06}">
  <a:tblStyle styleId="{FD2E4FCE-4EF7-4D50-BA64-28C8C4E9FC0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77927" autoAdjust="0"/>
  </p:normalViewPr>
  <p:slideViewPr>
    <p:cSldViewPr snapToGrid="0">
      <p:cViewPr varScale="1">
        <p:scale>
          <a:sx n="75" d="100"/>
          <a:sy n="75" d="100"/>
        </p:scale>
        <p:origin x="128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281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105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569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89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19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160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207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540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0721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56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195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552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3078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0053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58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4755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475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E79D9E-18C7-498F-AFB6-E5B09FFDE373}" type="slidenum">
              <a:rPr lang="zh-CN" altLang="en-US" smtClean="0">
                <a:solidFill>
                  <a:srgbClr val="000000"/>
                </a:solidFill>
              </a:rPr>
              <a:pPr/>
              <a:t>9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474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850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097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408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124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851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608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915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70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615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45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362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47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444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32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964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038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357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58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microsoft.com/office/2007/relationships/hdphoto" Target="../media/hdphoto3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511358" y="1785430"/>
            <a:ext cx="6121284" cy="1053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903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6451" b="0" i="0" u="none" strike="noStrike" kern="1200" cap="none" spc="0" normalizeH="0" baseline="0" noProof="0" dirty="0">
              <a:ln>
                <a:noFill/>
              </a:ln>
              <a:solidFill>
                <a:srgbClr val="BEEAFF"/>
              </a:solidFill>
              <a:effectLst/>
              <a:uLnTx/>
              <a:uFillTx/>
              <a:latin typeface="Chewy"/>
              <a:ea typeface="+mn-ea"/>
              <a:sym typeface="Arial"/>
            </a:endParaRPr>
          </a:p>
        </p:txBody>
      </p:sp>
      <p:sp>
        <p:nvSpPr>
          <p:cNvPr id="7" name="Freeform 7"/>
          <p:cNvSpPr/>
          <p:nvPr/>
        </p:nvSpPr>
        <p:spPr>
          <a:xfrm rot="1476683">
            <a:off x="6625606" y="876332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380590">
            <a:off x="301301" y="2961620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WordArt 12"/>
          <p:cNvSpPr>
            <a:spLocks noChangeArrowheads="1" noChangeShapeType="1" noTextEdit="1"/>
          </p:cNvSpPr>
          <p:nvPr/>
        </p:nvSpPr>
        <p:spPr bwMode="auto">
          <a:xfrm>
            <a:off x="-12642" y="396240"/>
            <a:ext cx="8135562" cy="267081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5395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34564" y="31383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C0256FC-2A43-887A-6304-9EEDB960693E}"/>
              </a:ext>
            </a:extLst>
          </p:cNvPr>
          <p:cNvSpPr txBox="1"/>
          <p:nvPr/>
        </p:nvSpPr>
        <p:spPr>
          <a:xfrm>
            <a:off x="-17018" y="25057"/>
            <a:ext cx="8974836" cy="125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D71820"/>
              </a:buClr>
              <a:buSzPts val="1200"/>
              <a:buFont typeface="Arial"/>
              <a:buNone/>
              <a:tabLst>
                <a:tab pos="267335" algn="l"/>
              </a:tabLst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  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1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.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Nối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mỗi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đoạn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</a:t>
            </a:r>
            <a:r>
              <a:rPr kumimoji="0" lang="vi-VN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ơ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đoạn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văn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900" b="1" kern="0" dirty="0">
                <a:solidFill>
                  <a:srgbClr val="0000CC"/>
                </a:solidFill>
                <a:latin typeface="UTM Avo" panose="02040603050506020204" pitchFamily="18" charset="0"/>
                <a:cs typeface="Arial"/>
                <a:sym typeface="Arial"/>
              </a:rPr>
              <a:t>ở </a:t>
            </a:r>
            <a:r>
              <a:rPr lang="en-US" sz="1900" b="1" kern="0" dirty="0" err="1">
                <a:solidFill>
                  <a:srgbClr val="0000CC"/>
                </a:solidFill>
                <a:latin typeface="UTM Avo" panose="02040603050506020204" pitchFamily="18" charset="0"/>
                <a:cs typeface="Arial"/>
                <a:sym typeface="Arial"/>
              </a:rPr>
              <a:t>bên</a:t>
            </a:r>
            <a:r>
              <a:rPr lang="en-US" sz="1900" b="1" kern="0" dirty="0">
                <a:solidFill>
                  <a:srgbClr val="0000CC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900" b="1" kern="0" dirty="0">
                <a:latin typeface="UTM Avo" panose="02040603050506020204" pitchFamily="18" charset="0"/>
                <a:cs typeface="Arial"/>
                <a:sym typeface="Arial"/>
              </a:rPr>
              <a:t>A </a:t>
            </a:r>
            <a:r>
              <a:rPr lang="en-US" sz="1900" b="1" kern="0" dirty="0" err="1">
                <a:solidFill>
                  <a:srgbClr val="0000CC"/>
                </a:solidFill>
                <a:latin typeface="UTM Avo" panose="02040603050506020204" pitchFamily="18" charset="0"/>
                <a:cs typeface="Arial"/>
                <a:sym typeface="Arial"/>
              </a:rPr>
              <a:t>với</a:t>
            </a:r>
            <a:r>
              <a:rPr lang="en-US" sz="1900" b="1" kern="0" dirty="0">
                <a:solidFill>
                  <a:srgbClr val="0000CC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900" b="1" kern="0" dirty="0" err="1">
                <a:solidFill>
                  <a:srgbClr val="0000CC"/>
                </a:solidFill>
                <a:latin typeface="UTM Avo" panose="02040603050506020204" pitchFamily="18" charset="0"/>
                <a:cs typeface="Arial"/>
                <a:sym typeface="Arial"/>
              </a:rPr>
              <a:t>nghĩa</a:t>
            </a:r>
            <a:r>
              <a:rPr lang="en-US" sz="1900" b="1" kern="0" dirty="0">
                <a:solidFill>
                  <a:srgbClr val="0000CC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900" b="1" kern="0" dirty="0" err="1">
                <a:solidFill>
                  <a:srgbClr val="0000CC"/>
                </a:solidFill>
                <a:latin typeface="UTM Avo" panose="02040603050506020204" pitchFamily="18" charset="0"/>
                <a:cs typeface="Arial"/>
                <a:sym typeface="Arial"/>
              </a:rPr>
              <a:t>phù</a:t>
            </a:r>
            <a:r>
              <a:rPr lang="en-US" sz="1900" b="1" kern="0" dirty="0">
                <a:solidFill>
                  <a:srgbClr val="0000CC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900" b="1" kern="0" dirty="0" err="1">
                <a:solidFill>
                  <a:srgbClr val="0000CC"/>
                </a:solidFill>
                <a:latin typeface="UTM Avo" panose="02040603050506020204" pitchFamily="18" charset="0"/>
                <a:cs typeface="Arial"/>
                <a:sym typeface="Arial"/>
              </a:rPr>
              <a:t>hợp</a:t>
            </a:r>
            <a:r>
              <a:rPr lang="en-US" sz="1900" b="1" kern="0" dirty="0">
                <a:solidFill>
                  <a:srgbClr val="0000CC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900" b="1" kern="0" dirty="0" err="1">
                <a:solidFill>
                  <a:srgbClr val="0000CC"/>
                </a:solidFill>
                <a:latin typeface="UTM Avo" panose="02040603050506020204" pitchFamily="18" charset="0"/>
                <a:cs typeface="Arial"/>
                <a:sym typeface="Arial"/>
              </a:rPr>
              <a:t>của</a:t>
            </a:r>
            <a:r>
              <a:rPr lang="en-US" sz="1900" b="1" kern="0" dirty="0">
                <a:solidFill>
                  <a:srgbClr val="0000CC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900" b="1" kern="0" dirty="0" err="1">
                <a:solidFill>
                  <a:srgbClr val="0000CC"/>
                </a:solidFill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lang="en-US" sz="1900" b="1" kern="0" dirty="0">
                <a:solidFill>
                  <a:srgbClr val="0000CC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9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chân</a:t>
            </a:r>
            <a:r>
              <a:rPr lang="en-US" sz="1900" b="1" kern="0" dirty="0">
                <a:solidFill>
                  <a:srgbClr val="0000CC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1900" b="1" kern="0" dirty="0" err="1">
                <a:solidFill>
                  <a:srgbClr val="0000CC"/>
                </a:solidFill>
                <a:latin typeface="UTM Avo" panose="02040603050506020204" pitchFamily="18" charset="0"/>
                <a:cs typeface="Arial"/>
                <a:sym typeface="Arial"/>
              </a:rPr>
              <a:t>bên</a:t>
            </a:r>
            <a:r>
              <a:rPr lang="en-US" sz="1900" b="1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900" b="1" kern="0" dirty="0">
                <a:latin typeface="UTM Avo" panose="02040603050506020204" pitchFamily="18" charset="0"/>
                <a:cs typeface="Arial"/>
                <a:sym typeface="Arial"/>
              </a:rPr>
              <a:t>B</a:t>
            </a:r>
            <a:r>
              <a:rPr lang="en-US" sz="1900" b="1" kern="0" dirty="0">
                <a:solidFill>
                  <a:srgbClr val="0000CC"/>
                </a:solidFill>
                <a:latin typeface="UTM Avo" panose="02040603050506020204" pitchFamily="18" charset="0"/>
                <a:cs typeface="Arial"/>
                <a:sym typeface="Arial"/>
              </a:rPr>
              <a:t>:</a:t>
            </a: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231F20"/>
              </a:buClr>
              <a:buSzPts val="1200"/>
              <a:buFont typeface="Arial"/>
              <a:buNone/>
              <a:tabLst>
                <a:tab pos="462280" algn="l"/>
              </a:tabLst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015385-9EAD-4138-1DFE-ADEB6B8B495B}"/>
              </a:ext>
            </a:extLst>
          </p:cNvPr>
          <p:cNvSpPr txBox="1"/>
          <p:nvPr/>
        </p:nvSpPr>
        <p:spPr>
          <a:xfrm>
            <a:off x="276643" y="835180"/>
            <a:ext cx="3074335" cy="2069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469265" algn="l"/>
              </a:tabLst>
              <a:defRPr/>
            </a:pP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a)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Chiếc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com-pa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bố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vẽ</a:t>
            </a:r>
            <a:endParaRPr kumimoji="0" lang="en-US" sz="113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highlight>
                <a:srgbClr val="FFFFFF"/>
              </a:highlight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/>
              <a:sym typeface="Arial"/>
            </a:endParaRPr>
          </a:p>
          <a:p>
            <a:pPr marL="4699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Có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chân</a:t>
            </a:r>
            <a:r>
              <a:rPr kumimoji="0" lang="en-US" sz="113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đứng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sz="113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chân</a:t>
            </a:r>
            <a:r>
              <a:rPr kumimoji="0" lang="en-US" sz="113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quay. </a:t>
            </a:r>
          </a:p>
          <a:p>
            <a:pPr marL="4699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Cái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kiềng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đun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hằng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ngày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</a:p>
          <a:p>
            <a:pPr marL="4699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Ba </a:t>
            </a:r>
            <a:r>
              <a:rPr kumimoji="0" lang="en-US" sz="113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chân</a:t>
            </a:r>
            <a:r>
              <a:rPr kumimoji="0" lang="en-US" sz="113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xoè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trong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lửa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 </a:t>
            </a:r>
          </a:p>
          <a:p>
            <a:pPr marL="4699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Chẳng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bao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giờ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đi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cả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</a:p>
          <a:p>
            <a:pPr marL="4699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Là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chiếc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bàn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bốn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chân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</a:t>
            </a:r>
          </a:p>
          <a:p>
            <a:pPr marL="10033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VŨ QUẦN PHƯƠNG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</a:b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B2BBD7-1837-7CEC-1A2F-8F62B2CCCFA4}"/>
              </a:ext>
            </a:extLst>
          </p:cNvPr>
          <p:cNvSpPr txBox="1"/>
          <p:nvPr/>
        </p:nvSpPr>
        <p:spPr>
          <a:xfrm>
            <a:off x="606847" y="2346306"/>
            <a:ext cx="3177658" cy="128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240665" algn="l"/>
              </a:tabLst>
              <a:defRPr/>
            </a:pP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b)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Bàn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chân</a:t>
            </a:r>
            <a:r>
              <a:rPr kumimoji="0" lang="en-US" sz="113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của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bé</a:t>
            </a:r>
            <a:endParaRPr kumimoji="0" lang="en-US" sz="113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highlight>
                <a:srgbClr val="FFFFFF"/>
              </a:highlight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/>
              <a:sym typeface="Arial"/>
            </a:endParaRPr>
          </a:p>
          <a:p>
            <a:pPr marL="2413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Đi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dép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đẹp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thêm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ra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</a:p>
          <a:p>
            <a:pPr marL="2413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Dép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cũng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vui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thích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lắm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</a:p>
          <a:p>
            <a:pPr marL="2413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Theo </a:t>
            </a:r>
            <a:r>
              <a:rPr kumimoji="0" lang="en-US" sz="113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chân</a:t>
            </a:r>
            <a:r>
              <a:rPr kumimoji="0" lang="en-US" sz="113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đi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khắp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nhà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                                 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PHẠM HỔ</a:t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</a:b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786B68-2D14-7F4F-A14B-DAC3B0E5BA9A}"/>
              </a:ext>
            </a:extLst>
          </p:cNvPr>
          <p:cNvSpPr txBox="1"/>
          <p:nvPr/>
        </p:nvSpPr>
        <p:spPr>
          <a:xfrm>
            <a:off x="269340" y="3409166"/>
            <a:ext cx="3852672" cy="1262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415290" algn="l"/>
              </a:tabLst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c) …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Từ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chân</a:t>
            </a: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núi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bạn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sẽ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có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hơn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một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giờ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trải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nghiệm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lí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thú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theo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con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đường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1 500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bậc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vòng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quanh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những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tảng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đá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cây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rừng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um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tùm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hai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bên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….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                                               </a:t>
            </a: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Theo </a:t>
            </a:r>
            <a:r>
              <a:rPr kumimoji="0" lang="en-US" sz="900" b="0" i="1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Sổ</a:t>
            </a:r>
            <a:r>
              <a:rPr kumimoji="0" lang="en-US" sz="900" b="0" i="1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900" b="0" i="1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tay</a:t>
            </a:r>
            <a:r>
              <a:rPr kumimoji="0" lang="en-US" sz="900" b="0" i="1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du </a:t>
            </a:r>
            <a:r>
              <a:rPr kumimoji="0" lang="en-US" sz="900" b="0" i="1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lịch</a:t>
            </a:r>
            <a:r>
              <a:rPr kumimoji="0" lang="en-US" sz="900" b="0" i="1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900" b="0" i="1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Tây</a:t>
            </a:r>
            <a:r>
              <a:rPr kumimoji="0" lang="en-US" sz="900" b="0" i="1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Ninh</a:t>
            </a:r>
            <a:endParaRPr kumimoji="0" lang="en-US" sz="9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highlight>
                <a:srgbClr val="FFFFFF"/>
              </a:highlight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b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</a:b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8D44A5F-A71F-D191-E3B2-CE943ED602A4}"/>
              </a:ext>
            </a:extLst>
          </p:cNvPr>
          <p:cNvSpPr/>
          <p:nvPr/>
        </p:nvSpPr>
        <p:spPr>
          <a:xfrm>
            <a:off x="4915278" y="986001"/>
            <a:ext cx="3337312" cy="902209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(1)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Bộ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phận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dưới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cùng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của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cơ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thể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người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hoặc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động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vật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,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dùng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để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đi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,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đứng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.</a:t>
            </a:r>
            <a:endParaRPr kumimoji="0" lang="en-US" sz="13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  <a:sym typeface="Arial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9147268-DCEB-330D-DE3B-6F5E6D09F4A4}"/>
              </a:ext>
            </a:extLst>
          </p:cNvPr>
          <p:cNvSpPr/>
          <p:nvPr/>
        </p:nvSpPr>
        <p:spPr>
          <a:xfrm>
            <a:off x="4984763" y="2120645"/>
            <a:ext cx="3337312" cy="902209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469265" algn="l"/>
              </a:tabLst>
              <a:defRPr/>
            </a:pP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(2)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Phần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dưới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cùng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của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một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số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vật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,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tiếp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giáp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và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bám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chặt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vào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mặt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nền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.</a:t>
            </a:r>
            <a:endParaRPr kumimoji="0" lang="en-US" sz="13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  <a:sym typeface="Arial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CB3700D-55EF-6CB3-60E7-B28CF07DA66D}"/>
              </a:ext>
            </a:extLst>
          </p:cNvPr>
          <p:cNvSpPr/>
          <p:nvPr/>
        </p:nvSpPr>
        <p:spPr>
          <a:xfrm>
            <a:off x="4984763" y="3255290"/>
            <a:ext cx="3337312" cy="902209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469265" algn="l"/>
              </a:tabLst>
              <a:defRPr/>
            </a:pPr>
            <a:endParaRPr kumimoji="0" lang="en-US" sz="13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469265" algn="l"/>
              </a:tabLst>
              <a:defRPr/>
            </a:pPr>
            <a:endParaRPr kumimoji="0" lang="en-US" sz="13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+mn-cs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469265" algn="l"/>
              </a:tabLst>
              <a:defRPr/>
            </a:pP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(3) 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Bộ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phận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dưới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cùng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của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một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số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đồ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dùng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,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có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tác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dụng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đỡ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choác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bộ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phận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khác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.</a:t>
            </a:r>
            <a:endParaRPr kumimoji="0" lang="en-US" sz="13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</a:br>
            <a:endParaRPr kumimoji="0" lang="en-US" sz="13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F903F3-9295-4864-91FE-0DA6264E961E}"/>
              </a:ext>
            </a:extLst>
          </p:cNvPr>
          <p:cNvSpPr txBox="1"/>
          <p:nvPr/>
        </p:nvSpPr>
        <p:spPr>
          <a:xfrm>
            <a:off x="4470400" y="19045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C55743-BCE0-47B1-8D94-5950A3C819B2}"/>
              </a:ext>
            </a:extLst>
          </p:cNvPr>
          <p:cNvSpPr txBox="1"/>
          <p:nvPr/>
        </p:nvSpPr>
        <p:spPr>
          <a:xfrm>
            <a:off x="2348443" y="17959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D62288-F408-4E49-9C9D-15722845BA9B}"/>
              </a:ext>
            </a:extLst>
          </p:cNvPr>
          <p:cNvSpPr txBox="1"/>
          <p:nvPr/>
        </p:nvSpPr>
        <p:spPr>
          <a:xfrm>
            <a:off x="1048538" y="493840"/>
            <a:ext cx="526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5EA2F0-5B9C-4A8B-ABCA-460E9208DB0B}"/>
              </a:ext>
            </a:extLst>
          </p:cNvPr>
          <p:cNvSpPr txBox="1"/>
          <p:nvPr/>
        </p:nvSpPr>
        <p:spPr>
          <a:xfrm>
            <a:off x="6390034" y="493840"/>
            <a:ext cx="526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377817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 descr="kiề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3462338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7859" y="3720525"/>
            <a:ext cx="2537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 descr="Gốc tích của chiếc kiềng ba chân nơi góc bếp ngày xưa của người Việ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216" y="167640"/>
            <a:ext cx="5318283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530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34564" y="31383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C0256FC-2A43-887A-6304-9EEDB960693E}"/>
              </a:ext>
            </a:extLst>
          </p:cNvPr>
          <p:cNvSpPr txBox="1"/>
          <p:nvPr/>
        </p:nvSpPr>
        <p:spPr>
          <a:xfrm>
            <a:off x="-17018" y="25057"/>
            <a:ext cx="8974836" cy="125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D71820"/>
              </a:buClr>
              <a:buSzPts val="1200"/>
              <a:buFont typeface="Arial"/>
              <a:buNone/>
              <a:tabLst>
                <a:tab pos="267335" algn="l"/>
              </a:tabLst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  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1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.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Nối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mỗi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đoạn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</a:t>
            </a:r>
            <a:r>
              <a:rPr kumimoji="0" lang="vi-VN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ơ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đoạn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văn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900" b="1" kern="0" dirty="0">
                <a:solidFill>
                  <a:srgbClr val="0000CC"/>
                </a:solidFill>
                <a:latin typeface="UTM Avo" panose="02040603050506020204" pitchFamily="18" charset="0"/>
                <a:cs typeface="Arial"/>
                <a:sym typeface="Arial"/>
              </a:rPr>
              <a:t>ở </a:t>
            </a:r>
            <a:r>
              <a:rPr lang="en-US" sz="1900" b="1" kern="0" dirty="0" err="1">
                <a:solidFill>
                  <a:srgbClr val="0000CC"/>
                </a:solidFill>
                <a:latin typeface="UTM Avo" panose="02040603050506020204" pitchFamily="18" charset="0"/>
                <a:cs typeface="Arial"/>
                <a:sym typeface="Arial"/>
              </a:rPr>
              <a:t>bên</a:t>
            </a:r>
            <a:r>
              <a:rPr lang="en-US" sz="1900" b="1" kern="0" dirty="0">
                <a:solidFill>
                  <a:srgbClr val="0000CC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900" b="1" kern="0" dirty="0">
                <a:latin typeface="UTM Avo" panose="02040603050506020204" pitchFamily="18" charset="0"/>
                <a:cs typeface="Arial"/>
                <a:sym typeface="Arial"/>
              </a:rPr>
              <a:t>A </a:t>
            </a:r>
            <a:r>
              <a:rPr lang="en-US" sz="1900" b="1" kern="0" dirty="0" err="1">
                <a:solidFill>
                  <a:srgbClr val="0000CC"/>
                </a:solidFill>
                <a:latin typeface="UTM Avo" panose="02040603050506020204" pitchFamily="18" charset="0"/>
                <a:cs typeface="Arial"/>
                <a:sym typeface="Arial"/>
              </a:rPr>
              <a:t>với</a:t>
            </a:r>
            <a:r>
              <a:rPr lang="en-US" sz="1900" b="1" kern="0" dirty="0">
                <a:solidFill>
                  <a:srgbClr val="0000CC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900" b="1" kern="0" dirty="0" err="1">
                <a:solidFill>
                  <a:srgbClr val="0000CC"/>
                </a:solidFill>
                <a:latin typeface="UTM Avo" panose="02040603050506020204" pitchFamily="18" charset="0"/>
                <a:cs typeface="Arial"/>
                <a:sym typeface="Arial"/>
              </a:rPr>
              <a:t>nghĩa</a:t>
            </a:r>
            <a:r>
              <a:rPr lang="en-US" sz="1900" b="1" kern="0" dirty="0">
                <a:solidFill>
                  <a:srgbClr val="0000CC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900" b="1" kern="0" dirty="0" err="1">
                <a:solidFill>
                  <a:srgbClr val="0000CC"/>
                </a:solidFill>
                <a:latin typeface="UTM Avo" panose="02040603050506020204" pitchFamily="18" charset="0"/>
                <a:cs typeface="Arial"/>
                <a:sym typeface="Arial"/>
              </a:rPr>
              <a:t>phù</a:t>
            </a:r>
            <a:r>
              <a:rPr lang="en-US" sz="1900" b="1" kern="0" dirty="0">
                <a:solidFill>
                  <a:srgbClr val="0000CC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900" b="1" kern="0" dirty="0" err="1">
                <a:solidFill>
                  <a:srgbClr val="0000CC"/>
                </a:solidFill>
                <a:latin typeface="UTM Avo" panose="02040603050506020204" pitchFamily="18" charset="0"/>
                <a:cs typeface="Arial"/>
                <a:sym typeface="Arial"/>
              </a:rPr>
              <a:t>hợp</a:t>
            </a:r>
            <a:r>
              <a:rPr lang="en-US" sz="1900" b="1" kern="0" dirty="0">
                <a:solidFill>
                  <a:srgbClr val="0000CC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900" b="1" kern="0" dirty="0" err="1">
                <a:solidFill>
                  <a:srgbClr val="0000CC"/>
                </a:solidFill>
                <a:latin typeface="UTM Avo" panose="02040603050506020204" pitchFamily="18" charset="0"/>
                <a:cs typeface="Arial"/>
                <a:sym typeface="Arial"/>
              </a:rPr>
              <a:t>của</a:t>
            </a:r>
            <a:r>
              <a:rPr lang="en-US" sz="1900" b="1" kern="0" dirty="0">
                <a:solidFill>
                  <a:srgbClr val="0000CC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900" b="1" kern="0" dirty="0" err="1">
                <a:solidFill>
                  <a:srgbClr val="0000CC"/>
                </a:solidFill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lang="en-US" sz="1900" b="1" kern="0" dirty="0">
                <a:solidFill>
                  <a:srgbClr val="0000CC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9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chân</a:t>
            </a:r>
            <a:r>
              <a:rPr lang="en-US" sz="1900" b="1" kern="0" dirty="0">
                <a:solidFill>
                  <a:srgbClr val="0000CC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1900" b="1" kern="0" dirty="0" err="1">
                <a:solidFill>
                  <a:srgbClr val="0000CC"/>
                </a:solidFill>
                <a:latin typeface="UTM Avo" panose="02040603050506020204" pitchFamily="18" charset="0"/>
                <a:cs typeface="Arial"/>
                <a:sym typeface="Arial"/>
              </a:rPr>
              <a:t>bên</a:t>
            </a:r>
            <a:r>
              <a:rPr lang="en-US" sz="1900" b="1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900" b="1" kern="0" dirty="0">
                <a:latin typeface="UTM Avo" panose="02040603050506020204" pitchFamily="18" charset="0"/>
                <a:cs typeface="Arial"/>
                <a:sym typeface="Arial"/>
              </a:rPr>
              <a:t>B</a:t>
            </a:r>
            <a:r>
              <a:rPr lang="en-US" sz="1900" b="1" kern="0" dirty="0">
                <a:solidFill>
                  <a:srgbClr val="0000CC"/>
                </a:solidFill>
                <a:latin typeface="UTM Avo" panose="02040603050506020204" pitchFamily="18" charset="0"/>
                <a:cs typeface="Arial"/>
                <a:sym typeface="Arial"/>
              </a:rPr>
              <a:t>:</a:t>
            </a: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231F20"/>
              </a:buClr>
              <a:buSzPts val="1200"/>
              <a:buFont typeface="Arial"/>
              <a:buNone/>
              <a:tabLst>
                <a:tab pos="462280" algn="l"/>
              </a:tabLst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015385-9EAD-4138-1DFE-ADEB6B8B495B}"/>
              </a:ext>
            </a:extLst>
          </p:cNvPr>
          <p:cNvSpPr txBox="1"/>
          <p:nvPr/>
        </p:nvSpPr>
        <p:spPr>
          <a:xfrm>
            <a:off x="276643" y="835180"/>
            <a:ext cx="3074335" cy="2069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469265" algn="l"/>
              </a:tabLst>
              <a:defRPr/>
            </a:pP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a)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Chiếc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com-pa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bố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vẽ</a:t>
            </a:r>
            <a:endParaRPr kumimoji="0" lang="en-US" sz="113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highlight>
                <a:srgbClr val="FFFFFF"/>
              </a:highlight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/>
              <a:sym typeface="Arial"/>
            </a:endParaRPr>
          </a:p>
          <a:p>
            <a:pPr marL="4699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Có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chân</a:t>
            </a:r>
            <a:r>
              <a:rPr kumimoji="0" lang="en-US" sz="113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đứng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sz="113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chân</a:t>
            </a:r>
            <a:r>
              <a:rPr kumimoji="0" lang="en-US" sz="113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quay. </a:t>
            </a:r>
          </a:p>
          <a:p>
            <a:pPr marL="4699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Cái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kiềng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đun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hằng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ngày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</a:p>
          <a:p>
            <a:pPr marL="4699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Ba </a:t>
            </a:r>
            <a:r>
              <a:rPr kumimoji="0" lang="en-US" sz="113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chân</a:t>
            </a:r>
            <a:r>
              <a:rPr kumimoji="0" lang="en-US" sz="113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xoè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trong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lửa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 </a:t>
            </a:r>
          </a:p>
          <a:p>
            <a:pPr marL="4699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Chẳng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bao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giờ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đi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cả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</a:p>
          <a:p>
            <a:pPr marL="4699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Là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chiếc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bàn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bốn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chân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</a:t>
            </a:r>
          </a:p>
          <a:p>
            <a:pPr marL="10033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VŨ QUẦN PHƯƠNG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</a:b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B2BBD7-1837-7CEC-1A2F-8F62B2CCCFA4}"/>
              </a:ext>
            </a:extLst>
          </p:cNvPr>
          <p:cNvSpPr txBox="1"/>
          <p:nvPr/>
        </p:nvSpPr>
        <p:spPr>
          <a:xfrm>
            <a:off x="606847" y="2346306"/>
            <a:ext cx="3177658" cy="128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240665" algn="l"/>
              </a:tabLst>
              <a:defRPr/>
            </a:pP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b)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Bàn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chân</a:t>
            </a:r>
            <a:r>
              <a:rPr kumimoji="0" lang="en-US" sz="113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của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bé</a:t>
            </a:r>
            <a:endParaRPr kumimoji="0" lang="en-US" sz="113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highlight>
                <a:srgbClr val="FFFFFF"/>
              </a:highlight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/>
              <a:sym typeface="Arial"/>
            </a:endParaRPr>
          </a:p>
          <a:p>
            <a:pPr marL="2413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Đi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dép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đẹp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thêm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ra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</a:p>
          <a:p>
            <a:pPr marL="2413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Dép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cũng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vui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thích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lắm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</a:p>
          <a:p>
            <a:pPr marL="2413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Theo </a:t>
            </a:r>
            <a:r>
              <a:rPr kumimoji="0" lang="en-US" sz="113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chân</a:t>
            </a:r>
            <a:r>
              <a:rPr kumimoji="0" lang="en-US" sz="113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đi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khắp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nhà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                                 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PHẠM HỔ</a:t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</a:b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786B68-2D14-7F4F-A14B-DAC3B0E5BA9A}"/>
              </a:ext>
            </a:extLst>
          </p:cNvPr>
          <p:cNvSpPr txBox="1"/>
          <p:nvPr/>
        </p:nvSpPr>
        <p:spPr>
          <a:xfrm>
            <a:off x="269340" y="3409166"/>
            <a:ext cx="3852672" cy="1262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415290" algn="l"/>
              </a:tabLst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c) …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Từ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chân</a:t>
            </a: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núi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bạn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sẽ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có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hơn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một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giờ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trải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nghiệm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lí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thú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theo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con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đường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1 500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bậc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vòng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quanh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những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tảng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đá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cây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rừng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um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tùm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hai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bên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….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                                               </a:t>
            </a: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Theo </a:t>
            </a:r>
            <a:r>
              <a:rPr kumimoji="0" lang="en-US" sz="900" b="0" i="1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Sổ</a:t>
            </a:r>
            <a:r>
              <a:rPr kumimoji="0" lang="en-US" sz="900" b="0" i="1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900" b="0" i="1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tay</a:t>
            </a:r>
            <a:r>
              <a:rPr kumimoji="0" lang="en-US" sz="900" b="0" i="1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du </a:t>
            </a:r>
            <a:r>
              <a:rPr kumimoji="0" lang="en-US" sz="900" b="0" i="1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lịch</a:t>
            </a:r>
            <a:r>
              <a:rPr kumimoji="0" lang="en-US" sz="900" b="0" i="1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900" b="0" i="1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Tây</a:t>
            </a:r>
            <a:r>
              <a:rPr kumimoji="0" lang="en-US" sz="900" b="0" i="1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Ninh</a:t>
            </a:r>
            <a:endParaRPr kumimoji="0" lang="en-US" sz="9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highlight>
                <a:srgbClr val="FFFFFF"/>
              </a:highlight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b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</a:b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8D44A5F-A71F-D191-E3B2-CE943ED602A4}"/>
              </a:ext>
            </a:extLst>
          </p:cNvPr>
          <p:cNvSpPr/>
          <p:nvPr/>
        </p:nvSpPr>
        <p:spPr>
          <a:xfrm>
            <a:off x="4915278" y="986001"/>
            <a:ext cx="3337312" cy="902209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(1)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Bộ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phận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dưới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cùng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của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cơ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thể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người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hoặc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động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vật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,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dùng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để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đi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,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đứng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.</a:t>
            </a:r>
            <a:endParaRPr kumimoji="0" lang="en-US" sz="13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  <a:sym typeface="Arial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9147268-DCEB-330D-DE3B-6F5E6D09F4A4}"/>
              </a:ext>
            </a:extLst>
          </p:cNvPr>
          <p:cNvSpPr/>
          <p:nvPr/>
        </p:nvSpPr>
        <p:spPr>
          <a:xfrm>
            <a:off x="4984763" y="2120645"/>
            <a:ext cx="3337312" cy="902209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469265" algn="l"/>
              </a:tabLst>
              <a:defRPr/>
            </a:pP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(2)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Phần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dưới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cùng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của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một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số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vật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,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tiếp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giáp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và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bám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chặt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vào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mặt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nền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.</a:t>
            </a:r>
            <a:endParaRPr kumimoji="0" lang="en-US" sz="13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  <a:sym typeface="Arial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CB3700D-55EF-6CB3-60E7-B28CF07DA66D}"/>
              </a:ext>
            </a:extLst>
          </p:cNvPr>
          <p:cNvSpPr/>
          <p:nvPr/>
        </p:nvSpPr>
        <p:spPr>
          <a:xfrm>
            <a:off x="4984763" y="3255290"/>
            <a:ext cx="3337312" cy="902209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469265" algn="l"/>
              </a:tabLst>
              <a:defRPr/>
            </a:pPr>
            <a:endParaRPr kumimoji="0" lang="en-US" sz="13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469265" algn="l"/>
              </a:tabLst>
              <a:defRPr/>
            </a:pPr>
            <a:endParaRPr kumimoji="0" lang="en-US" sz="13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+mn-cs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469265" algn="l"/>
              </a:tabLst>
              <a:defRPr/>
            </a:pP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(3) 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Bộ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phận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dưới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cùng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của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một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số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đồ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dùng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,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có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tác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dụng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đỡ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choác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bộ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phận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khác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.</a:t>
            </a:r>
            <a:endParaRPr kumimoji="0" lang="en-US" sz="13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</a:br>
            <a:endParaRPr kumimoji="0" lang="en-US" sz="13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F903F3-9295-4864-91FE-0DA6264E961E}"/>
              </a:ext>
            </a:extLst>
          </p:cNvPr>
          <p:cNvSpPr txBox="1"/>
          <p:nvPr/>
        </p:nvSpPr>
        <p:spPr>
          <a:xfrm>
            <a:off x="4470400" y="19045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C55743-BCE0-47B1-8D94-5950A3C819B2}"/>
              </a:ext>
            </a:extLst>
          </p:cNvPr>
          <p:cNvSpPr txBox="1"/>
          <p:nvPr/>
        </p:nvSpPr>
        <p:spPr>
          <a:xfrm>
            <a:off x="2348443" y="17959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D62288-F408-4E49-9C9D-15722845BA9B}"/>
              </a:ext>
            </a:extLst>
          </p:cNvPr>
          <p:cNvSpPr txBox="1"/>
          <p:nvPr/>
        </p:nvSpPr>
        <p:spPr>
          <a:xfrm>
            <a:off x="1048538" y="493840"/>
            <a:ext cx="526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5EA2F0-5B9C-4A8B-ABCA-460E9208DB0B}"/>
              </a:ext>
            </a:extLst>
          </p:cNvPr>
          <p:cNvSpPr txBox="1"/>
          <p:nvPr/>
        </p:nvSpPr>
        <p:spPr>
          <a:xfrm>
            <a:off x="6390034" y="493840"/>
            <a:ext cx="526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1AAF35-C632-443B-A7D1-DC2C3160E346}"/>
              </a:ext>
            </a:extLst>
          </p:cNvPr>
          <p:cNvSpPr txBox="1"/>
          <p:nvPr/>
        </p:nvSpPr>
        <p:spPr>
          <a:xfrm>
            <a:off x="2752455" y="4517162"/>
            <a:ext cx="5259636" cy="507831"/>
          </a:xfrm>
          <a:prstGeom prst="rect">
            <a:avLst/>
          </a:prstGeom>
          <a:solidFill>
            <a:srgbClr val="FFFFCC"/>
          </a:solidFill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1219170">
              <a:buClr>
                <a:srgbClr val="E6FFFD"/>
              </a:buClr>
            </a:pPr>
            <a:r>
              <a:rPr lang="en-US" sz="27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Làm</a:t>
            </a:r>
            <a:r>
              <a:rPr lang="en-US" sz="27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7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việc</a:t>
            </a:r>
            <a:r>
              <a:rPr lang="en-US" sz="27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7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nhóm</a:t>
            </a:r>
            <a:r>
              <a:rPr lang="en-US" sz="27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700" b="1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2. </a:t>
            </a:r>
            <a:r>
              <a:rPr lang="en-US" sz="2700" b="1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Thời</a:t>
            </a:r>
            <a:r>
              <a:rPr lang="en-US" sz="2700" b="1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gian</a:t>
            </a:r>
            <a:r>
              <a:rPr lang="en-US" sz="2700" b="1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3 </a:t>
            </a:r>
            <a:r>
              <a:rPr lang="en-US" sz="2700" b="1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phút</a:t>
            </a:r>
            <a:endParaRPr lang="en-US" sz="2700" b="1" kern="0" dirty="0">
              <a:ln w="12700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UTM Avo" panose="02040603050506020204" pitchFamily="18" charset="0"/>
              <a:cs typeface="Calibri" panose="020F0502020204030204" pitchFamily="34" charset="0"/>
            </a:endParaRPr>
          </a:p>
        </p:txBody>
      </p:sp>
      <p:sp>
        <p:nvSpPr>
          <p:cNvPr id="28" name="Thought Bubble: Cloud 27">
            <a:extLst>
              <a:ext uri="{FF2B5EF4-FFF2-40B4-BE49-F238E27FC236}">
                <a16:creationId xmlns:a16="http://schemas.microsoft.com/office/drawing/2014/main" id="{CE777D63-969D-4252-8FD3-C8403A9C870E}"/>
              </a:ext>
            </a:extLst>
          </p:cNvPr>
          <p:cNvSpPr/>
          <p:nvPr/>
        </p:nvSpPr>
        <p:spPr>
          <a:xfrm>
            <a:off x="8062050" y="4360270"/>
            <a:ext cx="980960" cy="586862"/>
          </a:xfrm>
          <a:prstGeom prst="cloudCallout">
            <a:avLst>
              <a:gd name="adj1" fmla="val -76924"/>
              <a:gd name="adj2" fmla="val 32536"/>
            </a:avLst>
          </a:prstGeom>
          <a:solidFill>
            <a:srgbClr val="CC99FF"/>
          </a:solidFill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UTM Avo" panose="02040603050506020204" pitchFamily="18" charset="0"/>
              </a:rPr>
              <a:t>VBT/40</a:t>
            </a:r>
          </a:p>
        </p:txBody>
      </p:sp>
    </p:spTree>
    <p:extLst>
      <p:ext uri="{BB962C8B-B14F-4D97-AF65-F5344CB8AC3E}">
        <p14:creationId xmlns:p14="http://schemas.microsoft.com/office/powerpoint/2010/main" val="970316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4B55FB-B1DB-44B5-BE55-8A6CDDC91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1" y="0"/>
            <a:ext cx="660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31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2192" y="25671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C0256FC-2A43-887A-6304-9EEDB960693E}"/>
              </a:ext>
            </a:extLst>
          </p:cNvPr>
          <p:cNvSpPr txBox="1"/>
          <p:nvPr/>
        </p:nvSpPr>
        <p:spPr>
          <a:xfrm>
            <a:off x="84582" y="52756"/>
            <a:ext cx="8974836" cy="125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D71820"/>
              </a:buClr>
              <a:buSzPts val="1200"/>
              <a:buFont typeface="Arial"/>
              <a:buNone/>
              <a:tabLst>
                <a:tab pos="267335" algn="l"/>
              </a:tabLst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  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1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.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Nối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mỗi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đoạn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</a:t>
            </a:r>
            <a:r>
              <a:rPr kumimoji="0" lang="vi-VN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ơ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đoạn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văn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900" b="1" kern="0" dirty="0">
                <a:solidFill>
                  <a:srgbClr val="0000CC"/>
                </a:solidFill>
                <a:latin typeface="UTM Avo" panose="02040603050506020204" pitchFamily="18" charset="0"/>
                <a:cs typeface="Arial"/>
                <a:sym typeface="Arial"/>
              </a:rPr>
              <a:t>ở </a:t>
            </a:r>
            <a:r>
              <a:rPr lang="en-US" sz="1900" b="1" kern="0" dirty="0" err="1">
                <a:solidFill>
                  <a:srgbClr val="0000CC"/>
                </a:solidFill>
                <a:latin typeface="UTM Avo" panose="02040603050506020204" pitchFamily="18" charset="0"/>
                <a:cs typeface="Arial"/>
                <a:sym typeface="Arial"/>
              </a:rPr>
              <a:t>bên</a:t>
            </a:r>
            <a:r>
              <a:rPr lang="en-US" sz="1900" b="1" kern="0" dirty="0">
                <a:solidFill>
                  <a:srgbClr val="0000CC"/>
                </a:solidFill>
                <a:latin typeface="UTM Avo" panose="02040603050506020204" pitchFamily="18" charset="0"/>
                <a:cs typeface="Arial"/>
                <a:sym typeface="Arial"/>
              </a:rPr>
              <a:t> A </a:t>
            </a:r>
            <a:r>
              <a:rPr lang="en-US" sz="1900" b="1" kern="0" dirty="0" err="1">
                <a:solidFill>
                  <a:srgbClr val="0000CC"/>
                </a:solidFill>
                <a:latin typeface="UTM Avo" panose="02040603050506020204" pitchFamily="18" charset="0"/>
                <a:cs typeface="Arial"/>
                <a:sym typeface="Arial"/>
              </a:rPr>
              <a:t>với</a:t>
            </a:r>
            <a:r>
              <a:rPr lang="en-US" sz="1900" b="1" kern="0" dirty="0">
                <a:solidFill>
                  <a:srgbClr val="0000CC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900" b="1" kern="0" dirty="0" err="1">
                <a:solidFill>
                  <a:srgbClr val="0000CC"/>
                </a:solidFill>
                <a:latin typeface="UTM Avo" panose="02040603050506020204" pitchFamily="18" charset="0"/>
                <a:cs typeface="Arial"/>
                <a:sym typeface="Arial"/>
              </a:rPr>
              <a:t>nghĩa</a:t>
            </a:r>
            <a:r>
              <a:rPr lang="en-US" sz="1900" b="1" kern="0" dirty="0">
                <a:solidFill>
                  <a:srgbClr val="0000CC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900" b="1" kern="0" dirty="0" err="1">
                <a:solidFill>
                  <a:srgbClr val="0000CC"/>
                </a:solidFill>
                <a:latin typeface="UTM Avo" panose="02040603050506020204" pitchFamily="18" charset="0"/>
                <a:cs typeface="Arial"/>
                <a:sym typeface="Arial"/>
              </a:rPr>
              <a:t>phù</a:t>
            </a:r>
            <a:r>
              <a:rPr lang="en-US" sz="1900" b="1" kern="0" dirty="0">
                <a:solidFill>
                  <a:srgbClr val="0000CC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900" b="1" kern="0" dirty="0" err="1">
                <a:solidFill>
                  <a:srgbClr val="0000CC"/>
                </a:solidFill>
                <a:latin typeface="UTM Avo" panose="02040603050506020204" pitchFamily="18" charset="0"/>
                <a:cs typeface="Arial"/>
                <a:sym typeface="Arial"/>
              </a:rPr>
              <a:t>hợp</a:t>
            </a:r>
            <a:r>
              <a:rPr lang="en-US" sz="1900" b="1" kern="0" dirty="0">
                <a:solidFill>
                  <a:srgbClr val="0000CC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900" b="1" kern="0" dirty="0" err="1">
                <a:solidFill>
                  <a:srgbClr val="0000CC"/>
                </a:solidFill>
                <a:latin typeface="UTM Avo" panose="02040603050506020204" pitchFamily="18" charset="0"/>
                <a:cs typeface="Arial"/>
                <a:sym typeface="Arial"/>
              </a:rPr>
              <a:t>của</a:t>
            </a:r>
            <a:r>
              <a:rPr lang="en-US" sz="1900" b="1" kern="0" dirty="0">
                <a:solidFill>
                  <a:srgbClr val="0000CC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900" b="1" kern="0" dirty="0" err="1">
                <a:solidFill>
                  <a:srgbClr val="0000CC"/>
                </a:solidFill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lang="en-US" sz="1900" b="1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9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chân</a:t>
            </a:r>
            <a:r>
              <a:rPr lang="en-US" sz="1900" b="1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900" b="1" kern="0" dirty="0">
                <a:solidFill>
                  <a:srgbClr val="0000CC"/>
                </a:solidFill>
                <a:latin typeface="UTM Avo" panose="02040603050506020204" pitchFamily="18" charset="0"/>
                <a:cs typeface="Arial"/>
                <a:sym typeface="Arial"/>
              </a:rPr>
              <a:t>ở </a:t>
            </a:r>
            <a:r>
              <a:rPr lang="en-US" sz="1900" b="1" kern="0" dirty="0" err="1">
                <a:solidFill>
                  <a:srgbClr val="0000CC"/>
                </a:solidFill>
                <a:latin typeface="UTM Avo" panose="02040603050506020204" pitchFamily="18" charset="0"/>
                <a:cs typeface="Arial"/>
                <a:sym typeface="Arial"/>
              </a:rPr>
              <a:t>bên</a:t>
            </a:r>
            <a:r>
              <a:rPr lang="en-US" sz="1900" b="1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900" b="1" kern="0" dirty="0">
                <a:solidFill>
                  <a:srgbClr val="0000CC"/>
                </a:solidFill>
                <a:latin typeface="UTM Avo" panose="02040603050506020204" pitchFamily="18" charset="0"/>
                <a:cs typeface="Arial"/>
                <a:sym typeface="Arial"/>
              </a:rPr>
              <a:t>B:</a:t>
            </a: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231F20"/>
              </a:buClr>
              <a:buSzPts val="1200"/>
              <a:buFont typeface="Arial"/>
              <a:buNone/>
              <a:tabLst>
                <a:tab pos="462280" algn="l"/>
              </a:tabLst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015385-9EAD-4138-1DFE-ADEB6B8B495B}"/>
              </a:ext>
            </a:extLst>
          </p:cNvPr>
          <p:cNvSpPr txBox="1"/>
          <p:nvPr/>
        </p:nvSpPr>
        <p:spPr>
          <a:xfrm>
            <a:off x="159896" y="838076"/>
            <a:ext cx="2706624" cy="2069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469265" algn="l"/>
              </a:tabLst>
              <a:defRPr/>
            </a:pP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a)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Chiếc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com-pa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bố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vẽ</a:t>
            </a:r>
            <a:endParaRPr kumimoji="0" lang="en-US" sz="113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highlight>
                <a:srgbClr val="FFFFFF"/>
              </a:highlight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/>
              <a:sym typeface="Arial"/>
            </a:endParaRPr>
          </a:p>
          <a:p>
            <a:pPr marL="4699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Có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chân</a:t>
            </a:r>
            <a:r>
              <a:rPr kumimoji="0" lang="en-US" sz="113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đứng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sz="113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chân</a:t>
            </a:r>
            <a:r>
              <a:rPr kumimoji="0" lang="en-US" sz="113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quay. </a:t>
            </a:r>
          </a:p>
          <a:p>
            <a:pPr marL="4699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Cái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kiềng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đun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hằng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ngày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</a:p>
          <a:p>
            <a:pPr marL="4699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Ba </a:t>
            </a:r>
            <a:r>
              <a:rPr kumimoji="0" lang="en-US" sz="113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chân</a:t>
            </a:r>
            <a:r>
              <a:rPr kumimoji="0" lang="en-US" sz="113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xoè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trong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lửa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 </a:t>
            </a:r>
          </a:p>
          <a:p>
            <a:pPr marL="4699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Chẳng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bao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giờ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đi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cả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</a:p>
          <a:p>
            <a:pPr marL="4699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Là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chiếc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bàn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bốn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chân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</a:t>
            </a:r>
          </a:p>
          <a:p>
            <a:pPr marL="10033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VŨ QUẦN PHƯƠNG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</a:b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B2BBD7-1837-7CEC-1A2F-8F62B2CCCFA4}"/>
              </a:ext>
            </a:extLst>
          </p:cNvPr>
          <p:cNvSpPr txBox="1"/>
          <p:nvPr/>
        </p:nvSpPr>
        <p:spPr>
          <a:xfrm>
            <a:off x="519153" y="2441396"/>
            <a:ext cx="2706624" cy="128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240665" algn="l"/>
              </a:tabLst>
              <a:defRPr/>
            </a:pP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b)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Bàn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chân</a:t>
            </a:r>
            <a:r>
              <a:rPr kumimoji="0" lang="en-US" sz="113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của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bé</a:t>
            </a:r>
            <a:endParaRPr kumimoji="0" lang="en-US" sz="113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highlight>
                <a:srgbClr val="FFFFFF"/>
              </a:highlight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/>
              <a:sym typeface="Arial"/>
            </a:endParaRPr>
          </a:p>
          <a:p>
            <a:pPr marL="2413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Đi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dép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đẹp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thêm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ra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</a:p>
          <a:p>
            <a:pPr marL="2413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Dép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cũng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vui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thích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lắm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</a:p>
          <a:p>
            <a:pPr marL="2413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Theo </a:t>
            </a:r>
            <a:r>
              <a:rPr kumimoji="0" lang="en-US" sz="113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chân</a:t>
            </a:r>
            <a:r>
              <a:rPr kumimoji="0" lang="en-US" sz="113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đi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khắp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nhà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                                 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PHẠM HỔ</a:t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</a:b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786B68-2D14-7F4F-A14B-DAC3B0E5BA9A}"/>
              </a:ext>
            </a:extLst>
          </p:cNvPr>
          <p:cNvSpPr txBox="1"/>
          <p:nvPr/>
        </p:nvSpPr>
        <p:spPr>
          <a:xfrm>
            <a:off x="495418" y="3615498"/>
            <a:ext cx="3852672" cy="189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415290" algn="l"/>
              </a:tabLst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c)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Nổi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tiếng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nhất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trong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Quần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thể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di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tích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lịch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sử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-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văn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hoá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núi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Bà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Đen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(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Tây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Ninh)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là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chùa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Bà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Từ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chân</a:t>
            </a: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núi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bạn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sẽ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có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hơn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một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giờ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trải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nghiệm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lí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thú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theo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con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đường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1 500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bậc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vòng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quanh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những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tảng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đá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cây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rừng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um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tùm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hai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bên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để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lên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thăm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ngôi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chùa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nằm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ở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độ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cao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hơn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200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mét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này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                                               </a:t>
            </a: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Theo </a:t>
            </a:r>
            <a:r>
              <a:rPr kumimoji="0" lang="en-US" sz="900" b="0" i="1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Sổ</a:t>
            </a:r>
            <a:r>
              <a:rPr kumimoji="0" lang="en-US" sz="900" b="0" i="1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900" b="0" i="1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tay</a:t>
            </a:r>
            <a:r>
              <a:rPr kumimoji="0" lang="en-US" sz="900" b="0" i="1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du </a:t>
            </a:r>
            <a:r>
              <a:rPr kumimoji="0" lang="en-US" sz="900" b="0" i="1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lịch</a:t>
            </a:r>
            <a:r>
              <a:rPr kumimoji="0" lang="en-US" sz="900" b="0" i="1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900" b="0" i="1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Tây</a:t>
            </a:r>
            <a:r>
              <a:rPr kumimoji="0" lang="en-US" sz="900" b="0" i="1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Ninh</a:t>
            </a:r>
            <a:endParaRPr kumimoji="0" lang="en-US" sz="9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highlight>
                <a:srgbClr val="FFFFFF"/>
              </a:highlight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b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</a:b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8D44A5F-A71F-D191-E3B2-CE943ED602A4}"/>
              </a:ext>
            </a:extLst>
          </p:cNvPr>
          <p:cNvSpPr/>
          <p:nvPr/>
        </p:nvSpPr>
        <p:spPr>
          <a:xfrm>
            <a:off x="5290513" y="1051818"/>
            <a:ext cx="3337312" cy="902209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(1)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Bộ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phận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dưới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cùng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của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cơ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thể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người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hoặc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động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vật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,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dùng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để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đi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,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đứng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.</a:t>
            </a:r>
            <a:endParaRPr kumimoji="0" lang="en-US" sz="13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  <a:sym typeface="Arial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9147268-DCEB-330D-DE3B-6F5E6D09F4A4}"/>
              </a:ext>
            </a:extLst>
          </p:cNvPr>
          <p:cNvSpPr/>
          <p:nvPr/>
        </p:nvSpPr>
        <p:spPr>
          <a:xfrm>
            <a:off x="5303113" y="2386504"/>
            <a:ext cx="3337312" cy="902209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469265" algn="l"/>
              </a:tabLst>
              <a:defRPr/>
            </a:pP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(2)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Phần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dưới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cùng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của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một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số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vật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,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tiếp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giáp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và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bám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chặt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vào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mặt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nền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.</a:t>
            </a:r>
            <a:endParaRPr kumimoji="0" lang="en-US" sz="13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  <a:sym typeface="Arial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CB3700D-55EF-6CB3-60E7-B28CF07DA66D}"/>
              </a:ext>
            </a:extLst>
          </p:cNvPr>
          <p:cNvSpPr/>
          <p:nvPr/>
        </p:nvSpPr>
        <p:spPr>
          <a:xfrm>
            <a:off x="5273040" y="3757529"/>
            <a:ext cx="3337312" cy="902209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469265" algn="l"/>
              </a:tabLst>
              <a:defRPr/>
            </a:pPr>
            <a:endParaRPr kumimoji="0" lang="en-US" sz="13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469265" algn="l"/>
              </a:tabLst>
              <a:defRPr/>
            </a:pPr>
            <a:endParaRPr kumimoji="0" lang="en-US" sz="13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+mn-cs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469265" algn="l"/>
              </a:tabLst>
              <a:defRPr/>
            </a:pP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(3) 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Bộ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phận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dưới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cùng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của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một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số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đồ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dùng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,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có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tác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dụng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đỡ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cho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các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bộ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phận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khác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.</a:t>
            </a:r>
            <a:endParaRPr kumimoji="0" lang="en-US" sz="13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</a:br>
            <a:endParaRPr kumimoji="0" lang="en-US" sz="13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  <a:sym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EE2539-B446-B15B-1865-2403E57B349D}"/>
              </a:ext>
            </a:extLst>
          </p:cNvPr>
          <p:cNvCxnSpPr>
            <a:cxnSpLocks/>
            <a:stCxn id="14" idx="0"/>
          </p:cNvCxnSpPr>
          <p:nvPr/>
        </p:nvCxnSpPr>
        <p:spPr>
          <a:xfrm>
            <a:off x="2440809" y="1795926"/>
            <a:ext cx="2796819" cy="24379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075C27-99CB-7A83-9AD7-0724F4F490FA}"/>
              </a:ext>
            </a:extLst>
          </p:cNvPr>
          <p:cNvCxnSpPr>
            <a:cxnSpLocks/>
          </p:cNvCxnSpPr>
          <p:nvPr/>
        </p:nvCxnSpPr>
        <p:spPr>
          <a:xfrm flipV="1">
            <a:off x="2348443" y="1580754"/>
            <a:ext cx="2924597" cy="145126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0F35536-CF89-E094-FE98-B001849899D4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4248505" y="2837609"/>
            <a:ext cx="1054608" cy="133916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A0BD7EF-36EF-9641-1EA0-6C5A9972FA96}"/>
              </a:ext>
            </a:extLst>
          </p:cNvPr>
          <p:cNvCxnSpPr>
            <a:cxnSpLocks/>
          </p:cNvCxnSpPr>
          <p:nvPr/>
        </p:nvCxnSpPr>
        <p:spPr>
          <a:xfrm>
            <a:off x="898358" y="1337823"/>
            <a:ext cx="35006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E56E9A7-E74E-B20B-4A0F-D2F765706963}"/>
              </a:ext>
            </a:extLst>
          </p:cNvPr>
          <p:cNvCxnSpPr>
            <a:cxnSpLocks/>
          </p:cNvCxnSpPr>
          <p:nvPr/>
        </p:nvCxnSpPr>
        <p:spPr>
          <a:xfrm flipV="1">
            <a:off x="898358" y="1747658"/>
            <a:ext cx="259080" cy="76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6699B01-FA26-B5CD-C5F5-B71B92DA95E7}"/>
              </a:ext>
            </a:extLst>
          </p:cNvPr>
          <p:cNvCxnSpPr>
            <a:cxnSpLocks/>
          </p:cNvCxnSpPr>
          <p:nvPr/>
        </p:nvCxnSpPr>
        <p:spPr>
          <a:xfrm>
            <a:off x="1748005" y="2165258"/>
            <a:ext cx="3124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28C4E4-3891-0466-BA61-7B6522FB7778}"/>
              </a:ext>
            </a:extLst>
          </p:cNvPr>
          <p:cNvCxnSpPr>
            <a:cxnSpLocks/>
          </p:cNvCxnSpPr>
          <p:nvPr/>
        </p:nvCxnSpPr>
        <p:spPr>
          <a:xfrm>
            <a:off x="1047801" y="2718556"/>
            <a:ext cx="3233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038F7EC-885D-C2D5-A83C-146E4E6E64E0}"/>
              </a:ext>
            </a:extLst>
          </p:cNvPr>
          <p:cNvCxnSpPr>
            <a:cxnSpLocks/>
          </p:cNvCxnSpPr>
          <p:nvPr/>
        </p:nvCxnSpPr>
        <p:spPr>
          <a:xfrm>
            <a:off x="1132546" y="3342606"/>
            <a:ext cx="379262" cy="59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F907CEC-CD1A-2D2D-99DC-F7A72280215E}"/>
              </a:ext>
            </a:extLst>
          </p:cNvPr>
          <p:cNvCxnSpPr>
            <a:cxnSpLocks/>
          </p:cNvCxnSpPr>
          <p:nvPr/>
        </p:nvCxnSpPr>
        <p:spPr>
          <a:xfrm>
            <a:off x="2978127" y="4080142"/>
            <a:ext cx="345428" cy="25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FF903F3-9295-4864-91FE-0DA6264E961E}"/>
              </a:ext>
            </a:extLst>
          </p:cNvPr>
          <p:cNvSpPr txBox="1"/>
          <p:nvPr/>
        </p:nvSpPr>
        <p:spPr>
          <a:xfrm>
            <a:off x="4470400" y="19045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C55743-BCE0-47B1-8D94-5950A3C819B2}"/>
              </a:ext>
            </a:extLst>
          </p:cNvPr>
          <p:cNvSpPr txBox="1"/>
          <p:nvPr/>
        </p:nvSpPr>
        <p:spPr>
          <a:xfrm>
            <a:off x="2348443" y="17959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D62288-F408-4E49-9C9D-15722845BA9B}"/>
              </a:ext>
            </a:extLst>
          </p:cNvPr>
          <p:cNvSpPr txBox="1"/>
          <p:nvPr/>
        </p:nvSpPr>
        <p:spPr>
          <a:xfrm>
            <a:off x="985038" y="480689"/>
            <a:ext cx="526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5EA2F0-5B9C-4A8B-ABCA-460E9208DB0B}"/>
              </a:ext>
            </a:extLst>
          </p:cNvPr>
          <p:cNvSpPr txBox="1"/>
          <p:nvPr/>
        </p:nvSpPr>
        <p:spPr>
          <a:xfrm>
            <a:off x="6390034" y="493840"/>
            <a:ext cx="526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8016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-288374"/>
            <a:ext cx="10587754" cy="5395298"/>
            <a:chOff x="-611874" y="-38100"/>
            <a:chExt cx="4487167" cy="1743915"/>
          </a:xfrm>
        </p:grpSpPr>
        <p:sp>
          <p:nvSpPr>
            <p:cNvPr id="4" name="Freeform 4"/>
            <p:cNvSpPr/>
            <p:nvPr/>
          </p:nvSpPr>
          <p:spPr>
            <a:xfrm>
              <a:off x="-611874" y="5779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C0256FC-2A43-887A-6304-9EEDB960693E}"/>
              </a:ext>
            </a:extLst>
          </p:cNvPr>
          <p:cNvSpPr txBox="1"/>
          <p:nvPr/>
        </p:nvSpPr>
        <p:spPr>
          <a:xfrm>
            <a:off x="90671" y="669318"/>
            <a:ext cx="8962656" cy="16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2000"/>
              </a:lnSpc>
              <a:spcAft>
                <a:spcPts val="1500"/>
              </a:spcAft>
              <a:tabLst>
                <a:tab pos="270510" algn="l"/>
              </a:tabLst>
            </a:pP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  2. Ba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nghĩa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trên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của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từ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900" b="1" i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“</a:t>
            </a:r>
            <a:r>
              <a:rPr lang="en-US" sz="1900" b="1" i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chân</a:t>
            </a:r>
            <a:r>
              <a:rPr lang="en-US" sz="1900" b="1" i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”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có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những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điểm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nào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giống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nhau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và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khác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nhau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?</a:t>
            </a:r>
            <a:endParaRPr lang="en-US" sz="1900" b="1" kern="100" dirty="0">
              <a:solidFill>
                <a:srgbClr val="231F20"/>
              </a:solidFill>
              <a:highlight>
                <a:srgbClr val="FFFFFF"/>
              </a:highligh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231F20"/>
              </a:buClr>
              <a:buSzPts val="1200"/>
              <a:buFont typeface="Arial"/>
              <a:buNone/>
              <a:tabLst>
                <a:tab pos="462280" algn="l"/>
              </a:tabLst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3348D1-092F-7A65-7064-81ECED390714}"/>
              </a:ext>
            </a:extLst>
          </p:cNvPr>
          <p:cNvSpPr txBox="1"/>
          <p:nvPr/>
        </p:nvSpPr>
        <p:spPr>
          <a:xfrm>
            <a:off x="243840" y="161487"/>
            <a:ext cx="2194560" cy="5078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I. </a:t>
            </a:r>
            <a:r>
              <a:rPr lang="en-US" sz="2700" b="1" dirty="0" err="1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Nhận</a:t>
            </a:r>
            <a:r>
              <a:rPr lang="en-US" sz="2700" b="1" dirty="0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xét</a:t>
            </a:r>
            <a:endParaRPr lang="en-US" sz="2700" b="1" dirty="0">
              <a:solidFill>
                <a:srgbClr val="FF0000"/>
              </a:solidFill>
              <a:latin typeface="UTM Avo" panose="02040603050506020204" pitchFamily="18" charset="0"/>
              <a:ea typeface="UD Digi Kyokasho N-B" panose="02020700000000000000" pitchFamily="18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7EB9B8-32B5-FED8-C750-4BBA5632C1C0}"/>
              </a:ext>
            </a:extLst>
          </p:cNvPr>
          <p:cNvSpPr txBox="1"/>
          <p:nvPr/>
        </p:nvSpPr>
        <p:spPr>
          <a:xfrm>
            <a:off x="208786" y="1553935"/>
            <a:ext cx="5750054" cy="784830"/>
          </a:xfrm>
          <a:prstGeom prst="rect">
            <a:avLst/>
          </a:prstGeom>
          <a:solidFill>
            <a:srgbClr val="FFFFCC"/>
          </a:solidFill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1219170">
              <a:buClr>
                <a:srgbClr val="E6FFFD"/>
              </a:buClr>
            </a:pPr>
            <a:r>
              <a:rPr lang="en-US" sz="4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 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Làm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việc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nhóm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đôi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.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Thời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gian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2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phút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E5A15E54-9118-ADCA-4187-527CF6C8C5DB}"/>
              </a:ext>
            </a:extLst>
          </p:cNvPr>
          <p:cNvSpPr/>
          <p:nvPr/>
        </p:nvSpPr>
        <p:spPr>
          <a:xfrm>
            <a:off x="6292631" y="1388055"/>
            <a:ext cx="2229577" cy="931825"/>
          </a:xfrm>
          <a:prstGeom prst="cloudCallout">
            <a:avLst>
              <a:gd name="adj1" fmla="val -73443"/>
              <a:gd name="adj2" fmla="val 44492"/>
            </a:avLst>
          </a:prstGeom>
          <a:solidFill>
            <a:srgbClr val="CC99FF"/>
          </a:solidFill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UTM Avo" panose="02040603050506020204" pitchFamily="18" charset="0"/>
              </a:rPr>
              <a:t>VBT/41</a:t>
            </a:r>
          </a:p>
        </p:txBody>
      </p:sp>
    </p:spTree>
    <p:extLst>
      <p:ext uri="{BB962C8B-B14F-4D97-AF65-F5344CB8AC3E}">
        <p14:creationId xmlns:p14="http://schemas.microsoft.com/office/powerpoint/2010/main" val="152038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-288374"/>
            <a:ext cx="10587754" cy="5395298"/>
            <a:chOff x="-611874" y="-38100"/>
            <a:chExt cx="4487167" cy="1743915"/>
          </a:xfrm>
        </p:grpSpPr>
        <p:sp>
          <p:nvSpPr>
            <p:cNvPr id="4" name="Freeform 4"/>
            <p:cNvSpPr/>
            <p:nvPr/>
          </p:nvSpPr>
          <p:spPr>
            <a:xfrm>
              <a:off x="-611874" y="5779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C0256FC-2A43-887A-6304-9EEDB960693E}"/>
              </a:ext>
            </a:extLst>
          </p:cNvPr>
          <p:cNvSpPr txBox="1"/>
          <p:nvPr/>
        </p:nvSpPr>
        <p:spPr>
          <a:xfrm>
            <a:off x="90671" y="669318"/>
            <a:ext cx="8962656" cy="16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Tx/>
              <a:buFont typeface="Arial"/>
              <a:buNone/>
              <a:tabLst>
                <a:tab pos="270510" algn="l"/>
              </a:tabLst>
              <a:defRPr/>
            </a:pP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2. Ba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nghĩa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trên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của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từ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“</a:t>
            </a:r>
            <a:r>
              <a:rPr kumimoji="0" lang="en-US" sz="1900" b="1" i="1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chân</a:t>
            </a:r>
            <a:r>
              <a:rPr kumimoji="0" lang="en-US" sz="1900" b="1" i="1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”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có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những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điểm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nào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giống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nhau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và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khác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nhau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?</a:t>
            </a:r>
            <a:endParaRPr kumimoji="0" lang="en-US" sz="1900" b="1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231F20"/>
              </a:buClr>
              <a:buSzPts val="1200"/>
              <a:buFont typeface="Arial"/>
              <a:buNone/>
              <a:tabLst>
                <a:tab pos="462280" algn="l"/>
              </a:tabLst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3348D1-092F-7A65-7064-81ECED390714}"/>
              </a:ext>
            </a:extLst>
          </p:cNvPr>
          <p:cNvSpPr txBox="1"/>
          <p:nvPr/>
        </p:nvSpPr>
        <p:spPr>
          <a:xfrm>
            <a:off x="243840" y="161487"/>
            <a:ext cx="2194560" cy="5078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I.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Nhận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xét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Arial"/>
              <a:sym typeface="Arial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3A3BF46-F1A6-4E3D-8F71-D776934306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766719"/>
              </p:ext>
            </p:extLst>
          </p:nvPr>
        </p:nvGraphicFramePr>
        <p:xfrm>
          <a:off x="243840" y="1330347"/>
          <a:ext cx="8809487" cy="363261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79660">
                  <a:extLst>
                    <a:ext uri="{9D8B030D-6E8A-4147-A177-3AD203B41FA5}">
                      <a16:colId xmlns:a16="http://schemas.microsoft.com/office/drawing/2014/main" val="572285179"/>
                    </a:ext>
                  </a:extLst>
                </a:gridCol>
                <a:gridCol w="6229827">
                  <a:extLst>
                    <a:ext uri="{9D8B030D-6E8A-4147-A177-3AD203B41FA5}">
                      <a16:colId xmlns:a16="http://schemas.microsoft.com/office/drawing/2014/main" val="406651649"/>
                    </a:ext>
                  </a:extLst>
                </a:gridCol>
              </a:tblGrid>
              <a:tr h="555668">
                <a:tc>
                  <a:txBody>
                    <a:bodyPr/>
                    <a:lstStyle/>
                    <a:p>
                      <a:pPr marL="82550" algn="ctr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vi-VN" sz="2000" b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 giống </a:t>
                      </a:r>
                      <a:r>
                        <a:rPr lang="vi-VN" sz="2000" b="1" kern="100" spc="-2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2000" kern="100" dirty="0">
                        <a:solidFill>
                          <a:srgbClr val="0000CC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vi-VN" sz="2000" b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 khác </a:t>
                      </a:r>
                      <a:r>
                        <a:rPr lang="vi-VN" sz="2000" b="1" kern="100" spc="-2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2000" kern="100" dirty="0">
                        <a:solidFill>
                          <a:srgbClr val="0000CC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873022"/>
                  </a:ext>
                </a:extLst>
              </a:tr>
              <a:tr h="1063098">
                <a:tc rowSpan="3">
                  <a:txBody>
                    <a:bodyPr/>
                    <a:lstStyle/>
                    <a:p>
                      <a:pPr marL="6350" algn="just">
                        <a:lnSpc>
                          <a:spcPct val="107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lang="en-US" sz="1700" kern="1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165" algn="just">
                        <a:lnSpc>
                          <a:spcPct val="107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endParaRPr lang="en-US" sz="1800" b="1" kern="1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1341867"/>
                  </a:ext>
                </a:extLst>
              </a:tr>
              <a:tr h="10261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165" algn="just">
                        <a:lnSpc>
                          <a:spcPct val="107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endParaRPr lang="en-US" sz="1800" b="1" kern="100" dirty="0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533423"/>
                  </a:ext>
                </a:extLst>
              </a:tr>
              <a:tr h="9876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165" algn="just">
                        <a:lnSpc>
                          <a:spcPct val="107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endParaRPr lang="en-US" sz="1800" b="1" kern="1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362896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E09A7BF-99BA-43F3-8B9C-96133C1E4D11}"/>
              </a:ext>
            </a:extLst>
          </p:cNvPr>
          <p:cNvSpPr txBox="1"/>
          <p:nvPr/>
        </p:nvSpPr>
        <p:spPr>
          <a:xfrm>
            <a:off x="647700" y="2070100"/>
            <a:ext cx="203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Đều</a:t>
            </a:r>
            <a:r>
              <a:rPr lang="en-US" b="1" dirty="0">
                <a:solidFill>
                  <a:srgbClr val="FF0000"/>
                </a:solidFill>
              </a:rPr>
              <a:t>  </a:t>
            </a:r>
            <a:r>
              <a:rPr lang="vi-VN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chỉ bộ phận dưới cùng của sự vật.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9ED415-1B82-4FEF-943F-47EBF9AC45F3}"/>
              </a:ext>
            </a:extLst>
          </p:cNvPr>
          <p:cNvSpPr txBox="1"/>
          <p:nvPr/>
        </p:nvSpPr>
        <p:spPr>
          <a:xfrm>
            <a:off x="2984499" y="1974778"/>
            <a:ext cx="5829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kern="100" dirty="0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b="1" kern="100" dirty="0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kern="100" dirty="0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b="1" kern="100" dirty="0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kern="100" dirty="0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b="1" kern="100" dirty="0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b="1" kern="100" dirty="0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b="1" kern="100" dirty="0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1" kern="100" dirty="0" err="1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b="1" kern="100" dirty="0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b="1" kern="100" dirty="0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b="1" kern="100" dirty="0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b="1" kern="100" dirty="0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kern="100" dirty="0" err="1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b="1" kern="100" dirty="0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1" kern="100" dirty="0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kern="100" dirty="0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kern="100" dirty="0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kern="100" dirty="0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kern="100" dirty="0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kern="100" dirty="0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kern="100" dirty="0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kern="100" dirty="0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kern="100" dirty="0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b="1" kern="100" dirty="0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kern="100" dirty="0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kern="100" dirty="0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b="1" kern="100" dirty="0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b="1" kern="100" dirty="0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b="1" kern="100" dirty="0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kern="100" dirty="0"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60FBAD-E585-4442-95AD-90A107961ECC}"/>
              </a:ext>
            </a:extLst>
          </p:cNvPr>
          <p:cNvSpPr txBox="1"/>
          <p:nvPr/>
        </p:nvSpPr>
        <p:spPr>
          <a:xfrm>
            <a:off x="2984499" y="2993430"/>
            <a:ext cx="5744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b="1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b="1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b="1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b="1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b="1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b="1" kern="1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b="1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b="1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b="1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b="1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kern="1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b="1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1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b="1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b="1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b="1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kern="1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b="1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b="1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b="1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212816-7572-4F9B-94B1-7E44481A5C55}"/>
              </a:ext>
            </a:extLst>
          </p:cNvPr>
          <p:cNvSpPr txBox="1"/>
          <p:nvPr/>
        </p:nvSpPr>
        <p:spPr>
          <a:xfrm>
            <a:off x="2900173" y="3916760"/>
            <a:ext cx="5913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kern="100" dirty="0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b="1" kern="100" dirty="0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kern="100" dirty="0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b="1" kern="100" dirty="0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kern="100" dirty="0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b="1" kern="100" dirty="0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kern="100" dirty="0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b="1" kern="100" dirty="0" err="1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b="1" kern="100" dirty="0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kern="100" dirty="0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b="1" kern="100" dirty="0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kern="100" dirty="0" err="1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b="1" kern="100" dirty="0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1" kern="100" dirty="0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kern="100" dirty="0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kern="100" dirty="0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kern="100" dirty="0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kern="100" dirty="0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b="1" kern="100" dirty="0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kern="100" dirty="0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b="1" kern="100" dirty="0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kern="100" dirty="0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b="1" kern="100" dirty="0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b="1" kern="100" dirty="0">
                <a:solidFill>
                  <a:srgbClr val="231F2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kern="100" dirty="0"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44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5">
            <a:extLst>
              <a:ext uri="{FF2B5EF4-FFF2-40B4-BE49-F238E27FC236}">
                <a16:creationId xmlns:a16="http://schemas.microsoft.com/office/drawing/2014/main" id="{5DD955E9-D3CA-7885-CDB7-3760D0A3DB2D}"/>
              </a:ext>
            </a:extLst>
          </p:cNvPr>
          <p:cNvGrpSpPr/>
          <p:nvPr/>
        </p:nvGrpSpPr>
        <p:grpSpPr>
          <a:xfrm>
            <a:off x="-2189311" y="5864507"/>
            <a:ext cx="5427812" cy="1987973"/>
            <a:chOff x="0" y="0"/>
            <a:chExt cx="3811199" cy="1275913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DD95521-62A4-7099-C3C7-9A30FF8512CC}"/>
                </a:ext>
              </a:extLst>
            </p:cNvPr>
            <p:cNvSpPr/>
            <p:nvPr/>
          </p:nvSpPr>
          <p:spPr>
            <a:xfrm>
              <a:off x="0" y="0"/>
              <a:ext cx="3811199" cy="1275913"/>
            </a:xfrm>
            <a:custGeom>
              <a:avLst/>
              <a:gdLst/>
              <a:ahLst/>
              <a:cxnLst/>
              <a:rect l="l" t="t" r="r" b="b"/>
              <a:pathLst>
                <a:path w="3811199" h="1275913">
                  <a:moveTo>
                    <a:pt x="27285" y="0"/>
                  </a:moveTo>
                  <a:lnTo>
                    <a:pt x="3783914" y="0"/>
                  </a:lnTo>
                  <a:cubicBezTo>
                    <a:pt x="3791150" y="0"/>
                    <a:pt x="3798090" y="2875"/>
                    <a:pt x="3803207" y="7992"/>
                  </a:cubicBezTo>
                  <a:cubicBezTo>
                    <a:pt x="3808325" y="13109"/>
                    <a:pt x="3811199" y="20049"/>
                    <a:pt x="3811199" y="27285"/>
                  </a:cubicBezTo>
                  <a:lnTo>
                    <a:pt x="3811199" y="1248628"/>
                  </a:lnTo>
                  <a:cubicBezTo>
                    <a:pt x="3811199" y="1263697"/>
                    <a:pt x="3798983" y="1275913"/>
                    <a:pt x="3783914" y="1275913"/>
                  </a:cubicBezTo>
                  <a:lnTo>
                    <a:pt x="27285" y="1275913"/>
                  </a:lnTo>
                  <a:cubicBezTo>
                    <a:pt x="12216" y="1275913"/>
                    <a:pt x="0" y="1263697"/>
                    <a:pt x="0" y="1248628"/>
                  </a:cubicBezTo>
                  <a:lnTo>
                    <a:pt x="0" y="27285"/>
                  </a:lnTo>
                  <a:cubicBezTo>
                    <a:pt x="0" y="12216"/>
                    <a:pt x="12216" y="0"/>
                    <a:pt x="27285" y="0"/>
                  </a:cubicBezTo>
                  <a:close/>
                </a:path>
              </a:pathLst>
            </a:custGeom>
            <a:solidFill>
              <a:srgbClr val="FFFAF8"/>
            </a:solidFill>
            <a:ln w="76200" cap="rnd">
              <a:solidFill>
                <a:srgbClr val="FF8E7C"/>
              </a:solidFill>
              <a:prstDash val="solid"/>
              <a:round/>
            </a:ln>
          </p:spPr>
        </p: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61B6003F-3B01-DB89-8BB8-7AB67F159428}"/>
                </a:ext>
              </a:extLst>
            </p:cNvPr>
            <p:cNvSpPr txBox="1"/>
            <p:nvPr/>
          </p:nvSpPr>
          <p:spPr>
            <a:xfrm>
              <a:off x="0" y="-76200"/>
              <a:ext cx="3811199" cy="1352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2E94D1A-65AE-F00B-6F9A-AF22944123C8}"/>
              </a:ext>
            </a:extLst>
          </p:cNvPr>
          <p:cNvSpPr/>
          <p:nvPr/>
        </p:nvSpPr>
        <p:spPr>
          <a:xfrm>
            <a:off x="808122" y="647894"/>
            <a:ext cx="7722792" cy="572580"/>
          </a:xfrm>
          <a:prstGeom prst="roundRect">
            <a:avLst/>
          </a:prstGeom>
          <a:solidFill>
            <a:srgbClr val="FFFFCC"/>
          </a:solidFill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tabLst>
                <a:tab pos="841375" algn="l"/>
              </a:tabLst>
            </a:pPr>
            <a:r>
              <a:rPr lang="en-US" sz="1900" b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vi-VN" sz="20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Từ “</a:t>
            </a:r>
            <a:r>
              <a:rPr lang="vi-VN" sz="2000" b="1" i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chân” </a:t>
            </a:r>
            <a:r>
              <a:rPr lang="vi-VN" sz="20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trong các đoạn thơ, đoạn văn là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từ đa nghĩa</a:t>
            </a:r>
            <a:r>
              <a:rPr lang="vi-VN" sz="2000" b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.</a:t>
            </a:r>
            <a:r>
              <a:rPr lang="en-US" sz="2000" b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E34D472-F613-E48C-A935-55CA51E3C421}"/>
              </a:ext>
            </a:extLst>
          </p:cNvPr>
          <p:cNvSpPr/>
          <p:nvPr/>
        </p:nvSpPr>
        <p:spPr>
          <a:xfrm>
            <a:off x="524595" y="3404657"/>
            <a:ext cx="8281264" cy="889249"/>
          </a:xfrm>
          <a:prstGeom prst="roundRect">
            <a:avLst/>
          </a:prstGeom>
          <a:solidFill>
            <a:srgbClr val="FFFFCC"/>
          </a:solidFill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tabLst>
                <a:tab pos="841375" algn="l"/>
              </a:tabLst>
            </a:pPr>
            <a:r>
              <a:rPr lang="en-US" sz="1900" b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</a:p>
          <a:p>
            <a:pPr algn="just">
              <a:lnSpc>
                <a:spcPct val="150000"/>
              </a:lnSpc>
              <a:tabLst>
                <a:tab pos="841375" algn="l"/>
              </a:tabLst>
            </a:pP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Các</a:t>
            </a:r>
            <a:r>
              <a:rPr lang="vi-VN" sz="1700" spc="-2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nghĩa</a:t>
            </a:r>
            <a:r>
              <a:rPr lang="vi-VN" sz="1700" spc="-2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trong</a:t>
            </a:r>
            <a:r>
              <a:rPr lang="vi-VN" sz="1700" spc="-2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từ</a:t>
            </a:r>
            <a:r>
              <a:rPr lang="vi-VN" sz="1700" spc="-2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đa</a:t>
            </a:r>
            <a:r>
              <a:rPr lang="vi-VN" sz="1700" spc="-15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nghĩa</a:t>
            </a:r>
            <a:r>
              <a:rPr lang="vi-VN" sz="1700" spc="-2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“</a:t>
            </a:r>
            <a:r>
              <a:rPr lang="vi-VN" sz="1700" b="1" i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chân”</a:t>
            </a:r>
            <a:r>
              <a:rPr lang="vi-VN" sz="1700" i="1" spc="-15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có</a:t>
            </a:r>
            <a:r>
              <a:rPr lang="vi-VN" sz="1700" spc="-2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mối</a:t>
            </a:r>
            <a:r>
              <a:rPr lang="vi-VN" sz="1700" spc="-2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liên</a:t>
            </a:r>
            <a:r>
              <a:rPr lang="vi-VN" sz="1700" spc="-2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hệ</a:t>
            </a:r>
            <a:r>
              <a:rPr lang="vi-VN" sz="1700" spc="-15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với</a:t>
            </a:r>
            <a:r>
              <a:rPr lang="vi-VN" sz="1700" spc="-2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nhau: </a:t>
            </a:r>
            <a:r>
              <a:rPr lang="vi-VN" sz="17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đều chỉ bộ phận dưới cùng của sự vật.</a:t>
            </a:r>
            <a:endParaRPr lang="en-US" sz="1700" b="1" dirty="0">
              <a:solidFill>
                <a:srgbClr val="FF0000"/>
              </a:solidFill>
              <a:latin typeface="UTM Avo" panose="02040603050506020204" pitchFamily="18" charset="0"/>
              <a:ea typeface="Times New Roman" panose="02020603050405020304" pitchFamily="18" charset="0"/>
              <a:cs typeface="Arial"/>
            </a:endParaRPr>
          </a:p>
          <a:p>
            <a:pPr lvl="0" algn="ctr">
              <a:lnSpc>
                <a:spcPct val="150000"/>
              </a:lnSpc>
              <a:tabLst>
                <a:tab pos="841375" algn="l"/>
              </a:tabLst>
            </a:pPr>
            <a:endParaRPr lang="en-US" sz="1900" b="1" u="sng" dirty="0">
              <a:solidFill>
                <a:srgbClr val="0000CC"/>
              </a:solidFill>
              <a:latin typeface="UTM Avo" panose="02040603050506020204" pitchFamily="18" charset="0"/>
              <a:ea typeface="Times New Roman" panose="02020603050405020304" pitchFamily="18" charset="0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5560" y="2292002"/>
            <a:ext cx="12394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Nghĩa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gốc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57914" y="2685517"/>
            <a:ext cx="20521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nghĩa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chuyển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667614"/>
              </p:ext>
            </p:extLst>
          </p:nvPr>
        </p:nvGraphicFramePr>
        <p:xfrm>
          <a:off x="635139" y="1418624"/>
          <a:ext cx="3826344" cy="701040"/>
        </p:xfrm>
        <a:graphic>
          <a:graphicData uri="http://schemas.openxmlformats.org/drawingml/2006/table">
            <a:tbl>
              <a:tblPr firstRow="1" bandRow="1">
                <a:tableStyleId>{FD2E4FCE-4EF7-4D50-BA64-28C8C4E9FC06}</a:tableStyleId>
              </a:tblPr>
              <a:tblGrid>
                <a:gridCol w="3826344">
                  <a:extLst>
                    <a:ext uri="{9D8B030D-6E8A-4147-A177-3AD203B41FA5}">
                      <a16:colId xmlns:a16="http://schemas.microsoft.com/office/drawing/2014/main" val="365427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T</a:t>
                      </a:r>
                      <a:r>
                        <a:rPr lang="vi-VN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ừ </a:t>
                      </a:r>
                      <a:r>
                        <a:rPr lang="vi-VN" sz="2000" b="1" i="1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“chân”</a:t>
                      </a:r>
                      <a:r>
                        <a:rPr lang="vi-VN" sz="2000" b="1" spc="-4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(được</a:t>
                      </a:r>
                      <a:r>
                        <a:rPr lang="vi-VN" sz="2000" spc="-4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dùng</a:t>
                      </a:r>
                      <a:r>
                        <a:rPr lang="vi-VN" sz="2000" spc="-4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ở</a:t>
                      </a:r>
                      <a:r>
                        <a:rPr lang="vi-VN" sz="2000" spc="-45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đoạn</a:t>
                      </a:r>
                      <a:r>
                        <a:rPr lang="vi-VN" sz="2000" spc="-4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thơ</a:t>
                      </a:r>
                      <a:r>
                        <a:rPr lang="vi-VN" sz="2000" spc="-4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2000" b="1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b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) 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là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chân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người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877736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318603"/>
              </p:ext>
            </p:extLst>
          </p:nvPr>
        </p:nvGraphicFramePr>
        <p:xfrm>
          <a:off x="4522421" y="1424659"/>
          <a:ext cx="3826344" cy="1005840"/>
        </p:xfrm>
        <a:graphic>
          <a:graphicData uri="http://schemas.openxmlformats.org/drawingml/2006/table">
            <a:tbl>
              <a:tblPr firstRow="1" bandRow="1">
                <a:tableStyleId>{FD2E4FCE-4EF7-4D50-BA64-28C8C4E9FC06}</a:tableStyleId>
              </a:tblPr>
              <a:tblGrid>
                <a:gridCol w="3826344">
                  <a:extLst>
                    <a:ext uri="{9D8B030D-6E8A-4147-A177-3AD203B41FA5}">
                      <a16:colId xmlns:a16="http://schemas.microsoft.com/office/drawing/2014/main" val="365427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T</a:t>
                      </a:r>
                      <a:r>
                        <a:rPr lang="vi-VN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ừ </a:t>
                      </a:r>
                      <a:r>
                        <a:rPr lang="vi-VN" sz="2000" b="1" i="1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“chân”</a:t>
                      </a:r>
                      <a:r>
                        <a:rPr lang="vi-VN" sz="2000" b="1" spc="-4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(được</a:t>
                      </a:r>
                      <a:r>
                        <a:rPr lang="vi-VN" sz="2000" spc="-4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dùng</a:t>
                      </a:r>
                      <a:r>
                        <a:rPr lang="vi-VN" sz="2000" spc="-4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ở</a:t>
                      </a:r>
                      <a:r>
                        <a:rPr lang="vi-VN" sz="2000" spc="-45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đoạn</a:t>
                      </a:r>
                      <a:r>
                        <a:rPr lang="vi-VN" sz="2000" spc="-4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thơ</a:t>
                      </a:r>
                      <a:r>
                        <a:rPr lang="vi-VN" sz="2000" spc="-4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2000" b="1" spc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a</a:t>
                      </a:r>
                      <a:r>
                        <a:rPr lang="en-US" sz="2000" b="1" spc="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2000" b="1" spc="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và</a:t>
                      </a:r>
                      <a:r>
                        <a:rPr lang="en-US" sz="2000" b="1" spc="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2000" b="1" spc="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đoạn</a:t>
                      </a:r>
                      <a:r>
                        <a:rPr lang="en-US" sz="2000" b="1" spc="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2000" b="1" spc="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văn</a:t>
                      </a:r>
                      <a:r>
                        <a:rPr lang="en-US" sz="2000" b="1" spc="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)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là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: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chân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com-pa,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chân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kiềng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chân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bàn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,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chân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núi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877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78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2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97024A2-CD56-72D2-DAAF-144925E97B97}"/>
              </a:ext>
            </a:extLst>
          </p:cNvPr>
          <p:cNvSpPr/>
          <p:nvPr/>
        </p:nvSpPr>
        <p:spPr>
          <a:xfrm>
            <a:off x="375751" y="551648"/>
            <a:ext cx="7912099" cy="1543119"/>
          </a:xfrm>
          <a:prstGeom prst="ellipse">
            <a:avLst/>
          </a:prstGeom>
          <a:solidFill>
            <a:srgbClr val="FFFF99"/>
          </a:solidFill>
          <a:ln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Nghĩa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: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nghĩa ban đầu, từ đó sinh ra các nghĩa khác</a:t>
            </a: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0183364-1688-CC75-1F0C-689AE0BA4B8D}"/>
              </a:ext>
            </a:extLst>
          </p:cNvPr>
          <p:cNvSpPr/>
          <p:nvPr/>
        </p:nvSpPr>
        <p:spPr>
          <a:xfrm>
            <a:off x="547280" y="2353420"/>
            <a:ext cx="7912099" cy="1543119"/>
          </a:xfrm>
          <a:prstGeom prst="ellipse">
            <a:avLst/>
          </a:prstGeom>
          <a:solidFill>
            <a:srgbClr val="FFFF99"/>
          </a:solidFill>
          <a:ln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: </a:t>
            </a: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nghĩa sinh ra từ nghĩa gốc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61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6673102" y="4128232"/>
            <a:ext cx="1919660" cy="455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6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36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com-pa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15" y="155284"/>
            <a:ext cx="1743016" cy="160312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986033">
            <a:off x="385845" y="907206"/>
            <a:ext cx="642937" cy="214313"/>
          </a:xfrm>
          <a:prstGeom prst="rightArrow">
            <a:avLst>
              <a:gd name="adj1" fmla="val 3129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4" b="88613" l="4444" r="99206"/>
                    </a14:imgEffect>
                  </a14:imgLayer>
                </a14:imgProps>
              </a:ext>
            </a:extLst>
          </a:blip>
          <a:srcRect b="22913"/>
          <a:stretch/>
        </p:blipFill>
        <p:spPr>
          <a:xfrm>
            <a:off x="6036536" y="-408883"/>
            <a:ext cx="2630438" cy="2301184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3393661" flipV="1">
            <a:off x="5850486" y="1033221"/>
            <a:ext cx="705685" cy="226892"/>
          </a:xfrm>
          <a:prstGeom prst="rightArrow">
            <a:avLst>
              <a:gd name="adj1" fmla="val 3129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sp>
        <p:nvSpPr>
          <p:cNvPr id="11" name="TextBox 10"/>
          <p:cNvSpPr txBox="1"/>
          <p:nvPr/>
        </p:nvSpPr>
        <p:spPr>
          <a:xfrm flipH="1">
            <a:off x="491081" y="1775842"/>
            <a:ext cx="1640879" cy="4559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36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36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6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363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6815202" y="1788541"/>
            <a:ext cx="1714499" cy="4559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36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36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6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sz="236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3870447" y="4128232"/>
            <a:ext cx="1714499" cy="4559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36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36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6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kiềng</a:t>
            </a:r>
            <a:endParaRPr lang="en-US" sz="236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Shape 701">
            <a:extLst>
              <a:ext uri="{FF2B5EF4-FFF2-40B4-BE49-F238E27FC236}">
                <a16:creationId xmlns:a16="http://schemas.microsoft.com/office/drawing/2014/main" id="{EE8D8C81-52B8-4F96-A08C-427389148D55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6612019" y="2571750"/>
            <a:ext cx="1824993" cy="1556482"/>
          </a:xfrm>
          <a:prstGeom prst="rect">
            <a:avLst/>
          </a:prstGeom>
        </p:spPr>
      </p:pic>
      <p:pic>
        <p:nvPicPr>
          <p:cNvPr id="15" name="Picture 11" descr="kiềng">
            <a:extLst>
              <a:ext uri="{FF2B5EF4-FFF2-40B4-BE49-F238E27FC236}">
                <a16:creationId xmlns:a16="http://schemas.microsoft.com/office/drawing/2014/main" id="{D00D3D3E-ADD6-409B-9647-0BA4342D9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179" y="2522988"/>
            <a:ext cx="1462835" cy="165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ight Arrow 5">
            <a:extLst>
              <a:ext uri="{FF2B5EF4-FFF2-40B4-BE49-F238E27FC236}">
                <a16:creationId xmlns:a16="http://schemas.microsoft.com/office/drawing/2014/main" id="{A3BFAE2D-3BD4-4385-B290-4B5C05C547D3}"/>
              </a:ext>
            </a:extLst>
          </p:cNvPr>
          <p:cNvSpPr/>
          <p:nvPr/>
        </p:nvSpPr>
        <p:spPr>
          <a:xfrm rot="8882997">
            <a:off x="7773373" y="3403517"/>
            <a:ext cx="638473" cy="277895"/>
          </a:xfrm>
          <a:prstGeom prst="rightArrow">
            <a:avLst>
              <a:gd name="adj1" fmla="val 3129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2212D5-47DC-4D94-B2D8-E9B96CDBD2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855" y="-9495"/>
            <a:ext cx="2378016" cy="186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ight Arrow 5">
            <a:extLst>
              <a:ext uri="{FF2B5EF4-FFF2-40B4-BE49-F238E27FC236}">
                <a16:creationId xmlns:a16="http://schemas.microsoft.com/office/drawing/2014/main" id="{DB409188-85D8-493D-8616-D58F2A3197BB}"/>
              </a:ext>
            </a:extLst>
          </p:cNvPr>
          <p:cNvSpPr/>
          <p:nvPr/>
        </p:nvSpPr>
        <p:spPr>
          <a:xfrm rot="1361865">
            <a:off x="3211860" y="3520049"/>
            <a:ext cx="682139" cy="235701"/>
          </a:xfrm>
          <a:prstGeom prst="rightArrow">
            <a:avLst>
              <a:gd name="adj1" fmla="val 3129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sp>
        <p:nvSpPr>
          <p:cNvPr id="20" name="Right Arrow 7">
            <a:extLst>
              <a:ext uri="{FF2B5EF4-FFF2-40B4-BE49-F238E27FC236}">
                <a16:creationId xmlns:a16="http://schemas.microsoft.com/office/drawing/2014/main" id="{92AA25DF-447C-46E1-89A1-08109D412857}"/>
              </a:ext>
            </a:extLst>
          </p:cNvPr>
          <p:cNvSpPr/>
          <p:nvPr/>
        </p:nvSpPr>
        <p:spPr>
          <a:xfrm rot="1986033">
            <a:off x="2619054" y="959952"/>
            <a:ext cx="642937" cy="219374"/>
          </a:xfrm>
          <a:prstGeom prst="rightArrow">
            <a:avLst>
              <a:gd name="adj1" fmla="val 3129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31A304-FCDC-418A-BA6C-B2B96D3FBA4B}"/>
              </a:ext>
            </a:extLst>
          </p:cNvPr>
          <p:cNvSpPr txBox="1"/>
          <p:nvPr/>
        </p:nvSpPr>
        <p:spPr>
          <a:xfrm flipH="1">
            <a:off x="3634767" y="1775842"/>
            <a:ext cx="1714499" cy="4559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36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36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6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236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368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7" descr="sun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0638"/>
            <a:ext cx="1295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11" descr="sun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lIns="91340" tIns="45670" rIns="91340" bIns="45670" anchor="ctr"/>
          <a:lstStyle/>
          <a:p>
            <a:pPr eaLnBrk="1" hangingPunct="1">
              <a:spcBef>
                <a:spcPct val="50000"/>
              </a:spcBef>
              <a:defRPr/>
            </a:pPr>
            <a:endParaRPr lang="vi-V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文本框 3"/>
          <p:cNvSpPr txBox="1">
            <a:spLocks noChangeArrowheads="1"/>
          </p:cNvSpPr>
          <p:nvPr/>
        </p:nvSpPr>
        <p:spPr bwMode="auto">
          <a:xfrm>
            <a:off x="1295400" y="57150"/>
            <a:ext cx="6781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293" tIns="41647" rIns="83293" bIns="4164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5400" b="1" dirty="0">
                <a:solidFill>
                  <a:srgbClr val="C00000"/>
                </a:solidFill>
                <a:latin typeface="Times New Roman" panose="02020603050405020304" pitchFamily="18" charset="0"/>
                <a:ea typeface="迷你简卡通"/>
                <a:cs typeface="Times New Roman" panose="02020603050405020304" pitchFamily="18" charset="0"/>
                <a:sym typeface="+mn-lt"/>
              </a:rPr>
              <a:t>KHỞI ĐỘNG</a:t>
            </a:r>
            <a:endParaRPr lang="zh-CN" altLang="en-US" sz="5400" b="1" dirty="0">
              <a:solidFill>
                <a:srgbClr val="C00000"/>
              </a:solidFill>
              <a:latin typeface="Times New Roman" panose="02020603050405020304" pitchFamily="18" charset="0"/>
              <a:ea typeface="迷你简卡通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6567" name="Picture 2" descr="HÃ¬nh áº£nh cÃ³ liÃ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550"/>
            <a:ext cx="913447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586254"/>
      </p:ext>
    </p:extLst>
  </p:cSld>
  <p:clrMapOvr>
    <a:masterClrMapping/>
  </p:clrMapOvr>
  <p:transition advTm="41433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09901" y="100329"/>
            <a:ext cx="8675258" cy="4833622"/>
            <a:chOff x="0" y="-38100"/>
            <a:chExt cx="3875293" cy="16861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" name="Group 5">
            <a:extLst>
              <a:ext uri="{FF2B5EF4-FFF2-40B4-BE49-F238E27FC236}">
                <a16:creationId xmlns:a16="http://schemas.microsoft.com/office/drawing/2014/main" id="{5DD955E9-D3CA-7885-CDB7-3760D0A3DB2D}"/>
              </a:ext>
            </a:extLst>
          </p:cNvPr>
          <p:cNvGrpSpPr/>
          <p:nvPr/>
        </p:nvGrpSpPr>
        <p:grpSpPr>
          <a:xfrm>
            <a:off x="-2189311" y="5864507"/>
            <a:ext cx="5427812" cy="1987973"/>
            <a:chOff x="0" y="0"/>
            <a:chExt cx="3811199" cy="1275913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DD95521-62A4-7099-C3C7-9A30FF8512CC}"/>
                </a:ext>
              </a:extLst>
            </p:cNvPr>
            <p:cNvSpPr/>
            <p:nvPr/>
          </p:nvSpPr>
          <p:spPr>
            <a:xfrm>
              <a:off x="0" y="0"/>
              <a:ext cx="3811199" cy="1275913"/>
            </a:xfrm>
            <a:custGeom>
              <a:avLst/>
              <a:gdLst/>
              <a:ahLst/>
              <a:cxnLst/>
              <a:rect l="l" t="t" r="r" b="b"/>
              <a:pathLst>
                <a:path w="3811199" h="1275913">
                  <a:moveTo>
                    <a:pt x="27285" y="0"/>
                  </a:moveTo>
                  <a:lnTo>
                    <a:pt x="3783914" y="0"/>
                  </a:lnTo>
                  <a:cubicBezTo>
                    <a:pt x="3791150" y="0"/>
                    <a:pt x="3798090" y="2875"/>
                    <a:pt x="3803207" y="7992"/>
                  </a:cubicBezTo>
                  <a:cubicBezTo>
                    <a:pt x="3808325" y="13109"/>
                    <a:pt x="3811199" y="20049"/>
                    <a:pt x="3811199" y="27285"/>
                  </a:cubicBezTo>
                  <a:lnTo>
                    <a:pt x="3811199" y="1248628"/>
                  </a:lnTo>
                  <a:cubicBezTo>
                    <a:pt x="3811199" y="1263697"/>
                    <a:pt x="3798983" y="1275913"/>
                    <a:pt x="3783914" y="1275913"/>
                  </a:cubicBezTo>
                  <a:lnTo>
                    <a:pt x="27285" y="1275913"/>
                  </a:lnTo>
                  <a:cubicBezTo>
                    <a:pt x="12216" y="1275913"/>
                    <a:pt x="0" y="1263697"/>
                    <a:pt x="0" y="1248628"/>
                  </a:cubicBezTo>
                  <a:lnTo>
                    <a:pt x="0" y="27285"/>
                  </a:lnTo>
                  <a:cubicBezTo>
                    <a:pt x="0" y="12216"/>
                    <a:pt x="12216" y="0"/>
                    <a:pt x="27285" y="0"/>
                  </a:cubicBezTo>
                  <a:close/>
                </a:path>
              </a:pathLst>
            </a:custGeom>
            <a:solidFill>
              <a:srgbClr val="FFFAF8"/>
            </a:solidFill>
            <a:ln w="76200" cap="rnd">
              <a:solidFill>
                <a:srgbClr val="FF8E7C"/>
              </a:solidFill>
              <a:prstDash val="solid"/>
              <a:round/>
            </a:ln>
          </p:spPr>
        </p: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61B6003F-3B01-DB89-8BB8-7AB67F159428}"/>
                </a:ext>
              </a:extLst>
            </p:cNvPr>
            <p:cNvSpPr txBox="1"/>
            <p:nvPr/>
          </p:nvSpPr>
          <p:spPr>
            <a:xfrm>
              <a:off x="0" y="-76200"/>
              <a:ext cx="3811199" cy="1352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9" name="图片 2">
            <a:extLst>
              <a:ext uri="{FF2B5EF4-FFF2-40B4-BE49-F238E27FC236}">
                <a16:creationId xmlns:a16="http://schemas.microsoft.com/office/drawing/2014/main" id="{D9790DFC-6767-9F76-AF67-2342B689BE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0742"/>
            <a:ext cx="8626318" cy="4358629"/>
          </a:xfrm>
          <a:prstGeom prst="rect">
            <a:avLst/>
          </a:prstGeom>
          <a:noFill/>
        </p:spPr>
      </p:pic>
      <p:pic>
        <p:nvPicPr>
          <p:cNvPr id="19" name="图片 1">
            <a:extLst>
              <a:ext uri="{FF2B5EF4-FFF2-40B4-BE49-F238E27FC236}">
                <a16:creationId xmlns:a16="http://schemas.microsoft.com/office/drawing/2014/main" id="{FB2790DC-2C5F-DB6D-462C-1B777CF8E3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2" r="14112"/>
          <a:stretch/>
        </p:blipFill>
        <p:spPr>
          <a:xfrm rot="20765643">
            <a:off x="-199937" y="143890"/>
            <a:ext cx="2075091" cy="1390099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21" name="文本框 4">
            <a:extLst>
              <a:ext uri="{FF2B5EF4-FFF2-40B4-BE49-F238E27FC236}">
                <a16:creationId xmlns:a16="http://schemas.microsoft.com/office/drawing/2014/main" id="{4D2EA023-1E91-D248-FC22-F64225375AE7}"/>
              </a:ext>
            </a:extLst>
          </p:cNvPr>
          <p:cNvSpPr txBox="1"/>
          <p:nvPr/>
        </p:nvSpPr>
        <p:spPr>
          <a:xfrm rot="20502917">
            <a:off x="17419" y="798736"/>
            <a:ext cx="21347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8947">
              <a:defRPr/>
            </a:pPr>
            <a:r>
              <a:rPr lang="en-US" altLang="zh-CN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II.BÀI HỌC</a:t>
            </a:r>
            <a:endParaRPr lang="zh-CN" altLang="en-US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10C6A9-DEAB-047C-AC5A-2FB7E8647BF5}"/>
              </a:ext>
            </a:extLst>
          </p:cNvPr>
          <p:cNvSpPr txBox="1"/>
          <p:nvPr/>
        </p:nvSpPr>
        <p:spPr>
          <a:xfrm>
            <a:off x="1160607" y="1375430"/>
            <a:ext cx="682278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    </a:t>
            </a:r>
            <a:r>
              <a:rPr lang="vi-VN" sz="2700" b="1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Từ đa nghĩa </a:t>
            </a:r>
            <a:r>
              <a:rPr lang="vi-VN" sz="2700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là từ nhiều nghĩa, </a:t>
            </a:r>
            <a:r>
              <a:rPr lang="en-US" sz="2700" dirty="0" err="1">
                <a:solidFill>
                  <a:schemeClr val="bg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trong</a:t>
            </a:r>
            <a:r>
              <a:rPr lang="en-US" sz="2700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2700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đó có một nghĩa gốc và một </a:t>
            </a:r>
            <a:r>
              <a:rPr lang="en-US" sz="2700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(hay </a:t>
            </a:r>
            <a:r>
              <a:rPr lang="vi-VN" sz="2700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một số) nghĩa chuyển. Các nghĩa của từ đa nghĩa </a:t>
            </a:r>
            <a:r>
              <a:rPr lang="en-US" sz="2700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bao </a:t>
            </a:r>
            <a:r>
              <a:rPr lang="vi-VN" sz="2700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giờ cũng có mối liên hệ với </a:t>
            </a:r>
            <a:r>
              <a:rPr lang="en-US" sz="2700" dirty="0" err="1">
                <a:solidFill>
                  <a:schemeClr val="bg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nhau</a:t>
            </a:r>
            <a:r>
              <a:rPr lang="en-US" sz="2700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.</a:t>
            </a:r>
            <a:endParaRPr lang="en-US" sz="27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59C3EDBC-C703-43F9-A257-64BE2D3F0DB9}"/>
              </a:ext>
            </a:extLst>
          </p:cNvPr>
          <p:cNvSpPr/>
          <p:nvPr/>
        </p:nvSpPr>
        <p:spPr>
          <a:xfrm>
            <a:off x="5976557" y="2985998"/>
            <a:ext cx="2229577" cy="931825"/>
          </a:xfrm>
          <a:prstGeom prst="cloudCallout">
            <a:avLst>
              <a:gd name="adj1" fmla="val -73443"/>
              <a:gd name="adj2" fmla="val 44492"/>
            </a:avLst>
          </a:prstGeom>
          <a:solidFill>
            <a:srgbClr val="CC99FF"/>
          </a:solidFill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UTM Avo" panose="02040603050506020204" pitchFamily="18" charset="0"/>
              </a:rPr>
              <a:t>SGK/58</a:t>
            </a:r>
          </a:p>
        </p:txBody>
      </p:sp>
    </p:spTree>
    <p:extLst>
      <p:ext uri="{BB962C8B-B14F-4D97-AF65-F5344CB8AC3E}">
        <p14:creationId xmlns:p14="http://schemas.microsoft.com/office/powerpoint/2010/main" val="2550742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5">
            <a:extLst>
              <a:ext uri="{FF2B5EF4-FFF2-40B4-BE49-F238E27FC236}">
                <a16:creationId xmlns:a16="http://schemas.microsoft.com/office/drawing/2014/main" id="{D6A311FD-52FB-4F8D-9568-DCDC47A7271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57350" y="1200150"/>
            <a:ext cx="5657850" cy="2514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002060"/>
              </a:contourClr>
            </a:sp3d>
          </a:bodyPr>
          <a:lstStyle/>
          <a:p>
            <a:pPr algn="ctr"/>
            <a:r>
              <a:rPr lang="en-US" sz="270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cs typeface="Arial" panose="020B0604020202020204" pitchFamily="34" charset="0"/>
              </a:rPr>
              <a:t>III. </a:t>
            </a:r>
            <a:r>
              <a:rPr lang="en-US" sz="2700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cs typeface="Arial" panose="020B0604020202020204" pitchFamily="34" charset="0"/>
              </a:rPr>
              <a:t>Luyện</a:t>
            </a:r>
            <a:r>
              <a:rPr lang="en-US" sz="270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700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cs typeface="Arial" panose="020B0604020202020204" pitchFamily="34" charset="0"/>
              </a:rPr>
              <a:t>tập</a:t>
            </a:r>
            <a:endParaRPr lang="en-US" sz="2700" b="1" kern="10" dirty="0">
              <a:ln w="9525">
                <a:round/>
                <a:headEnd/>
                <a:tailEnd/>
              </a:ln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319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FCFCBD-6A01-40D6-9538-5793C499E9DF}"/>
              </a:ext>
            </a:extLst>
          </p:cNvPr>
          <p:cNvSpPr txBox="1"/>
          <p:nvPr/>
        </p:nvSpPr>
        <p:spPr>
          <a:xfrm>
            <a:off x="152400" y="0"/>
            <a:ext cx="864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>
                <a:solidFill>
                  <a:srgbClr val="0000CC"/>
                </a:solidFill>
              </a:rPr>
              <a:t>Bài</a:t>
            </a:r>
            <a:r>
              <a:rPr lang="en-US" sz="2000" b="1" u="sng" dirty="0">
                <a:solidFill>
                  <a:srgbClr val="0000CC"/>
                </a:solidFill>
              </a:rPr>
              <a:t> 1</a:t>
            </a:r>
            <a:r>
              <a:rPr lang="en-US" sz="2000" dirty="0">
                <a:solidFill>
                  <a:srgbClr val="0000CC"/>
                </a:solidFill>
              </a:rPr>
              <a:t>: </a:t>
            </a:r>
            <a:r>
              <a:rPr lang="en-US" sz="2000" b="1" dirty="0" err="1"/>
              <a:t>Trong</a:t>
            </a:r>
            <a:r>
              <a:rPr lang="en-US" sz="2000" b="1" dirty="0"/>
              <a:t> </a:t>
            </a:r>
            <a:r>
              <a:rPr lang="en-US" sz="2000" b="1" dirty="0" err="1"/>
              <a:t>những</a:t>
            </a:r>
            <a:r>
              <a:rPr lang="en-US" sz="2000" b="1" dirty="0"/>
              <a:t> </a:t>
            </a:r>
            <a:r>
              <a:rPr lang="en-US" sz="2000" b="1" dirty="0" err="1"/>
              <a:t>câu</a:t>
            </a:r>
            <a:r>
              <a:rPr lang="en-US" sz="2000" b="1" dirty="0"/>
              <a:t> </a:t>
            </a:r>
            <a:r>
              <a:rPr lang="en-US" sz="2000" b="1" dirty="0" err="1"/>
              <a:t>nào</a:t>
            </a:r>
            <a:r>
              <a:rPr lang="en-US" sz="2000" b="1" dirty="0"/>
              <a:t> </a:t>
            </a:r>
            <a:r>
              <a:rPr lang="en-US" sz="2000" b="1" dirty="0" err="1"/>
              <a:t>dưới</a:t>
            </a:r>
            <a:r>
              <a:rPr lang="en-US" sz="2000" b="1" dirty="0"/>
              <a:t> </a:t>
            </a:r>
            <a:r>
              <a:rPr lang="en-US" sz="2000" b="1" dirty="0" err="1"/>
              <a:t>đây</a:t>
            </a:r>
            <a:r>
              <a:rPr lang="en-US" sz="2000" b="1" dirty="0"/>
              <a:t>, </a:t>
            </a:r>
            <a:r>
              <a:rPr lang="en-US" sz="2000" b="1" dirty="0" err="1"/>
              <a:t>các</a:t>
            </a:r>
            <a:r>
              <a:rPr lang="en-US" sz="2000" b="1" dirty="0"/>
              <a:t> </a:t>
            </a:r>
            <a:r>
              <a:rPr lang="en-US" sz="2000" b="1" dirty="0" err="1"/>
              <a:t>từ</a:t>
            </a:r>
            <a:r>
              <a:rPr lang="en-US" sz="2000" b="1" dirty="0"/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mặt</a:t>
            </a:r>
            <a:r>
              <a:rPr lang="en-US" sz="2000" b="1" dirty="0">
                <a:solidFill>
                  <a:srgbClr val="FF0000"/>
                </a:solidFill>
              </a:rPr>
              <a:t>, </a:t>
            </a:r>
            <a:r>
              <a:rPr lang="en-US" sz="2000" b="1" dirty="0" err="1">
                <a:solidFill>
                  <a:srgbClr val="FF0000"/>
                </a:solidFill>
              </a:rPr>
              <a:t>xanh</a:t>
            </a:r>
            <a:r>
              <a:rPr lang="en-US" sz="2000" b="1" dirty="0">
                <a:solidFill>
                  <a:srgbClr val="FF0000"/>
                </a:solidFill>
              </a:rPr>
              <a:t>, </a:t>
            </a:r>
            <a:r>
              <a:rPr lang="en-US" sz="2000" b="1" dirty="0" err="1">
                <a:solidFill>
                  <a:srgbClr val="FF0000"/>
                </a:solidFill>
              </a:rPr>
              <a:t>chạy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/>
              <a:t>mang</a:t>
            </a:r>
            <a:r>
              <a:rPr lang="en-US" sz="2000" b="1" dirty="0"/>
              <a:t> </a:t>
            </a:r>
            <a:r>
              <a:rPr lang="en-US" sz="2000" b="1" dirty="0" err="1"/>
              <a:t>nghĩa</a:t>
            </a:r>
            <a:r>
              <a:rPr lang="en-US" sz="2000" b="1" dirty="0"/>
              <a:t> </a:t>
            </a:r>
            <a:r>
              <a:rPr lang="en-US" sz="2000" b="1" dirty="0" err="1"/>
              <a:t>gốc</a:t>
            </a:r>
            <a:r>
              <a:rPr lang="en-US" sz="2000" b="1" dirty="0"/>
              <a:t>? </a:t>
            </a:r>
            <a:r>
              <a:rPr lang="en-US" sz="2000" b="1" dirty="0" err="1"/>
              <a:t>Trong</a:t>
            </a:r>
            <a:r>
              <a:rPr lang="en-US" sz="2000" b="1" dirty="0"/>
              <a:t> </a:t>
            </a:r>
            <a:r>
              <a:rPr lang="en-US" sz="2000" b="1" dirty="0" err="1"/>
              <a:t>những</a:t>
            </a:r>
            <a:r>
              <a:rPr lang="en-US" sz="2000" b="1" dirty="0"/>
              <a:t> </a:t>
            </a:r>
            <a:r>
              <a:rPr lang="en-US" sz="2000" b="1" dirty="0" err="1"/>
              <a:t>câu</a:t>
            </a:r>
            <a:r>
              <a:rPr lang="en-US" sz="2000" b="1" dirty="0"/>
              <a:t> </a:t>
            </a:r>
            <a:r>
              <a:rPr lang="en-US" sz="2000" b="1" dirty="0" err="1"/>
              <a:t>nào</a:t>
            </a:r>
            <a:r>
              <a:rPr lang="en-US" sz="2000" b="1" dirty="0"/>
              <a:t>, </a:t>
            </a:r>
            <a:r>
              <a:rPr lang="en-US" sz="2000" b="1" dirty="0" err="1"/>
              <a:t>chúng</a:t>
            </a:r>
            <a:r>
              <a:rPr lang="en-US" sz="2000" b="1" dirty="0"/>
              <a:t> </a:t>
            </a:r>
            <a:r>
              <a:rPr lang="en-US" sz="2000" b="1" dirty="0" err="1"/>
              <a:t>mang</a:t>
            </a:r>
            <a:r>
              <a:rPr lang="en-US" sz="2000" b="1" dirty="0"/>
              <a:t> </a:t>
            </a:r>
            <a:r>
              <a:rPr lang="en-US" sz="2000" b="1" dirty="0" err="1"/>
              <a:t>nghĩa</a:t>
            </a:r>
            <a:r>
              <a:rPr lang="en-US" sz="2000" b="1" dirty="0"/>
              <a:t> </a:t>
            </a:r>
            <a:r>
              <a:rPr lang="en-US" sz="2000" b="1" dirty="0" err="1"/>
              <a:t>chuyển</a:t>
            </a:r>
            <a:r>
              <a:rPr lang="en-US" sz="2000" b="1" dirty="0"/>
              <a:t> ? </a:t>
            </a:r>
            <a:r>
              <a:rPr lang="en-US" sz="2000" b="1" dirty="0" err="1"/>
              <a:t>Đánh</a:t>
            </a:r>
            <a:r>
              <a:rPr lang="en-US" sz="2000" b="1" dirty="0"/>
              <a:t> </a:t>
            </a:r>
            <a:r>
              <a:rPr lang="en-US" sz="2000" b="1" dirty="0" err="1"/>
              <a:t>dấu</a:t>
            </a:r>
            <a:r>
              <a:rPr lang="en-US" sz="2000" b="1" dirty="0"/>
              <a:t> X </a:t>
            </a:r>
            <a:r>
              <a:rPr lang="en-US" sz="2000" b="1" dirty="0" err="1"/>
              <a:t>vào</a:t>
            </a:r>
            <a:r>
              <a:rPr lang="en-US" sz="2000" b="1" dirty="0"/>
              <a:t> ô </a:t>
            </a:r>
            <a:r>
              <a:rPr lang="en-US" sz="2000" b="1" dirty="0" err="1"/>
              <a:t>phù</a:t>
            </a:r>
            <a:r>
              <a:rPr lang="en-US" sz="2000" b="1" dirty="0"/>
              <a:t> </a:t>
            </a:r>
            <a:r>
              <a:rPr lang="en-US" sz="2000" b="1" dirty="0" err="1"/>
              <a:t>hợp</a:t>
            </a:r>
            <a:r>
              <a:rPr lang="en-US" sz="2000" b="1" dirty="0"/>
              <a:t>: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71F317D-0C0E-4529-82EF-6A98D4300A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915737"/>
              </p:ext>
            </p:extLst>
          </p:nvPr>
        </p:nvGraphicFramePr>
        <p:xfrm>
          <a:off x="44450" y="825500"/>
          <a:ext cx="9055100" cy="4321844"/>
        </p:xfrm>
        <a:graphic>
          <a:graphicData uri="http://schemas.openxmlformats.org/drawingml/2006/table">
            <a:tbl>
              <a:tblPr firstRow="1" bandRow="1">
                <a:tableStyleId>{FD2E4FCE-4EF7-4D50-BA64-28C8C4E9FC06}</a:tableStyleId>
              </a:tblPr>
              <a:tblGrid>
                <a:gridCol w="7296150">
                  <a:extLst>
                    <a:ext uri="{9D8B030D-6E8A-4147-A177-3AD203B41FA5}">
                      <a16:colId xmlns:a16="http://schemas.microsoft.com/office/drawing/2014/main" val="3512180107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1538743146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val="2359865853"/>
                    </a:ext>
                  </a:extLst>
                </a:gridCol>
              </a:tblGrid>
              <a:tr h="73025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00CC"/>
                          </a:solidFill>
                        </a:rPr>
                        <a:t>Câu</a:t>
                      </a:r>
                      <a:endParaRPr lang="en-US" sz="16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00CC"/>
                          </a:solidFill>
                        </a:rPr>
                        <a:t>Nghĩa</a:t>
                      </a:r>
                      <a:r>
                        <a:rPr lang="en-US" sz="1600" b="1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CC"/>
                          </a:solidFill>
                        </a:rPr>
                        <a:t>gốc</a:t>
                      </a:r>
                      <a:endParaRPr lang="en-US" sz="16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00CC"/>
                          </a:solidFill>
                        </a:rPr>
                        <a:t>Nghĩa</a:t>
                      </a:r>
                      <a:r>
                        <a:rPr lang="en-US" sz="1600" b="1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CC"/>
                          </a:solidFill>
                        </a:rPr>
                        <a:t>chuyển</a:t>
                      </a:r>
                      <a:endParaRPr lang="en-US" sz="16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4763006"/>
                  </a:ext>
                </a:extLst>
              </a:tr>
              <a:tr h="874714">
                <a:tc>
                  <a:txBody>
                    <a:bodyPr/>
                    <a:lstStyle/>
                    <a:p>
                      <a:r>
                        <a:rPr lang="en-US" sz="1800" dirty="0"/>
                        <a:t>a) </a:t>
                      </a:r>
                      <a:r>
                        <a:rPr lang="en-US" sz="1800" dirty="0" err="1"/>
                        <a:t>Một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buổi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sáng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chúng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tôi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đến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chỗ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bác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Tâm</a:t>
                      </a:r>
                      <a:r>
                        <a:rPr lang="en-US" sz="1800" dirty="0"/>
                        <a:t> – </a:t>
                      </a:r>
                      <a:r>
                        <a:rPr lang="en-US" sz="1800" dirty="0" err="1"/>
                        <a:t>mẹ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của</a:t>
                      </a:r>
                      <a:r>
                        <a:rPr lang="en-US" sz="1800" dirty="0"/>
                        <a:t> Th</a:t>
                      </a:r>
                      <a:r>
                        <a:rPr lang="vi-VN" sz="1800" dirty="0"/>
                        <a:t>ư</a:t>
                      </a:r>
                      <a:r>
                        <a:rPr lang="en-US" sz="1800" dirty="0"/>
                        <a:t> – </a:t>
                      </a:r>
                      <a:r>
                        <a:rPr lang="en-US" sz="1800" dirty="0" err="1"/>
                        <a:t>làm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việc</a:t>
                      </a:r>
                      <a:r>
                        <a:rPr lang="en-US" sz="1800" dirty="0"/>
                        <a:t>… </a:t>
                      </a:r>
                      <a:r>
                        <a:rPr lang="en-US" sz="1800" dirty="0" err="1"/>
                        <a:t>Bác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đội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mũ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khăn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trùm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gần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kín</a:t>
                      </a:r>
                      <a:r>
                        <a:rPr lang="en-US" sz="1800" dirty="0"/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</a:rPr>
                        <a:t>mặt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chỉ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để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hở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mỗi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cái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mũi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và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đôi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mắt</a:t>
                      </a:r>
                      <a:r>
                        <a:rPr lang="en-US" sz="18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496273"/>
                  </a:ext>
                </a:extLst>
              </a:tr>
              <a:tr h="612300">
                <a:tc>
                  <a:txBody>
                    <a:bodyPr/>
                    <a:lstStyle/>
                    <a:p>
                      <a:r>
                        <a:rPr lang="en-US" sz="1800" dirty="0"/>
                        <a:t>b) </a:t>
                      </a:r>
                      <a:r>
                        <a:rPr lang="en-US" sz="1800" dirty="0" err="1"/>
                        <a:t>Tôi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và</a:t>
                      </a:r>
                      <a:r>
                        <a:rPr lang="en-US" sz="1800" dirty="0"/>
                        <a:t> Th</a:t>
                      </a:r>
                      <a:r>
                        <a:rPr lang="vi-VN" sz="1800" dirty="0"/>
                        <a:t>ư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ngắm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mãi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không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biết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chán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những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miếng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vá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trên</a:t>
                      </a:r>
                      <a:r>
                        <a:rPr lang="en-US" sz="1800" dirty="0"/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</a:rPr>
                        <a:t>mặt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/>
                        <a:t>đ</a:t>
                      </a:r>
                      <a:r>
                        <a:rPr lang="vi-VN" sz="1800" dirty="0"/>
                        <a:t>ư</a:t>
                      </a:r>
                      <a:r>
                        <a:rPr lang="en-US" sz="1800" dirty="0" err="1"/>
                        <a:t>ờng</a:t>
                      </a:r>
                      <a:r>
                        <a:rPr lang="en-US" sz="18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756134"/>
                  </a:ext>
                </a:extLst>
              </a:tr>
              <a:tr h="378475">
                <a:tc>
                  <a:txBody>
                    <a:bodyPr/>
                    <a:lstStyle/>
                    <a:p>
                      <a:r>
                        <a:rPr lang="en-US" sz="1800" dirty="0"/>
                        <a:t>c)</a:t>
                      </a:r>
                      <a:r>
                        <a:rPr lang="en-US" sz="1800" dirty="0" err="1"/>
                        <a:t>Hoa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càng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đỏ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lá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càng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</a:rPr>
                        <a:t>xanh</a:t>
                      </a:r>
                      <a:r>
                        <a:rPr lang="en-US" sz="18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185869"/>
                  </a:ext>
                </a:extLst>
              </a:tr>
              <a:tr h="378475">
                <a:tc>
                  <a:txBody>
                    <a:bodyPr/>
                    <a:lstStyle/>
                    <a:p>
                      <a:r>
                        <a:rPr lang="en-US" sz="1800" dirty="0"/>
                        <a:t>d) </a:t>
                      </a:r>
                      <a:r>
                        <a:rPr lang="en-US" sz="1800" dirty="0" err="1"/>
                        <a:t>Chấm</a:t>
                      </a:r>
                      <a:r>
                        <a:rPr lang="en-US" sz="1800" dirty="0"/>
                        <a:t> </a:t>
                      </a:r>
                      <a:r>
                        <a:rPr lang="vi-VN" sz="1800" dirty="0"/>
                        <a:t>ư</a:t>
                      </a:r>
                      <a:r>
                        <a:rPr lang="en-US" sz="1800" dirty="0" err="1"/>
                        <a:t>ớc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ao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có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một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mái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tóc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cho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thật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dài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thật</a:t>
                      </a:r>
                      <a:r>
                        <a:rPr lang="en-US" sz="1800" dirty="0"/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</a:rPr>
                        <a:t>xanh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63341"/>
                  </a:ext>
                </a:extLst>
              </a:tr>
              <a:tr h="612300">
                <a:tc>
                  <a:txBody>
                    <a:bodyPr/>
                    <a:lstStyle/>
                    <a:p>
                      <a:r>
                        <a:rPr lang="en-US" sz="1800" dirty="0"/>
                        <a:t>e) </a:t>
                      </a:r>
                      <a:r>
                        <a:rPr lang="en-US" sz="1800" dirty="0" err="1"/>
                        <a:t>Xa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xa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mấy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chiếc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thuyền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đang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</a:rPr>
                        <a:t>chạy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/>
                        <a:t>ra </a:t>
                      </a:r>
                      <a:r>
                        <a:rPr lang="en-US" sz="1800" dirty="0" err="1"/>
                        <a:t>kh</a:t>
                      </a:r>
                      <a:r>
                        <a:rPr lang="vi-VN" sz="1800" dirty="0"/>
                        <a:t>ơ</a:t>
                      </a:r>
                      <a:r>
                        <a:rPr lang="en-US" sz="1800" dirty="0" err="1"/>
                        <a:t>i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cánh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buồm</a:t>
                      </a:r>
                      <a:r>
                        <a:rPr lang="en-US" sz="1800" dirty="0"/>
                        <a:t> long </a:t>
                      </a:r>
                      <a:r>
                        <a:rPr lang="en-US" sz="1800" dirty="0" err="1"/>
                        <a:t>vút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cong</a:t>
                      </a:r>
                      <a:r>
                        <a:rPr lang="en-US" sz="1800" dirty="0"/>
                        <a:t> thon </a:t>
                      </a:r>
                      <a:r>
                        <a:rPr lang="en-US" sz="1800" dirty="0" err="1"/>
                        <a:t>thả</a:t>
                      </a:r>
                      <a:r>
                        <a:rPr lang="en-US" sz="18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069989"/>
                  </a:ext>
                </a:extLst>
              </a:tr>
              <a:tr h="612300">
                <a:tc>
                  <a:txBody>
                    <a:bodyPr/>
                    <a:lstStyle/>
                    <a:p>
                      <a:r>
                        <a:rPr lang="en-US" sz="1800" dirty="0"/>
                        <a:t>g) </a:t>
                      </a:r>
                      <a:r>
                        <a:rPr lang="en-US" sz="1800" dirty="0" err="1"/>
                        <a:t>Sáng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sớm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hôm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ấy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Mây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dậy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sớm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hơn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mọi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ngày</a:t>
                      </a:r>
                      <a:r>
                        <a:rPr lang="en-US" sz="1800" dirty="0"/>
                        <a:t>. </a:t>
                      </a:r>
                      <a:r>
                        <a:rPr lang="en-US" sz="1800" dirty="0" err="1"/>
                        <a:t>Không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kịp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chải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đầu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rửa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mặt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em</a:t>
                      </a:r>
                      <a:r>
                        <a:rPr lang="en-US" sz="1800" dirty="0"/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</a:rPr>
                        <a:t>chạy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vội</a:t>
                      </a:r>
                      <a:r>
                        <a:rPr lang="en-US" sz="1800" dirty="0"/>
                        <a:t> ra </a:t>
                      </a:r>
                      <a:r>
                        <a:rPr lang="en-US" sz="1800" dirty="0" err="1"/>
                        <a:t>phía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bờ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sông</a:t>
                      </a:r>
                      <a:r>
                        <a:rPr lang="en-US" sz="18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96184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465AD86-9E8A-4217-AB42-21AD88748828}"/>
              </a:ext>
            </a:extLst>
          </p:cNvPr>
          <p:cNvSpPr txBox="1"/>
          <p:nvPr/>
        </p:nvSpPr>
        <p:spPr>
          <a:xfrm>
            <a:off x="7556500" y="1803400"/>
            <a:ext cx="381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B624CC-786B-48C7-8ECE-D744A39DD6A8}"/>
              </a:ext>
            </a:extLst>
          </p:cNvPr>
          <p:cNvSpPr txBox="1"/>
          <p:nvPr/>
        </p:nvSpPr>
        <p:spPr>
          <a:xfrm>
            <a:off x="8382000" y="2705100"/>
            <a:ext cx="5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5EB0C0-D74E-435F-B76B-AA0AC6390454}"/>
              </a:ext>
            </a:extLst>
          </p:cNvPr>
          <p:cNvSpPr txBox="1"/>
          <p:nvPr/>
        </p:nvSpPr>
        <p:spPr>
          <a:xfrm>
            <a:off x="7556500" y="310552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FB9FF3-FD7A-45C0-A57D-084A7F043D59}"/>
              </a:ext>
            </a:extLst>
          </p:cNvPr>
          <p:cNvSpPr txBox="1"/>
          <p:nvPr/>
        </p:nvSpPr>
        <p:spPr>
          <a:xfrm>
            <a:off x="8382000" y="3474856"/>
            <a:ext cx="5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4039D-9E87-4504-8CB0-2D9B8CCD0D16}"/>
              </a:ext>
            </a:extLst>
          </p:cNvPr>
          <p:cNvSpPr txBox="1"/>
          <p:nvPr/>
        </p:nvSpPr>
        <p:spPr>
          <a:xfrm>
            <a:off x="8382000" y="4013200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D62484-1A76-491E-9197-30EE64F7836F}"/>
              </a:ext>
            </a:extLst>
          </p:cNvPr>
          <p:cNvSpPr txBox="1"/>
          <p:nvPr/>
        </p:nvSpPr>
        <p:spPr>
          <a:xfrm>
            <a:off x="7467600" y="4648200"/>
            <a:ext cx="469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6618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351B95-167C-431E-90DB-277F7CFB1133}"/>
              </a:ext>
            </a:extLst>
          </p:cNvPr>
          <p:cNvSpPr txBox="1"/>
          <p:nvPr/>
        </p:nvSpPr>
        <p:spPr>
          <a:xfrm>
            <a:off x="1435100" y="853189"/>
            <a:ext cx="847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từ</a:t>
            </a:r>
            <a:r>
              <a:rPr lang="en-US" sz="2800" b="1" dirty="0"/>
              <a:t> : </a:t>
            </a:r>
            <a:r>
              <a:rPr lang="en-US" sz="2800" b="1" dirty="0" err="1"/>
              <a:t>mặt</a:t>
            </a:r>
            <a:r>
              <a:rPr lang="en-US" sz="2800" b="1" dirty="0"/>
              <a:t>, </a:t>
            </a:r>
            <a:r>
              <a:rPr lang="en-US" sz="2800" b="1" dirty="0" err="1"/>
              <a:t>xanh</a:t>
            </a:r>
            <a:r>
              <a:rPr lang="en-US" sz="2800" b="1" dirty="0"/>
              <a:t>, </a:t>
            </a:r>
            <a:r>
              <a:rPr lang="en-US" sz="2800" b="1" dirty="0" err="1"/>
              <a:t>chạy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từ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nghĩa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FF4E41-A7E5-4B11-934F-C59F20408D7E}"/>
              </a:ext>
            </a:extLst>
          </p:cNvPr>
          <p:cNvSpPr txBox="1"/>
          <p:nvPr/>
        </p:nvSpPr>
        <p:spPr>
          <a:xfrm>
            <a:off x="243840" y="304053"/>
            <a:ext cx="4569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 </a:t>
            </a:r>
          </a:p>
          <a:p>
            <a:r>
              <a:rPr lang="en-US" sz="3200" b="1" u="sng" dirty="0" err="1">
                <a:solidFill>
                  <a:srgbClr val="0000CC"/>
                </a:solidFill>
              </a:rPr>
              <a:t>Bài</a:t>
            </a:r>
            <a:r>
              <a:rPr lang="en-US" sz="3200" b="1" u="sng" dirty="0">
                <a:solidFill>
                  <a:srgbClr val="0000CC"/>
                </a:solidFill>
              </a:rPr>
              <a:t> 1</a:t>
            </a:r>
            <a:r>
              <a:rPr lang="en-US" sz="3200" dirty="0">
                <a:solidFill>
                  <a:srgbClr val="0000CC"/>
                </a:solidFill>
              </a:rPr>
              <a:t>: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CD0762-D7C2-4C00-B6A8-2BC9DDBF4B6B}"/>
              </a:ext>
            </a:extLst>
          </p:cNvPr>
          <p:cNvSpPr txBox="1"/>
          <p:nvPr/>
        </p:nvSpPr>
        <p:spPr>
          <a:xfrm>
            <a:off x="243840" y="161487"/>
            <a:ext cx="2706624" cy="5078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III.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Luyện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tập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3B0301-3EE0-4EC2-B77F-B71A3B6BC9C6}"/>
              </a:ext>
            </a:extLst>
          </p:cNvPr>
          <p:cNvSpPr txBox="1"/>
          <p:nvPr/>
        </p:nvSpPr>
        <p:spPr>
          <a:xfrm>
            <a:off x="336550" y="1788340"/>
            <a:ext cx="8470900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	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đa</a:t>
            </a:r>
            <a:r>
              <a:rPr lang="en-US" sz="2800" dirty="0"/>
              <a:t> </a:t>
            </a:r>
            <a:r>
              <a:rPr lang="en-US" sz="2800" dirty="0" err="1"/>
              <a:t>nghĩa</a:t>
            </a:r>
            <a:r>
              <a:rPr lang="en-US" sz="2800" dirty="0"/>
              <a:t> </a:t>
            </a:r>
            <a:r>
              <a:rPr lang="en-US" sz="2800" dirty="0" err="1"/>
              <a:t>thường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i="1" dirty="0"/>
              <a:t>(</a:t>
            </a:r>
            <a:r>
              <a:rPr lang="en-US" sz="2800" i="1" dirty="0" err="1"/>
              <a:t>cùng</a:t>
            </a:r>
            <a:r>
              <a:rPr lang="en-US" sz="2800" i="1" dirty="0"/>
              <a:t> </a:t>
            </a:r>
            <a:r>
              <a:rPr lang="en-US" sz="2800" i="1" dirty="0" err="1"/>
              <a:t>là</a:t>
            </a:r>
            <a:r>
              <a:rPr lang="en-US" sz="2800" i="1" dirty="0"/>
              <a:t> </a:t>
            </a:r>
            <a:r>
              <a:rPr lang="en-US" sz="2800" i="1" dirty="0" err="1"/>
              <a:t>danh</a:t>
            </a:r>
            <a:r>
              <a:rPr lang="en-US" sz="2800" i="1" dirty="0"/>
              <a:t> </a:t>
            </a:r>
            <a:r>
              <a:rPr lang="en-US" sz="2800" i="1" dirty="0" err="1"/>
              <a:t>từ</a:t>
            </a:r>
            <a:r>
              <a:rPr lang="en-US" sz="2800" i="1" dirty="0"/>
              <a:t>, </a:t>
            </a:r>
            <a:r>
              <a:rPr lang="en-US" sz="2800" i="1" dirty="0" err="1"/>
              <a:t>hoặc</a:t>
            </a:r>
            <a:r>
              <a:rPr lang="en-US" sz="2800" i="1" dirty="0"/>
              <a:t> </a:t>
            </a:r>
            <a:r>
              <a:rPr lang="en-US" sz="2800" i="1" dirty="0" err="1"/>
              <a:t>cùng</a:t>
            </a:r>
            <a:r>
              <a:rPr lang="en-US" sz="2800" i="1" dirty="0"/>
              <a:t> </a:t>
            </a:r>
            <a:r>
              <a:rPr lang="en-US" sz="2800" i="1" dirty="0" err="1"/>
              <a:t>là</a:t>
            </a:r>
            <a:r>
              <a:rPr lang="en-US" sz="2800" i="1" dirty="0"/>
              <a:t> </a:t>
            </a:r>
            <a:r>
              <a:rPr lang="en-US" sz="2800" i="1" dirty="0" err="1"/>
              <a:t>động</a:t>
            </a:r>
            <a:r>
              <a:rPr lang="en-US" sz="2800" i="1" dirty="0"/>
              <a:t> </a:t>
            </a:r>
            <a:r>
              <a:rPr lang="en-US" sz="2800" i="1" dirty="0" err="1"/>
              <a:t>từ</a:t>
            </a:r>
            <a:r>
              <a:rPr lang="en-US" sz="2800" i="1" dirty="0"/>
              <a:t>,…).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416537-5598-48E3-9517-EB5C3550A906}"/>
              </a:ext>
            </a:extLst>
          </p:cNvPr>
          <p:cNvSpPr txBox="1"/>
          <p:nvPr/>
        </p:nvSpPr>
        <p:spPr>
          <a:xfrm>
            <a:off x="336550" y="2844800"/>
            <a:ext cx="8470900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	</a:t>
            </a:r>
            <a:r>
              <a:rPr lang="en-US" sz="2800" dirty="0" err="1"/>
              <a:t>Dựa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ngữ</a:t>
            </a:r>
            <a:r>
              <a:rPr lang="en-US" sz="2800" dirty="0"/>
              <a:t> </a:t>
            </a:r>
            <a:r>
              <a:rPr lang="en-US" sz="2800" dirty="0" err="1"/>
              <a:t>cảnh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đ</a:t>
            </a:r>
            <a:r>
              <a:rPr lang="vi-VN" sz="2800" dirty="0"/>
              <a:t>ư</a:t>
            </a:r>
            <a:r>
              <a:rPr lang="en-US" sz="2800" dirty="0" err="1"/>
              <a:t>ợc</a:t>
            </a:r>
            <a:r>
              <a:rPr lang="en-US" sz="2800" dirty="0"/>
              <a:t> </a:t>
            </a:r>
            <a:r>
              <a:rPr lang="en-US" sz="2800" dirty="0" err="1"/>
              <a:t>nghĩa</a:t>
            </a:r>
            <a:r>
              <a:rPr lang="en-US" sz="2800" dirty="0"/>
              <a:t> </a:t>
            </a:r>
            <a:r>
              <a:rPr lang="en-US" sz="2800" dirty="0" err="1"/>
              <a:t>gốc</a:t>
            </a:r>
            <a:r>
              <a:rPr lang="en-US" sz="2800" dirty="0"/>
              <a:t>, hay </a:t>
            </a:r>
            <a:r>
              <a:rPr lang="en-US" sz="2800" dirty="0" err="1"/>
              <a:t>nghĩa</a:t>
            </a:r>
            <a:r>
              <a:rPr lang="en-US" sz="2800" dirty="0"/>
              <a:t> </a:t>
            </a:r>
            <a:r>
              <a:rPr lang="en-US" sz="2800" dirty="0" err="1"/>
              <a:t>chuyển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0199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12192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C057BF0-1FA9-62F1-CBF0-9243D6C85106}"/>
              </a:ext>
            </a:extLst>
          </p:cNvPr>
          <p:cNvSpPr txBox="1"/>
          <p:nvPr/>
        </p:nvSpPr>
        <p:spPr>
          <a:xfrm>
            <a:off x="243840" y="161487"/>
            <a:ext cx="2706624" cy="5078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III.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Luyện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tập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CE085-D749-341E-57FC-4EFD0752DF4B}"/>
              </a:ext>
            </a:extLst>
          </p:cNvPr>
          <p:cNvSpPr txBox="1"/>
          <p:nvPr/>
        </p:nvSpPr>
        <p:spPr>
          <a:xfrm>
            <a:off x="0" y="805134"/>
            <a:ext cx="8741664" cy="168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4000"/>
              </a:lnSpc>
              <a:buClr>
                <a:srgbClr val="D71820"/>
              </a:buClr>
              <a:buSzPts val="1200"/>
              <a:tabLst>
                <a:tab pos="270510" algn="l"/>
              </a:tabLst>
            </a:pPr>
            <a:r>
              <a:rPr lang="en-US" sz="1800" b="1" i="1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1" i="1" u="sng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2400" b="1" i="1" u="sng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2: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miệng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răng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kern="100" dirty="0">
              <a:solidFill>
                <a:srgbClr val="0000CC"/>
              </a:solidFill>
              <a:highlight>
                <a:srgbClr val="FFFFFF"/>
              </a:highlight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6B780E-F1D1-1C7A-9994-DCF881EADC1B}"/>
              </a:ext>
            </a:extLst>
          </p:cNvPr>
          <p:cNvSpPr txBox="1"/>
          <p:nvPr/>
        </p:nvSpPr>
        <p:spPr>
          <a:xfrm>
            <a:off x="190500" y="2530513"/>
            <a:ext cx="8495024" cy="99828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>
              <a:lnSpc>
                <a:spcPct val="124000"/>
              </a:lnSpc>
              <a:buClr>
                <a:srgbClr val="D71820"/>
              </a:buClr>
              <a:buSzPts val="1200"/>
              <a:tabLst>
                <a:tab pos="270510" algn="l"/>
              </a:tabLst>
            </a:pPr>
            <a:r>
              <a:rPr lang="en-US" sz="2500" b="1" i="1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500" b="1" i="1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00" b="1" i="1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500" b="1" i="1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500" b="1" i="1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500" b="1" i="1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500" b="1" i="1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500" b="1" i="1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500" b="1" i="1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500" b="1" i="1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b="1" i="1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500" b="1" i="1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500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500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500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500" b="1" i="1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500" b="1" i="1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500" b="1" i="1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500" b="1" i="1" kern="100" dirty="0">
                <a:solidFill>
                  <a:srgbClr val="0000CC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6911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31953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43D6544-7A0C-D9C1-A641-C2640352B78E}"/>
              </a:ext>
            </a:extLst>
          </p:cNvPr>
          <p:cNvSpPr txBox="1"/>
          <p:nvPr/>
        </p:nvSpPr>
        <p:spPr>
          <a:xfrm>
            <a:off x="80241" y="23908"/>
            <a:ext cx="8741664" cy="1071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lnSpc>
                <a:spcPct val="124000"/>
              </a:lnSpc>
              <a:buClr>
                <a:srgbClr val="D71820"/>
              </a:buClr>
              <a:buSzPts val="1200"/>
              <a:tabLst>
                <a:tab pos="270510" algn="l"/>
              </a:tabLst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      </a:t>
            </a:r>
            <a:r>
              <a:rPr kumimoji="0" lang="en-US" sz="2000" b="1" i="1" u="sng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000" b="1" i="1" u="sng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2: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phận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cơ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thể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thường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đa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Hãy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ví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dụ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chuyển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sau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:</a:t>
            </a:r>
            <a:r>
              <a:rPr lang="en-US" sz="2000" b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răng</a:t>
            </a:r>
            <a:r>
              <a:rPr lang="en-US" sz="20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cổ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miệng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tay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753609-EAD0-FC1E-AF3D-B61CBA6DD315}"/>
              </a:ext>
            </a:extLst>
          </p:cNvPr>
          <p:cNvSpPr txBox="1"/>
          <p:nvPr/>
        </p:nvSpPr>
        <p:spPr>
          <a:xfrm>
            <a:off x="281872" y="4292277"/>
            <a:ext cx="8741664" cy="707886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2000" i="1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     </a:t>
            </a:r>
            <a:r>
              <a:rPr lang="en-US" sz="2000" i="1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Từ</a:t>
            </a:r>
            <a:r>
              <a:rPr lang="en-US" sz="2000" i="1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“</a:t>
            </a:r>
            <a:r>
              <a:rPr lang="en-US" sz="2000" b="1" i="1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răng</a:t>
            </a:r>
            <a:r>
              <a:rPr lang="en-US" sz="2000" i="1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”: </a:t>
            </a:r>
            <a:r>
              <a:rPr lang="vi-VN" sz="2000" i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răng cào, răng bừa, răng lược, răng cưa, bánh răng </a:t>
            </a:r>
            <a:r>
              <a:rPr lang="vi-VN" sz="2000" i="1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(của máy </a:t>
            </a:r>
            <a:r>
              <a:rPr lang="vi-VN" sz="2000" i="1" spc="-1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móc),</a:t>
            </a:r>
            <a:r>
              <a:rPr lang="en-US" sz="2000" i="1" spc="-1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…. </a:t>
            </a:r>
            <a:r>
              <a:rPr lang="en-US" sz="2000" i="1" spc="-1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Là</a:t>
            </a:r>
            <a:r>
              <a:rPr lang="en-US" sz="2000" i="1" spc="-1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spc="-1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nghĩa</a:t>
            </a:r>
            <a:r>
              <a:rPr lang="en-US" sz="2000" i="1" spc="-1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spc="-1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chuyển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B0A508-3C6B-BAA2-CFF7-BE54E18B0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326" y="1258782"/>
            <a:ext cx="2053933" cy="168260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29B691-B6AA-4C61-546F-CE24D235A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998" y="1242865"/>
            <a:ext cx="2176367" cy="166735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ao-dat-trong-cay-2">
            <a:extLst>
              <a:ext uri="{FF2B5EF4-FFF2-40B4-BE49-F238E27FC236}">
                <a16:creationId xmlns:a16="http://schemas.microsoft.com/office/drawing/2014/main" id="{A3D70C61-67B9-B997-53BF-321E682F0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54" y="1107844"/>
            <a:ext cx="2103525" cy="1660079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et 3 cây Lược răng thưa chải tóc tạo kiểu - chiều dài lược 21.5cm">
            <a:extLst>
              <a:ext uri="{FF2B5EF4-FFF2-40B4-BE49-F238E27FC236}">
                <a16:creationId xmlns:a16="http://schemas.microsoft.com/office/drawing/2014/main" id="{546C7B31-9D92-28E0-9940-A6EDD541A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58" y="1040874"/>
            <a:ext cx="1961050" cy="2152372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A12027B7-4285-87E6-DDA1-2A8AB223A19C}"/>
              </a:ext>
            </a:extLst>
          </p:cNvPr>
          <p:cNvSpPr/>
          <p:nvPr/>
        </p:nvSpPr>
        <p:spPr>
          <a:xfrm>
            <a:off x="227798" y="3095547"/>
            <a:ext cx="1953747" cy="839724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700" b="1" i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răng cào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7F24C95-0264-FA7F-8251-AAE87484CF2E}"/>
              </a:ext>
            </a:extLst>
          </p:cNvPr>
          <p:cNvSpPr/>
          <p:nvPr/>
        </p:nvSpPr>
        <p:spPr>
          <a:xfrm>
            <a:off x="6781684" y="3124929"/>
            <a:ext cx="1981949" cy="839724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i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bánh </a:t>
            </a:r>
            <a:r>
              <a:rPr lang="en-US" sz="1700" b="1" i="1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răng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C58B3B2-4D98-B09B-5E33-3BFEBA7FA23C}"/>
              </a:ext>
            </a:extLst>
          </p:cNvPr>
          <p:cNvSpPr/>
          <p:nvPr/>
        </p:nvSpPr>
        <p:spPr>
          <a:xfrm>
            <a:off x="4645433" y="3108953"/>
            <a:ext cx="1961050" cy="839724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700" b="1" i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răng </a:t>
            </a:r>
            <a:r>
              <a:rPr lang="en-US" sz="1700" b="1" i="1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cưa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AE7D3AA-FE57-BB54-8819-47AF43A6742D}"/>
              </a:ext>
            </a:extLst>
          </p:cNvPr>
          <p:cNvSpPr/>
          <p:nvPr/>
        </p:nvSpPr>
        <p:spPr>
          <a:xfrm>
            <a:off x="2248657" y="3124929"/>
            <a:ext cx="2157051" cy="839724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700" b="1" i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răng </a:t>
            </a:r>
            <a:r>
              <a:rPr lang="en-US" sz="1700" b="1" i="1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lược</a:t>
            </a:r>
            <a:endParaRPr lang="en-US" sz="1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38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43840" y="0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43D6544-7A0C-D9C1-A641-C2640352B78E}"/>
              </a:ext>
            </a:extLst>
          </p:cNvPr>
          <p:cNvSpPr txBox="1"/>
          <p:nvPr/>
        </p:nvSpPr>
        <p:spPr>
          <a:xfrm>
            <a:off x="243840" y="741936"/>
            <a:ext cx="8785860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D71820"/>
              </a:buClr>
              <a:buSzPts val="1200"/>
              <a:buFont typeface="Arial"/>
              <a:buNone/>
              <a:tabLst>
                <a:tab pos="270510" algn="l"/>
              </a:tabLst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   </a:t>
            </a:r>
            <a:r>
              <a:rPr kumimoji="0" lang="en-US" sz="2000" b="1" i="1" u="sng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000" b="1" i="1" u="sng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2: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phận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cơ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thể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thường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đa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Hãy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ví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dụ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chuyển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sau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cổ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miệng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tay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753609-EAD0-FC1E-AF3D-B61CBA6DD315}"/>
              </a:ext>
            </a:extLst>
          </p:cNvPr>
          <p:cNvSpPr txBox="1"/>
          <p:nvPr/>
        </p:nvSpPr>
        <p:spPr>
          <a:xfrm>
            <a:off x="367726" y="2338558"/>
            <a:ext cx="8661974" cy="2246769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      </a:t>
            </a:r>
            <a:r>
              <a:rPr lang="en-US" sz="2400" b="1" dirty="0" err="1">
                <a:solidFill>
                  <a:srgbClr val="FF0000"/>
                </a:solidFill>
              </a:rPr>
              <a:t>Nhiệm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vụ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của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nhóm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chuyên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gia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  <a:p>
            <a:r>
              <a:rPr lang="en-US" sz="2400" b="1" dirty="0" err="1"/>
              <a:t>Nhóm</a:t>
            </a:r>
            <a:r>
              <a:rPr lang="en-US" sz="2400" b="1" dirty="0"/>
              <a:t> 1: </a:t>
            </a:r>
            <a:r>
              <a:rPr lang="en-US" sz="2400" b="1" dirty="0" err="1"/>
              <a:t>Tìm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ví</a:t>
            </a:r>
            <a:r>
              <a:rPr lang="en-US" sz="2400" b="1" dirty="0"/>
              <a:t> </a:t>
            </a:r>
            <a:r>
              <a:rPr lang="en-US" sz="2400" b="1" dirty="0" err="1"/>
              <a:t>dụ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nghĩa</a:t>
            </a:r>
            <a:r>
              <a:rPr lang="en-US" sz="2400" b="1" dirty="0"/>
              <a:t> </a:t>
            </a:r>
            <a:r>
              <a:rPr lang="en-US" sz="2400" b="1" dirty="0" err="1"/>
              <a:t>chuyển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từ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cổ</a:t>
            </a:r>
            <a:endParaRPr lang="en-US" sz="2400" b="1" dirty="0">
              <a:solidFill>
                <a:srgbClr val="0000CC"/>
              </a:solidFill>
            </a:endParaRPr>
          </a:p>
          <a:p>
            <a:r>
              <a:rPr lang="en-US" sz="2400" b="1" dirty="0" err="1"/>
              <a:t>Nhóm</a:t>
            </a:r>
            <a:r>
              <a:rPr lang="en-US" sz="2400" b="1" dirty="0"/>
              <a:t> 2: </a:t>
            </a:r>
            <a:r>
              <a:rPr lang="en-US" sz="2400" b="1" dirty="0" err="1"/>
              <a:t>Tìm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ví</a:t>
            </a:r>
            <a:r>
              <a:rPr lang="en-US" sz="2400" b="1" dirty="0"/>
              <a:t> </a:t>
            </a:r>
            <a:r>
              <a:rPr lang="en-US" sz="2400" b="1" dirty="0" err="1"/>
              <a:t>dụ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nghĩa</a:t>
            </a:r>
            <a:r>
              <a:rPr lang="en-US" sz="2400" b="1" dirty="0"/>
              <a:t> </a:t>
            </a:r>
            <a:r>
              <a:rPr lang="en-US" sz="2400" b="1" dirty="0" err="1"/>
              <a:t>chuyển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từ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miệng</a:t>
            </a:r>
            <a:endParaRPr lang="en-US" sz="2400" b="1" dirty="0">
              <a:solidFill>
                <a:srgbClr val="0000CC"/>
              </a:solidFill>
            </a:endParaRPr>
          </a:p>
          <a:p>
            <a:r>
              <a:rPr lang="en-US" sz="2400" b="1" dirty="0" err="1"/>
              <a:t>Nhóm</a:t>
            </a:r>
            <a:r>
              <a:rPr lang="en-US" sz="2400" b="1" dirty="0"/>
              <a:t> 3: </a:t>
            </a:r>
            <a:r>
              <a:rPr lang="en-US" sz="2400" b="1" dirty="0" err="1"/>
              <a:t>Tìm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ví</a:t>
            </a:r>
            <a:r>
              <a:rPr lang="en-US" sz="2400" b="1" dirty="0"/>
              <a:t> </a:t>
            </a:r>
            <a:r>
              <a:rPr lang="en-US" sz="2400" b="1" dirty="0" err="1"/>
              <a:t>dụ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nghĩa</a:t>
            </a:r>
            <a:r>
              <a:rPr lang="en-US" sz="2400" b="1" dirty="0"/>
              <a:t> </a:t>
            </a:r>
            <a:r>
              <a:rPr lang="en-US" sz="2400" b="1" dirty="0" err="1"/>
              <a:t>chuyển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từ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tay</a:t>
            </a:r>
            <a:endParaRPr lang="en-US" sz="2400" b="1" dirty="0">
              <a:solidFill>
                <a:srgbClr val="0000CC"/>
              </a:solidFill>
            </a:endParaRPr>
          </a:p>
          <a:p>
            <a:r>
              <a:rPr lang="en-US" sz="2400" b="1" dirty="0" err="1"/>
              <a:t>Nhóm</a:t>
            </a:r>
            <a:r>
              <a:rPr lang="en-US" sz="2400" b="1" dirty="0"/>
              <a:t> 4:  </a:t>
            </a:r>
            <a:r>
              <a:rPr lang="en-US" sz="2400" b="1" dirty="0" err="1"/>
              <a:t>Tìm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ví</a:t>
            </a:r>
            <a:r>
              <a:rPr lang="en-US" sz="2400" b="1" dirty="0"/>
              <a:t> </a:t>
            </a:r>
            <a:r>
              <a:rPr lang="en-US" sz="2400" b="1" dirty="0" err="1"/>
              <a:t>dụ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nghĩa</a:t>
            </a:r>
            <a:r>
              <a:rPr lang="en-US" sz="2400" b="1" dirty="0"/>
              <a:t> </a:t>
            </a:r>
            <a:r>
              <a:rPr lang="en-US" sz="2400" b="1" dirty="0" err="1"/>
              <a:t>chuyển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từ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mắt</a:t>
            </a:r>
            <a:endParaRPr lang="en-US" sz="2400" b="1" dirty="0">
              <a:solidFill>
                <a:srgbClr val="0000CC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E512D-A643-43E7-FBE0-1AE5D6B7F4E1}"/>
              </a:ext>
            </a:extLst>
          </p:cNvPr>
          <p:cNvSpPr txBox="1"/>
          <p:nvPr/>
        </p:nvSpPr>
        <p:spPr>
          <a:xfrm>
            <a:off x="243840" y="161487"/>
            <a:ext cx="2706624" cy="5078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III.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Luyện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tập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B8B7F4-2301-83E7-8BFE-CD04D38AA468}"/>
              </a:ext>
            </a:extLst>
          </p:cNvPr>
          <p:cNvSpPr txBox="1"/>
          <p:nvPr/>
        </p:nvSpPr>
        <p:spPr>
          <a:xfrm>
            <a:off x="2688719" y="1667813"/>
            <a:ext cx="3766562" cy="584775"/>
          </a:xfrm>
          <a:prstGeom prst="rect">
            <a:avLst/>
          </a:prstGeom>
          <a:solidFill>
            <a:srgbClr val="FFFFCC"/>
          </a:solidFill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1219170">
              <a:buClr>
                <a:srgbClr val="E6FFFD"/>
              </a:buClr>
            </a:pPr>
            <a:r>
              <a:rPr lang="en-US" sz="32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endParaRPr lang="en-US" sz="2800" b="1" kern="0" dirty="0">
              <a:ln w="12700">
                <a:solidFill>
                  <a:srgbClr val="FFFFFF"/>
                </a:solidFill>
                <a:prstDash val="solid"/>
              </a:ln>
              <a:solidFill>
                <a:srgbClr val="0000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73AD9B-8F21-4FD6-B248-1E6987D7DDBC}"/>
              </a:ext>
            </a:extLst>
          </p:cNvPr>
          <p:cNvSpPr txBox="1"/>
          <p:nvPr/>
        </p:nvSpPr>
        <p:spPr>
          <a:xfrm>
            <a:off x="4283580" y="4557595"/>
            <a:ext cx="398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Thời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gian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thảo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luận</a:t>
            </a:r>
            <a:r>
              <a:rPr lang="en-US" sz="2400" b="1" i="1" dirty="0">
                <a:solidFill>
                  <a:srgbClr val="FF0000"/>
                </a:solidFill>
              </a:rPr>
              <a:t> 2 </a:t>
            </a:r>
            <a:r>
              <a:rPr lang="en-US" sz="2400" b="1" i="1" dirty="0" err="1">
                <a:solidFill>
                  <a:srgbClr val="FF0000"/>
                </a:solidFill>
              </a:rPr>
              <a:t>phút</a:t>
            </a:r>
            <a:endParaRPr lang="en-US" sz="2400" b="1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01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2" grpId="0" animBg="1"/>
      <p:bldP spid="6" grpId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3D6544-7A0C-D9C1-A641-C2640352B78E}"/>
              </a:ext>
            </a:extLst>
          </p:cNvPr>
          <p:cNvSpPr txBox="1"/>
          <p:nvPr/>
        </p:nvSpPr>
        <p:spPr>
          <a:xfrm>
            <a:off x="93604" y="611932"/>
            <a:ext cx="8741664" cy="168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lnSpc>
                <a:spcPct val="124000"/>
              </a:lnSpc>
              <a:buClr>
                <a:srgbClr val="D71820"/>
              </a:buClr>
              <a:buSzPts val="1200"/>
              <a:tabLst>
                <a:tab pos="270510" algn="l"/>
              </a:tabLst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   </a:t>
            </a:r>
            <a:r>
              <a:rPr kumimoji="0" lang="en-US" sz="2400" b="1" i="1" u="sng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400" b="1" i="1" u="sng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2: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24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4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kumimoji="0" lang="en-US" sz="24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kumimoji="0" lang="en-US" sz="24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phận</a:t>
            </a:r>
            <a:r>
              <a:rPr kumimoji="0" lang="en-US" sz="24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cơ</a:t>
            </a:r>
            <a:r>
              <a:rPr kumimoji="0" lang="en-US" sz="24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thể</a:t>
            </a:r>
            <a:r>
              <a:rPr kumimoji="0" lang="en-US" sz="24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kumimoji="0" lang="en-US" sz="24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24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kumimoji="0" lang="en-US" sz="24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thường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4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đa</a:t>
            </a:r>
            <a:r>
              <a:rPr kumimoji="0" lang="en-US" sz="24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sz="24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Hãy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ví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dụ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chuyển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sau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4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răng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4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cổ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4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miệng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4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tay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4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E512D-A643-43E7-FBE0-1AE5D6B7F4E1}"/>
              </a:ext>
            </a:extLst>
          </p:cNvPr>
          <p:cNvSpPr txBox="1"/>
          <p:nvPr/>
        </p:nvSpPr>
        <p:spPr>
          <a:xfrm>
            <a:off x="243840" y="161487"/>
            <a:ext cx="2706624" cy="5078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III.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Luyện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tập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41C7C9-4CEE-D421-4E94-2DB4D3122CAC}"/>
              </a:ext>
            </a:extLst>
          </p:cNvPr>
          <p:cNvSpPr txBox="1"/>
          <p:nvPr/>
        </p:nvSpPr>
        <p:spPr>
          <a:xfrm>
            <a:off x="191702" y="2352720"/>
            <a:ext cx="4206240" cy="1951368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  </a:t>
            </a:r>
            <a:r>
              <a:rPr kumimoji="0" lang="en-US" sz="2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+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Từ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“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cổ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”: </a:t>
            </a:r>
            <a:r>
              <a:rPr lang="vi-VN" sz="28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28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chai,</a:t>
            </a:r>
            <a:r>
              <a:rPr lang="vi-VN" sz="28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28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hũ,</a:t>
            </a:r>
            <a:r>
              <a:rPr lang="vi-VN" sz="28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28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lọ,</a:t>
            </a:r>
            <a:r>
              <a:rPr lang="vi-VN" sz="2800" kern="100" spc="-1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28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bình,</a:t>
            </a:r>
            <a:r>
              <a:rPr lang="vi-VN" sz="28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28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tay,</a:t>
            </a:r>
            <a:r>
              <a:rPr lang="vi-VN" sz="28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28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chân,</a:t>
            </a:r>
            <a:r>
              <a:rPr lang="vi-VN" sz="28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28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spc="-2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áo,…</a:t>
            </a:r>
            <a:endParaRPr lang="en-US" sz="2800" kern="100" dirty="0">
              <a:solidFill>
                <a:srgbClr val="231F20"/>
              </a:solidFill>
              <a:latin typeface="UTM Avo" panose="02040603050506020204" pitchFamily="18" charset="0"/>
              <a:ea typeface="Arial" panose="020B0604020202020204" pitchFamily="34" charset="0"/>
            </a:endParaRPr>
          </a:p>
        </p:txBody>
      </p:sp>
      <p:pic>
        <p:nvPicPr>
          <p:cNvPr id="13" name="Picture 19" descr="D:\Ảnh\Lọ ho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479" y="1636019"/>
            <a:ext cx="3132138" cy="298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7878233" y="2086242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cổ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lọ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949440" y="2352720"/>
            <a:ext cx="103663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0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12" grpId="0" animBg="1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-92354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43D6544-7A0C-D9C1-A641-C2640352B78E}"/>
              </a:ext>
            </a:extLst>
          </p:cNvPr>
          <p:cNvSpPr txBox="1"/>
          <p:nvPr/>
        </p:nvSpPr>
        <p:spPr>
          <a:xfrm>
            <a:off x="198" y="3824"/>
            <a:ext cx="8741664" cy="1071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lnSpc>
                <a:spcPct val="124000"/>
              </a:lnSpc>
              <a:buClr>
                <a:srgbClr val="D71820"/>
              </a:buClr>
              <a:buSzPts val="1200"/>
              <a:tabLst>
                <a:tab pos="270510" algn="l"/>
              </a:tabLst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   </a:t>
            </a:r>
            <a:r>
              <a:rPr kumimoji="0" lang="en-US" sz="2000" b="1" i="1" u="sng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000" b="1" i="1" u="sng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2: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phận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cơ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thể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thường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đa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Hãy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ví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dụ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chuyển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sau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0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răng</a:t>
            </a:r>
            <a:r>
              <a:rPr lang="en-US" sz="20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cổ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miệng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tay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A9CE8A-CED6-CFEE-2623-DF20CEE605F9}"/>
              </a:ext>
            </a:extLst>
          </p:cNvPr>
          <p:cNvSpPr txBox="1"/>
          <p:nvPr/>
        </p:nvSpPr>
        <p:spPr>
          <a:xfrm>
            <a:off x="187010" y="1098106"/>
            <a:ext cx="8554852" cy="871970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+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Từ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“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miệng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”: </a:t>
            </a:r>
            <a:r>
              <a:rPr lang="vi-VN" sz="1800" dirty="0">
                <a:latin typeface="UTM Avo" panose="02040603050506020204" pitchFamily="18" charset="0"/>
                <a:ea typeface="Times New Roman" panose="02020603050405020304" pitchFamily="18" charset="0"/>
              </a:rPr>
              <a:t>miệng</a:t>
            </a:r>
            <a:r>
              <a:rPr lang="vi-VN" sz="18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latin typeface="UTM Avo" panose="02040603050506020204" pitchFamily="18" charset="0"/>
                <a:ea typeface="Times New Roman" panose="02020603050405020304" pitchFamily="18" charset="0"/>
              </a:rPr>
              <a:t>chai,</a:t>
            </a:r>
            <a:r>
              <a:rPr lang="vi-VN" sz="18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latin typeface="UTM Avo" panose="02040603050506020204" pitchFamily="18" charset="0"/>
                <a:ea typeface="Times New Roman" panose="02020603050405020304" pitchFamily="18" charset="0"/>
              </a:rPr>
              <a:t>miệng</a:t>
            </a:r>
            <a:r>
              <a:rPr lang="vi-VN" sz="18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latin typeface="UTM Avo" panose="02040603050506020204" pitchFamily="18" charset="0"/>
                <a:ea typeface="Times New Roman" panose="02020603050405020304" pitchFamily="18" charset="0"/>
              </a:rPr>
              <a:t>bát,</a:t>
            </a:r>
            <a:r>
              <a:rPr lang="vi-VN" sz="18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latin typeface="UTM Avo" panose="02040603050506020204" pitchFamily="18" charset="0"/>
                <a:ea typeface="Times New Roman" panose="02020603050405020304" pitchFamily="18" charset="0"/>
              </a:rPr>
              <a:t>miệng</a:t>
            </a:r>
            <a:r>
              <a:rPr lang="vi-VN" sz="18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latin typeface="UTM Avo" panose="02040603050506020204" pitchFamily="18" charset="0"/>
                <a:ea typeface="Times New Roman" panose="02020603050405020304" pitchFamily="18" charset="0"/>
              </a:rPr>
              <a:t>chén,</a:t>
            </a:r>
            <a:r>
              <a:rPr lang="vi-VN" sz="18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latin typeface="UTM Avo" panose="02040603050506020204" pitchFamily="18" charset="0"/>
                <a:ea typeface="Times New Roman" panose="02020603050405020304" pitchFamily="18" charset="0"/>
              </a:rPr>
              <a:t>miệng</a:t>
            </a:r>
            <a:r>
              <a:rPr lang="vi-VN" sz="18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latin typeface="UTM Avo" panose="02040603050506020204" pitchFamily="18" charset="0"/>
                <a:ea typeface="Times New Roman" panose="02020603050405020304" pitchFamily="18" charset="0"/>
              </a:rPr>
              <a:t>giếng,</a:t>
            </a:r>
            <a:r>
              <a:rPr lang="vi-VN" sz="18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latin typeface="UTM Avo" panose="02040603050506020204" pitchFamily="18" charset="0"/>
                <a:ea typeface="Times New Roman" panose="02020603050405020304" pitchFamily="18" charset="0"/>
              </a:rPr>
              <a:t>miệng</a:t>
            </a:r>
            <a:r>
              <a:rPr lang="vi-VN" sz="18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latin typeface="UTM Avo" panose="02040603050506020204" pitchFamily="18" charset="0"/>
                <a:ea typeface="Times New Roman" panose="02020603050405020304" pitchFamily="18" charset="0"/>
              </a:rPr>
              <a:t>nồi,</a:t>
            </a:r>
            <a:r>
              <a:rPr lang="vi-VN" sz="18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latin typeface="UTM Avo" panose="02040603050506020204" pitchFamily="18" charset="0"/>
                <a:ea typeface="Times New Roman" panose="02020603050405020304" pitchFamily="18" charset="0"/>
              </a:rPr>
              <a:t>miệng</a:t>
            </a:r>
            <a:r>
              <a:rPr lang="vi-VN" sz="18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latin typeface="UTM Avo" panose="02040603050506020204" pitchFamily="18" charset="0"/>
                <a:ea typeface="Times New Roman" panose="02020603050405020304" pitchFamily="18" charset="0"/>
              </a:rPr>
              <a:t>núi lửa, miệng ăn (chỉ người ăn trong gia đình),…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Times New Roman" panose="02020603050405020304" pitchFamily="18" charset="0"/>
              <a:sym typeface="Arial"/>
            </a:endParaRPr>
          </a:p>
        </p:txBody>
      </p:sp>
      <p:pic>
        <p:nvPicPr>
          <p:cNvPr id="13" name="Picture 14" descr="2216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" y="2608976"/>
            <a:ext cx="2910421" cy="251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937049" y="3215115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miệng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bát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</a:p>
        </p:txBody>
      </p:sp>
      <p:pic>
        <p:nvPicPr>
          <p:cNvPr id="15" name="Picture 17" descr="Vesuvi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462" y="2483821"/>
            <a:ext cx="3200400" cy="255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5998662" y="3221706"/>
            <a:ext cx="1905000" cy="48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miệng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núi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lửa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553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-9714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43D6544-7A0C-D9C1-A641-C2640352B78E}"/>
              </a:ext>
            </a:extLst>
          </p:cNvPr>
          <p:cNvSpPr txBox="1"/>
          <p:nvPr/>
        </p:nvSpPr>
        <p:spPr>
          <a:xfrm>
            <a:off x="0" y="10113"/>
            <a:ext cx="8741664" cy="1071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lnSpc>
                <a:spcPct val="124000"/>
              </a:lnSpc>
              <a:buClr>
                <a:srgbClr val="D71820"/>
              </a:buClr>
              <a:buSzPts val="1200"/>
              <a:tabLst>
                <a:tab pos="270510" algn="l"/>
              </a:tabLst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   </a:t>
            </a:r>
            <a:r>
              <a:rPr kumimoji="0" lang="en-US" sz="2000" b="1" i="1" u="sng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000" b="1" i="1" u="sng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2: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phận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cơ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thể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thường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đa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Hãy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ví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dụ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chuyển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sau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0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răng</a:t>
            </a:r>
            <a:r>
              <a:rPr lang="en-US" sz="20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cổ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miệng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tay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27171B-A472-5225-83FE-9DD294D0412C}"/>
              </a:ext>
            </a:extLst>
          </p:cNvPr>
          <p:cNvSpPr txBox="1"/>
          <p:nvPr/>
        </p:nvSpPr>
        <p:spPr>
          <a:xfrm>
            <a:off x="186812" y="943282"/>
            <a:ext cx="8741664" cy="1162113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 + 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Từ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“</a:t>
            </a:r>
            <a:r>
              <a:rPr kumimoji="0" lang="en-US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tay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”: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vi-VN" sz="1600" kern="100" spc="-1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áo,</a:t>
            </a:r>
            <a:r>
              <a:rPr lang="en-US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quay,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vi-VN" sz="1600" kern="100" spc="-1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vi-VN" sz="1600" kern="100" spc="-1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(bộ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vi-VN" sz="1600" kern="100" spc="-1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xe),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vi-VN" sz="1600" kern="100" spc="-1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vi-VN" sz="1600" kern="100" spc="-1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(chỉ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vi-VN" sz="1600" kern="100" spc="-1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xe),</a:t>
            </a:r>
            <a:r>
              <a:rPr lang="en-US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vi-VN" sz="1600" kern="100" spc="-1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vợt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(chỉ người</a:t>
            </a:r>
            <a:r>
              <a:rPr lang="vi-VN" sz="1600" kern="100" spc="-7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16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16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vi-VN" sz="16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16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vi-VN" sz="16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16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vợt),</a:t>
            </a:r>
            <a:r>
              <a:rPr lang="vi-VN" sz="16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vi-VN" sz="16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vi-VN" sz="16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(cành</a:t>
            </a:r>
            <a:r>
              <a:rPr lang="vi-VN" sz="16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6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vi-VN" sz="16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tre), tay mướp / su su / bí (tua bám của cây mướp / su su / bí),…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Times New Roman" panose="02020603050405020304" pitchFamily="18" charset="0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72" y="2276768"/>
            <a:ext cx="2594960" cy="17558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07976" y="4318919"/>
            <a:ext cx="1048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Tay </a:t>
            </a:r>
            <a:r>
              <a:rPr lang="en-US" sz="2400" b="1" dirty="0" err="1">
                <a:solidFill>
                  <a:srgbClr val="FF0000"/>
                </a:solidFill>
              </a:rPr>
              <a:t>lái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3281CE-25BB-4053-BC40-ACA36E2F97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89881" l="1928" r="89880"/>
                    </a14:imgEffect>
                  </a14:imgLayer>
                </a14:imgProps>
              </a:ext>
            </a:extLst>
          </a:blip>
          <a:srcRect t="7134" r="10245" b="35723"/>
          <a:stretch/>
        </p:blipFill>
        <p:spPr>
          <a:xfrm>
            <a:off x="437178" y="2276769"/>
            <a:ext cx="2804959" cy="19234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CE1E55-D3AA-4002-AE27-A5D262B936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5" b="89764" l="9631" r="100000">
                        <a14:foregroundMark x1="33811" y1="58005" x2="38525" y2="61155"/>
                        <a14:foregroundMark x1="57787" y1="37795" x2="81352" y2="16535"/>
                        <a14:backgroundMark x1="50000" y1="17060" x2="52049" y2="2100"/>
                        <a14:backgroundMark x1="53279" y1="36483" x2="76025" y2="5249"/>
                        <a14:backgroundMark x1="94057" y1="3412" x2="96721" y2="1050"/>
                        <a14:backgroundMark x1="56148" y1="54856" x2="71107" y2="48294"/>
                        <a14:backgroundMark x1="86270" y1="19160" x2="97541" y2="141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7610" y="2276768"/>
            <a:ext cx="2804959" cy="19234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5932DE-2DAC-4864-9C80-FE3D42D594A3}"/>
              </a:ext>
            </a:extLst>
          </p:cNvPr>
          <p:cNvSpPr txBox="1"/>
          <p:nvPr/>
        </p:nvSpPr>
        <p:spPr>
          <a:xfrm>
            <a:off x="787400" y="4381667"/>
            <a:ext cx="158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Tay quay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B0F4AA-C294-4BFE-8F9D-4E62A9B30A0E}"/>
              </a:ext>
            </a:extLst>
          </p:cNvPr>
          <p:cNvSpPr txBox="1"/>
          <p:nvPr/>
        </p:nvSpPr>
        <p:spPr>
          <a:xfrm>
            <a:off x="3926811" y="4381667"/>
            <a:ext cx="158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Tay </a:t>
            </a:r>
            <a:r>
              <a:rPr lang="en-US" sz="2400" b="1" dirty="0" err="1">
                <a:solidFill>
                  <a:srgbClr val="FF0000"/>
                </a:solidFill>
              </a:rPr>
              <a:t>tre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9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71550"/>
            <a:ext cx="3500438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ross 2">
            <a:extLst/>
          </p:cNvPr>
          <p:cNvSpPr/>
          <p:nvPr/>
        </p:nvSpPr>
        <p:spPr>
          <a:xfrm>
            <a:off x="5181600" y="1504950"/>
            <a:ext cx="935038" cy="982663"/>
          </a:xfrm>
          <a:prstGeom prst="plus">
            <a:avLst>
              <a:gd name="adj" fmla="val 3544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93" tIns="41647" rIns="83293" bIns="41647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5" b="7027"/>
          <a:stretch>
            <a:fillRect/>
          </a:stretch>
        </p:blipFill>
        <p:spPr bwMode="auto">
          <a:xfrm>
            <a:off x="6477000" y="895350"/>
            <a:ext cx="19812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60675" y="3435350"/>
            <a:ext cx="3870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293" tIns="41647" rIns="83293" bIns="4164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chân</a:t>
            </a:r>
          </a:p>
        </p:txBody>
      </p:sp>
    </p:spTree>
    <p:extLst>
      <p:ext uri="{BB962C8B-B14F-4D97-AF65-F5344CB8AC3E}">
        <p14:creationId xmlns:p14="http://schemas.microsoft.com/office/powerpoint/2010/main" val="306361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A32049-B1B0-4211-A173-DE90F5128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5200" y="1977670"/>
            <a:ext cx="2997199" cy="25717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78052C-209C-4E1F-8E8D-1CC0988185BB}"/>
              </a:ext>
            </a:extLst>
          </p:cNvPr>
          <p:cNvSpPr txBox="1"/>
          <p:nvPr/>
        </p:nvSpPr>
        <p:spPr>
          <a:xfrm>
            <a:off x="202463" y="1074886"/>
            <a:ext cx="8739074" cy="506292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 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+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Từ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“</a:t>
            </a:r>
            <a:r>
              <a:rPr lang="en-US" sz="2000" b="1" i="1" dirty="0" err="1">
                <a:latin typeface="UTM Avo" panose="02040603050506020204" pitchFamily="18" charset="0"/>
                <a:ea typeface="Times New Roman" panose="02020603050405020304" pitchFamily="18" charset="0"/>
              </a:rPr>
              <a:t>mắt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”:</a:t>
            </a:r>
            <a:r>
              <a:rPr kumimoji="0" lang="en-US" sz="2000" b="1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mắt</a:t>
            </a:r>
            <a:r>
              <a:rPr kumimoji="0" lang="en-US" sz="2000" b="1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 </a:t>
            </a:r>
            <a:r>
              <a:rPr kumimoji="0" lang="en-US" sz="2000" b="1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quả</a:t>
            </a:r>
            <a:r>
              <a:rPr kumimoji="0" lang="en-US" sz="2000" b="1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 </a:t>
            </a:r>
            <a:r>
              <a:rPr kumimoji="0" lang="en-US" sz="2000" b="1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na</a:t>
            </a:r>
            <a:r>
              <a:rPr kumimoji="0" lang="en-US" sz="2000" b="1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, </a:t>
            </a:r>
            <a:r>
              <a:rPr kumimoji="0" lang="en-US" sz="2000" b="1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mắt</a:t>
            </a:r>
            <a:r>
              <a:rPr kumimoji="0" lang="en-US" sz="2000" b="1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cá</a:t>
            </a:r>
            <a:r>
              <a:rPr kumimoji="0" lang="en-US" sz="2000" b="1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chân</a:t>
            </a:r>
            <a:r>
              <a:rPr kumimoji="0" lang="en-US" sz="2000" b="1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, </a:t>
            </a:r>
            <a:r>
              <a:rPr kumimoji="0" lang="en-US" sz="2000" b="1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mắt</a:t>
            </a:r>
            <a:r>
              <a:rPr kumimoji="0" lang="en-US" sz="2000" b="1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bão</a:t>
            </a:r>
            <a:r>
              <a:rPr kumimoji="0" lang="en-US" sz="2000" b="1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, </a:t>
            </a:r>
            <a:r>
              <a:rPr kumimoji="0" lang="en-US" sz="2000" b="1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mắt</a:t>
            </a:r>
            <a:r>
              <a:rPr kumimoji="0" lang="en-US" sz="2000" b="1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 </a:t>
            </a:r>
            <a:r>
              <a:rPr kumimoji="0" lang="en-US" sz="2000" b="1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thần</a:t>
            </a:r>
            <a:r>
              <a:rPr kumimoji="0" lang="en-US" sz="2000" b="1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( </a:t>
            </a:r>
            <a:r>
              <a:rPr kumimoji="0" lang="en-US" sz="2000" b="1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của</a:t>
            </a:r>
            <a:r>
              <a:rPr kumimoji="0" lang="en-US" sz="2000" b="1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thiết</a:t>
            </a:r>
            <a:r>
              <a:rPr kumimoji="0" lang="en-US" sz="2000" b="1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bị</a:t>
            </a:r>
            <a:r>
              <a:rPr kumimoji="0" lang="en-US" sz="2000" b="1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điện</a:t>
            </a:r>
            <a:r>
              <a:rPr kumimoji="0" lang="en-US" sz="2000" b="1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tử</a:t>
            </a:r>
            <a:r>
              <a:rPr kumimoji="0" lang="en-US" sz="2000" b="1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)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Times New Roman" panose="02020603050405020304" pitchFamily="18" charset="0"/>
              <a:sym typeface="Arial"/>
            </a:endParaRPr>
          </a:p>
        </p:txBody>
      </p:sp>
      <p:pic>
        <p:nvPicPr>
          <p:cNvPr id="1028" name="Picture 4" descr="Rùng mình hình ảnh mắt bão số 3 đậm nét siêu bão sau khi tăng 4 cấp chỉ  trong 24 giờ| Báo VietNamNet">
            <a:extLst>
              <a:ext uri="{FF2B5EF4-FFF2-40B4-BE49-F238E27FC236}">
                <a16:creationId xmlns:a16="http://schemas.microsoft.com/office/drawing/2014/main" id="{00E62D56-F26B-4FAE-AF62-048AE2683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744499"/>
            <a:ext cx="2844801" cy="232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D925E7-F755-493A-B064-660DED2D1EED}"/>
              </a:ext>
            </a:extLst>
          </p:cNvPr>
          <p:cNvSpPr txBox="1"/>
          <p:nvPr/>
        </p:nvSpPr>
        <p:spPr>
          <a:xfrm>
            <a:off x="198" y="3824"/>
            <a:ext cx="8741664" cy="1071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lnSpc>
                <a:spcPct val="124000"/>
              </a:lnSpc>
              <a:buClr>
                <a:srgbClr val="D71820"/>
              </a:buClr>
              <a:buSzPts val="1200"/>
              <a:tabLst>
                <a:tab pos="270510" algn="l"/>
              </a:tabLst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   </a:t>
            </a:r>
            <a:r>
              <a:rPr kumimoji="0" lang="en-US" sz="2000" b="1" i="1" u="sng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000" b="1" i="1" u="sng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2: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phận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cơ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thể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thường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đa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Hãy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ví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dụ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chuyển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2000" b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răng</a:t>
            </a:r>
            <a:r>
              <a:rPr lang="en-US" sz="20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cổ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miệng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tay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8362D4-B4B5-4B49-9A1F-A2DC90BC7254}"/>
              </a:ext>
            </a:extLst>
          </p:cNvPr>
          <p:cNvSpPr txBox="1"/>
          <p:nvPr/>
        </p:nvSpPr>
        <p:spPr>
          <a:xfrm>
            <a:off x="5664200" y="4318586"/>
            <a:ext cx="162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mắt</a:t>
            </a:r>
            <a:r>
              <a:rPr lang="en-US" sz="2400" b="1" dirty="0"/>
              <a:t> </a:t>
            </a:r>
            <a:r>
              <a:rPr lang="en-US" sz="2400" b="1" dirty="0" err="1"/>
              <a:t>na</a:t>
            </a:r>
            <a:endParaRPr lang="en-US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2D0ED7-745D-4E48-9963-4695C662F737}"/>
              </a:ext>
            </a:extLst>
          </p:cNvPr>
          <p:cNvSpPr txBox="1"/>
          <p:nvPr/>
        </p:nvSpPr>
        <p:spPr>
          <a:xfrm>
            <a:off x="292101" y="4226254"/>
            <a:ext cx="416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Mắt</a:t>
            </a:r>
            <a:r>
              <a:rPr lang="en-US" b="1" dirty="0"/>
              <a:t> </a:t>
            </a:r>
            <a:r>
              <a:rPr lang="en-US" b="1" dirty="0" err="1"/>
              <a:t>bão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phần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bão</a:t>
            </a:r>
            <a:r>
              <a:rPr lang="en-US" b="1" dirty="0"/>
              <a:t>, </a:t>
            </a:r>
            <a:r>
              <a:rPr lang="en-US" b="1" dirty="0" err="1"/>
              <a:t>mắt</a:t>
            </a:r>
            <a:r>
              <a:rPr lang="en-US" b="1" dirty="0"/>
              <a:t> </a:t>
            </a:r>
            <a:r>
              <a:rPr lang="en-US" b="1" dirty="0" err="1"/>
              <a:t>bão</a:t>
            </a:r>
            <a:r>
              <a:rPr lang="en-US" b="1" dirty="0"/>
              <a:t> </a:t>
            </a:r>
            <a:r>
              <a:rPr lang="en-US" b="1" dirty="0" err="1"/>
              <a:t>nằm</a:t>
            </a:r>
            <a:r>
              <a:rPr lang="en-US" b="1" dirty="0"/>
              <a:t> ở </a:t>
            </a:r>
            <a:r>
              <a:rPr lang="en-US" b="1" dirty="0" err="1"/>
              <a:t>chính</a:t>
            </a:r>
            <a:r>
              <a:rPr lang="en-US" b="1" dirty="0"/>
              <a:t> </a:t>
            </a:r>
            <a:r>
              <a:rPr lang="en-US" b="1" dirty="0" err="1"/>
              <a:t>giữa</a:t>
            </a:r>
            <a:r>
              <a:rPr lang="en-US" b="1" dirty="0"/>
              <a:t> </a:t>
            </a:r>
            <a:r>
              <a:rPr lang="en-US" b="1" dirty="0" err="1"/>
              <a:t>trung</a:t>
            </a:r>
            <a:r>
              <a:rPr lang="en-US" b="1" dirty="0"/>
              <a:t> </a:t>
            </a:r>
            <a:r>
              <a:rPr lang="en-US" b="1" dirty="0" err="1"/>
              <a:t>tâm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bão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23998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31811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43D6544-7A0C-D9C1-A641-C2640352B78E}"/>
              </a:ext>
            </a:extLst>
          </p:cNvPr>
          <p:cNvSpPr txBox="1"/>
          <p:nvPr/>
        </p:nvSpPr>
        <p:spPr>
          <a:xfrm>
            <a:off x="0" y="10113"/>
            <a:ext cx="8741664" cy="1071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D71820"/>
              </a:buClr>
              <a:buSzPts val="1200"/>
              <a:buFont typeface="Arial"/>
              <a:buNone/>
              <a:tabLst>
                <a:tab pos="270510" algn="l"/>
              </a:tabLst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   </a:t>
            </a:r>
            <a:r>
              <a:rPr kumimoji="0" lang="en-US" sz="2000" b="1" i="1" u="sng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000" b="1" i="1" u="sng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2: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phận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cơ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thể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thường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đa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Hãy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ví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dụ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chuyển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sau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cổ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miệng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răng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tay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27171B-A472-5225-83FE-9DD294D0412C}"/>
              </a:ext>
            </a:extLst>
          </p:cNvPr>
          <p:cNvSpPr txBox="1"/>
          <p:nvPr/>
        </p:nvSpPr>
        <p:spPr>
          <a:xfrm>
            <a:off x="186812" y="2593685"/>
            <a:ext cx="8739074" cy="1477328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 +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Từ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“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tay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”: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vi-VN" sz="2000" kern="100" spc="-1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áo,</a:t>
            </a:r>
            <a:r>
              <a:rPr lang="vi-VN" sz="20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vi-VN" sz="2000" kern="100" spc="-1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vi-VN" sz="2000" kern="100" spc="-1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(bộ</a:t>
            </a:r>
            <a:r>
              <a:rPr lang="vi-VN" sz="20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vi-VN" sz="20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0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vi-VN" sz="2000" kern="100" spc="-1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xe),</a:t>
            </a:r>
            <a:r>
              <a:rPr lang="vi-VN" sz="20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vi-VN" sz="2000" kern="100" spc="-1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vi-VN" sz="2000" kern="100" spc="-1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(chỉ</a:t>
            </a:r>
            <a:r>
              <a:rPr lang="vi-VN" sz="20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0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vi-VN" sz="2000" kern="100" spc="-1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xe),</a:t>
            </a:r>
            <a:r>
              <a:rPr lang="vi-VN" sz="20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vi-VN" sz="2000" kern="100" spc="-1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vợt</a:t>
            </a:r>
            <a:r>
              <a:rPr lang="vi-VN" sz="20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(chỉ người</a:t>
            </a:r>
            <a:r>
              <a:rPr lang="vi-VN" sz="2000" kern="100" spc="-7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20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20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vi-VN" sz="20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0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vi-VN" sz="20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20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vợt),</a:t>
            </a:r>
            <a:r>
              <a:rPr lang="vi-VN" sz="20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vi-VN" sz="20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vi-VN" sz="20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(cành</a:t>
            </a:r>
            <a:r>
              <a:rPr lang="vi-VN" sz="20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0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vi-VN" sz="20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tre), tay mướp / su su / bí (tua bám của cây mướp / su su / bí),…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Times New Roman" panose="02020603050405020304" pitchFamily="18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A9CE8A-CED6-CFEE-2623-DF20CEE605F9}"/>
              </a:ext>
            </a:extLst>
          </p:cNvPr>
          <p:cNvSpPr txBox="1"/>
          <p:nvPr/>
        </p:nvSpPr>
        <p:spPr>
          <a:xfrm>
            <a:off x="186812" y="1493587"/>
            <a:ext cx="8739074" cy="1015663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+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Từ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“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miệng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”: </a:t>
            </a:r>
            <a:r>
              <a:rPr lang="vi-VN" sz="2000" dirty="0">
                <a:latin typeface="UTM Avo" panose="02040603050506020204" pitchFamily="18" charset="0"/>
                <a:ea typeface="Times New Roman" panose="02020603050405020304" pitchFamily="18" charset="0"/>
              </a:rPr>
              <a:t>miệng</a:t>
            </a:r>
            <a:r>
              <a:rPr lang="vi-VN" sz="20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ea typeface="Times New Roman" panose="02020603050405020304" pitchFamily="18" charset="0"/>
              </a:rPr>
              <a:t>chai,</a:t>
            </a:r>
            <a:r>
              <a:rPr lang="vi-VN" sz="20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ea typeface="Times New Roman" panose="02020603050405020304" pitchFamily="18" charset="0"/>
              </a:rPr>
              <a:t>miệng</a:t>
            </a:r>
            <a:r>
              <a:rPr lang="vi-VN" sz="20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ea typeface="Times New Roman" panose="02020603050405020304" pitchFamily="18" charset="0"/>
              </a:rPr>
              <a:t>bát,</a:t>
            </a:r>
            <a:r>
              <a:rPr lang="vi-VN" sz="20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ea typeface="Times New Roman" panose="02020603050405020304" pitchFamily="18" charset="0"/>
              </a:rPr>
              <a:t>miệng</a:t>
            </a:r>
            <a:r>
              <a:rPr lang="vi-VN" sz="20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ea typeface="Times New Roman" panose="02020603050405020304" pitchFamily="18" charset="0"/>
              </a:rPr>
              <a:t>chén,</a:t>
            </a:r>
            <a:r>
              <a:rPr lang="vi-VN" sz="20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ea typeface="Times New Roman" panose="02020603050405020304" pitchFamily="18" charset="0"/>
              </a:rPr>
              <a:t>miệng</a:t>
            </a:r>
            <a:r>
              <a:rPr lang="vi-VN" sz="20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ea typeface="Times New Roman" panose="02020603050405020304" pitchFamily="18" charset="0"/>
              </a:rPr>
              <a:t>giếng,</a:t>
            </a:r>
            <a:r>
              <a:rPr lang="vi-VN" sz="20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ea typeface="Times New Roman" panose="02020603050405020304" pitchFamily="18" charset="0"/>
              </a:rPr>
              <a:t>miệng</a:t>
            </a:r>
            <a:r>
              <a:rPr lang="vi-VN" sz="20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ea typeface="Times New Roman" panose="02020603050405020304" pitchFamily="18" charset="0"/>
              </a:rPr>
              <a:t>nồi,</a:t>
            </a:r>
            <a:r>
              <a:rPr lang="vi-VN" sz="20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ea typeface="Times New Roman" panose="02020603050405020304" pitchFamily="18" charset="0"/>
              </a:rPr>
              <a:t>miệng</a:t>
            </a:r>
            <a:r>
              <a:rPr lang="vi-VN" sz="20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ea typeface="Times New Roman" panose="02020603050405020304" pitchFamily="18" charset="0"/>
              </a:rPr>
              <a:t>núi lửa, miệng ăn (chỉ người ăn trong gia đình),…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Times New Roman" panose="02020603050405020304" pitchFamily="18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41C7C9-4CEE-D421-4E94-2DB4D3122CAC}"/>
              </a:ext>
            </a:extLst>
          </p:cNvPr>
          <p:cNvSpPr txBox="1"/>
          <p:nvPr/>
        </p:nvSpPr>
        <p:spPr>
          <a:xfrm>
            <a:off x="186812" y="874708"/>
            <a:ext cx="8739074" cy="553998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 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+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Từ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“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cổ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”: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20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chai,</a:t>
            </a:r>
            <a:r>
              <a:rPr lang="vi-VN" sz="20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20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hũ,</a:t>
            </a:r>
            <a:r>
              <a:rPr lang="vi-VN" sz="20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20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lọ,</a:t>
            </a:r>
            <a:r>
              <a:rPr lang="vi-VN" sz="2000" kern="100" spc="-1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20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bình,</a:t>
            </a:r>
            <a:r>
              <a:rPr lang="vi-VN" sz="20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20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tay,</a:t>
            </a:r>
            <a:r>
              <a:rPr lang="vi-VN" sz="20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20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chân,</a:t>
            </a:r>
            <a:r>
              <a:rPr lang="vi-VN" sz="20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20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spc="-2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áo,…</a:t>
            </a:r>
            <a:endParaRPr lang="en-US" sz="2000" kern="100" dirty="0">
              <a:solidFill>
                <a:srgbClr val="231F20"/>
              </a:solidFill>
              <a:latin typeface="UTM Avo" panose="02040603050506020204" pitchFamily="18" charset="0"/>
              <a:ea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27171B-A472-5225-83FE-9DD294D0412C}"/>
              </a:ext>
            </a:extLst>
          </p:cNvPr>
          <p:cNvSpPr txBox="1"/>
          <p:nvPr/>
        </p:nvSpPr>
        <p:spPr>
          <a:xfrm>
            <a:off x="186812" y="4155448"/>
            <a:ext cx="8739074" cy="553998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+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Từ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“</a:t>
            </a:r>
            <a:r>
              <a:rPr lang="en-US" sz="2000" b="1" i="1" dirty="0" err="1">
                <a:latin typeface="UTM Avo" panose="02040603050506020204" pitchFamily="18" charset="0"/>
                <a:ea typeface="Times New Roman" panose="02020603050405020304" pitchFamily="18" charset="0"/>
              </a:rPr>
              <a:t>mắt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”:</a:t>
            </a:r>
            <a:r>
              <a:rPr kumimoji="0" lang="en-US" sz="20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mắt</a:t>
            </a:r>
            <a:r>
              <a:rPr kumimoji="0" lang="en-US" sz="20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 </a:t>
            </a:r>
            <a:r>
              <a:rPr kumimoji="0" lang="en-US" sz="20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quả</a:t>
            </a:r>
            <a:r>
              <a:rPr kumimoji="0" lang="en-US" sz="20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 </a:t>
            </a:r>
            <a:r>
              <a:rPr kumimoji="0" lang="en-US" sz="20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na</a:t>
            </a:r>
            <a:r>
              <a:rPr kumimoji="0" lang="en-US" sz="20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, </a:t>
            </a:r>
            <a:r>
              <a:rPr kumimoji="0" lang="en-US" sz="20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mắt</a:t>
            </a:r>
            <a:r>
              <a:rPr kumimoji="0" lang="en-US" sz="20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cá</a:t>
            </a:r>
            <a:r>
              <a:rPr kumimoji="0" lang="en-US" sz="20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chân</a:t>
            </a:r>
            <a:r>
              <a:rPr kumimoji="0" lang="en-US" sz="20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, </a:t>
            </a:r>
            <a:r>
              <a:rPr kumimoji="0" lang="en-US" sz="20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mắt</a:t>
            </a:r>
            <a:r>
              <a:rPr kumimoji="0" lang="en-US" sz="20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bão</a:t>
            </a:r>
            <a:r>
              <a:rPr kumimoji="0" lang="en-US" sz="20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, </a:t>
            </a:r>
            <a:r>
              <a:rPr kumimoji="0" lang="en-US" sz="20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mắt</a:t>
            </a:r>
            <a:r>
              <a:rPr kumimoji="0" lang="en-US" sz="20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 </a:t>
            </a:r>
            <a:r>
              <a:rPr kumimoji="0" lang="en-US" sz="20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thần</a:t>
            </a:r>
            <a:r>
              <a:rPr kumimoji="0" lang="en-US" sz="20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( </a:t>
            </a:r>
            <a:r>
              <a:rPr kumimoji="0" lang="en-US" sz="20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của</a:t>
            </a:r>
            <a:r>
              <a:rPr kumimoji="0" lang="en-US" sz="20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thiết</a:t>
            </a:r>
            <a:r>
              <a:rPr kumimoji="0" lang="en-US" sz="20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bị</a:t>
            </a:r>
            <a:r>
              <a:rPr kumimoji="0" lang="en-US" sz="20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điện</a:t>
            </a:r>
            <a:r>
              <a:rPr kumimoji="0" lang="en-US" sz="20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tử</a:t>
            </a:r>
            <a:r>
              <a:rPr kumimoji="0" lang="en-US" sz="20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)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78008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 rot="1476683">
            <a:off x="8002742" y="2547825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Rectangle: Rounded Corners 34">
            <a:extLst>
              <a:ext uri="{FF2B5EF4-FFF2-40B4-BE49-F238E27FC236}">
                <a16:creationId xmlns:a16="http://schemas.microsoft.com/office/drawing/2014/main" id="{924E07C3-261F-2F64-5001-0996D102C5CC}"/>
              </a:ext>
            </a:extLst>
          </p:cNvPr>
          <p:cNvSpPr/>
          <p:nvPr/>
        </p:nvSpPr>
        <p:spPr>
          <a:xfrm>
            <a:off x="367903" y="1529935"/>
            <a:ext cx="8624458" cy="2083630"/>
          </a:xfrm>
          <a:custGeom>
            <a:avLst/>
            <a:gdLst>
              <a:gd name="connsiteX0" fmla="*/ 0 w 8624458"/>
              <a:gd name="connsiteY0" fmla="*/ 420309 h 2083630"/>
              <a:gd name="connsiteX1" fmla="*/ 822529 w 8624458"/>
              <a:gd name="connsiteY1" fmla="*/ 0 h 2083630"/>
              <a:gd name="connsiteX2" fmla="*/ 1819586 w 8624458"/>
              <a:gd name="connsiteY2" fmla="*/ 0 h 2083630"/>
              <a:gd name="connsiteX3" fmla="*/ 2677055 w 8624458"/>
              <a:gd name="connsiteY3" fmla="*/ 0 h 2083630"/>
              <a:gd name="connsiteX4" fmla="*/ 3534524 w 8624458"/>
              <a:gd name="connsiteY4" fmla="*/ 0 h 2083630"/>
              <a:gd name="connsiteX5" fmla="*/ 4601375 w 8624458"/>
              <a:gd name="connsiteY5" fmla="*/ 0 h 2083630"/>
              <a:gd name="connsiteX6" fmla="*/ 5389049 w 8624458"/>
              <a:gd name="connsiteY6" fmla="*/ 0 h 2083630"/>
              <a:gd name="connsiteX7" fmla="*/ 6246518 w 8624458"/>
              <a:gd name="connsiteY7" fmla="*/ 0 h 2083630"/>
              <a:gd name="connsiteX8" fmla="*/ 7801927 w 8624458"/>
              <a:gd name="connsiteY8" fmla="*/ 0 h 2083630"/>
              <a:gd name="connsiteX9" fmla="*/ 8624458 w 8624458"/>
              <a:gd name="connsiteY9" fmla="*/ 420309 h 2083630"/>
              <a:gd name="connsiteX10" fmla="*/ 8624458 w 8624458"/>
              <a:gd name="connsiteY10" fmla="*/ 847076 h 2083630"/>
              <a:gd name="connsiteX11" fmla="*/ 8624458 w 8624458"/>
              <a:gd name="connsiteY11" fmla="*/ 1261413 h 2083630"/>
              <a:gd name="connsiteX12" fmla="*/ 8624458 w 8624458"/>
              <a:gd name="connsiteY12" fmla="*/ 1663319 h 2083630"/>
              <a:gd name="connsiteX13" fmla="*/ 7801927 w 8624458"/>
              <a:gd name="connsiteY13" fmla="*/ 2083630 h 2083630"/>
              <a:gd name="connsiteX14" fmla="*/ 6804870 w 8624458"/>
              <a:gd name="connsiteY14" fmla="*/ 2083630 h 2083630"/>
              <a:gd name="connsiteX15" fmla="*/ 5807815 w 8624458"/>
              <a:gd name="connsiteY15" fmla="*/ 2083630 h 2083630"/>
              <a:gd name="connsiteX16" fmla="*/ 4740961 w 8624458"/>
              <a:gd name="connsiteY16" fmla="*/ 2083630 h 2083630"/>
              <a:gd name="connsiteX17" fmla="*/ 4232463 w 8624458"/>
              <a:gd name="connsiteY17" fmla="*/ 2083630 h 2083630"/>
              <a:gd name="connsiteX18" fmla="*/ 3743906 w 8624458"/>
              <a:gd name="connsiteY18" fmla="*/ 2083630 h 2083630"/>
              <a:gd name="connsiteX19" fmla="*/ 2816641 w 8624458"/>
              <a:gd name="connsiteY19" fmla="*/ 2083630 h 2083630"/>
              <a:gd name="connsiteX20" fmla="*/ 1889379 w 8624458"/>
              <a:gd name="connsiteY20" fmla="*/ 2083630 h 2083630"/>
              <a:gd name="connsiteX21" fmla="*/ 822529 w 8624458"/>
              <a:gd name="connsiteY21" fmla="*/ 2083630 h 2083630"/>
              <a:gd name="connsiteX22" fmla="*/ 0 w 8624458"/>
              <a:gd name="connsiteY22" fmla="*/ 1663319 h 2083630"/>
              <a:gd name="connsiteX23" fmla="*/ 0 w 8624458"/>
              <a:gd name="connsiteY23" fmla="*/ 1248982 h 2083630"/>
              <a:gd name="connsiteX24" fmla="*/ 0 w 8624458"/>
              <a:gd name="connsiteY24" fmla="*/ 809785 h 2083630"/>
              <a:gd name="connsiteX25" fmla="*/ 0 w 8624458"/>
              <a:gd name="connsiteY25" fmla="*/ 420309 h 2083630"/>
              <a:gd name="connsiteX0" fmla="*/ 0 w 8624458"/>
              <a:gd name="connsiteY0" fmla="*/ 420309 h 2083630"/>
              <a:gd name="connsiteX1" fmla="*/ 822529 w 8624458"/>
              <a:gd name="connsiteY1" fmla="*/ 0 h 2083630"/>
              <a:gd name="connsiteX2" fmla="*/ 1889379 w 8624458"/>
              <a:gd name="connsiteY2" fmla="*/ 0 h 2083630"/>
              <a:gd name="connsiteX3" fmla="*/ 2746849 w 8624458"/>
              <a:gd name="connsiteY3" fmla="*/ 0 h 2083630"/>
              <a:gd name="connsiteX4" fmla="*/ 3604317 w 8624458"/>
              <a:gd name="connsiteY4" fmla="*/ 0 h 2083630"/>
              <a:gd name="connsiteX5" fmla="*/ 4671168 w 8624458"/>
              <a:gd name="connsiteY5" fmla="*/ 0 h 2083630"/>
              <a:gd name="connsiteX6" fmla="*/ 5598431 w 8624458"/>
              <a:gd name="connsiteY6" fmla="*/ 0 h 2083630"/>
              <a:gd name="connsiteX7" fmla="*/ 6735077 w 8624458"/>
              <a:gd name="connsiteY7" fmla="*/ 0 h 2083630"/>
              <a:gd name="connsiteX8" fmla="*/ 7801927 w 8624458"/>
              <a:gd name="connsiteY8" fmla="*/ 0 h 2083630"/>
              <a:gd name="connsiteX9" fmla="*/ 8624458 w 8624458"/>
              <a:gd name="connsiteY9" fmla="*/ 420309 h 2083630"/>
              <a:gd name="connsiteX10" fmla="*/ 8624458 w 8624458"/>
              <a:gd name="connsiteY10" fmla="*/ 809785 h 2083630"/>
              <a:gd name="connsiteX11" fmla="*/ 8624458 w 8624458"/>
              <a:gd name="connsiteY11" fmla="*/ 1248982 h 2083630"/>
              <a:gd name="connsiteX12" fmla="*/ 8624458 w 8624458"/>
              <a:gd name="connsiteY12" fmla="*/ 1663319 h 2083630"/>
              <a:gd name="connsiteX13" fmla="*/ 7801927 w 8624458"/>
              <a:gd name="connsiteY13" fmla="*/ 2083630 h 2083630"/>
              <a:gd name="connsiteX14" fmla="*/ 7014251 w 8624458"/>
              <a:gd name="connsiteY14" fmla="*/ 2083630 h 2083630"/>
              <a:gd name="connsiteX15" fmla="*/ 5877607 w 8624458"/>
              <a:gd name="connsiteY15" fmla="*/ 2083630 h 2083630"/>
              <a:gd name="connsiteX16" fmla="*/ 4950345 w 8624458"/>
              <a:gd name="connsiteY16" fmla="*/ 2083630 h 2083630"/>
              <a:gd name="connsiteX17" fmla="*/ 4023081 w 8624458"/>
              <a:gd name="connsiteY17" fmla="*/ 2083630 h 2083630"/>
              <a:gd name="connsiteX18" fmla="*/ 2886436 w 8624458"/>
              <a:gd name="connsiteY18" fmla="*/ 2083630 h 2083630"/>
              <a:gd name="connsiteX19" fmla="*/ 1819586 w 8624458"/>
              <a:gd name="connsiteY19" fmla="*/ 2083630 h 2083630"/>
              <a:gd name="connsiteX20" fmla="*/ 822529 w 8624458"/>
              <a:gd name="connsiteY20" fmla="*/ 2083630 h 2083630"/>
              <a:gd name="connsiteX21" fmla="*/ 0 w 8624458"/>
              <a:gd name="connsiteY21" fmla="*/ 1663319 h 2083630"/>
              <a:gd name="connsiteX22" fmla="*/ 0 w 8624458"/>
              <a:gd name="connsiteY22" fmla="*/ 1248982 h 2083630"/>
              <a:gd name="connsiteX23" fmla="*/ 0 w 8624458"/>
              <a:gd name="connsiteY23" fmla="*/ 847076 h 2083630"/>
              <a:gd name="connsiteX24" fmla="*/ 0 w 8624458"/>
              <a:gd name="connsiteY24" fmla="*/ 420309 h 2083630"/>
              <a:gd name="connsiteX0" fmla="*/ 0 w 8624458"/>
              <a:gd name="connsiteY0" fmla="*/ 420309 h 2083630"/>
              <a:gd name="connsiteX1" fmla="*/ 822529 w 8624458"/>
              <a:gd name="connsiteY1" fmla="*/ 0 h 2083630"/>
              <a:gd name="connsiteX2" fmla="*/ 1819586 w 8624458"/>
              <a:gd name="connsiteY2" fmla="*/ 0 h 2083630"/>
              <a:gd name="connsiteX3" fmla="*/ 2677055 w 8624458"/>
              <a:gd name="connsiteY3" fmla="*/ 0 h 2083630"/>
              <a:gd name="connsiteX4" fmla="*/ 3534524 w 8624458"/>
              <a:gd name="connsiteY4" fmla="*/ 0 h 2083630"/>
              <a:gd name="connsiteX5" fmla="*/ 4601375 w 8624458"/>
              <a:gd name="connsiteY5" fmla="*/ 0 h 2083630"/>
              <a:gd name="connsiteX6" fmla="*/ 5389049 w 8624458"/>
              <a:gd name="connsiteY6" fmla="*/ 0 h 2083630"/>
              <a:gd name="connsiteX7" fmla="*/ 6246518 w 8624458"/>
              <a:gd name="connsiteY7" fmla="*/ 0 h 2083630"/>
              <a:gd name="connsiteX8" fmla="*/ 7801927 w 8624458"/>
              <a:gd name="connsiteY8" fmla="*/ 0 h 2083630"/>
              <a:gd name="connsiteX9" fmla="*/ 8624458 w 8624458"/>
              <a:gd name="connsiteY9" fmla="*/ 420309 h 2083630"/>
              <a:gd name="connsiteX10" fmla="*/ 8624458 w 8624458"/>
              <a:gd name="connsiteY10" fmla="*/ 847076 h 2083630"/>
              <a:gd name="connsiteX11" fmla="*/ 8624458 w 8624458"/>
              <a:gd name="connsiteY11" fmla="*/ 1261413 h 2083630"/>
              <a:gd name="connsiteX12" fmla="*/ 8624458 w 8624458"/>
              <a:gd name="connsiteY12" fmla="*/ 1663319 h 2083630"/>
              <a:gd name="connsiteX13" fmla="*/ 7801927 w 8624458"/>
              <a:gd name="connsiteY13" fmla="*/ 2083630 h 2083630"/>
              <a:gd name="connsiteX14" fmla="*/ 6804870 w 8624458"/>
              <a:gd name="connsiteY14" fmla="*/ 2083630 h 2083630"/>
              <a:gd name="connsiteX15" fmla="*/ 5807815 w 8624458"/>
              <a:gd name="connsiteY15" fmla="*/ 2083630 h 2083630"/>
              <a:gd name="connsiteX16" fmla="*/ 4740961 w 8624458"/>
              <a:gd name="connsiteY16" fmla="*/ 2083630 h 2083630"/>
              <a:gd name="connsiteX17" fmla="*/ 3743906 w 8624458"/>
              <a:gd name="connsiteY17" fmla="*/ 2083630 h 2083630"/>
              <a:gd name="connsiteX18" fmla="*/ 2816641 w 8624458"/>
              <a:gd name="connsiteY18" fmla="*/ 2083630 h 2083630"/>
              <a:gd name="connsiteX19" fmla="*/ 1889379 w 8624458"/>
              <a:gd name="connsiteY19" fmla="*/ 2083630 h 2083630"/>
              <a:gd name="connsiteX20" fmla="*/ 822529 w 8624458"/>
              <a:gd name="connsiteY20" fmla="*/ 2083630 h 2083630"/>
              <a:gd name="connsiteX21" fmla="*/ 0 w 8624458"/>
              <a:gd name="connsiteY21" fmla="*/ 1663319 h 2083630"/>
              <a:gd name="connsiteX22" fmla="*/ 0 w 8624458"/>
              <a:gd name="connsiteY22" fmla="*/ 1248982 h 2083630"/>
              <a:gd name="connsiteX23" fmla="*/ 0 w 8624458"/>
              <a:gd name="connsiteY23" fmla="*/ 809785 h 2083630"/>
              <a:gd name="connsiteX24" fmla="*/ 0 w 8624458"/>
              <a:gd name="connsiteY24" fmla="*/ 420309 h 208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624458" h="2083630" fill="none" extrusionOk="0">
                <a:moveTo>
                  <a:pt x="0" y="420309"/>
                </a:moveTo>
                <a:cubicBezTo>
                  <a:pt x="48591" y="166554"/>
                  <a:pt x="432151" y="73226"/>
                  <a:pt x="822529" y="0"/>
                </a:cubicBezTo>
                <a:cubicBezTo>
                  <a:pt x="1080218" y="-4568"/>
                  <a:pt x="1495971" y="-11941"/>
                  <a:pt x="1819586" y="0"/>
                </a:cubicBezTo>
                <a:cubicBezTo>
                  <a:pt x="2183095" y="10258"/>
                  <a:pt x="2273057" y="23178"/>
                  <a:pt x="2677055" y="0"/>
                </a:cubicBezTo>
                <a:cubicBezTo>
                  <a:pt x="3084113" y="-29508"/>
                  <a:pt x="3240618" y="36784"/>
                  <a:pt x="3534524" y="0"/>
                </a:cubicBezTo>
                <a:cubicBezTo>
                  <a:pt x="3901803" y="-14382"/>
                  <a:pt x="4363854" y="49122"/>
                  <a:pt x="4601375" y="0"/>
                </a:cubicBezTo>
                <a:cubicBezTo>
                  <a:pt x="4849291" y="368"/>
                  <a:pt x="5189969" y="-45350"/>
                  <a:pt x="5389049" y="0"/>
                </a:cubicBezTo>
                <a:cubicBezTo>
                  <a:pt x="5496622" y="-3753"/>
                  <a:pt x="5912260" y="-33482"/>
                  <a:pt x="6246518" y="0"/>
                </a:cubicBezTo>
                <a:cubicBezTo>
                  <a:pt x="6505691" y="-62063"/>
                  <a:pt x="7417354" y="84147"/>
                  <a:pt x="7801927" y="0"/>
                </a:cubicBezTo>
                <a:cubicBezTo>
                  <a:pt x="8226753" y="-68002"/>
                  <a:pt x="8552044" y="177690"/>
                  <a:pt x="8624458" y="420309"/>
                </a:cubicBezTo>
                <a:cubicBezTo>
                  <a:pt x="8656927" y="621551"/>
                  <a:pt x="8636421" y="683460"/>
                  <a:pt x="8624458" y="847076"/>
                </a:cubicBezTo>
                <a:cubicBezTo>
                  <a:pt x="8569814" y="999389"/>
                  <a:pt x="8655071" y="1077039"/>
                  <a:pt x="8624458" y="1261413"/>
                </a:cubicBezTo>
                <a:cubicBezTo>
                  <a:pt x="8592168" y="1441092"/>
                  <a:pt x="8664199" y="1514539"/>
                  <a:pt x="8624458" y="1663319"/>
                </a:cubicBezTo>
                <a:cubicBezTo>
                  <a:pt x="8653322" y="1925755"/>
                  <a:pt x="8261161" y="2046959"/>
                  <a:pt x="7801927" y="2083630"/>
                </a:cubicBezTo>
                <a:cubicBezTo>
                  <a:pt x="7352235" y="2069082"/>
                  <a:pt x="7188895" y="2090078"/>
                  <a:pt x="6804870" y="2083630"/>
                </a:cubicBezTo>
                <a:cubicBezTo>
                  <a:pt x="6385160" y="2043952"/>
                  <a:pt x="6123449" y="2056291"/>
                  <a:pt x="5807815" y="2083630"/>
                </a:cubicBezTo>
                <a:cubicBezTo>
                  <a:pt x="5426312" y="2100682"/>
                  <a:pt x="5248794" y="2107260"/>
                  <a:pt x="4740961" y="2083630"/>
                </a:cubicBezTo>
                <a:cubicBezTo>
                  <a:pt x="4572284" y="2070464"/>
                  <a:pt x="4380846" y="2077786"/>
                  <a:pt x="4232463" y="2083630"/>
                </a:cubicBezTo>
                <a:cubicBezTo>
                  <a:pt x="4084080" y="2089474"/>
                  <a:pt x="3848567" y="2075140"/>
                  <a:pt x="3743906" y="2083630"/>
                </a:cubicBezTo>
                <a:cubicBezTo>
                  <a:pt x="3517238" y="2117107"/>
                  <a:pt x="3018583" y="2072521"/>
                  <a:pt x="2816641" y="2083630"/>
                </a:cubicBezTo>
                <a:cubicBezTo>
                  <a:pt x="2623297" y="2045069"/>
                  <a:pt x="2205898" y="2070104"/>
                  <a:pt x="1889379" y="2083630"/>
                </a:cubicBezTo>
                <a:cubicBezTo>
                  <a:pt x="1690258" y="2129864"/>
                  <a:pt x="1350299" y="2120359"/>
                  <a:pt x="822529" y="2083630"/>
                </a:cubicBezTo>
                <a:cubicBezTo>
                  <a:pt x="441506" y="1992829"/>
                  <a:pt x="151249" y="1925696"/>
                  <a:pt x="0" y="1663319"/>
                </a:cubicBezTo>
                <a:cubicBezTo>
                  <a:pt x="60267" y="1521163"/>
                  <a:pt x="-32806" y="1393498"/>
                  <a:pt x="0" y="1248982"/>
                </a:cubicBezTo>
                <a:cubicBezTo>
                  <a:pt x="20829" y="1122347"/>
                  <a:pt x="23343" y="973396"/>
                  <a:pt x="0" y="809785"/>
                </a:cubicBezTo>
                <a:cubicBezTo>
                  <a:pt x="-11500" y="630932"/>
                  <a:pt x="-60314" y="518460"/>
                  <a:pt x="0" y="420309"/>
                </a:cubicBezTo>
                <a:close/>
              </a:path>
              <a:path w="8624458" h="2083630" stroke="0" extrusionOk="0">
                <a:moveTo>
                  <a:pt x="0" y="420309"/>
                </a:moveTo>
                <a:cubicBezTo>
                  <a:pt x="34395" y="157718"/>
                  <a:pt x="405985" y="-77342"/>
                  <a:pt x="822529" y="0"/>
                </a:cubicBezTo>
                <a:cubicBezTo>
                  <a:pt x="1112277" y="25038"/>
                  <a:pt x="1683559" y="-3117"/>
                  <a:pt x="1889379" y="0"/>
                </a:cubicBezTo>
                <a:cubicBezTo>
                  <a:pt x="2093980" y="-11247"/>
                  <a:pt x="2471158" y="-36597"/>
                  <a:pt x="2746849" y="0"/>
                </a:cubicBezTo>
                <a:cubicBezTo>
                  <a:pt x="3033173" y="65953"/>
                  <a:pt x="3409069" y="2201"/>
                  <a:pt x="3604317" y="0"/>
                </a:cubicBezTo>
                <a:cubicBezTo>
                  <a:pt x="3775401" y="-261"/>
                  <a:pt x="4345667" y="90567"/>
                  <a:pt x="4671168" y="0"/>
                </a:cubicBezTo>
                <a:cubicBezTo>
                  <a:pt x="4998113" y="22289"/>
                  <a:pt x="5329978" y="-132"/>
                  <a:pt x="5598431" y="0"/>
                </a:cubicBezTo>
                <a:cubicBezTo>
                  <a:pt x="5876255" y="31755"/>
                  <a:pt x="6472155" y="-12616"/>
                  <a:pt x="6735077" y="0"/>
                </a:cubicBezTo>
                <a:cubicBezTo>
                  <a:pt x="7039282" y="30351"/>
                  <a:pt x="7500865" y="-4758"/>
                  <a:pt x="7801927" y="0"/>
                </a:cubicBezTo>
                <a:cubicBezTo>
                  <a:pt x="8164782" y="-6723"/>
                  <a:pt x="8701342" y="152130"/>
                  <a:pt x="8624458" y="420309"/>
                </a:cubicBezTo>
                <a:cubicBezTo>
                  <a:pt x="8631539" y="529989"/>
                  <a:pt x="8588683" y="698780"/>
                  <a:pt x="8624458" y="809785"/>
                </a:cubicBezTo>
                <a:cubicBezTo>
                  <a:pt x="8666915" y="866774"/>
                  <a:pt x="8596699" y="1117767"/>
                  <a:pt x="8624458" y="1248982"/>
                </a:cubicBezTo>
                <a:cubicBezTo>
                  <a:pt x="8663002" y="1423212"/>
                  <a:pt x="8621207" y="1471347"/>
                  <a:pt x="8624458" y="1663319"/>
                </a:cubicBezTo>
                <a:cubicBezTo>
                  <a:pt x="8591474" y="1840221"/>
                  <a:pt x="8131611" y="2122293"/>
                  <a:pt x="7801927" y="2083630"/>
                </a:cubicBezTo>
                <a:cubicBezTo>
                  <a:pt x="7671823" y="2057553"/>
                  <a:pt x="7191999" y="2078147"/>
                  <a:pt x="7014251" y="2083630"/>
                </a:cubicBezTo>
                <a:cubicBezTo>
                  <a:pt x="6685690" y="2033066"/>
                  <a:pt x="6292659" y="2166419"/>
                  <a:pt x="5877607" y="2083630"/>
                </a:cubicBezTo>
                <a:cubicBezTo>
                  <a:pt x="5469339" y="2033003"/>
                  <a:pt x="5288951" y="2061770"/>
                  <a:pt x="4950345" y="2083630"/>
                </a:cubicBezTo>
                <a:cubicBezTo>
                  <a:pt x="4621668" y="2142928"/>
                  <a:pt x="4276673" y="2116092"/>
                  <a:pt x="4023081" y="2083630"/>
                </a:cubicBezTo>
                <a:cubicBezTo>
                  <a:pt x="3817309" y="2082419"/>
                  <a:pt x="3484284" y="2109944"/>
                  <a:pt x="2886436" y="2083630"/>
                </a:cubicBezTo>
                <a:cubicBezTo>
                  <a:pt x="2330234" y="2085097"/>
                  <a:pt x="2344590" y="2105931"/>
                  <a:pt x="1819586" y="2083630"/>
                </a:cubicBezTo>
                <a:cubicBezTo>
                  <a:pt x="1306369" y="2052839"/>
                  <a:pt x="1023928" y="2118109"/>
                  <a:pt x="822529" y="2083630"/>
                </a:cubicBezTo>
                <a:cubicBezTo>
                  <a:pt x="378043" y="2059133"/>
                  <a:pt x="67253" y="1948458"/>
                  <a:pt x="0" y="1663319"/>
                </a:cubicBezTo>
                <a:cubicBezTo>
                  <a:pt x="25284" y="1531095"/>
                  <a:pt x="-40666" y="1484977"/>
                  <a:pt x="0" y="1248982"/>
                </a:cubicBezTo>
                <a:cubicBezTo>
                  <a:pt x="21078" y="1043496"/>
                  <a:pt x="11428" y="1047089"/>
                  <a:pt x="0" y="847076"/>
                </a:cubicBezTo>
                <a:cubicBezTo>
                  <a:pt x="22878" y="644673"/>
                  <a:pt x="-16069" y="521184"/>
                  <a:pt x="0" y="420309"/>
                </a:cubicBezTo>
                <a:close/>
              </a:path>
              <a:path w="8624458" h="2083630" fill="none" stroke="0" extrusionOk="0">
                <a:moveTo>
                  <a:pt x="0" y="420309"/>
                </a:moveTo>
                <a:cubicBezTo>
                  <a:pt x="-39005" y="100770"/>
                  <a:pt x="458385" y="-9593"/>
                  <a:pt x="822529" y="0"/>
                </a:cubicBezTo>
                <a:cubicBezTo>
                  <a:pt x="987566" y="48514"/>
                  <a:pt x="1359114" y="38457"/>
                  <a:pt x="1819586" y="0"/>
                </a:cubicBezTo>
                <a:cubicBezTo>
                  <a:pt x="2214735" y="17879"/>
                  <a:pt x="2258266" y="6047"/>
                  <a:pt x="2677055" y="0"/>
                </a:cubicBezTo>
                <a:cubicBezTo>
                  <a:pt x="3060182" y="-25752"/>
                  <a:pt x="3281162" y="-43222"/>
                  <a:pt x="3534524" y="0"/>
                </a:cubicBezTo>
                <a:cubicBezTo>
                  <a:pt x="3849795" y="-26145"/>
                  <a:pt x="4328912" y="15815"/>
                  <a:pt x="4601375" y="0"/>
                </a:cubicBezTo>
                <a:cubicBezTo>
                  <a:pt x="4823421" y="-36180"/>
                  <a:pt x="5122015" y="11004"/>
                  <a:pt x="5389049" y="0"/>
                </a:cubicBezTo>
                <a:cubicBezTo>
                  <a:pt x="5584141" y="-25487"/>
                  <a:pt x="5858417" y="-23261"/>
                  <a:pt x="6246518" y="0"/>
                </a:cubicBezTo>
                <a:cubicBezTo>
                  <a:pt x="6559559" y="6206"/>
                  <a:pt x="7360959" y="35888"/>
                  <a:pt x="7801927" y="0"/>
                </a:cubicBezTo>
                <a:cubicBezTo>
                  <a:pt x="8184329" y="-55572"/>
                  <a:pt x="8623355" y="120166"/>
                  <a:pt x="8624458" y="420309"/>
                </a:cubicBezTo>
                <a:cubicBezTo>
                  <a:pt x="8674932" y="602690"/>
                  <a:pt x="8666137" y="699270"/>
                  <a:pt x="8624458" y="847076"/>
                </a:cubicBezTo>
                <a:cubicBezTo>
                  <a:pt x="8596952" y="1024038"/>
                  <a:pt x="8631944" y="1084561"/>
                  <a:pt x="8624458" y="1261413"/>
                </a:cubicBezTo>
                <a:cubicBezTo>
                  <a:pt x="8610223" y="1408642"/>
                  <a:pt x="8634901" y="1502609"/>
                  <a:pt x="8624458" y="1663319"/>
                </a:cubicBezTo>
                <a:cubicBezTo>
                  <a:pt x="8702994" y="1962419"/>
                  <a:pt x="8244662" y="2027969"/>
                  <a:pt x="7801927" y="2083630"/>
                </a:cubicBezTo>
                <a:cubicBezTo>
                  <a:pt x="7366239" y="2054519"/>
                  <a:pt x="7195817" y="2111797"/>
                  <a:pt x="6804870" y="2083630"/>
                </a:cubicBezTo>
                <a:cubicBezTo>
                  <a:pt x="6484081" y="2058787"/>
                  <a:pt x="6191437" y="2046368"/>
                  <a:pt x="5807815" y="2083630"/>
                </a:cubicBezTo>
                <a:cubicBezTo>
                  <a:pt x="5433250" y="2043670"/>
                  <a:pt x="5256897" y="2017779"/>
                  <a:pt x="4740961" y="2083630"/>
                </a:cubicBezTo>
                <a:cubicBezTo>
                  <a:pt x="4223136" y="2069381"/>
                  <a:pt x="4008969" y="2049379"/>
                  <a:pt x="3743906" y="2083630"/>
                </a:cubicBezTo>
                <a:cubicBezTo>
                  <a:pt x="3535596" y="2133210"/>
                  <a:pt x="3017763" y="2065114"/>
                  <a:pt x="2816641" y="2083630"/>
                </a:cubicBezTo>
                <a:cubicBezTo>
                  <a:pt x="2642059" y="2075003"/>
                  <a:pt x="2114226" y="2072917"/>
                  <a:pt x="1889379" y="2083630"/>
                </a:cubicBezTo>
                <a:cubicBezTo>
                  <a:pt x="1629044" y="2035588"/>
                  <a:pt x="1325142" y="2076301"/>
                  <a:pt x="822529" y="2083630"/>
                </a:cubicBezTo>
                <a:cubicBezTo>
                  <a:pt x="376614" y="2074658"/>
                  <a:pt x="172638" y="1919143"/>
                  <a:pt x="0" y="1663319"/>
                </a:cubicBezTo>
                <a:cubicBezTo>
                  <a:pt x="33474" y="1488398"/>
                  <a:pt x="7602" y="1366432"/>
                  <a:pt x="0" y="1248982"/>
                </a:cubicBezTo>
                <a:cubicBezTo>
                  <a:pt x="-1609" y="1138849"/>
                  <a:pt x="31315" y="947418"/>
                  <a:pt x="0" y="809785"/>
                </a:cubicBezTo>
                <a:cubicBezTo>
                  <a:pt x="-9876" y="646516"/>
                  <a:pt x="-71413" y="523900"/>
                  <a:pt x="0" y="420309"/>
                </a:cubicBezTo>
                <a:close/>
              </a:path>
              <a:path w="8624458" h="2083630" fill="none" stroke="0" extrusionOk="0">
                <a:moveTo>
                  <a:pt x="0" y="420309"/>
                </a:moveTo>
                <a:cubicBezTo>
                  <a:pt x="-20972" y="212167"/>
                  <a:pt x="395285" y="51326"/>
                  <a:pt x="822529" y="0"/>
                </a:cubicBezTo>
                <a:cubicBezTo>
                  <a:pt x="1060965" y="8071"/>
                  <a:pt x="1404118" y="44002"/>
                  <a:pt x="1819586" y="0"/>
                </a:cubicBezTo>
                <a:cubicBezTo>
                  <a:pt x="2213851" y="9265"/>
                  <a:pt x="2263107" y="15722"/>
                  <a:pt x="2677055" y="0"/>
                </a:cubicBezTo>
                <a:cubicBezTo>
                  <a:pt x="3048884" y="-18835"/>
                  <a:pt x="3265831" y="11931"/>
                  <a:pt x="3534524" y="0"/>
                </a:cubicBezTo>
                <a:cubicBezTo>
                  <a:pt x="3931107" y="-50211"/>
                  <a:pt x="4377970" y="2121"/>
                  <a:pt x="4601375" y="0"/>
                </a:cubicBezTo>
                <a:cubicBezTo>
                  <a:pt x="4846761" y="-29890"/>
                  <a:pt x="5154311" y="26884"/>
                  <a:pt x="5389049" y="0"/>
                </a:cubicBezTo>
                <a:cubicBezTo>
                  <a:pt x="5587999" y="-37660"/>
                  <a:pt x="5955039" y="23803"/>
                  <a:pt x="6246518" y="0"/>
                </a:cubicBezTo>
                <a:cubicBezTo>
                  <a:pt x="6474776" y="-36820"/>
                  <a:pt x="7397350" y="-17432"/>
                  <a:pt x="7801927" y="0"/>
                </a:cubicBezTo>
                <a:cubicBezTo>
                  <a:pt x="8178087" y="-89554"/>
                  <a:pt x="8634974" y="128118"/>
                  <a:pt x="8624458" y="420309"/>
                </a:cubicBezTo>
                <a:cubicBezTo>
                  <a:pt x="8667918" y="630182"/>
                  <a:pt x="8644905" y="696670"/>
                  <a:pt x="8624458" y="847076"/>
                </a:cubicBezTo>
                <a:cubicBezTo>
                  <a:pt x="8570561" y="993615"/>
                  <a:pt x="8634655" y="1069771"/>
                  <a:pt x="8624458" y="1261413"/>
                </a:cubicBezTo>
                <a:cubicBezTo>
                  <a:pt x="8586336" y="1423877"/>
                  <a:pt x="8639182" y="1537279"/>
                  <a:pt x="8624458" y="1663319"/>
                </a:cubicBezTo>
                <a:cubicBezTo>
                  <a:pt x="8760077" y="1864126"/>
                  <a:pt x="8245089" y="2072040"/>
                  <a:pt x="7801927" y="2083630"/>
                </a:cubicBezTo>
                <a:cubicBezTo>
                  <a:pt x="7355343" y="2085611"/>
                  <a:pt x="7210195" y="2066771"/>
                  <a:pt x="6804870" y="2083630"/>
                </a:cubicBezTo>
                <a:cubicBezTo>
                  <a:pt x="6424217" y="2055379"/>
                  <a:pt x="6061718" y="2036117"/>
                  <a:pt x="5807815" y="2083630"/>
                </a:cubicBezTo>
                <a:cubicBezTo>
                  <a:pt x="5417146" y="2083606"/>
                  <a:pt x="5258989" y="2046004"/>
                  <a:pt x="4740961" y="2083630"/>
                </a:cubicBezTo>
                <a:cubicBezTo>
                  <a:pt x="4572326" y="2106997"/>
                  <a:pt x="4353682" y="2084351"/>
                  <a:pt x="4242434" y="2083630"/>
                </a:cubicBezTo>
                <a:cubicBezTo>
                  <a:pt x="4131186" y="2082909"/>
                  <a:pt x="3869958" y="2076815"/>
                  <a:pt x="3743906" y="2083630"/>
                </a:cubicBezTo>
                <a:cubicBezTo>
                  <a:pt x="3542057" y="2156228"/>
                  <a:pt x="2989860" y="2055714"/>
                  <a:pt x="2816641" y="2083630"/>
                </a:cubicBezTo>
                <a:cubicBezTo>
                  <a:pt x="2600293" y="2089342"/>
                  <a:pt x="2185379" y="2132395"/>
                  <a:pt x="1889379" y="2083630"/>
                </a:cubicBezTo>
                <a:cubicBezTo>
                  <a:pt x="1607791" y="2109306"/>
                  <a:pt x="1415375" y="2067380"/>
                  <a:pt x="822529" y="2083630"/>
                </a:cubicBezTo>
                <a:cubicBezTo>
                  <a:pt x="416331" y="2030103"/>
                  <a:pt x="191474" y="1932407"/>
                  <a:pt x="0" y="1663319"/>
                </a:cubicBezTo>
                <a:cubicBezTo>
                  <a:pt x="35277" y="1526054"/>
                  <a:pt x="-33506" y="1371620"/>
                  <a:pt x="0" y="1248982"/>
                </a:cubicBezTo>
                <a:cubicBezTo>
                  <a:pt x="22625" y="1152767"/>
                  <a:pt x="9714" y="991361"/>
                  <a:pt x="0" y="809785"/>
                </a:cubicBezTo>
                <a:cubicBezTo>
                  <a:pt x="-24501" y="662901"/>
                  <a:pt x="-52615" y="510367"/>
                  <a:pt x="0" y="420309"/>
                </a:cubicBezTo>
                <a:close/>
              </a:path>
            </a:pathLst>
          </a:custGeom>
          <a:solidFill>
            <a:srgbClr val="FFFF99">
              <a:alpha val="94902"/>
            </a:srgb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129858240">
                  <a:custGeom>
                    <a:avLst/>
                    <a:gdLst>
                      <a:gd name="connsiteX0" fmla="*/ 0 w 8328152"/>
                      <a:gd name="connsiteY0" fmla="*/ 569789 h 2824655"/>
                      <a:gd name="connsiteX1" fmla="*/ 794270 w 8328152"/>
                      <a:gd name="connsiteY1" fmla="*/ 0 h 2824655"/>
                      <a:gd name="connsiteX2" fmla="*/ 1757072 w 8328152"/>
                      <a:gd name="connsiteY2" fmla="*/ 0 h 2824655"/>
                      <a:gd name="connsiteX3" fmla="*/ 2585081 w 8328152"/>
                      <a:gd name="connsiteY3" fmla="*/ 0 h 2824655"/>
                      <a:gd name="connsiteX4" fmla="*/ 3413091 w 8328152"/>
                      <a:gd name="connsiteY4" fmla="*/ 0 h 2824655"/>
                      <a:gd name="connsiteX5" fmla="*/ 4443288 w 8328152"/>
                      <a:gd name="connsiteY5" fmla="*/ 0 h 2824655"/>
                      <a:gd name="connsiteX6" fmla="*/ 5203901 w 8328152"/>
                      <a:gd name="connsiteY6" fmla="*/ 0 h 2824655"/>
                      <a:gd name="connsiteX7" fmla="*/ 6031910 w 8328152"/>
                      <a:gd name="connsiteY7" fmla="*/ 0 h 2824655"/>
                      <a:gd name="connsiteX8" fmla="*/ 7533881 w 8328152"/>
                      <a:gd name="connsiteY8" fmla="*/ 0 h 2824655"/>
                      <a:gd name="connsiteX9" fmla="*/ 8328152 w 8328152"/>
                      <a:gd name="connsiteY9" fmla="*/ 569789 h 2824655"/>
                      <a:gd name="connsiteX10" fmla="*/ 8328152 w 8328152"/>
                      <a:gd name="connsiteY10" fmla="*/ 1148332 h 2824655"/>
                      <a:gd name="connsiteX11" fmla="*/ 8328152 w 8328152"/>
                      <a:gd name="connsiteY11" fmla="*/ 1710024 h 2824655"/>
                      <a:gd name="connsiteX12" fmla="*/ 8328152 w 8328152"/>
                      <a:gd name="connsiteY12" fmla="*/ 2254865 h 2824655"/>
                      <a:gd name="connsiteX13" fmla="*/ 7533881 w 8328152"/>
                      <a:gd name="connsiteY13" fmla="*/ 2824655 h 2824655"/>
                      <a:gd name="connsiteX14" fmla="*/ 6571079 w 8328152"/>
                      <a:gd name="connsiteY14" fmla="*/ 2824655 h 2824655"/>
                      <a:gd name="connsiteX15" fmla="*/ 5608279 w 8328152"/>
                      <a:gd name="connsiteY15" fmla="*/ 2824655 h 2824655"/>
                      <a:gd name="connsiteX16" fmla="*/ 4578079 w 8328152"/>
                      <a:gd name="connsiteY16" fmla="*/ 2824655 h 2824655"/>
                      <a:gd name="connsiteX17" fmla="*/ 3615279 w 8328152"/>
                      <a:gd name="connsiteY17" fmla="*/ 2824655 h 2824655"/>
                      <a:gd name="connsiteX18" fmla="*/ 2719872 w 8328152"/>
                      <a:gd name="connsiteY18" fmla="*/ 2824655 h 2824655"/>
                      <a:gd name="connsiteX19" fmla="*/ 1824467 w 8328152"/>
                      <a:gd name="connsiteY19" fmla="*/ 2824655 h 2824655"/>
                      <a:gd name="connsiteX20" fmla="*/ 794270 w 8328152"/>
                      <a:gd name="connsiteY20" fmla="*/ 2824655 h 2824655"/>
                      <a:gd name="connsiteX21" fmla="*/ 0 w 8328152"/>
                      <a:gd name="connsiteY21" fmla="*/ 2254865 h 2824655"/>
                      <a:gd name="connsiteX22" fmla="*/ 0 w 8328152"/>
                      <a:gd name="connsiteY22" fmla="*/ 1693173 h 2824655"/>
                      <a:gd name="connsiteX23" fmla="*/ 0 w 8328152"/>
                      <a:gd name="connsiteY23" fmla="*/ 1097779 h 2824655"/>
                      <a:gd name="connsiteX24" fmla="*/ 0 w 8328152"/>
                      <a:gd name="connsiteY24" fmla="*/ 569789 h 2824655"/>
                      <a:gd name="connsiteX0" fmla="*/ 0 w 8328152"/>
                      <a:gd name="connsiteY0" fmla="*/ 569789 h 2824655"/>
                      <a:gd name="connsiteX1" fmla="*/ 794270 w 8328152"/>
                      <a:gd name="connsiteY1" fmla="*/ 0 h 2824655"/>
                      <a:gd name="connsiteX2" fmla="*/ 1824467 w 8328152"/>
                      <a:gd name="connsiteY2" fmla="*/ 0 h 2824655"/>
                      <a:gd name="connsiteX3" fmla="*/ 2652477 w 8328152"/>
                      <a:gd name="connsiteY3" fmla="*/ 0 h 2824655"/>
                      <a:gd name="connsiteX4" fmla="*/ 3480486 w 8328152"/>
                      <a:gd name="connsiteY4" fmla="*/ 0 h 2824655"/>
                      <a:gd name="connsiteX5" fmla="*/ 4510684 w 8328152"/>
                      <a:gd name="connsiteY5" fmla="*/ 0 h 2824655"/>
                      <a:gd name="connsiteX6" fmla="*/ 5406089 w 8328152"/>
                      <a:gd name="connsiteY6" fmla="*/ 0 h 2824655"/>
                      <a:gd name="connsiteX7" fmla="*/ 6503684 w 8328152"/>
                      <a:gd name="connsiteY7" fmla="*/ 0 h 2824655"/>
                      <a:gd name="connsiteX8" fmla="*/ 7533881 w 8328152"/>
                      <a:gd name="connsiteY8" fmla="*/ 0 h 2824655"/>
                      <a:gd name="connsiteX9" fmla="*/ 8328152 w 8328152"/>
                      <a:gd name="connsiteY9" fmla="*/ 569789 h 2824655"/>
                      <a:gd name="connsiteX10" fmla="*/ 8328152 w 8328152"/>
                      <a:gd name="connsiteY10" fmla="*/ 1097779 h 2824655"/>
                      <a:gd name="connsiteX11" fmla="*/ 8328152 w 8328152"/>
                      <a:gd name="connsiteY11" fmla="*/ 1693173 h 2824655"/>
                      <a:gd name="connsiteX12" fmla="*/ 8328152 w 8328152"/>
                      <a:gd name="connsiteY12" fmla="*/ 2254865 h 2824655"/>
                      <a:gd name="connsiteX13" fmla="*/ 7533881 w 8328152"/>
                      <a:gd name="connsiteY13" fmla="*/ 2824655 h 2824655"/>
                      <a:gd name="connsiteX14" fmla="*/ 6773267 w 8328152"/>
                      <a:gd name="connsiteY14" fmla="*/ 2824655 h 2824655"/>
                      <a:gd name="connsiteX15" fmla="*/ 5675674 w 8328152"/>
                      <a:gd name="connsiteY15" fmla="*/ 2824655 h 2824655"/>
                      <a:gd name="connsiteX16" fmla="*/ 4780269 w 8328152"/>
                      <a:gd name="connsiteY16" fmla="*/ 2824655 h 2824655"/>
                      <a:gd name="connsiteX17" fmla="*/ 3884863 w 8328152"/>
                      <a:gd name="connsiteY17" fmla="*/ 2824655 h 2824655"/>
                      <a:gd name="connsiteX18" fmla="*/ 2787269 w 8328152"/>
                      <a:gd name="connsiteY18" fmla="*/ 2824655 h 2824655"/>
                      <a:gd name="connsiteX19" fmla="*/ 1757072 w 8328152"/>
                      <a:gd name="connsiteY19" fmla="*/ 2824655 h 2824655"/>
                      <a:gd name="connsiteX20" fmla="*/ 794270 w 8328152"/>
                      <a:gd name="connsiteY20" fmla="*/ 2824655 h 2824655"/>
                      <a:gd name="connsiteX21" fmla="*/ 0 w 8328152"/>
                      <a:gd name="connsiteY21" fmla="*/ 2254865 h 2824655"/>
                      <a:gd name="connsiteX22" fmla="*/ 0 w 8328152"/>
                      <a:gd name="connsiteY22" fmla="*/ 1693173 h 2824655"/>
                      <a:gd name="connsiteX23" fmla="*/ 0 w 8328152"/>
                      <a:gd name="connsiteY23" fmla="*/ 1148332 h 2824655"/>
                      <a:gd name="connsiteX24" fmla="*/ 0 w 8328152"/>
                      <a:gd name="connsiteY24" fmla="*/ 569789 h 28246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8328152" h="2824655" fill="none" extrusionOk="0">
                        <a:moveTo>
                          <a:pt x="0" y="569789"/>
                        </a:moveTo>
                        <a:cubicBezTo>
                          <a:pt x="-21173" y="248015"/>
                          <a:pt x="350344" y="-9090"/>
                          <a:pt x="794270" y="0"/>
                        </a:cubicBezTo>
                        <a:cubicBezTo>
                          <a:pt x="1032902" y="10698"/>
                          <a:pt x="1423440" y="-4390"/>
                          <a:pt x="1757072" y="0"/>
                        </a:cubicBezTo>
                        <a:cubicBezTo>
                          <a:pt x="2122947" y="24800"/>
                          <a:pt x="2193602" y="16728"/>
                          <a:pt x="2585081" y="0"/>
                        </a:cubicBezTo>
                        <a:cubicBezTo>
                          <a:pt x="2966687" y="-27930"/>
                          <a:pt x="3134466" y="40816"/>
                          <a:pt x="3413091" y="0"/>
                        </a:cubicBezTo>
                        <a:cubicBezTo>
                          <a:pt x="3736167" y="-46266"/>
                          <a:pt x="4192265" y="44495"/>
                          <a:pt x="4443288" y="0"/>
                        </a:cubicBezTo>
                        <a:cubicBezTo>
                          <a:pt x="4693118" y="-6120"/>
                          <a:pt x="5003799" y="-8121"/>
                          <a:pt x="5203901" y="0"/>
                        </a:cubicBezTo>
                        <a:cubicBezTo>
                          <a:pt x="5374082" y="42398"/>
                          <a:pt x="5696635" y="-42277"/>
                          <a:pt x="6031910" y="0"/>
                        </a:cubicBezTo>
                        <a:cubicBezTo>
                          <a:pt x="6304211" y="-51668"/>
                          <a:pt x="7195172" y="9147"/>
                          <a:pt x="7533881" y="0"/>
                        </a:cubicBezTo>
                        <a:cubicBezTo>
                          <a:pt x="7926784" y="-121037"/>
                          <a:pt x="8300925" y="212482"/>
                          <a:pt x="8328152" y="569789"/>
                        </a:cubicBezTo>
                        <a:cubicBezTo>
                          <a:pt x="8369739" y="857797"/>
                          <a:pt x="8345508" y="943735"/>
                          <a:pt x="8328152" y="1148332"/>
                        </a:cubicBezTo>
                        <a:cubicBezTo>
                          <a:pt x="8289250" y="1339501"/>
                          <a:pt x="8336594" y="1475806"/>
                          <a:pt x="8328152" y="1710024"/>
                        </a:cubicBezTo>
                        <a:cubicBezTo>
                          <a:pt x="8299854" y="1952954"/>
                          <a:pt x="8346878" y="2054940"/>
                          <a:pt x="8328152" y="2254865"/>
                        </a:cubicBezTo>
                        <a:cubicBezTo>
                          <a:pt x="8366639" y="2565017"/>
                          <a:pt x="7961120" y="2792378"/>
                          <a:pt x="7533881" y="2824655"/>
                        </a:cubicBezTo>
                        <a:cubicBezTo>
                          <a:pt x="7108471" y="2822375"/>
                          <a:pt x="6950721" y="2836035"/>
                          <a:pt x="6571079" y="2824655"/>
                        </a:cubicBezTo>
                        <a:cubicBezTo>
                          <a:pt x="6187562" y="2757023"/>
                          <a:pt x="5882839" y="2838391"/>
                          <a:pt x="5608279" y="2824655"/>
                        </a:cubicBezTo>
                        <a:cubicBezTo>
                          <a:pt x="5257301" y="2801491"/>
                          <a:pt x="5075371" y="2827093"/>
                          <a:pt x="4578079" y="2824655"/>
                        </a:cubicBezTo>
                        <a:cubicBezTo>
                          <a:pt x="4084837" y="2821269"/>
                          <a:pt x="3841667" y="2829443"/>
                          <a:pt x="3615279" y="2824655"/>
                        </a:cubicBezTo>
                        <a:cubicBezTo>
                          <a:pt x="3403042" y="2870273"/>
                          <a:pt x="2912631" y="2800265"/>
                          <a:pt x="2719872" y="2824655"/>
                        </a:cubicBezTo>
                        <a:cubicBezTo>
                          <a:pt x="2518682" y="2810346"/>
                          <a:pt x="2082604" y="2835693"/>
                          <a:pt x="1824467" y="2824655"/>
                        </a:cubicBezTo>
                        <a:cubicBezTo>
                          <a:pt x="1598074" y="2800973"/>
                          <a:pt x="1313564" y="2861756"/>
                          <a:pt x="794270" y="2824655"/>
                        </a:cubicBezTo>
                        <a:cubicBezTo>
                          <a:pt x="410074" y="2785777"/>
                          <a:pt x="151877" y="2551791"/>
                          <a:pt x="0" y="2254865"/>
                        </a:cubicBezTo>
                        <a:cubicBezTo>
                          <a:pt x="46874" y="2058585"/>
                          <a:pt x="-26974" y="1860053"/>
                          <a:pt x="0" y="1693173"/>
                        </a:cubicBezTo>
                        <a:cubicBezTo>
                          <a:pt x="13242" y="1528939"/>
                          <a:pt x="24445" y="1327176"/>
                          <a:pt x="0" y="1097779"/>
                        </a:cubicBezTo>
                        <a:cubicBezTo>
                          <a:pt x="-21818" y="877607"/>
                          <a:pt x="-37698" y="712246"/>
                          <a:pt x="0" y="569789"/>
                        </a:cubicBezTo>
                        <a:close/>
                      </a:path>
                      <a:path w="8328152" h="2824655" stroke="0" extrusionOk="0">
                        <a:moveTo>
                          <a:pt x="0" y="569789"/>
                        </a:moveTo>
                        <a:cubicBezTo>
                          <a:pt x="34415" y="275985"/>
                          <a:pt x="348985" y="-53183"/>
                          <a:pt x="794270" y="0"/>
                        </a:cubicBezTo>
                        <a:cubicBezTo>
                          <a:pt x="1082723" y="-34369"/>
                          <a:pt x="1578243" y="-34258"/>
                          <a:pt x="1824467" y="0"/>
                        </a:cubicBezTo>
                        <a:cubicBezTo>
                          <a:pt x="2051421" y="-2579"/>
                          <a:pt x="2399427" y="-48796"/>
                          <a:pt x="2652477" y="0"/>
                        </a:cubicBezTo>
                        <a:cubicBezTo>
                          <a:pt x="2944535" y="32276"/>
                          <a:pt x="3296586" y="7314"/>
                          <a:pt x="3480486" y="0"/>
                        </a:cubicBezTo>
                        <a:cubicBezTo>
                          <a:pt x="3622670" y="-15082"/>
                          <a:pt x="4166589" y="29412"/>
                          <a:pt x="4510684" y="0"/>
                        </a:cubicBezTo>
                        <a:cubicBezTo>
                          <a:pt x="4818115" y="18466"/>
                          <a:pt x="5147218" y="-16320"/>
                          <a:pt x="5406089" y="0"/>
                        </a:cubicBezTo>
                        <a:cubicBezTo>
                          <a:pt x="5707135" y="31899"/>
                          <a:pt x="6244562" y="36736"/>
                          <a:pt x="6503684" y="0"/>
                        </a:cubicBezTo>
                        <a:cubicBezTo>
                          <a:pt x="6812881" y="35646"/>
                          <a:pt x="7187069" y="38439"/>
                          <a:pt x="7533881" y="0"/>
                        </a:cubicBezTo>
                        <a:cubicBezTo>
                          <a:pt x="7877295" y="31761"/>
                          <a:pt x="8401388" y="161441"/>
                          <a:pt x="8328152" y="569789"/>
                        </a:cubicBezTo>
                        <a:cubicBezTo>
                          <a:pt x="8332545" y="713122"/>
                          <a:pt x="8295783" y="968102"/>
                          <a:pt x="8328152" y="1097779"/>
                        </a:cubicBezTo>
                        <a:cubicBezTo>
                          <a:pt x="8371827" y="1190391"/>
                          <a:pt x="8307772" y="1512969"/>
                          <a:pt x="8328152" y="1693173"/>
                        </a:cubicBezTo>
                        <a:cubicBezTo>
                          <a:pt x="8358573" y="1930417"/>
                          <a:pt x="8327272" y="1994917"/>
                          <a:pt x="8328152" y="2254865"/>
                        </a:cubicBezTo>
                        <a:cubicBezTo>
                          <a:pt x="8327817" y="2471685"/>
                          <a:pt x="7886114" y="2768397"/>
                          <a:pt x="7533881" y="2824655"/>
                        </a:cubicBezTo>
                        <a:cubicBezTo>
                          <a:pt x="7404336" y="2800848"/>
                          <a:pt x="6943392" y="2828713"/>
                          <a:pt x="6773267" y="2824655"/>
                        </a:cubicBezTo>
                        <a:cubicBezTo>
                          <a:pt x="6511970" y="2848596"/>
                          <a:pt x="6051666" y="2909113"/>
                          <a:pt x="5675674" y="2824655"/>
                        </a:cubicBezTo>
                        <a:cubicBezTo>
                          <a:pt x="5272624" y="2803444"/>
                          <a:pt x="5099847" y="2804585"/>
                          <a:pt x="4780269" y="2824655"/>
                        </a:cubicBezTo>
                        <a:cubicBezTo>
                          <a:pt x="4443722" y="2818938"/>
                          <a:pt x="4152954" y="2859352"/>
                          <a:pt x="3884863" y="2824655"/>
                        </a:cubicBezTo>
                        <a:cubicBezTo>
                          <a:pt x="3639990" y="2763942"/>
                          <a:pt x="3345889" y="2806915"/>
                          <a:pt x="2787269" y="2824655"/>
                        </a:cubicBezTo>
                        <a:cubicBezTo>
                          <a:pt x="2248853" y="2828114"/>
                          <a:pt x="2266690" y="2851637"/>
                          <a:pt x="1757072" y="2824655"/>
                        </a:cubicBezTo>
                        <a:cubicBezTo>
                          <a:pt x="1264520" y="2816040"/>
                          <a:pt x="997560" y="2861455"/>
                          <a:pt x="794270" y="2824655"/>
                        </a:cubicBezTo>
                        <a:cubicBezTo>
                          <a:pt x="368098" y="2772367"/>
                          <a:pt x="8740" y="2610462"/>
                          <a:pt x="0" y="2254865"/>
                        </a:cubicBezTo>
                        <a:cubicBezTo>
                          <a:pt x="13735" y="2078112"/>
                          <a:pt x="-42837" y="1987533"/>
                          <a:pt x="0" y="1693173"/>
                        </a:cubicBezTo>
                        <a:cubicBezTo>
                          <a:pt x="20169" y="1417708"/>
                          <a:pt x="8293" y="1420339"/>
                          <a:pt x="0" y="1148332"/>
                        </a:cubicBezTo>
                        <a:cubicBezTo>
                          <a:pt x="11665" y="873472"/>
                          <a:pt x="-816" y="731187"/>
                          <a:pt x="0" y="569789"/>
                        </a:cubicBezTo>
                        <a:close/>
                      </a:path>
                      <a:path w="8328152" h="2824655" fill="none" stroke="0" extrusionOk="0">
                        <a:moveTo>
                          <a:pt x="0" y="569789"/>
                        </a:moveTo>
                        <a:cubicBezTo>
                          <a:pt x="-17066" y="229733"/>
                          <a:pt x="435984" y="101292"/>
                          <a:pt x="794270" y="0"/>
                        </a:cubicBezTo>
                        <a:cubicBezTo>
                          <a:pt x="951837" y="16931"/>
                          <a:pt x="1335097" y="9457"/>
                          <a:pt x="1757072" y="0"/>
                        </a:cubicBezTo>
                        <a:cubicBezTo>
                          <a:pt x="2130699" y="24501"/>
                          <a:pt x="2177339" y="23180"/>
                          <a:pt x="2585081" y="0"/>
                        </a:cubicBezTo>
                        <a:cubicBezTo>
                          <a:pt x="2949801" y="-16818"/>
                          <a:pt x="3150624" y="-2419"/>
                          <a:pt x="3413091" y="0"/>
                        </a:cubicBezTo>
                        <a:cubicBezTo>
                          <a:pt x="3719670" y="-21802"/>
                          <a:pt x="4226532" y="7168"/>
                          <a:pt x="4443288" y="0"/>
                        </a:cubicBezTo>
                        <a:cubicBezTo>
                          <a:pt x="4649804" y="-62610"/>
                          <a:pt x="4951204" y="20889"/>
                          <a:pt x="5203901" y="0"/>
                        </a:cubicBezTo>
                        <a:cubicBezTo>
                          <a:pt x="5442205" y="-41593"/>
                          <a:pt x="5691790" y="20272"/>
                          <a:pt x="6031910" y="0"/>
                        </a:cubicBezTo>
                        <a:cubicBezTo>
                          <a:pt x="6301828" y="-11789"/>
                          <a:pt x="7044373" y="8744"/>
                          <a:pt x="7533881" y="0"/>
                        </a:cubicBezTo>
                        <a:cubicBezTo>
                          <a:pt x="7915480" y="-67307"/>
                          <a:pt x="8319901" y="188843"/>
                          <a:pt x="8328152" y="569789"/>
                        </a:cubicBezTo>
                        <a:cubicBezTo>
                          <a:pt x="8359585" y="826763"/>
                          <a:pt x="8369103" y="944493"/>
                          <a:pt x="8328152" y="1148332"/>
                        </a:cubicBezTo>
                        <a:cubicBezTo>
                          <a:pt x="8292525" y="1360758"/>
                          <a:pt x="8339417" y="1475148"/>
                          <a:pt x="8328152" y="1710024"/>
                        </a:cubicBezTo>
                        <a:cubicBezTo>
                          <a:pt x="8306592" y="1918834"/>
                          <a:pt x="8326359" y="2070763"/>
                          <a:pt x="8328152" y="2254865"/>
                        </a:cubicBezTo>
                        <a:cubicBezTo>
                          <a:pt x="8401186" y="2556341"/>
                          <a:pt x="7935224" y="2846357"/>
                          <a:pt x="7533881" y="2824655"/>
                        </a:cubicBezTo>
                        <a:cubicBezTo>
                          <a:pt x="7096916" y="2811548"/>
                          <a:pt x="6939729" y="2828243"/>
                          <a:pt x="6571079" y="2824655"/>
                        </a:cubicBezTo>
                        <a:cubicBezTo>
                          <a:pt x="6232958" y="2819139"/>
                          <a:pt x="5943116" y="2841464"/>
                          <a:pt x="5608279" y="2824655"/>
                        </a:cubicBezTo>
                        <a:cubicBezTo>
                          <a:pt x="5247843" y="2809223"/>
                          <a:pt x="5068993" y="2796212"/>
                          <a:pt x="4578079" y="2824655"/>
                        </a:cubicBezTo>
                        <a:cubicBezTo>
                          <a:pt x="4067407" y="2850349"/>
                          <a:pt x="3864857" y="2803602"/>
                          <a:pt x="3615279" y="2824655"/>
                        </a:cubicBezTo>
                        <a:cubicBezTo>
                          <a:pt x="3422035" y="2861759"/>
                          <a:pt x="2927009" y="2832508"/>
                          <a:pt x="2719872" y="2824655"/>
                        </a:cubicBezTo>
                        <a:cubicBezTo>
                          <a:pt x="2543651" y="2863435"/>
                          <a:pt x="2009563" y="2836182"/>
                          <a:pt x="1824467" y="2824655"/>
                        </a:cubicBezTo>
                        <a:cubicBezTo>
                          <a:pt x="1588703" y="2839814"/>
                          <a:pt x="1305414" y="2823569"/>
                          <a:pt x="794270" y="2824655"/>
                        </a:cubicBezTo>
                        <a:cubicBezTo>
                          <a:pt x="354245" y="2866136"/>
                          <a:pt x="144588" y="2532945"/>
                          <a:pt x="0" y="2254865"/>
                        </a:cubicBezTo>
                        <a:cubicBezTo>
                          <a:pt x="24290" y="2006971"/>
                          <a:pt x="-1622" y="1855306"/>
                          <a:pt x="0" y="1693173"/>
                        </a:cubicBezTo>
                        <a:cubicBezTo>
                          <a:pt x="-16225" y="1557229"/>
                          <a:pt x="9283" y="1317445"/>
                          <a:pt x="0" y="1097779"/>
                        </a:cubicBezTo>
                        <a:cubicBezTo>
                          <a:pt x="-16805" y="901394"/>
                          <a:pt x="-56029" y="721660"/>
                          <a:pt x="0" y="569789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3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2300" b="1" i="1" dirty="0">
              <a:solidFill>
                <a:prstClr val="black"/>
              </a:solidFill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3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32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kumimoji="0" lang="en-US" sz="32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hôm</a:t>
            </a:r>
            <a:r>
              <a:rPr kumimoji="0" lang="en-US" sz="32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nay </a:t>
            </a:r>
            <a:r>
              <a:rPr kumimoji="0" lang="en-US" sz="3200" b="1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giúp</a:t>
            </a:r>
            <a:r>
              <a:rPr kumimoji="0" lang="en-US" sz="32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32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em</a:t>
            </a:r>
            <a:r>
              <a:rPr kumimoji="0" lang="en-US" sz="32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biết</a:t>
            </a:r>
            <a:r>
              <a:rPr kumimoji="0" lang="en-US" sz="32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32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điều</a:t>
            </a:r>
            <a:r>
              <a:rPr kumimoji="0" lang="en-US" sz="32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gì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?</a:t>
            </a: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3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   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31544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09901" y="100329"/>
            <a:ext cx="8675258" cy="4833622"/>
            <a:chOff x="0" y="-38100"/>
            <a:chExt cx="3875293" cy="16861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" name="Group 5">
            <a:extLst>
              <a:ext uri="{FF2B5EF4-FFF2-40B4-BE49-F238E27FC236}">
                <a16:creationId xmlns:a16="http://schemas.microsoft.com/office/drawing/2014/main" id="{5DD955E9-D3CA-7885-CDB7-3760D0A3DB2D}"/>
              </a:ext>
            </a:extLst>
          </p:cNvPr>
          <p:cNvGrpSpPr/>
          <p:nvPr/>
        </p:nvGrpSpPr>
        <p:grpSpPr>
          <a:xfrm>
            <a:off x="-2189311" y="5864507"/>
            <a:ext cx="5427812" cy="1987973"/>
            <a:chOff x="0" y="0"/>
            <a:chExt cx="3811199" cy="1275913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DD95521-62A4-7099-C3C7-9A30FF8512CC}"/>
                </a:ext>
              </a:extLst>
            </p:cNvPr>
            <p:cNvSpPr/>
            <p:nvPr/>
          </p:nvSpPr>
          <p:spPr>
            <a:xfrm>
              <a:off x="0" y="0"/>
              <a:ext cx="3811199" cy="1275913"/>
            </a:xfrm>
            <a:custGeom>
              <a:avLst/>
              <a:gdLst/>
              <a:ahLst/>
              <a:cxnLst/>
              <a:rect l="l" t="t" r="r" b="b"/>
              <a:pathLst>
                <a:path w="3811199" h="1275913">
                  <a:moveTo>
                    <a:pt x="27285" y="0"/>
                  </a:moveTo>
                  <a:lnTo>
                    <a:pt x="3783914" y="0"/>
                  </a:lnTo>
                  <a:cubicBezTo>
                    <a:pt x="3791150" y="0"/>
                    <a:pt x="3798090" y="2875"/>
                    <a:pt x="3803207" y="7992"/>
                  </a:cubicBezTo>
                  <a:cubicBezTo>
                    <a:pt x="3808325" y="13109"/>
                    <a:pt x="3811199" y="20049"/>
                    <a:pt x="3811199" y="27285"/>
                  </a:cubicBezTo>
                  <a:lnTo>
                    <a:pt x="3811199" y="1248628"/>
                  </a:lnTo>
                  <a:cubicBezTo>
                    <a:pt x="3811199" y="1263697"/>
                    <a:pt x="3798983" y="1275913"/>
                    <a:pt x="3783914" y="1275913"/>
                  </a:cubicBezTo>
                  <a:lnTo>
                    <a:pt x="27285" y="1275913"/>
                  </a:lnTo>
                  <a:cubicBezTo>
                    <a:pt x="12216" y="1275913"/>
                    <a:pt x="0" y="1263697"/>
                    <a:pt x="0" y="1248628"/>
                  </a:cubicBezTo>
                  <a:lnTo>
                    <a:pt x="0" y="27285"/>
                  </a:lnTo>
                  <a:cubicBezTo>
                    <a:pt x="0" y="12216"/>
                    <a:pt x="12216" y="0"/>
                    <a:pt x="27285" y="0"/>
                  </a:cubicBezTo>
                  <a:close/>
                </a:path>
              </a:pathLst>
            </a:custGeom>
            <a:solidFill>
              <a:srgbClr val="FFFAF8"/>
            </a:solidFill>
            <a:ln w="76200" cap="rnd">
              <a:solidFill>
                <a:srgbClr val="FF8E7C"/>
              </a:solidFill>
              <a:prstDash val="solid"/>
              <a:round/>
            </a:ln>
          </p:spPr>
        </p: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61B6003F-3B01-DB89-8BB8-7AB67F159428}"/>
                </a:ext>
              </a:extLst>
            </p:cNvPr>
            <p:cNvSpPr txBox="1"/>
            <p:nvPr/>
          </p:nvSpPr>
          <p:spPr>
            <a:xfrm>
              <a:off x="0" y="-76200"/>
              <a:ext cx="3811199" cy="1352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9" name="图片 2">
            <a:extLst>
              <a:ext uri="{FF2B5EF4-FFF2-40B4-BE49-F238E27FC236}">
                <a16:creationId xmlns:a16="http://schemas.microsoft.com/office/drawing/2014/main" id="{D9790DFC-6767-9F76-AF67-2342B689BE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0742"/>
            <a:ext cx="8626318" cy="4358629"/>
          </a:xfrm>
          <a:prstGeom prst="rect">
            <a:avLst/>
          </a:prstGeom>
          <a:noFill/>
        </p:spPr>
      </p:pic>
      <p:pic>
        <p:nvPicPr>
          <p:cNvPr id="19" name="图片 1">
            <a:extLst>
              <a:ext uri="{FF2B5EF4-FFF2-40B4-BE49-F238E27FC236}">
                <a16:creationId xmlns:a16="http://schemas.microsoft.com/office/drawing/2014/main" id="{FB2790DC-2C5F-DB6D-462C-1B777CF8E3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2" r="14112"/>
          <a:stretch/>
        </p:blipFill>
        <p:spPr>
          <a:xfrm rot="20765643">
            <a:off x="-199937" y="143890"/>
            <a:ext cx="2075091" cy="1390099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21" name="文本框 4">
            <a:extLst>
              <a:ext uri="{FF2B5EF4-FFF2-40B4-BE49-F238E27FC236}">
                <a16:creationId xmlns:a16="http://schemas.microsoft.com/office/drawing/2014/main" id="{4D2EA023-1E91-D248-FC22-F64225375AE7}"/>
              </a:ext>
            </a:extLst>
          </p:cNvPr>
          <p:cNvSpPr txBox="1"/>
          <p:nvPr/>
        </p:nvSpPr>
        <p:spPr>
          <a:xfrm rot="20502917">
            <a:off x="17419" y="798736"/>
            <a:ext cx="21347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8947">
              <a:defRPr/>
            </a:pPr>
            <a:r>
              <a:rPr lang="en-US" altLang="zh-CN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II.BÀI HỌC</a:t>
            </a:r>
            <a:endParaRPr lang="zh-CN" altLang="en-US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10C6A9-DEAB-047C-AC5A-2FB7E8647BF5}"/>
              </a:ext>
            </a:extLst>
          </p:cNvPr>
          <p:cNvSpPr txBox="1"/>
          <p:nvPr/>
        </p:nvSpPr>
        <p:spPr>
          <a:xfrm>
            <a:off x="1160607" y="1375430"/>
            <a:ext cx="682278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    </a:t>
            </a:r>
            <a:r>
              <a:rPr lang="vi-VN" sz="2700" b="1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Từ đa nghĩa </a:t>
            </a:r>
            <a:r>
              <a:rPr lang="vi-VN" sz="2700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là từ nhiều nghĩa, </a:t>
            </a:r>
            <a:r>
              <a:rPr lang="en-US" sz="2700" dirty="0" err="1">
                <a:solidFill>
                  <a:schemeClr val="bg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trong</a:t>
            </a:r>
            <a:r>
              <a:rPr lang="en-US" sz="2700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2700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đó có một nghĩa gốc và một </a:t>
            </a:r>
            <a:r>
              <a:rPr lang="en-US" sz="2700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(hay </a:t>
            </a:r>
            <a:r>
              <a:rPr lang="vi-VN" sz="2700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một số) nghĩa chuyển. Các nghĩa của từ đa nghĩa </a:t>
            </a:r>
            <a:r>
              <a:rPr lang="en-US" sz="2700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bao </a:t>
            </a:r>
            <a:r>
              <a:rPr lang="vi-VN" sz="2700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giờ cũng có mối liên hệ với </a:t>
            </a:r>
            <a:r>
              <a:rPr lang="en-US" sz="2700" dirty="0" err="1">
                <a:solidFill>
                  <a:schemeClr val="bg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nhau</a:t>
            </a:r>
            <a:r>
              <a:rPr lang="en-US" sz="2700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.</a:t>
            </a:r>
            <a:endParaRPr lang="en-US" sz="27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59C3EDBC-C703-43F9-A257-64BE2D3F0DB9}"/>
              </a:ext>
            </a:extLst>
          </p:cNvPr>
          <p:cNvSpPr/>
          <p:nvPr/>
        </p:nvSpPr>
        <p:spPr>
          <a:xfrm>
            <a:off x="5976557" y="2985998"/>
            <a:ext cx="2229577" cy="931825"/>
          </a:xfrm>
          <a:prstGeom prst="cloudCallout">
            <a:avLst>
              <a:gd name="adj1" fmla="val -73443"/>
              <a:gd name="adj2" fmla="val 44492"/>
            </a:avLst>
          </a:prstGeom>
          <a:solidFill>
            <a:srgbClr val="CC99FF"/>
          </a:solidFill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UTM Avo" panose="02040603050506020204" pitchFamily="18" charset="0"/>
              </a:rPr>
              <a:t>SGK/58</a:t>
            </a:r>
          </a:p>
        </p:txBody>
      </p:sp>
    </p:spTree>
    <p:extLst>
      <p:ext uri="{BB962C8B-B14F-4D97-AF65-F5344CB8AC3E}">
        <p14:creationId xmlns:p14="http://schemas.microsoft.com/office/powerpoint/2010/main" val="27815168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212494" y="117413"/>
            <a:ext cx="2120227" cy="1462957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4"/>
                </a:lnTo>
                <a:lnTo>
                  <a:pt x="0" y="29259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464716" y="715618"/>
            <a:ext cx="2120227" cy="1462957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3"/>
                </a:lnTo>
                <a:lnTo>
                  <a:pt x="0" y="29259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903965-54AC-C580-CEF8-B9F6240FE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2192" y="25671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C057BF0-1FA9-62F1-CBF0-9243D6C85106}"/>
              </a:ext>
            </a:extLst>
          </p:cNvPr>
          <p:cNvSpPr txBox="1"/>
          <p:nvPr/>
        </p:nvSpPr>
        <p:spPr>
          <a:xfrm>
            <a:off x="82544" y="93579"/>
            <a:ext cx="2216156" cy="5078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III.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Luyện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tập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CE085-D749-341E-57FC-4EFD0752DF4B}"/>
              </a:ext>
            </a:extLst>
          </p:cNvPr>
          <p:cNvSpPr txBox="1"/>
          <p:nvPr/>
        </p:nvSpPr>
        <p:spPr>
          <a:xfrm>
            <a:off x="2393436" y="59989"/>
            <a:ext cx="659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1: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Trong 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những câu nào dưới đây, các từ </a:t>
            </a: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mặt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xanh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chạy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mang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nghĩa gốc?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Trong 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những câu nào, chúng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mang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nghĩa chuyển?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9D04E-D1FE-BFC7-7071-E5EE03D7CF45}"/>
              </a:ext>
            </a:extLst>
          </p:cNvPr>
          <p:cNvSpPr txBox="1"/>
          <p:nvPr/>
        </p:nvSpPr>
        <p:spPr>
          <a:xfrm>
            <a:off x="82544" y="640050"/>
            <a:ext cx="8983608" cy="4708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780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a) </a:t>
            </a:r>
            <a:r>
              <a:rPr kumimoji="0" lang="en-US" sz="16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Mặt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-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buổi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sáng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chúng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tôi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đến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bác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Tâm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-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mẹ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Thư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-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làm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việc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...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Bác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đội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mũ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khăn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trùm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gần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kín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mặt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hở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mỗi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cái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mũi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đôi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                                                                         Theo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Nguyễn</a:t>
            </a:r>
            <a:r>
              <a:rPr kumimoji="0" lang="en-US" sz="1400" b="0" i="0" u="none" strike="noStrike" kern="1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Thị</a:t>
            </a:r>
            <a:r>
              <a:rPr kumimoji="0" lang="en-US" sz="1400" b="0" i="0" u="none" strike="noStrike" kern="1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Xuyến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17780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-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Tôi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Thư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ngắm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mãi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biết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chán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miếng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vá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trên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mặt</a:t>
            </a:r>
            <a:r>
              <a:rPr kumimoji="0" lang="en-US" sz="14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177800" marR="0" lvl="0" indent="3975100" algn="just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Theo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Nguyễn</a:t>
            </a:r>
            <a:r>
              <a:rPr kumimoji="0" lang="en-US" sz="1400" b="0" i="0" u="none" strike="noStrike" kern="1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Thị</a:t>
            </a:r>
            <a:r>
              <a:rPr kumimoji="0" lang="en-US" sz="1400" b="0" i="0" u="none" strike="noStrike" kern="1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Xuyến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17780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b) </a:t>
            </a:r>
            <a:r>
              <a:rPr kumimoji="0" lang="en-US" sz="14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Xanh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- Hoa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càng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đỏ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lá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càng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xanh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                            Theo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Xuân</a:t>
            </a:r>
            <a:r>
              <a:rPr kumimoji="0" lang="en-US" sz="1400" b="0" i="0" u="none" strike="noStrike" kern="1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Diệu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-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Chấm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ước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ao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mái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tóc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cho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thật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dài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thật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xanh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Nhưng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tóc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Chấm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thuở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bé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cứ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đỏ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quạch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sao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dài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                                                                                                                                                            Theo </a:t>
            </a:r>
            <a:r>
              <a:rPr lang="en-US" sz="1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Đào</a:t>
            </a:r>
            <a:r>
              <a:rPr lang="en-US" sz="1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Vũ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c) </a:t>
            </a:r>
            <a:r>
              <a:rPr kumimoji="0" lang="en-US" sz="14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Chạy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- Xa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xa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mấy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chiếc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thuyền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đang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chạy</a:t>
            </a:r>
            <a:r>
              <a:rPr kumimoji="0" lang="en-US" sz="14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ra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khơi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cánh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buồm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lòng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vút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cong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thon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thả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                                                                                                              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Theo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Bùi</a:t>
            </a:r>
            <a:r>
              <a:rPr kumimoji="0" lang="en-US" sz="1200" b="0" i="0" u="none" strike="noStrike" kern="1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200" b="0" i="0" u="none" strike="noStrike" kern="1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Hiển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-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Sáng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sớm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hôm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ấy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Mây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dậy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sớm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hơn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mọi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kịp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chải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đầu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rửa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mặt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em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chạy</a:t>
            </a:r>
            <a:r>
              <a:rPr kumimoji="0" lang="en-US" sz="14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vội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ra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phía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bờ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sông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                                                                                                                                                    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Kim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Viên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114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3F0263-0687-4126-9E53-9C9DAF215CF6}"/>
              </a:ext>
            </a:extLst>
          </p:cNvPr>
          <p:cNvSpPr txBox="1"/>
          <p:nvPr/>
        </p:nvSpPr>
        <p:spPr>
          <a:xfrm>
            <a:off x="222250" y="169208"/>
            <a:ext cx="8699500" cy="5158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 err="1">
                <a:latin typeface="UTM Avo" panose="02040603050506020204" pitchFamily="18" charset="0"/>
                <a:ea typeface="SimSun" panose="02010600030101010101" pitchFamily="2" charset="-122"/>
              </a:rPr>
              <a:t>Bác</a:t>
            </a:r>
            <a:r>
              <a:rPr lang="en-US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dirty="0" err="1">
                <a:latin typeface="UTM Avo" panose="02040603050506020204" pitchFamily="18" charset="0"/>
                <a:ea typeface="SimSun" panose="02010600030101010101" pitchFamily="2" charset="-122"/>
              </a:rPr>
              <a:t>đội</a:t>
            </a:r>
            <a:r>
              <a:rPr lang="en-US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dirty="0" err="1">
                <a:latin typeface="UTM Avo" panose="02040603050506020204" pitchFamily="18" charset="0"/>
                <a:ea typeface="SimSun" panose="02010600030101010101" pitchFamily="2" charset="-122"/>
              </a:rPr>
              <a:t>mũ</a:t>
            </a:r>
            <a:r>
              <a:rPr lang="en-US" dirty="0">
                <a:latin typeface="UTM Avo" panose="02040603050506020204" pitchFamily="18" charset="0"/>
                <a:ea typeface="SimSun" panose="02010600030101010101" pitchFamily="2" charset="-122"/>
              </a:rPr>
              <a:t>, </a:t>
            </a:r>
            <a:r>
              <a:rPr lang="en-US" dirty="0" err="1">
                <a:latin typeface="UTM Avo" panose="02040603050506020204" pitchFamily="18" charset="0"/>
                <a:ea typeface="SimSun" panose="02010600030101010101" pitchFamily="2" charset="-122"/>
              </a:rPr>
              <a:t>khăn</a:t>
            </a:r>
            <a:r>
              <a:rPr lang="en-US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dirty="0" err="1">
                <a:latin typeface="UTM Avo" panose="02040603050506020204" pitchFamily="18" charset="0"/>
                <a:ea typeface="SimSun" panose="02010600030101010101" pitchFamily="2" charset="-122"/>
              </a:rPr>
              <a:t>trùm</a:t>
            </a:r>
            <a:r>
              <a:rPr lang="en-US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dirty="0" err="1">
                <a:latin typeface="UTM Avo" panose="02040603050506020204" pitchFamily="18" charset="0"/>
                <a:ea typeface="SimSun" panose="02010600030101010101" pitchFamily="2" charset="-122"/>
              </a:rPr>
              <a:t>gần</a:t>
            </a:r>
            <a:r>
              <a:rPr lang="en-US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dirty="0" err="1">
                <a:latin typeface="UTM Avo" panose="02040603050506020204" pitchFamily="18" charset="0"/>
                <a:ea typeface="SimSun" panose="02010600030101010101" pitchFamily="2" charset="-122"/>
              </a:rPr>
              <a:t>kín</a:t>
            </a:r>
            <a:r>
              <a:rPr lang="en-US" spc="-5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b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mặt</a:t>
            </a:r>
            <a:r>
              <a:rPr lang="en-US" spc="-10" dirty="0">
                <a:latin typeface="UTM Avo" panose="02040603050506020204" pitchFamily="18" charset="0"/>
                <a:ea typeface="SimSun" panose="02010600030101010101" pitchFamily="2" charset="-122"/>
              </a:rPr>
              <a:t>,… : </a:t>
            </a:r>
            <a:r>
              <a:rPr lang="en-US" b="1" i="1" spc="-10" dirty="0" err="1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nghĩa</a:t>
            </a:r>
            <a:r>
              <a:rPr lang="en-US" b="1" i="1" spc="-10" dirty="0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b="1" i="1" spc="-10" dirty="0" err="1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gốc</a:t>
            </a:r>
            <a:r>
              <a:rPr lang="en-US" b="1" i="1" spc="-10" dirty="0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i="1" spc="-10" dirty="0">
                <a:latin typeface="UTM Avo" panose="02040603050506020204" pitchFamily="18" charset="0"/>
                <a:ea typeface="SimSun" panose="02010600030101010101" pitchFamily="2" charset="-122"/>
              </a:rPr>
              <a:t>(“</a:t>
            </a:r>
            <a:r>
              <a:rPr lang="en-US" b="1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mặt</a:t>
            </a:r>
            <a:r>
              <a:rPr lang="en-US" i="1" spc="-10" dirty="0">
                <a:latin typeface="UTM Avo" panose="02040603050506020204" pitchFamily="18" charset="0"/>
                <a:ea typeface="SimSun" panose="02010600030101010101" pitchFamily="2" charset="-122"/>
              </a:rPr>
              <a:t>” ở </a:t>
            </a:r>
            <a:r>
              <a:rPr lang="en-US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câu</a:t>
            </a:r>
            <a:r>
              <a:rPr lang="en-US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này</a:t>
            </a:r>
            <a:r>
              <a:rPr lang="en-US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chỉ</a:t>
            </a:r>
            <a:r>
              <a:rPr lang="en-US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bộ</a:t>
            </a:r>
            <a:r>
              <a:rPr lang="en-US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phận</a:t>
            </a:r>
            <a:r>
              <a:rPr lang="en-US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cơ</a:t>
            </a:r>
            <a:r>
              <a:rPr lang="en-US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thể</a:t>
            </a:r>
            <a:r>
              <a:rPr lang="en-US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của</a:t>
            </a:r>
            <a:r>
              <a:rPr lang="en-US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người</a:t>
            </a:r>
            <a:r>
              <a:rPr lang="en-US" i="1" spc="-10" dirty="0">
                <a:latin typeface="UTM Avo" panose="02040603050506020204" pitchFamily="18" charset="0"/>
                <a:ea typeface="SimSun" panose="02010600030101010101" pitchFamily="2" charset="-122"/>
              </a:rPr>
              <a:t>,  </a:t>
            </a:r>
            <a:r>
              <a:rPr lang="en-US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mang</a:t>
            </a:r>
            <a:r>
              <a:rPr lang="en-US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nghĩa</a:t>
            </a:r>
            <a:r>
              <a:rPr lang="en-US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ban </a:t>
            </a:r>
            <a:r>
              <a:rPr lang="en-US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đầu</a:t>
            </a:r>
            <a:r>
              <a:rPr lang="en-US" i="1" spc="-10" dirty="0">
                <a:latin typeface="UTM Avo" panose="02040603050506020204" pitchFamily="18" charset="0"/>
                <a:ea typeface="SimSun" panose="02010600030101010101" pitchFamily="2" charset="-122"/>
              </a:rPr>
              <a:t>)</a:t>
            </a:r>
          </a:p>
          <a:p>
            <a:pPr marL="342900" indent="-342900">
              <a:buAutoNum type="alphaLcParenR"/>
            </a:pPr>
            <a:r>
              <a:rPr lang="en-US" dirty="0">
                <a:latin typeface="UTM Avo" panose="02040603050506020204" pitchFamily="18" charset="0"/>
                <a:ea typeface="SimSun" panose="02010600030101010101" pitchFamily="2" charset="-122"/>
              </a:rPr>
              <a:t>… </a:t>
            </a:r>
            <a:r>
              <a:rPr lang="en-US" dirty="0" err="1">
                <a:latin typeface="UTM Avo" panose="02040603050506020204" pitchFamily="18" charset="0"/>
                <a:ea typeface="SimSun" panose="02010600030101010101" pitchFamily="2" charset="-122"/>
              </a:rPr>
              <a:t>những</a:t>
            </a:r>
            <a:r>
              <a:rPr lang="en-US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dirty="0" err="1">
                <a:latin typeface="UTM Avo" panose="02040603050506020204" pitchFamily="18" charset="0"/>
                <a:ea typeface="SimSun" panose="02010600030101010101" pitchFamily="2" charset="-122"/>
              </a:rPr>
              <a:t>miếng</a:t>
            </a:r>
            <a:r>
              <a:rPr lang="en-US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dirty="0" err="1">
                <a:latin typeface="UTM Avo" panose="02040603050506020204" pitchFamily="18" charset="0"/>
                <a:ea typeface="SimSun" panose="02010600030101010101" pitchFamily="2" charset="-122"/>
              </a:rPr>
              <a:t>vá</a:t>
            </a:r>
            <a:r>
              <a:rPr lang="en-US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dirty="0" err="1">
                <a:latin typeface="UTM Avo" panose="02040603050506020204" pitchFamily="18" charset="0"/>
                <a:ea typeface="SimSun" panose="02010600030101010101" pitchFamily="2" charset="-122"/>
              </a:rPr>
              <a:t>trên</a:t>
            </a:r>
            <a:r>
              <a:rPr lang="en-US" spc="-5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mặt</a:t>
            </a:r>
            <a:r>
              <a:rPr lang="en-US" b="1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đường</a:t>
            </a:r>
            <a:r>
              <a:rPr lang="en-US" spc="-10" dirty="0">
                <a:latin typeface="UTM Avo" panose="02040603050506020204" pitchFamily="18" charset="0"/>
                <a:ea typeface="SimSun" panose="02010600030101010101" pitchFamily="2" charset="-122"/>
              </a:rPr>
              <a:t>. : </a:t>
            </a:r>
            <a:r>
              <a:rPr lang="en-US" b="1" i="1" spc="-10" dirty="0" err="1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nghĩa</a:t>
            </a:r>
            <a:r>
              <a:rPr lang="en-US" b="1" i="1" spc="-10" dirty="0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b="1" i="1" spc="-10" dirty="0" err="1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chuyển</a:t>
            </a:r>
            <a:r>
              <a:rPr lang="en-US" b="1" i="1" spc="-10" dirty="0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i="1" spc="-10" dirty="0">
                <a:latin typeface="UTM Avo" panose="02040603050506020204" pitchFamily="18" charset="0"/>
                <a:ea typeface="SimSun" panose="02010600030101010101" pitchFamily="2" charset="-122"/>
              </a:rPr>
              <a:t>(“</a:t>
            </a:r>
            <a:r>
              <a:rPr lang="en-US" b="1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mặt</a:t>
            </a:r>
            <a:r>
              <a:rPr lang="en-US" i="1" spc="-10" dirty="0">
                <a:latin typeface="UTM Avo" panose="02040603050506020204" pitchFamily="18" charset="0"/>
                <a:ea typeface="SimSun" panose="02010600030101010101" pitchFamily="2" charset="-122"/>
              </a:rPr>
              <a:t>” ở </a:t>
            </a:r>
            <a:r>
              <a:rPr lang="en-US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câu</a:t>
            </a:r>
            <a:r>
              <a:rPr lang="en-US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này</a:t>
            </a:r>
            <a:r>
              <a:rPr lang="en-US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là</a:t>
            </a:r>
            <a:r>
              <a:rPr lang="en-US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 </a:t>
            </a:r>
            <a:r>
              <a:rPr lang="en-US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chỉ</a:t>
            </a:r>
            <a:r>
              <a:rPr lang="en-US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bộ</a:t>
            </a:r>
            <a:r>
              <a:rPr lang="en-US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phận</a:t>
            </a:r>
            <a:r>
              <a:rPr lang="en-US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của</a:t>
            </a:r>
            <a:r>
              <a:rPr lang="en-US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vật</a:t>
            </a:r>
            <a:r>
              <a:rPr lang="en-US" i="1" spc="-10" dirty="0">
                <a:latin typeface="UTM Avo" panose="02040603050506020204" pitchFamily="18" charset="0"/>
                <a:ea typeface="SimSun" panose="02010600030101010101" pitchFamily="2" charset="-122"/>
              </a:rPr>
              <a:t>, </a:t>
            </a:r>
            <a:r>
              <a:rPr lang="en-US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nghĩa</a:t>
            </a:r>
            <a:r>
              <a:rPr lang="en-US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biến</a:t>
            </a:r>
            <a:r>
              <a:rPr lang="en-US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đổi</a:t>
            </a:r>
            <a:r>
              <a:rPr lang="en-US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từ</a:t>
            </a:r>
            <a:r>
              <a:rPr lang="en-US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nghĩa</a:t>
            </a:r>
            <a:r>
              <a:rPr lang="en-US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gốc</a:t>
            </a:r>
            <a:r>
              <a:rPr lang="en-US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- </a:t>
            </a:r>
            <a:r>
              <a:rPr lang="en-US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mặt</a:t>
            </a:r>
            <a:r>
              <a:rPr lang="en-US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người</a:t>
            </a:r>
            <a:r>
              <a:rPr lang="en-US" i="1" spc="-10" dirty="0">
                <a:latin typeface="UTM Avo" panose="02040603050506020204" pitchFamily="18" charset="0"/>
                <a:ea typeface="SimSun" panose="02010600030101010101" pitchFamily="2" charset="-122"/>
              </a:rPr>
              <a:t>)</a:t>
            </a:r>
          </a:p>
          <a:p>
            <a:pPr algn="just">
              <a:lnSpc>
                <a:spcPct val="150000"/>
              </a:lnSpc>
              <a:tabLst>
                <a:tab pos="457200" algn="l"/>
              </a:tabLst>
            </a:pPr>
            <a:r>
              <a:rPr lang="en-US" dirty="0">
                <a:latin typeface="UTM Avo" panose="02040603050506020204" pitchFamily="18" charset="0"/>
                <a:ea typeface="Tahoma" panose="020B0604030504040204" pitchFamily="34" charset="0"/>
              </a:rPr>
              <a:t>c</a:t>
            </a:r>
            <a:r>
              <a:rPr lang="vi-VN" dirty="0">
                <a:latin typeface="UTM Avo" panose="02040603050506020204" pitchFamily="18" charset="0"/>
                <a:ea typeface="Tahoma" panose="020B0604030504040204" pitchFamily="34" charset="0"/>
              </a:rPr>
              <a:t>) </a:t>
            </a:r>
            <a:r>
              <a:rPr lang="vi-VN" dirty="0">
                <a:latin typeface="UTM Avo" panose="02040603050506020204" pitchFamily="18" charset="0"/>
                <a:ea typeface="Times New Roman" panose="02020603050405020304" pitchFamily="18" charset="0"/>
              </a:rPr>
              <a:t>Hoa càng đỏ, lá càng</a:t>
            </a:r>
            <a:r>
              <a:rPr lang="vi-VN" spc="-5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b="1" spc="-10" dirty="0">
                <a:solidFill>
                  <a:srgbClr val="00B05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xanh</a:t>
            </a:r>
            <a:r>
              <a:rPr lang="vi-VN" spc="-10" dirty="0">
                <a:latin typeface="UTM Avo" panose="02040603050506020204" pitchFamily="18" charset="0"/>
                <a:ea typeface="Times New Roman" panose="02020603050405020304" pitchFamily="18" charset="0"/>
              </a:rPr>
              <a:t>. : </a:t>
            </a:r>
            <a:r>
              <a:rPr lang="vi-VN" b="1" i="1" spc="-10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nghĩa gốc </a:t>
            </a:r>
            <a:r>
              <a:rPr lang="vi-VN" spc="-10" dirty="0">
                <a:latin typeface="UTM Avo" panose="02040603050506020204" pitchFamily="18" charset="0"/>
                <a:ea typeface="Times New Roman" panose="02020603050405020304" pitchFamily="18" charset="0"/>
              </a:rPr>
              <a:t>(“</a:t>
            </a:r>
            <a:r>
              <a:rPr lang="vi-VN" spc="-10" dirty="0">
                <a:solidFill>
                  <a:srgbClr val="00B05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xanh</a:t>
            </a:r>
            <a:r>
              <a:rPr lang="vi-VN" spc="-10" dirty="0">
                <a:latin typeface="UTM Avo" panose="02040603050506020204" pitchFamily="18" charset="0"/>
                <a:ea typeface="Times New Roman" panose="02020603050405020304" pitchFamily="18" charset="0"/>
              </a:rPr>
              <a:t>” ở câu này mang nghĩa ban đầu)</a:t>
            </a:r>
            <a:endParaRPr lang="en-US" dirty="0">
              <a:latin typeface="UTM Avo" panose="020406030505060202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pc="-5" dirty="0">
                <a:latin typeface="UTM Avo" panose="02040603050506020204" pitchFamily="18" charset="0"/>
                <a:ea typeface="SimSun" panose="02010600030101010101" pitchFamily="2" charset="-122"/>
              </a:rPr>
              <a:t> d) </a:t>
            </a:r>
            <a:r>
              <a:rPr lang="en-US" dirty="0">
                <a:latin typeface="UTM Avo" panose="02040603050506020204" pitchFamily="18" charset="0"/>
                <a:ea typeface="SimSun" panose="02010600030101010101" pitchFamily="2" charset="-122"/>
              </a:rPr>
              <a:t>… </a:t>
            </a:r>
            <a:r>
              <a:rPr lang="en-US" dirty="0" err="1">
                <a:latin typeface="UTM Avo" panose="02040603050506020204" pitchFamily="18" charset="0"/>
                <a:ea typeface="SimSun" panose="02010600030101010101" pitchFamily="2" charset="-122"/>
              </a:rPr>
              <a:t>mái</a:t>
            </a:r>
            <a:r>
              <a:rPr lang="en-US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dirty="0" err="1">
                <a:latin typeface="UTM Avo" panose="02040603050506020204" pitchFamily="18" charset="0"/>
                <a:ea typeface="SimSun" panose="02010600030101010101" pitchFamily="2" charset="-122"/>
              </a:rPr>
              <a:t>tóc</a:t>
            </a:r>
            <a:r>
              <a:rPr lang="en-US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dirty="0" err="1">
                <a:latin typeface="UTM Avo" panose="02040603050506020204" pitchFamily="18" charset="0"/>
                <a:ea typeface="SimSun" panose="02010600030101010101" pitchFamily="2" charset="-122"/>
              </a:rPr>
              <a:t>cho</a:t>
            </a:r>
            <a:r>
              <a:rPr lang="en-US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dirty="0" err="1">
                <a:latin typeface="UTM Avo" panose="02040603050506020204" pitchFamily="18" charset="0"/>
                <a:ea typeface="SimSun" panose="02010600030101010101" pitchFamily="2" charset="-122"/>
              </a:rPr>
              <a:t>thật</a:t>
            </a:r>
            <a:r>
              <a:rPr lang="en-US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dirty="0" err="1">
                <a:latin typeface="UTM Avo" panose="02040603050506020204" pitchFamily="18" charset="0"/>
                <a:ea typeface="SimSun" panose="02010600030101010101" pitchFamily="2" charset="-122"/>
              </a:rPr>
              <a:t>dài</a:t>
            </a:r>
            <a:r>
              <a:rPr lang="en-US" dirty="0">
                <a:latin typeface="UTM Avo" panose="02040603050506020204" pitchFamily="18" charset="0"/>
                <a:ea typeface="SimSun" panose="02010600030101010101" pitchFamily="2" charset="-122"/>
              </a:rPr>
              <a:t>, </a:t>
            </a:r>
            <a:r>
              <a:rPr lang="en-US" dirty="0" err="1">
                <a:latin typeface="UTM Avo" panose="02040603050506020204" pitchFamily="18" charset="0"/>
                <a:ea typeface="SimSun" panose="02010600030101010101" pitchFamily="2" charset="-122"/>
              </a:rPr>
              <a:t>thật</a:t>
            </a:r>
            <a:r>
              <a:rPr lang="en-US" spc="-5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b="1" spc="-10" dirty="0" err="1">
                <a:solidFill>
                  <a:srgbClr val="00B05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xanh</a:t>
            </a:r>
            <a:r>
              <a:rPr lang="en-US" spc="-10" dirty="0">
                <a:latin typeface="UTM Avo" panose="02040603050506020204" pitchFamily="18" charset="0"/>
                <a:ea typeface="SimSun" panose="02010600030101010101" pitchFamily="2" charset="-122"/>
              </a:rPr>
              <a:t>. : </a:t>
            </a:r>
            <a:r>
              <a:rPr lang="en-US" b="1" i="1" spc="-10" dirty="0" err="1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nghĩa</a:t>
            </a:r>
            <a:r>
              <a:rPr lang="en-US" b="1" i="1" spc="-10" dirty="0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b="1" i="1" spc="-10" dirty="0" err="1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chuyển</a:t>
            </a:r>
            <a:r>
              <a:rPr lang="en-US" b="1" i="1" spc="-10" dirty="0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pc="-10" dirty="0">
                <a:latin typeface="UTM Avo" panose="02040603050506020204" pitchFamily="18" charset="0"/>
                <a:ea typeface="SimSun" panose="02010600030101010101" pitchFamily="2" charset="-122"/>
              </a:rPr>
              <a:t>(“</a:t>
            </a:r>
            <a:r>
              <a:rPr lang="en-US" spc="-10" dirty="0" err="1">
                <a:solidFill>
                  <a:srgbClr val="00B05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xanh</a:t>
            </a:r>
            <a:r>
              <a:rPr lang="en-US" spc="-10" dirty="0">
                <a:latin typeface="UTM Avo" panose="02040603050506020204" pitchFamily="18" charset="0"/>
                <a:ea typeface="SimSun" panose="02010600030101010101" pitchFamily="2" charset="-122"/>
              </a:rPr>
              <a:t>” ở </a:t>
            </a:r>
            <a:r>
              <a:rPr lang="en-US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câu</a:t>
            </a:r>
            <a:r>
              <a:rPr lang="en-US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này</a:t>
            </a:r>
            <a:r>
              <a:rPr lang="en-US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là</a:t>
            </a:r>
            <a:r>
              <a:rPr lang="en-US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nghĩa</a:t>
            </a:r>
            <a:r>
              <a:rPr lang="en-US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biến</a:t>
            </a:r>
            <a:r>
              <a:rPr lang="en-US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đổi</a:t>
            </a:r>
            <a:r>
              <a:rPr lang="en-US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từ</a:t>
            </a:r>
            <a:r>
              <a:rPr lang="en-US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nghĩa</a:t>
            </a:r>
            <a:r>
              <a:rPr lang="en-US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gốc</a:t>
            </a:r>
            <a:r>
              <a:rPr lang="en-US" spc="-10" dirty="0">
                <a:latin typeface="UTM Avo" panose="02040603050506020204" pitchFamily="18" charset="0"/>
                <a:ea typeface="SimSun" panose="02010600030101010101" pitchFamily="2" charset="-122"/>
              </a:rPr>
              <a:t> - </a:t>
            </a:r>
            <a:r>
              <a:rPr lang="en-US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màu</a:t>
            </a:r>
            <a:r>
              <a:rPr lang="en-US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xanh</a:t>
            </a:r>
            <a:r>
              <a:rPr lang="en-US" spc="-10" dirty="0">
                <a:latin typeface="UTM Avo" panose="02040603050506020204" pitchFamily="18" charset="0"/>
                <a:ea typeface="SimSun" panose="02010600030101010101" pitchFamily="2" charset="-122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pc="-5" dirty="0">
                <a:latin typeface="UTM Avo" panose="02040603050506020204" pitchFamily="18" charset="0"/>
                <a:ea typeface="SimSun" panose="02010600030101010101" pitchFamily="2" charset="-122"/>
              </a:rPr>
              <a:t>e) …,</a:t>
            </a:r>
            <a:r>
              <a:rPr lang="en-US" dirty="0" err="1">
                <a:latin typeface="UTM Avo" panose="02040603050506020204" pitchFamily="18" charset="0"/>
                <a:ea typeface="SimSun" panose="02010600030101010101" pitchFamily="2" charset="-122"/>
              </a:rPr>
              <a:t>mấy</a:t>
            </a:r>
            <a:r>
              <a:rPr lang="en-US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dirty="0" err="1">
                <a:latin typeface="UTM Avo" panose="02040603050506020204" pitchFamily="18" charset="0"/>
                <a:ea typeface="SimSun" panose="02010600030101010101" pitchFamily="2" charset="-122"/>
              </a:rPr>
              <a:t>chiếc</a:t>
            </a:r>
            <a:r>
              <a:rPr lang="en-US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dirty="0" err="1">
                <a:latin typeface="UTM Avo" panose="02040603050506020204" pitchFamily="18" charset="0"/>
                <a:ea typeface="SimSun" panose="02010600030101010101" pitchFamily="2" charset="-122"/>
              </a:rPr>
              <a:t>thuyền</a:t>
            </a:r>
            <a:r>
              <a:rPr lang="en-US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dirty="0" err="1">
                <a:latin typeface="UTM Avo" panose="02040603050506020204" pitchFamily="18" charset="0"/>
                <a:ea typeface="SimSun" panose="02010600030101010101" pitchFamily="2" charset="-122"/>
              </a:rPr>
              <a:t>đang</a:t>
            </a:r>
            <a:r>
              <a:rPr lang="en-US" spc="-5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b="1" dirty="0" err="1">
                <a:latin typeface="UTM Avo" panose="02040603050506020204" pitchFamily="18" charset="0"/>
                <a:ea typeface="SimSun" panose="02010600030101010101" pitchFamily="2" charset="-122"/>
              </a:rPr>
              <a:t>chạy</a:t>
            </a:r>
            <a:r>
              <a:rPr lang="en-US" b="1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dirty="0">
                <a:latin typeface="UTM Avo" panose="02040603050506020204" pitchFamily="18" charset="0"/>
                <a:ea typeface="SimSun" panose="02010600030101010101" pitchFamily="2" charset="-122"/>
              </a:rPr>
              <a:t>ra </a:t>
            </a:r>
            <a:r>
              <a:rPr lang="en-US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khơi</a:t>
            </a:r>
            <a:r>
              <a:rPr lang="en-US" spc="-10" dirty="0">
                <a:latin typeface="UTM Avo" panose="02040603050506020204" pitchFamily="18" charset="0"/>
                <a:ea typeface="SimSun" panose="02010600030101010101" pitchFamily="2" charset="-122"/>
              </a:rPr>
              <a:t>,… : </a:t>
            </a:r>
            <a:r>
              <a:rPr lang="en-US" b="1" i="1" spc="-10" dirty="0" err="1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nghĩa</a:t>
            </a:r>
            <a:r>
              <a:rPr lang="en-US" b="1" i="1" spc="-10" dirty="0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b="1" i="1" spc="-10" dirty="0" err="1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chuyển</a:t>
            </a:r>
            <a:r>
              <a:rPr lang="en-US" b="1" i="1" spc="-10" dirty="0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pc="-10" dirty="0">
                <a:latin typeface="UTM Avo" panose="02040603050506020204" pitchFamily="18" charset="0"/>
                <a:ea typeface="SimSun" panose="02010600030101010101" pitchFamily="2" charset="-122"/>
              </a:rPr>
              <a:t>(“</a:t>
            </a:r>
            <a:r>
              <a:rPr lang="en-US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chạy</a:t>
            </a:r>
            <a:r>
              <a:rPr lang="en-US" spc="-10" dirty="0">
                <a:latin typeface="UTM Avo" panose="02040603050506020204" pitchFamily="18" charset="0"/>
                <a:ea typeface="SimSun" panose="02010600030101010101" pitchFamily="2" charset="-122"/>
              </a:rPr>
              <a:t>” ở </a:t>
            </a:r>
            <a:r>
              <a:rPr lang="en-US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câu</a:t>
            </a:r>
            <a:r>
              <a:rPr lang="en-US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này</a:t>
            </a:r>
            <a:r>
              <a:rPr lang="en-US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là</a:t>
            </a:r>
            <a:r>
              <a:rPr lang="en-US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nghĩa</a:t>
            </a:r>
            <a:r>
              <a:rPr lang="en-US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biến</a:t>
            </a:r>
            <a:r>
              <a:rPr lang="en-US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đổi</a:t>
            </a:r>
            <a:r>
              <a:rPr lang="en-US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từ</a:t>
            </a:r>
            <a:r>
              <a:rPr lang="en-US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nghĩa</a:t>
            </a:r>
            <a:r>
              <a:rPr lang="en-US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gốc</a:t>
            </a:r>
            <a:r>
              <a:rPr lang="en-US" spc="-10" dirty="0">
                <a:latin typeface="UTM Avo" panose="02040603050506020204" pitchFamily="18" charset="0"/>
                <a:ea typeface="SimSun" panose="02010600030101010101" pitchFamily="2" charset="-122"/>
              </a:rPr>
              <a:t> - </a:t>
            </a:r>
            <a:r>
              <a:rPr lang="en-US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hoạt</a:t>
            </a:r>
            <a:r>
              <a:rPr lang="en-US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động</a:t>
            </a:r>
            <a:r>
              <a:rPr lang="en-US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chạy</a:t>
            </a:r>
            <a:r>
              <a:rPr lang="en-US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của</a:t>
            </a:r>
            <a:r>
              <a:rPr lang="en-US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người</a:t>
            </a:r>
            <a:r>
              <a:rPr lang="en-US" spc="-10" dirty="0">
                <a:latin typeface="UTM Avo" panose="02040603050506020204" pitchFamily="18" charset="0"/>
                <a:ea typeface="SimSun" panose="02010600030101010101" pitchFamily="2" charset="-122"/>
              </a:rPr>
              <a:t>)</a:t>
            </a:r>
            <a:endParaRPr lang="en-US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457200" algn="l"/>
              </a:tabLst>
            </a:pPr>
            <a:r>
              <a:rPr lang="vi-VN" spc="-5" dirty="0">
                <a:latin typeface="UTM Avo" panose="02040603050506020204" pitchFamily="18" charset="0"/>
                <a:ea typeface="Times New Roman" panose="02020603050405020304" pitchFamily="18" charset="0"/>
              </a:rPr>
              <a:t>  </a:t>
            </a:r>
            <a:r>
              <a:rPr lang="en-US" spc="-5" dirty="0">
                <a:latin typeface="UTM Avo" panose="02040603050506020204" pitchFamily="18" charset="0"/>
                <a:ea typeface="Times New Roman" panose="02020603050405020304" pitchFamily="18" charset="0"/>
              </a:rPr>
              <a:t>g) </a:t>
            </a:r>
            <a:r>
              <a:rPr lang="vi-VN" dirty="0">
                <a:latin typeface="UTM Avo" panose="02040603050506020204" pitchFamily="18" charset="0"/>
                <a:ea typeface="Times New Roman" panose="02020603050405020304" pitchFamily="18" charset="0"/>
              </a:rPr>
              <a:t>… em</a:t>
            </a:r>
            <a:r>
              <a:rPr lang="vi-VN" spc="-5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b="1" dirty="0">
                <a:latin typeface="UTM Avo" panose="02040603050506020204" pitchFamily="18" charset="0"/>
                <a:ea typeface="Times New Roman" panose="02020603050405020304" pitchFamily="18" charset="0"/>
              </a:rPr>
              <a:t>chạy </a:t>
            </a:r>
            <a:r>
              <a:rPr lang="vi-VN" dirty="0">
                <a:latin typeface="UTM Avo" panose="02040603050506020204" pitchFamily="18" charset="0"/>
                <a:ea typeface="Times New Roman" panose="02020603050405020304" pitchFamily="18" charset="0"/>
              </a:rPr>
              <a:t>vội ra phía bờ </a:t>
            </a:r>
            <a:r>
              <a:rPr lang="vi-VN" spc="-10" dirty="0">
                <a:latin typeface="UTM Avo" panose="02040603050506020204" pitchFamily="18" charset="0"/>
                <a:ea typeface="Times New Roman" panose="02020603050405020304" pitchFamily="18" charset="0"/>
              </a:rPr>
              <a:t>sông. : </a:t>
            </a:r>
            <a:r>
              <a:rPr lang="vi-VN" b="1" i="1" spc="-10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nghĩa gốc </a:t>
            </a:r>
            <a:r>
              <a:rPr lang="vi-VN" spc="-10" dirty="0">
                <a:latin typeface="UTM Avo" panose="02040603050506020204" pitchFamily="18" charset="0"/>
                <a:ea typeface="Times New Roman" panose="02020603050405020304" pitchFamily="18" charset="0"/>
              </a:rPr>
              <a:t>(“chạy” ở câu này mang nghĩa ban đầu)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pc="-10" dirty="0">
              <a:latin typeface="UTM Avo" panose="02040603050506020204" pitchFamily="18" charset="0"/>
              <a:ea typeface="SimSun" panose="02010600030101010101" pitchFamily="2" charset="-122"/>
            </a:endParaRPr>
          </a:p>
          <a:p>
            <a:pPr lvl="0" indent="177800" algn="just" defTabSz="914400">
              <a:lnSpc>
                <a:spcPct val="124000"/>
              </a:lnSpc>
              <a:buClr>
                <a:srgbClr val="000000"/>
              </a:buClr>
              <a:defRPr/>
            </a:pPr>
            <a:endParaRPr lang="en-US" i="1" dirty="0">
              <a:latin typeface="UTM Avo" panose="02040603050506020204" pitchFamily="18" charset="0"/>
              <a:ea typeface="SimSun" panose="02010600030101010101" pitchFamily="2" charset="-122"/>
            </a:endParaRPr>
          </a:p>
          <a:p>
            <a:pPr lvl="0" indent="177800" defTabSz="914400">
              <a:lnSpc>
                <a:spcPct val="124000"/>
              </a:lnSpc>
              <a:buClr>
                <a:srgbClr val="000000"/>
              </a:buClr>
              <a:defRPr/>
            </a:pPr>
            <a:r>
              <a:rPr lang="en-US" sz="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endParaRPr lang="en-US" sz="1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endParaRPr lang="en-US" i="1" dirty="0">
              <a:latin typeface="UTM Avo" panose="02040603050506020204" pitchFamily="18" charset="0"/>
              <a:ea typeface="SimSun" panose="02010600030101010101" pitchFamily="2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7615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2192" y="25671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C057BF0-1FA9-62F1-CBF0-9243D6C85106}"/>
              </a:ext>
            </a:extLst>
          </p:cNvPr>
          <p:cNvSpPr txBox="1"/>
          <p:nvPr/>
        </p:nvSpPr>
        <p:spPr>
          <a:xfrm>
            <a:off x="243840" y="161487"/>
            <a:ext cx="2706624" cy="5078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III.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Luyện</a:t>
            </a:r>
            <a:r>
              <a:rPr kumimoji="0" lang="en-US" sz="27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 </a:t>
            </a:r>
            <a:r>
              <a:rPr kumimoji="0" lang="en-US" sz="27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tập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CE085-D749-341E-57FC-4EFD0752DF4B}"/>
              </a:ext>
            </a:extLst>
          </p:cNvPr>
          <p:cNvSpPr txBox="1"/>
          <p:nvPr/>
        </p:nvSpPr>
        <p:spPr>
          <a:xfrm>
            <a:off x="201168" y="669318"/>
            <a:ext cx="87416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900" b="1" i="1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900" b="1" i="1" u="sng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900" b="1" i="1" u="sng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en-US" sz="1900" b="1" i="1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vi-VN" sz="190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những câu nào dưới đây, các từ </a:t>
            </a:r>
            <a:r>
              <a:rPr lang="vi-VN" sz="1900" b="1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vi-VN" sz="190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b="1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190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1900" b="1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chạy </a:t>
            </a:r>
            <a:r>
              <a:rPr lang="en-US" sz="190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190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90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nghĩa gốc?</a:t>
            </a:r>
            <a:r>
              <a:rPr lang="en-US" sz="190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vi-VN" sz="190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những câu nào, chúng </a:t>
            </a:r>
            <a:r>
              <a:rPr lang="en-US" sz="190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190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90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nghĩa chuyển?</a:t>
            </a:r>
            <a:endParaRPr lang="en-US" sz="19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9D04E-D1FE-BFC7-7071-E5EE03D7CF45}"/>
              </a:ext>
            </a:extLst>
          </p:cNvPr>
          <p:cNvSpPr txBox="1"/>
          <p:nvPr/>
        </p:nvSpPr>
        <p:spPr>
          <a:xfrm>
            <a:off x="36576" y="1312965"/>
            <a:ext cx="8985504" cy="4010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>
              <a:lnSpc>
                <a:spcPct val="124000"/>
              </a:lnSpc>
            </a:pP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a) </a:t>
            </a:r>
            <a:r>
              <a:rPr lang="en-US" sz="2500" b="1" kern="1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Mặt</a:t>
            </a:r>
            <a:endParaRPr lang="en-US" sz="2500" kern="100" dirty="0">
              <a:solidFill>
                <a:srgbClr val="FF0000"/>
              </a:solidFill>
              <a:effectLst/>
              <a:latin typeface="UTM Avo" panose="02040603050506020204" pitchFamily="18" charset="0"/>
              <a:ea typeface="Arial" panose="020B0604020202020204" pitchFamily="34" charset="0"/>
            </a:endParaRPr>
          </a:p>
          <a:p>
            <a:pPr algn="just">
              <a:lnSpc>
                <a:spcPct val="124000"/>
              </a:lnSpc>
            </a:pP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   -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Một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buổi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sáng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chúng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tôi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đến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chỗ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bác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Tâm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-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mẹ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của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Thư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-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làm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việc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...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Bác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đội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mũ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khăn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trùm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gần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kín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b="1" kern="1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mặt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chỉ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để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hở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mỗi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cái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mũi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và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đôi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mắt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.</a:t>
            </a:r>
          </a:p>
          <a:p>
            <a:pPr algn="just">
              <a:lnSpc>
                <a:spcPct val="124000"/>
              </a:lnSpc>
            </a:pPr>
            <a:r>
              <a:rPr lang="en-US" sz="25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                                              </a:t>
            </a:r>
            <a:r>
              <a:rPr lang="en-US" sz="19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Theo NGUYỄN THỊ XUYẾN</a:t>
            </a:r>
          </a:p>
          <a:p>
            <a:pPr indent="177800">
              <a:lnSpc>
                <a:spcPct val="124000"/>
              </a:lnSpc>
            </a:pP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-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Tôi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và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Thư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ngắm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mãi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không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biết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chán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những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miếng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vá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trên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b="1" kern="1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mặt</a:t>
            </a:r>
            <a:r>
              <a:rPr lang="en-US" sz="2500" b="1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đường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.</a:t>
            </a:r>
          </a:p>
          <a:p>
            <a:pPr marL="177800" indent="3975100" algn="just">
              <a:lnSpc>
                <a:spcPct val="145000"/>
              </a:lnSpc>
            </a:pPr>
            <a:r>
              <a:rPr lang="en-US" sz="19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Theo NGUYỄN THỊ XUYẾN</a:t>
            </a:r>
          </a:p>
          <a:p>
            <a:pPr indent="177800">
              <a:lnSpc>
                <a:spcPct val="124000"/>
              </a:lnSpc>
            </a:pPr>
            <a:r>
              <a:rPr lang="en-US" sz="9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5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2192" y="25671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C057BF0-1FA9-62F1-CBF0-9243D6C85106}"/>
              </a:ext>
            </a:extLst>
          </p:cNvPr>
          <p:cNvSpPr txBox="1"/>
          <p:nvPr/>
        </p:nvSpPr>
        <p:spPr>
          <a:xfrm>
            <a:off x="243840" y="161487"/>
            <a:ext cx="2706624" cy="5078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III.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Luyện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tập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CE085-D749-341E-57FC-4EFD0752DF4B}"/>
              </a:ext>
            </a:extLst>
          </p:cNvPr>
          <p:cNvSpPr txBox="1"/>
          <p:nvPr/>
        </p:nvSpPr>
        <p:spPr>
          <a:xfrm>
            <a:off x="201168" y="669318"/>
            <a:ext cx="87416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  </a:t>
            </a:r>
            <a:r>
              <a:rPr kumimoji="0" lang="en-US" sz="1900" b="1" i="1" u="sng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1900" b="1" i="1" u="sng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1:</a:t>
            </a: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Trong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những câu nào dưới đây, các từ </a:t>
            </a:r>
            <a:r>
              <a:rPr kumimoji="0" lang="vi-VN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mặt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xanh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vi-VN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chạy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mang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nghĩa gốc?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Trong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những câu nào, chúng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mang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nghĩa chuyển?</a:t>
            </a: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9D04E-D1FE-BFC7-7071-E5EE03D7CF45}"/>
              </a:ext>
            </a:extLst>
          </p:cNvPr>
          <p:cNvSpPr txBox="1"/>
          <p:nvPr/>
        </p:nvSpPr>
        <p:spPr>
          <a:xfrm>
            <a:off x="-42672" y="1366489"/>
            <a:ext cx="898550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780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5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a) 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Mặt</a:t>
            </a:r>
            <a:endParaRPr kumimoji="0" lang="en-US" sz="25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/>
              <a:sym typeface="Arial"/>
            </a:endParaRPr>
          </a:p>
          <a:p>
            <a:pPr algn="just">
              <a:lnSpc>
                <a:spcPct val="150000"/>
              </a:lnSpc>
            </a:pPr>
            <a:r>
              <a:rPr lang="en-US" sz="2400" spc="-5" dirty="0">
                <a:latin typeface="UTM Avo" panose="02040603050506020204" pitchFamily="18" charset="0"/>
                <a:ea typeface="SimSun" panose="02010600030101010101" pitchFamily="2" charset="-122"/>
              </a:rPr>
              <a:t>   +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</a:rPr>
              <a:t>Bác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</a:rPr>
              <a:t>đội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</a:rPr>
              <a:t>mũ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</a:rPr>
              <a:t>khăn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</a:rPr>
              <a:t>trùm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</a:rPr>
              <a:t>gần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</a:rPr>
              <a:t>kín</a:t>
            </a:r>
            <a:r>
              <a:rPr lang="en-US" sz="2400" spc="-5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b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mặt</a:t>
            </a:r>
            <a:r>
              <a:rPr lang="en-US" sz="2400" spc="-10" dirty="0">
                <a:latin typeface="UTM Avo" panose="02040603050506020204" pitchFamily="18" charset="0"/>
                <a:ea typeface="SimSun" panose="02010600030101010101" pitchFamily="2" charset="-122"/>
              </a:rPr>
              <a:t>,… : </a:t>
            </a:r>
            <a:r>
              <a:rPr lang="en-US" sz="2400" b="1" i="1" spc="-10" dirty="0" err="1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nghĩa</a:t>
            </a:r>
            <a:r>
              <a:rPr lang="en-US" sz="2400" b="1" i="1" spc="-10" dirty="0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spc="-10" dirty="0" err="1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gốc</a:t>
            </a:r>
            <a:r>
              <a:rPr lang="en-US" sz="2400" b="1" i="1" spc="-10" dirty="0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(“</a:t>
            </a:r>
            <a:r>
              <a:rPr lang="en-US" sz="2400" b="1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mặt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” ở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câu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này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chỉ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bộ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phận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cơ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thể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của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người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, 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mang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nghĩa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ban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đầu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)</a:t>
            </a:r>
            <a:endParaRPr lang="en-US" sz="2400" i="1" dirty="0">
              <a:latin typeface="UTM Avo" panose="020406030505060202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5504F-C95C-0890-6AC2-E52AE85771C4}"/>
              </a:ext>
            </a:extLst>
          </p:cNvPr>
          <p:cNvSpPr txBox="1"/>
          <p:nvPr/>
        </p:nvSpPr>
        <p:spPr>
          <a:xfrm>
            <a:off x="65408" y="3047400"/>
            <a:ext cx="8985504" cy="1179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780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spc="-5" dirty="0">
                <a:latin typeface="UTM Avo" panose="02040603050506020204" pitchFamily="18" charset="0"/>
                <a:ea typeface="SimSun" panose="02010600030101010101" pitchFamily="2" charset="-122"/>
              </a:rPr>
              <a:t>+ 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</a:rPr>
              <a:t>…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</a:rPr>
              <a:t>những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</a:rPr>
              <a:t>miếng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</a:rPr>
              <a:t>vá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</a:rPr>
              <a:t>trên</a:t>
            </a:r>
            <a:r>
              <a:rPr lang="en-US" sz="2400" spc="-5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mặt</a:t>
            </a:r>
            <a:r>
              <a:rPr lang="en-US" sz="2400" b="1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đường</a:t>
            </a:r>
            <a:r>
              <a:rPr lang="en-US" sz="2400" spc="-10" dirty="0">
                <a:latin typeface="UTM Avo" panose="02040603050506020204" pitchFamily="18" charset="0"/>
                <a:ea typeface="SimSun" panose="02010600030101010101" pitchFamily="2" charset="-122"/>
              </a:rPr>
              <a:t>. : </a:t>
            </a:r>
            <a:r>
              <a:rPr lang="en-US" sz="2400" b="1" i="1" spc="-10" dirty="0" err="1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nghĩa</a:t>
            </a:r>
            <a:r>
              <a:rPr lang="en-US" sz="2400" b="1" i="1" spc="-10" dirty="0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spc="-10" dirty="0" err="1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chuyển</a:t>
            </a:r>
            <a:r>
              <a:rPr lang="en-US" sz="2400" b="1" i="1" spc="-10" dirty="0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(“</a:t>
            </a:r>
            <a:r>
              <a:rPr lang="en-US" sz="2400" b="1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mặt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” ở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câu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này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là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chỉ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bộ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phận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của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vật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,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nghĩa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biến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đổi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từ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nghĩa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gốc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-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mặt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người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)</a:t>
            </a:r>
            <a:endParaRPr lang="en-US" sz="2400" i="1" dirty="0">
              <a:latin typeface="UTM Avo" panose="02040603050506020204" pitchFamily="18" charset="0"/>
              <a:ea typeface="SimSun" panose="02010600030101010101" pitchFamily="2" charset="-122"/>
            </a:endParaRPr>
          </a:p>
          <a:p>
            <a:pPr marL="0" marR="0" lvl="0" indent="17780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BBED1D-0217-8132-7A01-21F3BCC46AA2}"/>
              </a:ext>
            </a:extLst>
          </p:cNvPr>
          <p:cNvSpPr txBox="1"/>
          <p:nvPr/>
        </p:nvSpPr>
        <p:spPr>
          <a:xfrm>
            <a:off x="1901952" y="4420555"/>
            <a:ext cx="5535168" cy="704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7800" algn="ctr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Từ“</a:t>
            </a:r>
            <a:r>
              <a:rPr lang="en-US" sz="2400" b="1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mặt</a:t>
            </a:r>
            <a:r>
              <a:rPr lang="en-US" sz="24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” </a:t>
            </a:r>
            <a:r>
              <a:rPr lang="en-US" sz="24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là</a:t>
            </a:r>
            <a:r>
              <a:rPr lang="en-US" sz="24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từ</a:t>
            </a:r>
            <a:r>
              <a:rPr lang="en-US" sz="24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đa</a:t>
            </a:r>
            <a:r>
              <a:rPr lang="en-US" sz="24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nghĩa</a:t>
            </a:r>
            <a:r>
              <a:rPr lang="en-US" sz="24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.</a:t>
            </a:r>
            <a:endParaRPr lang="en-US" sz="2400" i="1" dirty="0">
              <a:solidFill>
                <a:srgbClr val="FF0000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  <a:p>
            <a:pPr marL="0" marR="0" lvl="0" indent="17780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927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2192" y="25671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C057BF0-1FA9-62F1-CBF0-9243D6C85106}"/>
              </a:ext>
            </a:extLst>
          </p:cNvPr>
          <p:cNvSpPr txBox="1"/>
          <p:nvPr/>
        </p:nvSpPr>
        <p:spPr>
          <a:xfrm>
            <a:off x="243840" y="161487"/>
            <a:ext cx="2706624" cy="5078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III.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Luyện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tập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CE085-D749-341E-57FC-4EFD0752DF4B}"/>
              </a:ext>
            </a:extLst>
          </p:cNvPr>
          <p:cNvSpPr txBox="1"/>
          <p:nvPr/>
        </p:nvSpPr>
        <p:spPr>
          <a:xfrm>
            <a:off x="201168" y="669318"/>
            <a:ext cx="87416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  </a:t>
            </a:r>
            <a:r>
              <a:rPr kumimoji="0" lang="en-US" sz="1900" b="1" i="1" u="sng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1900" b="1" i="1" u="sng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1:</a:t>
            </a: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Trong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những câu nào dưới đây, các từ </a:t>
            </a:r>
            <a:r>
              <a:rPr kumimoji="0" lang="vi-VN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mặt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xanh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vi-VN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chạy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mang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nghĩa gốc?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Trong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những câu nào, chúng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mang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nghĩa chuyển?</a:t>
            </a: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5504F-C95C-0890-6AC2-E52AE85771C4}"/>
              </a:ext>
            </a:extLst>
          </p:cNvPr>
          <p:cNvSpPr txBox="1"/>
          <p:nvPr/>
        </p:nvSpPr>
        <p:spPr>
          <a:xfrm>
            <a:off x="85676" y="3139588"/>
            <a:ext cx="8985504" cy="2080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c) </a:t>
            </a:r>
            <a:r>
              <a:rPr lang="en-US" sz="1800" spc="-5" dirty="0">
                <a:latin typeface="UTM Avo" panose="02040603050506020204" pitchFamily="18" charset="0"/>
                <a:ea typeface="SimSun" panose="02010600030101010101" pitchFamily="2" charset="-122"/>
              </a:rPr>
              <a:t>+ </a:t>
            </a:r>
            <a:r>
              <a:rPr lang="en-US" sz="1800" dirty="0">
                <a:latin typeface="UTM Avo" panose="02040603050506020204" pitchFamily="18" charset="0"/>
                <a:ea typeface="SimSun" panose="02010600030101010101" pitchFamily="2" charset="-122"/>
              </a:rPr>
              <a:t>… </a:t>
            </a:r>
            <a:r>
              <a:rPr lang="en-US" sz="1800" dirty="0" err="1">
                <a:latin typeface="UTM Avo" panose="02040603050506020204" pitchFamily="18" charset="0"/>
                <a:ea typeface="SimSun" panose="02010600030101010101" pitchFamily="2" charset="-122"/>
              </a:rPr>
              <a:t>mấy</a:t>
            </a:r>
            <a:r>
              <a:rPr lang="en-US" sz="18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SimSun" panose="02010600030101010101" pitchFamily="2" charset="-122"/>
              </a:rPr>
              <a:t>chiếc</a:t>
            </a:r>
            <a:r>
              <a:rPr lang="en-US" sz="18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SimSun" panose="02010600030101010101" pitchFamily="2" charset="-122"/>
              </a:rPr>
              <a:t>thuyền</a:t>
            </a:r>
            <a:r>
              <a:rPr lang="en-US" sz="18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SimSun" panose="02010600030101010101" pitchFamily="2" charset="-122"/>
              </a:rPr>
              <a:t>đang</a:t>
            </a:r>
            <a:r>
              <a:rPr lang="en-US" sz="1800" spc="-5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b="1" dirty="0" err="1">
                <a:latin typeface="UTM Avo" panose="02040603050506020204" pitchFamily="18" charset="0"/>
                <a:ea typeface="SimSun" panose="02010600030101010101" pitchFamily="2" charset="-122"/>
              </a:rPr>
              <a:t>chạy</a:t>
            </a:r>
            <a:r>
              <a:rPr lang="en-US" sz="1800" b="1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SimSun" panose="02010600030101010101" pitchFamily="2" charset="-122"/>
              </a:rPr>
              <a:t>ra</a:t>
            </a:r>
            <a:r>
              <a:rPr lang="en-US" sz="18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khơi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,… : </a:t>
            </a:r>
            <a:r>
              <a:rPr lang="en-US" sz="1800" b="1" i="1" spc="-10" dirty="0" err="1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nghĩa</a:t>
            </a:r>
            <a:r>
              <a:rPr lang="en-US" sz="1800" b="1" i="1" spc="-10" dirty="0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b="1" i="1" spc="-10" dirty="0" err="1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chuyển</a:t>
            </a:r>
            <a:r>
              <a:rPr lang="en-US" sz="1800" b="1" i="1" spc="-10" dirty="0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(“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chạy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” ở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câu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này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là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nghĩa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biến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đổi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từ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nghĩa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gốc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-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hoạt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động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chạy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của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người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)</a:t>
            </a:r>
            <a:endParaRPr lang="en-US" sz="1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457200" algn="l"/>
              </a:tabLst>
            </a:pPr>
            <a:r>
              <a:rPr lang="vi-VN" sz="1800" spc="-5" dirty="0">
                <a:latin typeface="UTM Avo" panose="02040603050506020204" pitchFamily="18" charset="0"/>
                <a:ea typeface="Times New Roman" panose="02020603050405020304" pitchFamily="18" charset="0"/>
              </a:rPr>
              <a:t>    + </a:t>
            </a:r>
            <a:r>
              <a:rPr lang="vi-VN" sz="1800" dirty="0">
                <a:latin typeface="UTM Avo" panose="02040603050506020204" pitchFamily="18" charset="0"/>
                <a:ea typeface="Times New Roman" panose="02020603050405020304" pitchFamily="18" charset="0"/>
              </a:rPr>
              <a:t>… em</a:t>
            </a:r>
            <a:r>
              <a:rPr lang="vi-VN" sz="1800" spc="-5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>
                <a:latin typeface="UTM Avo" panose="02040603050506020204" pitchFamily="18" charset="0"/>
                <a:ea typeface="Times New Roman" panose="02020603050405020304" pitchFamily="18" charset="0"/>
              </a:rPr>
              <a:t>chạy </a:t>
            </a:r>
            <a:r>
              <a:rPr lang="vi-VN" sz="1800" dirty="0">
                <a:latin typeface="UTM Avo" panose="02040603050506020204" pitchFamily="18" charset="0"/>
                <a:ea typeface="Times New Roman" panose="02020603050405020304" pitchFamily="18" charset="0"/>
              </a:rPr>
              <a:t>vội ra phía bờ </a:t>
            </a:r>
            <a:r>
              <a:rPr lang="vi-VN" sz="1800" spc="-10" dirty="0">
                <a:latin typeface="UTM Avo" panose="02040603050506020204" pitchFamily="18" charset="0"/>
                <a:ea typeface="Times New Roman" panose="02020603050405020304" pitchFamily="18" charset="0"/>
              </a:rPr>
              <a:t>sông. : </a:t>
            </a:r>
            <a:r>
              <a:rPr lang="vi-VN" sz="1800" b="1" i="1" spc="-10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nghĩa gốc </a:t>
            </a:r>
            <a:r>
              <a:rPr lang="vi-VN" sz="1800" spc="-10" dirty="0">
                <a:latin typeface="UTM Avo" panose="02040603050506020204" pitchFamily="18" charset="0"/>
                <a:ea typeface="Times New Roman" panose="02020603050405020304" pitchFamily="18" charset="0"/>
              </a:rPr>
              <a:t>(“chạy” ở câu này mang nghĩa ban đầu)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17780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sym typeface="Arial"/>
              </a:rPr>
              <a:t> </a:t>
            </a: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F1F7D0-836D-7F6B-4FC6-BAAC737B2763}"/>
              </a:ext>
            </a:extLst>
          </p:cNvPr>
          <p:cNvSpPr txBox="1"/>
          <p:nvPr/>
        </p:nvSpPr>
        <p:spPr>
          <a:xfrm>
            <a:off x="1883664" y="4618144"/>
            <a:ext cx="5535168" cy="590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7800" algn="ctr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Từ“</a:t>
            </a:r>
            <a:r>
              <a:rPr lang="en-US" sz="1800" b="1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chạy</a:t>
            </a:r>
            <a:r>
              <a:rPr lang="en-US" sz="18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” </a:t>
            </a:r>
            <a:r>
              <a:rPr lang="en-US" sz="18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là</a:t>
            </a:r>
            <a:r>
              <a:rPr lang="en-US" sz="18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từ</a:t>
            </a:r>
            <a:r>
              <a:rPr lang="en-US" sz="18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đa</a:t>
            </a:r>
            <a:r>
              <a:rPr lang="en-US" sz="18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nghĩa</a:t>
            </a:r>
            <a:r>
              <a:rPr lang="en-US" sz="18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.</a:t>
            </a:r>
            <a:endParaRPr lang="en-US" sz="1800" i="1" dirty="0">
              <a:solidFill>
                <a:srgbClr val="FF0000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  <a:p>
            <a:pPr marL="0" marR="0" lvl="0" indent="17780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0668" y="1312965"/>
            <a:ext cx="9043332" cy="197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44000"/>
              </a:lnSpc>
              <a:defRPr/>
            </a:pP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c) </a:t>
            </a:r>
            <a:r>
              <a:rPr lang="en-US" sz="1600" b="1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Chạy</a:t>
            </a:r>
            <a:endParaRPr lang="en-US" sz="1600" kern="100" dirty="0">
              <a:solidFill>
                <a:srgbClr val="231F20"/>
              </a:solidFill>
              <a:latin typeface="UTM Avo" panose="02040603050506020204" pitchFamily="18" charset="0"/>
              <a:ea typeface="Arial" panose="020B0604020202020204" pitchFamily="34" charset="0"/>
            </a:endParaRPr>
          </a:p>
          <a:p>
            <a:pPr lvl="0">
              <a:lnSpc>
                <a:spcPct val="124000"/>
              </a:lnSpc>
              <a:defRPr/>
            </a:pP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   -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Xa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xa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mấy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chiếc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thuyền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đang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b="1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chạy</a:t>
            </a:r>
            <a:r>
              <a:rPr lang="en-US" sz="1600" b="1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ra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khơi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cánh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buồm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lòng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vút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cong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thon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thả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.</a:t>
            </a:r>
          </a:p>
          <a:p>
            <a:pPr lvl="0">
              <a:lnSpc>
                <a:spcPct val="124000"/>
              </a:lnSpc>
              <a:defRPr/>
            </a:pP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                                                                                                                                                          Theo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Bùi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Hiển</a:t>
            </a:r>
            <a:endParaRPr lang="en-US" sz="1600" kern="100" dirty="0">
              <a:solidFill>
                <a:srgbClr val="231F20"/>
              </a:solidFill>
              <a:latin typeface="UTM Avo" panose="02040603050506020204" pitchFamily="18" charset="0"/>
              <a:ea typeface="Arial" panose="020B0604020202020204" pitchFamily="34" charset="0"/>
            </a:endParaRPr>
          </a:p>
          <a:p>
            <a:pPr lvl="0" algn="just">
              <a:lnSpc>
                <a:spcPct val="124000"/>
              </a:lnSpc>
              <a:defRPr/>
            </a:pP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   -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Sáng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sớm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hôm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ấy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Mây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dậy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sớm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hơn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mọi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ngày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.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Không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kịp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chải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đầu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rửa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mặt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em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b="1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chạy</a:t>
            </a:r>
            <a:r>
              <a:rPr lang="en-US" sz="1600" b="1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vội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ra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phía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bờ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sông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.</a:t>
            </a:r>
          </a:p>
          <a:p>
            <a:pPr lvl="0" algn="just">
              <a:lnSpc>
                <a:spcPct val="124000"/>
              </a:lnSpc>
              <a:defRPr/>
            </a:pP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                                                                                                                                                             Kim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Viên</a:t>
            </a:r>
            <a:endParaRPr lang="en-US" sz="1600" kern="100" dirty="0">
              <a:solidFill>
                <a:srgbClr val="231F20"/>
              </a:solidFill>
              <a:latin typeface="UTM Avo" panose="02040603050506020204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34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0" r="12730" b="15256"/>
          <a:stretch>
            <a:fillRect/>
          </a:stretch>
        </p:blipFill>
        <p:spPr bwMode="auto">
          <a:xfrm>
            <a:off x="1109663" y="709613"/>
            <a:ext cx="2741612" cy="32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2" descr="Káº¿t quáº£ hÃ¬nh áº£nh cho s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9550"/>
            <a:ext cx="3657600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ross 3">
            <a:extLst/>
          </p:cNvPr>
          <p:cNvSpPr/>
          <p:nvPr/>
        </p:nvSpPr>
        <p:spPr>
          <a:xfrm>
            <a:off x="4419600" y="2105025"/>
            <a:ext cx="742950" cy="982663"/>
          </a:xfrm>
          <a:prstGeom prst="plus">
            <a:avLst>
              <a:gd name="adj" fmla="val 3544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93" tIns="41647" rIns="83293" bIns="4164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90800" y="3943350"/>
            <a:ext cx="3870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293" tIns="41647" rIns="83293" bIns="4164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trời</a:t>
            </a:r>
          </a:p>
        </p:txBody>
      </p:sp>
    </p:spTree>
    <p:extLst>
      <p:ext uri="{BB962C8B-B14F-4D97-AF65-F5344CB8AC3E}">
        <p14:creationId xmlns:p14="http://schemas.microsoft.com/office/powerpoint/2010/main" val="115195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-81387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C057BF0-1FA9-62F1-CBF0-9243D6C85106}"/>
              </a:ext>
            </a:extLst>
          </p:cNvPr>
          <p:cNvSpPr txBox="1"/>
          <p:nvPr/>
        </p:nvSpPr>
        <p:spPr>
          <a:xfrm>
            <a:off x="201168" y="93579"/>
            <a:ext cx="2122932" cy="5078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III.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Luyện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tập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CE085-D749-341E-57FC-4EFD0752DF4B}"/>
              </a:ext>
            </a:extLst>
          </p:cNvPr>
          <p:cNvSpPr txBox="1"/>
          <p:nvPr/>
        </p:nvSpPr>
        <p:spPr>
          <a:xfrm>
            <a:off x="2280920" y="93579"/>
            <a:ext cx="67838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  </a:t>
            </a:r>
            <a:r>
              <a:rPr kumimoji="0" lang="en-US" sz="1900" b="1" i="1" u="sng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1900" b="1" i="1" u="sng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1:</a:t>
            </a: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Trong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những câu nào dưới đây, các từ </a:t>
            </a:r>
            <a:r>
              <a:rPr kumimoji="0" lang="vi-VN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mặt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xanh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vi-VN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chạy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mang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nghĩa gốc?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Trong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những câu nào, chúng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mang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nghĩa chuyển?</a:t>
            </a: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37FA11-B85C-219B-34AD-2583FBB6096A}"/>
              </a:ext>
            </a:extLst>
          </p:cNvPr>
          <p:cNvSpPr txBox="1"/>
          <p:nvPr/>
        </p:nvSpPr>
        <p:spPr>
          <a:xfrm>
            <a:off x="158496" y="850232"/>
            <a:ext cx="8985504" cy="2471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780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b)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Xanh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 - Hoa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càng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đỏ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lá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càng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xanh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                             Theo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Xuân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Diệu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 -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Chấm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ước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ao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có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một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mái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tóc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cho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thật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dài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thật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xanh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Nhưng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tóc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Chấm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từ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thuở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bé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cứ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đỏ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quạch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và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không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sao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dài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được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                                                                                                     Theo </a:t>
            </a:r>
            <a:r>
              <a:rPr lang="en-US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Đào</a:t>
            </a:r>
            <a:r>
              <a:rPr lang="en-US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Vũ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E9D04E-D1FE-BFC7-7071-E5EE03D7CF45}"/>
              </a:ext>
            </a:extLst>
          </p:cNvPr>
          <p:cNvSpPr txBox="1"/>
          <p:nvPr/>
        </p:nvSpPr>
        <p:spPr>
          <a:xfrm>
            <a:off x="158496" y="3150156"/>
            <a:ext cx="8985504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tabLst>
                <a:tab pos="457200" algn="l"/>
              </a:tabLst>
            </a:pPr>
            <a:r>
              <a:rPr lang="vi-VN" sz="1800" dirty="0">
                <a:latin typeface="UTM Avo" panose="02040603050506020204" pitchFamily="18" charset="0"/>
                <a:ea typeface="Tahoma" panose="020B0604030504040204" pitchFamily="34" charset="0"/>
              </a:rPr>
              <a:t>b) </a:t>
            </a:r>
            <a:r>
              <a:rPr lang="vi-VN" sz="1800" spc="-5" dirty="0">
                <a:latin typeface="UTM Avo" panose="02040603050506020204" pitchFamily="18" charset="0"/>
                <a:ea typeface="Times New Roman" panose="02020603050405020304" pitchFamily="18" charset="0"/>
              </a:rPr>
              <a:t>+ </a:t>
            </a:r>
            <a:r>
              <a:rPr lang="vi-VN" sz="1800" dirty="0">
                <a:latin typeface="UTM Avo" panose="02040603050506020204" pitchFamily="18" charset="0"/>
                <a:ea typeface="Times New Roman" panose="02020603050405020304" pitchFamily="18" charset="0"/>
              </a:rPr>
              <a:t>Hoa càng đỏ, lá càng</a:t>
            </a:r>
            <a:r>
              <a:rPr lang="vi-VN" sz="1800" spc="-5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spc="-10" dirty="0">
                <a:solidFill>
                  <a:srgbClr val="00B05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xanh</a:t>
            </a:r>
            <a:r>
              <a:rPr lang="vi-VN" sz="1800" spc="-10" dirty="0">
                <a:latin typeface="UTM Avo" panose="02040603050506020204" pitchFamily="18" charset="0"/>
                <a:ea typeface="Times New Roman" panose="02020603050405020304" pitchFamily="18" charset="0"/>
              </a:rPr>
              <a:t>. : </a:t>
            </a:r>
            <a:r>
              <a:rPr lang="vi-VN" sz="1800" b="1" i="1" spc="-10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nghĩa gốc </a:t>
            </a:r>
            <a:r>
              <a:rPr lang="vi-VN" sz="1800" spc="-10" dirty="0">
                <a:latin typeface="UTM Avo" panose="02040603050506020204" pitchFamily="18" charset="0"/>
                <a:ea typeface="Times New Roman" panose="02020603050405020304" pitchFamily="18" charset="0"/>
              </a:rPr>
              <a:t>(“</a:t>
            </a:r>
            <a:r>
              <a:rPr lang="vi-VN" sz="1800" spc="-10" dirty="0">
                <a:solidFill>
                  <a:srgbClr val="00B05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xanh</a:t>
            </a:r>
            <a:r>
              <a:rPr lang="vi-VN" sz="1800" spc="-10" dirty="0">
                <a:latin typeface="UTM Avo" panose="02040603050506020204" pitchFamily="18" charset="0"/>
                <a:ea typeface="Times New Roman" panose="02020603050405020304" pitchFamily="18" charset="0"/>
              </a:rPr>
              <a:t>” ở câu này mang nghĩa ban đầu)</a:t>
            </a:r>
            <a:endParaRPr lang="en-US" sz="1800" dirty="0">
              <a:latin typeface="UTM Avo" panose="020406030505060202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spc="-5" dirty="0">
                <a:latin typeface="UTM Avo" panose="02040603050506020204" pitchFamily="18" charset="0"/>
                <a:ea typeface="SimSun" panose="02010600030101010101" pitchFamily="2" charset="-122"/>
              </a:rPr>
              <a:t>      + </a:t>
            </a:r>
            <a:r>
              <a:rPr lang="en-US" sz="1800" dirty="0">
                <a:latin typeface="UTM Avo" panose="02040603050506020204" pitchFamily="18" charset="0"/>
                <a:ea typeface="SimSun" panose="02010600030101010101" pitchFamily="2" charset="-122"/>
              </a:rPr>
              <a:t>… </a:t>
            </a:r>
            <a:r>
              <a:rPr lang="en-US" sz="1800" dirty="0" err="1">
                <a:latin typeface="UTM Avo" panose="02040603050506020204" pitchFamily="18" charset="0"/>
                <a:ea typeface="SimSun" panose="02010600030101010101" pitchFamily="2" charset="-122"/>
              </a:rPr>
              <a:t>mái</a:t>
            </a:r>
            <a:r>
              <a:rPr lang="en-US" sz="18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SimSun" panose="02010600030101010101" pitchFamily="2" charset="-122"/>
              </a:rPr>
              <a:t>tóc</a:t>
            </a:r>
            <a:r>
              <a:rPr lang="en-US" sz="18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SimSun" panose="02010600030101010101" pitchFamily="2" charset="-122"/>
              </a:rPr>
              <a:t>cho</a:t>
            </a:r>
            <a:r>
              <a:rPr lang="en-US" sz="18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SimSun" panose="02010600030101010101" pitchFamily="2" charset="-122"/>
              </a:rPr>
              <a:t>thật</a:t>
            </a:r>
            <a:r>
              <a:rPr lang="en-US" sz="18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SimSun" panose="02010600030101010101" pitchFamily="2" charset="-122"/>
              </a:rPr>
              <a:t>dài</a:t>
            </a:r>
            <a:r>
              <a:rPr lang="en-US" sz="1800" dirty="0">
                <a:latin typeface="UTM Avo" panose="02040603050506020204" pitchFamily="18" charset="0"/>
                <a:ea typeface="SimSun" panose="02010600030101010101" pitchFamily="2" charset="-122"/>
              </a:rPr>
              <a:t>, </a:t>
            </a:r>
            <a:r>
              <a:rPr lang="en-US" sz="1800" dirty="0" err="1">
                <a:latin typeface="UTM Avo" panose="02040603050506020204" pitchFamily="18" charset="0"/>
                <a:ea typeface="SimSun" panose="02010600030101010101" pitchFamily="2" charset="-122"/>
              </a:rPr>
              <a:t>thật</a:t>
            </a:r>
            <a:r>
              <a:rPr lang="en-US" sz="1800" spc="-5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b="1" spc="-10" dirty="0" err="1">
                <a:solidFill>
                  <a:srgbClr val="00B05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xanh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. : </a:t>
            </a:r>
            <a:r>
              <a:rPr lang="en-US" sz="1800" b="1" i="1" spc="-10" dirty="0" err="1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nghĩa</a:t>
            </a:r>
            <a:r>
              <a:rPr lang="en-US" sz="1800" b="1" i="1" spc="-10" dirty="0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b="1" i="1" spc="-10" dirty="0" err="1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chuyển</a:t>
            </a:r>
            <a:r>
              <a:rPr lang="en-US" sz="1800" b="1" i="1" spc="-10" dirty="0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(“</a:t>
            </a:r>
            <a:r>
              <a:rPr lang="en-US" sz="1800" spc="-10" dirty="0" err="1">
                <a:solidFill>
                  <a:srgbClr val="00B05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xanh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” ở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câu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này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là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nghĩa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biến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đổi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từ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nghĩa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gốc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-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màu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xanh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)</a:t>
            </a:r>
          </a:p>
          <a:p>
            <a:pPr algn="just">
              <a:lnSpc>
                <a:spcPct val="150000"/>
              </a:lnSpc>
            </a:pPr>
            <a:endParaRPr lang="en-US" sz="1900" dirty="0">
              <a:latin typeface="UTM Avo" panose="02040603050506020204" pitchFamily="18" charset="0"/>
              <a:ea typeface="SimSun" panose="02010600030101010101" pitchFamily="2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1921D8-40B6-F3A3-2A0E-C98AC8F1F98F}"/>
              </a:ext>
            </a:extLst>
          </p:cNvPr>
          <p:cNvSpPr txBox="1"/>
          <p:nvPr/>
        </p:nvSpPr>
        <p:spPr>
          <a:xfrm>
            <a:off x="1883664" y="4437436"/>
            <a:ext cx="5535168" cy="40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7800" algn="ctr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Từ“</a:t>
            </a:r>
            <a:r>
              <a:rPr lang="en-US" sz="1800" b="1" i="1" spc="-10" dirty="0" err="1">
                <a:solidFill>
                  <a:srgbClr val="00B05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xanh</a:t>
            </a:r>
            <a:r>
              <a:rPr lang="en-US" sz="18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” </a:t>
            </a:r>
            <a:r>
              <a:rPr lang="en-US" sz="18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là</a:t>
            </a:r>
            <a:r>
              <a:rPr lang="en-US" sz="18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từ</a:t>
            </a:r>
            <a:r>
              <a:rPr lang="en-US" sz="18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đa</a:t>
            </a:r>
            <a:r>
              <a:rPr lang="en-US" sz="18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nghĩa</a:t>
            </a:r>
            <a:r>
              <a:rPr lang="en-US" sz="18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.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sym typeface="Arial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347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2192" y="25671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C057BF0-1FA9-62F1-CBF0-9243D6C85106}"/>
              </a:ext>
            </a:extLst>
          </p:cNvPr>
          <p:cNvSpPr txBox="1"/>
          <p:nvPr/>
        </p:nvSpPr>
        <p:spPr>
          <a:xfrm>
            <a:off x="201168" y="93579"/>
            <a:ext cx="2186432" cy="5078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III.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Luyện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tập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CE085-D749-341E-57FC-4EFD0752DF4B}"/>
              </a:ext>
            </a:extLst>
          </p:cNvPr>
          <p:cNvSpPr txBox="1"/>
          <p:nvPr/>
        </p:nvSpPr>
        <p:spPr>
          <a:xfrm>
            <a:off x="2600960" y="93579"/>
            <a:ext cx="64637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  </a:t>
            </a:r>
            <a:r>
              <a:rPr kumimoji="0" lang="en-US" b="1" i="1" u="sng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b="1" i="1" u="sng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1:</a:t>
            </a:r>
            <a:r>
              <a:rPr kumimoji="0" lang="en-US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Trong </a:t>
            </a:r>
            <a:r>
              <a:rPr kumimoji="0" lang="vi-VN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những câu nào dưới đây, các từ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xanh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vi-VN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chạy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mang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nghĩa gốc?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Trong </a:t>
            </a:r>
            <a:r>
              <a:rPr kumimoji="0" lang="vi-VN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những câu nào, chúng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mang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nghĩa chuyển?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37FA11-B85C-219B-34AD-2583FBB6096A}"/>
              </a:ext>
            </a:extLst>
          </p:cNvPr>
          <p:cNvSpPr txBox="1"/>
          <p:nvPr/>
        </p:nvSpPr>
        <p:spPr>
          <a:xfrm>
            <a:off x="107337" y="770687"/>
            <a:ext cx="8985504" cy="435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780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b) </a:t>
            </a:r>
            <a:r>
              <a:rPr kumimoji="0" lang="en-US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Xanh</a:t>
            </a:r>
            <a:endParaRPr kumimoji="0" lang="en-US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 - Hoa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càng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đỏ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lá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càng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xanh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                             Theo </a:t>
            </a:r>
            <a:r>
              <a:rPr kumimoji="0" lang="en-US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Xuân</a:t>
            </a:r>
            <a:r>
              <a:rPr kumimoji="0" lang="en-US" sz="1400" b="0" i="0" u="none" strike="noStrike" kern="1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400" b="0" i="0" u="none" strike="noStrike" kern="1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Diệu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 -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Chấm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ước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ao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có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một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mái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tóc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cho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thật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dài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thật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xanh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Nhưng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tóc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Chấm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từ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thuở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bé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cứ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đỏ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quạch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và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không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sao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dài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được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</a:t>
            </a:r>
          </a:p>
          <a:p>
            <a:pPr lvl="0" algn="just" defTabSz="914400">
              <a:lnSpc>
                <a:spcPct val="124000"/>
              </a:lnSpc>
              <a:buClr>
                <a:srgbClr val="000000"/>
              </a:buClr>
              <a:defRPr/>
            </a:pPr>
            <a:r>
              <a:rPr lang="en-US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                                                                                         </a:t>
            </a:r>
            <a:r>
              <a:rPr lang="en-US" sz="14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Theo </a:t>
            </a:r>
            <a:r>
              <a:rPr lang="en-US" sz="14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Đào</a:t>
            </a:r>
            <a:r>
              <a:rPr lang="en-US" sz="14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sz="14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Vũ</a:t>
            </a:r>
            <a:endParaRPr lang="en-US" sz="1400" kern="100" dirty="0">
              <a:solidFill>
                <a:srgbClr val="231F20"/>
              </a:solidFill>
              <a:latin typeface="UTM Avo" panose="02040603050506020204" pitchFamily="18" charset="0"/>
              <a:ea typeface="Arial" panose="020B0604020202020204" pitchFamily="34" charset="0"/>
              <a:cs typeface="Arial"/>
              <a:sym typeface="Arial"/>
            </a:endParaRPr>
          </a:p>
          <a:p>
            <a:pPr lvl="0" algn="just" defTabSz="914400">
              <a:lnSpc>
                <a:spcPct val="124000"/>
              </a:lnSpc>
              <a:buClr>
                <a:srgbClr val="000000"/>
              </a:buClr>
              <a:defRPr/>
            </a:pPr>
            <a:r>
              <a:rPr lang="en-US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c) </a:t>
            </a:r>
            <a:r>
              <a:rPr lang="en-US" b="1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Chạy</a:t>
            </a:r>
            <a:endParaRPr lang="en-US" kern="100" dirty="0">
              <a:solidFill>
                <a:srgbClr val="231F20"/>
              </a:solidFill>
              <a:latin typeface="UTM Avo" panose="02040603050506020204" pitchFamily="18" charset="0"/>
              <a:ea typeface="Arial" panose="020B0604020202020204" pitchFamily="34" charset="0"/>
              <a:cs typeface="Arial"/>
              <a:sym typeface="Arial"/>
            </a:endParaRPr>
          </a:p>
          <a:p>
            <a:pPr lvl="0" defTabSz="914400">
              <a:lnSpc>
                <a:spcPct val="124000"/>
              </a:lnSpc>
              <a:buClr>
                <a:srgbClr val="000000"/>
              </a:buClr>
              <a:defRPr/>
            </a:pPr>
            <a:r>
              <a:rPr lang="en-US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 - </a:t>
            </a:r>
            <a:r>
              <a:rPr lang="en-US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Xa</a:t>
            </a:r>
            <a:r>
              <a:rPr lang="en-US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xa</a:t>
            </a:r>
            <a:r>
              <a:rPr lang="en-US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lang="en-US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mấy</a:t>
            </a:r>
            <a:r>
              <a:rPr lang="en-US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chiếc</a:t>
            </a:r>
            <a:r>
              <a:rPr lang="en-US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thuyền</a:t>
            </a:r>
            <a:r>
              <a:rPr lang="en-US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đang</a:t>
            </a:r>
            <a:r>
              <a:rPr lang="en-US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b="1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chạy</a:t>
            </a:r>
            <a:r>
              <a:rPr lang="en-US" b="1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ra </a:t>
            </a:r>
            <a:r>
              <a:rPr lang="en-US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khơi</a:t>
            </a:r>
            <a:r>
              <a:rPr lang="en-US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lang="en-US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cánh</a:t>
            </a:r>
            <a:r>
              <a:rPr lang="en-US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buồm</a:t>
            </a:r>
            <a:r>
              <a:rPr lang="en-US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lòng</a:t>
            </a:r>
            <a:r>
              <a:rPr lang="en-US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vút</a:t>
            </a:r>
            <a:r>
              <a:rPr lang="en-US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cong</a:t>
            </a:r>
            <a:r>
              <a:rPr lang="en-US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thon </a:t>
            </a:r>
            <a:r>
              <a:rPr lang="en-US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thả</a:t>
            </a:r>
            <a:r>
              <a:rPr lang="en-US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</a:t>
            </a:r>
            <a:endParaRPr kumimoji="0" lang="en-US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                                                                                             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Theo BÙI HIỂN</a:t>
            </a:r>
          </a:p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 -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Sáng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sớm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hôm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ấy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Mây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dậy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sớm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hơn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mọi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ngày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Không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kịp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chải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đầu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rửa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mặt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em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chạy</a:t>
            </a:r>
            <a:r>
              <a:rPr kumimoji="0" lang="en-US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vội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ra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phía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bờ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sông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                                                                                                                              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87F289D9-2234-0C29-54C2-0BC33B5A34AC}"/>
              </a:ext>
            </a:extLst>
          </p:cNvPr>
          <p:cNvSpPr/>
          <p:nvPr/>
        </p:nvSpPr>
        <p:spPr>
          <a:xfrm>
            <a:off x="6567337" y="4141342"/>
            <a:ext cx="2229577" cy="931825"/>
          </a:xfrm>
          <a:prstGeom prst="cloudCallout">
            <a:avLst>
              <a:gd name="adj1" fmla="val -73443"/>
              <a:gd name="adj2" fmla="val 44492"/>
            </a:avLst>
          </a:prstGeom>
          <a:solidFill>
            <a:srgbClr val="CC99FF"/>
          </a:solidFill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UTM Avo" panose="02040603050506020204" pitchFamily="18" charset="0"/>
              </a:rPr>
              <a:t>SGK/58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49DB03-5282-421C-AA36-217A080CB1A9}"/>
              </a:ext>
            </a:extLst>
          </p:cNvPr>
          <p:cNvSpPr txBox="1"/>
          <p:nvPr/>
        </p:nvSpPr>
        <p:spPr>
          <a:xfrm>
            <a:off x="1752600" y="4495800"/>
            <a:ext cx="451881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việc</a:t>
            </a:r>
            <a:r>
              <a:rPr lang="en-US" sz="2400" dirty="0"/>
              <a:t>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.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gian</a:t>
            </a:r>
            <a:r>
              <a:rPr lang="en-US" sz="2400" dirty="0"/>
              <a:t> 2 </a:t>
            </a:r>
            <a:r>
              <a:rPr lang="en-US" sz="2400" dirty="0" err="1"/>
              <a:t>phút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57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1"/>
          <p:cNvGrpSpPr>
            <a:grpSpLocks/>
          </p:cNvGrpSpPr>
          <p:nvPr/>
        </p:nvGrpSpPr>
        <p:grpSpPr bwMode="auto">
          <a:xfrm>
            <a:off x="1009650" y="417513"/>
            <a:ext cx="2543175" cy="3271837"/>
            <a:chOff x="2535382" y="1094510"/>
            <a:chExt cx="3726873" cy="4167419"/>
          </a:xfrm>
        </p:grpSpPr>
        <p:pic>
          <p:nvPicPr>
            <p:cNvPr id="6964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03" r="16331" b="15353"/>
            <a:stretch>
              <a:fillRect/>
            </a:stretch>
          </p:blipFill>
          <p:spPr bwMode="auto">
            <a:xfrm>
              <a:off x="3158834" y="3782291"/>
              <a:ext cx="2778761" cy="1479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4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88" r="5943" b="26048"/>
            <a:stretch>
              <a:fillRect/>
            </a:stretch>
          </p:blipFill>
          <p:spPr bwMode="auto">
            <a:xfrm>
              <a:off x="2535382" y="1094510"/>
              <a:ext cx="3726873" cy="3131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963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88" r="5943" b="26048"/>
          <a:stretch>
            <a:fillRect/>
          </a:stretch>
        </p:blipFill>
        <p:spPr bwMode="auto">
          <a:xfrm>
            <a:off x="5105400" y="-400050"/>
            <a:ext cx="25431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88" r="5943" b="26048"/>
          <a:stretch>
            <a:fillRect/>
          </a:stretch>
        </p:blipFill>
        <p:spPr bwMode="auto">
          <a:xfrm>
            <a:off x="4662488" y="1195388"/>
            <a:ext cx="25431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88" r="5943" b="26048"/>
          <a:stretch>
            <a:fillRect/>
          </a:stretch>
        </p:blipFill>
        <p:spPr bwMode="auto">
          <a:xfrm>
            <a:off x="3552825" y="677863"/>
            <a:ext cx="25431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88" r="5943" b="26048"/>
          <a:stretch>
            <a:fillRect/>
          </a:stretch>
        </p:blipFill>
        <p:spPr bwMode="auto">
          <a:xfrm>
            <a:off x="4824413" y="1276350"/>
            <a:ext cx="25431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own Arrow 5">
            <a:extLst/>
          </p:cNvPr>
          <p:cNvSpPr/>
          <p:nvPr/>
        </p:nvSpPr>
        <p:spPr>
          <a:xfrm rot="16985937">
            <a:off x="1550194" y="2774156"/>
            <a:ext cx="377825" cy="671513"/>
          </a:xfrm>
          <a:prstGeom prst="downArrow">
            <a:avLst>
              <a:gd name="adj1" fmla="val 45757"/>
              <a:gd name="adj2" fmla="val 7121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93" tIns="41647" rIns="83293" bIns="4164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90800" y="3840163"/>
            <a:ext cx="3870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293" tIns="41647" rIns="83293" bIns="4164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núi</a:t>
            </a:r>
          </a:p>
        </p:txBody>
      </p:sp>
      <p:pic>
        <p:nvPicPr>
          <p:cNvPr id="6964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88" r="5943" b="26048"/>
          <a:stretch>
            <a:fillRect/>
          </a:stretch>
        </p:blipFill>
        <p:spPr bwMode="auto">
          <a:xfrm>
            <a:off x="6096000" y="695325"/>
            <a:ext cx="25431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88" r="5943" b="26048"/>
          <a:stretch>
            <a:fillRect/>
          </a:stretch>
        </p:blipFill>
        <p:spPr bwMode="auto">
          <a:xfrm>
            <a:off x="3667125" y="-463550"/>
            <a:ext cx="25431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47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Káº¿t quáº£ hÃ¬nh áº£nh cho le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1" r="24838" b="3934"/>
          <a:stretch>
            <a:fillRect/>
          </a:stretch>
        </p:blipFill>
        <p:spPr bwMode="auto">
          <a:xfrm>
            <a:off x="762000" y="57150"/>
            <a:ext cx="2317750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228600"/>
            <a:ext cx="402272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ross 3">
            <a:extLst/>
          </p:cNvPr>
          <p:cNvSpPr/>
          <p:nvPr/>
        </p:nvSpPr>
        <p:spPr>
          <a:xfrm>
            <a:off x="3273425" y="1365250"/>
            <a:ext cx="935038" cy="982663"/>
          </a:xfrm>
          <a:prstGeom prst="plus">
            <a:avLst>
              <a:gd name="adj" fmla="val 3544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93" tIns="41647" rIns="83293" bIns="4164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27338" y="3714750"/>
            <a:ext cx="38719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293" tIns="41647" rIns="83293" bIns="4164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bàn</a:t>
            </a:r>
          </a:p>
        </p:txBody>
      </p:sp>
    </p:spTree>
    <p:extLst>
      <p:ext uri="{BB962C8B-B14F-4D97-AF65-F5344CB8AC3E}">
        <p14:creationId xmlns:p14="http://schemas.microsoft.com/office/powerpoint/2010/main" val="61526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2279" y="173026"/>
            <a:ext cx="8909107" cy="119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293" tIns="41647" rIns="83293" bIns="4164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076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511358" y="1785430"/>
            <a:ext cx="6121284" cy="1053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903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6451" b="0" i="0" u="none" strike="noStrike" kern="1200" cap="none" spc="0" normalizeH="0" baseline="0" noProof="0" dirty="0">
              <a:ln>
                <a:noFill/>
              </a:ln>
              <a:solidFill>
                <a:srgbClr val="BEEAFF"/>
              </a:solidFill>
              <a:effectLst/>
              <a:uLnTx/>
              <a:uFillTx/>
              <a:latin typeface="Chewy"/>
              <a:ea typeface="+mn-ea"/>
              <a:cs typeface="Arial"/>
              <a:sym typeface="Arial"/>
            </a:endParaRP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805A72D4-7F21-8F75-B3A9-F5CD5695C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718" y="853443"/>
            <a:ext cx="7582992" cy="304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400" b="0" i="0" u="sng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Luyện</a:t>
            </a:r>
            <a:r>
              <a:rPr kumimoji="0" lang="en-US" sz="3400" b="0" i="0" u="sng" strike="noStrike" kern="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400" b="0" i="0" u="sng" strike="noStrike" kern="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3400" b="0" i="0" u="sng" strike="noStrike" kern="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400" b="0" i="0" u="sng" strike="noStrike" kern="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3400" b="0" i="0" u="sng" strike="noStrike" kern="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400" b="0" i="0" u="sng" strike="noStrike" kern="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3400" b="0" i="0" u="sng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5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đa</a:t>
            </a:r>
            <a:r>
              <a:rPr kumimoji="0" lang="en-US" sz="5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nghĩa</a:t>
            </a:r>
            <a:endParaRPr kumimoji="0" lang="en-US" sz="5400" b="1" i="0" u="none" strike="noStrike" kern="0" cap="none" spc="0" normalizeH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- SGK </a:t>
            </a:r>
            <a:r>
              <a:rPr lang="en-US" sz="32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trang</a:t>
            </a:r>
            <a: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57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lvl="0" algn="ctr" defTabSz="914400" eaLnBrk="1" hangingPunct="1">
              <a:spcBef>
                <a:spcPts val="1350"/>
              </a:spcBef>
              <a:buClr>
                <a:srgbClr val="000000"/>
              </a:buClr>
              <a:defRPr/>
            </a:pPr>
            <a:r>
              <a:rPr lang="en-US" sz="3200" b="1" kern="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-VBT </a:t>
            </a:r>
            <a:r>
              <a:rPr lang="en-US" sz="3200" b="1" kern="0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trang</a:t>
            </a:r>
            <a: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40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856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5" name="WordArt 5"/>
          <p:cNvSpPr>
            <a:spLocks noChangeArrowheads="1" noChangeShapeType="1" noTextEdit="1"/>
          </p:cNvSpPr>
          <p:nvPr/>
        </p:nvSpPr>
        <p:spPr bwMode="auto">
          <a:xfrm>
            <a:off x="1657350" y="1200150"/>
            <a:ext cx="5657850" cy="2514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002060"/>
              </a:contourClr>
            </a:sp3d>
          </a:bodyPr>
          <a:lstStyle/>
          <a:p>
            <a:pPr algn="ctr"/>
            <a:r>
              <a:rPr lang="en-US" sz="270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cs typeface="Arial" panose="020B0604020202020204" pitchFamily="34" charset="0"/>
              </a:rPr>
              <a:t>I. </a:t>
            </a:r>
            <a:r>
              <a:rPr lang="en-US" sz="2700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cs typeface="Arial" panose="020B0604020202020204" pitchFamily="34" charset="0"/>
              </a:rPr>
              <a:t>Nhận</a:t>
            </a:r>
            <a:r>
              <a:rPr lang="en-US" sz="270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700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cs typeface="Arial" panose="020B0604020202020204" pitchFamily="34" charset="0"/>
              </a:rPr>
              <a:t>xét</a:t>
            </a:r>
            <a:endParaRPr lang="en-US" sz="2700" b="1" kern="10" dirty="0">
              <a:ln w="9525">
                <a:round/>
                <a:headEnd/>
                <a:tailEnd/>
              </a:ln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23058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8182903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1.2|1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3779</TotalTime>
  <Words>3355</Words>
  <Application>Microsoft Office PowerPoint</Application>
  <PresentationFormat>On-screen Show (16:9)</PresentationFormat>
  <Paragraphs>275</Paragraphs>
  <Slides>41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4" baseType="lpstr">
      <vt:lpstr>Calibri</vt:lpstr>
      <vt:lpstr>SimSun</vt:lpstr>
      <vt:lpstr>Arial-Rounded</vt:lpstr>
      <vt:lpstr>Calibri Light</vt:lpstr>
      <vt:lpstr>UD Digi Kyokasho N-B</vt:lpstr>
      <vt:lpstr>Times New Roman</vt:lpstr>
      <vt:lpstr>UTM Avo</vt:lpstr>
      <vt:lpstr>SimSun</vt:lpstr>
      <vt:lpstr>Arial</vt:lpstr>
      <vt:lpstr>迷你简卡通</vt:lpstr>
      <vt:lpstr>Chewy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làm văn Ôn tập về tả đồ vật                   trang 63</dc:title>
  <cp:lastModifiedBy>ADMIN</cp:lastModifiedBy>
  <cp:revision>415</cp:revision>
  <dcterms:modified xsi:type="dcterms:W3CDTF">2024-10-22T10:12:30Z</dcterms:modified>
</cp:coreProperties>
</file>