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8" r:id="rId2"/>
  </p:sldMasterIdLst>
  <p:notesMasterIdLst>
    <p:notesMasterId r:id="rId24"/>
  </p:notesMasterIdLst>
  <p:sldIdLst>
    <p:sldId id="435" r:id="rId3"/>
    <p:sldId id="394" r:id="rId4"/>
    <p:sldId id="438" r:id="rId5"/>
    <p:sldId id="405" r:id="rId6"/>
    <p:sldId id="437" r:id="rId7"/>
    <p:sldId id="407" r:id="rId8"/>
    <p:sldId id="439" r:id="rId9"/>
    <p:sldId id="440" r:id="rId10"/>
    <p:sldId id="441" r:id="rId11"/>
    <p:sldId id="442" r:id="rId12"/>
    <p:sldId id="443" r:id="rId13"/>
    <p:sldId id="418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15" r:id="rId22"/>
    <p:sldId id="279" r:id="rId23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FFFF66"/>
    <a:srgbClr val="90675A"/>
    <a:srgbClr val="7EAE30"/>
    <a:srgbClr val="ECB2CB"/>
    <a:srgbClr val="F2F808"/>
    <a:srgbClr val="F1FB93"/>
    <a:srgbClr val="FFFFFF"/>
    <a:srgbClr val="007635"/>
    <a:srgbClr val="E9A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00" autoAdjust="0"/>
    <p:restoredTop sz="94280" autoAdjust="0"/>
  </p:normalViewPr>
  <p:slideViewPr>
    <p:cSldViewPr>
      <p:cViewPr varScale="1">
        <p:scale>
          <a:sx n="91" d="100"/>
          <a:sy n="91" d="100"/>
        </p:scale>
        <p:origin x="6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68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6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Trước khi vào tiết học học hôm nay cô và con cùng khởi động bằng trò chơi: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Đoán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650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99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 </a:t>
            </a:r>
            <a:r>
              <a:rPr lang="en-US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87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38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8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Con </a:t>
            </a:r>
            <a:r>
              <a:rPr lang="en-US" dirty="0" err="1" smtClean="0"/>
              <a:t>chim</a:t>
            </a:r>
            <a:r>
              <a:rPr lang="en-US" dirty="0" smtClean="0"/>
              <a:t> </a:t>
            </a:r>
            <a:r>
              <a:rPr lang="en-US" dirty="0" err="1" smtClean="0"/>
              <a:t>bồ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sống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đâu</a:t>
            </a:r>
            <a:r>
              <a:rPr lang="en-US" baseline="0" dirty="0" smtClean="0"/>
              <a:t> ?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Nó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74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936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đoán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giấu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?)</a:t>
            </a:r>
          </a:p>
          <a:p>
            <a:pPr lvl="1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1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lvl="1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pPr lvl="1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(con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diễn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tả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nắm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ta.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khen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87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ạ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…..</a:t>
            </a:r>
          </a:p>
          <a:p>
            <a: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Dặn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</a:p>
          <a:p>
            <a: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3754-00BC-4697-81BC-384523066091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598-5BF1-4A38-88D4-E38B8D110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74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3754-00BC-4697-81BC-384523066091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598-5BF1-4A38-88D4-E38B8D110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87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3754-00BC-4697-81BC-384523066091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598-5BF1-4A38-88D4-E38B8D110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75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3754-00BC-4697-81BC-384523066091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598-5BF1-4A38-88D4-E38B8D110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8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3754-00BC-4697-81BC-384523066091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598-5BF1-4A38-88D4-E38B8D110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33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3754-00BC-4697-81BC-384523066091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598-5BF1-4A38-88D4-E38B8D110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77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3754-00BC-4697-81BC-384523066091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598-5BF1-4A38-88D4-E38B8D110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22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3754-00BC-4697-81BC-384523066091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598-5BF1-4A38-88D4-E38B8D110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9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3754-00BC-4697-81BC-384523066091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598-5BF1-4A38-88D4-E38B8D110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20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3754-00BC-4697-81BC-384523066091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598-5BF1-4A38-88D4-E38B8D110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45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3754-00BC-4697-81BC-384523066091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598-5BF1-4A38-88D4-E38B8D110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60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9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83754-00BC-4697-81BC-384523066091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5B598-5BF1-4A38-88D4-E38B8D110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0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slide" Target="slide2.xml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image" Target="../media/image18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slide" Target="slide14.xml"/><Relationship Id="rId15" Type="http://schemas.microsoft.com/office/2007/relationships/hdphoto" Target="../media/hdphoto4.wdp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27.png"/><Relationship Id="rId17" Type="http://schemas.openxmlformats.org/officeDocument/2006/relationships/image" Target="../media/image36.png"/><Relationship Id="rId2" Type="http://schemas.openxmlformats.org/officeDocument/2006/relationships/image" Target="../media/image18.jpeg"/><Relationship Id="rId16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6" Type="http://schemas.openxmlformats.org/officeDocument/2006/relationships/slide" Target="slide15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26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39.png"/><Relationship Id="rId18" Type="http://schemas.openxmlformats.org/officeDocument/2006/relationships/slide" Target="slide20.xml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slide" Target="slide19.xml"/><Relationship Id="rId17" Type="http://schemas.openxmlformats.org/officeDocument/2006/relationships/image" Target="../media/image34.png"/><Relationship Id="rId2" Type="http://schemas.openxmlformats.org/officeDocument/2006/relationships/image" Target="../media/image37.jpeg"/><Relationship Id="rId16" Type="http://schemas.openxmlformats.org/officeDocument/2006/relationships/slide" Target="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microsoft.com/office/2007/relationships/hdphoto" Target="../media/hdphoto5.wdp"/><Relationship Id="rId5" Type="http://schemas.openxmlformats.org/officeDocument/2006/relationships/image" Target="../media/image20.png"/><Relationship Id="rId15" Type="http://schemas.microsoft.com/office/2007/relationships/hdphoto" Target="../media/hdphoto4.wdp"/><Relationship Id="rId10" Type="http://schemas.openxmlformats.org/officeDocument/2006/relationships/image" Target="../media/image27.png"/><Relationship Id="rId4" Type="http://schemas.openxmlformats.org/officeDocument/2006/relationships/slide" Target="slide17.xml"/><Relationship Id="rId9" Type="http://schemas.openxmlformats.org/officeDocument/2006/relationships/image" Target="../media/image38.png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6"/>
            <a:ext cx="9143999" cy="53804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00" b="46333" l="16500" r="78167">
                        <a14:foregroundMark x1="41500" y1="25500" x2="41500" y2="25500"/>
                        <a14:foregroundMark x1="36667" y1="29667" x2="36667" y2="29667"/>
                        <a14:foregroundMark x1="42500" y1="29500" x2="42500" y2="29500"/>
                        <a14:foregroundMark x1="35833" y1="20333" x2="35833" y2="20333"/>
                        <a14:foregroundMark x1="37500" y1="24167" x2="37500" y2="24167"/>
                        <a14:foregroundMark x1="31667" y1="18500" x2="31667" y2="18500"/>
                        <a14:foregroundMark x1="51333" y1="25167" x2="51333" y2="25167"/>
                        <a14:foregroundMark x1="64333" y1="37000" x2="64333" y2="37000"/>
                        <a14:foregroundMark x1="70500" y1="32667" x2="70500" y2="32667"/>
                        <a14:foregroundMark x1="70167" y1="31500" x2="70167" y2="31500"/>
                        <a14:foregroundMark x1="42167" y1="26167" x2="42167" y2="26167"/>
                        <a14:foregroundMark x1="65500" y1="37833" x2="65500" y2="37833"/>
                      </a14:backgroundRemoval>
                    </a14:imgEffect>
                  </a14:imgLayer>
                </a14:imgProps>
              </a:ext>
            </a:extLst>
          </a:blip>
          <a:srcRect l="14667" t="13334" r="14666" b="54034"/>
          <a:stretch/>
        </p:blipFill>
        <p:spPr>
          <a:xfrm>
            <a:off x="2207789" y="1738275"/>
            <a:ext cx="4728420" cy="1631231"/>
          </a:xfrm>
          <a:prstGeom prst="rect">
            <a:avLst/>
          </a:prstGeom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1828800" y="133350"/>
            <a:ext cx="624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FF0000"/>
                </a:solidFill>
                <a:cs typeface="Times New Roman" panose="02020603050405020304" pitchFamily="18" charset="0"/>
              </a:rPr>
              <a:t>PHÒNG GIÁO DỤC &amp; ĐÀO TẠO </a:t>
            </a:r>
            <a:r>
              <a:rPr lang="en-US" altLang="en-US" sz="16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THỊ XÃ KINH MÔN</a:t>
            </a:r>
            <a:endParaRPr lang="en-US" altLang="en-US" sz="16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1600" b="1" u="sng">
                <a:solidFill>
                  <a:srgbClr val="FF0000"/>
                </a:solidFill>
                <a:cs typeface="Times New Roman" panose="02020603050405020304" pitchFamily="18" charset="0"/>
              </a:rPr>
              <a:t>TRƯỜNG TH </a:t>
            </a:r>
            <a:r>
              <a:rPr lang="en-US" altLang="en-US" sz="1600" b="1" u="sng" smtClean="0">
                <a:solidFill>
                  <a:srgbClr val="FF0000"/>
                </a:solidFill>
                <a:cs typeface="Times New Roman" panose="02020603050405020304" pitchFamily="18" charset="0"/>
              </a:rPr>
              <a:t>BẠCH ĐẰNG</a:t>
            </a:r>
            <a:endParaRPr lang="en-US" altLang="en-US" sz="1600" b="1" u="sng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55" name="WordArt 9"/>
          <p:cNvSpPr>
            <a:spLocks noChangeArrowheads="1" noChangeShapeType="1" noTextEdit="1"/>
          </p:cNvSpPr>
          <p:nvPr/>
        </p:nvSpPr>
        <p:spPr bwMode="auto">
          <a:xfrm>
            <a:off x="3429000" y="3714751"/>
            <a:ext cx="3044429" cy="497681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66528"/>
              </a:avLst>
            </a:prstTxWarp>
          </a:bodyPr>
          <a:lstStyle/>
          <a:p>
            <a:pPr algn="ctr"/>
            <a:endParaRPr lang="en-US" sz="27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8000"/>
              </a:solidFill>
              <a:latin typeface="VNarial"/>
            </a:endParaRPr>
          </a:p>
        </p:txBody>
      </p:sp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609600" y="1123950"/>
            <a:ext cx="7936111" cy="581342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 </a:t>
            </a:r>
            <a:r>
              <a:rPr lang="en-US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ỆT </a:t>
            </a:r>
            <a:r>
              <a:rPr lang="en-US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GIÁO VÀ CÁC EM VỀ DỰ GIỜ</a:t>
            </a:r>
            <a:endParaRPr lang="en-US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1752600" y="3669919"/>
            <a:ext cx="6248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GIÁO VIÊN: PHẠM THỊ NGỌC ANH</a:t>
            </a:r>
            <a:endParaRPr lang="en-US" altLang="en-US" sz="2000" b="1" u="sng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487" y="4278789"/>
            <a:ext cx="973220" cy="1066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766" y="4146851"/>
            <a:ext cx="1135149" cy="12442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96" y="4531387"/>
            <a:ext cx="784345" cy="8597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56" y="4636201"/>
            <a:ext cx="646091" cy="7082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89" y="4573021"/>
            <a:ext cx="666645" cy="7307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35" y="4331401"/>
            <a:ext cx="973220" cy="1066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75" y="4689985"/>
            <a:ext cx="646091" cy="7082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18" y="4663344"/>
            <a:ext cx="666645" cy="7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91" y="4310157"/>
            <a:ext cx="992601" cy="10880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070029"/>
            <a:ext cx="1247062" cy="13669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71" y="4122534"/>
            <a:ext cx="1247062" cy="13669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18" y="4070029"/>
            <a:ext cx="1247062" cy="136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85800" y="884607"/>
            <a:ext cx="7315200" cy="4258236"/>
            <a:chOff x="685800" y="884607"/>
            <a:chExt cx="7315200" cy="42582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7492" t="17324" r="6282" b="11197"/>
            <a:stretch/>
          </p:blipFill>
          <p:spPr>
            <a:xfrm>
              <a:off x="685800" y="1377667"/>
              <a:ext cx="7315200" cy="3765176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3214852" y="884607"/>
              <a:ext cx="838200" cy="49306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Đầu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43400" y="973790"/>
              <a:ext cx="1039210" cy="45496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Mình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477000" y="1057484"/>
              <a:ext cx="838200" cy="45495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Đuôi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486400" y="990154"/>
              <a:ext cx="914400" cy="457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Chân</a:t>
              </a:r>
              <a:r>
                <a:rPr lang="en-US" sz="3200" b="1" dirty="0" smtClean="0">
                  <a:solidFill>
                    <a:schemeClr val="tx1"/>
                  </a:solidFill>
                </a:rPr>
                <a:t> 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953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895600" y="508872"/>
            <a:ext cx="4426821" cy="4353794"/>
            <a:chOff x="2895600" y="508872"/>
            <a:chExt cx="4426821" cy="43537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7686" t="61467" r="59822" b="23436"/>
            <a:stretch/>
          </p:blipFill>
          <p:spPr>
            <a:xfrm>
              <a:off x="2895600" y="1885950"/>
              <a:ext cx="3581400" cy="2976716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5600702" y="901743"/>
              <a:ext cx="76200" cy="236668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191000" y="1661831"/>
              <a:ext cx="0" cy="14287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5701204" y="1356703"/>
              <a:ext cx="845098" cy="23580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757246" y="966072"/>
              <a:ext cx="299546" cy="31296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/>
            <p:cNvSpPr/>
            <p:nvPr/>
          </p:nvSpPr>
          <p:spPr>
            <a:xfrm>
              <a:off x="5244004" y="508872"/>
              <a:ext cx="914400" cy="457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Cánh</a:t>
              </a:r>
              <a:r>
                <a:rPr lang="en-US" sz="3200" b="1" dirty="0" smtClean="0">
                  <a:solidFill>
                    <a:schemeClr val="tx1"/>
                  </a:solidFill>
                </a:rPr>
                <a:t> 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581400" y="1276350"/>
              <a:ext cx="838200" cy="44624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Đầu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283211" y="901743"/>
              <a:ext cx="1039210" cy="45496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Mình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229100" y="553036"/>
              <a:ext cx="914400" cy="457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Chân</a:t>
              </a:r>
              <a:r>
                <a:rPr lang="en-US" sz="3200" b="1" dirty="0" smtClean="0">
                  <a:solidFill>
                    <a:schemeClr val="tx1"/>
                  </a:solidFill>
                </a:rPr>
                <a:t> 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54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7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8" y="-45662"/>
            <a:ext cx="7214551" cy="5234824"/>
          </a:xfrm>
          <a:prstGeom prst="rect">
            <a:avLst/>
          </a:prstGeom>
        </p:spPr>
      </p:pic>
      <p:pic>
        <p:nvPicPr>
          <p:cNvPr id="9" name="Picture 5" descr="465af32f750a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78" y="2979411"/>
            <a:ext cx="1157288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un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70544" y="2117945"/>
            <a:ext cx="45269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6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286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914400"/>
            <a:ext cx="12954000" cy="70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0440" y="2190750"/>
            <a:ext cx="86836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68310"/>
            <a:ext cx="1547041" cy="148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96" y="4400550"/>
            <a:ext cx="174796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Huong dan 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00550"/>
            <a:ext cx="1641959" cy="6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9679"/>
            <a:ext cx="1337323" cy="12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60875" y="691575"/>
            <a:ext cx="1287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1600" b="1" dirty="0" smtClean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 CƯNG</a:t>
            </a:r>
            <a:endParaRPr lang="en-US" sz="16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78" b="98667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788724" y="1918696"/>
            <a:ext cx="1289520" cy="106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50" y="1668310"/>
            <a:ext cx="1390190" cy="131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5097" y="3654855"/>
            <a:ext cx="907843" cy="9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622" r="96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803414" y="3685220"/>
            <a:ext cx="920025" cy="8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57" y="3242641"/>
            <a:ext cx="1524857" cy="13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37" y="3263324"/>
            <a:ext cx="1534503" cy="133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64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914400"/>
            <a:ext cx="12954000" cy="70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0440" y="2788545"/>
            <a:ext cx="747275" cy="72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67" y="2367594"/>
            <a:ext cx="1216845" cy="117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966023"/>
            <a:ext cx="6506800" cy="392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1587" y="363200"/>
            <a:ext cx="55532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FFFF"/>
                </a:solidFill>
              </a:rPr>
              <a:t>Các</a:t>
            </a:r>
            <a:r>
              <a:rPr lang="en-US" sz="2200" b="1" dirty="0" smtClean="0">
                <a:solidFill>
                  <a:srgbClr val="FFFFFF"/>
                </a:solidFill>
              </a:rPr>
              <a:t> con </a:t>
            </a:r>
            <a:r>
              <a:rPr lang="en-US" sz="2200" b="1" dirty="0" err="1" smtClean="0">
                <a:solidFill>
                  <a:srgbClr val="FFFFFF"/>
                </a:solidFill>
              </a:rPr>
              <a:t>vật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thỏ</a:t>
            </a:r>
            <a:r>
              <a:rPr lang="en-US" sz="2200" b="1" dirty="0" smtClean="0">
                <a:solidFill>
                  <a:srgbClr val="FFFFFF"/>
                </a:solidFill>
              </a:rPr>
              <a:t>, </a:t>
            </a:r>
            <a:r>
              <a:rPr lang="en-US" sz="2200" b="1" dirty="0" err="1" smtClean="0">
                <a:solidFill>
                  <a:srgbClr val="FFFFFF"/>
                </a:solidFill>
              </a:rPr>
              <a:t>chó</a:t>
            </a:r>
            <a:r>
              <a:rPr lang="en-US" sz="2200" b="1" dirty="0" smtClean="0">
                <a:solidFill>
                  <a:srgbClr val="FFFFFF"/>
                </a:solidFill>
              </a:rPr>
              <a:t>, </a:t>
            </a:r>
            <a:r>
              <a:rPr lang="en-US" sz="2200" b="1" dirty="0" err="1" smtClean="0">
                <a:solidFill>
                  <a:srgbClr val="FFFFFF"/>
                </a:solidFill>
              </a:rPr>
              <a:t>sóc</a:t>
            </a:r>
            <a:r>
              <a:rPr lang="en-US" sz="2200" b="1" dirty="0" smtClean="0">
                <a:solidFill>
                  <a:srgbClr val="FFFFFF"/>
                </a:solidFill>
              </a:rPr>
              <a:t>, </a:t>
            </a:r>
            <a:r>
              <a:rPr lang="en-US" sz="2200" b="1" dirty="0" err="1" smtClean="0">
                <a:solidFill>
                  <a:srgbClr val="FFFFFF"/>
                </a:solidFill>
              </a:rPr>
              <a:t>mèo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đã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bị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bắt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cóc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và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bị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nhốt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trong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những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chiếc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chuồng</a:t>
            </a:r>
            <a:r>
              <a:rPr lang="en-US" sz="2200" b="1" dirty="0" smtClean="0">
                <a:solidFill>
                  <a:srgbClr val="FFFFFF"/>
                </a:solidFill>
              </a:rPr>
              <a:t>. </a:t>
            </a:r>
            <a:r>
              <a:rPr lang="en-US" sz="2200" b="1" dirty="0" err="1" smtClean="0">
                <a:solidFill>
                  <a:srgbClr val="FFFFFF"/>
                </a:solidFill>
              </a:rPr>
              <a:t>Trong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lúc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kẻ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xấu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đang</a:t>
            </a:r>
            <a:r>
              <a:rPr lang="en-US" sz="2200" b="1" dirty="0" smtClean="0">
                <a:solidFill>
                  <a:srgbClr val="FFFFFF"/>
                </a:solidFill>
              </a:rPr>
              <a:t> say </a:t>
            </a:r>
            <a:r>
              <a:rPr lang="en-US" sz="2200" b="1" dirty="0" err="1" smtClean="0">
                <a:solidFill>
                  <a:srgbClr val="FFFFFF"/>
                </a:solidFill>
              </a:rPr>
              <a:t>ngủ</a:t>
            </a:r>
            <a:r>
              <a:rPr lang="en-US" sz="2200" b="1" dirty="0" smtClean="0">
                <a:solidFill>
                  <a:srgbClr val="FFFFFF"/>
                </a:solidFill>
              </a:rPr>
              <a:t>, </a:t>
            </a:r>
            <a:r>
              <a:rPr lang="en-US" sz="2200" b="1" dirty="0" err="1" smtClean="0">
                <a:solidFill>
                  <a:srgbClr val="FFFFFF"/>
                </a:solidFill>
              </a:rPr>
              <a:t>hãy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>
                <a:solidFill>
                  <a:srgbClr val="FFFFFF"/>
                </a:solidFill>
              </a:rPr>
              <a:t>c</a:t>
            </a:r>
            <a:r>
              <a:rPr lang="en-US" sz="2200" b="1" dirty="0" err="1" smtClean="0">
                <a:solidFill>
                  <a:srgbClr val="FFFFFF"/>
                </a:solidFill>
              </a:rPr>
              <a:t>ố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gắng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trả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lời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đúng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200" b="1" dirty="0" err="1" smtClean="0">
                <a:solidFill>
                  <a:srgbClr val="FFFFFF"/>
                </a:solidFill>
              </a:rPr>
              <a:t>các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câu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hỏi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và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giúp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các</a:t>
            </a:r>
            <a:r>
              <a:rPr lang="en-US" sz="2200" b="1" dirty="0" smtClean="0">
                <a:solidFill>
                  <a:srgbClr val="FFFFFF"/>
                </a:solidFill>
              </a:rPr>
              <a:t> con </a:t>
            </a:r>
            <a:r>
              <a:rPr lang="en-US" sz="2200" b="1" dirty="0" err="1" smtClean="0">
                <a:solidFill>
                  <a:srgbClr val="FFFFFF"/>
                </a:solidFill>
              </a:rPr>
              <a:t>vật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trốn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thoát</a:t>
            </a:r>
            <a:r>
              <a:rPr lang="en-US" sz="2200" b="1" dirty="0" smtClean="0">
                <a:solidFill>
                  <a:srgbClr val="FFFFFF"/>
                </a:solidFill>
              </a:rPr>
              <a:t>.</a:t>
            </a:r>
            <a:endParaRPr lang="en-US" sz="2200" b="1" dirty="0">
              <a:solidFill>
                <a:srgbClr val="FFFFFF"/>
              </a:solidFill>
            </a:endParaRPr>
          </a:p>
        </p:txBody>
      </p:sp>
      <p:pic>
        <p:nvPicPr>
          <p:cNvPr id="3075" name="Picture 3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98" y="4476750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9158" y="2788546"/>
            <a:ext cx="1779640" cy="163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0126" y="3920188"/>
            <a:ext cx="907843" cy="9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569" y="3795144"/>
            <a:ext cx="1114769" cy="9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622" r="96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858443" y="3950553"/>
            <a:ext cx="920025" cy="8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40" y="3823403"/>
            <a:ext cx="1263708" cy="110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8667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009967" y="2473439"/>
            <a:ext cx="1289520" cy="106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158" y="2277257"/>
            <a:ext cx="1366180" cy="129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2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952" y="0"/>
            <a:ext cx="10058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0" y="242046"/>
            <a:ext cx="949894" cy="9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43" y="45892"/>
            <a:ext cx="1264432" cy="110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8667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008438" y="257574"/>
            <a:ext cx="1289520" cy="106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63" y="101430"/>
            <a:ext cx="1344360" cy="117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622" r="96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240248" y="1281779"/>
            <a:ext cx="920025" cy="8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38" y="1101559"/>
            <a:ext cx="1335027" cy="116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1811" y="1420374"/>
            <a:ext cx="907843" cy="9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336" y="1057576"/>
            <a:ext cx="1438044" cy="125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2389" y="677188"/>
            <a:ext cx="1779640" cy="163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2971800" y="116598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4903438" y="119216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3212625" y="1264829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4889134" y="1194326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" name="TextBox 1">
            <a:hlinkClick r:id="rId18" action="ppaction://hlinksldjump"/>
          </p:cNvPr>
          <p:cNvSpPr txBox="1"/>
          <p:nvPr/>
        </p:nvSpPr>
        <p:spPr>
          <a:xfrm>
            <a:off x="3401409" y="4324350"/>
            <a:ext cx="193259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rất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giỏi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9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0.10191 -0.20093 C 0.12309 -0.24445 0.15573 -0.27006 0.18872 -0.27006 C 0.22708 -0.27006 0.25764 -0.24445 0.27917 -0.20093 L 0.38316 7.40741E-7 " pathEditMode="relative" rAng="0" ptsTypes="AAAAA">
                                      <p:cBhvr>
                                        <p:cTn id="4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-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511 0.03765 L 0.55642 -0.0043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58025E-6 L 0.37691 0.0206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3" y="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691 0.02068 L 0.42813 -0.11142 C 0.43907 -0.14074 0.45504 -0.15649 0.47188 -0.15649 C 0.49098 -0.15649 0.50625 -0.14074 0.51719 -0.11142 L 0.56858 0.02068 " pathEditMode="relative" rAng="0" ptsTypes="AAAAA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663 -0.01697 L 0.75816 3.58025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87 0.04784 L 0.11753 -0.10031 C 0.13246 -0.13364 0.15451 -0.15123 0.1776 -0.15123 C 0.20399 -0.15123 0.225 -0.13364 0.23993 -0.10031 L 0.31094 0.04784 " pathEditMode="relative" rAng="0" ptsTypes="AAAAA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94 0.04784 L 0.56927 0.003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2716E-6 L 0.32605 -0.0108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04 -0.0108 L 0.37483 -0.08549 C 0.38489 -0.10185 0.40052 -0.11018 0.41632 -0.11018 C 0.43472 -0.11018 0.44965 -0.10185 0.45989 -0.08549 L 0.5092 -0.0108 " pathEditMode="relative" rAng="0" ptsTypes="AAAAA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9" y="-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938 0.01697 L 0.72553 0.0021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63" y="-22232"/>
            <a:ext cx="6635237" cy="350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98" y="4476750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62" y="3180835"/>
            <a:ext cx="3892037" cy="20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14028" y="1327113"/>
            <a:ext cx="5324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</a:rPr>
              <a:t>Con </a:t>
            </a:r>
            <a:r>
              <a:rPr lang="en-US" sz="3000" b="1" dirty="0" err="1" smtClean="0">
                <a:solidFill>
                  <a:schemeClr val="bg1"/>
                </a:solidFill>
              </a:rPr>
              <a:t>thỏ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sống</a:t>
            </a:r>
            <a:r>
              <a:rPr lang="en-US" sz="3000" b="1" dirty="0" smtClean="0">
                <a:solidFill>
                  <a:schemeClr val="bg1"/>
                </a:solidFill>
              </a:rPr>
              <a:t> ở </a:t>
            </a:r>
            <a:r>
              <a:rPr lang="en-US" sz="3000" b="1" dirty="0" err="1" smtClean="0">
                <a:solidFill>
                  <a:schemeClr val="bg1"/>
                </a:solidFill>
              </a:rPr>
              <a:t>đâu</a:t>
            </a:r>
            <a:r>
              <a:rPr lang="en-US" sz="3000" b="1" dirty="0" smtClean="0">
                <a:solidFill>
                  <a:schemeClr val="bg1"/>
                </a:solidFill>
              </a:rPr>
              <a:t>?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3689687"/>
            <a:ext cx="31234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</a:rPr>
              <a:t>Trên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cạn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2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63" y="-22232"/>
            <a:ext cx="6635237" cy="350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14028" y="1327113"/>
            <a:ext cx="5324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</a:rPr>
              <a:t>Em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hãy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kể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các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bộ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phận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chính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bên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ngoài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của</a:t>
            </a:r>
            <a:r>
              <a:rPr lang="en-US" sz="3000" b="1" dirty="0" smtClean="0">
                <a:solidFill>
                  <a:schemeClr val="bg1"/>
                </a:solidFill>
              </a:rPr>
              <a:t> con </a:t>
            </a:r>
            <a:r>
              <a:rPr lang="en-US" sz="3000" b="1" dirty="0" err="1" smtClean="0">
                <a:solidFill>
                  <a:schemeClr val="bg1"/>
                </a:solidFill>
              </a:rPr>
              <a:t>chó</a:t>
            </a:r>
            <a:r>
              <a:rPr lang="en-US" sz="3000" b="1" dirty="0">
                <a:solidFill>
                  <a:schemeClr val="bg1"/>
                </a:solidFill>
              </a:rPr>
              <a:t>?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98" y="4476750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62" y="3180835"/>
            <a:ext cx="3892037" cy="20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895600" y="3689687"/>
            <a:ext cx="312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</a:rPr>
              <a:t>đầu</a:t>
            </a:r>
            <a:r>
              <a:rPr lang="en-US" sz="3000" b="1" dirty="0" smtClean="0">
                <a:solidFill>
                  <a:schemeClr val="bg1"/>
                </a:solidFill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</a:rPr>
              <a:t>mình</a:t>
            </a:r>
            <a:r>
              <a:rPr lang="en-US" sz="30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chân</a:t>
            </a:r>
            <a:r>
              <a:rPr lang="en-US" sz="3000" b="1" dirty="0" smtClean="0">
                <a:solidFill>
                  <a:schemeClr val="bg1"/>
                </a:solidFill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</a:rPr>
              <a:t>đuôi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6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-22232"/>
            <a:ext cx="7238999" cy="350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98" y="4476750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62" y="3180835"/>
            <a:ext cx="3892037" cy="20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895600" y="3689687"/>
            <a:ext cx="31234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</a:rPr>
              <a:t>Chân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0015" y="1325413"/>
            <a:ext cx="62589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Con </a:t>
            </a:r>
            <a:r>
              <a:rPr lang="en-US" sz="3000" b="1" dirty="0" err="1" smtClean="0">
                <a:solidFill>
                  <a:schemeClr val="bg1"/>
                </a:solidFill>
              </a:rPr>
              <a:t>sóc</a:t>
            </a:r>
            <a:r>
              <a:rPr lang="en-US" sz="3000" b="1" dirty="0" smtClean="0">
                <a:solidFill>
                  <a:schemeClr val="bg1"/>
                </a:solidFill>
              </a:rPr>
              <a:t> di </a:t>
            </a:r>
            <a:r>
              <a:rPr lang="en-US" sz="3000" b="1" dirty="0" err="1" smtClean="0">
                <a:solidFill>
                  <a:schemeClr val="bg1"/>
                </a:solidFill>
              </a:rPr>
              <a:t>chuyển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bằng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bộ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phận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nào</a:t>
            </a:r>
            <a:r>
              <a:rPr lang="en-US" sz="3000" b="1" dirty="0" smtClean="0">
                <a:solidFill>
                  <a:schemeClr val="bg1"/>
                </a:solidFill>
              </a:rPr>
              <a:t> ?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8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63" y="-22232"/>
            <a:ext cx="6635237" cy="350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98" y="4476750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62" y="3180835"/>
            <a:ext cx="3892037" cy="20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895600" y="3689687"/>
            <a:ext cx="31234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bg1"/>
                </a:solidFill>
              </a:rPr>
              <a:t>Bạn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làm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rất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tốt</a:t>
            </a:r>
            <a:r>
              <a:rPr lang="en-US" sz="30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920403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bg1"/>
                </a:solidFill>
              </a:rPr>
              <a:t>Em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hãy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bắt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chước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endParaRPr lang="en-US" sz="3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000" b="1" dirty="0" err="1" smtClean="0">
                <a:solidFill>
                  <a:schemeClr val="bg1"/>
                </a:solidFill>
              </a:rPr>
              <a:t>tiếng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kêu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của</a:t>
            </a:r>
            <a:r>
              <a:rPr lang="en-US" sz="3000" b="1" dirty="0" smtClean="0">
                <a:solidFill>
                  <a:schemeClr val="bg1"/>
                </a:solidFill>
              </a:rPr>
              <a:t> con </a:t>
            </a:r>
            <a:r>
              <a:rPr lang="en-US" sz="3000" b="1" dirty="0" err="1" smtClean="0">
                <a:solidFill>
                  <a:schemeClr val="bg1"/>
                </a:solidFill>
              </a:rPr>
              <a:t>mèo</a:t>
            </a:r>
            <a:r>
              <a:rPr lang="en-US" sz="3000" b="1" dirty="0" smtClean="0">
                <a:solidFill>
                  <a:schemeClr val="bg1"/>
                </a:solidFill>
              </a:rPr>
              <a:t>.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7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7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8" y="-45662"/>
            <a:ext cx="7214551" cy="5234824"/>
          </a:xfrm>
          <a:prstGeom prst="rect">
            <a:avLst/>
          </a:prstGeom>
        </p:spPr>
      </p:pic>
      <p:pic>
        <p:nvPicPr>
          <p:cNvPr id="9" name="Picture 5" descr="465af32f750a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78" y="2979411"/>
            <a:ext cx="1157288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un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70544" y="2117945"/>
            <a:ext cx="45269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6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86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775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76200" y="25977"/>
            <a:ext cx="4724400" cy="1828800"/>
          </a:xfrm>
          <a:prstGeom prst="cloudCallout">
            <a:avLst>
              <a:gd name="adj1" fmla="val 32198"/>
              <a:gd name="adj2" fmla="val 9147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</a:rPr>
              <a:t>Câu</a:t>
            </a:r>
            <a:r>
              <a:rPr lang="en-US" sz="2000" b="1" dirty="0">
                <a:solidFill>
                  <a:schemeClr val="tx1"/>
                </a:solidFill>
              </a:rPr>
              <a:t> 4: </a:t>
            </a:r>
            <a:r>
              <a:rPr lang="en-US" sz="2000" b="1" dirty="0" smtClean="0">
                <a:solidFill>
                  <a:schemeClr val="tx1"/>
                </a:solidFill>
              </a:rPr>
              <a:t>    Con </a:t>
            </a:r>
            <a:r>
              <a:rPr lang="en-US" sz="2000" b="1" dirty="0" err="1">
                <a:solidFill>
                  <a:schemeClr val="tx1"/>
                </a:solidFill>
              </a:rPr>
              <a:t>gì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ăn</a:t>
            </a:r>
            <a:r>
              <a:rPr lang="en-US" sz="2000" b="1" dirty="0">
                <a:solidFill>
                  <a:schemeClr val="tx1"/>
                </a:solidFill>
              </a:rPr>
              <a:t> no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Bụng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to, </a:t>
            </a:r>
            <a:r>
              <a:rPr lang="en-US" sz="2000" b="1" dirty="0" err="1">
                <a:solidFill>
                  <a:schemeClr val="tx1"/>
                </a:solidFill>
              </a:rPr>
              <a:t>mắt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híp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	</a:t>
            </a:r>
            <a:r>
              <a:rPr lang="en-US" sz="2000" b="1" dirty="0" err="1">
                <a:solidFill>
                  <a:schemeClr val="tx1"/>
                </a:solidFill>
              </a:rPr>
              <a:t>Mồm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kêu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ụt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ít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	</a:t>
            </a:r>
            <a:r>
              <a:rPr lang="en-US" sz="2000" b="1" dirty="0" err="1">
                <a:solidFill>
                  <a:schemeClr val="tx1"/>
                </a:solidFill>
              </a:rPr>
              <a:t>Nằm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thở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phì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phò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050" name="Picture 2" descr="Mỗi con lợn lỗ hơn triệu, chủ nuôi lao đao, cuối năm lo thiếu thị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14550"/>
            <a:ext cx="4483319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57200" y="-416096"/>
            <a:ext cx="10591799" cy="59596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1468" y="1717570"/>
            <a:ext cx="707411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/>
              <a:t>Cơ</a:t>
            </a:r>
            <a:r>
              <a:rPr lang="en-US" sz="3200" b="1" dirty="0" smtClean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con </a:t>
            </a:r>
            <a:r>
              <a:rPr lang="en-US" sz="3200" b="1" dirty="0" err="1"/>
              <a:t>vật</a:t>
            </a:r>
            <a:r>
              <a:rPr lang="en-US" sz="3200" b="1" dirty="0"/>
              <a:t> </a:t>
            </a:r>
            <a:r>
              <a:rPr lang="en-US" sz="3200" b="1" dirty="0" err="1"/>
              <a:t>thường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: </a:t>
            </a:r>
            <a:r>
              <a:rPr lang="en-US" sz="3200" b="1" dirty="0" err="1"/>
              <a:t>đầu</a:t>
            </a:r>
            <a:r>
              <a:rPr lang="en-US" sz="3200" b="1" dirty="0"/>
              <a:t>, </a:t>
            </a:r>
            <a:r>
              <a:rPr lang="en-US" sz="3200" b="1" dirty="0" err="1"/>
              <a:t>mình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di </a:t>
            </a:r>
            <a:r>
              <a:rPr lang="en-US" sz="3200" b="1" dirty="0" err="1"/>
              <a:t>chuyển</a:t>
            </a:r>
            <a:r>
              <a:rPr lang="en-US" sz="3200" b="1" dirty="0"/>
              <a:t> (</a:t>
            </a:r>
            <a:r>
              <a:rPr lang="en-US" sz="3200" b="1" dirty="0" err="1"/>
              <a:t>chân</a:t>
            </a:r>
            <a:r>
              <a:rPr lang="en-US" sz="3200" b="1" dirty="0"/>
              <a:t>, </a:t>
            </a:r>
            <a:r>
              <a:rPr lang="en-US" sz="3200" b="1" dirty="0" err="1"/>
              <a:t>vây</a:t>
            </a:r>
            <a:r>
              <a:rPr lang="en-US" sz="3200" b="1" dirty="0"/>
              <a:t>, </a:t>
            </a:r>
            <a:r>
              <a:rPr lang="en-US" sz="3200" b="1" dirty="0" err="1"/>
              <a:t>cánh</a:t>
            </a:r>
            <a:r>
              <a:rPr lang="en-US" sz="3200" b="1" dirty="0"/>
              <a:t>, …). </a:t>
            </a:r>
            <a:r>
              <a:rPr lang="en-US" sz="3200" b="1" dirty="0" err="1"/>
              <a:t>Các</a:t>
            </a:r>
            <a:r>
              <a:rPr lang="en-US" sz="3200" b="1" dirty="0"/>
              <a:t> con </a:t>
            </a:r>
            <a:r>
              <a:rPr lang="en-US" sz="3200" b="1" dirty="0" err="1"/>
              <a:t>vật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di </a:t>
            </a:r>
            <a:r>
              <a:rPr lang="en-US" sz="3200" b="1" dirty="0" err="1"/>
              <a:t>chuyển</a:t>
            </a:r>
            <a:r>
              <a:rPr lang="en-US" sz="3200" b="1" dirty="0"/>
              <a:t> </a:t>
            </a:r>
            <a:r>
              <a:rPr lang="en-US" sz="3200" b="1" dirty="0" err="1"/>
              <a:t>khác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bơi</a:t>
            </a:r>
            <a:r>
              <a:rPr lang="en-US" sz="3200" b="1" dirty="0"/>
              <a:t>, </a:t>
            </a:r>
            <a:r>
              <a:rPr lang="en-US" sz="3200" b="1" dirty="0" err="1"/>
              <a:t>bò</a:t>
            </a:r>
            <a:r>
              <a:rPr lang="en-US" sz="3200" b="1" dirty="0"/>
              <a:t>, </a:t>
            </a:r>
            <a:r>
              <a:rPr lang="en-US" sz="3200" b="1" dirty="0" err="1"/>
              <a:t>đi</a:t>
            </a:r>
            <a:r>
              <a:rPr lang="en-US" sz="3200" b="1" dirty="0"/>
              <a:t> bay </a:t>
            </a:r>
            <a:r>
              <a:rPr lang="en-US" sz="3200" b="1" dirty="0" err="1"/>
              <a:t>nhảy</a:t>
            </a:r>
            <a:r>
              <a:rPr lang="en-US" sz="3200" b="1" dirty="0"/>
              <a:t>.</a:t>
            </a:r>
          </a:p>
          <a:p>
            <a:pPr algn="just"/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0" y="487053"/>
            <a:ext cx="2583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Kết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luận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8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399349" y="985432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NhuChimBoCauTrang-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3404" y="4248150"/>
            <a:ext cx="609600" cy="609600"/>
          </a:xfrm>
          <a:prstGeom prst="rect">
            <a:avLst/>
          </a:prstGeom>
        </p:spPr>
      </p:pic>
      <p:pic>
        <p:nvPicPr>
          <p:cNvPr id="3" name="Picture 4" descr="Phỏng vấn chim Bồ câu - Báo Công an Nhân dân điện t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1925"/>
            <a:ext cx="6580809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8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0"/>
            <a:ext cx="8077200" cy="477312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extBox 13"/>
          <p:cNvSpPr txBox="1"/>
          <p:nvPr/>
        </p:nvSpPr>
        <p:spPr>
          <a:xfrm>
            <a:off x="1905000" y="361950"/>
            <a:ext cx="5511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Nhởn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nhơ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lội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lượn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vòng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Đuôi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mềm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dải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lụa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hồng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xòe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ra.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                    (</a:t>
            </a:r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</a:rPr>
              <a:t> ?)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Ngua-phi-va-hi-www_nhacchuongvui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424815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8150"/>
            <a:ext cx="6934200" cy="3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43000" y="21981"/>
            <a:ext cx="579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Con </a:t>
            </a:r>
            <a:r>
              <a:rPr 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thích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loài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hoa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Ở  </a:t>
            </a:r>
            <a:r>
              <a:rPr lang="en-US" sz="2800" b="1" dirty="0" err="1" smtClean="0">
                <a:solidFill>
                  <a:srgbClr val="FF0000"/>
                </a:solidFill>
              </a:rPr>
              <a:t>đâu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nở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dù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cũng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tìm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mẫn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đêm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ngọt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lặng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im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tặng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người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/>
              <a:t>                    </a:t>
            </a:r>
            <a:r>
              <a:rPr lang="en-US" sz="2800" b="1" dirty="0" smtClean="0">
                <a:solidFill>
                  <a:srgbClr val="FF0000"/>
                </a:solidFill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</a:rPr>
              <a:t>?)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Nằm mơ thấy ong đánh con gì? Giải mã giấc mơ thấy 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981"/>
            <a:ext cx="8763000" cy="513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4" t="9999" b="72222"/>
          <a:stretch/>
        </p:blipFill>
        <p:spPr>
          <a:xfrm>
            <a:off x="2057400" y="1186702"/>
            <a:ext cx="5105400" cy="42044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96462" y="1492813"/>
            <a:ext cx="1371600" cy="5378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Cánh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600" y="2391235"/>
            <a:ext cx="1358462" cy="5615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Đầu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9600" y="3209466"/>
            <a:ext cx="1358462" cy="5637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Mình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96462" y="3888826"/>
            <a:ext cx="1460938" cy="4844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Chân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9600" y="4487917"/>
            <a:ext cx="1447800" cy="4844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Đuôi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644285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1968062" y="1725895"/>
            <a:ext cx="2514600" cy="358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68062" y="2800350"/>
            <a:ext cx="19181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68062" y="3638550"/>
            <a:ext cx="2680138" cy="10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057400" y="4248150"/>
            <a:ext cx="2590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057400" y="4705350"/>
            <a:ext cx="3276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89083" y="101868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7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7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8" y="-45662"/>
            <a:ext cx="7214551" cy="5234824"/>
          </a:xfrm>
          <a:prstGeom prst="rect">
            <a:avLst/>
          </a:prstGeom>
        </p:spPr>
      </p:pic>
      <p:pic>
        <p:nvPicPr>
          <p:cNvPr id="9" name="Picture 5" descr="465af32f750a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78" y="2979411"/>
            <a:ext cx="1157288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un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41944" y="1882333"/>
            <a:ext cx="50446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6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86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286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57400" y="1123950"/>
            <a:ext cx="5257800" cy="3350560"/>
            <a:chOff x="1905000" y="897590"/>
            <a:chExt cx="5105400" cy="3442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5580" t="28686" r="49796" b="61479"/>
            <a:stretch/>
          </p:blipFill>
          <p:spPr>
            <a:xfrm>
              <a:off x="1905000" y="1276350"/>
              <a:ext cx="5105400" cy="3063242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5517931" y="897590"/>
              <a:ext cx="838200" cy="49306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Đầu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495800" y="897590"/>
              <a:ext cx="914400" cy="45496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Mình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590800" y="897591"/>
              <a:ext cx="838200" cy="45495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Đuôi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657600" y="897591"/>
              <a:ext cx="685800" cy="45496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vây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02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4719</TotalTime>
  <Words>606</Words>
  <Application>Microsoft Office PowerPoint</Application>
  <PresentationFormat>On-screen Show (16:9)</PresentationFormat>
  <Paragraphs>103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HP001 4 hàng</vt:lpstr>
      <vt:lpstr>Times New Roman</vt:lpstr>
      <vt:lpstr>VNarial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Ngoc Anh</cp:lastModifiedBy>
  <cp:revision>262</cp:revision>
  <dcterms:created xsi:type="dcterms:W3CDTF">2020-05-18T12:48:51Z</dcterms:created>
  <dcterms:modified xsi:type="dcterms:W3CDTF">2024-01-21T14:58:20Z</dcterms:modified>
</cp:coreProperties>
</file>