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1"/>
  </p:notesMasterIdLst>
  <p:sldIdLst>
    <p:sldId id="310" r:id="rId2"/>
    <p:sldId id="311" r:id="rId3"/>
    <p:sldId id="268" r:id="rId4"/>
    <p:sldId id="264" r:id="rId5"/>
    <p:sldId id="313" r:id="rId6"/>
    <p:sldId id="314" r:id="rId7"/>
    <p:sldId id="312" r:id="rId8"/>
    <p:sldId id="309" r:id="rId9"/>
    <p:sldId id="315" r:id="rId10"/>
    <p:sldId id="317" r:id="rId11"/>
    <p:sldId id="319" r:id="rId12"/>
    <p:sldId id="320" r:id="rId13"/>
    <p:sldId id="321" r:id="rId14"/>
    <p:sldId id="322" r:id="rId15"/>
    <p:sldId id="323" r:id="rId16"/>
    <p:sldId id="324" r:id="rId17"/>
    <p:sldId id="325" r:id="rId18"/>
    <p:sldId id="326" r:id="rId19"/>
    <p:sldId id="327" r:id="rId20"/>
  </p:sldIdLst>
  <p:sldSz cx="18288000" cy="10287000"/>
  <p:notesSz cx="6858000" cy="9144000"/>
  <p:embeddedFontLst>
    <p:embeddedFont>
      <p:font typeface="Meiryo" panose="020B0604020202020204" charset="-128"/>
      <p:regular r:id="rId22"/>
      <p:bold r:id="rId23"/>
      <p:italic r:id="rId24"/>
      <p:boldItalic r:id="rId25"/>
    </p:embeddedFont>
    <p:embeddedFont>
      <p:font typeface="VNI-Times" pitchFamily="2"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Tahoma" panose="020B0604030504040204" pitchFamily="34" charset="0"/>
      <p:regular r:id="rId34"/>
      <p:bold r:id="rId35"/>
    </p:embeddedFont>
    <p:embeddedFont>
      <p:font typeface="HP001 4 hàng" panose="020B0604020202020204" charset="0"/>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22" autoAdjust="0"/>
  </p:normalViewPr>
  <p:slideViewPr>
    <p:cSldViewPr>
      <p:cViewPr varScale="1">
        <p:scale>
          <a:sx n="45" d="100"/>
          <a:sy n="45" d="100"/>
        </p:scale>
        <p:origin x="644" y="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viewProps" Target="viewProps.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5313AD-16E7-4742-A82B-FCDB60AFB0A7}" type="datetimeFigureOut">
              <a:rPr lang="vi-VN" smtClean="0"/>
              <a:pPr/>
              <a:t>28/11/2024</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02EACD-DCE0-4C14-B384-50DDB5D550E2}" type="slidenum">
              <a:rPr lang="vi-VN" smtClean="0"/>
              <a:pPr/>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747090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wmf"/><Relationship Id="rId5" Type="http://schemas.openxmlformats.org/officeDocument/2006/relationships/image" Target="../media/image4.wmf"/><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20men.pptx" TargetMode="External"/><Relationship Id="rId7" Type="http://schemas.openxmlformats.org/officeDocument/2006/relationships/image" Target="../media/image14.png"/><Relationship Id="rId2" Type="http://schemas.openxmlformats.org/officeDocument/2006/relationships/hyperlink" Target="Giai%20nghia%20tu/nguong%20cua.pptx" TargetMode="Externa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WordArt 2"/>
          <p:cNvSpPr>
            <a:spLocks noChangeArrowheads="1" noChangeShapeType="1" noTextEdit="1"/>
          </p:cNvSpPr>
          <p:nvPr/>
        </p:nvSpPr>
        <p:spPr bwMode="auto">
          <a:xfrm>
            <a:off x="8001816" y="1841865"/>
            <a:ext cx="9319534" cy="2749323"/>
          </a:xfrm>
          <a:prstGeom prst="rect">
            <a:avLst/>
          </a:prstGeom>
        </p:spPr>
        <p:txBody>
          <a:bodyPr wrap="none" fromWordArt="1">
            <a:prstTxWarp prst="textPlain">
              <a:avLst>
                <a:gd name="adj" fmla="val 50000"/>
              </a:avLst>
            </a:prstTxWarp>
          </a:bodyPr>
          <a:lstStyle/>
          <a:p>
            <a:pPr algn="ctr"/>
            <a:r>
              <a:rPr lang="en-US" sz="4044"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4044" b="1" kern="1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3A.</a:t>
            </a:r>
            <a:endParaRPr lang="en-US" sz="4044"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5" name="WordArt 3"/>
          <p:cNvSpPr>
            <a:spLocks noChangeArrowheads="1" noChangeShapeType="1" noTextEdit="1"/>
          </p:cNvSpPr>
          <p:nvPr/>
        </p:nvSpPr>
        <p:spPr bwMode="auto">
          <a:xfrm>
            <a:off x="3887416" y="5856349"/>
            <a:ext cx="9734130" cy="2114325"/>
          </a:xfrm>
          <a:prstGeom prst="rect">
            <a:avLst/>
          </a:prstGeom>
        </p:spPr>
        <p:txBody>
          <a:bodyPr wrap="none" fromWordArt="1">
            <a:prstTxWarp prst="textPlain">
              <a:avLst>
                <a:gd name="adj" fmla="val 50000"/>
              </a:avLst>
            </a:prstTxWarp>
          </a:bodyPr>
          <a:lstStyle/>
          <a:p>
            <a:pPr algn="ctr"/>
            <a:r>
              <a:rPr lang="en-US"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ĐỌC: NG</a:t>
            </a:r>
            <a:r>
              <a:rPr lang="vi-VN"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ƯỠNG </a:t>
            </a:r>
            <a:r>
              <a:rPr lang="en-US"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C</a:t>
            </a:r>
            <a:r>
              <a:rPr lang="vi-VN"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ỬA</a:t>
            </a:r>
            <a:endParaRPr lang="en-US"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a:p>
            <a:pPr algn="ctr"/>
            <a:r>
              <a:rPr lang="vi-VN"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en-US" sz="4044"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( 3 TIẾT).</a:t>
            </a:r>
          </a:p>
        </p:txBody>
      </p:sp>
      <p:grpSp>
        <p:nvGrpSpPr>
          <p:cNvPr id="2" name="Group 18"/>
          <p:cNvGrpSpPr>
            <a:grpSpLocks/>
          </p:cNvGrpSpPr>
          <p:nvPr/>
        </p:nvGrpSpPr>
        <p:grpSpPr bwMode="auto">
          <a:xfrm>
            <a:off x="1508760" y="1454883"/>
            <a:ext cx="6172200" cy="3855168"/>
            <a:chOff x="5225" y="9335"/>
            <a:chExt cx="2520" cy="1750"/>
          </a:xfrm>
        </p:grpSpPr>
        <p:sp>
          <p:nvSpPr>
            <p:cNvPr id="8" name="AutoShape 27" descr="2"/>
            <p:cNvSpPr>
              <a:spLocks noChangeArrowheads="1"/>
            </p:cNvSpPr>
            <p:nvPr/>
          </p:nvSpPr>
          <p:spPr bwMode="auto">
            <a:xfrm>
              <a:off x="5225" y="10187"/>
              <a:ext cx="2520" cy="898"/>
            </a:xfrm>
            <a:prstGeom prst="wave">
              <a:avLst>
                <a:gd name="adj1" fmla="val 20644"/>
                <a:gd name="adj2" fmla="val 0"/>
              </a:avLst>
            </a:prstGeom>
            <a:blipFill dpi="0" rotWithShape="0">
              <a:blip r:embed="rId2"/>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3596">
                <a:latin typeface="VNI-Times" pitchFamily="2" charset="0"/>
              </a:endParaRPr>
            </a:p>
          </p:txBody>
        </p:sp>
        <p:pic>
          <p:nvPicPr>
            <p:cNvPr id="9" name="Picture 26"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899" b="1">
                  <a:latin typeface="Times New Roman" panose="02020603050405020304" pitchFamily="18" charset="0"/>
                  <a:cs typeface="Times New Roman" panose="02020603050405020304" pitchFamily="18" charset="0"/>
                </a:rPr>
                <a:t> </a:t>
              </a:r>
              <a:endParaRPr lang="en-US" altLang="en-US" sz="5393">
                <a:latin typeface="Times New Roman" panose="02020603050405020304" pitchFamily="18" charset="0"/>
                <a:cs typeface="Times New Roman" panose="02020603050405020304" pitchFamily="18" charset="0"/>
              </a:endParaRPr>
            </a:p>
          </p:txBody>
        </p:sp>
        <p:sp>
          <p:nvSpPr>
            <p:cNvPr id="1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5393">
                <a:latin typeface="Times New Roman" panose="02020603050405020304" pitchFamily="18" charset="0"/>
                <a:cs typeface="Arial" panose="020B0604020202020204" pitchFamily="34" charset="0"/>
              </a:endParaRPr>
            </a:p>
          </p:txBody>
        </p:sp>
        <p:sp>
          <p:nvSpPr>
            <p:cNvPr id="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sz="2022" b="1" kern="10">
                  <a:solidFill>
                    <a:srgbClr val="FFFFFF"/>
                  </a:solidFill>
                  <a:latin typeface="Times New Roman" panose="02020603050405020304" pitchFamily="18" charset="0"/>
                  <a:cs typeface="Times New Roman" panose="02020603050405020304" pitchFamily="18" charset="0"/>
                </a:rPr>
                <a:t>NĂM </a:t>
              </a:r>
            </a:p>
          </p:txBody>
        </p:sp>
        <p:sp>
          <p:nvSpPr>
            <p:cNvPr id="1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2734" tIns="51369" rIns="102734" bIns="51369"/>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5393">
                <a:latin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3196709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cstate="print">
            <a:extLst>
              <a:ext uri="{28A0092B-C50C-407E-A947-70E740481C1C}">
                <a14:useLocalDpi xmlns:a14="http://schemas.microsoft.com/office/drawing/2010/main" val="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2" cstate="print"/>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3"/>
          <a:srcRect l="42930" t="33704"/>
          <a:stretch/>
        </p:blipFill>
        <p:spPr>
          <a:xfrm>
            <a:off x="12001520" y="2000228"/>
            <a:ext cx="5524474" cy="681990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1071506" y="2357418"/>
            <a:ext cx="5643602" cy="5632311"/>
          </a:xfrm>
          <a:prstGeom prst="rect">
            <a:avLst/>
          </a:prstGeom>
          <a:noFill/>
        </p:spPr>
        <p:txBody>
          <a:bodyPr wrap="square" rtlCol="0">
            <a:spAutoFit/>
          </a:bodyPr>
          <a:lstStyle/>
          <a:p>
            <a:pPr algn="ctr"/>
            <a:endParaRPr lang="vi-VN" sz="3600" b="1" i="0" dirty="0">
              <a:solidFill>
                <a:srgbClr val="0000FF"/>
              </a:solidFill>
              <a:effectLst/>
              <a:latin typeface="Times New Roman" pitchFamily="18" charset="0"/>
              <a:cs typeface="Times New Roman" pitchFamily="18" charset="0"/>
            </a:endParaRPr>
          </a:p>
          <a:p>
            <a:r>
              <a:rPr lang="vi-VN" sz="3600" b="1" i="0" dirty="0">
                <a:solidFill>
                  <a:srgbClr val="0000FF"/>
                </a:solidFill>
                <a:effectLst/>
                <a:latin typeface="Times New Roman" pitchFamily="18" charset="0"/>
                <a:cs typeface="Times New Roman" pitchFamily="18" charset="0"/>
              </a:rPr>
              <a:t>Nơi ấy ai cũng quen</a:t>
            </a:r>
          </a:p>
          <a:p>
            <a:r>
              <a:rPr lang="vi-VN" sz="3600" b="1" i="0" dirty="0">
                <a:solidFill>
                  <a:srgbClr val="0000FF"/>
                </a:solidFill>
                <a:effectLst/>
                <a:latin typeface="Times New Roman" pitchFamily="18" charset="0"/>
                <a:cs typeface="Times New Roman" pitchFamily="18" charset="0"/>
              </a:rPr>
              <a:t>Ngay từ thời tấm bé</a:t>
            </a:r>
          </a:p>
          <a:p>
            <a:r>
              <a:rPr lang="vi-VN" sz="3600" b="1" i="0" dirty="0">
                <a:solidFill>
                  <a:srgbClr val="0000FF"/>
                </a:solidFill>
                <a:effectLst/>
                <a:latin typeface="Times New Roman" pitchFamily="18" charset="0"/>
                <a:cs typeface="Times New Roman" pitchFamily="18" charset="0"/>
              </a:rPr>
              <a:t>Khi tay bà, tay mẹ</a:t>
            </a:r>
          </a:p>
          <a:p>
            <a:r>
              <a:rPr lang="vi-VN" sz="3600" b="1" i="0" dirty="0">
                <a:solidFill>
                  <a:srgbClr val="0000FF"/>
                </a:solidFill>
                <a:effectLst/>
                <a:latin typeface="Times New Roman" pitchFamily="18" charset="0"/>
                <a:cs typeface="Times New Roman" pitchFamily="18" charset="0"/>
              </a:rPr>
              <a:t>Còn dắt vòng đi men.</a:t>
            </a:r>
            <a:endParaRPr lang="en-US" sz="3600" b="1" i="0" dirty="0">
              <a:solidFill>
                <a:srgbClr val="0000FF"/>
              </a:solidFill>
              <a:effectLst/>
              <a:latin typeface="Times New Roman" pitchFamily="18" charset="0"/>
              <a:cs typeface="Times New Roman" pitchFamily="18" charset="0"/>
            </a:endParaRPr>
          </a:p>
          <a:p>
            <a:endParaRPr lang="vi-VN" sz="3600" b="1" i="0" dirty="0">
              <a:solidFill>
                <a:srgbClr val="0000FF"/>
              </a:solidFill>
              <a:effectLst/>
              <a:latin typeface="Times New Roman" pitchFamily="18" charset="0"/>
              <a:cs typeface="Times New Roman" pitchFamily="18" charset="0"/>
            </a:endParaRPr>
          </a:p>
          <a:p>
            <a:r>
              <a:rPr lang="vi-VN" sz="3600" b="1" i="0" dirty="0">
                <a:solidFill>
                  <a:srgbClr val="0000FF"/>
                </a:solidFill>
                <a:effectLst/>
                <a:latin typeface="Times New Roman" pitchFamily="18" charset="0"/>
                <a:cs typeface="Times New Roman" pitchFamily="18" charset="0"/>
              </a:rPr>
              <a:t>Nơi bố mẹ ngày đêm</a:t>
            </a:r>
          </a:p>
          <a:p>
            <a:r>
              <a:rPr lang="vi-VN" sz="3600" b="1" i="0" dirty="0">
                <a:solidFill>
                  <a:srgbClr val="0000FF"/>
                </a:solidFill>
                <a:effectLst/>
                <a:latin typeface="Times New Roman" pitchFamily="18" charset="0"/>
                <a:cs typeface="Times New Roman" pitchFamily="18" charset="0"/>
              </a:rPr>
              <a:t>Lúc nào qua cũng vội</a:t>
            </a:r>
          </a:p>
          <a:p>
            <a:r>
              <a:rPr lang="vi-VN" sz="3600" b="1" i="0" dirty="0">
                <a:solidFill>
                  <a:srgbClr val="0000FF"/>
                </a:solidFill>
                <a:effectLst/>
                <a:latin typeface="Times New Roman" pitchFamily="18" charset="0"/>
                <a:cs typeface="Times New Roman" pitchFamily="18" charset="0"/>
              </a:rPr>
              <a:t>Nơi bạn bè chạy tới</a:t>
            </a:r>
          </a:p>
          <a:p>
            <a:r>
              <a:rPr lang="vi-VN" sz="3600" b="1" i="0" dirty="0">
                <a:solidFill>
                  <a:srgbClr val="0000FF"/>
                </a:solidFill>
                <a:effectLst/>
                <a:latin typeface="Times New Roman" pitchFamily="18" charset="0"/>
                <a:cs typeface="Times New Roman" pitchFamily="18" charset="0"/>
              </a:rPr>
              <a:t>Thường lúc nào cũng vui.</a:t>
            </a:r>
            <a:endParaRPr lang="en-US" sz="3600" b="1" i="0" dirty="0">
              <a:solidFill>
                <a:srgbClr val="0000FF"/>
              </a:solidFill>
              <a:effectLst/>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7286612" y="4100691"/>
            <a:ext cx="5524474" cy="6186309"/>
          </a:xfrm>
          <a:prstGeom prst="rect">
            <a:avLst/>
          </a:prstGeom>
          <a:noFill/>
        </p:spPr>
        <p:txBody>
          <a:bodyPr wrap="square" rtlCol="0">
            <a:spAutoFit/>
          </a:bodyPr>
          <a:lstStyle/>
          <a:p>
            <a:endParaRPr lang="vi-VN" sz="3600" b="1" i="0" dirty="0">
              <a:solidFill>
                <a:srgbClr val="0000FF"/>
              </a:solidFill>
              <a:effectLst/>
              <a:latin typeface="Times New Roman" pitchFamily="18" charset="0"/>
              <a:cs typeface="Times New Roman" pitchFamily="18" charset="0"/>
            </a:endParaRPr>
          </a:p>
          <a:p>
            <a:r>
              <a:rPr lang="vi-VN" sz="3600" b="1" i="0" dirty="0">
                <a:solidFill>
                  <a:srgbClr val="0000FF"/>
                </a:solidFill>
                <a:effectLst/>
                <a:latin typeface="Times New Roman" pitchFamily="18" charset="0"/>
                <a:cs typeface="Times New Roman" pitchFamily="18" charset="0"/>
              </a:rPr>
              <a:t>Nơi ấy đã đưa tôi</a:t>
            </a:r>
          </a:p>
          <a:p>
            <a:r>
              <a:rPr lang="vi-VN" sz="3600" b="1" i="0" dirty="0">
                <a:solidFill>
                  <a:srgbClr val="0000FF"/>
                </a:solidFill>
                <a:effectLst/>
                <a:latin typeface="Times New Roman" pitchFamily="18" charset="0"/>
                <a:cs typeface="Times New Roman" pitchFamily="18" charset="0"/>
              </a:rPr>
              <a:t>Buổi đầu tiên đến lớp</a:t>
            </a:r>
          </a:p>
          <a:p>
            <a:r>
              <a:rPr lang="vi-VN" sz="3600" b="1" i="0" dirty="0">
                <a:solidFill>
                  <a:srgbClr val="0000FF"/>
                </a:solidFill>
                <a:effectLst/>
                <a:latin typeface="Times New Roman" pitchFamily="18" charset="0"/>
                <a:cs typeface="Times New Roman" pitchFamily="18" charset="0"/>
              </a:rPr>
              <a:t>Nay con đường xa tắp</a:t>
            </a:r>
          </a:p>
          <a:p>
            <a:r>
              <a:rPr lang="vi-VN" sz="3600" b="1" i="0" dirty="0">
                <a:solidFill>
                  <a:srgbClr val="0000FF"/>
                </a:solidFill>
                <a:effectLst/>
                <a:latin typeface="Times New Roman" pitchFamily="18" charset="0"/>
                <a:cs typeface="Times New Roman" pitchFamily="18" charset="0"/>
              </a:rPr>
              <a:t>Vẫn đang chờ tôi đi.</a:t>
            </a:r>
            <a:endParaRPr lang="en-US" sz="3600" b="1" i="0" dirty="0">
              <a:solidFill>
                <a:srgbClr val="0000FF"/>
              </a:solidFill>
              <a:effectLst/>
              <a:latin typeface="Times New Roman" pitchFamily="18" charset="0"/>
              <a:cs typeface="Times New Roman" pitchFamily="18" charset="0"/>
            </a:endParaRPr>
          </a:p>
          <a:p>
            <a:endParaRPr lang="vi-VN" sz="3600" b="1" i="0" dirty="0">
              <a:solidFill>
                <a:srgbClr val="0000FF"/>
              </a:solidFill>
              <a:effectLst/>
              <a:latin typeface="Times New Roman" pitchFamily="18" charset="0"/>
              <a:cs typeface="Times New Roman" pitchFamily="18" charset="0"/>
            </a:endParaRPr>
          </a:p>
          <a:p>
            <a:r>
              <a:rPr lang="vi-VN" sz="3600" b="1" i="0" dirty="0">
                <a:solidFill>
                  <a:srgbClr val="0000FF"/>
                </a:solidFill>
                <a:effectLst/>
                <a:latin typeface="Times New Roman" pitchFamily="18" charset="0"/>
                <a:cs typeface="Times New Roman" pitchFamily="18" charset="0"/>
              </a:rPr>
              <a:t>Nơi ấy ngôi sao khuya</a:t>
            </a:r>
          </a:p>
          <a:p>
            <a:r>
              <a:rPr lang="vi-VN" sz="3600" b="1" i="0" dirty="0">
                <a:solidFill>
                  <a:srgbClr val="0000FF"/>
                </a:solidFill>
                <a:effectLst/>
                <a:latin typeface="Times New Roman" pitchFamily="18" charset="0"/>
                <a:cs typeface="Times New Roman" pitchFamily="18" charset="0"/>
              </a:rPr>
              <a:t>Soi vào trong giấc ngủ</a:t>
            </a:r>
          </a:p>
          <a:p>
            <a:r>
              <a:rPr lang="vi-VN" sz="3600" b="1" i="0" dirty="0">
                <a:solidFill>
                  <a:srgbClr val="0000FF"/>
                </a:solidFill>
                <a:effectLst/>
                <a:latin typeface="Times New Roman" pitchFamily="18" charset="0"/>
                <a:cs typeface="Times New Roman" pitchFamily="18" charset="0"/>
              </a:rPr>
              <a:t>Ngọn đèn khuya bóng mẹ</a:t>
            </a:r>
          </a:p>
          <a:p>
            <a:r>
              <a:rPr lang="vi-VN" sz="3600" b="1" i="0" dirty="0">
                <a:solidFill>
                  <a:srgbClr val="0000FF"/>
                </a:solidFill>
                <a:effectLst/>
                <a:latin typeface="Times New Roman" pitchFamily="18" charset="0"/>
                <a:cs typeface="Times New Roman" pitchFamily="18" charset="0"/>
              </a:rPr>
              <a:t>Sáng một vầng trên sân.</a:t>
            </a:r>
          </a:p>
          <a:p>
            <a:pPr algn="r"/>
            <a:r>
              <a:rPr lang="vi-VN" sz="3600" b="1" i="0" dirty="0">
                <a:solidFill>
                  <a:srgbClr val="0000FF"/>
                </a:solidFill>
                <a:effectLst/>
                <a:latin typeface="Times New Roman" pitchFamily="18" charset="0"/>
                <a:cs typeface="Times New Roman" pitchFamily="18" charset="0"/>
              </a:rPr>
              <a:t>(Vũ Quần Phương)</a:t>
            </a:r>
          </a:p>
        </p:txBody>
      </p:sp>
      <p:sp>
        <p:nvSpPr>
          <p:cNvPr id="19" name="TextBox 18">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0" name="TextBox 19"/>
          <p:cNvSpPr txBox="1"/>
          <p:nvPr/>
        </p:nvSpPr>
        <p:spPr>
          <a:xfrm>
            <a:off x="-71438" y="1267980"/>
            <a:ext cx="18288000" cy="646331"/>
          </a:xfrm>
          <a:prstGeom prst="rect">
            <a:avLst/>
          </a:prstGeom>
          <a:noFill/>
        </p:spPr>
        <p:txBody>
          <a:bodyPr wrap="square" rtlCol="0">
            <a:spAutoFit/>
          </a:bodyPr>
          <a:lstStyle/>
          <a:p>
            <a:pPr algn="ctr"/>
            <a:r>
              <a:rPr lang="en-US" sz="3600" b="1">
                <a:solidFill>
                  <a:srgbClr val="FF0000"/>
                </a:solidFill>
                <a:latin typeface="Times New Roman" pitchFamily="18" charset="0"/>
                <a:cs typeface="Times New Roman" pitchFamily="18" charset="0"/>
              </a:rPr>
              <a:t>Đọc: Ngưỡng </a:t>
            </a:r>
            <a:r>
              <a:rPr lang="en-US" sz="3600" b="1" dirty="0" err="1">
                <a:solidFill>
                  <a:srgbClr val="FF0000"/>
                </a:solidFill>
                <a:latin typeface="Times New Roman" pitchFamily="18" charset="0"/>
                <a:cs typeface="Times New Roman" pitchFamily="18" charset="0"/>
              </a:rPr>
              <a:t>cửa</a:t>
            </a:r>
            <a:endParaRPr lang="vi-VN" sz="3600" b="1" dirty="0">
              <a:solidFill>
                <a:srgbClr val="FF0000"/>
              </a:solidFill>
              <a:latin typeface="Times New Roman" pitchFamily="18" charset="0"/>
              <a:cs typeface="Times New Roman" pitchFamily="18" charset="0"/>
            </a:endParaRPr>
          </a:p>
        </p:txBody>
      </p:sp>
      <p:sp>
        <p:nvSpPr>
          <p:cNvPr id="21" name="TextBox 20"/>
          <p:cNvSpPr txBox="1"/>
          <p:nvPr/>
        </p:nvSpPr>
        <p:spPr>
          <a:xfrm>
            <a:off x="6286480" y="3000360"/>
            <a:ext cx="5572164" cy="707886"/>
          </a:xfrm>
          <a:prstGeom prst="rect">
            <a:avLst/>
          </a:prstGeom>
          <a:noFill/>
        </p:spPr>
        <p:txBody>
          <a:bodyPr wrap="square" rtlCol="0">
            <a:spAutoFit/>
          </a:bodyPr>
          <a:lstStyle/>
          <a:p>
            <a:pPr algn="ctr"/>
            <a:r>
              <a:rPr lang="vi-VN" sz="4000" b="1" dirty="0">
                <a:solidFill>
                  <a:srgbClr val="006600"/>
                </a:solidFill>
                <a:latin typeface="Times New Roman" pitchFamily="18" charset="0"/>
                <a:cs typeface="Times New Roman" pitchFamily="18" charset="0"/>
              </a:rPr>
              <a:t>HỌC THUỘC LÒNG</a:t>
            </a:r>
          </a:p>
        </p:txBody>
      </p:sp>
      <p:sp>
        <p:nvSpPr>
          <p:cNvPr id="22" name="TextBox 21">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Effect transition="in" filter="barn(inVertical)">
                                      <p:cBhvr>
                                        <p:cTn id="7" dur="500"/>
                                        <p:tgtEl>
                                          <p:spTgt spid="11">
                                            <p:txEl>
                                              <p:pRg st="1" end="1"/>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xEl>
                                              <p:pRg st="2" end="2"/>
                                            </p:txEl>
                                          </p:spTgt>
                                        </p:tgtEl>
                                        <p:attrNameLst>
                                          <p:attrName>style.visibility</p:attrName>
                                        </p:attrNameLst>
                                      </p:cBhvr>
                                      <p:to>
                                        <p:strVal val="visible"/>
                                      </p:to>
                                    </p:set>
                                    <p:animEffect transition="in" filter="barn(inVertical)">
                                      <p:cBhvr>
                                        <p:cTn id="10" dur="500"/>
                                        <p:tgtEl>
                                          <p:spTgt spid="11">
                                            <p:txEl>
                                              <p:pRg st="2" end="2"/>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xEl>
                                              <p:pRg st="3" end="3"/>
                                            </p:txEl>
                                          </p:spTgt>
                                        </p:tgtEl>
                                        <p:attrNameLst>
                                          <p:attrName>style.visibility</p:attrName>
                                        </p:attrNameLst>
                                      </p:cBhvr>
                                      <p:to>
                                        <p:strVal val="visible"/>
                                      </p:to>
                                    </p:set>
                                    <p:animEffect transition="in" filter="barn(inVertical)">
                                      <p:cBhvr>
                                        <p:cTn id="13" dur="500"/>
                                        <p:tgtEl>
                                          <p:spTgt spid="11">
                                            <p:txEl>
                                              <p:pRg st="3" end="3"/>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xEl>
                                              <p:pRg st="4" end="4"/>
                                            </p:txEl>
                                          </p:spTgt>
                                        </p:tgtEl>
                                        <p:attrNameLst>
                                          <p:attrName>style.visibility</p:attrName>
                                        </p:attrNameLst>
                                      </p:cBhvr>
                                      <p:to>
                                        <p:strVal val="visible"/>
                                      </p:to>
                                    </p:set>
                                    <p:animEffect transition="in" filter="barn(inVertical)">
                                      <p:cBhvr>
                                        <p:cTn id="16" dur="500"/>
                                        <p:tgtEl>
                                          <p:spTgt spid="11">
                                            <p:txEl>
                                              <p:pRg st="4" end="4"/>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barn(inVertical)">
                                      <p:cBhvr>
                                        <p:cTn id="19" dur="500"/>
                                        <p:tgtEl>
                                          <p:spTgt spid="11">
                                            <p:txEl>
                                              <p:pRg st="6" end="6"/>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barn(inVertical)">
                                      <p:cBhvr>
                                        <p:cTn id="22" dur="500"/>
                                        <p:tgtEl>
                                          <p:spTgt spid="11">
                                            <p:txEl>
                                              <p:pRg st="7" end="7"/>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
                                            <p:txEl>
                                              <p:pRg st="8" end="8"/>
                                            </p:txEl>
                                          </p:spTgt>
                                        </p:tgtEl>
                                        <p:attrNameLst>
                                          <p:attrName>style.visibility</p:attrName>
                                        </p:attrNameLst>
                                      </p:cBhvr>
                                      <p:to>
                                        <p:strVal val="visible"/>
                                      </p:to>
                                    </p:set>
                                    <p:animEffect transition="in" filter="barn(inVertical)">
                                      <p:cBhvr>
                                        <p:cTn id="25" dur="500"/>
                                        <p:tgtEl>
                                          <p:spTgt spid="11">
                                            <p:txEl>
                                              <p:pRg st="8" end="8"/>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xEl>
                                              <p:pRg st="9" end="9"/>
                                            </p:txEl>
                                          </p:spTgt>
                                        </p:tgtEl>
                                        <p:attrNameLst>
                                          <p:attrName>style.visibility</p:attrName>
                                        </p:attrNameLst>
                                      </p:cBhvr>
                                      <p:to>
                                        <p:strVal val="visible"/>
                                      </p:to>
                                    </p:set>
                                    <p:animEffect transition="in" filter="barn(inVertical)">
                                      <p:cBhvr>
                                        <p:cTn id="28" dur="500"/>
                                        <p:tgtEl>
                                          <p:spTgt spid="11">
                                            <p:txEl>
                                              <p:pRg st="9" end="9"/>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barn(inVertical)">
                                      <p:cBhvr>
                                        <p:cTn id="31" dur="500"/>
                                        <p:tgtEl>
                                          <p:spTgt spid="12">
                                            <p:txEl>
                                              <p:pRg st="1" end="1"/>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2">
                                            <p:txEl>
                                              <p:pRg st="2" end="2"/>
                                            </p:txEl>
                                          </p:spTgt>
                                        </p:tgtEl>
                                        <p:attrNameLst>
                                          <p:attrName>style.visibility</p:attrName>
                                        </p:attrNameLst>
                                      </p:cBhvr>
                                      <p:to>
                                        <p:strVal val="visible"/>
                                      </p:to>
                                    </p:set>
                                    <p:animEffect transition="in" filter="barn(inVertical)">
                                      <p:cBhvr>
                                        <p:cTn id="34" dur="500"/>
                                        <p:tgtEl>
                                          <p:spTgt spid="12">
                                            <p:txEl>
                                              <p:pRg st="2" end="2"/>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2">
                                            <p:txEl>
                                              <p:pRg st="3" end="3"/>
                                            </p:txEl>
                                          </p:spTgt>
                                        </p:tgtEl>
                                        <p:attrNameLst>
                                          <p:attrName>style.visibility</p:attrName>
                                        </p:attrNameLst>
                                      </p:cBhvr>
                                      <p:to>
                                        <p:strVal val="visible"/>
                                      </p:to>
                                    </p:set>
                                    <p:animEffect transition="in" filter="barn(inVertical)">
                                      <p:cBhvr>
                                        <p:cTn id="37" dur="500"/>
                                        <p:tgtEl>
                                          <p:spTgt spid="12">
                                            <p:txEl>
                                              <p:pRg st="3" end="3"/>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2">
                                            <p:txEl>
                                              <p:pRg st="4" end="4"/>
                                            </p:txEl>
                                          </p:spTgt>
                                        </p:tgtEl>
                                        <p:attrNameLst>
                                          <p:attrName>style.visibility</p:attrName>
                                        </p:attrNameLst>
                                      </p:cBhvr>
                                      <p:to>
                                        <p:strVal val="visible"/>
                                      </p:to>
                                    </p:set>
                                    <p:animEffect transition="in" filter="barn(inVertical)">
                                      <p:cBhvr>
                                        <p:cTn id="40" dur="500"/>
                                        <p:tgtEl>
                                          <p:spTgt spid="12">
                                            <p:txEl>
                                              <p:pRg st="4" end="4"/>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2">
                                            <p:txEl>
                                              <p:pRg st="6" end="6"/>
                                            </p:txEl>
                                          </p:spTgt>
                                        </p:tgtEl>
                                        <p:attrNameLst>
                                          <p:attrName>style.visibility</p:attrName>
                                        </p:attrNameLst>
                                      </p:cBhvr>
                                      <p:to>
                                        <p:strVal val="visible"/>
                                      </p:to>
                                    </p:set>
                                    <p:animEffect transition="in" filter="barn(inVertical)">
                                      <p:cBhvr>
                                        <p:cTn id="43" dur="500"/>
                                        <p:tgtEl>
                                          <p:spTgt spid="12">
                                            <p:txEl>
                                              <p:pRg st="6" end="6"/>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xEl>
                                              <p:pRg st="7" end="7"/>
                                            </p:txEl>
                                          </p:spTgt>
                                        </p:tgtEl>
                                        <p:attrNameLst>
                                          <p:attrName>style.visibility</p:attrName>
                                        </p:attrNameLst>
                                      </p:cBhvr>
                                      <p:to>
                                        <p:strVal val="visible"/>
                                      </p:to>
                                    </p:set>
                                    <p:animEffect transition="in" filter="barn(inVertical)">
                                      <p:cBhvr>
                                        <p:cTn id="46" dur="500"/>
                                        <p:tgtEl>
                                          <p:spTgt spid="12">
                                            <p:txEl>
                                              <p:pRg st="7" end="7"/>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2">
                                            <p:txEl>
                                              <p:pRg st="8" end="8"/>
                                            </p:txEl>
                                          </p:spTgt>
                                        </p:tgtEl>
                                        <p:attrNameLst>
                                          <p:attrName>style.visibility</p:attrName>
                                        </p:attrNameLst>
                                      </p:cBhvr>
                                      <p:to>
                                        <p:strVal val="visible"/>
                                      </p:to>
                                    </p:set>
                                    <p:animEffect transition="in" filter="barn(inVertical)">
                                      <p:cBhvr>
                                        <p:cTn id="49" dur="500"/>
                                        <p:tgtEl>
                                          <p:spTgt spid="12">
                                            <p:txEl>
                                              <p:pRg st="8" end="8"/>
                                            </p:tx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2">
                                            <p:txEl>
                                              <p:pRg st="9" end="9"/>
                                            </p:txEl>
                                          </p:spTgt>
                                        </p:tgtEl>
                                        <p:attrNameLst>
                                          <p:attrName>style.visibility</p:attrName>
                                        </p:attrNameLst>
                                      </p:cBhvr>
                                      <p:to>
                                        <p:strVal val="visible"/>
                                      </p:to>
                                    </p:set>
                                    <p:animEffect transition="in" filter="barn(inVertical)">
                                      <p:cBhvr>
                                        <p:cTn id="52" dur="500"/>
                                        <p:tgtEl>
                                          <p:spTgt spid="12">
                                            <p:txEl>
                                              <p:pRg st="9" end="9"/>
                                            </p:tx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2">
                                            <p:txEl>
                                              <p:pRg st="10" end="10"/>
                                            </p:txEl>
                                          </p:spTgt>
                                        </p:tgtEl>
                                        <p:attrNameLst>
                                          <p:attrName>style.visibility</p:attrName>
                                        </p:attrNameLst>
                                      </p:cBhvr>
                                      <p:to>
                                        <p:strVal val="visible"/>
                                      </p:to>
                                    </p:set>
                                    <p:animEffect transition="in" filter="barn(inVertical)">
                                      <p:cBhvr>
                                        <p:cTn id="55" dur="500"/>
                                        <p:tgtEl>
                                          <p:spTgt spid="12">
                                            <p:txEl>
                                              <p:pRg st="10" end="10"/>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xit" presetSubtype="4" fill="hold" nodeType="clickEffect">
                                  <p:stCondLst>
                                    <p:cond delay="0"/>
                                  </p:stCondLst>
                                  <p:childTnLst>
                                    <p:anim calcmode="lin" valueType="num">
                                      <p:cBhvr additive="base">
                                        <p:cTn id="59" dur="500"/>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60" dur="500"/>
                                        <p:tgtEl>
                                          <p:spTgt spid="11">
                                            <p:txEl>
                                              <p:pRg st="1" end="1"/>
                                            </p:txEl>
                                          </p:spTgt>
                                        </p:tgtEl>
                                        <p:attrNameLst>
                                          <p:attrName>ppt_y</p:attrName>
                                        </p:attrNameLst>
                                      </p:cBhvr>
                                      <p:tavLst>
                                        <p:tav tm="0">
                                          <p:val>
                                            <p:strVal val="ppt_y"/>
                                          </p:val>
                                        </p:tav>
                                        <p:tav tm="100000">
                                          <p:val>
                                            <p:strVal val="1+ppt_h/2"/>
                                          </p:val>
                                        </p:tav>
                                      </p:tavLst>
                                    </p:anim>
                                    <p:set>
                                      <p:cBhvr>
                                        <p:cTn id="61" dur="1" fill="hold">
                                          <p:stCondLst>
                                            <p:cond delay="499"/>
                                          </p:stCondLst>
                                        </p:cTn>
                                        <p:tgtEl>
                                          <p:spTgt spid="11">
                                            <p:txEl>
                                              <p:pRg st="1" end="1"/>
                                            </p:txEl>
                                          </p:spTgt>
                                        </p:tgtEl>
                                        <p:attrNameLst>
                                          <p:attrName>style.visibility</p:attrName>
                                        </p:attrNameLst>
                                      </p:cBhvr>
                                      <p:to>
                                        <p:strVal val="hidden"/>
                                      </p:to>
                                    </p:set>
                                  </p:childTnLst>
                                </p:cTn>
                              </p:par>
                              <p:par>
                                <p:cTn id="62" presetID="2" presetClass="exit" presetSubtype="4" fill="hold" nodeType="withEffect">
                                  <p:stCondLst>
                                    <p:cond delay="0"/>
                                  </p:stCondLst>
                                  <p:childTnLst>
                                    <p:anim calcmode="lin" valueType="num">
                                      <p:cBhvr additive="base">
                                        <p:cTn id="63" dur="500"/>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4" dur="500"/>
                                        <p:tgtEl>
                                          <p:spTgt spid="11">
                                            <p:txEl>
                                              <p:pRg st="2" end="2"/>
                                            </p:txEl>
                                          </p:spTgt>
                                        </p:tgtEl>
                                        <p:attrNameLst>
                                          <p:attrName>ppt_y</p:attrName>
                                        </p:attrNameLst>
                                      </p:cBhvr>
                                      <p:tavLst>
                                        <p:tav tm="0">
                                          <p:val>
                                            <p:strVal val="ppt_y"/>
                                          </p:val>
                                        </p:tav>
                                        <p:tav tm="100000">
                                          <p:val>
                                            <p:strVal val="1+ppt_h/2"/>
                                          </p:val>
                                        </p:tav>
                                      </p:tavLst>
                                    </p:anim>
                                    <p:set>
                                      <p:cBhvr>
                                        <p:cTn id="65" dur="1" fill="hold">
                                          <p:stCondLst>
                                            <p:cond delay="499"/>
                                          </p:stCondLst>
                                        </p:cTn>
                                        <p:tgtEl>
                                          <p:spTgt spid="11">
                                            <p:txEl>
                                              <p:pRg st="2" end="2"/>
                                            </p:txEl>
                                          </p:spTgt>
                                        </p:tgtEl>
                                        <p:attrNameLst>
                                          <p:attrName>style.visibility</p:attrName>
                                        </p:attrNameLst>
                                      </p:cBhvr>
                                      <p:to>
                                        <p:strVal val="hidden"/>
                                      </p:to>
                                    </p:set>
                                  </p:childTnLst>
                                </p:cTn>
                              </p:par>
                              <p:par>
                                <p:cTn id="66" presetID="2" presetClass="exit" presetSubtype="4" fill="hold" nodeType="withEffect">
                                  <p:stCondLst>
                                    <p:cond delay="0"/>
                                  </p:stCondLst>
                                  <p:childTnLst>
                                    <p:anim calcmode="lin" valueType="num">
                                      <p:cBhvr additive="base">
                                        <p:cTn id="67" dur="500"/>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8" dur="500"/>
                                        <p:tgtEl>
                                          <p:spTgt spid="11">
                                            <p:txEl>
                                              <p:pRg st="3" end="3"/>
                                            </p:txEl>
                                          </p:spTgt>
                                        </p:tgtEl>
                                        <p:attrNameLst>
                                          <p:attrName>ppt_y</p:attrName>
                                        </p:attrNameLst>
                                      </p:cBhvr>
                                      <p:tavLst>
                                        <p:tav tm="0">
                                          <p:val>
                                            <p:strVal val="ppt_y"/>
                                          </p:val>
                                        </p:tav>
                                        <p:tav tm="100000">
                                          <p:val>
                                            <p:strVal val="1+ppt_h/2"/>
                                          </p:val>
                                        </p:tav>
                                      </p:tavLst>
                                    </p:anim>
                                    <p:set>
                                      <p:cBhvr>
                                        <p:cTn id="69" dur="1" fill="hold">
                                          <p:stCondLst>
                                            <p:cond delay="499"/>
                                          </p:stCondLst>
                                        </p:cTn>
                                        <p:tgtEl>
                                          <p:spTgt spid="11">
                                            <p:txEl>
                                              <p:pRg st="3" end="3"/>
                                            </p:txEl>
                                          </p:spTgt>
                                        </p:tgtEl>
                                        <p:attrNameLst>
                                          <p:attrName>style.visibility</p:attrName>
                                        </p:attrNameLst>
                                      </p:cBhvr>
                                      <p:to>
                                        <p:strVal val="hidden"/>
                                      </p:to>
                                    </p:set>
                                  </p:childTnLst>
                                </p:cTn>
                              </p:par>
                              <p:par>
                                <p:cTn id="70" presetID="2" presetClass="exit" presetSubtype="4" fill="hold" nodeType="withEffect">
                                  <p:stCondLst>
                                    <p:cond delay="0"/>
                                  </p:stCondLst>
                                  <p:childTnLst>
                                    <p:anim calcmode="lin" valueType="num">
                                      <p:cBhvr additive="base">
                                        <p:cTn id="71" dur="500"/>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2" dur="500"/>
                                        <p:tgtEl>
                                          <p:spTgt spid="11">
                                            <p:txEl>
                                              <p:pRg st="4" end="4"/>
                                            </p:txEl>
                                          </p:spTgt>
                                        </p:tgtEl>
                                        <p:attrNameLst>
                                          <p:attrName>ppt_y</p:attrName>
                                        </p:attrNameLst>
                                      </p:cBhvr>
                                      <p:tavLst>
                                        <p:tav tm="0">
                                          <p:val>
                                            <p:strVal val="ppt_y"/>
                                          </p:val>
                                        </p:tav>
                                        <p:tav tm="100000">
                                          <p:val>
                                            <p:strVal val="1+ppt_h/2"/>
                                          </p:val>
                                        </p:tav>
                                      </p:tavLst>
                                    </p:anim>
                                    <p:set>
                                      <p:cBhvr>
                                        <p:cTn id="73" dur="1" fill="hold">
                                          <p:stCondLst>
                                            <p:cond delay="499"/>
                                          </p:stCondLst>
                                        </p:cTn>
                                        <p:tgtEl>
                                          <p:spTgt spid="11">
                                            <p:txEl>
                                              <p:pRg st="4" end="4"/>
                                            </p:txEl>
                                          </p:spTgt>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 presetClass="exit" presetSubtype="4" fill="hold" nodeType="clickEffect">
                                  <p:stCondLst>
                                    <p:cond delay="0"/>
                                  </p:stCondLst>
                                  <p:childTnLst>
                                    <p:anim calcmode="lin" valueType="num">
                                      <p:cBhvr additive="base">
                                        <p:cTn id="77" dur="500"/>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78" dur="500"/>
                                        <p:tgtEl>
                                          <p:spTgt spid="12">
                                            <p:txEl>
                                              <p:pRg st="1" end="1"/>
                                            </p:txEl>
                                          </p:spTgt>
                                        </p:tgtEl>
                                        <p:attrNameLst>
                                          <p:attrName>ppt_y</p:attrName>
                                        </p:attrNameLst>
                                      </p:cBhvr>
                                      <p:tavLst>
                                        <p:tav tm="0">
                                          <p:val>
                                            <p:strVal val="ppt_y"/>
                                          </p:val>
                                        </p:tav>
                                        <p:tav tm="100000">
                                          <p:val>
                                            <p:strVal val="1+ppt_h/2"/>
                                          </p:val>
                                        </p:tav>
                                      </p:tavLst>
                                    </p:anim>
                                    <p:set>
                                      <p:cBhvr>
                                        <p:cTn id="79" dur="1" fill="hold">
                                          <p:stCondLst>
                                            <p:cond delay="499"/>
                                          </p:stCondLst>
                                        </p:cTn>
                                        <p:tgtEl>
                                          <p:spTgt spid="12">
                                            <p:txEl>
                                              <p:pRg st="1" end="1"/>
                                            </p:txEl>
                                          </p:spTgt>
                                        </p:tgtEl>
                                        <p:attrNameLst>
                                          <p:attrName>style.visibility</p:attrName>
                                        </p:attrNameLst>
                                      </p:cBhvr>
                                      <p:to>
                                        <p:strVal val="hidden"/>
                                      </p:to>
                                    </p:set>
                                  </p:childTnLst>
                                </p:cTn>
                              </p:par>
                              <p:par>
                                <p:cTn id="80" presetID="2" presetClass="exit" presetSubtype="4" fill="hold" nodeType="withEffect">
                                  <p:stCondLst>
                                    <p:cond delay="0"/>
                                  </p:stCondLst>
                                  <p:childTnLst>
                                    <p:anim calcmode="lin" valueType="num">
                                      <p:cBhvr additive="base">
                                        <p:cTn id="81" dur="500"/>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2" dur="500"/>
                                        <p:tgtEl>
                                          <p:spTgt spid="12">
                                            <p:txEl>
                                              <p:pRg st="2" end="2"/>
                                            </p:txEl>
                                          </p:spTgt>
                                        </p:tgtEl>
                                        <p:attrNameLst>
                                          <p:attrName>ppt_y</p:attrName>
                                        </p:attrNameLst>
                                      </p:cBhvr>
                                      <p:tavLst>
                                        <p:tav tm="0">
                                          <p:val>
                                            <p:strVal val="ppt_y"/>
                                          </p:val>
                                        </p:tav>
                                        <p:tav tm="100000">
                                          <p:val>
                                            <p:strVal val="1+ppt_h/2"/>
                                          </p:val>
                                        </p:tav>
                                      </p:tavLst>
                                    </p:anim>
                                    <p:set>
                                      <p:cBhvr>
                                        <p:cTn id="83" dur="1" fill="hold">
                                          <p:stCondLst>
                                            <p:cond delay="499"/>
                                          </p:stCondLst>
                                        </p:cTn>
                                        <p:tgtEl>
                                          <p:spTgt spid="12">
                                            <p:txEl>
                                              <p:pRg st="2" end="2"/>
                                            </p:txEl>
                                          </p:spTgt>
                                        </p:tgtEl>
                                        <p:attrNameLst>
                                          <p:attrName>style.visibility</p:attrName>
                                        </p:attrNameLst>
                                      </p:cBhvr>
                                      <p:to>
                                        <p:strVal val="hidden"/>
                                      </p:to>
                                    </p:set>
                                  </p:childTnLst>
                                </p:cTn>
                              </p:par>
                              <p:par>
                                <p:cTn id="84" presetID="2" presetClass="exit" presetSubtype="4" fill="hold" nodeType="withEffect">
                                  <p:stCondLst>
                                    <p:cond delay="0"/>
                                  </p:stCondLst>
                                  <p:childTnLst>
                                    <p:anim calcmode="lin" valueType="num">
                                      <p:cBhvr additive="base">
                                        <p:cTn id="85" dur="500"/>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6" dur="500"/>
                                        <p:tgtEl>
                                          <p:spTgt spid="12">
                                            <p:txEl>
                                              <p:pRg st="3" end="3"/>
                                            </p:txEl>
                                          </p:spTgt>
                                        </p:tgtEl>
                                        <p:attrNameLst>
                                          <p:attrName>ppt_y</p:attrName>
                                        </p:attrNameLst>
                                      </p:cBhvr>
                                      <p:tavLst>
                                        <p:tav tm="0">
                                          <p:val>
                                            <p:strVal val="ppt_y"/>
                                          </p:val>
                                        </p:tav>
                                        <p:tav tm="100000">
                                          <p:val>
                                            <p:strVal val="1+ppt_h/2"/>
                                          </p:val>
                                        </p:tav>
                                      </p:tavLst>
                                    </p:anim>
                                    <p:set>
                                      <p:cBhvr>
                                        <p:cTn id="87" dur="1" fill="hold">
                                          <p:stCondLst>
                                            <p:cond delay="499"/>
                                          </p:stCondLst>
                                        </p:cTn>
                                        <p:tgtEl>
                                          <p:spTgt spid="12">
                                            <p:txEl>
                                              <p:pRg st="3" end="3"/>
                                            </p:txEl>
                                          </p:spTgt>
                                        </p:tgtEl>
                                        <p:attrNameLst>
                                          <p:attrName>style.visibility</p:attrName>
                                        </p:attrNameLst>
                                      </p:cBhvr>
                                      <p:to>
                                        <p:strVal val="hidden"/>
                                      </p:to>
                                    </p:set>
                                  </p:childTnLst>
                                </p:cTn>
                              </p:par>
                              <p:par>
                                <p:cTn id="88" presetID="2" presetClass="exit" presetSubtype="4" fill="hold" nodeType="withEffect">
                                  <p:stCondLst>
                                    <p:cond delay="0"/>
                                  </p:stCondLst>
                                  <p:childTnLst>
                                    <p:anim calcmode="lin" valueType="num">
                                      <p:cBhvr additive="base">
                                        <p:cTn id="89" dur="500"/>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90" dur="500"/>
                                        <p:tgtEl>
                                          <p:spTgt spid="12">
                                            <p:txEl>
                                              <p:pRg st="4" end="4"/>
                                            </p:txEl>
                                          </p:spTgt>
                                        </p:tgtEl>
                                        <p:attrNameLst>
                                          <p:attrName>ppt_y</p:attrName>
                                        </p:attrNameLst>
                                      </p:cBhvr>
                                      <p:tavLst>
                                        <p:tav tm="0">
                                          <p:val>
                                            <p:strVal val="ppt_y"/>
                                          </p:val>
                                        </p:tav>
                                        <p:tav tm="100000">
                                          <p:val>
                                            <p:strVal val="1+ppt_h/2"/>
                                          </p:val>
                                        </p:tav>
                                      </p:tavLst>
                                    </p:anim>
                                    <p:set>
                                      <p:cBhvr>
                                        <p:cTn id="91" dur="1" fill="hold">
                                          <p:stCondLst>
                                            <p:cond delay="499"/>
                                          </p:stCondLst>
                                        </p:cTn>
                                        <p:tgtEl>
                                          <p:spTgt spid="12">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2" grpId="0"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4" name="TextBox 3"/>
          <p:cNvSpPr txBox="1"/>
          <p:nvPr/>
        </p:nvSpPr>
        <p:spPr>
          <a:xfrm>
            <a:off x="0" y="1285848"/>
            <a:ext cx="182880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Ngưỡng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cửa</a:t>
            </a:r>
            <a:r>
              <a:rPr lang="en-US" sz="3600" b="1" dirty="0">
                <a:solidFill>
                  <a:srgbClr val="FF0000"/>
                </a:solidFill>
                <a:latin typeface="Times New Roman" pitchFamily="18" charset="0"/>
                <a:cs typeface="Times New Roman" pitchFamily="18" charset="0"/>
              </a:rPr>
              <a:t> </a:t>
            </a:r>
            <a:endParaRPr lang="vi-VN" sz="3600" b="1" dirty="0">
              <a:solidFill>
                <a:srgbClr val="FF0000"/>
              </a:solidFill>
              <a:latin typeface="Times New Roman" pitchFamily="18" charset="0"/>
              <a:cs typeface="Times New Roman" pitchFamily="18" charset="0"/>
            </a:endParaRPr>
          </a:p>
        </p:txBody>
      </p:sp>
      <p:sp>
        <p:nvSpPr>
          <p:cNvPr id="5" name="TextBox 4"/>
          <p:cNvSpPr txBox="1"/>
          <p:nvPr/>
        </p:nvSpPr>
        <p:spPr>
          <a:xfrm>
            <a:off x="0" y="1571600"/>
            <a:ext cx="6643670" cy="646331"/>
          </a:xfrm>
          <a:prstGeom prst="rect">
            <a:avLst/>
          </a:prstGeom>
          <a:noFill/>
        </p:spPr>
        <p:txBody>
          <a:bodyPr wrap="square" rtlCol="0">
            <a:spAutoFit/>
          </a:bodyPr>
          <a:lstStyle/>
          <a:p>
            <a:r>
              <a:rPr lang="en-US" sz="3600" b="1" dirty="0">
                <a:solidFill>
                  <a:srgbClr val="0000FF"/>
                </a:solidFill>
                <a:latin typeface="Times New Roman" pitchFamily="18" charset="0"/>
                <a:cs typeface="Times New Roman" pitchFamily="18" charset="0"/>
              </a:rPr>
              <a:t>II. </a:t>
            </a:r>
            <a:r>
              <a:rPr lang="en-US" sz="3600" b="1" dirty="0" err="1">
                <a:solidFill>
                  <a:srgbClr val="0000FF"/>
                </a:solidFill>
                <a:latin typeface="Times New Roman" pitchFamily="18" charset="0"/>
                <a:cs typeface="Times New Roman" pitchFamily="18" charset="0"/>
              </a:rPr>
              <a:t>Nói</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sàn</a:t>
            </a:r>
            <a:endParaRPr lang="vi-VN" sz="3600" b="1" dirty="0">
              <a:solidFill>
                <a:srgbClr val="0000FF"/>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437DC6B-A5ED-2817-6283-6BE001E28334}"/>
              </a:ext>
            </a:extLst>
          </p:cNvPr>
          <p:cNvSpPr txBox="1"/>
          <p:nvPr/>
        </p:nvSpPr>
        <p:spPr>
          <a:xfrm>
            <a:off x="0" y="2285980"/>
            <a:ext cx="13716000" cy="646331"/>
          </a:xfrm>
          <a:prstGeom prst="rect">
            <a:avLst/>
          </a:prstGeom>
          <a:noFill/>
        </p:spPr>
        <p:txBody>
          <a:bodyPr wrap="square" rtlCol="0">
            <a:spAutoFit/>
          </a:bodyPr>
          <a:lstStyle/>
          <a:p>
            <a:pPr algn="l"/>
            <a:r>
              <a:rPr lang="en-US" sz="3600" b="1" i="0" dirty="0">
                <a:solidFill>
                  <a:srgbClr val="006600"/>
                </a:solidFill>
                <a:effectLst/>
                <a:latin typeface="Times New Roman" pitchFamily="18" charset="0"/>
                <a:cs typeface="Times New Roman" pitchFamily="18" charset="0"/>
              </a:rPr>
              <a:t>1</a:t>
            </a:r>
            <a:r>
              <a:rPr lang="en-US" sz="3600" dirty="0">
                <a:solidFill>
                  <a:srgbClr val="006600"/>
                </a:solidFill>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Dựa</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vào</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tranh</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đoán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nội</a:t>
            </a:r>
            <a:r>
              <a:rPr lang="en-US" sz="3600" b="1" i="0" dirty="0">
                <a:solidFill>
                  <a:srgbClr val="006600"/>
                </a:solidFill>
                <a:effectLst/>
                <a:latin typeface="Times New Roman" pitchFamily="18" charset="0"/>
                <a:cs typeface="Times New Roman" pitchFamily="18" charset="0"/>
              </a:rPr>
              <a:t> dung </a:t>
            </a:r>
            <a:r>
              <a:rPr lang="en-US" sz="3600" b="1" i="0" dirty="0" err="1">
                <a:solidFill>
                  <a:srgbClr val="006600"/>
                </a:solidFill>
                <a:effectLst/>
                <a:latin typeface="Times New Roman" pitchFamily="18" charset="0"/>
                <a:cs typeface="Times New Roman" pitchFamily="18" charset="0"/>
              </a:rPr>
              <a:t>câu</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chuyện</a:t>
            </a:r>
            <a:endParaRPr lang="en-US" sz="3600" b="0" i="0" dirty="0">
              <a:solidFill>
                <a:srgbClr val="006600"/>
              </a:solidFill>
              <a:effectLst/>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FC5F4B1D-BF4D-DF76-0B1A-55825F07B265}"/>
              </a:ext>
            </a:extLst>
          </p:cNvPr>
          <p:cNvSpPr txBox="1"/>
          <p:nvPr/>
        </p:nvSpPr>
        <p:spPr>
          <a:xfrm>
            <a:off x="500002" y="2857484"/>
            <a:ext cx="16617993" cy="1200329"/>
          </a:xfrm>
          <a:prstGeom prst="rect">
            <a:avLst/>
          </a:prstGeom>
          <a:noFill/>
        </p:spPr>
        <p:txBody>
          <a:bodyPr wrap="square" rtlCol="0">
            <a:spAutoFit/>
          </a:bodyPr>
          <a:lstStyle/>
          <a:p>
            <a:pPr algn="ctr"/>
            <a:r>
              <a:rPr lang="vi-VN" sz="3600" b="1" i="0" dirty="0">
                <a:solidFill>
                  <a:srgbClr val="FF0000"/>
                </a:solidFill>
                <a:effectLst/>
                <a:latin typeface="Times New Roman" pitchFamily="18" charset="0"/>
                <a:cs typeface="Times New Roman" pitchFamily="18" charset="0"/>
              </a:rPr>
              <a:t>Sự tích nhà sàn</a:t>
            </a:r>
          </a:p>
          <a:p>
            <a:pPr algn="r"/>
            <a:r>
              <a:rPr lang="vi-VN" sz="3600" b="1" i="0" dirty="0">
                <a:solidFill>
                  <a:srgbClr val="006600"/>
                </a:solidFill>
                <a:effectLst/>
                <a:latin typeface="Times New Roman" pitchFamily="18" charset="0"/>
                <a:cs typeface="Times New Roman" pitchFamily="18" charset="0"/>
              </a:rPr>
              <a:t>(Theo Truyện cổ dân tộc Mường)</a:t>
            </a:r>
          </a:p>
        </p:txBody>
      </p:sp>
      <p:pic>
        <p:nvPicPr>
          <p:cNvPr id="8" name="Picture 7">
            <a:extLst>
              <a:ext uri="{FF2B5EF4-FFF2-40B4-BE49-F238E27FC236}">
                <a16:creationId xmlns:a16="http://schemas.microsoft.com/office/drawing/2014/main" id="{A0913D27-9C5E-9578-F0C2-CD4ECF648519}"/>
              </a:ext>
            </a:extLst>
          </p:cNvPr>
          <p:cNvPicPr>
            <a:picLocks noChangeAspect="1"/>
          </p:cNvPicPr>
          <p:nvPr/>
        </p:nvPicPr>
        <p:blipFill rotWithShape="1">
          <a:blip r:embed="rId2"/>
          <a:srcRect r="-1147"/>
          <a:stretch/>
        </p:blipFill>
        <p:spPr>
          <a:xfrm>
            <a:off x="0" y="4214806"/>
            <a:ext cx="9286876" cy="4572032"/>
          </a:xfrm>
          <a:prstGeom prst="rect">
            <a:avLst/>
          </a:prstGeom>
        </p:spPr>
      </p:pic>
      <p:sp>
        <p:nvSpPr>
          <p:cNvPr id="9" name="TextBox 8">
            <a:extLst>
              <a:ext uri="{FF2B5EF4-FFF2-40B4-BE49-F238E27FC236}">
                <a16:creationId xmlns:a16="http://schemas.microsoft.com/office/drawing/2014/main" id="{0944B22E-05EF-06F9-916F-499941DA0BA8}"/>
              </a:ext>
            </a:extLst>
          </p:cNvPr>
          <p:cNvSpPr txBox="1"/>
          <p:nvPr/>
        </p:nvSpPr>
        <p:spPr>
          <a:xfrm>
            <a:off x="0" y="8809672"/>
            <a:ext cx="4143340" cy="1477328"/>
          </a:xfrm>
          <a:prstGeom prst="rect">
            <a:avLst/>
          </a:prstGeom>
          <a:noFill/>
        </p:spPr>
        <p:txBody>
          <a:bodyPr wrap="square" rtlCol="0">
            <a:spAutoFit/>
          </a:bodyPr>
          <a:lstStyle/>
          <a:p>
            <a:pPr algn="ctr"/>
            <a:r>
              <a:rPr lang="vi-VN" sz="3000" b="1" i="0" dirty="0">
                <a:solidFill>
                  <a:srgbClr val="0000FF"/>
                </a:solidFill>
                <a:effectLst/>
                <a:latin typeface="Times New Roman" pitchFamily="18" charset="0"/>
                <a:cs typeface="Times New Roman" pitchFamily="18" charset="0"/>
              </a:rPr>
              <a:t>Tranh 1: Ngày xưa, con người sống trong hốc cây, lều cỏ và hang đá.</a:t>
            </a:r>
            <a:endParaRPr lang="en-US" sz="3000" b="1" dirty="0">
              <a:solidFill>
                <a:srgbClr val="0000FF"/>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3505C5EC-9C22-D610-AAB3-F079260F888C}"/>
              </a:ext>
            </a:extLst>
          </p:cNvPr>
          <p:cNvSpPr txBox="1"/>
          <p:nvPr/>
        </p:nvSpPr>
        <p:spPr>
          <a:xfrm>
            <a:off x="4429092" y="8809672"/>
            <a:ext cx="4572032" cy="1477328"/>
          </a:xfrm>
          <a:prstGeom prst="rect">
            <a:avLst/>
          </a:prstGeom>
          <a:noFill/>
        </p:spPr>
        <p:txBody>
          <a:bodyPr wrap="square" rtlCol="0">
            <a:spAutoFit/>
          </a:bodyPr>
          <a:lstStyle/>
          <a:p>
            <a:pPr algn="ctr"/>
            <a:r>
              <a:rPr lang="vi-VN" sz="3000" b="1" i="0" dirty="0">
                <a:solidFill>
                  <a:srgbClr val="0000FF"/>
                </a:solidFill>
                <a:effectLst/>
                <a:latin typeface="Times New Roman" pitchFamily="18" charset="0"/>
                <a:cs typeface="Times New Roman" pitchFamily="18" charset="0"/>
              </a:rPr>
              <a:t>Tranh 2: Người đàn ông cởi trói và tha cho rùa, rùa chỉ ông cách làm nhà ở</a:t>
            </a:r>
            <a:endParaRPr lang="en-US" sz="30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82694DF-EDAF-2D1E-5C12-1BB4F318A50B}"/>
              </a:ext>
            </a:extLst>
          </p:cNvPr>
          <p:cNvPicPr>
            <a:picLocks noChangeAspect="1"/>
          </p:cNvPicPr>
          <p:nvPr/>
        </p:nvPicPr>
        <p:blipFill>
          <a:blip r:embed="rId3"/>
          <a:stretch>
            <a:fillRect/>
          </a:stretch>
        </p:blipFill>
        <p:spPr>
          <a:xfrm>
            <a:off x="8958643" y="4151228"/>
            <a:ext cx="9329357" cy="4643903"/>
          </a:xfrm>
          <a:prstGeom prst="rect">
            <a:avLst/>
          </a:prstGeom>
        </p:spPr>
      </p:pic>
      <p:sp>
        <p:nvSpPr>
          <p:cNvPr id="12" name="TextBox 11">
            <a:extLst>
              <a:ext uri="{FF2B5EF4-FFF2-40B4-BE49-F238E27FC236}">
                <a16:creationId xmlns:a16="http://schemas.microsoft.com/office/drawing/2014/main" id="{D069D75E-4F20-9F0A-A6D2-0A45928845B1}"/>
              </a:ext>
            </a:extLst>
          </p:cNvPr>
          <p:cNvSpPr txBox="1"/>
          <p:nvPr/>
        </p:nvSpPr>
        <p:spPr>
          <a:xfrm>
            <a:off x="9072562" y="8809672"/>
            <a:ext cx="4500593" cy="1477328"/>
          </a:xfrm>
          <a:prstGeom prst="rect">
            <a:avLst/>
          </a:prstGeom>
          <a:noFill/>
        </p:spPr>
        <p:txBody>
          <a:bodyPr wrap="square" rtlCol="0">
            <a:spAutoFit/>
          </a:bodyPr>
          <a:lstStyle/>
          <a:p>
            <a:pPr algn="ctr"/>
            <a:r>
              <a:rPr lang="vi-VN" sz="3000" b="1" i="0" dirty="0">
                <a:solidFill>
                  <a:srgbClr val="0000FF"/>
                </a:solidFill>
                <a:effectLst/>
                <a:latin typeface="Times New Roman" pitchFamily="18" charset="0"/>
                <a:cs typeface="Times New Roman" pitchFamily="18" charset="0"/>
              </a:rPr>
              <a:t>Tranh 3: Mọi người cùng nhau dựng ngôi nhà theo chiếc mai rùa.</a:t>
            </a:r>
            <a:endParaRPr lang="en-US" sz="3000" b="1" dirty="0">
              <a:solidFill>
                <a:srgbClr val="0000FF"/>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AA44E845-D4BF-D465-36C1-4F597148532E}"/>
              </a:ext>
            </a:extLst>
          </p:cNvPr>
          <p:cNvSpPr txBox="1"/>
          <p:nvPr/>
        </p:nvSpPr>
        <p:spPr>
          <a:xfrm>
            <a:off x="13858908" y="8809672"/>
            <a:ext cx="4429092" cy="1477328"/>
          </a:xfrm>
          <a:prstGeom prst="rect">
            <a:avLst/>
          </a:prstGeom>
          <a:noFill/>
        </p:spPr>
        <p:txBody>
          <a:bodyPr wrap="square" rtlCol="0">
            <a:spAutoFit/>
          </a:bodyPr>
          <a:lstStyle/>
          <a:p>
            <a:pPr algn="ctr"/>
            <a:r>
              <a:rPr lang="vi-VN" sz="3000" b="1" dirty="0">
                <a:solidFill>
                  <a:srgbClr val="0000FF"/>
                </a:solidFill>
                <a:latin typeface="Times New Roman" pitchFamily="18" charset="0"/>
                <a:cs typeface="Times New Roman" pitchFamily="18" charset="0"/>
              </a:rPr>
              <a:t>Tranh 4: Kể từ đó, người dân có nhà sàn để ở, tránh được mưa nắng.</a:t>
            </a:r>
            <a:endParaRPr lang="en-US" sz="3000" b="1" dirty="0">
              <a:solidFill>
                <a:srgbClr val="0000FF"/>
              </a:solidFill>
              <a:latin typeface="Times New Roman" pitchFamily="18" charset="0"/>
              <a:cs typeface="Times New Roman" pitchFamily="18" charset="0"/>
            </a:endParaRPr>
          </a:p>
        </p:txBody>
      </p:sp>
      <p:sp>
        <p:nvSpPr>
          <p:cNvPr id="14" name="TextBox 13">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par>
                          <p:cTn id="24" fill="hold">
                            <p:stCondLst>
                              <p:cond delay="1520"/>
                            </p:stCondLst>
                            <p:childTnLst>
                              <p:par>
                                <p:cTn id="25" presetID="2" presetClass="entr" presetSubtype="4"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par>
                          <p:cTn id="29" fill="hold">
                            <p:stCondLst>
                              <p:cond delay="2020"/>
                            </p:stCondLst>
                            <p:childTnLst>
                              <p:par>
                                <p:cTn id="30" presetID="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9"/>
                                        </p:tgtEl>
                                        <p:attrNameLst>
                                          <p:attrName>style.visibility</p:attrName>
                                        </p:attrNameLst>
                                      </p:cBhvr>
                                      <p:to>
                                        <p:strVal val="visible"/>
                                      </p:to>
                                    </p:set>
                                    <p:anim calcmode="discrete" valueType="clr">
                                      <p:cBhvr override="childStyle">
                                        <p:cTn id="3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9"/>
                                        </p:tgtEl>
                                        <p:attrNameLst>
                                          <p:attrName>fillcolor</p:attrName>
                                        </p:attrNameLst>
                                      </p:cBhvr>
                                      <p:tavLst>
                                        <p:tav tm="0">
                                          <p:val>
                                            <p:clrVal>
                                              <a:schemeClr val="accent2"/>
                                            </p:clrVal>
                                          </p:val>
                                        </p:tav>
                                        <p:tav tm="50000">
                                          <p:val>
                                            <p:clrVal>
                                              <a:schemeClr val="hlink"/>
                                            </p:clrVal>
                                          </p:val>
                                        </p:tav>
                                      </p:tavLst>
                                    </p:anim>
                                    <p:set>
                                      <p:cBhvr>
                                        <p:cTn id="40" dur="80"/>
                                        <p:tgtEl>
                                          <p:spTgt spid="9"/>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0"/>
                                        </p:tgtEl>
                                        <p:attrNameLst>
                                          <p:attrName>style.visibility</p:attrName>
                                        </p:attrNameLst>
                                      </p:cBhvr>
                                      <p:to>
                                        <p:strVal val="visible"/>
                                      </p:to>
                                    </p:set>
                                    <p:anim calcmode="discrete" valueType="clr">
                                      <p:cBhvr override="childStyle">
                                        <p:cTn id="45"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0"/>
                                        </p:tgtEl>
                                        <p:attrNameLst>
                                          <p:attrName>fillcolor</p:attrName>
                                        </p:attrNameLst>
                                      </p:cBhvr>
                                      <p:tavLst>
                                        <p:tav tm="0">
                                          <p:val>
                                            <p:clrVal>
                                              <a:schemeClr val="accent2"/>
                                            </p:clrVal>
                                          </p:val>
                                        </p:tav>
                                        <p:tav tm="50000">
                                          <p:val>
                                            <p:clrVal>
                                              <a:schemeClr val="hlink"/>
                                            </p:clrVal>
                                          </p:val>
                                        </p:tav>
                                      </p:tavLst>
                                    </p:anim>
                                    <p:set>
                                      <p:cBhvr>
                                        <p:cTn id="47" dur="80"/>
                                        <p:tgtEl>
                                          <p:spTgt spid="10"/>
                                        </p:tgtEl>
                                        <p:attrNameLst>
                                          <p:attrName>fill.type</p:attrName>
                                        </p:attrNameLst>
                                      </p:cBhvr>
                                      <p:to>
                                        <p:strVal val="solid"/>
                                      </p:to>
                                    </p:set>
                                  </p:childTnLst>
                                </p:cTn>
                              </p:par>
                            </p:childTnLst>
                          </p:cTn>
                        </p:par>
                      </p:childTnLst>
                    </p:cTn>
                  </p:par>
                  <p:par>
                    <p:cTn id="48" fill="hold">
                      <p:stCondLst>
                        <p:cond delay="indefinite"/>
                      </p:stCondLst>
                      <p:childTnLst>
                        <p:par>
                          <p:cTn id="49" fill="hold">
                            <p:stCondLst>
                              <p:cond delay="0"/>
                            </p:stCondLst>
                            <p:childTnLst>
                              <p:par>
                                <p:cTn id="50" presetID="27" presetClass="entr" presetSubtype="0" fill="hold" grpId="0" nodeType="clickEffect">
                                  <p:stCondLst>
                                    <p:cond delay="0"/>
                                  </p:stCondLst>
                                  <p:iterate type="lt">
                                    <p:tmPct val="50000"/>
                                  </p:iterate>
                                  <p:childTnLst>
                                    <p:set>
                                      <p:cBhvr>
                                        <p:cTn id="51" dur="1" fill="hold">
                                          <p:stCondLst>
                                            <p:cond delay="0"/>
                                          </p:stCondLst>
                                        </p:cTn>
                                        <p:tgtEl>
                                          <p:spTgt spid="12"/>
                                        </p:tgtEl>
                                        <p:attrNameLst>
                                          <p:attrName>style.visibility</p:attrName>
                                        </p:attrNameLst>
                                      </p:cBhvr>
                                      <p:to>
                                        <p:strVal val="visible"/>
                                      </p:to>
                                    </p:set>
                                    <p:anim calcmode="discrete" valueType="clr">
                                      <p:cBhvr override="childStyle">
                                        <p:cTn id="5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12"/>
                                        </p:tgtEl>
                                        <p:attrNameLst>
                                          <p:attrName>fillcolor</p:attrName>
                                        </p:attrNameLst>
                                      </p:cBhvr>
                                      <p:tavLst>
                                        <p:tav tm="0">
                                          <p:val>
                                            <p:clrVal>
                                              <a:schemeClr val="accent2"/>
                                            </p:clrVal>
                                          </p:val>
                                        </p:tav>
                                        <p:tav tm="50000">
                                          <p:val>
                                            <p:clrVal>
                                              <a:schemeClr val="hlink"/>
                                            </p:clrVal>
                                          </p:val>
                                        </p:tav>
                                      </p:tavLst>
                                    </p:anim>
                                    <p:set>
                                      <p:cBhvr>
                                        <p:cTn id="54" dur="80"/>
                                        <p:tgtEl>
                                          <p:spTgt spid="12"/>
                                        </p:tgtEl>
                                        <p:attrNameLst>
                                          <p:attrName>fill.type</p:attrName>
                                        </p:attrNameLst>
                                      </p:cBhvr>
                                      <p:to>
                                        <p:strVal val="solid"/>
                                      </p:to>
                                    </p:set>
                                  </p:childTnLst>
                                </p:cTn>
                              </p:par>
                            </p:childTnLst>
                          </p:cTn>
                        </p:par>
                      </p:childTnLst>
                    </p:cTn>
                  </p:par>
                  <p:par>
                    <p:cTn id="55" fill="hold">
                      <p:stCondLst>
                        <p:cond delay="indefinite"/>
                      </p:stCondLst>
                      <p:childTnLst>
                        <p:par>
                          <p:cTn id="56" fill="hold">
                            <p:stCondLst>
                              <p:cond delay="0"/>
                            </p:stCondLst>
                            <p:childTnLst>
                              <p:par>
                                <p:cTn id="57" presetID="27" presetClass="entr" presetSubtype="0" fill="hold" grpId="0" nodeType="clickEffect">
                                  <p:stCondLst>
                                    <p:cond delay="0"/>
                                  </p:stCondLst>
                                  <p:iterate type="lt">
                                    <p:tmPct val="50000"/>
                                  </p:iterate>
                                  <p:childTnLst>
                                    <p:set>
                                      <p:cBhvr>
                                        <p:cTn id="58" dur="1" fill="hold">
                                          <p:stCondLst>
                                            <p:cond delay="0"/>
                                          </p:stCondLst>
                                        </p:cTn>
                                        <p:tgtEl>
                                          <p:spTgt spid="13"/>
                                        </p:tgtEl>
                                        <p:attrNameLst>
                                          <p:attrName>style.visibility</p:attrName>
                                        </p:attrNameLst>
                                      </p:cBhvr>
                                      <p:to>
                                        <p:strVal val="visible"/>
                                      </p:to>
                                    </p:set>
                                    <p:anim calcmode="discrete" valueType="clr">
                                      <p:cBhvr override="childStyle">
                                        <p:cTn id="59"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3"/>
                                        </p:tgtEl>
                                        <p:attrNameLst>
                                          <p:attrName>fillcolor</p:attrName>
                                        </p:attrNameLst>
                                      </p:cBhvr>
                                      <p:tavLst>
                                        <p:tav tm="0">
                                          <p:val>
                                            <p:clrVal>
                                              <a:schemeClr val="accent2"/>
                                            </p:clrVal>
                                          </p:val>
                                        </p:tav>
                                        <p:tav tm="50000">
                                          <p:val>
                                            <p:clrVal>
                                              <a:schemeClr val="hlink"/>
                                            </p:clrVal>
                                          </p:val>
                                        </p:tav>
                                      </p:tavLst>
                                    </p:anim>
                                    <p:set>
                                      <p:cBhvr>
                                        <p:cTn id="61" dur="80"/>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AC4FCB-9D55-6C19-363C-6F858E816934}"/>
              </a:ext>
            </a:extLst>
          </p:cNvPr>
          <p:cNvSpPr txBox="1"/>
          <p:nvPr/>
        </p:nvSpPr>
        <p:spPr>
          <a:xfrm>
            <a:off x="1223120" y="2047156"/>
            <a:ext cx="16129792" cy="7879080"/>
          </a:xfrm>
          <a:prstGeom prst="rect">
            <a:avLst/>
          </a:prstGeom>
          <a:noFill/>
        </p:spPr>
        <p:txBody>
          <a:bodyPr wrap="square" rtlCol="0">
            <a:spAutoFit/>
          </a:bodyPr>
          <a:lstStyle/>
          <a:p>
            <a:pPr algn="ctr">
              <a:spcBef>
                <a:spcPts val="600"/>
              </a:spcBef>
            </a:pPr>
            <a:r>
              <a:rPr lang="vi-VN" sz="4400" b="1" i="0" dirty="0">
                <a:solidFill>
                  <a:srgbClr val="FF0000"/>
                </a:solidFill>
                <a:effectLst/>
                <a:latin typeface="Times New Roman" pitchFamily="18" charset="0"/>
                <a:cs typeface="Times New Roman" pitchFamily="18" charset="0"/>
              </a:rPr>
              <a:t>Sự tích ngôi nhà sàn</a:t>
            </a:r>
          </a:p>
          <a:p>
            <a:pPr algn="just">
              <a:spcBef>
                <a:spcPts val="600"/>
              </a:spcBef>
            </a:pPr>
            <a:r>
              <a:rPr lang="en-US" sz="3600" b="1" i="0" dirty="0">
                <a:solidFill>
                  <a:srgbClr val="000000"/>
                </a:solidFill>
                <a:effectLst/>
                <a:latin typeface="Times New Roman" pitchFamily="18" charset="0"/>
                <a:cs typeface="Times New Roman" pitchFamily="18" charset="0"/>
              </a:rPr>
              <a:t>	</a:t>
            </a:r>
            <a:r>
              <a:rPr lang="vi-VN" sz="3600" b="1" i="0" dirty="0">
                <a:solidFill>
                  <a:srgbClr val="002060"/>
                </a:solidFill>
                <a:effectLst/>
                <a:latin typeface="Times New Roman" pitchFamily="18" charset="0"/>
                <a:cs typeface="Times New Roman"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spcBef>
                <a:spcPts val="600"/>
              </a:spcBef>
            </a:pPr>
            <a:r>
              <a:rPr lang="en-US" sz="3600" b="1" i="0" dirty="0">
                <a:solidFill>
                  <a:srgbClr val="002060"/>
                </a:solidFill>
                <a:effectLst/>
                <a:latin typeface="Times New Roman" pitchFamily="18" charset="0"/>
                <a:cs typeface="Times New Roman" pitchFamily="18" charset="0"/>
              </a:rPr>
              <a:t>	</a:t>
            </a:r>
            <a:r>
              <a:rPr lang="vi-VN" sz="3600" b="1" i="0" dirty="0">
                <a:solidFill>
                  <a:srgbClr val="002060"/>
                </a:solidFill>
                <a:effectLst/>
                <a:latin typeface="Times New Roman" pitchFamily="18" charset="0"/>
                <a:cs typeface="Times New Roman" pitchFamily="18" charset="0"/>
              </a:rPr>
              <a:t>Rùa xin ông tha chết và hứa mách ông cách làm nhà ở. Nghe hay hay, ông liền cởi trói cho Rùa. Rùa gầy từ từ đứng dậy và nói:</a:t>
            </a:r>
          </a:p>
          <a:p>
            <a:pPr algn="just">
              <a:spcBef>
                <a:spcPts val="600"/>
              </a:spcBef>
            </a:pPr>
            <a:r>
              <a:rPr lang="en-US" sz="3600" b="1" i="0" dirty="0">
                <a:solidFill>
                  <a:srgbClr val="002060"/>
                </a:solidFill>
                <a:effectLst/>
                <a:latin typeface="Times New Roman" pitchFamily="18" charset="0"/>
                <a:cs typeface="Times New Roman" pitchFamily="18" charset="0"/>
              </a:rPr>
              <a:t>	</a:t>
            </a:r>
            <a:r>
              <a:rPr lang="vi-VN" sz="3600" b="1" i="0" dirty="0">
                <a:solidFill>
                  <a:srgbClr val="002060"/>
                </a:solidFill>
                <a:effectLst/>
                <a:latin typeface="Times New Roman" pitchFamily="18" charset="0"/>
                <a:cs typeface="Times New Roman" pitchFamily="18" charset="0"/>
              </a:rPr>
              <a:t>− Ông là người sáng dạ. Ông nhìn xem: Toàn thân tôi là một ngôi nhà đấy!</a:t>
            </a:r>
          </a:p>
          <a:p>
            <a:pPr algn="just">
              <a:spcBef>
                <a:spcPts val="600"/>
              </a:spcBef>
            </a:pPr>
            <a:r>
              <a:rPr lang="vi-VN" sz="3600" b="1" i="0" dirty="0">
                <a:solidFill>
                  <a:srgbClr val="002060"/>
                </a:solidFill>
                <a:effectLst/>
                <a:latin typeface="Times New Roman" pitchFamily="18" charset="0"/>
                <a:cs typeface="Times New Roman" pitchFamily="18" charset="0"/>
              </a:rPr>
              <a:t>Ông Cài ngắm nhìn hồi lâu, hình dung một ngôi nhà trong đầu, rồi nói:</a:t>
            </a:r>
          </a:p>
          <a:p>
            <a:pPr algn="just">
              <a:spcBef>
                <a:spcPts val="600"/>
              </a:spcBef>
            </a:pPr>
            <a:r>
              <a:rPr lang="en-US" sz="3600" b="1" i="0" dirty="0">
                <a:solidFill>
                  <a:srgbClr val="002060"/>
                </a:solidFill>
                <a:effectLst/>
                <a:latin typeface="Times New Roman" pitchFamily="18" charset="0"/>
                <a:cs typeface="Times New Roman" pitchFamily="18" charset="0"/>
              </a:rPr>
              <a:t>	</a:t>
            </a:r>
            <a:r>
              <a:rPr lang="vi-VN" sz="3600" b="1" i="0" dirty="0">
                <a:solidFill>
                  <a:srgbClr val="002060"/>
                </a:solidFill>
                <a:effectLst/>
                <a:latin typeface="Times New Roman" pitchFamily="18" charset="0"/>
                <a:cs typeface="Times New Roman" pitchFamily="18" charset="0"/>
              </a:rPr>
              <a:t>− Bốn chân Rùa là bốn cái cột. Mu Rùa là mái nhà. Miệng Rùa là lối vào nhà. Hai mắt Rùa là hai cửa sổ. Có phải thế không?</a:t>
            </a:r>
          </a:p>
          <a:p>
            <a:pPr algn="just">
              <a:spcBef>
                <a:spcPts val="600"/>
              </a:spcBef>
            </a:pPr>
            <a:r>
              <a:rPr lang="vi-VN" sz="3600" b="1" i="0" dirty="0">
                <a:solidFill>
                  <a:srgbClr val="002060"/>
                </a:solidFill>
                <a:effectLst/>
                <a:latin typeface="Times New Roman" pitchFamily="18" charset="0"/>
                <a:cs typeface="Times New Roman" pitchFamily="18" charset="0"/>
              </a:rPr>
              <a:t>Rùa gật đầu khen và xin được về với họ hàng. Từ đó con người có nhà sàn để ở, tránh được mưa nắng.</a:t>
            </a:r>
          </a:p>
        </p:txBody>
      </p:sp>
      <p:sp>
        <p:nvSpPr>
          <p:cNvPr id="6" name="TextBox 5">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a:off x="5396702" y="1197443"/>
            <a:ext cx="8355810" cy="646331"/>
          </a:xfrm>
          <a:prstGeom prst="rect">
            <a:avLst/>
          </a:prstGeom>
          <a:noFill/>
        </p:spPr>
        <p:txBody>
          <a:bodyPr wrap="square" rtlCol="0">
            <a:spAutoFit/>
          </a:bodyPr>
          <a:lstStyle/>
          <a:p>
            <a:r>
              <a:rPr lang="en-US" sz="3600" b="1">
                <a:solidFill>
                  <a:srgbClr val="0000FF"/>
                </a:solidFill>
                <a:latin typeface="Times New Roman" pitchFamily="18" charset="0"/>
                <a:cs typeface="Times New Roman" pitchFamily="18" charset="0"/>
              </a:rPr>
              <a:t>Nói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a:t>
            </a:r>
            <a:r>
              <a:rPr lang="en-US" sz="3600" b="1">
                <a:solidFill>
                  <a:srgbClr val="0000FF"/>
                </a:solidFill>
                <a:latin typeface="Times New Roman" pitchFamily="18" charset="0"/>
                <a:cs typeface="Times New Roman" pitchFamily="18" charset="0"/>
              </a:rPr>
              <a:t>: Kể chuyện: Sự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err="1">
                <a:solidFill>
                  <a:srgbClr val="0000FF"/>
                </a:solidFill>
                <a:latin typeface="Times New Roman" pitchFamily="18" charset="0"/>
                <a:cs typeface="Times New Roman" pitchFamily="18" charset="0"/>
              </a:rPr>
              <a:t>nhà</a:t>
            </a:r>
            <a:r>
              <a:rPr lang="en-US" sz="3600" b="1">
                <a:solidFill>
                  <a:srgbClr val="0000FF"/>
                </a:solidFill>
                <a:latin typeface="Times New Roman" pitchFamily="18" charset="0"/>
                <a:cs typeface="Times New Roman" pitchFamily="18" charset="0"/>
              </a:rPr>
              <a:t> sàn</a:t>
            </a:r>
            <a:endParaRPr lang="vi-VN" sz="3600" b="1" dirty="0">
              <a:solidFill>
                <a:srgbClr val="0000FF"/>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9B47A4-CC44-B74A-F06E-20F5720486BA}"/>
              </a:ext>
            </a:extLst>
          </p:cNvPr>
          <p:cNvSpPr txBox="1"/>
          <p:nvPr/>
        </p:nvSpPr>
        <p:spPr>
          <a:xfrm>
            <a:off x="574946" y="2111798"/>
            <a:ext cx="13033897" cy="646331"/>
          </a:xfrm>
          <a:prstGeom prst="rect">
            <a:avLst/>
          </a:prstGeom>
          <a:noFill/>
        </p:spPr>
        <p:txBody>
          <a:bodyPr wrap="square" rtlCol="0">
            <a:spAutoFit/>
          </a:bodyPr>
          <a:lstStyle/>
          <a:p>
            <a:pPr algn="l"/>
            <a:r>
              <a:rPr lang="en-US" sz="3600" b="1" i="0" dirty="0">
                <a:solidFill>
                  <a:srgbClr val="006600"/>
                </a:solidFill>
                <a:effectLst/>
                <a:latin typeface="Times New Roman" pitchFamily="18" charset="0"/>
                <a:cs typeface="Times New Roman" pitchFamily="18" charset="0"/>
              </a:rPr>
              <a:t>3.</a:t>
            </a:r>
            <a:r>
              <a:rPr lang="en-US" sz="3600" b="1" dirty="0">
                <a:solidFill>
                  <a:srgbClr val="006600"/>
                </a:solidFill>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Kể</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lại</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từng</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đoạn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của</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câu</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chuyện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theo</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tranh</a:t>
            </a:r>
            <a:r>
              <a:rPr lang="en-US" sz="3600" b="1" i="0" dirty="0">
                <a:solidFill>
                  <a:srgbClr val="006600"/>
                </a:solidFill>
                <a:effectLst/>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6119664" y="1255304"/>
            <a:ext cx="7215174" cy="646331"/>
          </a:xfrm>
          <a:prstGeom prst="rect">
            <a:avLst/>
          </a:prstGeom>
          <a:noFill/>
        </p:spPr>
        <p:txBody>
          <a:bodyPr wrap="square" rtlCol="0">
            <a:spAutoFit/>
          </a:bodyPr>
          <a:lstStyle/>
          <a:p>
            <a:r>
              <a:rPr lang="en-US" sz="3600" b="1">
                <a:solidFill>
                  <a:srgbClr val="0000FF"/>
                </a:solidFill>
                <a:latin typeface="Times New Roman" pitchFamily="18" charset="0"/>
                <a:cs typeface="Times New Roman" pitchFamily="18" charset="0"/>
              </a:rPr>
              <a:t>Nói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sàn</a:t>
            </a:r>
            <a:endParaRPr lang="vi-VN" sz="3600" b="1" dirty="0">
              <a:solidFill>
                <a:srgbClr val="0000FF"/>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2"/>
          <a:srcRect r="51249"/>
          <a:stretch/>
        </p:blipFill>
        <p:spPr>
          <a:xfrm>
            <a:off x="8929686" y="3071798"/>
            <a:ext cx="9358314" cy="7215202"/>
          </a:xfrm>
          <a:prstGeom prst="rect">
            <a:avLst/>
          </a:prstGeom>
          <a:ln>
            <a:noFill/>
          </a:ln>
          <a:effectLst>
            <a:softEdge rad="112500"/>
          </a:effectLst>
        </p:spPr>
      </p:pic>
      <p:sp>
        <p:nvSpPr>
          <p:cNvPr id="8" name="TextBox 7"/>
          <p:cNvSpPr txBox="1"/>
          <p:nvPr/>
        </p:nvSpPr>
        <p:spPr>
          <a:xfrm>
            <a:off x="769166" y="2983327"/>
            <a:ext cx="8358182" cy="2308324"/>
          </a:xfrm>
          <a:prstGeom prst="rect">
            <a:avLst/>
          </a:prstGeom>
          <a:noFill/>
        </p:spPr>
        <p:txBody>
          <a:bodyPr wrap="square" rtlCol="0">
            <a:spAutoFit/>
          </a:bodyPr>
          <a:lstStyle/>
          <a:p>
            <a:pPr algn="just"/>
            <a:r>
              <a:rPr lang="vi-VN" sz="3600" b="1" dirty="0">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Tranh 1:</a:t>
            </a:r>
          </a:p>
          <a:p>
            <a:pPr algn="just"/>
            <a:r>
              <a:rPr lang="en-US" sz="3600" b="1" dirty="0">
                <a:solidFill>
                  <a:srgbClr val="000000"/>
                </a:solidFill>
                <a:latin typeface="Times New Roman" pitchFamily="18" charset="0"/>
                <a:cs typeface="Times New Roman" pitchFamily="18" charset="0"/>
              </a:rPr>
              <a:t>	</a:t>
            </a:r>
            <a:r>
              <a:rPr lang="vi-VN" sz="3600" b="1" dirty="0">
                <a:solidFill>
                  <a:srgbClr val="0000FF"/>
                </a:solidFill>
                <a:latin typeface="Times New Roman" pitchFamily="18" charset="0"/>
                <a:cs typeface="Times New Roman" pitchFamily="18" charset="0"/>
              </a:rPr>
              <a:t>Ngày xưa, người ta chưa biết làm nhà, phải ở trong hang đá, chưa có làng mạc, thành phố như bây giờ.</a:t>
            </a:r>
          </a:p>
        </p:txBody>
      </p:sp>
      <p:sp>
        <p:nvSpPr>
          <p:cNvPr id="9" name="TextBox 8">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9B47A4-CC44-B74A-F06E-20F5720486BA}"/>
              </a:ext>
            </a:extLst>
          </p:cNvPr>
          <p:cNvSpPr txBox="1"/>
          <p:nvPr/>
        </p:nvSpPr>
        <p:spPr>
          <a:xfrm>
            <a:off x="1223120" y="2148049"/>
            <a:ext cx="13033897" cy="646331"/>
          </a:xfrm>
          <a:prstGeom prst="rect">
            <a:avLst/>
          </a:prstGeom>
          <a:noFill/>
        </p:spPr>
        <p:txBody>
          <a:bodyPr wrap="square" rtlCol="0">
            <a:spAutoFit/>
          </a:bodyPr>
          <a:lstStyle/>
          <a:p>
            <a:pPr algn="l"/>
            <a:r>
              <a:rPr lang="en-US" sz="3600" b="1" i="0" dirty="0">
                <a:solidFill>
                  <a:srgbClr val="006600"/>
                </a:solidFill>
                <a:effectLst/>
                <a:latin typeface="Times New Roman" pitchFamily="18" charset="0"/>
                <a:cs typeface="Times New Roman" pitchFamily="18" charset="0"/>
              </a:rPr>
              <a:t>3.</a:t>
            </a:r>
            <a:r>
              <a:rPr lang="en-US" sz="3600" b="1" dirty="0">
                <a:solidFill>
                  <a:srgbClr val="006600"/>
                </a:solidFill>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Kể</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lại</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từng</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đoạn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của</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câu</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chuyện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theo</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tranh</a:t>
            </a:r>
            <a:r>
              <a:rPr lang="en-US" sz="3600" b="1" i="0" dirty="0">
                <a:solidFill>
                  <a:srgbClr val="006600"/>
                </a:solidFill>
                <a:effectLst/>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5"/>
          <p:cNvSpPr txBox="1"/>
          <p:nvPr/>
        </p:nvSpPr>
        <p:spPr>
          <a:xfrm>
            <a:off x="5750728" y="1315422"/>
            <a:ext cx="7215174" cy="646331"/>
          </a:xfrm>
          <a:prstGeom prst="rect">
            <a:avLst/>
          </a:prstGeom>
          <a:noFill/>
        </p:spPr>
        <p:txBody>
          <a:bodyPr wrap="square" rtlCol="0">
            <a:spAutoFit/>
          </a:bodyPr>
          <a:lstStyle/>
          <a:p>
            <a:r>
              <a:rPr lang="en-US" sz="3600" b="1">
                <a:solidFill>
                  <a:srgbClr val="0000FF"/>
                </a:solidFill>
                <a:latin typeface="Times New Roman" pitchFamily="18" charset="0"/>
                <a:cs typeface="Times New Roman" pitchFamily="18" charset="0"/>
              </a:rPr>
              <a:t>Nói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sàn</a:t>
            </a:r>
            <a:endParaRPr lang="vi-VN" sz="3600" b="1" dirty="0">
              <a:solidFill>
                <a:srgbClr val="0000FF"/>
              </a:solidFill>
              <a:latin typeface="Times New Roman" pitchFamily="18" charset="0"/>
              <a:cs typeface="Times New Roman" pitchFamily="18" charset="0"/>
            </a:endParaRPr>
          </a:p>
        </p:txBody>
      </p:sp>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2"/>
          <a:srcRect l="51629"/>
          <a:stretch/>
        </p:blipFill>
        <p:spPr>
          <a:xfrm>
            <a:off x="8207895" y="3071798"/>
            <a:ext cx="10080105" cy="7215202"/>
          </a:xfrm>
          <a:prstGeom prst="rect">
            <a:avLst/>
          </a:prstGeom>
        </p:spPr>
      </p:pic>
      <p:sp>
        <p:nvSpPr>
          <p:cNvPr id="8" name="TextBox 7"/>
          <p:cNvSpPr txBox="1"/>
          <p:nvPr/>
        </p:nvSpPr>
        <p:spPr>
          <a:xfrm>
            <a:off x="575048" y="3071798"/>
            <a:ext cx="7358050" cy="6494085"/>
          </a:xfrm>
          <a:prstGeom prst="rect">
            <a:avLst/>
          </a:prstGeom>
          <a:noFill/>
        </p:spPr>
        <p:txBody>
          <a:bodyPr wrap="square" rtlCol="0">
            <a:spAutoFit/>
          </a:bodyPr>
          <a:lstStyle/>
          <a:p>
            <a:pPr algn="just"/>
            <a:r>
              <a:rPr lang="vi-VN" sz="3200" b="1" dirty="0">
                <a:latin typeface="Times New Roman" pitchFamily="18" charset="0"/>
                <a:cs typeface="Times New Roman" pitchFamily="18" charset="0"/>
              </a:rPr>
              <a:t>* </a:t>
            </a:r>
            <a:r>
              <a:rPr lang="vi-VN" sz="3200" b="1" dirty="0">
                <a:solidFill>
                  <a:srgbClr val="FF0000"/>
                </a:solidFill>
                <a:latin typeface="Times New Roman" pitchFamily="18" charset="0"/>
                <a:cs typeface="Times New Roman" pitchFamily="18" charset="0"/>
              </a:rPr>
              <a:t>Đoạn 2 – Tranh 2:</a:t>
            </a:r>
          </a:p>
          <a:p>
            <a:pPr algn="just"/>
            <a:r>
              <a:rPr lang="en-US" sz="3200" b="1" dirty="0">
                <a:solidFill>
                  <a:srgbClr val="000000"/>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Rùa xin ông tha chết và hứa mách ông cách làm nhà ở. Nghe hay hay, ông liền cởi trói cho Rùa. Rùa gầy từ từ đứng dậy và nói:</a:t>
            </a:r>
          </a:p>
          <a:p>
            <a:pPr algn="just"/>
            <a:r>
              <a:rPr lang="en-US" sz="3200" b="1" dirty="0">
                <a:solidFill>
                  <a:srgbClr val="0000FF"/>
                </a:solidFill>
                <a:latin typeface="Times New Roman" pitchFamily="18" charset="0"/>
                <a:cs typeface="Times New Roman" pitchFamily="18" charset="0"/>
              </a:rPr>
              <a:t>	</a:t>
            </a:r>
            <a:r>
              <a:rPr lang="vi-VN" sz="3200" b="1" dirty="0">
                <a:solidFill>
                  <a:srgbClr val="0000FF"/>
                </a:solidFill>
                <a:latin typeface="Times New Roman" pitchFamily="18" charset="0"/>
                <a:cs typeface="Times New Roman" pitchFamily="18" charset="0"/>
              </a:rPr>
              <a:t>− Ông là người sáng dạ. Ông nhìn xem: Toàn thân tôi là một ngôi nhà đấy!</a:t>
            </a:r>
          </a:p>
        </p:txBody>
      </p:sp>
      <p:sp>
        <p:nvSpPr>
          <p:cNvPr id="9" name="TextBox 8">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B34A74-E8C8-252B-3E19-44347EA3B2FA}"/>
              </a:ext>
            </a:extLst>
          </p:cNvPr>
          <p:cNvPicPr>
            <a:picLocks noChangeAspect="1"/>
          </p:cNvPicPr>
          <p:nvPr/>
        </p:nvPicPr>
        <p:blipFill rotWithShape="1">
          <a:blip r:embed="rId2"/>
          <a:srcRect r="53144"/>
          <a:stretch/>
        </p:blipFill>
        <p:spPr>
          <a:xfrm>
            <a:off x="8279904" y="3214674"/>
            <a:ext cx="10008096" cy="7072326"/>
          </a:xfrm>
          <a:prstGeom prst="rect">
            <a:avLst/>
          </a:prstGeom>
          <a:ln>
            <a:noFill/>
          </a:ln>
          <a:effectLst>
            <a:softEdge rad="112500"/>
          </a:effectLst>
        </p:spPr>
      </p:pic>
      <p:sp>
        <p:nvSpPr>
          <p:cNvPr id="3" name="TextBox 2">
            <a:extLst>
              <a:ext uri="{FF2B5EF4-FFF2-40B4-BE49-F238E27FC236}">
                <a16:creationId xmlns:a16="http://schemas.microsoft.com/office/drawing/2014/main" id="{FCD59A04-06A1-6D9A-B797-96935F1E07E8}"/>
              </a:ext>
            </a:extLst>
          </p:cNvPr>
          <p:cNvSpPr txBox="1"/>
          <p:nvPr/>
        </p:nvSpPr>
        <p:spPr>
          <a:xfrm>
            <a:off x="647056" y="3487316"/>
            <a:ext cx="7358050" cy="4524315"/>
          </a:xfrm>
          <a:prstGeom prst="rect">
            <a:avLst/>
          </a:prstGeom>
          <a:noFill/>
        </p:spPr>
        <p:txBody>
          <a:bodyPr wrap="square" rtlCol="0">
            <a:spAutoFit/>
          </a:bodyPr>
          <a:lstStyle/>
          <a:p>
            <a:pPr algn="just"/>
            <a:r>
              <a:rPr lang="en-US" sz="3600" b="1" i="0" dirty="0">
                <a:solidFill>
                  <a:srgbClr val="FF0000"/>
                </a:solidFill>
                <a:effectLst/>
                <a:latin typeface="Times New Roman" pitchFamily="18" charset="0"/>
                <a:cs typeface="Times New Roman" pitchFamily="18" charset="0"/>
              </a:rPr>
              <a:t>* </a:t>
            </a:r>
            <a:r>
              <a:rPr lang="en-US" sz="3600" b="1" i="0" dirty="0" err="1">
                <a:solidFill>
                  <a:srgbClr val="FF0000"/>
                </a:solidFill>
                <a:effectLst/>
                <a:latin typeface="Times New Roman" pitchFamily="18" charset="0"/>
                <a:cs typeface="Times New Roman" pitchFamily="18" charset="0"/>
              </a:rPr>
              <a:t>Tranh</a:t>
            </a:r>
            <a:r>
              <a:rPr lang="en-US" sz="3600" b="1" i="0" dirty="0">
                <a:solidFill>
                  <a:srgbClr val="FF0000"/>
                </a:solidFill>
                <a:effectLst/>
                <a:latin typeface="Times New Roman" pitchFamily="18" charset="0"/>
                <a:cs typeface="Times New Roman" pitchFamily="18" charset="0"/>
              </a:rPr>
              <a:t> 3:</a:t>
            </a:r>
          </a:p>
          <a:p>
            <a:pPr algn="just"/>
            <a:r>
              <a:rPr lang="en-US" sz="3600" b="1" i="0" dirty="0">
                <a:solidFill>
                  <a:srgbClr val="000000"/>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Ông</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Cài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ngắm</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nhìn</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hồi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lâu</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hình</a:t>
            </a:r>
            <a:r>
              <a:rPr lang="en-US" sz="3600" b="1" i="0" dirty="0">
                <a:solidFill>
                  <a:srgbClr val="0000FF"/>
                </a:solidFill>
                <a:effectLst/>
                <a:latin typeface="Times New Roman" pitchFamily="18" charset="0"/>
                <a:cs typeface="Times New Roman" pitchFamily="18" charset="0"/>
              </a:rPr>
              <a:t> dung </a:t>
            </a:r>
            <a:r>
              <a:rPr lang="en-US" sz="3600" b="1" i="0" dirty="0" err="1">
                <a:solidFill>
                  <a:srgbClr val="0000FF"/>
                </a:solidFill>
                <a:effectLst/>
                <a:latin typeface="Times New Roman" pitchFamily="18" charset="0"/>
                <a:cs typeface="Times New Roman" pitchFamily="18" charset="0"/>
              </a:rPr>
              <a:t>một</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ngôi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nhà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trong</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đầu</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rồi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nói</a:t>
            </a:r>
            <a:r>
              <a:rPr lang="en-US" sz="3600" b="1" i="0" dirty="0">
                <a:solidFill>
                  <a:srgbClr val="0000FF"/>
                </a:solidFill>
                <a:effectLst/>
                <a:latin typeface="Times New Roman" pitchFamily="18" charset="0"/>
                <a:cs typeface="Times New Roman" pitchFamily="18" charset="0"/>
              </a:rPr>
              <a:t>:</a:t>
            </a:r>
          </a:p>
          <a:p>
            <a:pPr algn="just"/>
            <a:r>
              <a:rPr lang="en-US" sz="3600" b="1" i="0" dirty="0">
                <a:solidFill>
                  <a:srgbClr val="0000FF"/>
                </a:solidFill>
                <a:effectLst/>
                <a:latin typeface="Times New Roman" pitchFamily="18" charset="0"/>
                <a:cs typeface="Times New Roman" pitchFamily="18" charset="0"/>
              </a:rPr>
              <a:t>	− </a:t>
            </a:r>
            <a:r>
              <a:rPr lang="en-US" sz="3600" b="1" i="0" dirty="0" err="1">
                <a:solidFill>
                  <a:srgbClr val="0000FF"/>
                </a:solidFill>
                <a:effectLst/>
                <a:latin typeface="Times New Roman" pitchFamily="18" charset="0"/>
                <a:cs typeface="Times New Roman" pitchFamily="18" charset="0"/>
              </a:rPr>
              <a:t>Bốn</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chân</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Rùa</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bốn</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cái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cột</a:t>
            </a:r>
            <a:r>
              <a:rPr lang="en-US" sz="3600" b="1" i="0" dirty="0">
                <a:solidFill>
                  <a:srgbClr val="0000FF"/>
                </a:solidFill>
                <a:effectLst/>
                <a:latin typeface="Times New Roman" pitchFamily="18" charset="0"/>
                <a:cs typeface="Times New Roman" pitchFamily="18" charset="0"/>
              </a:rPr>
              <a:t>. Mu </a:t>
            </a:r>
            <a:r>
              <a:rPr lang="en-US" sz="3600" b="1" i="0" dirty="0" err="1">
                <a:solidFill>
                  <a:srgbClr val="0000FF"/>
                </a:solidFill>
                <a:effectLst/>
                <a:latin typeface="Times New Roman" pitchFamily="18" charset="0"/>
                <a:cs typeface="Times New Roman" pitchFamily="18" charset="0"/>
              </a:rPr>
              <a:t>Rùa</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mái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nhà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Miệng</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Rùa</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lối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vào</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nhà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Hai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mắt</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Rùa</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là</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hai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cửa</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sổ</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Có</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phải</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thế</a:t>
            </a:r>
            <a:r>
              <a:rPr lang="en-US" sz="3600" b="1" i="0" dirty="0">
                <a:solidFill>
                  <a:srgbClr val="0000FF"/>
                </a:solidFill>
                <a:effectLst/>
                <a:latin typeface="Times New Roman" pitchFamily="18" charset="0"/>
                <a:cs typeface="Times New Roman" pitchFamily="18" charset="0"/>
              </a:rPr>
              <a:t> </a:t>
            </a:r>
            <a:r>
              <a:rPr lang="en-US" sz="3600" b="1" i="0" dirty="0" err="1">
                <a:solidFill>
                  <a:srgbClr val="0000FF"/>
                </a:solidFill>
                <a:effectLst/>
                <a:latin typeface="Times New Roman" pitchFamily="18" charset="0"/>
                <a:cs typeface="Times New Roman" pitchFamily="18" charset="0"/>
              </a:rPr>
              <a:t>không</a:t>
            </a:r>
            <a:r>
              <a:rPr lang="en-US" sz="3600" b="1" i="0" dirty="0">
                <a:solidFill>
                  <a:srgbClr val="0000FF"/>
                </a:solidFill>
                <a:effectLst/>
                <a:latin typeface="Times New Roman" pitchFamily="18" charset="0"/>
                <a:cs typeface="Times New Roman" pitchFamily="18" charset="0"/>
              </a:rPr>
              <a:t>?</a:t>
            </a:r>
          </a:p>
        </p:txBody>
      </p:sp>
      <p:sp>
        <p:nvSpPr>
          <p:cNvPr id="4" name="TextBox 3">
            <a:extLst>
              <a:ext uri="{FF2B5EF4-FFF2-40B4-BE49-F238E27FC236}">
                <a16:creationId xmlns:a16="http://schemas.microsoft.com/office/drawing/2014/main" id="{FB9B47A4-CC44-B74A-F06E-20F5720486BA}"/>
              </a:ext>
            </a:extLst>
          </p:cNvPr>
          <p:cNvSpPr txBox="1"/>
          <p:nvPr/>
        </p:nvSpPr>
        <p:spPr>
          <a:xfrm>
            <a:off x="1295128" y="2085841"/>
            <a:ext cx="13033897" cy="646331"/>
          </a:xfrm>
          <a:prstGeom prst="rect">
            <a:avLst/>
          </a:prstGeom>
          <a:noFill/>
        </p:spPr>
        <p:txBody>
          <a:bodyPr wrap="square" rtlCol="0">
            <a:spAutoFit/>
          </a:bodyPr>
          <a:lstStyle/>
          <a:p>
            <a:pPr algn="l"/>
            <a:r>
              <a:rPr lang="en-US" sz="3600" b="1" i="0" dirty="0">
                <a:solidFill>
                  <a:srgbClr val="006600"/>
                </a:solidFill>
                <a:effectLst/>
                <a:latin typeface="Times New Roman" pitchFamily="18" charset="0"/>
                <a:cs typeface="Times New Roman" pitchFamily="18" charset="0"/>
              </a:rPr>
              <a:t>3.</a:t>
            </a:r>
            <a:r>
              <a:rPr lang="en-US" sz="3600" b="1" dirty="0">
                <a:solidFill>
                  <a:srgbClr val="006600"/>
                </a:solidFill>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Kể</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lại</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từng</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đoạn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của</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câu</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chuyện</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theo</a:t>
            </a:r>
            <a:r>
              <a:rPr lang="en-US" sz="3600" b="1" i="0" dirty="0">
                <a:solidFill>
                  <a:srgbClr val="006600"/>
                </a:solidFill>
                <a:effectLst/>
                <a:latin typeface="Times New Roman" pitchFamily="18" charset="0"/>
                <a:cs typeface="Times New Roman" pitchFamily="18" charset="0"/>
              </a:rPr>
              <a:t> </a:t>
            </a:r>
            <a:r>
              <a:rPr lang="en-US" sz="3600" b="1" i="0" dirty="0" err="1">
                <a:solidFill>
                  <a:srgbClr val="006600"/>
                </a:solidFill>
                <a:effectLst/>
                <a:latin typeface="Times New Roman" pitchFamily="18" charset="0"/>
                <a:cs typeface="Times New Roman" pitchFamily="18" charset="0"/>
              </a:rPr>
              <a:t>tranh</a:t>
            </a:r>
            <a:r>
              <a:rPr lang="en-US" sz="3600" b="1" i="0" dirty="0">
                <a:solidFill>
                  <a:srgbClr val="006600"/>
                </a:solidFill>
                <a:effectLst/>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a:off x="6035179" y="1229649"/>
            <a:ext cx="7215174" cy="646331"/>
          </a:xfrm>
          <a:prstGeom prst="rect">
            <a:avLst/>
          </a:prstGeom>
          <a:noFill/>
        </p:spPr>
        <p:txBody>
          <a:bodyPr wrap="square" rtlCol="0">
            <a:spAutoFit/>
          </a:bodyPr>
          <a:lstStyle/>
          <a:p>
            <a:r>
              <a:rPr lang="en-US" sz="3600" b="1">
                <a:solidFill>
                  <a:srgbClr val="0000FF"/>
                </a:solidFill>
                <a:latin typeface="Times New Roman" pitchFamily="18" charset="0"/>
                <a:cs typeface="Times New Roman" pitchFamily="18" charset="0"/>
              </a:rPr>
              <a:t>Nói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sàn</a:t>
            </a:r>
            <a:endParaRPr lang="vi-VN" sz="3600" b="1" dirty="0">
              <a:solidFill>
                <a:srgbClr val="0000FF"/>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BAE7C1-F22A-5B4A-EE43-719863C576A6}"/>
              </a:ext>
            </a:extLst>
          </p:cNvPr>
          <p:cNvPicPr>
            <a:picLocks noChangeAspect="1"/>
          </p:cNvPicPr>
          <p:nvPr/>
        </p:nvPicPr>
        <p:blipFill rotWithShape="1">
          <a:blip r:embed="rId2"/>
          <a:srcRect l="51701"/>
          <a:stretch/>
        </p:blipFill>
        <p:spPr>
          <a:xfrm>
            <a:off x="8567937" y="4047764"/>
            <a:ext cx="9217024" cy="6239235"/>
          </a:xfrm>
          <a:prstGeom prst="rect">
            <a:avLst/>
          </a:prstGeom>
        </p:spPr>
      </p:pic>
      <p:sp>
        <p:nvSpPr>
          <p:cNvPr id="3" name="TextBox 2">
            <a:extLst>
              <a:ext uri="{FF2B5EF4-FFF2-40B4-BE49-F238E27FC236}">
                <a16:creationId xmlns:a16="http://schemas.microsoft.com/office/drawing/2014/main" id="{B073FB16-A638-8529-1F20-C22815EF6714}"/>
              </a:ext>
            </a:extLst>
          </p:cNvPr>
          <p:cNvSpPr txBox="1"/>
          <p:nvPr/>
        </p:nvSpPr>
        <p:spPr>
          <a:xfrm>
            <a:off x="791072" y="2728661"/>
            <a:ext cx="16705856" cy="1938992"/>
          </a:xfrm>
          <a:prstGeom prst="rect">
            <a:avLst/>
          </a:prstGeom>
          <a:noFill/>
        </p:spPr>
        <p:txBody>
          <a:bodyPr wrap="square" rtlCol="0">
            <a:spAutoFit/>
          </a:bodyPr>
          <a:lstStyle/>
          <a:p>
            <a:pPr algn="just"/>
            <a:r>
              <a:rPr lang="vi-VN" sz="4000" b="1" i="0" dirty="0">
                <a:solidFill>
                  <a:srgbClr val="FF0000"/>
                </a:solidFill>
                <a:effectLst/>
                <a:latin typeface="Times New Roman" pitchFamily="18" charset="0"/>
                <a:cs typeface="Times New Roman" pitchFamily="18" charset="0"/>
              </a:rPr>
              <a:t>* Tranh 4:</a:t>
            </a:r>
          </a:p>
          <a:p>
            <a:pPr algn="just"/>
            <a:r>
              <a:rPr lang="vi-VN" sz="4000" b="1" i="0" dirty="0">
                <a:solidFill>
                  <a:srgbClr val="000000"/>
                </a:solidFill>
                <a:effectLst/>
                <a:latin typeface="Times New Roman" pitchFamily="18" charset="0"/>
                <a:cs typeface="Times New Roman" pitchFamily="18" charset="0"/>
              </a:rPr>
              <a:t>      </a:t>
            </a:r>
            <a:r>
              <a:rPr lang="vi-VN" sz="4000" b="1" i="0" dirty="0">
                <a:solidFill>
                  <a:srgbClr val="0000FF"/>
                </a:solidFill>
                <a:effectLst/>
                <a:latin typeface="Times New Roman" pitchFamily="18" charset="0"/>
                <a:cs typeface="Times New Roman" pitchFamily="18" charset="0"/>
              </a:rPr>
              <a:t>Rùa gật đầu khen và xin được về với họ hàng. Từ đó con người có nhà sàn để ở, tránh được mưa nắng.</a:t>
            </a:r>
          </a:p>
        </p:txBody>
      </p:sp>
      <p:sp>
        <p:nvSpPr>
          <p:cNvPr id="4" name="TextBox 3">
            <a:extLst>
              <a:ext uri="{FF2B5EF4-FFF2-40B4-BE49-F238E27FC236}">
                <a16:creationId xmlns:a16="http://schemas.microsoft.com/office/drawing/2014/main" id="{FB9B47A4-CC44-B74A-F06E-20F5720486BA}"/>
              </a:ext>
            </a:extLst>
          </p:cNvPr>
          <p:cNvSpPr txBox="1"/>
          <p:nvPr/>
        </p:nvSpPr>
        <p:spPr>
          <a:xfrm>
            <a:off x="791072" y="1978738"/>
            <a:ext cx="13033897" cy="769441"/>
          </a:xfrm>
          <a:prstGeom prst="rect">
            <a:avLst/>
          </a:prstGeom>
          <a:noFill/>
        </p:spPr>
        <p:txBody>
          <a:bodyPr wrap="square" rtlCol="0">
            <a:spAutoFit/>
          </a:bodyPr>
          <a:lstStyle/>
          <a:p>
            <a:pPr algn="l"/>
            <a:r>
              <a:rPr lang="en-US" sz="4400" b="1" i="0" dirty="0">
                <a:solidFill>
                  <a:srgbClr val="006600"/>
                </a:solidFill>
                <a:effectLst/>
                <a:latin typeface="Times New Roman" pitchFamily="18" charset="0"/>
                <a:cs typeface="Times New Roman" pitchFamily="18" charset="0"/>
              </a:rPr>
              <a:t>3.</a:t>
            </a:r>
            <a:r>
              <a:rPr lang="en-US" sz="4400" b="1" dirty="0">
                <a:solidFill>
                  <a:srgbClr val="006600"/>
                </a:solidFill>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Kể</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lại</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từng</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đoạn</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của</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câu</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chuyện</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theo</a:t>
            </a:r>
            <a:r>
              <a:rPr lang="en-US" sz="4400" b="1" i="0" dirty="0">
                <a:solidFill>
                  <a:srgbClr val="006600"/>
                </a:solidFill>
                <a:effectLst/>
                <a:latin typeface="Times New Roman" pitchFamily="18" charset="0"/>
                <a:cs typeface="Times New Roman" pitchFamily="18" charset="0"/>
              </a:rPr>
              <a:t> </a:t>
            </a:r>
            <a:r>
              <a:rPr lang="en-US" sz="4400" b="1" i="0" dirty="0" err="1">
                <a:solidFill>
                  <a:srgbClr val="006600"/>
                </a:solidFill>
                <a:effectLst/>
                <a:latin typeface="Times New Roman" pitchFamily="18" charset="0"/>
                <a:cs typeface="Times New Roman" pitchFamily="18" charset="0"/>
              </a:rPr>
              <a:t>tranh</a:t>
            </a:r>
            <a:r>
              <a:rPr lang="en-US" sz="4400" b="1" i="0" dirty="0">
                <a:solidFill>
                  <a:srgbClr val="006600"/>
                </a:solidFill>
                <a:effectLst/>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TextBox 7"/>
          <p:cNvSpPr txBox="1"/>
          <p:nvPr/>
        </p:nvSpPr>
        <p:spPr>
          <a:xfrm>
            <a:off x="6191672" y="1206973"/>
            <a:ext cx="7215174" cy="646331"/>
          </a:xfrm>
          <a:prstGeom prst="rect">
            <a:avLst/>
          </a:prstGeom>
          <a:noFill/>
        </p:spPr>
        <p:txBody>
          <a:bodyPr wrap="square" rtlCol="0">
            <a:spAutoFit/>
          </a:bodyPr>
          <a:lstStyle/>
          <a:p>
            <a:r>
              <a:rPr lang="en-US" sz="3600" b="1">
                <a:solidFill>
                  <a:srgbClr val="0000FF"/>
                </a:solidFill>
                <a:latin typeface="Times New Roman" pitchFamily="18" charset="0"/>
                <a:cs typeface="Times New Roman" pitchFamily="18" charset="0"/>
              </a:rPr>
              <a:t>Nói </a:t>
            </a:r>
            <a:r>
              <a:rPr lang="en-US" sz="3600" b="1" dirty="0" err="1">
                <a:solidFill>
                  <a:srgbClr val="0000FF"/>
                </a:solidFill>
                <a:latin typeface="Times New Roman" pitchFamily="18" charset="0"/>
                <a:cs typeface="Times New Roman" pitchFamily="18" charset="0"/>
              </a:rPr>
              <a:t>và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nghe</a:t>
            </a:r>
            <a:r>
              <a:rPr lang="en-US" sz="3600" b="1" dirty="0">
                <a:solidFill>
                  <a:srgbClr val="0000FF"/>
                </a:solidFill>
                <a:latin typeface="Times New Roman" pitchFamily="18" charset="0"/>
                <a:cs typeface="Times New Roman" pitchFamily="18" charset="0"/>
              </a:rPr>
              <a:t> : </a:t>
            </a:r>
            <a:r>
              <a:rPr lang="en-US" sz="3600" b="1" dirty="0" err="1">
                <a:solidFill>
                  <a:srgbClr val="0000FF"/>
                </a:solidFill>
                <a:latin typeface="Times New Roman" pitchFamily="18" charset="0"/>
                <a:cs typeface="Times New Roman" pitchFamily="18" charset="0"/>
              </a:rPr>
              <a:t>Sự</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tích</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nhà</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sàn</a:t>
            </a:r>
            <a:endParaRPr lang="vi-VN" sz="3600" b="1" dirty="0">
              <a:solidFill>
                <a:srgbClr val="0000FF"/>
              </a:solidFill>
              <a:latin typeface="Times New Roman" pitchFamily="18" charset="0"/>
              <a:cs typeface="Times New Roman" pitchFamily="18" charset="0"/>
            </a:endParaRPr>
          </a:p>
        </p:txBody>
      </p:sp>
      <p:sp>
        <p:nvSpPr>
          <p:cNvPr id="9" name="TextBox 8"/>
          <p:cNvSpPr txBox="1"/>
          <p:nvPr/>
        </p:nvSpPr>
        <p:spPr>
          <a:xfrm>
            <a:off x="748380" y="4757633"/>
            <a:ext cx="7929554" cy="769441"/>
          </a:xfrm>
          <a:prstGeom prst="rect">
            <a:avLst/>
          </a:prstGeom>
          <a:noFill/>
        </p:spPr>
        <p:txBody>
          <a:bodyPr wrap="square" rtlCol="0">
            <a:spAutoFit/>
          </a:bodyPr>
          <a:lstStyle/>
          <a:p>
            <a:r>
              <a:rPr lang="en-US" sz="4400" b="1">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Kể</a:t>
            </a:r>
            <a:r>
              <a:rPr lang="en-US" sz="4400" b="1" dirty="0">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lại</a:t>
            </a:r>
            <a:r>
              <a:rPr lang="en-US" sz="4400" b="1" dirty="0">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toàn</a:t>
            </a:r>
            <a:r>
              <a:rPr lang="en-US" sz="4400" b="1" dirty="0">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bộ</a:t>
            </a:r>
            <a:r>
              <a:rPr lang="en-US" sz="4400" b="1" dirty="0">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câu</a:t>
            </a:r>
            <a:r>
              <a:rPr lang="en-US" sz="4400" b="1" dirty="0">
                <a:solidFill>
                  <a:srgbClr val="006600"/>
                </a:solidFill>
                <a:latin typeface="Times New Roman" pitchFamily="18" charset="0"/>
                <a:cs typeface="Times New Roman" pitchFamily="18" charset="0"/>
              </a:rPr>
              <a:t> </a:t>
            </a:r>
            <a:r>
              <a:rPr lang="en-US" sz="4400" b="1" dirty="0" err="1">
                <a:solidFill>
                  <a:srgbClr val="006600"/>
                </a:solidFill>
                <a:latin typeface="Times New Roman" pitchFamily="18" charset="0"/>
                <a:cs typeface="Times New Roman" pitchFamily="18" charset="0"/>
              </a:rPr>
              <a:t>chuyện</a:t>
            </a:r>
            <a:r>
              <a:rPr lang="en-US" sz="4400" b="1" dirty="0">
                <a:solidFill>
                  <a:srgbClr val="006600"/>
                </a:solidFill>
                <a:latin typeface="Times New Roman" pitchFamily="18" charset="0"/>
                <a:cs typeface="Times New Roman" pitchFamily="18" charset="0"/>
              </a:rPr>
              <a:t>.</a:t>
            </a:r>
            <a:endParaRPr lang="vi-VN" sz="4400" b="1" dirty="0">
              <a:solidFill>
                <a:srgbClr val="0066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gtEl>
                                        <p:attrNameLst>
                                          <p:attrName>style.visibility</p:attrName>
                                        </p:attrNameLst>
                                      </p:cBhvr>
                                      <p:to>
                                        <p:strVal val="visible"/>
                                      </p:to>
                                    </p:set>
                                    <p:anim calcmode="discrete" valueType="clr">
                                      <p:cBhvr override="childStyle">
                                        <p:cTn id="7"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gtEl>
                                        <p:attrNameLst>
                                          <p:attrName>fillcolor</p:attrName>
                                        </p:attrNameLst>
                                      </p:cBhvr>
                                      <p:tavLst>
                                        <p:tav tm="0">
                                          <p:val>
                                            <p:clrVal>
                                              <a:schemeClr val="accent2"/>
                                            </p:clrVal>
                                          </p:val>
                                        </p:tav>
                                        <p:tav tm="50000">
                                          <p:val>
                                            <p:clrVal>
                                              <a:schemeClr val="hlink"/>
                                            </p:clrVal>
                                          </p:val>
                                        </p:tav>
                                      </p:tavLst>
                                    </p:anim>
                                    <p:set>
                                      <p:cBhvr>
                                        <p:cTn id="9" dur="80"/>
                                        <p:tgtEl>
                                          <p:spTgt spid="3"/>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
                                        </p:tgtEl>
                                        <p:attrNameLst>
                                          <p:attrName>fillcolor</p:attrName>
                                        </p:attrNameLst>
                                      </p:cBhvr>
                                      <p:tavLst>
                                        <p:tav tm="0">
                                          <p:val>
                                            <p:clrVal>
                                              <a:schemeClr val="accent2"/>
                                            </p:clrVal>
                                          </p:val>
                                        </p:tav>
                                        <p:tav tm="50000">
                                          <p:val>
                                            <p:clrVal>
                                              <a:schemeClr val="hlink"/>
                                            </p:clrVal>
                                          </p:val>
                                        </p:tav>
                                      </p:tavLst>
                                    </p:anim>
                                    <p:set>
                                      <p:cBhvr>
                                        <p:cTn id="14"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5E2ACE-A795-9285-9BFC-D0CCF927D327}"/>
              </a:ext>
            </a:extLst>
          </p:cNvPr>
          <p:cNvSpPr txBox="1"/>
          <p:nvPr/>
        </p:nvSpPr>
        <p:spPr>
          <a:xfrm>
            <a:off x="2294701" y="-27183"/>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ba</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12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
        <p:nvSpPr>
          <p:cNvPr id="3" name="TextBox 2">
            <a:extLst>
              <a:ext uri="{FF2B5EF4-FFF2-40B4-BE49-F238E27FC236}">
                <a16:creationId xmlns:a16="http://schemas.microsoft.com/office/drawing/2014/main" id="{A4EA98F8-1454-74E9-4B63-8B7282611956}"/>
              </a:ext>
            </a:extLst>
          </p:cNvPr>
          <p:cNvSpPr txBox="1"/>
          <p:nvPr/>
        </p:nvSpPr>
        <p:spPr>
          <a:xfrm>
            <a:off x="2294696" y="662758"/>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5556465" y="1377882"/>
            <a:ext cx="8000992" cy="707886"/>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Nghe</a:t>
            </a:r>
            <a:r>
              <a:rPr lang="en-US" sz="4000" b="1" dirty="0">
                <a:solidFill>
                  <a:srgbClr val="0000FF"/>
                </a:solidFill>
                <a:latin typeface="Times New Roman" pitchFamily="18" charset="0"/>
                <a:cs typeface="Times New Roman" pitchFamily="18" charset="0"/>
              </a:rPr>
              <a:t> – </a:t>
            </a:r>
            <a:r>
              <a:rPr lang="en-US" sz="4000" b="1" dirty="0" err="1">
                <a:solidFill>
                  <a:srgbClr val="0000FF"/>
                </a:solidFill>
                <a:latin typeface="Times New Roman" pitchFamily="18" charset="0"/>
                <a:cs typeface="Times New Roman" pitchFamily="18" charset="0"/>
              </a:rPr>
              <a:t>viết</a:t>
            </a:r>
            <a:r>
              <a:rPr lang="en-US" sz="4000" b="1" dirty="0">
                <a:solidFill>
                  <a:srgbClr val="0000FF"/>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Đồ</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đạc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trong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nhà</a:t>
            </a:r>
            <a:r>
              <a:rPr lang="en-US" altLang="en-US" sz="4000" b="1" dirty="0">
                <a:solidFill>
                  <a:srgbClr val="FF0000"/>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6" name="TextBox 6">
            <a:extLst>
              <a:ext uri="{FF2B5EF4-FFF2-40B4-BE49-F238E27FC236}">
                <a16:creationId xmlns:a16="http://schemas.microsoft.com/office/drawing/2014/main" id="{13AB2CBD-0419-372D-3CB6-669CA9730FCA}"/>
              </a:ext>
            </a:extLst>
          </p:cNvPr>
          <p:cNvSpPr txBox="1">
            <a:spLocks noChangeArrowheads="1"/>
          </p:cNvSpPr>
          <p:nvPr/>
        </p:nvSpPr>
        <p:spPr bwMode="auto">
          <a:xfrm>
            <a:off x="285752" y="2480244"/>
            <a:ext cx="9715504" cy="7632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ts val="600"/>
              </a:spcBef>
              <a:spcAft>
                <a:spcPts val="600"/>
              </a:spcAft>
            </a:pPr>
            <a:r>
              <a:rPr lang="vi-VN" altLang="en-US" sz="4000" b="1" dirty="0">
                <a:solidFill>
                  <a:srgbClr val="006600"/>
                </a:solidFill>
                <a:latin typeface="HP001 4 hàng" panose="020B0603050302020204" pitchFamily="34" charset="0"/>
                <a:cs typeface="Times New Roman" pitchFamily="18" charset="0"/>
              </a:rPr>
              <a:t>Đồ đạc trong nhà</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Em yêu đồ đạc trong nhà</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Cùng em trò chuyện như là bạn thân.</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Cái bàn kể chuyện rừng xanh</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Quạt nan mang đến gió lành trời xa.</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Đồng hồ giọng nói thiết tha</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Nhắc em ngày tháng thường là trôi mau.</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Ngọn đèn sáng giữa trời khuya</a:t>
            </a:r>
          </a:p>
          <a:p>
            <a:pPr algn="ctr" defTabSz="1371600" fontAlgn="base">
              <a:spcBef>
                <a:spcPts val="600"/>
              </a:spcBef>
              <a:spcAft>
                <a:spcPts val="600"/>
              </a:spcAft>
            </a:pPr>
            <a:r>
              <a:rPr lang="vi-VN" altLang="en-US" sz="4000" b="1" dirty="0">
                <a:solidFill>
                  <a:srgbClr val="0000FF"/>
                </a:solidFill>
                <a:latin typeface="HP001 4 hàng" panose="020B0603050302020204" pitchFamily="34" charset="0"/>
                <a:cs typeface="Times New Roman" pitchFamily="18" charset="0"/>
              </a:rPr>
              <a:t>Như ngôi sao nhỏ gọi về niềm vui.</a:t>
            </a:r>
          </a:p>
          <a:p>
            <a:pPr algn="r" defTabSz="1371600" fontAlgn="base">
              <a:spcBef>
                <a:spcPts val="600"/>
              </a:spcBef>
              <a:spcAft>
                <a:spcPts val="600"/>
              </a:spcAft>
            </a:pPr>
            <a:r>
              <a:rPr lang="vi-VN" altLang="en-US" sz="4000" b="1" dirty="0">
                <a:solidFill>
                  <a:srgbClr val="006600"/>
                </a:solidFill>
                <a:latin typeface="HP001 4 hàng" panose="020B0603050302020204" pitchFamily="34" charset="0"/>
                <a:cs typeface="Times New Roman" pitchFamily="18" charset="0"/>
              </a:rPr>
              <a:t>(Phan Thị Thanh Nhàn)</a:t>
            </a:r>
          </a:p>
        </p:txBody>
      </p:sp>
      <p:sp>
        <p:nvSpPr>
          <p:cNvPr id="7" name="TextBox 6"/>
          <p:cNvSpPr txBox="1"/>
          <p:nvPr/>
        </p:nvSpPr>
        <p:spPr>
          <a:xfrm>
            <a:off x="10440144" y="3487316"/>
            <a:ext cx="3000396" cy="707886"/>
          </a:xfrm>
          <a:prstGeom prst="rect">
            <a:avLst/>
          </a:prstGeom>
          <a:noFill/>
        </p:spPr>
        <p:txBody>
          <a:bodyPr wrap="square" rtlCol="0">
            <a:spAutoFit/>
          </a:bodyPr>
          <a:lstStyle/>
          <a:p>
            <a:r>
              <a:rPr lang="vi-VN" sz="4000" b="1" dirty="0">
                <a:solidFill>
                  <a:srgbClr val="006600"/>
                </a:solidFill>
                <a:latin typeface="Times New Roman" pitchFamily="18" charset="0"/>
                <a:cs typeface="Times New Roman" pitchFamily="18" charset="0"/>
              </a:rPr>
              <a:t>* Viết đúng:</a:t>
            </a:r>
          </a:p>
        </p:txBody>
      </p:sp>
      <p:sp>
        <p:nvSpPr>
          <p:cNvPr id="8" name="TextBox 7"/>
          <p:cNvSpPr txBox="1"/>
          <p:nvPr/>
        </p:nvSpPr>
        <p:spPr>
          <a:xfrm>
            <a:off x="10440144" y="4357682"/>
            <a:ext cx="7344816" cy="2492990"/>
          </a:xfrm>
          <a:prstGeom prst="rect">
            <a:avLst/>
          </a:prstGeom>
          <a:noFill/>
        </p:spPr>
        <p:txBody>
          <a:bodyPr wrap="square" rtlCol="0">
            <a:spAutoFit/>
          </a:bodyPr>
          <a:lstStyle/>
          <a:p>
            <a:pPr algn="just">
              <a:lnSpc>
                <a:spcPct val="130000"/>
              </a:lnSpc>
            </a:pPr>
            <a:r>
              <a:rPr lang="vi-VN" sz="4000" b="1" dirty="0">
                <a:solidFill>
                  <a:srgbClr val="FF0000"/>
                </a:solidFill>
                <a:latin typeface="HP001 4 hàng" panose="020B0603050302020204" pitchFamily="34" charset="0"/>
                <a:cs typeface="Times New Roman" pitchFamily="18" charset="0"/>
              </a:rPr>
              <a:t>-  Trò chuyện, rừng xanh, quạt nan, gió lành trời xa, giọng nói, thiết tha, trôi mau, trời khuya,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EA98F8-1454-74E9-4B63-8B7282611956}"/>
              </a:ext>
            </a:extLst>
          </p:cNvPr>
          <p:cNvSpPr txBox="1"/>
          <p:nvPr/>
        </p:nvSpPr>
        <p:spPr>
          <a:xfrm>
            <a:off x="2294699" y="612362"/>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5759624" y="1361488"/>
            <a:ext cx="8000992" cy="707886"/>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Nghe</a:t>
            </a:r>
            <a:r>
              <a:rPr lang="en-US" sz="4000" b="1" dirty="0">
                <a:solidFill>
                  <a:srgbClr val="0000FF"/>
                </a:solidFill>
                <a:latin typeface="Times New Roman" pitchFamily="18" charset="0"/>
                <a:cs typeface="Times New Roman" pitchFamily="18" charset="0"/>
              </a:rPr>
              <a:t> – </a:t>
            </a:r>
            <a:r>
              <a:rPr lang="en-US" sz="4000" b="1" dirty="0" err="1">
                <a:solidFill>
                  <a:srgbClr val="0000FF"/>
                </a:solidFill>
                <a:latin typeface="Times New Roman" pitchFamily="18" charset="0"/>
                <a:cs typeface="Times New Roman" pitchFamily="18" charset="0"/>
              </a:rPr>
              <a:t>viết</a:t>
            </a:r>
            <a:r>
              <a:rPr lang="en-US" sz="4000" b="1" dirty="0">
                <a:solidFill>
                  <a:srgbClr val="0000FF"/>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Đồ</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đạc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trong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nhà</a:t>
            </a:r>
            <a:r>
              <a:rPr lang="en-US" altLang="en-US" sz="4000" b="1" dirty="0">
                <a:solidFill>
                  <a:srgbClr val="FF0000"/>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A7695C70-24A3-E02E-20BF-EA71565E3AED}"/>
              </a:ext>
            </a:extLst>
          </p:cNvPr>
          <p:cNvPicPr>
            <a:picLocks noChangeAspect="1"/>
          </p:cNvPicPr>
          <p:nvPr/>
        </p:nvPicPr>
        <p:blipFill>
          <a:blip r:embed="rId2"/>
          <a:stretch>
            <a:fillRect/>
          </a:stretch>
        </p:blipFill>
        <p:spPr>
          <a:xfrm>
            <a:off x="1230294" y="3234284"/>
            <a:ext cx="16560824" cy="3244908"/>
          </a:xfrm>
          <a:prstGeom prst="rect">
            <a:avLst/>
          </a:prstGeom>
          <a:ln>
            <a:noFill/>
          </a:ln>
          <a:effectLst>
            <a:softEdge rad="112500"/>
          </a:effectLst>
        </p:spPr>
      </p:pic>
      <p:sp>
        <p:nvSpPr>
          <p:cNvPr id="7" name="TextBox 6">
            <a:extLst>
              <a:ext uri="{FF2B5EF4-FFF2-40B4-BE49-F238E27FC236}">
                <a16:creationId xmlns:a16="http://schemas.microsoft.com/office/drawing/2014/main" id="{DCB41417-D75A-537C-1874-E9C0685308DE}"/>
              </a:ext>
            </a:extLst>
          </p:cNvPr>
          <p:cNvSpPr txBox="1">
            <a:spLocks noChangeArrowheads="1"/>
          </p:cNvSpPr>
          <p:nvPr/>
        </p:nvSpPr>
        <p:spPr bwMode="auto">
          <a:xfrm>
            <a:off x="1079104" y="6511082"/>
            <a:ext cx="20169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b="1" dirty="0" err="1">
                <a:solidFill>
                  <a:srgbClr val="0000FF"/>
                </a:solidFill>
                <a:latin typeface="Times New Roman" pitchFamily="18" charset="0"/>
                <a:cs typeface="Times New Roman" pitchFamily="18" charset="0"/>
              </a:rPr>
              <a:t>Hươu</a:t>
            </a:r>
            <a:endParaRPr lang="en-US" altLang="en-US" sz="4200" b="1" dirty="0">
              <a:solidFill>
                <a:srgbClr val="0000FF"/>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FFA01EBA-4BB8-5CA3-A34A-4DFB853D7C9B}"/>
              </a:ext>
            </a:extLst>
          </p:cNvPr>
          <p:cNvSpPr txBox="1">
            <a:spLocks noChangeArrowheads="1"/>
          </p:cNvSpPr>
          <p:nvPr/>
        </p:nvSpPr>
        <p:spPr bwMode="auto">
          <a:xfrm>
            <a:off x="4722442" y="6439644"/>
            <a:ext cx="201692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b="1" dirty="0" err="1">
                <a:solidFill>
                  <a:srgbClr val="0000FF"/>
                </a:solidFill>
                <a:latin typeface="Times New Roman" pitchFamily="18" charset="0"/>
                <a:cs typeface="Times New Roman" pitchFamily="18" charset="0"/>
              </a:rPr>
              <a:t>Khướu</a:t>
            </a:r>
            <a:endParaRPr lang="en-US" altLang="en-US" sz="4200" b="1" dirty="0">
              <a:solidFill>
                <a:srgbClr val="0000FF"/>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CC7C5530-A2B9-6611-2C6C-474A7DA83B0F}"/>
              </a:ext>
            </a:extLst>
          </p:cNvPr>
          <p:cNvSpPr txBox="1">
            <a:spLocks noChangeArrowheads="1"/>
          </p:cNvSpPr>
          <p:nvPr/>
        </p:nvSpPr>
        <p:spPr bwMode="auto">
          <a:xfrm>
            <a:off x="8365780" y="6506755"/>
            <a:ext cx="2590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b="1" dirty="0" err="1">
                <a:solidFill>
                  <a:srgbClr val="0000FF"/>
                </a:solidFill>
                <a:latin typeface="Times New Roman" pitchFamily="18" charset="0"/>
                <a:cs typeface="Times New Roman" pitchFamily="18" charset="0"/>
              </a:rPr>
              <a:t>Thả</a:t>
            </a:r>
            <a:r>
              <a:rPr lang="en-US" altLang="en-US" sz="4200" b="1" dirty="0">
                <a:solidFill>
                  <a:srgbClr val="0000FF"/>
                </a:solidFill>
                <a:latin typeface="Times New Roman" pitchFamily="18" charset="0"/>
                <a:cs typeface="Times New Roman" pitchFamily="18" charset="0"/>
              </a:rPr>
              <a:t> </a:t>
            </a:r>
            <a:r>
              <a:rPr lang="en-US" altLang="en-US" sz="4200" b="1" dirty="0" err="1">
                <a:solidFill>
                  <a:srgbClr val="0000FF"/>
                </a:solidFill>
                <a:latin typeface="Times New Roman" pitchFamily="18" charset="0"/>
                <a:cs typeface="Times New Roman" pitchFamily="18" charset="0"/>
              </a:rPr>
              <a:t>diều</a:t>
            </a:r>
            <a:endParaRPr lang="en-US" altLang="en-US" sz="4200" b="1" dirty="0">
              <a:solidFill>
                <a:srgbClr val="0000FF"/>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id="{936CCA3F-1CCC-E91F-02EC-958806D13A6B}"/>
              </a:ext>
            </a:extLst>
          </p:cNvPr>
          <p:cNvSpPr txBox="1">
            <a:spLocks noChangeArrowheads="1"/>
          </p:cNvSpPr>
          <p:nvPr/>
        </p:nvSpPr>
        <p:spPr bwMode="auto">
          <a:xfrm>
            <a:off x="12366308" y="6506755"/>
            <a:ext cx="25884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1371600" fontAlgn="base">
              <a:spcBef>
                <a:spcPct val="0"/>
              </a:spcBef>
              <a:spcAft>
                <a:spcPct val="0"/>
              </a:spcAft>
            </a:pPr>
            <a:r>
              <a:rPr lang="en-US" altLang="en-US" sz="4200" b="1" dirty="0" err="1">
                <a:solidFill>
                  <a:srgbClr val="0000FF"/>
                </a:solidFill>
                <a:latin typeface="Times New Roman" pitchFamily="18" charset="0"/>
                <a:cs typeface="Times New Roman" pitchFamily="18" charset="0"/>
              </a:rPr>
              <a:t>Đà</a:t>
            </a:r>
            <a:r>
              <a:rPr lang="en-US" altLang="en-US" sz="4200" b="1" dirty="0">
                <a:solidFill>
                  <a:srgbClr val="0000FF"/>
                </a:solidFill>
                <a:latin typeface="Times New Roman" pitchFamily="18" charset="0"/>
                <a:cs typeface="Times New Roman" pitchFamily="18" charset="0"/>
              </a:rPr>
              <a:t> </a:t>
            </a:r>
            <a:r>
              <a:rPr lang="en-US" altLang="en-US" sz="4200" b="1" dirty="0" err="1">
                <a:solidFill>
                  <a:srgbClr val="0000FF"/>
                </a:solidFill>
                <a:latin typeface="Times New Roman" pitchFamily="18" charset="0"/>
                <a:cs typeface="Times New Roman" pitchFamily="18" charset="0"/>
              </a:rPr>
              <a:t>điểu</a:t>
            </a:r>
            <a:endParaRPr lang="en-US" altLang="en-US" sz="4200" b="1" dirty="0">
              <a:solidFill>
                <a:srgbClr val="0000FF"/>
              </a:solidFill>
              <a:latin typeface="Times New Roman" pitchFamily="18" charset="0"/>
              <a:cs typeface="Times New Roman" pitchFamily="18" charset="0"/>
            </a:endParaRPr>
          </a:p>
        </p:txBody>
      </p:sp>
      <p:sp>
        <p:nvSpPr>
          <p:cNvPr id="11" name="TextBox 10"/>
          <p:cNvSpPr txBox="1"/>
          <p:nvPr/>
        </p:nvSpPr>
        <p:spPr>
          <a:xfrm>
            <a:off x="791072" y="2302379"/>
            <a:ext cx="18288000" cy="707886"/>
          </a:xfrm>
          <a:prstGeom prst="rect">
            <a:avLst/>
          </a:prstGeom>
          <a:noFill/>
        </p:spPr>
        <p:txBody>
          <a:bodyPr wrap="square" rtlCol="0">
            <a:spAutoFit/>
          </a:bodyPr>
          <a:lstStyle/>
          <a:p>
            <a:r>
              <a:rPr lang="en-US" altLang="en-US" sz="4000" b="1" dirty="0" err="1">
                <a:solidFill>
                  <a:srgbClr val="006600"/>
                </a:solidFill>
                <a:latin typeface="Times New Roman" pitchFamily="18" charset="0"/>
                <a:cs typeface="Times New Roman" pitchFamily="18" charset="0"/>
              </a:rPr>
              <a:t>Câu</a:t>
            </a:r>
            <a:r>
              <a:rPr lang="en-US" altLang="en-US" sz="4000" b="1" dirty="0">
                <a:solidFill>
                  <a:srgbClr val="006600"/>
                </a:solidFill>
                <a:latin typeface="Times New Roman" pitchFamily="18" charset="0"/>
                <a:cs typeface="Times New Roman" pitchFamily="18" charset="0"/>
              </a:rPr>
              <a:t> 2a: </a:t>
            </a:r>
            <a:r>
              <a:rPr lang="vi-VN" sz="4000" b="1" dirty="0">
                <a:solidFill>
                  <a:srgbClr val="006600"/>
                </a:solidFill>
                <a:latin typeface="Times New Roman" pitchFamily="18" charset="0"/>
                <a:cs typeface="Times New Roman" pitchFamily="18" charset="0"/>
              </a:rPr>
              <a:t>Tìm từ ngữ chỉ sự vật, hoạt động có tiếng chứa iêu hoặc ươu.</a:t>
            </a:r>
          </a:p>
        </p:txBody>
      </p:sp>
      <p:sp>
        <p:nvSpPr>
          <p:cNvPr id="12" name="TextBox 11"/>
          <p:cNvSpPr txBox="1"/>
          <p:nvPr/>
        </p:nvSpPr>
        <p:spPr>
          <a:xfrm>
            <a:off x="1079104" y="7479757"/>
            <a:ext cx="18578064" cy="707886"/>
          </a:xfrm>
          <a:prstGeom prst="rect">
            <a:avLst/>
          </a:prstGeom>
          <a:noFill/>
        </p:spPr>
        <p:txBody>
          <a:bodyPr wrap="square" rtlCol="0">
            <a:spAutoFit/>
          </a:bodyPr>
          <a:lstStyle/>
          <a:p>
            <a:r>
              <a:rPr lang="en-US" altLang="en-US" sz="4000" b="1" dirty="0" err="1">
                <a:solidFill>
                  <a:srgbClr val="006600"/>
                </a:solidFill>
                <a:latin typeface="Times New Roman" pitchFamily="18" charset="0"/>
                <a:cs typeface="Times New Roman" pitchFamily="18" charset="0"/>
              </a:rPr>
              <a:t>Câu</a:t>
            </a:r>
            <a:r>
              <a:rPr lang="en-US" altLang="en-US" sz="4000" b="1" dirty="0">
                <a:solidFill>
                  <a:srgbClr val="006600"/>
                </a:solidFill>
                <a:latin typeface="Times New Roman" pitchFamily="18" charset="0"/>
                <a:cs typeface="Times New Roman" pitchFamily="18" charset="0"/>
              </a:rPr>
              <a:t> 2b: </a:t>
            </a:r>
            <a:r>
              <a:rPr lang="en-US" sz="4000" b="1" dirty="0" err="1">
                <a:solidFill>
                  <a:srgbClr val="006600"/>
                </a:solidFill>
                <a:latin typeface="Times New Roman" pitchFamily="18" charset="0"/>
                <a:cs typeface="Times New Roman" pitchFamily="18" charset="0"/>
              </a:rPr>
              <a:t>Chọn</a:t>
            </a:r>
            <a:r>
              <a:rPr lang="en-US" sz="4000" b="1" dirty="0">
                <a:solidFill>
                  <a:srgbClr val="006600"/>
                </a:solidFill>
                <a:latin typeface="Times New Roman" pitchFamily="18" charset="0"/>
                <a:cs typeface="Times New Roman" pitchFamily="18" charset="0"/>
              </a:rPr>
              <a:t> en </a:t>
            </a:r>
            <a:r>
              <a:rPr lang="en-US" sz="4000" b="1" dirty="0" err="1">
                <a:solidFill>
                  <a:srgbClr val="006600"/>
                </a:solidFill>
                <a:latin typeface="Times New Roman" pitchFamily="18" charset="0"/>
                <a:cs typeface="Times New Roman" pitchFamily="18" charset="0"/>
              </a:rPr>
              <a:t>hoặc</a:t>
            </a:r>
            <a:r>
              <a:rPr lang="en-US" sz="4000" b="1" dirty="0">
                <a:solidFill>
                  <a:srgbClr val="006600"/>
                </a:solidFill>
                <a:latin typeface="Times New Roman" pitchFamily="18" charset="0"/>
                <a:cs typeface="Times New Roman" pitchFamily="18" charset="0"/>
              </a:rPr>
              <a:t> eng </a:t>
            </a:r>
            <a:r>
              <a:rPr lang="en-US" sz="4000" b="1" dirty="0" err="1">
                <a:solidFill>
                  <a:srgbClr val="006600"/>
                </a:solidFill>
                <a:latin typeface="Times New Roman" pitchFamily="18" charset="0"/>
                <a:cs typeface="Times New Roman" pitchFamily="18" charset="0"/>
              </a:rPr>
              <a:t>thay</a:t>
            </a:r>
            <a:r>
              <a:rPr lang="en-US" sz="4000" b="1" dirty="0">
                <a:solidFill>
                  <a:srgbClr val="006600"/>
                </a:solidFill>
                <a:latin typeface="Times New Roman" pitchFamily="18" charset="0"/>
                <a:cs typeface="Times New Roman" pitchFamily="18" charset="0"/>
              </a:rPr>
              <a:t> </a:t>
            </a:r>
            <a:r>
              <a:rPr lang="en-US" sz="4000" b="1" dirty="0" err="1">
                <a:solidFill>
                  <a:srgbClr val="006600"/>
                </a:solidFill>
                <a:latin typeface="Times New Roman" pitchFamily="18" charset="0"/>
                <a:cs typeface="Times New Roman" pitchFamily="18" charset="0"/>
              </a:rPr>
              <a:t>cho</a:t>
            </a:r>
            <a:r>
              <a:rPr lang="en-US" sz="4000" b="1" dirty="0">
                <a:solidFill>
                  <a:srgbClr val="006600"/>
                </a:solidFill>
                <a:latin typeface="Times New Roman" pitchFamily="18" charset="0"/>
                <a:cs typeface="Times New Roman" pitchFamily="18" charset="0"/>
              </a:rPr>
              <a:t> ô </a:t>
            </a:r>
            <a:r>
              <a:rPr lang="en-US" sz="4000" b="1" dirty="0" err="1">
                <a:solidFill>
                  <a:srgbClr val="006600"/>
                </a:solidFill>
                <a:latin typeface="Times New Roman" pitchFamily="18" charset="0"/>
                <a:cs typeface="Times New Roman" pitchFamily="18" charset="0"/>
              </a:rPr>
              <a:t>vuông</a:t>
            </a:r>
            <a:r>
              <a:rPr lang="en-US" sz="4000" b="1" dirty="0">
                <a:solidFill>
                  <a:srgbClr val="006600"/>
                </a:solidFill>
                <a:latin typeface="Times New Roman" pitchFamily="18" charset="0"/>
                <a:cs typeface="Times New Roman" pitchFamily="18" charset="0"/>
              </a:rPr>
              <a:t>.</a:t>
            </a:r>
            <a:endParaRPr lang="vi-VN" sz="4000" b="1" dirty="0">
              <a:solidFill>
                <a:srgbClr val="006600"/>
              </a:solidFill>
              <a:latin typeface="Times New Roman" pitchFamily="18" charset="0"/>
              <a:cs typeface="Times New Roman" pitchFamily="18" charset="0"/>
            </a:endParaRPr>
          </a:p>
        </p:txBody>
      </p:sp>
      <p:sp>
        <p:nvSpPr>
          <p:cNvPr id="13" name="TextBox 12"/>
          <p:cNvSpPr txBox="1"/>
          <p:nvPr/>
        </p:nvSpPr>
        <p:spPr>
          <a:xfrm>
            <a:off x="1079104" y="8143896"/>
            <a:ext cx="18578064" cy="1828386"/>
          </a:xfrm>
          <a:prstGeom prst="rect">
            <a:avLst/>
          </a:prstGeom>
          <a:noFill/>
        </p:spPr>
        <p:txBody>
          <a:bodyPr wrap="square" rtlCol="0">
            <a:spAutoFit/>
          </a:bodyPr>
          <a:lstStyle/>
          <a:p>
            <a:pPr algn="just" defTabSz="1371600" fontAlgn="base">
              <a:lnSpc>
                <a:spcPct val="150000"/>
              </a:lnSpc>
              <a:spcBef>
                <a:spcPct val="0"/>
              </a:spcBef>
              <a:spcAft>
                <a:spcPct val="0"/>
              </a:spcAft>
            </a:pP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hoa</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loa</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kèn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bác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thợ</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rèn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giấy</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khen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tiếng</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kẻng</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kêu</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reng</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reng</a:t>
            </a:r>
            <a:r>
              <a:rPr lang="en-US" altLang="en-US" sz="4000" b="1" dirty="0">
                <a:solidFill>
                  <a:srgbClr val="0000FF"/>
                </a:solidFill>
                <a:latin typeface="Times New Roman" pitchFamily="18" charset="0"/>
                <a:cs typeface="Times New Roman" pitchFamily="18" charset="0"/>
              </a:rPr>
              <a:t>.</a:t>
            </a:r>
          </a:p>
          <a:p>
            <a:pPr algn="just" defTabSz="1371600" fontAlgn="base">
              <a:lnSpc>
                <a:spcPct val="150000"/>
              </a:lnSpc>
              <a:spcBef>
                <a:spcPct val="0"/>
              </a:spcBef>
              <a:spcAft>
                <a:spcPct val="0"/>
              </a:spcAft>
            </a:pP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hứa</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hẹn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nguyên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vẹn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dế</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mèn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chen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chúc</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ven</a:t>
            </a:r>
            <a:r>
              <a:rPr lang="en-US" altLang="en-US" sz="4000" b="1" dirty="0">
                <a:solidFill>
                  <a:srgbClr val="0000FF"/>
                </a:solidFill>
                <a:latin typeface="Times New Roman" pitchFamily="18" charset="0"/>
                <a:cs typeface="Times New Roman" pitchFamily="18" charset="0"/>
              </a:rPr>
              <a:t> </a:t>
            </a:r>
            <a:r>
              <a:rPr lang="en-US" altLang="en-US" sz="4000" b="1" dirty="0" err="1">
                <a:solidFill>
                  <a:srgbClr val="0000FF"/>
                </a:solidFill>
                <a:latin typeface="Times New Roman" pitchFamily="18" charset="0"/>
                <a:cs typeface="Times New Roman" pitchFamily="18" charset="0"/>
              </a:rPr>
              <a:t>sông</a:t>
            </a:r>
            <a:r>
              <a:rPr lang="en-US" altLang="en-US" sz="4000" b="1" dirty="0">
                <a:solidFill>
                  <a:srgbClr val="0000FF"/>
                </a:solidFill>
                <a:latin typeface="Times New Roman" pitchFamily="18" charset="0"/>
                <a:cs typeface="Times New Roman" pitchFamily="18" charset="0"/>
              </a:rPr>
              <a:t>.</a:t>
            </a:r>
          </a:p>
        </p:txBody>
      </p:sp>
      <p:sp>
        <p:nvSpPr>
          <p:cNvPr id="14" name="TextBox 13">
            <a:extLst>
              <a:ext uri="{FF2B5EF4-FFF2-40B4-BE49-F238E27FC236}">
                <a16:creationId xmlns:a16="http://schemas.microsoft.com/office/drawing/2014/main" id="{F35E2ACE-A795-9285-9BFC-D0CCF927D327}"/>
              </a:ext>
            </a:extLst>
          </p:cNvPr>
          <p:cNvSpPr txBox="1"/>
          <p:nvPr/>
        </p:nvSpPr>
        <p:spPr>
          <a:xfrm>
            <a:off x="2294701" y="-27183"/>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ba</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12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EA98F8-1454-74E9-4B63-8B7282611956}"/>
              </a:ext>
            </a:extLst>
          </p:cNvPr>
          <p:cNvSpPr txBox="1"/>
          <p:nvPr/>
        </p:nvSpPr>
        <p:spPr>
          <a:xfrm>
            <a:off x="2294699" y="612362"/>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5" name="TextBox 4"/>
          <p:cNvSpPr txBox="1"/>
          <p:nvPr/>
        </p:nvSpPr>
        <p:spPr>
          <a:xfrm>
            <a:off x="5759624" y="1325493"/>
            <a:ext cx="8000992" cy="707886"/>
          </a:xfrm>
          <a:prstGeom prst="rect">
            <a:avLst/>
          </a:prstGeom>
          <a:noFill/>
        </p:spPr>
        <p:txBody>
          <a:bodyPr wrap="square" rtlCol="0">
            <a:spAutoFit/>
          </a:bodyPr>
          <a:lstStyle/>
          <a:p>
            <a:r>
              <a:rPr lang="en-US" sz="4000" b="1" dirty="0" err="1">
                <a:solidFill>
                  <a:srgbClr val="0000FF"/>
                </a:solidFill>
                <a:latin typeface="Times New Roman" pitchFamily="18" charset="0"/>
                <a:cs typeface="Times New Roman" pitchFamily="18" charset="0"/>
              </a:rPr>
              <a:t>Nghe</a:t>
            </a:r>
            <a:r>
              <a:rPr lang="en-US" sz="4000" b="1" dirty="0">
                <a:solidFill>
                  <a:srgbClr val="0000FF"/>
                </a:solidFill>
                <a:latin typeface="Times New Roman" pitchFamily="18" charset="0"/>
                <a:cs typeface="Times New Roman" pitchFamily="18" charset="0"/>
              </a:rPr>
              <a:t> – </a:t>
            </a:r>
            <a:r>
              <a:rPr lang="en-US" sz="4000" b="1" dirty="0" err="1">
                <a:solidFill>
                  <a:srgbClr val="0000FF"/>
                </a:solidFill>
                <a:latin typeface="Times New Roman" pitchFamily="18" charset="0"/>
                <a:cs typeface="Times New Roman" pitchFamily="18" charset="0"/>
              </a:rPr>
              <a:t>viết</a:t>
            </a:r>
            <a:r>
              <a:rPr lang="en-US" sz="4000" b="1" dirty="0">
                <a:solidFill>
                  <a:srgbClr val="0000FF"/>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Đồ</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đạc</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trong</a:t>
            </a:r>
            <a:r>
              <a:rPr lang="en-US" altLang="en-US" sz="4000" b="1" dirty="0">
                <a:solidFill>
                  <a:srgbClr val="FF0000"/>
                </a:solidFill>
                <a:latin typeface="Times New Roman" pitchFamily="18" charset="0"/>
                <a:cs typeface="Times New Roman" pitchFamily="18" charset="0"/>
              </a:rPr>
              <a:t> </a:t>
            </a:r>
            <a:r>
              <a:rPr lang="en-US" altLang="en-US" sz="4000" b="1" dirty="0" err="1">
                <a:solidFill>
                  <a:srgbClr val="FF0000"/>
                </a:solidFill>
                <a:latin typeface="Times New Roman" pitchFamily="18" charset="0"/>
                <a:cs typeface="Times New Roman" pitchFamily="18" charset="0"/>
              </a:rPr>
              <a:t>nhà</a:t>
            </a:r>
            <a:r>
              <a:rPr lang="en-US" altLang="en-US" sz="4000" b="1" dirty="0">
                <a:solidFill>
                  <a:srgbClr val="FF0000"/>
                </a:solidFill>
                <a:latin typeface="Times New Roman" pitchFamily="18" charset="0"/>
                <a:cs typeface="Times New Roman" pitchFamily="18" charset="0"/>
              </a:rPr>
              <a:t>.</a:t>
            </a:r>
            <a:endParaRPr lang="vi-VN" sz="4000" b="1" dirty="0">
              <a:solidFill>
                <a:srgbClr val="0000FF"/>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2244F7EA-A51C-A43E-1C96-C2DC0507CEE5}"/>
              </a:ext>
            </a:extLst>
          </p:cNvPr>
          <p:cNvSpPr txBox="1">
            <a:spLocks noChangeArrowheads="1"/>
          </p:cNvSpPr>
          <p:nvPr/>
        </p:nvSpPr>
        <p:spPr bwMode="auto">
          <a:xfrm>
            <a:off x="359024" y="2377716"/>
            <a:ext cx="18288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vi-VN" altLang="en-US" sz="3600" b="1" dirty="0">
                <a:solidFill>
                  <a:srgbClr val="006600"/>
                </a:solidFill>
                <a:latin typeface="Times New Roman" pitchFamily="18" charset="0"/>
                <a:cs typeface="Times New Roman" pitchFamily="18" charset="0"/>
              </a:rPr>
              <a:t>** Vận dụng</a:t>
            </a:r>
            <a:r>
              <a:rPr lang="en-US" altLang="en-US" sz="3600" dirty="0">
                <a:solidFill>
                  <a:srgbClr val="006600"/>
                </a:solidFill>
                <a:latin typeface="Times New Roman" pitchFamily="18" charset="0"/>
                <a:cs typeface="Times New Roman" pitchFamily="18" charset="0"/>
              </a:rPr>
              <a:t>: </a:t>
            </a:r>
            <a:r>
              <a:rPr lang="vi-VN" altLang="en-US" sz="3600" b="1" dirty="0">
                <a:solidFill>
                  <a:srgbClr val="006600"/>
                </a:solidFill>
                <a:latin typeface="Times New Roman" pitchFamily="18" charset="0"/>
                <a:cs typeface="Times New Roman" pitchFamily="18" charset="0"/>
              </a:rPr>
              <a:t>Kể câu chuyện hoặc đọc bài thơ về mái ấm gia đình cho người thân nghe.</a:t>
            </a:r>
            <a:endParaRPr lang="vi-VN" altLang="en-US" sz="3600" dirty="0">
              <a:solidFill>
                <a:srgbClr val="006600"/>
              </a:solidFill>
              <a:latin typeface="Times New Roman" pitchFamily="18" charset="0"/>
              <a:cs typeface="Times New Roman" pitchFamily="18" charset="0"/>
            </a:endParaRPr>
          </a:p>
        </p:txBody>
      </p:sp>
      <p:sp>
        <p:nvSpPr>
          <p:cNvPr id="7" name="TextBox 6"/>
          <p:cNvSpPr txBox="1"/>
          <p:nvPr/>
        </p:nvSpPr>
        <p:spPr>
          <a:xfrm>
            <a:off x="859058" y="3368384"/>
            <a:ext cx="16349838" cy="1200329"/>
          </a:xfrm>
          <a:prstGeom prst="rect">
            <a:avLst/>
          </a:prstGeom>
          <a:noFill/>
        </p:spPr>
        <p:txBody>
          <a:bodyPr wrap="square" rtlCol="0">
            <a:spAutoFit/>
          </a:bodyPr>
          <a:lstStyle/>
          <a:p>
            <a:pPr algn="just"/>
            <a:r>
              <a:rPr lang="en-US" sz="3600" b="1" dirty="0">
                <a:solidFill>
                  <a:srgbClr val="0000FF"/>
                </a:solidFill>
                <a:latin typeface="Times New Roman" pitchFamily="18" charset="0"/>
                <a:cs typeface="Times New Roman" pitchFamily="18" charset="0"/>
              </a:rPr>
              <a:t>- </a:t>
            </a:r>
            <a:r>
              <a:rPr lang="vi-VN" altLang="en-US" sz="3600" b="1" dirty="0">
                <a:solidFill>
                  <a:srgbClr val="0000FF"/>
                </a:solidFill>
                <a:latin typeface="Times New Roman" pitchFamily="18" charset="0"/>
                <a:cs typeface="Times New Roman" pitchFamily="18" charset="0"/>
              </a:rPr>
              <a:t>Em nhớ lại những câu chuyện hoặc bài thơ về mái ấm gia đình mà mình đã nghe, đã đọc và kể lại cho ông bà, bố mẹ, người thân trong gia đình.</a:t>
            </a:r>
            <a:endParaRPr lang="vi-VN" sz="3600" b="1" dirty="0">
              <a:solidFill>
                <a:srgbClr val="0000FF"/>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id="{F35E2ACE-A795-9285-9BFC-D0CCF927D327}"/>
              </a:ext>
            </a:extLst>
          </p:cNvPr>
          <p:cNvSpPr txBox="1"/>
          <p:nvPr/>
        </p:nvSpPr>
        <p:spPr>
          <a:xfrm>
            <a:off x="2294701" y="-27183"/>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ba</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12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
        <p:nvSpPr>
          <p:cNvPr id="7" name="TextBox 6">
            <a:extLst>
              <a:ext uri="{FF2B5EF4-FFF2-40B4-BE49-F238E27FC236}">
                <a16:creationId xmlns:a16="http://schemas.microsoft.com/office/drawing/2014/main" id="{A4EA98F8-1454-74E9-4B63-8B7282611956}"/>
              </a:ext>
            </a:extLst>
          </p:cNvPr>
          <p:cNvSpPr txBox="1"/>
          <p:nvPr/>
        </p:nvSpPr>
        <p:spPr>
          <a:xfrm>
            <a:off x="2294699" y="612362"/>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8" name="Picture 5">
            <a:extLst>
              <a:ext uri="{FF2B5EF4-FFF2-40B4-BE49-F238E27FC236}">
                <a16:creationId xmlns:a16="http://schemas.microsoft.com/office/drawing/2014/main" id="{FB1CDD8E-A095-9B0A-25AF-6330DA73F9D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2635" y="-27183"/>
            <a:ext cx="1203953" cy="1926345"/>
          </a:xfrm>
          <a:prstGeom prst="rect">
            <a:avLst/>
          </a:prstGeom>
        </p:spPr>
      </p:pic>
      <p:pic>
        <p:nvPicPr>
          <p:cNvPr id="19" name="Picture 10">
            <a:extLst>
              <a:ext uri="{FF2B5EF4-FFF2-40B4-BE49-F238E27FC236}">
                <a16:creationId xmlns:a16="http://schemas.microsoft.com/office/drawing/2014/main" id="{C6258C25-9AC4-F6CB-0E86-31EDD3BE5F65}"/>
              </a:ext>
            </a:extLst>
          </p:cNvPr>
          <p:cNvPicPr>
            <a:picLocks noChangeAspect="1"/>
          </p:cNvPicPr>
          <p:nvPr/>
        </p:nvPicPr>
        <p:blipFill rotWithShape="1">
          <a:blip r:embed="rId4" cstate="print"/>
          <a:srcRect l="7989" r="4870" b="1"/>
          <a:stretch/>
        </p:blipFill>
        <p:spPr>
          <a:xfrm>
            <a:off x="15788851" y="-17106"/>
            <a:ext cx="2435048" cy="1973601"/>
          </a:xfrm>
          <a:prstGeom prst="rect">
            <a:avLst/>
          </a:prstGeom>
        </p:spPr>
      </p:pic>
      <p:pic>
        <p:nvPicPr>
          <p:cNvPr id="8"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5"/>
          <a:srcRect t="33425" r="9091" b="11441"/>
          <a:stretch/>
        </p:blipFill>
        <p:spPr>
          <a:xfrm>
            <a:off x="20" y="1428724"/>
            <a:ext cx="18287980" cy="8858276"/>
          </a:xfrm>
          <a:prstGeom prst="rect">
            <a:avLst/>
          </a:prstGeom>
        </p:spPr>
      </p:pic>
      <p:pic>
        <p:nvPicPr>
          <p:cNvPr id="11" name="Picture 10">
            <a:extLst>
              <a:ext uri="{FF2B5EF4-FFF2-40B4-BE49-F238E27FC236}">
                <a16:creationId xmlns:a16="http://schemas.microsoft.com/office/drawing/2014/main" id="{62A000FB-8611-1E7D-24BA-63C02CE172D3}"/>
              </a:ext>
            </a:extLst>
          </p:cNvPr>
          <p:cNvPicPr>
            <a:picLocks noChangeAspect="1"/>
          </p:cNvPicPr>
          <p:nvPr/>
        </p:nvPicPr>
        <p:blipFill>
          <a:blip r:embed="rId6"/>
          <a:stretch>
            <a:fillRect/>
          </a:stretch>
        </p:blipFill>
        <p:spPr>
          <a:xfrm>
            <a:off x="428564" y="1928790"/>
            <a:ext cx="1326629" cy="893444"/>
          </a:xfrm>
          <a:prstGeom prst="rect">
            <a:avLst/>
          </a:prstGeom>
        </p:spPr>
      </p:pic>
      <p:sp>
        <p:nvSpPr>
          <p:cNvPr id="12" name="TextBox 11"/>
          <p:cNvSpPr txBox="1"/>
          <p:nvPr/>
        </p:nvSpPr>
        <p:spPr>
          <a:xfrm>
            <a:off x="285688" y="4214806"/>
            <a:ext cx="3786214" cy="2308324"/>
          </a:xfrm>
          <a:prstGeom prst="rect">
            <a:avLst/>
          </a:prstGeom>
          <a:noFill/>
        </p:spPr>
        <p:txBody>
          <a:bodyPr wrap="square" rtlCol="0">
            <a:spAutoFit/>
          </a:bodyPr>
          <a:lstStyle/>
          <a:p>
            <a:pPr algn="ctr"/>
            <a:r>
              <a:rPr lang="en-US" sz="7200" b="1" dirty="0">
                <a:solidFill>
                  <a:schemeClr val="bg1"/>
                </a:solidFill>
                <a:latin typeface="Times New Roman" pitchFamily="18" charset="0"/>
                <a:cs typeface="Times New Roman" pitchFamily="18" charset="0"/>
              </a:rPr>
              <a:t>KHỞI ĐỘNG</a:t>
            </a:r>
          </a:p>
        </p:txBody>
      </p:sp>
      <p:sp>
        <p:nvSpPr>
          <p:cNvPr id="13" name="TextBox 12">
            <a:extLst>
              <a:ext uri="{FF2B5EF4-FFF2-40B4-BE49-F238E27FC236}">
                <a16:creationId xmlns:a16="http://schemas.microsoft.com/office/drawing/2014/main" id="{33B10893-346C-42C4-2B48-9004670EFF3F}"/>
              </a:ext>
            </a:extLst>
          </p:cNvPr>
          <p:cNvSpPr txBox="1"/>
          <p:nvPr/>
        </p:nvSpPr>
        <p:spPr>
          <a:xfrm>
            <a:off x="8286744" y="1571600"/>
            <a:ext cx="10001256" cy="1446550"/>
          </a:xfrm>
          <a:prstGeom prst="rect">
            <a:avLst/>
          </a:prstGeom>
          <a:noFill/>
        </p:spPr>
        <p:txBody>
          <a:bodyPr wrap="square" rtlCol="0">
            <a:spAutoFit/>
          </a:bodyPr>
          <a:lstStyle/>
          <a:p>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Em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cảm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thấy</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thế</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nào</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nếu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phải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xa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ngôi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nhà</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của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mình</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nhiều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ngày</a:t>
            </a:r>
            <a:r>
              <a:rPr lang="en-US" sz="4400" b="1" i="0" dirty="0">
                <a:solidFill>
                  <a:srgbClr val="002060"/>
                </a:solidFill>
                <a:effectLst/>
                <a:latin typeface="Times New Roman" panose="02020603050405020304" pitchFamily="18"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949138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1" name="TextBox 10">
            <a:extLst>
              <a:ext uri="{FF2B5EF4-FFF2-40B4-BE49-F238E27FC236}">
                <a16:creationId xmlns:a16="http://schemas.microsoft.com/office/drawing/2014/main" id="{A4EA98F8-1454-74E9-4B63-8B7282611956}"/>
              </a:ext>
            </a:extLst>
          </p:cNvPr>
          <p:cNvSpPr txBox="1"/>
          <p:nvPr/>
        </p:nvSpPr>
        <p:spPr>
          <a:xfrm>
            <a:off x="2294699" y="612362"/>
            <a:ext cx="13698608" cy="707886"/>
          </a:xfrm>
          <a:prstGeom prst="rect">
            <a:avLst/>
          </a:prstGeom>
          <a:noFill/>
        </p:spPr>
        <p:txBody>
          <a:bodyPr wrap="square" rtlCol="0">
            <a:spAutoFit/>
          </a:bodyPr>
          <a:lstStyle/>
          <a:p>
            <a:pPr algn="ct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40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40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TextBox 11"/>
          <p:cNvSpPr txBox="1"/>
          <p:nvPr/>
        </p:nvSpPr>
        <p:spPr>
          <a:xfrm>
            <a:off x="0" y="1142972"/>
            <a:ext cx="18288000" cy="707886"/>
          </a:xfrm>
          <a:prstGeom prst="rect">
            <a:avLst/>
          </a:prstGeom>
          <a:noFill/>
        </p:spPr>
        <p:txBody>
          <a:bodyPr wrap="square" rtlCol="0">
            <a:spAutoFit/>
          </a:bodyPr>
          <a:lstStyle/>
          <a:p>
            <a:pPr algn="ctr"/>
            <a:r>
              <a:rPr lang="en-US" sz="4000" b="1" dirty="0" err="1">
                <a:solidFill>
                  <a:srgbClr val="FF0000"/>
                </a:solidFill>
                <a:latin typeface="Times New Roman" pitchFamily="18" charset="0"/>
                <a:cs typeface="Times New Roman" pitchFamily="18" charset="0"/>
              </a:rPr>
              <a:t>Đọc:Ngưỡng</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cửa</a:t>
            </a:r>
            <a:endParaRPr lang="vi-VN" sz="4000" b="1" dirty="0">
              <a:solidFill>
                <a:srgbClr val="FF0000"/>
              </a:solidFill>
              <a:latin typeface="Times New Roman" pitchFamily="18" charset="0"/>
              <a:cs typeface="Times New Roman" pitchFamily="18" charset="0"/>
            </a:endParaRPr>
          </a:p>
        </p:txBody>
      </p:sp>
      <p:sp>
        <p:nvSpPr>
          <p:cNvPr id="13" name="TextBox 12"/>
          <p:cNvSpPr txBox="1"/>
          <p:nvPr/>
        </p:nvSpPr>
        <p:spPr>
          <a:xfrm>
            <a:off x="0" y="1571600"/>
            <a:ext cx="4500530" cy="707886"/>
          </a:xfrm>
          <a:prstGeom prst="rect">
            <a:avLst/>
          </a:prstGeom>
          <a:noFill/>
        </p:spPr>
        <p:txBody>
          <a:bodyPr wrap="square" rtlCol="0">
            <a:spAutoFit/>
          </a:bodyPr>
          <a:lstStyle/>
          <a:p>
            <a:r>
              <a:rPr lang="en-US" sz="4000" b="1" dirty="0">
                <a:solidFill>
                  <a:srgbClr val="0000FF"/>
                </a:solidFill>
                <a:latin typeface="Times New Roman" pitchFamily="18" charset="0"/>
                <a:cs typeface="Times New Roman" pitchFamily="18" charset="0"/>
              </a:rPr>
              <a:t>I. </a:t>
            </a:r>
            <a:r>
              <a:rPr lang="en-US" sz="4000" b="1" dirty="0" err="1">
                <a:solidFill>
                  <a:srgbClr val="0000FF"/>
                </a:solidFill>
                <a:latin typeface="Times New Roman" pitchFamily="18" charset="0"/>
                <a:cs typeface="Times New Roman" pitchFamily="18" charset="0"/>
              </a:rPr>
              <a:t>Đọc</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văn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bản</a:t>
            </a:r>
            <a:endParaRPr lang="en-US" sz="4000" b="1" dirty="0">
              <a:solidFill>
                <a:srgbClr val="0000FF"/>
              </a:solidFill>
              <a:latin typeface="Times New Roman" pitchFamily="18" charset="0"/>
              <a:cs typeface="Times New Roman" pitchFamily="18" charset="0"/>
            </a:endParaRPr>
          </a:p>
        </p:txBody>
      </p:sp>
      <p:sp>
        <p:nvSpPr>
          <p:cNvPr id="14" name="Rectangle 13"/>
          <p:cNvSpPr/>
          <p:nvPr/>
        </p:nvSpPr>
        <p:spPr>
          <a:xfrm>
            <a:off x="642942" y="2500294"/>
            <a:ext cx="9144000" cy="5632311"/>
          </a:xfrm>
          <a:prstGeom prst="rect">
            <a:avLst/>
          </a:prstGeom>
        </p:spPr>
        <p:txBody>
          <a:bodyPr>
            <a:spAutoFit/>
          </a:bodyPr>
          <a:lstStyle/>
          <a:p>
            <a:pPr defTabSz="1219170"/>
            <a:r>
              <a:rPr lang="en-US" sz="4000" b="1" kern="0" dirty="0" err="1">
                <a:solidFill>
                  <a:srgbClr val="0000FF"/>
                </a:solidFill>
                <a:latin typeface="Times New Roman" panose="02020603050405020304" pitchFamily="18" charset="0"/>
                <a:cs typeface="Times New Roman" panose="02020603050405020304" pitchFamily="18" charset="0"/>
              </a:rPr>
              <a:t>Nơi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ấy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ai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cũng</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quen</a:t>
            </a:r>
            <a:endParaRPr lang="vi-VN"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Ngay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từ</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thời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tấm</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bé</a:t>
            </a:r>
            <a:endParaRPr lang="en-US"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Khi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tay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bà</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tay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mẹ</a:t>
            </a:r>
            <a:endParaRPr lang="en-US"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Còn</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dắt</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vòng</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đi</a:t>
            </a:r>
            <a:r>
              <a:rPr lang="en-US" sz="4000" b="1" kern="0" dirty="0">
                <a:solidFill>
                  <a:srgbClr val="0000FF"/>
                </a:solidFill>
                <a:latin typeface="Times New Roman" panose="02020603050405020304" pitchFamily="18" charset="0"/>
                <a:cs typeface="Times New Roman" panose="02020603050405020304" pitchFamily="18" charset="0"/>
              </a:rPr>
              <a:t> men.</a:t>
            </a:r>
          </a:p>
          <a:p>
            <a:pPr defTabSz="1219170"/>
            <a:endParaRPr lang="en-US"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Nơi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bố</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mẹ</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ngày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đêm</a:t>
            </a:r>
            <a:endParaRPr lang="en-US"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Lúc</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nào</a:t>
            </a:r>
            <a:r>
              <a:rPr lang="en-US" sz="4000" b="1" kern="0" dirty="0">
                <a:solidFill>
                  <a:srgbClr val="0000FF"/>
                </a:solidFill>
                <a:latin typeface="Times New Roman" panose="02020603050405020304" pitchFamily="18" charset="0"/>
                <a:cs typeface="Times New Roman" panose="02020603050405020304" pitchFamily="18" charset="0"/>
              </a:rPr>
              <a:t> qua </a:t>
            </a:r>
            <a:r>
              <a:rPr lang="en-US" sz="4000" b="1" kern="0" dirty="0" err="1">
                <a:solidFill>
                  <a:srgbClr val="0000FF"/>
                </a:solidFill>
                <a:latin typeface="Times New Roman" panose="02020603050405020304" pitchFamily="18" charset="0"/>
                <a:cs typeface="Times New Roman" panose="02020603050405020304" pitchFamily="18" charset="0"/>
              </a:rPr>
              <a:t>cũng</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vội</a:t>
            </a:r>
            <a:endParaRPr lang="en-US" sz="4000" b="1" kern="0" dirty="0">
              <a:solidFill>
                <a:srgbClr val="0000FF"/>
              </a:solidFill>
              <a:latin typeface="Times New Roman" panose="02020603050405020304" pitchFamily="18" charset="0"/>
              <a:cs typeface="Times New Roman" panose="02020603050405020304" pitchFamily="18" charset="0"/>
            </a:endParaRP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Nơi</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bạn</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bè</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chạy</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tới</a:t>
            </a:r>
            <a:r>
              <a:rPr lang="en-US" sz="4000" b="1" kern="0" dirty="0">
                <a:solidFill>
                  <a:srgbClr val="0000FF"/>
                </a:solidFill>
                <a:latin typeface="Times New Roman" panose="02020603050405020304" pitchFamily="18" charset="0"/>
                <a:cs typeface="Times New Roman" panose="02020603050405020304" pitchFamily="18" charset="0"/>
              </a:rPr>
              <a:t>  </a:t>
            </a:r>
          </a:p>
          <a:p>
            <a:pPr defTabSz="1219170"/>
            <a:r>
              <a:rPr lang="en-US" sz="4000" b="1" kern="0" dirty="0" err="1">
                <a:solidFill>
                  <a:srgbClr val="0000FF"/>
                </a:solidFill>
                <a:latin typeface="Times New Roman" panose="02020603050405020304" pitchFamily="18" charset="0"/>
                <a:cs typeface="Times New Roman" panose="02020603050405020304" pitchFamily="18" charset="0"/>
              </a:rPr>
              <a:t>Thường</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lúc</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nào</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cũng</a:t>
            </a:r>
            <a:r>
              <a:rPr lang="en-US" sz="4000" b="1" kern="0" dirty="0">
                <a:solidFill>
                  <a:srgbClr val="0000FF"/>
                </a:solidFill>
                <a:latin typeface="Times New Roman" panose="02020603050405020304" pitchFamily="18" charset="0"/>
                <a:cs typeface="Times New Roman" panose="02020603050405020304" pitchFamily="18" charset="0"/>
              </a:rPr>
              <a:t> </a:t>
            </a:r>
            <a:r>
              <a:rPr lang="en-US" sz="4000" b="1" kern="0" dirty="0" err="1">
                <a:solidFill>
                  <a:srgbClr val="0000FF"/>
                </a:solidFill>
                <a:latin typeface="Times New Roman" panose="02020603050405020304" pitchFamily="18" charset="0"/>
                <a:cs typeface="Times New Roman" panose="02020603050405020304" pitchFamily="18" charset="0"/>
              </a:rPr>
              <a:t>vui</a:t>
            </a:r>
            <a:r>
              <a:rPr lang="en-US" sz="4000" b="1" kern="0" dirty="0">
                <a:solidFill>
                  <a:srgbClr val="0000FF"/>
                </a:solidFill>
                <a:latin typeface="Times New Roman" panose="02020603050405020304" pitchFamily="18" charset="0"/>
                <a:cs typeface="Times New Roman" panose="02020603050405020304" pitchFamily="18" charset="0"/>
              </a:rPr>
              <a:t>.</a:t>
            </a:r>
          </a:p>
        </p:txBody>
      </p:sp>
      <p:sp>
        <p:nvSpPr>
          <p:cNvPr id="16" name="Teardrop 15">
            <a:extLst>
              <a:ext uri="{FF2B5EF4-FFF2-40B4-BE49-F238E27FC236}">
                <a16:creationId xmlns:a16="http://schemas.microsoft.com/office/drawing/2014/main" id="{2A7C5F89-6188-41E1-B0E0-616FCD6EC6D1}"/>
              </a:ext>
            </a:extLst>
          </p:cNvPr>
          <p:cNvSpPr/>
          <p:nvPr/>
        </p:nvSpPr>
        <p:spPr>
          <a:xfrm>
            <a:off x="2177" y="2509818"/>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rPr>
              <a:t>1</a:t>
            </a:r>
          </a:p>
        </p:txBody>
      </p:sp>
      <p:sp>
        <p:nvSpPr>
          <p:cNvPr id="17" name="Teardrop 16">
            <a:extLst>
              <a:ext uri="{FF2B5EF4-FFF2-40B4-BE49-F238E27FC236}">
                <a16:creationId xmlns:a16="http://schemas.microsoft.com/office/drawing/2014/main" id="{2A7C5F89-6188-41E1-B0E0-616FCD6EC6D1}"/>
              </a:ext>
            </a:extLst>
          </p:cNvPr>
          <p:cNvSpPr/>
          <p:nvPr/>
        </p:nvSpPr>
        <p:spPr>
          <a:xfrm>
            <a:off x="0" y="5904909"/>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FF"/>
                </a:solidFill>
                <a:latin typeface="Times New Roman" panose="02020603050405020304" pitchFamily="18" charset="0"/>
                <a:cs typeface="Times New Roman" panose="02020603050405020304" pitchFamily="18" charset="0"/>
                <a:sym typeface="Arial"/>
              </a:rPr>
              <a:t>2</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pic>
        <p:nvPicPr>
          <p:cNvPr id="20" name="Picture 19">
            <a:extLst>
              <a:ext uri="{FF2B5EF4-FFF2-40B4-BE49-F238E27FC236}">
                <a16:creationId xmlns:a16="http://schemas.microsoft.com/office/drawing/2014/main" id="{715584C5-5D31-FF54-3F4D-8BF629D8527C}"/>
              </a:ext>
            </a:extLst>
          </p:cNvPr>
          <p:cNvPicPr>
            <a:picLocks noChangeAspect="1"/>
          </p:cNvPicPr>
          <p:nvPr/>
        </p:nvPicPr>
        <p:blipFill rotWithShape="1">
          <a:blip r:embed="rId2"/>
          <a:srcRect l="42930" t="33704"/>
          <a:stretch/>
        </p:blipFill>
        <p:spPr>
          <a:xfrm>
            <a:off x="11072826" y="2000228"/>
            <a:ext cx="7215174" cy="8001056"/>
          </a:xfrm>
          <a:prstGeom prst="rect">
            <a:avLst/>
          </a:prstGeom>
        </p:spPr>
      </p:pic>
      <p:sp>
        <p:nvSpPr>
          <p:cNvPr id="21" name="Rectangle 20"/>
          <p:cNvSpPr/>
          <p:nvPr/>
        </p:nvSpPr>
        <p:spPr>
          <a:xfrm>
            <a:off x="7286612" y="2338912"/>
            <a:ext cx="6572296" cy="6247864"/>
          </a:xfrm>
          <a:prstGeom prst="rect">
            <a:avLst/>
          </a:prstGeom>
        </p:spPr>
        <p:txBody>
          <a:bodyPr wrap="square">
            <a:spAutoFit/>
          </a:bodyPr>
          <a:lstStyle/>
          <a:p>
            <a:r>
              <a:rPr lang="en-US" sz="4000" b="1" dirty="0" err="1">
                <a:solidFill>
                  <a:srgbClr val="0000FF"/>
                </a:solidFill>
                <a:latin typeface="Times New Roman" panose="02020603050405020304" pitchFamily="18" charset="0"/>
                <a:cs typeface="Times New Roman" panose="02020603050405020304" pitchFamily="18" charset="0"/>
              </a:rPr>
              <a:t>Nơi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ấy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đã</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đưa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tôi</a:t>
            </a:r>
            <a:r>
              <a:rPr lang="en-US" sz="4000" b="1" dirty="0">
                <a:solidFill>
                  <a:srgbClr val="0000FF"/>
                </a:solidFill>
                <a:latin typeface="Times New Roman" panose="02020603050405020304" pitchFamily="18" charset="0"/>
                <a:cs typeface="Times New Roman" panose="02020603050405020304" pitchFamily="18" charset="0"/>
              </a:rPr>
              <a:t> </a:t>
            </a:r>
          </a:p>
          <a:p>
            <a:r>
              <a:rPr lang="en-US" sz="4000" b="1" dirty="0" err="1">
                <a:solidFill>
                  <a:srgbClr val="0000FF"/>
                </a:solidFill>
                <a:latin typeface="Times New Roman" panose="02020603050405020304" pitchFamily="18" charset="0"/>
                <a:cs typeface="Times New Roman" panose="02020603050405020304" pitchFamily="18" charset="0"/>
              </a:rPr>
              <a:t>Buổi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đầu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tiên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đến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lớp</a:t>
            </a:r>
            <a:endParaRPr lang="en-US" sz="4000" b="1" dirty="0">
              <a:solidFill>
                <a:srgbClr val="0000FF"/>
              </a:solidFill>
              <a:latin typeface="Times New Roman" panose="02020603050405020304" pitchFamily="18" charset="0"/>
              <a:cs typeface="Times New Roman" panose="02020603050405020304" pitchFamily="18" charset="0"/>
            </a:endParaRPr>
          </a:p>
          <a:p>
            <a:r>
              <a:rPr lang="en-US" sz="4000" b="1" dirty="0">
                <a:solidFill>
                  <a:srgbClr val="0000FF"/>
                </a:solidFill>
                <a:latin typeface="Times New Roman" panose="02020603050405020304" pitchFamily="18" charset="0"/>
                <a:cs typeface="Times New Roman" panose="02020603050405020304" pitchFamily="18" charset="0"/>
              </a:rPr>
              <a:t>Nay con </a:t>
            </a:r>
            <a:r>
              <a:rPr lang="en-US" sz="4000" b="1" dirty="0" err="1">
                <a:solidFill>
                  <a:srgbClr val="0000FF"/>
                </a:solidFill>
                <a:latin typeface="Times New Roman" panose="02020603050405020304" pitchFamily="18" charset="0"/>
                <a:cs typeface="Times New Roman" panose="02020603050405020304" pitchFamily="18" charset="0"/>
              </a:rPr>
              <a:t>đường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xa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tắp</a:t>
            </a:r>
            <a:r>
              <a:rPr lang="en-US" sz="4000" b="1" dirty="0">
                <a:solidFill>
                  <a:srgbClr val="0000FF"/>
                </a:solidFill>
                <a:latin typeface="Times New Roman" panose="02020603050405020304" pitchFamily="18" charset="0"/>
                <a:cs typeface="Times New Roman" panose="02020603050405020304" pitchFamily="18" charset="0"/>
              </a:rPr>
              <a:t> </a:t>
            </a:r>
          </a:p>
          <a:p>
            <a:r>
              <a:rPr lang="en-US" sz="4000" b="1" dirty="0" err="1">
                <a:solidFill>
                  <a:srgbClr val="0000FF"/>
                </a:solidFill>
                <a:latin typeface="Times New Roman" panose="02020603050405020304" pitchFamily="18" charset="0"/>
                <a:cs typeface="Times New Roman" panose="02020603050405020304" pitchFamily="18" charset="0"/>
              </a:rPr>
              <a:t>Vẫn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đang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chờ</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tôi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đi</a:t>
            </a:r>
            <a:r>
              <a:rPr lang="en-US" sz="4000" b="1" dirty="0">
                <a:solidFill>
                  <a:srgbClr val="0000FF"/>
                </a:solidFill>
                <a:latin typeface="Times New Roman" panose="02020603050405020304" pitchFamily="18" charset="0"/>
                <a:cs typeface="Times New Roman" panose="02020603050405020304" pitchFamily="18" charset="0"/>
              </a:rPr>
              <a:t>.</a:t>
            </a:r>
          </a:p>
          <a:p>
            <a:endParaRPr lang="en-US" sz="4000" b="1" dirty="0">
              <a:solidFill>
                <a:srgbClr val="0000FF"/>
              </a:solidFill>
              <a:latin typeface="Times New Roman" panose="02020603050405020304" pitchFamily="18" charset="0"/>
              <a:cs typeface="Times New Roman" panose="02020603050405020304" pitchFamily="18" charset="0"/>
            </a:endParaRPr>
          </a:p>
          <a:p>
            <a:r>
              <a:rPr lang="en-US" sz="4000" b="1" dirty="0" err="1">
                <a:solidFill>
                  <a:srgbClr val="0000FF"/>
                </a:solidFill>
                <a:latin typeface="Times New Roman" panose="02020603050405020304" pitchFamily="18" charset="0"/>
                <a:cs typeface="Times New Roman" panose="02020603050405020304" pitchFamily="18" charset="0"/>
              </a:rPr>
              <a:t>Nơi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ấy</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ngôi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sao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khuya</a:t>
            </a:r>
            <a:endParaRPr lang="en-US" sz="4000" b="1" dirty="0">
              <a:solidFill>
                <a:srgbClr val="0000FF"/>
              </a:solidFill>
              <a:latin typeface="Times New Roman" panose="02020603050405020304" pitchFamily="18" charset="0"/>
              <a:cs typeface="Times New Roman" panose="02020603050405020304" pitchFamily="18" charset="0"/>
            </a:endParaRPr>
          </a:p>
          <a:p>
            <a:r>
              <a:rPr lang="en-US" sz="4000" b="1" dirty="0" err="1">
                <a:solidFill>
                  <a:srgbClr val="0000FF"/>
                </a:solidFill>
                <a:latin typeface="Times New Roman" panose="02020603050405020304" pitchFamily="18" charset="0"/>
                <a:cs typeface="Times New Roman" panose="02020603050405020304" pitchFamily="18" charset="0"/>
              </a:rPr>
              <a:t>Soi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vào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trong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giấc</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ngủ</a:t>
            </a:r>
            <a:endParaRPr lang="en-US" sz="4000" b="1" dirty="0">
              <a:solidFill>
                <a:srgbClr val="0000FF"/>
              </a:solidFill>
              <a:latin typeface="Times New Roman" panose="02020603050405020304" pitchFamily="18" charset="0"/>
              <a:cs typeface="Times New Roman" panose="02020603050405020304" pitchFamily="18" charset="0"/>
            </a:endParaRPr>
          </a:p>
          <a:p>
            <a:r>
              <a:rPr lang="en-US" sz="4000" b="1" dirty="0" err="1">
                <a:solidFill>
                  <a:srgbClr val="0000FF"/>
                </a:solidFill>
                <a:latin typeface="Times New Roman" panose="02020603050405020304" pitchFamily="18" charset="0"/>
                <a:cs typeface="Times New Roman" panose="02020603050405020304" pitchFamily="18" charset="0"/>
              </a:rPr>
              <a:t>Ngọn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đèn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khuya</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bóng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mẹ</a:t>
            </a:r>
            <a:endParaRPr lang="en-US" sz="4000" b="1" dirty="0">
              <a:solidFill>
                <a:srgbClr val="0000FF"/>
              </a:solidFill>
              <a:latin typeface="Times New Roman" panose="02020603050405020304" pitchFamily="18" charset="0"/>
              <a:cs typeface="Times New Roman" panose="02020603050405020304" pitchFamily="18" charset="0"/>
            </a:endParaRPr>
          </a:p>
          <a:p>
            <a:r>
              <a:rPr lang="en-US" sz="4000" b="1" dirty="0" err="1">
                <a:solidFill>
                  <a:srgbClr val="0000FF"/>
                </a:solidFill>
                <a:latin typeface="Times New Roman" panose="02020603050405020304" pitchFamily="18" charset="0"/>
                <a:cs typeface="Times New Roman" panose="02020603050405020304" pitchFamily="18" charset="0"/>
              </a:rPr>
              <a:t>Sáng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một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vầng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trên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sân</a:t>
            </a:r>
            <a:r>
              <a:rPr lang="en-US" sz="4000" b="1" dirty="0">
                <a:solidFill>
                  <a:srgbClr val="0000FF"/>
                </a:solidFill>
                <a:latin typeface="Times New Roman" panose="02020603050405020304" pitchFamily="18" charset="0"/>
                <a:cs typeface="Times New Roman" panose="02020603050405020304" pitchFamily="18" charset="0"/>
              </a:rPr>
              <a:t>.</a:t>
            </a:r>
          </a:p>
          <a:p>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Vũ</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Quần</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Phương</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22" name="Teardrop 21">
            <a:extLst>
              <a:ext uri="{FF2B5EF4-FFF2-40B4-BE49-F238E27FC236}">
                <a16:creationId xmlns:a16="http://schemas.microsoft.com/office/drawing/2014/main" id="{2A7C5F89-6188-41E1-B0E0-616FCD6EC6D1}"/>
              </a:ext>
            </a:extLst>
          </p:cNvPr>
          <p:cNvSpPr/>
          <p:nvPr/>
        </p:nvSpPr>
        <p:spPr>
          <a:xfrm>
            <a:off x="6714023" y="2509818"/>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FF"/>
                </a:solidFill>
                <a:latin typeface="Times New Roman" panose="02020603050405020304" pitchFamily="18" charset="0"/>
                <a:cs typeface="Times New Roman" panose="02020603050405020304" pitchFamily="18" charset="0"/>
                <a:sym typeface="Arial"/>
              </a:rPr>
              <a:t>3</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sp>
        <p:nvSpPr>
          <p:cNvPr id="23" name="Teardrop 22">
            <a:extLst>
              <a:ext uri="{FF2B5EF4-FFF2-40B4-BE49-F238E27FC236}">
                <a16:creationId xmlns:a16="http://schemas.microsoft.com/office/drawing/2014/main" id="{2A7C5F89-6188-41E1-B0E0-616FCD6EC6D1}"/>
              </a:ext>
            </a:extLst>
          </p:cNvPr>
          <p:cNvSpPr/>
          <p:nvPr/>
        </p:nvSpPr>
        <p:spPr>
          <a:xfrm>
            <a:off x="6618636" y="5904908"/>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0000FF"/>
                </a:solidFill>
                <a:latin typeface="Times New Roman" panose="02020603050405020304" pitchFamily="18" charset="0"/>
                <a:cs typeface="Times New Roman" panose="02020603050405020304" pitchFamily="18" charset="0"/>
                <a:sym typeface="Arial"/>
              </a:rPr>
              <a:t>4</a:t>
            </a:r>
            <a:endParaRPr kumimoji="0" lang="en-US" sz="40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99007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2"/>
                                        </p:tgtEl>
                                        <p:attrNameLst>
                                          <p:attrName>style.visibility</p:attrName>
                                        </p:attrNameLst>
                                      </p:cBhvr>
                                      <p:to>
                                        <p:strVal val="visible"/>
                                      </p:to>
                                    </p:set>
                                    <p:anim calcmode="discrete" valueType="clr">
                                      <p:cBhvr override="childStyle">
                                        <p:cTn id="13"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2"/>
                                        </p:tgtEl>
                                        <p:attrNameLst>
                                          <p:attrName>fillcolor</p:attrName>
                                        </p:attrNameLst>
                                      </p:cBhvr>
                                      <p:tavLst>
                                        <p:tav tm="0">
                                          <p:val>
                                            <p:clrVal>
                                              <a:schemeClr val="accent2"/>
                                            </p:clrVal>
                                          </p:val>
                                        </p:tav>
                                        <p:tav tm="50000">
                                          <p:val>
                                            <p:clrVal>
                                              <a:schemeClr val="hlink"/>
                                            </p:clrVal>
                                          </p:val>
                                        </p:tav>
                                      </p:tavLst>
                                    </p:anim>
                                    <p:set>
                                      <p:cBhvr>
                                        <p:cTn id="15" dur="80"/>
                                        <p:tgtEl>
                                          <p:spTgt spid="12"/>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3"/>
                                        </p:tgtEl>
                                        <p:attrNameLst>
                                          <p:attrName>style.visibility</p:attrName>
                                        </p:attrNameLst>
                                      </p:cBhvr>
                                      <p:to>
                                        <p:strVal val="visible"/>
                                      </p:to>
                                    </p:set>
                                    <p:anim calcmode="discrete" valueType="clr">
                                      <p:cBhvr override="childStyle">
                                        <p:cTn id="20"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3"/>
                                        </p:tgtEl>
                                        <p:attrNameLst>
                                          <p:attrName>fillcolor</p:attrName>
                                        </p:attrNameLst>
                                      </p:cBhvr>
                                      <p:tavLst>
                                        <p:tav tm="0">
                                          <p:val>
                                            <p:clrVal>
                                              <a:schemeClr val="accent2"/>
                                            </p:clrVal>
                                          </p:val>
                                        </p:tav>
                                        <p:tav tm="50000">
                                          <p:val>
                                            <p:clrVal>
                                              <a:schemeClr val="hlink"/>
                                            </p:clrVal>
                                          </p:val>
                                        </p:tav>
                                      </p:tavLst>
                                    </p:anim>
                                    <p:set>
                                      <p:cBhvr>
                                        <p:cTn id="22" dur="80"/>
                                        <p:tgtEl>
                                          <p:spTgt spid="13"/>
                                        </p:tgtEl>
                                        <p:attrNameLst>
                                          <p:attrName>fill.type</p:attrName>
                                        </p:attrNameLst>
                                      </p:cBhvr>
                                      <p:to>
                                        <p:strVal val="solid"/>
                                      </p:to>
                                    </p:set>
                                  </p:childTnLst>
                                </p:cTn>
                              </p:par>
                            </p:childTnLst>
                          </p:cTn>
                        </p:par>
                        <p:par>
                          <p:cTn id="23" fill="hold">
                            <p:stCondLst>
                              <p:cond delay="48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4"/>
                                        </p:tgtEl>
                                        <p:attrNameLst>
                                          <p:attrName>style.visibility</p:attrName>
                                        </p:attrNameLst>
                                      </p:cBhvr>
                                      <p:to>
                                        <p:strVal val="visible"/>
                                      </p:to>
                                    </p:set>
                                    <p:anim calcmode="discrete" valueType="clr">
                                      <p:cBhvr override="childStyle">
                                        <p:cTn id="2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4"/>
                                        </p:tgtEl>
                                        <p:attrNameLst>
                                          <p:attrName>fillcolor</p:attrName>
                                        </p:attrNameLst>
                                      </p:cBhvr>
                                      <p:tavLst>
                                        <p:tav tm="0">
                                          <p:val>
                                            <p:clrVal>
                                              <a:schemeClr val="accent2"/>
                                            </p:clrVal>
                                          </p:val>
                                        </p:tav>
                                        <p:tav tm="50000">
                                          <p:val>
                                            <p:clrVal>
                                              <a:schemeClr val="hlink"/>
                                            </p:clrVal>
                                          </p:val>
                                        </p:tav>
                                      </p:tavLst>
                                    </p:anim>
                                    <p:set>
                                      <p:cBhvr>
                                        <p:cTn id="28" dur="80"/>
                                        <p:tgtEl>
                                          <p:spTgt spid="14"/>
                                        </p:tgtEl>
                                        <p:attrNameLst>
                                          <p:attrName>fill.type</p:attrName>
                                        </p:attrNameLst>
                                      </p:cBhvr>
                                      <p:to>
                                        <p:strVal val="solid"/>
                                      </p:to>
                                    </p:set>
                                  </p:childTnLst>
                                </p:cTn>
                              </p:par>
                            </p:childTnLst>
                          </p:cTn>
                        </p:par>
                        <p:par>
                          <p:cTn id="29" fill="hold">
                            <p:stCondLst>
                              <p:cond delay="552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21"/>
                                        </p:tgtEl>
                                        <p:attrNameLst>
                                          <p:attrName>style.visibility</p:attrName>
                                        </p:attrNameLst>
                                      </p:cBhvr>
                                      <p:to>
                                        <p:strVal val="visible"/>
                                      </p:to>
                                    </p:set>
                                    <p:anim calcmode="discrete" valueType="clr">
                                      <p:cBhvr override="childStyle">
                                        <p:cTn id="32"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21"/>
                                        </p:tgtEl>
                                        <p:attrNameLst>
                                          <p:attrName>fillcolor</p:attrName>
                                        </p:attrNameLst>
                                      </p:cBhvr>
                                      <p:tavLst>
                                        <p:tav tm="0">
                                          <p:val>
                                            <p:clrVal>
                                              <a:schemeClr val="accent2"/>
                                            </p:clrVal>
                                          </p:val>
                                        </p:tav>
                                        <p:tav tm="50000">
                                          <p:val>
                                            <p:clrVal>
                                              <a:schemeClr val="hlink"/>
                                            </p:clrVal>
                                          </p:val>
                                        </p:tav>
                                      </p:tavLst>
                                    </p:anim>
                                    <p:set>
                                      <p:cBhvr>
                                        <p:cTn id="34" dur="80"/>
                                        <p:tgtEl>
                                          <p:spTgt spid="21"/>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additive="base">
                                        <p:cTn id="51" dur="500" fill="hold"/>
                                        <p:tgtEl>
                                          <p:spTgt spid="22"/>
                                        </p:tgtEl>
                                        <p:attrNameLst>
                                          <p:attrName>ppt_x</p:attrName>
                                        </p:attrNameLst>
                                      </p:cBhvr>
                                      <p:tavLst>
                                        <p:tav tm="0">
                                          <p:val>
                                            <p:strVal val="#ppt_x"/>
                                          </p:val>
                                        </p:tav>
                                        <p:tav tm="100000">
                                          <p:val>
                                            <p:strVal val="#ppt_x"/>
                                          </p:val>
                                        </p:tav>
                                      </p:tavLst>
                                    </p:anim>
                                    <p:anim calcmode="lin" valueType="num">
                                      <p:cBhvr additive="base">
                                        <p:cTn id="5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ppt_x"/>
                                          </p:val>
                                        </p:tav>
                                        <p:tav tm="100000">
                                          <p:val>
                                            <p:strVal val="#ppt_x"/>
                                          </p:val>
                                        </p:tav>
                                      </p:tavLst>
                                    </p:anim>
                                    <p:anim calcmode="lin" valueType="num">
                                      <p:cBhvr additive="base">
                                        <p:cTn id="5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P spid="17" grpId="0" animBg="1"/>
      <p:bldP spid="21" grpId="0"/>
      <p:bldP spid="2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TextBox 8"/>
          <p:cNvSpPr txBox="1"/>
          <p:nvPr/>
        </p:nvSpPr>
        <p:spPr>
          <a:xfrm>
            <a:off x="0" y="1142972"/>
            <a:ext cx="182880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Đọc:Ngưỡng</a:t>
            </a:r>
            <a:endParaRPr lang="vi-VN" sz="3600" b="1" dirty="0">
              <a:solidFill>
                <a:srgbClr val="FF0000"/>
              </a:solidFill>
              <a:latin typeface="Times New Roman" pitchFamily="18" charset="0"/>
              <a:cs typeface="Times New Roman" pitchFamily="18" charset="0"/>
            </a:endParaRPr>
          </a:p>
        </p:txBody>
      </p:sp>
      <p:sp>
        <p:nvSpPr>
          <p:cNvPr id="10" name="TextBox 9"/>
          <p:cNvSpPr txBox="1"/>
          <p:nvPr/>
        </p:nvSpPr>
        <p:spPr>
          <a:xfrm>
            <a:off x="-22595" y="1397450"/>
            <a:ext cx="6858000" cy="584775"/>
          </a:xfrm>
          <a:prstGeom prst="rect">
            <a:avLst/>
          </a:prstGeom>
          <a:noFill/>
        </p:spPr>
        <p:txBody>
          <a:bodyPr wrap="square" rtlCol="0">
            <a:spAutoFit/>
          </a:bodyPr>
          <a:lstStyle/>
          <a:p>
            <a:r>
              <a:rPr lang="en-US" sz="3200" b="1" dirty="0">
                <a:solidFill>
                  <a:srgbClr val="0000FF"/>
                </a:solidFill>
                <a:latin typeface="Times New Roman" pitchFamily="18" charset="0"/>
                <a:cs typeface="Times New Roman" pitchFamily="18" charset="0"/>
              </a:rPr>
              <a:t>I. </a:t>
            </a:r>
            <a:r>
              <a:rPr lang="en-US" sz="3200" b="1" dirty="0" err="1">
                <a:solidFill>
                  <a:srgbClr val="0000FF"/>
                </a:solidFill>
                <a:latin typeface="Times New Roman" pitchFamily="18" charset="0"/>
                <a:cs typeface="Times New Roman" pitchFamily="18" charset="0"/>
              </a:rPr>
              <a:t>Đọc</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văn</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bản</a:t>
            </a:r>
            <a:endParaRPr lang="en-US" sz="3200" b="1" dirty="0">
              <a:solidFill>
                <a:srgbClr val="0000FF"/>
              </a:solidFill>
              <a:latin typeface="Times New Roman" pitchFamily="18" charset="0"/>
              <a:cs typeface="Times New Roman" pitchFamily="18" charset="0"/>
            </a:endParaRPr>
          </a:p>
        </p:txBody>
      </p:sp>
      <p:sp>
        <p:nvSpPr>
          <p:cNvPr id="11" name="TextBox 10"/>
          <p:cNvSpPr txBox="1"/>
          <p:nvPr/>
        </p:nvSpPr>
        <p:spPr>
          <a:xfrm>
            <a:off x="-22595" y="2032492"/>
            <a:ext cx="3528793" cy="584775"/>
          </a:xfrm>
          <a:prstGeom prst="rect">
            <a:avLst/>
          </a:prstGeom>
          <a:noFill/>
        </p:spPr>
        <p:txBody>
          <a:bodyPr wrap="square" rtlCol="0">
            <a:spAutoFit/>
          </a:bodyPr>
          <a:lstStyle/>
          <a:p>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Luyện</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đọc</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câu</a:t>
            </a:r>
            <a:r>
              <a:rPr lang="en-US" sz="3200" b="1" dirty="0">
                <a:solidFill>
                  <a:srgbClr val="008000"/>
                </a:solidFill>
                <a:latin typeface="Times New Roman" pitchFamily="18" charset="0"/>
                <a:ea typeface="Tahoma" panose="020B0604030504040204" pitchFamily="34" charset="0"/>
                <a:cs typeface="Times New Roman" pitchFamily="18" charset="0"/>
              </a:rPr>
              <a:t>: </a:t>
            </a:r>
          </a:p>
        </p:txBody>
      </p:sp>
      <p:sp>
        <p:nvSpPr>
          <p:cNvPr id="13" name="TextBox 12"/>
          <p:cNvSpPr txBox="1"/>
          <p:nvPr/>
        </p:nvSpPr>
        <p:spPr>
          <a:xfrm>
            <a:off x="0" y="3929054"/>
            <a:ext cx="6649469" cy="584775"/>
          </a:xfrm>
          <a:prstGeom prst="rect">
            <a:avLst/>
          </a:prstGeom>
          <a:noFill/>
        </p:spPr>
        <p:txBody>
          <a:bodyPr wrap="square" rtlCol="0">
            <a:spAutoFit/>
          </a:bodyPr>
          <a:lstStyle/>
          <a:p>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Luyện</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đọc</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đúng</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từ</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ngữ</a:t>
            </a:r>
            <a:r>
              <a:rPr lang="en-US" sz="3200" b="1" dirty="0">
                <a:solidFill>
                  <a:srgbClr val="008000"/>
                </a:solidFill>
                <a:latin typeface="Times New Roman" pitchFamily="18" charset="0"/>
                <a:ea typeface="Tahoma" panose="020B0604030504040204" pitchFamily="34" charset="0"/>
                <a:cs typeface="Times New Roman" pitchFamily="18" charset="0"/>
              </a:rPr>
              <a:t> </a:t>
            </a:r>
            <a:r>
              <a:rPr lang="en-US" sz="3200" b="1" dirty="0" err="1">
                <a:solidFill>
                  <a:srgbClr val="008000"/>
                </a:solidFill>
                <a:latin typeface="Times New Roman" pitchFamily="18" charset="0"/>
                <a:ea typeface="Tahoma" panose="020B0604030504040204" pitchFamily="34" charset="0"/>
                <a:cs typeface="Times New Roman" pitchFamily="18" charset="0"/>
              </a:rPr>
              <a:t>khó</a:t>
            </a:r>
            <a:r>
              <a:rPr lang="en-US" sz="3200" b="1" dirty="0">
                <a:solidFill>
                  <a:srgbClr val="008000"/>
                </a:solidFill>
                <a:latin typeface="Times New Roman" pitchFamily="18" charset="0"/>
                <a:ea typeface="Tahoma" panose="020B0604030504040204" pitchFamily="34" charset="0"/>
                <a:cs typeface="Times New Roman" pitchFamily="18" charset="0"/>
              </a:rPr>
              <a:t>: </a:t>
            </a:r>
            <a:endParaRPr lang="en-US" sz="3200" dirty="0">
              <a:solidFill>
                <a:srgbClr val="008000"/>
              </a:solidFill>
              <a:latin typeface="Times New Roman" pitchFamily="18" charset="0"/>
              <a:cs typeface="Times New Roman" pitchFamily="18" charset="0"/>
            </a:endParaRPr>
          </a:p>
        </p:txBody>
      </p:sp>
      <p:sp>
        <p:nvSpPr>
          <p:cNvPr id="15" name="TextBox 14"/>
          <p:cNvSpPr txBox="1"/>
          <p:nvPr/>
        </p:nvSpPr>
        <p:spPr>
          <a:xfrm>
            <a:off x="13287404" y="8643962"/>
            <a:ext cx="4572001" cy="1323439"/>
          </a:xfrm>
          <a:prstGeom prst="rect">
            <a:avLst/>
          </a:prstGeom>
          <a:noFill/>
        </p:spPr>
        <p:txBody>
          <a:bodyPr wrap="square" rtlCol="0">
            <a:spAutoFit/>
          </a:bodyPr>
          <a:lstStyle/>
          <a:p>
            <a:pPr algn="ctr"/>
            <a:r>
              <a:rPr lang="en-US" sz="4000" b="1" dirty="0">
                <a:solidFill>
                  <a:srgbClr val="008000"/>
                </a:solidFill>
                <a:latin typeface="Times New Roman" pitchFamily="18" charset="0"/>
                <a:cs typeface="Times New Roman" pitchFamily="18" charset="0"/>
              </a:rPr>
              <a:t>* ĐỌC NỐI </a:t>
            </a:r>
          </a:p>
          <a:p>
            <a:pPr algn="ctr"/>
            <a:r>
              <a:rPr lang="en-US" sz="4000" b="1" dirty="0">
                <a:solidFill>
                  <a:srgbClr val="008000"/>
                </a:solidFill>
                <a:latin typeface="Times New Roman" pitchFamily="18" charset="0"/>
                <a:cs typeface="Times New Roman" pitchFamily="18" charset="0"/>
              </a:rPr>
              <a:t>TIẾP  KHỔ THƠ</a:t>
            </a:r>
            <a:endParaRPr lang="vi-VN" sz="4000" b="1" dirty="0">
              <a:solidFill>
                <a:srgbClr val="008000"/>
              </a:solidFill>
              <a:latin typeface="Times New Roman" pitchFamily="18" charset="0"/>
              <a:cs typeface="Times New Roman" pitchFamily="18" charset="0"/>
            </a:endParaRPr>
          </a:p>
        </p:txBody>
      </p:sp>
      <p:sp>
        <p:nvSpPr>
          <p:cNvPr id="16" name="TextBox 15"/>
          <p:cNvSpPr txBox="1"/>
          <p:nvPr/>
        </p:nvSpPr>
        <p:spPr>
          <a:xfrm>
            <a:off x="0" y="5000624"/>
            <a:ext cx="4143339" cy="584775"/>
          </a:xfrm>
          <a:prstGeom prst="rect">
            <a:avLst/>
          </a:prstGeom>
          <a:noFill/>
        </p:spPr>
        <p:txBody>
          <a:bodyPr wrap="square" rtlCol="0">
            <a:spAutoFit/>
          </a:bodyPr>
          <a:lstStyle/>
          <a:p>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Giải</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nghĩa</a:t>
            </a:r>
            <a:r>
              <a:rPr lang="en-US" sz="3200" b="1" dirty="0">
                <a:solidFill>
                  <a:srgbClr val="008000"/>
                </a:solidFill>
                <a:latin typeface="Times New Roman" pitchFamily="18" charset="0"/>
                <a:cs typeface="Times New Roman" pitchFamily="18" charset="0"/>
              </a:rPr>
              <a:t> </a:t>
            </a:r>
            <a:r>
              <a:rPr lang="en-US" sz="3200" b="1" dirty="0" err="1">
                <a:solidFill>
                  <a:srgbClr val="008000"/>
                </a:solidFill>
                <a:latin typeface="Times New Roman" pitchFamily="18" charset="0"/>
                <a:cs typeface="Times New Roman" pitchFamily="18" charset="0"/>
              </a:rPr>
              <a:t>từ</a:t>
            </a:r>
            <a:r>
              <a:rPr lang="en-US" sz="3200" b="1" dirty="0">
                <a:solidFill>
                  <a:srgbClr val="008000"/>
                </a:solidFill>
                <a:latin typeface="Times New Roman" pitchFamily="18" charset="0"/>
                <a:cs typeface="Times New Roman" pitchFamily="18" charset="0"/>
              </a:rPr>
              <a:t>: </a:t>
            </a:r>
          </a:p>
        </p:txBody>
      </p:sp>
      <p:sp>
        <p:nvSpPr>
          <p:cNvPr id="17" name="TextBox 16"/>
          <p:cNvSpPr txBox="1"/>
          <p:nvPr/>
        </p:nvSpPr>
        <p:spPr>
          <a:xfrm>
            <a:off x="428564" y="4429120"/>
            <a:ext cx="12501650" cy="584775"/>
          </a:xfrm>
          <a:prstGeom prst="rect">
            <a:avLst/>
          </a:prstGeom>
          <a:noFill/>
        </p:spPr>
        <p:txBody>
          <a:bodyPr wrap="square" rtlCol="0">
            <a:spAutoFit/>
          </a:bodyPr>
          <a:lstStyle/>
          <a:p>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Ngưỡng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cửa</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quen,dắt</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vòng</a:t>
            </a:r>
            <a:r>
              <a:rPr lang="en-US" sz="3200" b="1" dirty="0">
                <a:solidFill>
                  <a:srgbClr val="0000FF"/>
                </a:solidFill>
                <a:latin typeface="Times New Roman" pitchFamily="18" charset="0"/>
                <a:cs typeface="Times New Roman" pitchFamily="18" charset="0"/>
              </a:rPr>
              <a:t>, </a:t>
            </a:r>
            <a:r>
              <a:rPr lang="en-US" sz="3200" b="1" dirty="0" err="1">
                <a:solidFill>
                  <a:srgbClr val="0000FF"/>
                </a:solidFill>
                <a:latin typeface="Times New Roman" pitchFamily="18" charset="0"/>
                <a:cs typeface="Times New Roman" pitchFamily="18" charset="0"/>
              </a:rPr>
              <a:t>đi</a:t>
            </a:r>
            <a:r>
              <a:rPr lang="en-US" sz="3200" b="1" dirty="0">
                <a:solidFill>
                  <a:srgbClr val="0000FF"/>
                </a:solidFill>
                <a:latin typeface="Times New Roman" pitchFamily="18" charset="0"/>
                <a:cs typeface="Times New Roman" pitchFamily="18" charset="0"/>
              </a:rPr>
              <a:t> men, …</a:t>
            </a:r>
            <a:endParaRPr lang="vi-VN" sz="3200" b="1" dirty="0">
              <a:solidFill>
                <a:srgbClr val="0000FF"/>
              </a:solidFill>
              <a:latin typeface="Times New Roman" pitchFamily="18" charset="0"/>
              <a:cs typeface="Times New Roman" pitchFamily="18" charset="0"/>
            </a:endParaRPr>
          </a:p>
        </p:txBody>
      </p:sp>
      <p:sp>
        <p:nvSpPr>
          <p:cNvPr id="18" name="TextBox 17"/>
          <p:cNvSpPr txBox="1"/>
          <p:nvPr/>
        </p:nvSpPr>
        <p:spPr>
          <a:xfrm>
            <a:off x="3286084" y="1928790"/>
            <a:ext cx="5286412" cy="2062103"/>
          </a:xfrm>
          <a:prstGeom prst="rect">
            <a:avLst/>
          </a:prstGeom>
          <a:noFill/>
        </p:spPr>
        <p:txBody>
          <a:bodyPr wrap="square" rtlCol="0">
            <a:spAutoFit/>
          </a:bodyPr>
          <a:lstStyle/>
          <a:p>
            <a:pPr>
              <a:spcAft>
                <a:spcPts val="0"/>
              </a:spcAft>
            </a:pP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Nơi</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ấy</a:t>
            </a:r>
            <a:r>
              <a:rPr lang="en-US" sz="3200" b="1" dirty="0">
                <a:solidFill>
                  <a:srgbClr val="FF0000"/>
                </a:solidFill>
                <a:latin typeface="Times New Roman" pitchFamily="18" charset="0"/>
                <a:ea typeface="Times New Roman"/>
                <a:cs typeface="Times New Roman" pitchFamily="18" charset="0"/>
              </a:rPr>
              <a:t>/</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đã</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đưa</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tôi</a:t>
            </a:r>
            <a:r>
              <a:rPr lang="en-US" sz="3200" b="1" dirty="0">
                <a:solidFill>
                  <a:srgbClr val="FF0000"/>
                </a:solidFill>
                <a:latin typeface="Times New Roman" pitchFamily="18" charset="0"/>
                <a:ea typeface="Times New Roman"/>
                <a:cs typeface="Times New Roman" pitchFamily="18" charset="0"/>
              </a:rPr>
              <a:t>/</a:t>
            </a:r>
          </a:p>
          <a:p>
            <a:pPr>
              <a:spcAft>
                <a:spcPts val="0"/>
              </a:spcAft>
            </a:pPr>
            <a:r>
              <a:rPr lang="en-US" sz="3200" b="1" dirty="0" err="1">
                <a:solidFill>
                  <a:srgbClr val="0000CC"/>
                </a:solidFill>
                <a:latin typeface="Times New Roman" pitchFamily="18" charset="0"/>
                <a:ea typeface="Times New Roman"/>
                <a:cs typeface="Times New Roman" pitchFamily="18" charset="0"/>
              </a:rPr>
              <a:t>Buổi</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đầu</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tiên</a:t>
            </a:r>
            <a:r>
              <a:rPr lang="en-US" sz="3200" b="1" dirty="0">
                <a:solidFill>
                  <a:srgbClr val="FF0000"/>
                </a:solidFill>
                <a:latin typeface="Times New Roman" pitchFamily="18" charset="0"/>
                <a:ea typeface="Times New Roman"/>
                <a:cs typeface="Times New Roman" pitchFamily="18" charset="0"/>
              </a:rPr>
              <a:t>/</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đến</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lớp</a:t>
            </a:r>
            <a:r>
              <a:rPr lang="en-US" sz="3200" b="1" dirty="0">
                <a:solidFill>
                  <a:srgbClr val="FF0000"/>
                </a:solidFill>
                <a:latin typeface="Times New Roman" pitchFamily="18" charset="0"/>
                <a:ea typeface="Times New Roman"/>
                <a:cs typeface="Times New Roman" pitchFamily="18" charset="0"/>
              </a:rPr>
              <a:t>/</a:t>
            </a:r>
            <a:endParaRPr lang="vi-VN" sz="3200" b="1" dirty="0">
              <a:solidFill>
                <a:srgbClr val="FF0000"/>
              </a:solidFill>
              <a:latin typeface="Times New Roman" pitchFamily="18" charset="0"/>
              <a:ea typeface="Times New Roman"/>
              <a:cs typeface="Times New Roman" pitchFamily="18" charset="0"/>
            </a:endParaRPr>
          </a:p>
          <a:p>
            <a:pPr>
              <a:spcAft>
                <a:spcPts val="0"/>
              </a:spcAft>
            </a:pPr>
            <a:r>
              <a:rPr lang="vi-VN" sz="3200" b="1" dirty="0">
                <a:solidFill>
                  <a:srgbClr val="0000CC"/>
                </a:solidFill>
                <a:latin typeface="Times New Roman" pitchFamily="18" charset="0"/>
                <a:ea typeface="Times New Roman"/>
                <a:cs typeface="Times New Roman" pitchFamily="18" charset="0"/>
              </a:rPr>
              <a:t>Nay</a:t>
            </a:r>
            <a:r>
              <a:rPr lang="vi-VN" sz="3200" b="1" dirty="0">
                <a:solidFill>
                  <a:srgbClr val="FF0000"/>
                </a:solidFill>
                <a:latin typeface="Times New Roman" pitchFamily="18" charset="0"/>
                <a:ea typeface="Times New Roman"/>
                <a:cs typeface="Times New Roman" pitchFamily="18" charset="0"/>
              </a:rPr>
              <a:t>/ </a:t>
            </a:r>
            <a:r>
              <a:rPr lang="vi-VN" sz="3200" b="1" dirty="0">
                <a:solidFill>
                  <a:srgbClr val="0000CC"/>
                </a:solidFill>
                <a:latin typeface="Times New Roman" pitchFamily="18" charset="0"/>
                <a:ea typeface="Times New Roman"/>
                <a:cs typeface="Times New Roman" pitchFamily="18" charset="0"/>
              </a:rPr>
              <a:t>con đường xa tắp</a:t>
            </a:r>
            <a:r>
              <a:rPr lang="en-US" sz="3200" b="1" dirty="0">
                <a:solidFill>
                  <a:srgbClr val="FF0000"/>
                </a:solidFill>
                <a:latin typeface="Times New Roman" pitchFamily="18" charset="0"/>
                <a:ea typeface="Times New Roman"/>
                <a:cs typeface="Times New Roman" pitchFamily="18" charset="0"/>
              </a:rPr>
              <a:t>/</a:t>
            </a:r>
            <a:endParaRPr lang="vi-VN" sz="3200" b="1" dirty="0">
              <a:solidFill>
                <a:srgbClr val="FF0000"/>
              </a:solidFill>
              <a:latin typeface="Times New Roman" pitchFamily="18" charset="0"/>
              <a:ea typeface="Times New Roman"/>
              <a:cs typeface="Times New Roman" pitchFamily="18" charset="0"/>
            </a:endParaRPr>
          </a:p>
          <a:p>
            <a:pPr>
              <a:spcAft>
                <a:spcPts val="0"/>
              </a:spcAft>
            </a:pPr>
            <a:r>
              <a:rPr lang="vi-VN" sz="3200" b="1" dirty="0">
                <a:solidFill>
                  <a:srgbClr val="0000CC"/>
                </a:solidFill>
                <a:latin typeface="Times New Roman" pitchFamily="18" charset="0"/>
                <a:ea typeface="Times New Roman"/>
                <a:cs typeface="Times New Roman" pitchFamily="18" charset="0"/>
              </a:rPr>
              <a:t>Vẫn đang chờ tôi đi.</a:t>
            </a:r>
            <a:r>
              <a:rPr lang="en-US" sz="3200" b="1" dirty="0">
                <a:solidFill>
                  <a:srgbClr val="FF0000"/>
                </a:solidFill>
                <a:latin typeface="Times New Roman" pitchFamily="18" charset="0"/>
                <a:ea typeface="Times New Roman"/>
                <a:cs typeface="Times New Roman" pitchFamily="18" charset="0"/>
              </a:rPr>
              <a:t>//</a:t>
            </a:r>
            <a:endParaRPr lang="vi-VN" sz="3200" dirty="0">
              <a:latin typeface="Times New Roman" pitchFamily="18" charset="0"/>
              <a:cs typeface="Times New Roman" pitchFamily="18" charset="0"/>
            </a:endParaRPr>
          </a:p>
        </p:txBody>
      </p:sp>
      <p:sp>
        <p:nvSpPr>
          <p:cNvPr id="19" name="Rectangle 18">
            <a:hlinkClick r:id="rId2" action="ppaction://hlinkpres?slideindex=1&amp;slidetitle="/>
          </p:cNvPr>
          <p:cNvSpPr/>
          <p:nvPr/>
        </p:nvSpPr>
        <p:spPr>
          <a:xfrm>
            <a:off x="0" y="5500690"/>
            <a:ext cx="2786018" cy="584775"/>
          </a:xfrm>
          <a:prstGeom prst="rect">
            <a:avLst/>
          </a:prstGeom>
        </p:spPr>
        <p:txBody>
          <a:bodyPr wrap="square">
            <a:spAutoFit/>
          </a:bodyPr>
          <a:lstStyle/>
          <a:p>
            <a:pPr algn="just"/>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Ngưỡng</a:t>
            </a:r>
            <a:r>
              <a:rPr lang="en-US" sz="3200" b="1" dirty="0">
                <a:solidFill>
                  <a:srgbClr val="0000CC"/>
                </a:solidFill>
                <a:latin typeface="Times New Roman" pitchFamily="18" charset="0"/>
                <a:ea typeface="Times New Roman"/>
                <a:cs typeface="Times New Roman" pitchFamily="18" charset="0"/>
              </a:rPr>
              <a:t> </a:t>
            </a:r>
            <a:r>
              <a:rPr lang="en-US" sz="3200" b="1" dirty="0" err="1">
                <a:solidFill>
                  <a:srgbClr val="0000CC"/>
                </a:solidFill>
                <a:latin typeface="Times New Roman" pitchFamily="18" charset="0"/>
                <a:ea typeface="Times New Roman"/>
                <a:cs typeface="Times New Roman" pitchFamily="18" charset="0"/>
              </a:rPr>
              <a:t>cửa</a:t>
            </a:r>
            <a:r>
              <a:rPr lang="en-US" sz="3200" b="1" dirty="0">
                <a:solidFill>
                  <a:srgbClr val="0000CC"/>
                </a:solidFill>
                <a:latin typeface="Times New Roman" pitchFamily="18" charset="0"/>
                <a:ea typeface="Times New Roman"/>
                <a:cs typeface="Times New Roman" pitchFamily="18" charset="0"/>
              </a:rPr>
              <a:t>:</a:t>
            </a:r>
            <a:endParaRPr lang="en-US" sz="3200" b="1" dirty="0">
              <a:solidFill>
                <a:srgbClr val="0000CC"/>
              </a:solidFill>
              <a:latin typeface="Times New Roman" pitchFamily="18" charset="0"/>
              <a:cs typeface="Times New Roman" pitchFamily="18" charset="0"/>
            </a:endParaRPr>
          </a:p>
        </p:txBody>
      </p:sp>
      <p:sp>
        <p:nvSpPr>
          <p:cNvPr id="20" name="Rectangle 19">
            <a:hlinkClick r:id="rId3" action="ppaction://hlinkpres?slideindex=1&amp;slidetitle="/>
          </p:cNvPr>
          <p:cNvSpPr/>
          <p:nvPr/>
        </p:nvSpPr>
        <p:spPr>
          <a:xfrm>
            <a:off x="7715240" y="5857880"/>
            <a:ext cx="2071702" cy="584775"/>
          </a:xfrm>
          <a:prstGeom prst="rect">
            <a:avLst/>
          </a:prstGeom>
        </p:spPr>
        <p:txBody>
          <a:bodyPr wrap="square">
            <a:spAutoFit/>
          </a:bodyPr>
          <a:lstStyle/>
          <a:p>
            <a:pPr algn="just"/>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Đi</a:t>
            </a:r>
            <a:r>
              <a:rPr lang="en-US" sz="3200" b="1" dirty="0">
                <a:solidFill>
                  <a:srgbClr val="0000CC"/>
                </a:solidFill>
                <a:latin typeface="Times New Roman" pitchFamily="18" charset="0"/>
                <a:cs typeface="Times New Roman" pitchFamily="18" charset="0"/>
              </a:rPr>
              <a:t> men:</a:t>
            </a:r>
          </a:p>
        </p:txBody>
      </p:sp>
      <p:pic>
        <p:nvPicPr>
          <p:cNvPr id="21"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952" r="7701" b="-1"/>
          <a:stretch/>
        </p:blipFill>
        <p:spPr bwMode="auto">
          <a:xfrm>
            <a:off x="6286480" y="6715136"/>
            <a:ext cx="3500462" cy="2714644"/>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58078"/>
            <a:ext cx="5033964" cy="2928922"/>
          </a:xfrm>
          <a:prstGeom prst="rect">
            <a:avLst/>
          </a:prstGeom>
        </p:spPr>
      </p:pic>
      <p:sp>
        <p:nvSpPr>
          <p:cNvPr id="23" name="AutoShape 8"/>
          <p:cNvSpPr>
            <a:spLocks noChangeArrowheads="1"/>
          </p:cNvSpPr>
          <p:nvPr/>
        </p:nvSpPr>
        <p:spPr bwMode="auto">
          <a:xfrm>
            <a:off x="1071506" y="9072590"/>
            <a:ext cx="719095" cy="230996"/>
          </a:xfrm>
          <a:prstGeom prst="rightArrow">
            <a:avLst>
              <a:gd name="adj1" fmla="val 50000"/>
              <a:gd name="adj2" fmla="val 144934"/>
            </a:avLst>
          </a:prstGeom>
          <a:solidFill>
            <a:srgbClr val="66FFFF"/>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en-US" sz="3600">
              <a:latin typeface="Times New Roman" panose="02020603050405020304" pitchFamily="18" charset="0"/>
            </a:endParaRPr>
          </a:p>
        </p:txBody>
      </p:sp>
      <p:pic>
        <p:nvPicPr>
          <p:cNvPr id="24"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276" r="19526"/>
          <a:stretch/>
        </p:blipFill>
        <p:spPr bwMode="auto">
          <a:xfrm>
            <a:off x="10001256" y="6357946"/>
            <a:ext cx="4000527" cy="278608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9501190" y="5857880"/>
            <a:ext cx="8429620" cy="584775"/>
          </a:xfrm>
          <a:prstGeom prst="rect">
            <a:avLst/>
          </a:prstGeom>
          <a:noFill/>
        </p:spPr>
        <p:txBody>
          <a:bodyPr wrap="square" rtlCol="0">
            <a:spAutoFit/>
          </a:bodyPr>
          <a:lstStyle/>
          <a:p>
            <a:r>
              <a:rPr lang="en-US" sz="3200" b="1" dirty="0" err="1">
                <a:solidFill>
                  <a:srgbClr val="006600"/>
                </a:solidFill>
                <a:latin typeface="Times New Roman" panose="02020603050405020304" pitchFamily="18" charset="0"/>
                <a:cs typeface="Times New Roman" panose="02020603050405020304" pitchFamily="18" charset="0"/>
              </a:rPr>
              <a:t>Bám</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vào</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vật</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gì</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đó</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để</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đi</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cho</a:t>
            </a:r>
            <a:r>
              <a:rPr lang="en-US" sz="3200" b="1" dirty="0">
                <a:solidFill>
                  <a:srgbClr val="006600"/>
                </a:solidFill>
                <a:latin typeface="Times New Roman" panose="02020603050405020304" pitchFamily="18" charset="0"/>
                <a:cs typeface="Times New Roman" panose="02020603050405020304" pitchFamily="18" charset="0"/>
              </a:rPr>
              <a:t> </a:t>
            </a:r>
            <a:r>
              <a:rPr lang="en-US" sz="3200" b="1" dirty="0" err="1">
                <a:solidFill>
                  <a:srgbClr val="006600"/>
                </a:solidFill>
                <a:latin typeface="Times New Roman" panose="02020603050405020304" pitchFamily="18" charset="0"/>
                <a:cs typeface="Times New Roman" panose="02020603050405020304" pitchFamily="18" charset="0"/>
              </a:rPr>
              <a:t>vững</a:t>
            </a:r>
            <a:r>
              <a:rPr lang="en-US" sz="3200" b="1" dirty="0">
                <a:solidFill>
                  <a:srgbClr val="006600"/>
                </a:solidFill>
                <a:latin typeface="Times New Roman" panose="02020603050405020304" pitchFamily="18" charset="0"/>
                <a:cs typeface="Times New Roman" panose="02020603050405020304" pitchFamily="18" charset="0"/>
              </a:rPr>
              <a:t>.</a:t>
            </a:r>
            <a:endParaRPr lang="vi-VN" sz="3200" b="1" dirty="0">
              <a:solidFill>
                <a:srgbClr val="006600"/>
              </a:solidFill>
            </a:endParaRPr>
          </a:p>
        </p:txBody>
      </p:sp>
      <p:pic>
        <p:nvPicPr>
          <p:cNvPr id="2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01784" y="6643698"/>
            <a:ext cx="4286216" cy="2571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p:cNvSpPr txBox="1"/>
          <p:nvPr/>
        </p:nvSpPr>
        <p:spPr>
          <a:xfrm>
            <a:off x="0" y="6072194"/>
            <a:ext cx="6143604" cy="954107"/>
          </a:xfrm>
          <a:prstGeom prst="rect">
            <a:avLst/>
          </a:prstGeom>
          <a:noFill/>
        </p:spPr>
        <p:txBody>
          <a:bodyPr wrap="square" rtlCol="0">
            <a:spAutoFit/>
          </a:bodyPr>
          <a:lstStyle/>
          <a:p>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Thanh</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dưới</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cửa</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khung</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cửa</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ra</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vào</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thường</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chỉ</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có</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ở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nhà</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gỗ</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hoặc</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nhà</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 </a:t>
            </a:r>
            <a:r>
              <a:rPr lang="en-US" altLang="vi-VN" sz="2800" b="1" dirty="0" err="1">
                <a:solidFill>
                  <a:srgbClr val="006600"/>
                </a:solidFill>
                <a:latin typeface="Times New Roman" panose="02020603050405020304" pitchFamily="18" charset="0"/>
                <a:ea typeface="Arial-Rounded" panose="020B0500000000000000" charset="0"/>
                <a:cs typeface="Times New Roman" panose="02020603050405020304" pitchFamily="18" charset="0"/>
              </a:rPr>
              <a:t>tranh</a:t>
            </a:r>
            <a:r>
              <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rPr>
              <a:t>.</a:t>
            </a:r>
            <a:endParaRPr lang="en-US" altLang="vi-VN" sz="2800" b="1" dirty="0">
              <a:solidFill>
                <a:srgbClr val="006600"/>
              </a:solidFill>
              <a:latin typeface="Times New Roman" panose="02020603050405020304" pitchFamily="18" charset="0"/>
              <a:ea typeface="Arial-Rounded" panose="020B0500000000000000" charset="0"/>
              <a:cs typeface="Times New Roman" panose="02020603050405020304" pitchFamily="18" charset="0"/>
              <a:sym typeface="+mn-lt"/>
            </a:endParaRPr>
          </a:p>
        </p:txBody>
      </p:sp>
      <p:sp>
        <p:nvSpPr>
          <p:cNvPr id="28" name="TextBox 27">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29689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additive="base">
                                        <p:cTn id="55" dur="500" fill="hold"/>
                                        <p:tgtEl>
                                          <p:spTgt spid="27"/>
                                        </p:tgtEl>
                                        <p:attrNameLst>
                                          <p:attrName>ppt_x</p:attrName>
                                        </p:attrNameLst>
                                      </p:cBhvr>
                                      <p:tavLst>
                                        <p:tav tm="0">
                                          <p:val>
                                            <p:strVal val="#ppt_x"/>
                                          </p:val>
                                        </p:tav>
                                        <p:tav tm="100000">
                                          <p:val>
                                            <p:strVal val="#ppt_x"/>
                                          </p:val>
                                        </p:tav>
                                      </p:tavLst>
                                    </p:anim>
                                    <p:anim calcmode="lin" valueType="num">
                                      <p:cBhvr additive="base">
                                        <p:cTn id="5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additive="base">
                                        <p:cTn id="66" dur="500" fill="hold"/>
                                        <p:tgtEl>
                                          <p:spTgt spid="24"/>
                                        </p:tgtEl>
                                        <p:attrNameLst>
                                          <p:attrName>ppt_x</p:attrName>
                                        </p:attrNameLst>
                                      </p:cBhvr>
                                      <p:tavLst>
                                        <p:tav tm="0">
                                          <p:val>
                                            <p:strVal val="#ppt_x"/>
                                          </p:val>
                                        </p:tav>
                                        <p:tav tm="100000">
                                          <p:val>
                                            <p:strVal val="#ppt_x"/>
                                          </p:val>
                                        </p:tav>
                                      </p:tavLst>
                                    </p:anim>
                                    <p:anim calcmode="lin" valueType="num">
                                      <p:cBhvr additive="base">
                                        <p:cTn id="67" dur="500" fill="hold"/>
                                        <p:tgtEl>
                                          <p:spTgt spid="24"/>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 calcmode="lin" valueType="num">
                                      <p:cBhvr additive="base">
                                        <p:cTn id="71" dur="500" fill="hold"/>
                                        <p:tgtEl>
                                          <p:spTgt spid="26"/>
                                        </p:tgtEl>
                                        <p:attrNameLst>
                                          <p:attrName>ppt_x</p:attrName>
                                        </p:attrNameLst>
                                      </p:cBhvr>
                                      <p:tavLst>
                                        <p:tav tm="0">
                                          <p:val>
                                            <p:strVal val="#ppt_x"/>
                                          </p:val>
                                        </p:tav>
                                        <p:tav tm="100000">
                                          <p:val>
                                            <p:strVal val="#ppt_x"/>
                                          </p:val>
                                        </p:tav>
                                      </p:tavLst>
                                    </p:anim>
                                    <p:anim calcmode="lin" valueType="num">
                                      <p:cBhvr additive="base">
                                        <p:cTn id="7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25"/>
                                        </p:tgtEl>
                                        <p:attrNameLst>
                                          <p:attrName>style.visibility</p:attrName>
                                        </p:attrNameLst>
                                      </p:cBhvr>
                                      <p:to>
                                        <p:strVal val="visible"/>
                                      </p:to>
                                    </p:set>
                                    <p:anim calcmode="discrete" valueType="clr">
                                      <p:cBhvr override="childStyle">
                                        <p:cTn id="7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25"/>
                                        </p:tgtEl>
                                        <p:attrNameLst>
                                          <p:attrName>fillcolor</p:attrName>
                                        </p:attrNameLst>
                                      </p:cBhvr>
                                      <p:tavLst>
                                        <p:tav tm="0">
                                          <p:val>
                                            <p:clrVal>
                                              <a:schemeClr val="accent2"/>
                                            </p:clrVal>
                                          </p:val>
                                        </p:tav>
                                        <p:tav tm="50000">
                                          <p:val>
                                            <p:clrVal>
                                              <a:schemeClr val="hlink"/>
                                            </p:clrVal>
                                          </p:val>
                                        </p:tav>
                                      </p:tavLst>
                                    </p:anim>
                                    <p:set>
                                      <p:cBhvr>
                                        <p:cTn id="79" dur="80"/>
                                        <p:tgtEl>
                                          <p:spTgt spid="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6" grpId="0"/>
      <p:bldP spid="17" grpId="0"/>
      <p:bldP spid="18" grpId="0"/>
      <p:bldP spid="19" grpId="0"/>
      <p:bldP spid="20" grpId="0"/>
      <p:bldP spid="25"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64736" y="8818927"/>
            <a:ext cx="12649200" cy="1600438"/>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4400" b="1" dirty="0" err="1">
                <a:solidFill>
                  <a:schemeClr val="bg1"/>
                </a:solidFill>
                <a:latin typeface="Times New Roman" panose="02020603050405020304" pitchFamily="18" charset="0"/>
                <a:cs typeface="Times New Roman" panose="02020603050405020304" pitchFamily="18" charset="0"/>
              </a:rPr>
              <a:t>Ngưỡng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cửa</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Thanh</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dưới</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của</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khung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cửa</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ra</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vào</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thường</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chỉ</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có</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nhà</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gỗ</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hoặc</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nhà</a:t>
            </a:r>
            <a:r>
              <a:rPr lang="en-US" sz="4400" b="1" dirty="0">
                <a:solidFill>
                  <a:schemeClr val="bg1"/>
                </a:solidFill>
                <a:latin typeface="Times New Roman" panose="02020603050405020304" pitchFamily="18" charset="0"/>
                <a:cs typeface="Times New Roman" panose="02020603050405020304" pitchFamily="18" charset="0"/>
              </a:rPr>
              <a:t> </a:t>
            </a:r>
            <a:r>
              <a:rPr lang="en-US" sz="4400" b="1" dirty="0" err="1">
                <a:solidFill>
                  <a:schemeClr val="bg1"/>
                </a:solidFill>
                <a:latin typeface="Times New Roman" panose="02020603050405020304" pitchFamily="18" charset="0"/>
                <a:cs typeface="Times New Roman" panose="02020603050405020304" pitchFamily="18" charset="0"/>
              </a:rPr>
              <a:t>tranh</a:t>
            </a:r>
            <a:r>
              <a:rPr lang="en-US" sz="4400" b="1" dirty="0">
                <a:solidFill>
                  <a:schemeClr val="bg1"/>
                </a:solidFill>
                <a:latin typeface="Times New Roman" panose="02020603050405020304" pitchFamily="18" charset="0"/>
                <a:cs typeface="Times New Roman" panose="02020603050405020304" pitchFamily="18" charset="0"/>
              </a:rPr>
              <a:t>.</a:t>
            </a:r>
          </a:p>
        </p:txBody>
      </p:sp>
      <p:sp>
        <p:nvSpPr>
          <p:cNvPr id="5" name="Right Arrow 4"/>
          <p:cNvSpPr/>
          <p:nvPr/>
        </p:nvSpPr>
        <p:spPr>
          <a:xfrm rot="3774964">
            <a:off x="3362616" y="7995206"/>
            <a:ext cx="777141" cy="990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4283868">
            <a:off x="10993598" y="5301501"/>
            <a:ext cx="609600" cy="4555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763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cstate="print">
            <a:extLst>
              <a:ext uri="{28A0092B-C50C-407E-A947-70E740481C1C}">
                <a14:useLocalDpi xmlns:a14="http://schemas.microsoft.com/office/drawing/2010/main" val="0"/>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2" cstate="print"/>
          <a:srcRect/>
          <a:stretch>
            <a:fillRect/>
          </a:stretch>
        </p:blipFill>
        <p:spPr>
          <a:xfrm>
            <a:off x="15853765" y="8065718"/>
            <a:ext cx="2423447" cy="2293187"/>
          </a:xfrm>
          <a:prstGeom prst="rect">
            <a:avLst/>
          </a:prstGeom>
        </p:spPr>
      </p:pic>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3"/>
          <a:stretch>
            <a:fillRect/>
          </a:stretch>
        </p:blipFill>
        <p:spPr>
          <a:xfrm>
            <a:off x="144226" y="0"/>
            <a:ext cx="17923348" cy="907259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1295400" y="9157218"/>
            <a:ext cx="3522102" cy="769441"/>
          </a:xfrm>
          <a:prstGeom prst="rect">
            <a:avLst/>
          </a:prstGeom>
          <a:noFill/>
        </p:spPr>
        <p:txBody>
          <a:bodyPr wrap="square" rtlCol="0">
            <a:spAutoFit/>
          </a:bodyPr>
          <a:lstStyle/>
          <a:p>
            <a:pPr algn="ctr"/>
            <a:r>
              <a:rPr lang="en-US" sz="4400" b="1" dirty="0" err="1">
                <a:solidFill>
                  <a:srgbClr val="0000FF"/>
                </a:solidFill>
                <a:latin typeface="Times New Roman" panose="02020603050405020304" pitchFamily="18" charset="0"/>
                <a:cs typeface="Times New Roman" panose="02020603050405020304" pitchFamily="18" charset="0"/>
              </a:rPr>
              <a:t>Thời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tấm</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bé</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DC909DC-F0F8-0591-D4E9-74AEF42A1B35}"/>
              </a:ext>
            </a:extLst>
          </p:cNvPr>
          <p:cNvSpPr txBox="1"/>
          <p:nvPr/>
        </p:nvSpPr>
        <p:spPr>
          <a:xfrm>
            <a:off x="5617134" y="9144028"/>
            <a:ext cx="6934200" cy="769441"/>
          </a:xfrm>
          <a:prstGeom prst="rect">
            <a:avLst/>
          </a:prstGeom>
          <a:noFill/>
        </p:spPr>
        <p:txBody>
          <a:bodyPr wrap="square" rtlCol="0">
            <a:spAutoFit/>
          </a:bodyPr>
          <a:lstStyle/>
          <a:p>
            <a:pPr algn="ctr"/>
            <a:r>
              <a:rPr lang="en-US" sz="4400" b="1" dirty="0" err="1">
                <a:solidFill>
                  <a:srgbClr val="0000FF"/>
                </a:solidFill>
                <a:latin typeface="Times New Roman" panose="02020603050405020304" pitchFamily="18" charset="0"/>
                <a:cs typeface="Times New Roman" panose="02020603050405020304" pitchFamily="18" charset="0"/>
              </a:rPr>
              <a:t>Khi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lớn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hơn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bạn</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bè</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tới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chơi</a:t>
            </a:r>
            <a:endParaRPr lang="en-US" sz="4400" b="1" dirty="0">
              <a:solidFill>
                <a:srgbClr val="0000FF"/>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1A8854F-FC55-4BF6-CD18-303145D90220}"/>
              </a:ext>
            </a:extLst>
          </p:cNvPr>
          <p:cNvSpPr txBox="1"/>
          <p:nvPr/>
        </p:nvSpPr>
        <p:spPr>
          <a:xfrm>
            <a:off x="12429964" y="9144028"/>
            <a:ext cx="5881985" cy="769441"/>
          </a:xfrm>
          <a:prstGeom prst="rect">
            <a:avLst/>
          </a:prstGeom>
          <a:noFill/>
        </p:spPr>
        <p:txBody>
          <a:bodyPr wrap="square" rtlCol="0">
            <a:spAutoFit/>
          </a:bodyPr>
          <a:lstStyle/>
          <a:p>
            <a:pPr algn="ctr"/>
            <a:r>
              <a:rPr lang="en-US" sz="4400" b="1" dirty="0" err="1">
                <a:solidFill>
                  <a:srgbClr val="0000FF"/>
                </a:solidFill>
                <a:latin typeface="Times New Roman" panose="02020603050405020304" pitchFamily="18" charset="0"/>
                <a:cs typeface="Times New Roman" panose="02020603050405020304" pitchFamily="18" charset="0"/>
              </a:rPr>
              <a:t>Đi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học</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buổi</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đầu</a:t>
            </a:r>
            <a:r>
              <a:rPr lang="en-US" sz="4400" b="1" dirty="0">
                <a:solidFill>
                  <a:srgbClr val="0000FF"/>
                </a:solidFill>
                <a:latin typeface="Times New Roman" panose="02020603050405020304" pitchFamily="18" charset="0"/>
                <a:cs typeface="Times New Roman" panose="02020603050405020304" pitchFamily="18" charset="0"/>
              </a:rPr>
              <a:t> </a:t>
            </a:r>
            <a:r>
              <a:rPr lang="en-US" sz="4400" b="1" dirty="0" err="1">
                <a:solidFill>
                  <a:srgbClr val="0000FF"/>
                </a:solidFill>
                <a:latin typeface="Times New Roman" panose="02020603050405020304" pitchFamily="18" charset="0"/>
                <a:cs typeface="Times New Roman" panose="02020603050405020304" pitchFamily="18" charset="0"/>
              </a:rPr>
              <a:t>tiên</a:t>
            </a:r>
            <a:endParaRPr lang="en-US" sz="44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0010" y="2919569"/>
            <a:ext cx="2806838" cy="267597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250365" y="2831413"/>
            <a:ext cx="7393833" cy="1523495"/>
          </a:xfrm>
          <a:prstGeom prst="rect">
            <a:avLst/>
          </a:prstGeom>
          <a:noFill/>
        </p:spPr>
        <p:txBody>
          <a:bodyPr wrap="square" lIns="137160" tIns="68580" rIns="137160" bIns="68580" rtlCol="0">
            <a:spAutoFit/>
          </a:bodyPr>
          <a:lstStyle/>
          <a:p>
            <a:r>
              <a:rPr lang="en-US" sz="9000" b="1" dirty="0">
                <a:solidFill>
                  <a:srgbClr val="0000FF"/>
                </a:solidFill>
                <a:latin typeface="Times New Roman" pitchFamily="18" charset="0"/>
                <a:cs typeface="Times New Roman" pitchFamily="18" charset="0"/>
              </a:rPr>
              <a:t>ĐỌC NHÓM</a:t>
            </a:r>
            <a:endParaRPr lang="vi-VN" sz="9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3078" y="4657227"/>
            <a:ext cx="2208152" cy="307915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3649" y="4657227"/>
            <a:ext cx="2208152" cy="30791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6427" y="4657227"/>
            <a:ext cx="2208152" cy="30791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714582" y="8020433"/>
            <a:ext cx="6322262" cy="2169825"/>
          </a:xfrm>
          <a:prstGeom prst="rect">
            <a:avLst/>
          </a:prstGeom>
          <a:noFill/>
        </p:spPr>
        <p:txBody>
          <a:bodyPr wrap="square" lIns="137160" tIns="68580" rIns="137160" bIns="68580" rtlCol="0">
            <a:spAutoFit/>
          </a:bodyPr>
          <a:lstStyle/>
          <a:p>
            <a:pPr algn="ctr"/>
            <a:r>
              <a:rPr lang="en-US" sz="6600" b="1" dirty="0">
                <a:solidFill>
                  <a:srgbClr val="008000"/>
                </a:solidFill>
                <a:latin typeface="Times New Roman" pitchFamily="18" charset="0"/>
                <a:cs typeface="Times New Roman" pitchFamily="18" charset="0"/>
              </a:rPr>
              <a:t>ĐỌC NỐI TIẾP TRƯỚC LỚP</a:t>
            </a:r>
            <a:endParaRPr lang="vi-VN" sz="6600" b="1" dirty="0">
              <a:solidFill>
                <a:srgbClr val="008000"/>
              </a:solidFill>
              <a:latin typeface="Times New Roman" pitchFamily="18" charset="0"/>
              <a:cs typeface="Times New Roman" pitchFamily="18" charset="0"/>
            </a:endParaRPr>
          </a:p>
        </p:txBody>
      </p:sp>
      <p:sp>
        <p:nvSpPr>
          <p:cNvPr id="16" name="TextBox 15"/>
          <p:cNvSpPr txBox="1"/>
          <p:nvPr/>
        </p:nvSpPr>
        <p:spPr>
          <a:xfrm>
            <a:off x="10162466" y="6750857"/>
            <a:ext cx="5839535" cy="2354491"/>
          </a:xfrm>
          <a:prstGeom prst="rect">
            <a:avLst/>
          </a:prstGeom>
          <a:noFill/>
        </p:spPr>
        <p:txBody>
          <a:bodyPr wrap="square" lIns="137160" tIns="68580" rIns="137160" bIns="68580" rtlCol="0">
            <a:spAutoFit/>
          </a:bodyPr>
          <a:lstStyle/>
          <a:p>
            <a:pPr algn="ctr"/>
            <a:r>
              <a:rPr lang="en-US" sz="7200" b="1" dirty="0">
                <a:solidFill>
                  <a:srgbClr val="FF0000"/>
                </a:solidFill>
                <a:latin typeface="Times New Roman" pitchFamily="18" charset="0"/>
                <a:cs typeface="Times New Roman" pitchFamily="18" charset="0"/>
              </a:rPr>
              <a:t>ĐỌC LẠI </a:t>
            </a:r>
          </a:p>
          <a:p>
            <a:pPr algn="ctr"/>
            <a:r>
              <a:rPr lang="en-US" sz="7200" b="1" dirty="0">
                <a:solidFill>
                  <a:srgbClr val="FF0000"/>
                </a:solidFill>
                <a:latin typeface="Times New Roman" pitchFamily="18" charset="0"/>
                <a:cs typeface="Times New Roman" pitchFamily="18" charset="0"/>
              </a:rPr>
              <a:t>CẢ BÀI</a:t>
            </a:r>
            <a:endParaRPr lang="vi-VN" sz="7200" b="1" dirty="0">
              <a:solidFill>
                <a:srgbClr val="FF0000"/>
              </a:solidFill>
              <a:latin typeface="Times New Roman" pitchFamily="18" charset="0"/>
              <a:cs typeface="Times New Roman" pitchFamily="18" charset="0"/>
            </a:endParaRPr>
          </a:p>
        </p:txBody>
      </p:sp>
      <p:sp>
        <p:nvSpPr>
          <p:cNvPr id="17" name="TextBox 16">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TextBox 18"/>
          <p:cNvSpPr txBox="1"/>
          <p:nvPr/>
        </p:nvSpPr>
        <p:spPr>
          <a:xfrm>
            <a:off x="0" y="1285848"/>
            <a:ext cx="18288000" cy="707886"/>
          </a:xfrm>
          <a:prstGeom prst="rect">
            <a:avLst/>
          </a:prstGeom>
          <a:noFill/>
        </p:spPr>
        <p:txBody>
          <a:bodyPr wrap="square" rtlCol="0">
            <a:spAutoFit/>
          </a:bodyPr>
          <a:lstStyle/>
          <a:p>
            <a:pPr algn="ctr"/>
            <a:r>
              <a:rPr lang="en-US" sz="4000" b="1" err="1">
                <a:solidFill>
                  <a:srgbClr val="FF0000"/>
                </a:solidFill>
                <a:latin typeface="Times New Roman" pitchFamily="18" charset="0"/>
                <a:cs typeface="Times New Roman" pitchFamily="18" charset="0"/>
              </a:rPr>
              <a:t>Đọc</a:t>
            </a:r>
            <a:r>
              <a:rPr lang="en-US" sz="4000" b="1">
                <a:solidFill>
                  <a:srgbClr val="FF0000"/>
                </a:solidFill>
                <a:latin typeface="Times New Roman" pitchFamily="18" charset="0"/>
                <a:cs typeface="Times New Roman" pitchFamily="18" charset="0"/>
              </a:rPr>
              <a:t>: Ngưỡng </a:t>
            </a:r>
            <a:r>
              <a:rPr lang="en-US" sz="4000" b="1" dirty="0" err="1">
                <a:solidFill>
                  <a:srgbClr val="FF0000"/>
                </a:solidFill>
                <a:latin typeface="Times New Roman" pitchFamily="18" charset="0"/>
                <a:cs typeface="Times New Roman" pitchFamily="18" charset="0"/>
              </a:rPr>
              <a:t>cửa</a:t>
            </a:r>
            <a:endParaRPr lang="vi-VN" sz="4000" b="1" dirty="0">
              <a:solidFill>
                <a:srgbClr val="FF0000"/>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83535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4" name="TextBox 13"/>
          <p:cNvSpPr txBox="1"/>
          <p:nvPr/>
        </p:nvSpPr>
        <p:spPr>
          <a:xfrm>
            <a:off x="0" y="1285848"/>
            <a:ext cx="182880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Đọc:Ngưỡng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cửa</a:t>
            </a:r>
            <a:endParaRPr lang="vi-VN" sz="3600" b="1" dirty="0">
              <a:solidFill>
                <a:srgbClr val="FF0000"/>
              </a:solidFill>
              <a:latin typeface="Times New Roman" pitchFamily="18" charset="0"/>
              <a:cs typeface="Times New Roman" pitchFamily="18" charset="0"/>
            </a:endParaRPr>
          </a:p>
        </p:txBody>
      </p:sp>
      <p:sp>
        <p:nvSpPr>
          <p:cNvPr id="15" name="TextBox 14"/>
          <p:cNvSpPr txBox="1"/>
          <p:nvPr/>
        </p:nvSpPr>
        <p:spPr>
          <a:xfrm>
            <a:off x="80628" y="1785914"/>
            <a:ext cx="6588732" cy="646331"/>
          </a:xfrm>
          <a:prstGeom prst="rect">
            <a:avLst/>
          </a:prstGeom>
          <a:noFill/>
        </p:spPr>
        <p:txBody>
          <a:bodyPr wrap="square" rtlCol="0">
            <a:spAutoFit/>
          </a:bodyPr>
          <a:lstStyle/>
          <a:p>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Tìm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endParaRPr lang="en-US" sz="3600" b="1" dirty="0">
              <a:latin typeface="Times New Roman" pitchFamily="18" charset="0"/>
              <a:cs typeface="Times New Roman" pitchFamily="18" charset="0"/>
            </a:endParaRPr>
          </a:p>
        </p:txBody>
      </p:sp>
      <p:sp>
        <p:nvSpPr>
          <p:cNvPr id="16" name="Rectangle 15"/>
          <p:cNvSpPr/>
          <p:nvPr/>
        </p:nvSpPr>
        <p:spPr>
          <a:xfrm>
            <a:off x="0" y="2428856"/>
            <a:ext cx="15834518" cy="646331"/>
          </a:xfrm>
          <a:prstGeom prst="rect">
            <a:avLst/>
          </a:prstGeom>
        </p:spPr>
        <p:txBody>
          <a:bodyPr wrap="square">
            <a:spAutoFit/>
          </a:bodyPr>
          <a:lstStyle/>
          <a:p>
            <a:pPr>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a:solidFill>
                  <a:srgbClr val="FF0000"/>
                </a:solidFill>
                <a:latin typeface="Times New Roman"/>
                <a:ea typeface="Times New Roman"/>
              </a:rPr>
              <a:t>“</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bài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thơ</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chỉ</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17" name="Rectangle 16"/>
          <p:cNvSpPr/>
          <p:nvPr/>
        </p:nvSpPr>
        <p:spPr>
          <a:xfrm>
            <a:off x="215008" y="3000360"/>
            <a:ext cx="17569952" cy="646331"/>
          </a:xfrm>
          <a:prstGeom prst="rect">
            <a:avLst/>
          </a:prstGeom>
        </p:spPr>
        <p:txBody>
          <a:bodyPr wrap="square">
            <a:spAutoFit/>
          </a:bodyPr>
          <a:lstStyle/>
          <a:p>
            <a:pPr algn="just"/>
            <a:r>
              <a:rPr lang="nl-NL"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 </a:t>
            </a:r>
            <a:r>
              <a:rPr lang="nl-NL" sz="3600" b="1" dirty="0">
                <a:latin typeface="Times New Roman"/>
                <a:ea typeface="Times New Roman"/>
              </a:rPr>
              <a:t>“Nơi ấy” </a:t>
            </a:r>
            <a:r>
              <a:rPr lang="vi-VN" sz="3600" b="1" dirty="0">
                <a:latin typeface="Times New Roman"/>
                <a:ea typeface="Times New Roman"/>
              </a:rPr>
              <a:t>nói trong bài thơ </a:t>
            </a:r>
            <a:r>
              <a:rPr lang="nl-NL" sz="3600" b="1" dirty="0">
                <a:latin typeface="Times New Roman"/>
                <a:ea typeface="Times New Roman"/>
              </a:rPr>
              <a:t>là cái ngưỡng cửa</a:t>
            </a:r>
            <a:r>
              <a:rPr lang="vi-VN" sz="3600" b="1" dirty="0">
                <a:latin typeface="Times New Roman"/>
                <a:ea typeface="Times New Roman"/>
              </a:rPr>
              <a:t> – nơi gợi lên bao kỉ niệm của bạn nhỏ.</a:t>
            </a:r>
          </a:p>
        </p:txBody>
      </p:sp>
      <p:sp>
        <p:nvSpPr>
          <p:cNvPr id="18" name="Rectangle 17"/>
          <p:cNvSpPr/>
          <p:nvPr/>
        </p:nvSpPr>
        <p:spPr>
          <a:xfrm>
            <a:off x="0" y="3571864"/>
            <a:ext cx="18288000" cy="646331"/>
          </a:xfrm>
          <a:prstGeom prst="rect">
            <a:avLst/>
          </a:prstGeom>
        </p:spPr>
        <p:txBody>
          <a:bodyPr wrap="square">
            <a:spAutoFit/>
          </a:bodyPr>
          <a:lstStyle/>
          <a:p>
            <a:pPr algn="just">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vi-VN" sz="3600" b="1" dirty="0">
                <a:solidFill>
                  <a:srgbClr val="FF0000"/>
                </a:solidFill>
                <a:latin typeface="Times New Roman" pitchFamily="18" charset="0"/>
                <a:cs typeface="Times New Roman" pitchFamily="18" charset="0"/>
              </a:rPr>
              <a:t>2</a:t>
            </a:r>
            <a:r>
              <a:rPr lang="en-US" sz="3600" b="1" dirty="0">
                <a:solidFill>
                  <a:srgbClr val="FF0000"/>
                </a:solidFill>
                <a:latin typeface="Times New Roman" pitchFamily="18" charset="0"/>
                <a:cs typeface="Times New Roman" pitchFamily="18" charset="0"/>
              </a:rPr>
              <a:t>: </a:t>
            </a:r>
            <a:r>
              <a:rPr lang="en-US" sz="3600" b="1" dirty="0">
                <a:solidFill>
                  <a:srgbClr val="FF0000"/>
                </a:solidFill>
                <a:latin typeface="Times New Roman"/>
                <a:ea typeface="Times New Roman"/>
              </a:rPr>
              <a:t>: “ </a:t>
            </a:r>
            <a:r>
              <a:rPr lang="en-US" sz="3600" b="1" dirty="0" err="1">
                <a:solidFill>
                  <a:srgbClr val="FF0000"/>
                </a:solidFill>
                <a:latin typeface="Times New Roman"/>
                <a:ea typeface="Times New Roman"/>
              </a:rPr>
              <a:t>Nơi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ấy</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chứng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những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trong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cuộc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sống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bạn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nhỏ</a:t>
            </a:r>
            <a:r>
              <a:rPr lang="en-US" sz="3600" b="1" dirty="0">
                <a:solidFill>
                  <a:srgbClr val="FF0000"/>
                </a:solidFill>
                <a:latin typeface="Times New Roman"/>
                <a:ea typeface="Times New Roman"/>
              </a:rPr>
              <a:t> ?</a:t>
            </a:r>
            <a:endParaRPr lang="en-US" sz="3200" b="1" dirty="0">
              <a:solidFill>
                <a:srgbClr val="FF0000"/>
              </a:solidFill>
              <a:latin typeface="Times New Roman"/>
              <a:ea typeface="Times New Roman"/>
            </a:endParaRPr>
          </a:p>
        </p:txBody>
      </p:sp>
      <p:sp>
        <p:nvSpPr>
          <p:cNvPr id="19" name="Rectangle 18"/>
          <p:cNvSpPr/>
          <p:nvPr/>
        </p:nvSpPr>
        <p:spPr>
          <a:xfrm>
            <a:off x="215008" y="4143368"/>
            <a:ext cx="17569952" cy="646331"/>
          </a:xfrm>
          <a:prstGeom prst="rect">
            <a:avLst/>
          </a:prstGeom>
        </p:spPr>
        <p:txBody>
          <a:bodyPr wrap="square">
            <a:spAutoFit/>
          </a:bodyPr>
          <a:lstStyle/>
          <a:p>
            <a:pPr algn="just"/>
            <a:r>
              <a:rPr lang="vi-VN" sz="3600" b="1" dirty="0">
                <a:latin typeface="Times New Roman"/>
                <a:ea typeface="Times New Roman"/>
              </a:rPr>
              <a:t>- </a:t>
            </a:r>
            <a:r>
              <a:rPr lang="nl-NL" sz="3600" b="1" dirty="0">
                <a:latin typeface="Times New Roman"/>
                <a:ea typeface="Times New Roman"/>
              </a:rPr>
              <a:t>“Nơi ấy”</a:t>
            </a:r>
            <a:r>
              <a:rPr lang="vi-VN" sz="3600" b="1" dirty="0">
                <a:latin typeface="Times New Roman"/>
                <a:ea typeface="Times New Roman"/>
              </a:rPr>
              <a:t> ngưỡng cửa đã chứng kiến bạn nhỏ cùng bạn bè tới cùng chơi thật là vui.</a:t>
            </a:r>
            <a:endParaRPr lang="en-US" sz="3600" b="1" dirty="0">
              <a:latin typeface="Times New Roman" pitchFamily="18" charset="0"/>
              <a:cs typeface="Times New Roman" pitchFamily="18" charset="0"/>
            </a:endParaRPr>
          </a:p>
        </p:txBody>
      </p:sp>
      <p:sp>
        <p:nvSpPr>
          <p:cNvPr id="20" name="Rectangle 19"/>
          <p:cNvSpPr/>
          <p:nvPr/>
        </p:nvSpPr>
        <p:spPr>
          <a:xfrm>
            <a:off x="0" y="4714872"/>
            <a:ext cx="17784960" cy="1200329"/>
          </a:xfrm>
          <a:prstGeom prst="rect">
            <a:avLst/>
          </a:prstGeom>
        </p:spPr>
        <p:txBody>
          <a:bodyPr wrap="square">
            <a:spAutoFit/>
          </a:bodyPr>
          <a:lstStyle/>
          <a:p>
            <a:pPr algn="just">
              <a:spcAft>
                <a:spcPts val="0"/>
              </a:spcAft>
            </a:pP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a:solidFill>
                  <a:srgbClr val="FF0000"/>
                </a:solidFill>
                <a:latin typeface="Times New Roman"/>
                <a:ea typeface="Times New Roman"/>
              </a:rPr>
              <a:t>Theo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hình</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ảnh”con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đường</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xa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tắp</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muốn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nói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điều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gì</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Chọn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câu</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trả</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lời</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hoặc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nêu</a:t>
            </a:r>
            <a:r>
              <a:rPr lang="en-US" sz="3600" b="1" dirty="0">
                <a:solidFill>
                  <a:srgbClr val="FF0000"/>
                </a:solidFill>
                <a:latin typeface="Times New Roman"/>
                <a:ea typeface="Times New Roman"/>
              </a:rPr>
              <a:t> ý </a:t>
            </a:r>
            <a:r>
              <a:rPr lang="en-US" sz="3600" b="1" dirty="0" err="1">
                <a:solidFill>
                  <a:srgbClr val="FF0000"/>
                </a:solidFill>
                <a:latin typeface="Times New Roman"/>
                <a:ea typeface="Times New Roman"/>
              </a:rPr>
              <a:t>kiến</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khác</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của</a:t>
            </a:r>
            <a:r>
              <a:rPr lang="en-US" sz="3600" b="1" dirty="0">
                <a:solidFill>
                  <a:srgbClr val="FF0000"/>
                </a:solidFill>
                <a:latin typeface="Times New Roman"/>
                <a:ea typeface="Times New Roman"/>
              </a:rPr>
              <a:t> </a:t>
            </a:r>
            <a:r>
              <a:rPr lang="en-US" sz="3600" b="1" dirty="0" err="1">
                <a:solidFill>
                  <a:srgbClr val="FF0000"/>
                </a:solidFill>
                <a:latin typeface="Times New Roman"/>
                <a:ea typeface="Times New Roman"/>
              </a:rPr>
              <a:t>em</a:t>
            </a:r>
            <a:r>
              <a:rPr lang="en-US" sz="3600" b="1" dirty="0">
                <a:solidFill>
                  <a:srgbClr val="FF0000"/>
                </a:solidFill>
                <a:latin typeface="Times New Roman"/>
                <a:ea typeface="Times New Roman"/>
              </a:rPr>
              <a:t>. </a:t>
            </a:r>
            <a:endParaRPr lang="en-US" sz="3200" b="1" dirty="0">
              <a:solidFill>
                <a:srgbClr val="FF0000"/>
              </a:solidFill>
              <a:effectLst/>
              <a:latin typeface="Times New Roman"/>
              <a:ea typeface="Times New Roman"/>
            </a:endParaRPr>
          </a:p>
        </p:txBody>
      </p:sp>
      <p:sp>
        <p:nvSpPr>
          <p:cNvPr id="21" name="Rectangle 20"/>
          <p:cNvSpPr/>
          <p:nvPr/>
        </p:nvSpPr>
        <p:spPr>
          <a:xfrm>
            <a:off x="212638" y="5857880"/>
            <a:ext cx="17376377" cy="1754326"/>
          </a:xfrm>
          <a:prstGeom prst="rect">
            <a:avLst/>
          </a:prstGeom>
        </p:spPr>
        <p:txBody>
          <a:bodyPr wrap="square">
            <a:spAutoFit/>
          </a:bodyPr>
          <a:lstStyle/>
          <a:p>
            <a:r>
              <a:rPr lang="vi-VN" sz="3600" b="1" dirty="0">
                <a:latin typeface="Times New Roman" pitchFamily="18" charset="0"/>
                <a:cs typeface="Times New Roman" pitchFamily="18" charset="0"/>
              </a:rPr>
              <a:t>a) Hành trình học tập còn dài lâu.</a:t>
            </a:r>
          </a:p>
          <a:p>
            <a:r>
              <a:rPr lang="vi-VN" sz="3600" b="1" dirty="0">
                <a:latin typeface="Times New Roman" pitchFamily="18" charset="0"/>
                <a:cs typeface="Times New Roman" pitchFamily="18" charset="0"/>
              </a:rPr>
              <a:t>b)</a:t>
            </a:r>
            <a:r>
              <a:rPr lang="en-US" sz="3600" b="1" dirty="0">
                <a:latin typeface="Times New Roman" pitchFamily="18" charset="0"/>
                <a:cs typeface="Times New Roman" pitchFamily="18" charset="0"/>
              </a:rPr>
              <a:t> </a:t>
            </a:r>
            <a:r>
              <a:rPr lang="vi-VN" sz="3600" b="1" dirty="0">
                <a:latin typeface="Times New Roman" pitchFamily="18" charset="0"/>
                <a:cs typeface="Times New Roman" pitchFamily="18" charset="0"/>
              </a:rPr>
              <a:t>Nhiều điều mới mẻ chờ đón em ở phía trước.</a:t>
            </a:r>
          </a:p>
          <a:p>
            <a:r>
              <a:rPr lang="vi-VN" sz="3600" b="1" dirty="0">
                <a:latin typeface="Times New Roman" pitchFamily="18" charset="0"/>
                <a:cs typeface="Times New Roman" pitchFamily="18" charset="0"/>
              </a:rPr>
              <a:t>c) </a:t>
            </a:r>
            <a:r>
              <a:rPr lang="en-US" sz="3600" b="1" dirty="0">
                <a:latin typeface="Times New Roman" pitchFamily="18" charset="0"/>
                <a:cs typeface="Times New Roman" pitchFamily="18" charset="0"/>
              </a:rPr>
              <a:t>Đ</a:t>
            </a:r>
            <a:r>
              <a:rPr lang="vi-VN" sz="3600" b="1" dirty="0">
                <a:latin typeface="Times New Roman" pitchFamily="18" charset="0"/>
                <a:cs typeface="Times New Roman" pitchFamily="18" charset="0"/>
              </a:rPr>
              <a:t>ường đến tương lai còn xa</a:t>
            </a:r>
            <a:r>
              <a:rPr lang="en-US" sz="3600" b="1" dirty="0">
                <a:latin typeface="Times New Roman" pitchFamily="18" charset="0"/>
                <a:cs typeface="Times New Roman" pitchFamily="18" charset="0"/>
              </a:rPr>
              <a:t>.</a:t>
            </a:r>
            <a:endParaRPr lang="vi-VN" sz="3600" b="1" dirty="0">
              <a:latin typeface="Times New Roman" pitchFamily="18" charset="0"/>
              <a:cs typeface="Times New Roman" pitchFamily="18" charset="0"/>
            </a:endParaRPr>
          </a:p>
        </p:txBody>
      </p:sp>
      <p:sp>
        <p:nvSpPr>
          <p:cNvPr id="22" name="Rectangle 21"/>
          <p:cNvSpPr/>
          <p:nvPr/>
        </p:nvSpPr>
        <p:spPr>
          <a:xfrm>
            <a:off x="0" y="7500954"/>
            <a:ext cx="17376377" cy="1077218"/>
          </a:xfrm>
          <a:prstGeom prst="rect">
            <a:avLst/>
          </a:prstGeom>
        </p:spPr>
        <p:txBody>
          <a:bodyPr wrap="square">
            <a:spAutoFit/>
          </a:bodyPr>
          <a:lstStyle/>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ea typeface="+mj-ea"/>
                <a:cs typeface="Times New Roman" pitchFamily="18" charset="0"/>
              </a:rPr>
              <a:t>Câu</a:t>
            </a:r>
            <a:r>
              <a:rPr lang="en-US" sz="3200" b="1" dirty="0">
                <a:solidFill>
                  <a:srgbClr val="FF0000"/>
                </a:solidFill>
                <a:latin typeface="Times New Roman" pitchFamily="18" charset="0"/>
                <a:ea typeface="+mj-ea"/>
                <a:cs typeface="Times New Roman" pitchFamily="18" charset="0"/>
              </a:rPr>
              <a:t> </a:t>
            </a:r>
            <a:r>
              <a:rPr lang="vi-VN" sz="3200" b="1" dirty="0">
                <a:solidFill>
                  <a:srgbClr val="FF0000"/>
                </a:solidFill>
                <a:latin typeface="Times New Roman" pitchFamily="18" charset="0"/>
                <a:ea typeface="+mj-ea"/>
                <a:cs typeface="Times New Roman" pitchFamily="18" charset="0"/>
              </a:rPr>
              <a:t>4</a:t>
            </a:r>
            <a:r>
              <a:rPr lang="en-US" sz="3200" b="1" dirty="0">
                <a:solidFill>
                  <a:srgbClr val="FF0000"/>
                </a:solidFill>
                <a:latin typeface="Times New Roman" pitchFamily="18" charset="0"/>
                <a:ea typeface="+mj-ea"/>
                <a:cs typeface="Times New Roman" pitchFamily="18" charset="0"/>
              </a:rPr>
              <a:t>: </a:t>
            </a:r>
            <a:r>
              <a:rPr lang="en-US" sz="3200" b="1" kern="0" dirty="0" err="1">
                <a:solidFill>
                  <a:srgbClr val="FF0000"/>
                </a:solidFill>
                <a:latin typeface="Times New Roman"/>
                <a:ea typeface="Times New Roman"/>
                <a:cs typeface="+mj-cs"/>
              </a:rPr>
              <a:t>Ngưỡng</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cửa</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đã</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nhắc</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bạn</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nhỏ</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nhớ</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tới</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những</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ai</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giúp</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bạn</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nhỏ</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cảm</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nhận</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điều</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gì</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về</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những</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người</a:t>
            </a:r>
            <a:r>
              <a:rPr lang="en-US" sz="3200" b="1" kern="0" dirty="0">
                <a:solidFill>
                  <a:srgbClr val="FF0000"/>
                </a:solidFill>
                <a:latin typeface="Times New Roman"/>
                <a:ea typeface="Times New Roman"/>
                <a:cs typeface="+mj-cs"/>
              </a:rPr>
              <a:t> </a:t>
            </a:r>
            <a:r>
              <a:rPr lang="en-US" sz="3200" b="1" kern="0" dirty="0" err="1">
                <a:solidFill>
                  <a:srgbClr val="FF0000"/>
                </a:solidFill>
                <a:latin typeface="Times New Roman"/>
                <a:ea typeface="Times New Roman"/>
                <a:cs typeface="+mj-cs"/>
              </a:rPr>
              <a:t>đó</a:t>
            </a:r>
            <a:r>
              <a:rPr lang="en-US" sz="3200" b="1" kern="0" dirty="0">
                <a:solidFill>
                  <a:srgbClr val="FF0000"/>
                </a:solidFill>
                <a:latin typeface="Times New Roman"/>
                <a:ea typeface="Times New Roman"/>
                <a:cs typeface="+mj-cs"/>
              </a:rPr>
              <a:t>? </a:t>
            </a:r>
            <a:endParaRPr lang="en-US" sz="3200" b="1" dirty="0">
              <a:solidFill>
                <a:srgbClr val="FF0000"/>
              </a:solidFill>
              <a:latin typeface="Times New Roman" pitchFamily="18" charset="0"/>
              <a:cs typeface="Times New Roman" pitchFamily="18" charset="0"/>
            </a:endParaRPr>
          </a:p>
        </p:txBody>
      </p:sp>
      <p:sp>
        <p:nvSpPr>
          <p:cNvPr id="23" name="Rectangle 22"/>
          <p:cNvSpPr/>
          <p:nvPr/>
        </p:nvSpPr>
        <p:spPr>
          <a:xfrm>
            <a:off x="215008" y="8532674"/>
            <a:ext cx="17569952" cy="1766637"/>
          </a:xfrm>
          <a:prstGeom prst="rect">
            <a:avLst/>
          </a:prstGeom>
        </p:spPr>
        <p:txBody>
          <a:bodyPr wrap="square">
            <a:spAutoFit/>
          </a:bodyPr>
          <a:lstStyle/>
          <a:p>
            <a:pPr lvl="0" algn="just">
              <a:spcBef>
                <a:spcPct val="20000"/>
              </a:spcBef>
            </a:pPr>
            <a:r>
              <a:rPr lang="en-US" sz="3200" b="1" kern="0" dirty="0">
                <a:latin typeface="Times New Roman" pitchFamily="18" charset="0"/>
                <a:cs typeface="Times New Roman" pitchFamily="18" charset="0"/>
              </a:rPr>
              <a:t> </a:t>
            </a:r>
            <a:r>
              <a:rPr lang="vi-VN" sz="3200" b="1" kern="0" dirty="0">
                <a:latin typeface="Times New Roman" pitchFamily="18" charset="0"/>
                <a:cs typeface="Times New Roman" pitchFamily="18" charset="0"/>
              </a:rPr>
              <a:t>- Ngưỡng</a:t>
            </a:r>
            <a:r>
              <a:rPr lang="vi-VN" sz="3200" kern="0" dirty="0">
                <a:latin typeface="Times New Roman" pitchFamily="18" charset="0"/>
                <a:cs typeface="Times New Roman" pitchFamily="18" charset="0"/>
              </a:rPr>
              <a:t> </a:t>
            </a:r>
            <a:r>
              <a:rPr lang="vi-VN" sz="3200" b="1" kern="0" dirty="0">
                <a:latin typeface="Times New Roman" pitchFamily="18" charset="0"/>
                <a:cs typeface="Times New Roman" pitchFamily="18" charset="0"/>
              </a:rPr>
              <a:t>cửa nhắc bạn nhỏ nhớ đến sự chăm chút của bà, của mẹ từ thuở tập cho mình đi men, </a:t>
            </a:r>
          </a:p>
          <a:p>
            <a:pPr lvl="0" algn="just">
              <a:spcBef>
                <a:spcPct val="20000"/>
              </a:spcBef>
              <a:buFontTx/>
              <a:buChar char="-"/>
            </a:pPr>
            <a:r>
              <a:rPr lang="vi-VN" sz="3200" b="1" kern="0" dirty="0">
                <a:latin typeface="Times New Roman" pitchFamily="18" charset="0"/>
                <a:cs typeface="Times New Roman" pitchFamily="18" charset="0"/>
              </a:rPr>
              <a:t>  Nhắc đến nỗi vất vả tất bật của bố, của mẹ mỗi ngày đi làm.</a:t>
            </a:r>
          </a:p>
          <a:p>
            <a:pPr lvl="0" algn="just">
              <a:spcBef>
                <a:spcPct val="20000"/>
              </a:spcBef>
            </a:pPr>
            <a:r>
              <a:rPr lang="vi-VN" sz="3200" b="1" kern="0" dirty="0">
                <a:latin typeface="Times New Roman" pitchFamily="18" charset="0"/>
                <a:cs typeface="Times New Roman" pitchFamily="18" charset="0"/>
              </a:rPr>
              <a:t>-  Nhắc đến sự đi làm cặm cụi của mẹ tới tận canh khuya.</a:t>
            </a:r>
            <a:endParaRPr lang="en-US" sz="3200" b="1" kern="0" dirty="0">
              <a:latin typeface="Times New Roman" pitchFamily="18" charset="0"/>
              <a:cs typeface="Times New Roman" pitchFamily="18" charset="0"/>
            </a:endParaRPr>
          </a:p>
        </p:txBody>
      </p:sp>
      <p:pic>
        <p:nvPicPr>
          <p:cNvPr id="24"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36288" y="5361203"/>
            <a:ext cx="4991919" cy="22145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5" name="TextBox 24">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8889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8"/>
                                        </p:tgtEl>
                                        <p:attrNameLst>
                                          <p:attrName>style.visibility</p:attrName>
                                        </p:attrNameLst>
                                      </p:cBhvr>
                                      <p:to>
                                        <p:strVal val="visible"/>
                                      </p:to>
                                    </p:set>
                                    <p:anim calcmode="discrete" valueType="clr">
                                      <p:cBhvr override="childStyle">
                                        <p:cTn id="21"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8"/>
                                        </p:tgtEl>
                                        <p:attrNameLst>
                                          <p:attrName>fillcolor</p:attrName>
                                        </p:attrNameLst>
                                      </p:cBhvr>
                                      <p:tavLst>
                                        <p:tav tm="0">
                                          <p:val>
                                            <p:clrVal>
                                              <a:schemeClr val="accent2"/>
                                            </p:clrVal>
                                          </p:val>
                                        </p:tav>
                                        <p:tav tm="50000">
                                          <p:val>
                                            <p:clrVal>
                                              <a:schemeClr val="hlink"/>
                                            </p:clrVal>
                                          </p:val>
                                        </p:tav>
                                      </p:tavLst>
                                    </p:anim>
                                    <p:set>
                                      <p:cBhvr>
                                        <p:cTn id="23" dur="80"/>
                                        <p:tgtEl>
                                          <p:spTgt spid="18"/>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9"/>
                                        </p:tgtEl>
                                        <p:attrNameLst>
                                          <p:attrName>style.visibility</p:attrName>
                                        </p:attrNameLst>
                                      </p:cBhvr>
                                      <p:to>
                                        <p:strVal val="visible"/>
                                      </p:to>
                                    </p:set>
                                    <p:anim calcmode="discrete" valueType="clr">
                                      <p:cBhvr override="childStyle">
                                        <p:cTn id="28"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9"/>
                                        </p:tgtEl>
                                        <p:attrNameLst>
                                          <p:attrName>fillcolor</p:attrName>
                                        </p:attrNameLst>
                                      </p:cBhvr>
                                      <p:tavLst>
                                        <p:tav tm="0">
                                          <p:val>
                                            <p:clrVal>
                                              <a:schemeClr val="accent2"/>
                                            </p:clrVal>
                                          </p:val>
                                        </p:tav>
                                        <p:tav tm="50000">
                                          <p:val>
                                            <p:clrVal>
                                              <a:schemeClr val="hlink"/>
                                            </p:clrVal>
                                          </p:val>
                                        </p:tav>
                                      </p:tavLst>
                                    </p:anim>
                                    <p:set>
                                      <p:cBhvr>
                                        <p:cTn id="30" dur="80"/>
                                        <p:tgtEl>
                                          <p:spTgt spid="19"/>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20"/>
                                        </p:tgtEl>
                                        <p:attrNameLst>
                                          <p:attrName>style.visibility</p:attrName>
                                        </p:attrNameLst>
                                      </p:cBhvr>
                                      <p:to>
                                        <p:strVal val="visible"/>
                                      </p:to>
                                    </p:set>
                                    <p:anim calcmode="discrete" valueType="clr">
                                      <p:cBhvr override="childStyle">
                                        <p:cTn id="35"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0"/>
                                        </p:tgtEl>
                                        <p:attrNameLst>
                                          <p:attrName>fillcolor</p:attrName>
                                        </p:attrNameLst>
                                      </p:cBhvr>
                                      <p:tavLst>
                                        <p:tav tm="0">
                                          <p:val>
                                            <p:clrVal>
                                              <a:schemeClr val="accent2"/>
                                            </p:clrVal>
                                          </p:val>
                                        </p:tav>
                                        <p:tav tm="50000">
                                          <p:val>
                                            <p:clrVal>
                                              <a:schemeClr val="hlink"/>
                                            </p:clrVal>
                                          </p:val>
                                        </p:tav>
                                      </p:tavLst>
                                    </p:anim>
                                    <p:set>
                                      <p:cBhvr>
                                        <p:cTn id="37" dur="80"/>
                                        <p:tgtEl>
                                          <p:spTgt spid="20"/>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42"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44" dur="80"/>
                                        <p:tgtEl>
                                          <p:spTgt spid="21">
                                            <p:txEl>
                                              <p:pRg st="0" end="0"/>
                                            </p:txEl>
                                          </p:spTgt>
                                        </p:tgtEl>
                                        <p:attrNameLst>
                                          <p:attrName>fill.type</p:attrName>
                                        </p:attrNameLst>
                                      </p:cBhvr>
                                      <p:to>
                                        <p:strVal val="solid"/>
                                      </p:to>
                                    </p:set>
                                  </p:childTnLst>
                                </p:cTn>
                              </p:par>
                            </p:childTnLst>
                          </p:cTn>
                        </p:par>
                        <p:par>
                          <p:cTn id="45" fill="hold">
                            <p:stCondLst>
                              <p:cond delay="1120"/>
                            </p:stCondLst>
                            <p:childTnLst>
                              <p:par>
                                <p:cTn id="46" presetID="27" presetClass="entr" presetSubtype="0" fill="hold" nodeType="afterEffect">
                                  <p:stCondLst>
                                    <p:cond delay="0"/>
                                  </p:stCondLst>
                                  <p:iterate type="lt">
                                    <p:tmPct val="50000"/>
                                  </p:iterate>
                                  <p:childTnLst>
                                    <p:set>
                                      <p:cBhvr>
                                        <p:cTn id="47"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48"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50" dur="80"/>
                                        <p:tgtEl>
                                          <p:spTgt spid="21">
                                            <p:txEl>
                                              <p:pRg st="1" end="1"/>
                                            </p:txEl>
                                          </p:spTgt>
                                        </p:tgtEl>
                                        <p:attrNameLst>
                                          <p:attrName>fill.type</p:attrName>
                                        </p:attrNameLst>
                                      </p:cBhvr>
                                      <p:to>
                                        <p:strVal val="solid"/>
                                      </p:to>
                                    </p:set>
                                  </p:childTnLst>
                                </p:cTn>
                              </p:par>
                            </p:childTnLst>
                          </p:cTn>
                        </p:par>
                        <p:par>
                          <p:cTn id="51" fill="hold">
                            <p:stCondLst>
                              <p:cond delay="2560"/>
                            </p:stCondLst>
                            <p:childTnLst>
                              <p:par>
                                <p:cTn id="52" presetID="27" presetClass="entr" presetSubtype="0" fill="hold" nodeType="afterEffect">
                                  <p:stCondLst>
                                    <p:cond delay="0"/>
                                  </p:stCondLst>
                                  <p:iterate type="lt">
                                    <p:tmPct val="50000"/>
                                  </p:iterate>
                                  <p:childTnLst>
                                    <p:set>
                                      <p:cBhvr>
                                        <p:cTn id="53" dur="1" fill="hold">
                                          <p:stCondLst>
                                            <p:cond delay="0"/>
                                          </p:stCondLst>
                                        </p:cTn>
                                        <p:tgtEl>
                                          <p:spTgt spid="21">
                                            <p:txEl>
                                              <p:pRg st="2" end="2"/>
                                            </p:txEl>
                                          </p:spTgt>
                                        </p:tgtEl>
                                        <p:attrNameLst>
                                          <p:attrName>style.visibility</p:attrName>
                                        </p:attrNameLst>
                                      </p:cBhvr>
                                      <p:to>
                                        <p:strVal val="visible"/>
                                      </p:to>
                                    </p:set>
                                    <p:anim calcmode="discrete" valueType="clr">
                                      <p:cBhvr override="childStyle">
                                        <p:cTn id="54" dur="80"/>
                                        <p:tgtEl>
                                          <p:spTgt spid="2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1">
                                            <p:txEl>
                                              <p:pRg st="2" end="2"/>
                                            </p:txEl>
                                          </p:spTgt>
                                        </p:tgtEl>
                                        <p:attrNameLst>
                                          <p:attrName>fillcolor</p:attrName>
                                        </p:attrNameLst>
                                      </p:cBhvr>
                                      <p:tavLst>
                                        <p:tav tm="0">
                                          <p:val>
                                            <p:clrVal>
                                              <a:schemeClr val="accent2"/>
                                            </p:clrVal>
                                          </p:val>
                                        </p:tav>
                                        <p:tav tm="50000">
                                          <p:val>
                                            <p:clrVal>
                                              <a:schemeClr val="hlink"/>
                                            </p:clrVal>
                                          </p:val>
                                        </p:tav>
                                      </p:tavLst>
                                    </p:anim>
                                    <p:set>
                                      <p:cBhvr>
                                        <p:cTn id="56" dur="80"/>
                                        <p:tgtEl>
                                          <p:spTgt spid="21">
                                            <p:txEl>
                                              <p:pRg st="2" end="2"/>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22"/>
                                        </p:tgtEl>
                                        <p:attrNameLst>
                                          <p:attrName>style.visibility</p:attrName>
                                        </p:attrNameLst>
                                      </p:cBhvr>
                                      <p:to>
                                        <p:strVal val="visible"/>
                                      </p:to>
                                    </p:set>
                                    <p:anim calcmode="discrete" valueType="clr">
                                      <p:cBhvr override="childStyle">
                                        <p:cTn id="67"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22"/>
                                        </p:tgtEl>
                                        <p:attrNameLst>
                                          <p:attrName>fillcolor</p:attrName>
                                        </p:attrNameLst>
                                      </p:cBhvr>
                                      <p:tavLst>
                                        <p:tav tm="0">
                                          <p:val>
                                            <p:clrVal>
                                              <a:schemeClr val="accent2"/>
                                            </p:clrVal>
                                          </p:val>
                                        </p:tav>
                                        <p:tav tm="50000">
                                          <p:val>
                                            <p:clrVal>
                                              <a:schemeClr val="hlink"/>
                                            </p:clrVal>
                                          </p:val>
                                        </p:tav>
                                      </p:tavLst>
                                    </p:anim>
                                    <p:set>
                                      <p:cBhvr>
                                        <p:cTn id="69" dur="80"/>
                                        <p:tgtEl>
                                          <p:spTgt spid="22"/>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7" presetClass="entr" presetSubtype="0" fill="hold" nodeType="clickEffect">
                                  <p:stCondLst>
                                    <p:cond delay="0"/>
                                  </p:stCondLst>
                                  <p:iterate type="lt">
                                    <p:tmPct val="50000"/>
                                  </p:iterate>
                                  <p:childTnLst>
                                    <p:set>
                                      <p:cBhvr>
                                        <p:cTn id="73" dur="1" fill="hold">
                                          <p:stCondLst>
                                            <p:cond delay="0"/>
                                          </p:stCondLst>
                                        </p:cTn>
                                        <p:tgtEl>
                                          <p:spTgt spid="23">
                                            <p:txEl>
                                              <p:pRg st="0" end="0"/>
                                            </p:txEl>
                                          </p:spTgt>
                                        </p:tgtEl>
                                        <p:attrNameLst>
                                          <p:attrName>style.visibility</p:attrName>
                                        </p:attrNameLst>
                                      </p:cBhvr>
                                      <p:to>
                                        <p:strVal val="visible"/>
                                      </p:to>
                                    </p:set>
                                    <p:anim calcmode="discrete" valueType="clr">
                                      <p:cBhvr override="childStyle">
                                        <p:cTn id="74" dur="80"/>
                                        <p:tgtEl>
                                          <p:spTgt spid="2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5" dur="80"/>
                                        <p:tgtEl>
                                          <p:spTgt spid="23">
                                            <p:txEl>
                                              <p:pRg st="0" end="0"/>
                                            </p:txEl>
                                          </p:spTgt>
                                        </p:tgtEl>
                                        <p:attrNameLst>
                                          <p:attrName>fillcolor</p:attrName>
                                        </p:attrNameLst>
                                      </p:cBhvr>
                                      <p:tavLst>
                                        <p:tav tm="0">
                                          <p:val>
                                            <p:clrVal>
                                              <a:schemeClr val="accent2"/>
                                            </p:clrVal>
                                          </p:val>
                                        </p:tav>
                                        <p:tav tm="50000">
                                          <p:val>
                                            <p:clrVal>
                                              <a:schemeClr val="hlink"/>
                                            </p:clrVal>
                                          </p:val>
                                        </p:tav>
                                      </p:tavLst>
                                    </p:anim>
                                    <p:set>
                                      <p:cBhvr>
                                        <p:cTn id="76" dur="80"/>
                                        <p:tgtEl>
                                          <p:spTgt spid="23">
                                            <p:txEl>
                                              <p:pRg st="0" end="0"/>
                                            </p:txEl>
                                          </p:spTgt>
                                        </p:tgtEl>
                                        <p:attrNameLst>
                                          <p:attrName>fill.type</p:attrName>
                                        </p:attrNameLst>
                                      </p:cBhvr>
                                      <p:to>
                                        <p:strVal val="solid"/>
                                      </p:to>
                                    </p:set>
                                  </p:childTnLst>
                                </p:cTn>
                              </p:par>
                            </p:childTnLst>
                          </p:cTn>
                        </p:par>
                      </p:childTnLst>
                    </p:cTn>
                  </p:par>
                  <p:par>
                    <p:cTn id="77" fill="hold">
                      <p:stCondLst>
                        <p:cond delay="indefinite"/>
                      </p:stCondLst>
                      <p:childTnLst>
                        <p:par>
                          <p:cTn id="78" fill="hold">
                            <p:stCondLst>
                              <p:cond delay="0"/>
                            </p:stCondLst>
                            <p:childTnLst>
                              <p:par>
                                <p:cTn id="79" presetID="27" presetClass="entr" presetSubtype="0" fill="hold" nodeType="clickEffect">
                                  <p:stCondLst>
                                    <p:cond delay="0"/>
                                  </p:stCondLst>
                                  <p:iterate type="lt">
                                    <p:tmPct val="50000"/>
                                  </p:iterate>
                                  <p:childTnLst>
                                    <p:set>
                                      <p:cBhvr>
                                        <p:cTn id="80" dur="1" fill="hold">
                                          <p:stCondLst>
                                            <p:cond delay="0"/>
                                          </p:stCondLst>
                                        </p:cTn>
                                        <p:tgtEl>
                                          <p:spTgt spid="23">
                                            <p:txEl>
                                              <p:pRg st="1" end="1"/>
                                            </p:txEl>
                                          </p:spTgt>
                                        </p:tgtEl>
                                        <p:attrNameLst>
                                          <p:attrName>style.visibility</p:attrName>
                                        </p:attrNameLst>
                                      </p:cBhvr>
                                      <p:to>
                                        <p:strVal val="visible"/>
                                      </p:to>
                                    </p:set>
                                    <p:anim calcmode="discrete" valueType="clr">
                                      <p:cBhvr override="childStyle">
                                        <p:cTn id="81" dur="80"/>
                                        <p:tgtEl>
                                          <p:spTgt spid="2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2" dur="80"/>
                                        <p:tgtEl>
                                          <p:spTgt spid="23">
                                            <p:txEl>
                                              <p:pRg st="1" end="1"/>
                                            </p:txEl>
                                          </p:spTgt>
                                        </p:tgtEl>
                                        <p:attrNameLst>
                                          <p:attrName>fillcolor</p:attrName>
                                        </p:attrNameLst>
                                      </p:cBhvr>
                                      <p:tavLst>
                                        <p:tav tm="0">
                                          <p:val>
                                            <p:clrVal>
                                              <a:schemeClr val="accent2"/>
                                            </p:clrVal>
                                          </p:val>
                                        </p:tav>
                                        <p:tav tm="50000">
                                          <p:val>
                                            <p:clrVal>
                                              <a:schemeClr val="hlink"/>
                                            </p:clrVal>
                                          </p:val>
                                        </p:tav>
                                      </p:tavLst>
                                    </p:anim>
                                    <p:set>
                                      <p:cBhvr>
                                        <p:cTn id="83" dur="80"/>
                                        <p:tgtEl>
                                          <p:spTgt spid="23">
                                            <p:txEl>
                                              <p:pRg st="1" end="1"/>
                                            </p:txEl>
                                          </p:spTgt>
                                        </p:tgtEl>
                                        <p:attrNameLst>
                                          <p:attrName>fill.type</p:attrName>
                                        </p:attrNameLst>
                                      </p:cBhvr>
                                      <p:to>
                                        <p:strVal val="solid"/>
                                      </p:to>
                                    </p:set>
                                  </p:childTnLst>
                                </p:cTn>
                              </p:par>
                            </p:childTnLst>
                          </p:cTn>
                        </p:par>
                      </p:childTnLst>
                    </p:cTn>
                  </p:par>
                  <p:par>
                    <p:cTn id="84" fill="hold">
                      <p:stCondLst>
                        <p:cond delay="indefinite"/>
                      </p:stCondLst>
                      <p:childTnLst>
                        <p:par>
                          <p:cTn id="85" fill="hold">
                            <p:stCondLst>
                              <p:cond delay="0"/>
                            </p:stCondLst>
                            <p:childTnLst>
                              <p:par>
                                <p:cTn id="86" presetID="27" presetClass="entr" presetSubtype="0" fill="hold" nodeType="clickEffect">
                                  <p:stCondLst>
                                    <p:cond delay="0"/>
                                  </p:stCondLst>
                                  <p:iterate type="lt">
                                    <p:tmPct val="50000"/>
                                  </p:iterate>
                                  <p:childTnLst>
                                    <p:set>
                                      <p:cBhvr>
                                        <p:cTn id="87" dur="1" fill="hold">
                                          <p:stCondLst>
                                            <p:cond delay="0"/>
                                          </p:stCondLst>
                                        </p:cTn>
                                        <p:tgtEl>
                                          <p:spTgt spid="23">
                                            <p:txEl>
                                              <p:pRg st="2" end="2"/>
                                            </p:txEl>
                                          </p:spTgt>
                                        </p:tgtEl>
                                        <p:attrNameLst>
                                          <p:attrName>style.visibility</p:attrName>
                                        </p:attrNameLst>
                                      </p:cBhvr>
                                      <p:to>
                                        <p:strVal val="visible"/>
                                      </p:to>
                                    </p:set>
                                    <p:anim calcmode="discrete" valueType="clr">
                                      <p:cBhvr override="childStyle">
                                        <p:cTn id="88" dur="80"/>
                                        <p:tgtEl>
                                          <p:spTgt spid="2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9" dur="80"/>
                                        <p:tgtEl>
                                          <p:spTgt spid="23">
                                            <p:txEl>
                                              <p:pRg st="2" end="2"/>
                                            </p:txEl>
                                          </p:spTgt>
                                        </p:tgtEl>
                                        <p:attrNameLst>
                                          <p:attrName>fillcolor</p:attrName>
                                        </p:attrNameLst>
                                      </p:cBhvr>
                                      <p:tavLst>
                                        <p:tav tm="0">
                                          <p:val>
                                            <p:clrVal>
                                              <a:schemeClr val="accent2"/>
                                            </p:clrVal>
                                          </p:val>
                                        </p:tav>
                                        <p:tav tm="50000">
                                          <p:val>
                                            <p:clrVal>
                                              <a:schemeClr val="hlink"/>
                                            </p:clrVal>
                                          </p:val>
                                        </p:tav>
                                      </p:tavLst>
                                    </p:anim>
                                    <p:set>
                                      <p:cBhvr>
                                        <p:cTn id="90" dur="80"/>
                                        <p:tgtEl>
                                          <p:spTgt spid="2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721315" y="6940079"/>
            <a:ext cx="8592158" cy="3091235"/>
            <a:chOff x="0" y="180975"/>
            <a:chExt cx="15274946" cy="4121645"/>
          </a:xfrm>
        </p:grpSpPr>
        <p:sp>
          <p:nvSpPr>
            <p:cNvPr id="3" name="TextBox 3"/>
            <p:cNvSpPr txBox="1"/>
            <p:nvPr/>
          </p:nvSpPr>
          <p:spPr>
            <a:xfrm>
              <a:off x="0" y="180975"/>
              <a:ext cx="15274946" cy="1692770"/>
            </a:xfrm>
            <a:prstGeom prst="rect">
              <a:avLst/>
            </a:prstGeom>
          </p:spPr>
          <p:txBody>
            <a:bodyPr lIns="0" tIns="0" rIns="0" bIns="0" rtlCol="0" anchor="t">
              <a:spAutoFit/>
            </a:bodyPr>
            <a:lstStyle/>
            <a:p>
              <a:pPr algn="ctr" defTabSz="914445">
                <a:lnSpc>
                  <a:spcPts val="9924"/>
                </a:lnSpc>
              </a:pPr>
              <a:endParaRPr>
                <a:solidFill>
                  <a:prstClr val="black"/>
                </a:solidFill>
                <a:latin typeface="Calibri"/>
              </a:endParaRPr>
            </a:p>
          </p:txBody>
        </p:sp>
        <p:pic>
          <p:nvPicPr>
            <p:cNvPr id="4" name="Picture 4"/>
            <p:cNvPicPr>
              <a:picLocks noChangeAspect="1"/>
            </p:cNvPicPr>
            <p:nvPr/>
          </p:nvPicPr>
          <p:blipFill>
            <a:blip r:embed="rId2" cstate="print"/>
            <a:srcRect/>
            <a:stretch>
              <a:fillRect/>
            </a:stretch>
          </p:blipFill>
          <p:spPr>
            <a:xfrm>
              <a:off x="5157066" y="2963200"/>
              <a:ext cx="4960814" cy="1339420"/>
            </a:xfrm>
            <a:prstGeom prst="rect">
              <a:avLst/>
            </a:prstGeom>
          </p:spPr>
        </p:pic>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60851" y="5916510"/>
            <a:ext cx="3166707" cy="4114800"/>
          </a:xfrm>
          <a:prstGeom prst="rect">
            <a:avLst/>
          </a:prstGeom>
        </p:spPr>
      </p:pic>
      <p:pic>
        <p:nvPicPr>
          <p:cNvPr id="9" name="Picture 9"/>
          <p:cNvPicPr>
            <a:picLocks noChangeAspect="1"/>
          </p:cNvPicPr>
          <p:nvPr/>
        </p:nvPicPr>
        <p:blipFill>
          <a:blip r:embed="rId5" cstate="print"/>
          <a:srcRect/>
          <a:stretch>
            <a:fillRect/>
          </a:stretch>
        </p:blipFill>
        <p:spPr>
          <a:xfrm>
            <a:off x="2257097" y="1687328"/>
            <a:ext cx="3028500" cy="1948335"/>
          </a:xfrm>
          <a:prstGeom prst="rect">
            <a:avLst/>
          </a:prstGeom>
        </p:spPr>
      </p:pic>
      <p:sp>
        <p:nvSpPr>
          <p:cNvPr id="18" name="TextBox 17"/>
          <p:cNvSpPr txBox="1"/>
          <p:nvPr/>
        </p:nvSpPr>
        <p:spPr>
          <a:xfrm>
            <a:off x="6572234" y="2678891"/>
            <a:ext cx="7785875" cy="1523495"/>
          </a:xfrm>
          <a:prstGeom prst="rect">
            <a:avLst/>
          </a:prstGeom>
          <a:noFill/>
        </p:spPr>
        <p:txBody>
          <a:bodyPr wrap="square" lIns="137160" tIns="68580" rIns="137160" bIns="68580" rtlCol="0">
            <a:spAutoFit/>
          </a:bodyPr>
          <a:lstStyle/>
          <a:p>
            <a:r>
              <a:rPr lang="en-US" sz="9000" b="1" dirty="0">
                <a:solidFill>
                  <a:srgbClr val="0000FF"/>
                </a:solidFill>
                <a:latin typeface="Times New Roman" pitchFamily="18" charset="0"/>
                <a:cs typeface="Times New Roman" pitchFamily="18" charset="0"/>
              </a:rPr>
              <a:t>ĐỌC LẠI BÀI</a:t>
            </a:r>
            <a:endParaRPr lang="vi-VN" sz="9000" b="1" dirty="0">
              <a:solidFill>
                <a:srgbClr val="0000FF"/>
              </a:solidFill>
              <a:latin typeface="Times New Roman" pitchFamily="18" charset="0"/>
              <a:cs typeface="Times New Roman" pitchFamily="18" charset="0"/>
            </a:endParaRPr>
          </a:p>
        </p:txBody>
      </p:sp>
      <p:pic>
        <p:nvPicPr>
          <p:cNvPr id="19"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70050" y="3107517"/>
            <a:ext cx="4368548" cy="50058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786548" y="4500560"/>
            <a:ext cx="8587196" cy="877163"/>
          </a:xfrm>
          <a:prstGeom prst="rect">
            <a:avLst/>
          </a:prstGeom>
          <a:noFill/>
        </p:spPr>
        <p:txBody>
          <a:bodyPr wrap="square" lIns="137160" tIns="68580" rIns="137160" bIns="68580" rtlCol="0">
            <a:spAutoFit/>
          </a:bodyPr>
          <a:lstStyle/>
          <a:p>
            <a:pPr algn="ctr"/>
            <a:r>
              <a:rPr lang="en-US" sz="4800" b="1" dirty="0">
                <a:solidFill>
                  <a:srgbClr val="008000"/>
                </a:solidFill>
                <a:latin typeface="Times New Roman" pitchFamily="18" charset="0"/>
                <a:cs typeface="Times New Roman" pitchFamily="18" charset="0"/>
              </a:rPr>
              <a:t>* </a:t>
            </a:r>
            <a:r>
              <a:rPr lang="en-US" sz="4800" b="1" dirty="0" err="1">
                <a:solidFill>
                  <a:srgbClr val="008000"/>
                </a:solidFill>
                <a:latin typeface="Times New Roman" pitchFamily="18" charset="0"/>
                <a:cs typeface="Times New Roman" pitchFamily="18" charset="0"/>
              </a:rPr>
              <a:t>Nội</a:t>
            </a:r>
            <a:r>
              <a:rPr lang="en-US" sz="4800" b="1" dirty="0">
                <a:solidFill>
                  <a:srgbClr val="008000"/>
                </a:solidFill>
                <a:latin typeface="Times New Roman" pitchFamily="18" charset="0"/>
                <a:cs typeface="Times New Roman" pitchFamily="18" charset="0"/>
              </a:rPr>
              <a:t> dung </a:t>
            </a:r>
            <a:r>
              <a:rPr lang="en-US" sz="4800" b="1" dirty="0" err="1">
                <a:solidFill>
                  <a:srgbClr val="008000"/>
                </a:solidFill>
                <a:latin typeface="Times New Roman" pitchFamily="18" charset="0"/>
                <a:cs typeface="Times New Roman" pitchFamily="18" charset="0"/>
              </a:rPr>
              <a:t>bài</a:t>
            </a:r>
            <a:r>
              <a:rPr lang="en-US" sz="4800" b="1" dirty="0">
                <a:solidFill>
                  <a:srgbClr val="008000"/>
                </a:solidFill>
                <a:latin typeface="Times New Roman" pitchFamily="18" charset="0"/>
                <a:cs typeface="Times New Roman" pitchFamily="18" charset="0"/>
              </a:rPr>
              <a:t> </a:t>
            </a:r>
            <a:r>
              <a:rPr lang="en-US" sz="4800" b="1" dirty="0" err="1">
                <a:solidFill>
                  <a:srgbClr val="008000"/>
                </a:solidFill>
                <a:latin typeface="Times New Roman" pitchFamily="18" charset="0"/>
                <a:cs typeface="Times New Roman" pitchFamily="18" charset="0"/>
              </a:rPr>
              <a:t>nói</a:t>
            </a:r>
            <a:r>
              <a:rPr lang="en-US" sz="4800" b="1" dirty="0">
                <a:solidFill>
                  <a:srgbClr val="008000"/>
                </a:solidFill>
                <a:latin typeface="Times New Roman" pitchFamily="18" charset="0"/>
                <a:cs typeface="Times New Roman" pitchFamily="18" charset="0"/>
              </a:rPr>
              <a:t> </a:t>
            </a:r>
            <a:r>
              <a:rPr lang="en-US" sz="4800" b="1" dirty="0" err="1">
                <a:solidFill>
                  <a:srgbClr val="008000"/>
                </a:solidFill>
                <a:latin typeface="Times New Roman" pitchFamily="18" charset="0"/>
                <a:cs typeface="Times New Roman" pitchFamily="18" charset="0"/>
              </a:rPr>
              <a:t>gì</a:t>
            </a:r>
            <a:r>
              <a:rPr lang="en-US" sz="4800" b="1" dirty="0">
                <a:solidFill>
                  <a:srgbClr val="008000"/>
                </a:solidFill>
                <a:latin typeface="Times New Roman" pitchFamily="18" charset="0"/>
                <a:cs typeface="Times New Roman" pitchFamily="18" charset="0"/>
              </a:rPr>
              <a:t>?</a:t>
            </a:r>
            <a:endParaRPr lang="vi-VN" sz="4800" b="1" dirty="0">
              <a:solidFill>
                <a:srgbClr val="008000"/>
              </a:solidFill>
              <a:latin typeface="Times New Roman" pitchFamily="18" charset="0"/>
              <a:cs typeface="Times New Roman" pitchFamily="18" charset="0"/>
            </a:endParaRPr>
          </a:p>
        </p:txBody>
      </p:sp>
      <p:sp>
        <p:nvSpPr>
          <p:cNvPr id="25" name="TextBox 24"/>
          <p:cNvSpPr txBox="1"/>
          <p:nvPr/>
        </p:nvSpPr>
        <p:spPr>
          <a:xfrm>
            <a:off x="5786414" y="5572128"/>
            <a:ext cx="11440735" cy="2846933"/>
          </a:xfrm>
          <a:prstGeom prst="rect">
            <a:avLst/>
          </a:prstGeom>
          <a:noFill/>
        </p:spPr>
        <p:txBody>
          <a:bodyPr wrap="square" lIns="137160" tIns="68580" rIns="137160" bIns="68580" rtlCol="0">
            <a:spAutoFit/>
          </a:bodyPr>
          <a:lstStyle/>
          <a:p>
            <a:pPr algn="just"/>
            <a:r>
              <a:rPr lang="en-US" sz="4200" b="1">
                <a:solidFill>
                  <a:srgbClr val="0000FF"/>
                </a:solidFill>
                <a:latin typeface="Times New Roman" pitchFamily="18" charset="0"/>
                <a:cs typeface="Times New Roman" pitchFamily="18" charset="0"/>
              </a:rPr>
              <a:t>* Nội </a:t>
            </a:r>
            <a:r>
              <a:rPr lang="en-US" sz="4200" b="1" dirty="0">
                <a:solidFill>
                  <a:srgbClr val="0000FF"/>
                </a:solidFill>
                <a:latin typeface="Times New Roman" pitchFamily="18" charset="0"/>
                <a:cs typeface="Times New Roman" pitchFamily="18" charset="0"/>
              </a:rPr>
              <a:t>dung: </a:t>
            </a:r>
            <a:r>
              <a:rPr lang="en-US" sz="4400" b="1" dirty="0" err="1">
                <a:latin typeface="Times New Roman" pitchFamily="18" charset="0"/>
                <a:ea typeface="Arial-Rounded" panose="020B0500000000000000" pitchFamily="34" charset="0"/>
                <a:cs typeface="Times New Roman" pitchFamily="18" charset="0"/>
              </a:rPr>
              <a:t>Bài</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thơ</a:t>
            </a:r>
            <a:r>
              <a:rPr lang="en-US" sz="4400" b="1" dirty="0">
                <a:latin typeface="Times New Roman" pitchFamily="18" charset="0"/>
                <a:ea typeface="Arial-Rounded" panose="020B0500000000000000" pitchFamily="34" charset="0"/>
                <a:cs typeface="Times New Roman" pitchFamily="18" charset="0"/>
              </a:rPr>
              <a:t> “ </a:t>
            </a:r>
            <a:r>
              <a:rPr lang="en-US" sz="4400" b="1" dirty="0" err="1">
                <a:latin typeface="Times New Roman" pitchFamily="18" charset="0"/>
                <a:ea typeface="Arial-Rounded" panose="020B0500000000000000" pitchFamily="34" charset="0"/>
                <a:cs typeface="Times New Roman" pitchFamily="18" charset="0"/>
              </a:rPr>
              <a:t>Ngưỡng</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cửa</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nói</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lên</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tình</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yêu</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thương</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gia</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đình</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tình</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yêu</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thương</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với</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thứ</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quen</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thuộc</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ngưỡng</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cửa</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trước</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mái</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nhà</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của</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bạn</a:t>
            </a:r>
            <a:r>
              <a:rPr lang="en-US" sz="4400" b="1" dirty="0">
                <a:latin typeface="Times New Roman" pitchFamily="18" charset="0"/>
                <a:ea typeface="Arial-Rounded" panose="020B0500000000000000" pitchFamily="34" charset="0"/>
                <a:cs typeface="Times New Roman" pitchFamily="18" charset="0"/>
              </a:rPr>
              <a:t> </a:t>
            </a:r>
            <a:r>
              <a:rPr lang="en-US" sz="4400" b="1" dirty="0" err="1">
                <a:latin typeface="Times New Roman" pitchFamily="18" charset="0"/>
                <a:ea typeface="Arial-Rounded" panose="020B0500000000000000" pitchFamily="34" charset="0"/>
                <a:cs typeface="Times New Roman" pitchFamily="18" charset="0"/>
              </a:rPr>
              <a:t>nhỏ</a:t>
            </a:r>
            <a:r>
              <a:rPr lang="en-US" sz="4400" b="1" dirty="0">
                <a:latin typeface="Times New Roman" pitchFamily="18" charset="0"/>
                <a:ea typeface="Arial-Rounded" panose="020B0500000000000000" pitchFamily="34" charset="0"/>
                <a:cs typeface="Times New Roman" pitchFamily="18" charset="0"/>
              </a:rPr>
              <a:t>.</a:t>
            </a:r>
            <a:endParaRPr lang="vi-VN" sz="4400" b="1" dirty="0">
              <a:latin typeface="Times New Roman" pitchFamily="18" charset="0"/>
              <a:ea typeface="Arial-Rounded" panose="020B0500000000000000" pitchFamily="34" charset="0"/>
              <a:cs typeface="Times New Roman" pitchFamily="18" charset="0"/>
            </a:endParaRPr>
          </a:p>
        </p:txBody>
      </p:sp>
      <p:sp>
        <p:nvSpPr>
          <p:cNvPr id="29" name="TextBox 28"/>
          <p:cNvSpPr txBox="1"/>
          <p:nvPr/>
        </p:nvSpPr>
        <p:spPr>
          <a:xfrm>
            <a:off x="-1" y="1881492"/>
            <a:ext cx="4042613" cy="784830"/>
          </a:xfrm>
          <a:prstGeom prst="rect">
            <a:avLst/>
          </a:prstGeom>
          <a:noFill/>
        </p:spPr>
        <p:txBody>
          <a:bodyPr wrap="square" lIns="137160" tIns="68580" rIns="137160" bIns="68580" rtlCol="0">
            <a:spAutoFit/>
          </a:bodyPr>
          <a:lstStyle/>
          <a:p>
            <a:r>
              <a:rPr lang="en-US" sz="4200" b="1" dirty="0">
                <a:solidFill>
                  <a:srgbClr val="008000"/>
                </a:solidFill>
                <a:latin typeface="Times New Roman" panose="02020603050405020304" pitchFamily="18" charset="0"/>
                <a:cs typeface="Times New Roman" panose="02020603050405020304" pitchFamily="18" charset="0"/>
              </a:rPr>
              <a:t>*</a:t>
            </a:r>
            <a:r>
              <a:rPr lang="en-US" sz="4200" b="1" dirty="0" err="1">
                <a:solidFill>
                  <a:srgbClr val="008000"/>
                </a:solidFill>
                <a:latin typeface="Times New Roman" panose="02020603050405020304" pitchFamily="18" charset="0"/>
                <a:cs typeface="Times New Roman" panose="02020603050405020304" pitchFamily="18" charset="0"/>
              </a:rPr>
              <a:t>Tìm</a:t>
            </a:r>
            <a:r>
              <a:rPr lang="en-US" sz="4200" b="1" dirty="0">
                <a:solidFill>
                  <a:srgbClr val="008000"/>
                </a:solidFill>
                <a:latin typeface="Times New Roman" panose="02020603050405020304" pitchFamily="18" charset="0"/>
                <a:cs typeface="Times New Roman" panose="02020603050405020304" pitchFamily="18" charset="0"/>
              </a:rPr>
              <a:t> </a:t>
            </a:r>
            <a:r>
              <a:rPr lang="en-US" sz="4200" b="1" dirty="0" err="1">
                <a:solidFill>
                  <a:srgbClr val="008000"/>
                </a:solidFill>
                <a:latin typeface="Times New Roman" panose="02020603050405020304" pitchFamily="18" charset="0"/>
                <a:cs typeface="Times New Roman" panose="02020603050405020304" pitchFamily="18" charset="0"/>
              </a:rPr>
              <a:t>hiểu</a:t>
            </a:r>
            <a:r>
              <a:rPr lang="en-US" sz="4200" b="1" dirty="0">
                <a:solidFill>
                  <a:srgbClr val="008000"/>
                </a:solidFill>
                <a:latin typeface="Times New Roman" panose="02020603050405020304" pitchFamily="18" charset="0"/>
                <a:cs typeface="Times New Roman" panose="02020603050405020304" pitchFamily="18" charset="0"/>
              </a:rPr>
              <a:t> </a:t>
            </a:r>
            <a:r>
              <a:rPr lang="en-US" sz="4200" b="1" dirty="0" err="1">
                <a:solidFill>
                  <a:srgbClr val="008000"/>
                </a:solidFill>
                <a:latin typeface="Times New Roman" panose="02020603050405020304" pitchFamily="18" charset="0"/>
                <a:cs typeface="Times New Roman" panose="02020603050405020304" pitchFamily="18" charset="0"/>
              </a:rPr>
              <a:t>bài</a:t>
            </a:r>
            <a:endParaRPr lang="en-US" sz="4200" b="1" dirty="0">
              <a:solidFill>
                <a:srgbClr val="008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A4EA98F8-1454-74E9-4B63-8B7282611956}"/>
              </a:ext>
            </a:extLst>
          </p:cNvPr>
          <p:cNvSpPr txBox="1"/>
          <p:nvPr/>
        </p:nvSpPr>
        <p:spPr>
          <a:xfrm>
            <a:off x="2294699" y="612362"/>
            <a:ext cx="13698608" cy="646331"/>
          </a:xfrm>
          <a:prstGeom prst="rect">
            <a:avLst/>
          </a:prstGeom>
          <a:noFill/>
        </p:spPr>
        <p:txBody>
          <a:bodyPr wrap="square" rtlCol="0">
            <a:spAutoFit/>
          </a:bodyPr>
          <a:lstStyle/>
          <a:p>
            <a:pPr algn="ct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Tiếng</a:t>
            </a:r>
            <a:r>
              <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en-US" sz="3600"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Việt</a:t>
            </a:r>
            <a:endParaRPr lang="en-US" sz="3600"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1" name="TextBox 20"/>
          <p:cNvSpPr txBox="1"/>
          <p:nvPr/>
        </p:nvSpPr>
        <p:spPr>
          <a:xfrm>
            <a:off x="0" y="1285848"/>
            <a:ext cx="18288000" cy="646331"/>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Đọc:Ngưỡng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cửa</a:t>
            </a:r>
            <a:endParaRPr lang="vi-VN" sz="3600" b="1" dirty="0">
              <a:solidFill>
                <a:srgbClr val="FF0000"/>
              </a:solidFill>
              <a:latin typeface="Times New Roman" pitchFamily="18" charset="0"/>
              <a:cs typeface="Times New Roman" pitchFamily="18" charset="0"/>
            </a:endParaRPr>
          </a:p>
        </p:txBody>
      </p:sp>
      <p:sp>
        <p:nvSpPr>
          <p:cNvPr id="22" name="TextBox 21"/>
          <p:cNvSpPr txBox="1"/>
          <p:nvPr/>
        </p:nvSpPr>
        <p:spPr>
          <a:xfrm>
            <a:off x="5572100" y="8358210"/>
            <a:ext cx="12430212" cy="1107996"/>
          </a:xfrm>
          <a:prstGeom prst="rect">
            <a:avLst/>
          </a:prstGeom>
          <a:noFill/>
        </p:spPr>
        <p:txBody>
          <a:bodyPr wrap="square" rtlCol="0">
            <a:spAutoFit/>
          </a:bodyPr>
          <a:lstStyle/>
          <a:p>
            <a:pPr algn="ctr"/>
            <a:r>
              <a:rPr lang="en-US" sz="6600" b="1" dirty="0">
                <a:solidFill>
                  <a:srgbClr val="006600"/>
                </a:solidFill>
                <a:latin typeface="Times New Roman" pitchFamily="18" charset="0"/>
                <a:cs typeface="Times New Roman" pitchFamily="18" charset="0"/>
              </a:rPr>
              <a:t>* HỌC THUỘC LÒNG BÀI THƠ</a:t>
            </a:r>
            <a:endParaRPr lang="vi-VN" sz="6600" b="1" dirty="0">
              <a:solidFill>
                <a:srgbClr val="00660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id="{F35E2ACE-A795-9285-9BFC-D0CCF927D327}"/>
              </a:ext>
            </a:extLst>
          </p:cNvPr>
          <p:cNvSpPr txBox="1"/>
          <p:nvPr/>
        </p:nvSpPr>
        <p:spPr>
          <a:xfrm>
            <a:off x="2176300" y="-5328"/>
            <a:ext cx="13698608" cy="737766"/>
          </a:xfrm>
          <a:prstGeom prst="rect">
            <a:avLst/>
          </a:prstGeom>
          <a:noFill/>
        </p:spPr>
        <p:txBody>
          <a:bodyPr wrap="square" rtlCol="0">
            <a:spAutoFit/>
          </a:bodyPr>
          <a:lstStyle/>
          <a:p>
            <a:pPr algn="ct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Thứ</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Hai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ngày</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11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tháng</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a:t>
            </a:r>
            <a:r>
              <a:rPr lang="vi-VN"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1 </a:t>
            </a:r>
            <a:r>
              <a:rPr lang="en-US" sz="4194" b="1" dirty="0" err="1">
                <a:solidFill>
                  <a:srgbClr val="0000FF"/>
                </a:solidFill>
                <a:latin typeface="Times New Roman" panose="02020603050405020304" pitchFamily="18" charset="0"/>
                <a:ea typeface="Tahoma" panose="020B0604030504040204" pitchFamily="34" charset="0"/>
                <a:cs typeface="Times New Roman" panose="02020603050405020304" pitchFamily="18" charset="0"/>
              </a:rPr>
              <a:t>năm</a:t>
            </a:r>
            <a:r>
              <a:rPr lang="en-US" sz="4194" b="1" dirty="0">
                <a:solidFill>
                  <a:srgbClr val="0000FF"/>
                </a:solidFill>
                <a:latin typeface="Times New Roman" panose="02020603050405020304" pitchFamily="18" charset="0"/>
                <a:ea typeface="Tahoma" panose="020B0604030504040204" pitchFamily="34" charset="0"/>
                <a:cs typeface="Times New Roman" panose="02020603050405020304" pitchFamily="18" charset="0"/>
              </a:rPr>
              <a:t> 2024</a:t>
            </a:r>
          </a:p>
        </p:txBody>
      </p:sp>
    </p:spTree>
    <p:extLst>
      <p:ext uri="{BB962C8B-B14F-4D97-AF65-F5344CB8AC3E}">
        <p14:creationId xmlns:p14="http://schemas.microsoft.com/office/powerpoint/2010/main" val="38276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5"/>
                                        </p:tgtEl>
                                        <p:attrNameLst>
                                          <p:attrName>style.visibility</p:attrName>
                                        </p:attrNameLst>
                                      </p:cBhvr>
                                      <p:to>
                                        <p:strVal val="visible"/>
                                      </p:to>
                                    </p:set>
                                    <p:anim calcmode="discrete" valueType="clr">
                                      <p:cBhvr override="childStyle">
                                        <p:cTn id="19"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5"/>
                                        </p:tgtEl>
                                        <p:attrNameLst>
                                          <p:attrName>fillcolor</p:attrName>
                                        </p:attrNameLst>
                                      </p:cBhvr>
                                      <p:tavLst>
                                        <p:tav tm="0">
                                          <p:val>
                                            <p:clrVal>
                                              <a:schemeClr val="accent2"/>
                                            </p:clrVal>
                                          </p:val>
                                        </p:tav>
                                        <p:tav tm="50000">
                                          <p:val>
                                            <p:clrVal>
                                              <a:schemeClr val="hlink"/>
                                            </p:clrVal>
                                          </p:val>
                                        </p:tav>
                                      </p:tavLst>
                                    </p:anim>
                                    <p:set>
                                      <p:cBhvr>
                                        <p:cTn id="21" dur="80"/>
                                        <p:tgtEl>
                                          <p:spTgt spid="25"/>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2"/>
                                        </p:tgtEl>
                                        <p:attrNameLst>
                                          <p:attrName>style.visibility</p:attrName>
                                        </p:attrNameLst>
                                      </p:cBhvr>
                                      <p:to>
                                        <p:strVal val="visible"/>
                                      </p:to>
                                    </p:set>
                                    <p:anim calcmode="discrete" valueType="clr">
                                      <p:cBhvr override="childStyle">
                                        <p:cTn id="26"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2"/>
                                        </p:tgtEl>
                                        <p:attrNameLst>
                                          <p:attrName>fillcolor</p:attrName>
                                        </p:attrNameLst>
                                      </p:cBhvr>
                                      <p:tavLst>
                                        <p:tav tm="0">
                                          <p:val>
                                            <p:clrVal>
                                              <a:schemeClr val="accent2"/>
                                            </p:clrVal>
                                          </p:val>
                                        </p:tav>
                                        <p:tav tm="50000">
                                          <p:val>
                                            <p:clrVal>
                                              <a:schemeClr val="hlink"/>
                                            </p:clrVal>
                                          </p:val>
                                        </p:tav>
                                      </p:tavLst>
                                    </p:anim>
                                    <p:set>
                                      <p:cBhvr>
                                        <p:cTn id="28" dur="80"/>
                                        <p:tgtEl>
                                          <p:spTgt spid="2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5"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1872</TotalTime>
  <Words>1368</Words>
  <Application>Microsoft Office PowerPoint</Application>
  <PresentationFormat>Custom</PresentationFormat>
  <Paragraphs>204</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Meiryo</vt:lpstr>
      <vt:lpstr>VNI-Times</vt:lpstr>
      <vt:lpstr>Calibri</vt:lpstr>
      <vt:lpstr>Tahoma</vt:lpstr>
      <vt:lpstr>Arial-Rounded</vt:lpstr>
      <vt:lpstr>HP001 4 hàng</vt:lpstr>
      <vt:lpstr>Times New Roman</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THKD</cp:lastModifiedBy>
  <cp:revision>57</cp:revision>
  <dcterms:created xsi:type="dcterms:W3CDTF">2006-08-16T00:00:00Z</dcterms:created>
  <dcterms:modified xsi:type="dcterms:W3CDTF">2024-11-28T15:19:41Z</dcterms:modified>
  <dc:identifier>DAFIttsfuQc</dc:identifier>
</cp:coreProperties>
</file>