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8"/>
  </p:notesMasterIdLst>
  <p:sldIdLst>
    <p:sldId id="370" r:id="rId3"/>
    <p:sldId id="347" r:id="rId4"/>
    <p:sldId id="429" r:id="rId5"/>
    <p:sldId id="431" r:id="rId6"/>
    <p:sldId id="419" r:id="rId7"/>
    <p:sldId id="416" r:id="rId8"/>
    <p:sldId id="434" r:id="rId9"/>
    <p:sldId id="417" r:id="rId10"/>
    <p:sldId id="412" r:id="rId11"/>
    <p:sldId id="413" r:id="rId12"/>
    <p:sldId id="421" r:id="rId13"/>
    <p:sldId id="422" r:id="rId14"/>
    <p:sldId id="396" r:id="rId15"/>
    <p:sldId id="400" r:id="rId16"/>
    <p:sldId id="397" r:id="rId17"/>
    <p:sldId id="398" r:id="rId18"/>
    <p:sldId id="399" r:id="rId19"/>
    <p:sldId id="365" r:id="rId20"/>
    <p:sldId id="363" r:id="rId21"/>
    <p:sldId id="364" r:id="rId22"/>
    <p:sldId id="423" r:id="rId23"/>
    <p:sldId id="401" r:id="rId24"/>
    <p:sldId id="379" r:id="rId25"/>
    <p:sldId id="42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20"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CC00"/>
    <a:srgbClr val="00CCFF"/>
    <a:srgbClr val="E11F69"/>
    <a:srgbClr val="E8A2C0"/>
    <a:srgbClr val="F298D6"/>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61" d="100"/>
          <a:sy n="61" d="100"/>
        </p:scale>
        <p:origin x="952" y="32"/>
      </p:cViewPr>
      <p:guideLst>
        <p:guide orient="horz" pos="1920"/>
        <p:guide pos="379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11/28/2024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1</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6</a:t>
            </a:fld>
            <a:endParaRPr lang="en-US"/>
          </a:p>
        </p:txBody>
      </p:sp>
    </p:spTree>
    <p:extLst>
      <p:ext uri="{BB962C8B-B14F-4D97-AF65-F5344CB8AC3E}">
        <p14:creationId xmlns:p14="http://schemas.microsoft.com/office/powerpoint/2010/main" val="3168567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7</a:t>
            </a:fld>
            <a:endParaRPr lang="en-US"/>
          </a:p>
        </p:txBody>
      </p:sp>
    </p:spTree>
    <p:extLst>
      <p:ext uri="{BB962C8B-B14F-4D97-AF65-F5344CB8AC3E}">
        <p14:creationId xmlns:p14="http://schemas.microsoft.com/office/powerpoint/2010/main" val="38856387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11/28/2024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11/28/2024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11/28/2024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wmf"/><Relationship Id="rId7"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860800" y="2236457"/>
            <a:ext cx="8220910" cy="305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u="sng">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a:t>
            </a:r>
            <a:r>
              <a:rPr lang="en-US" sz="4800" b="1" u="sng"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11</a:t>
            </a:r>
            <a:endParaRPr lang="en-US" sz="4800" b="1" u="sng">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600" b="1" u="sng">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 </a:t>
            </a:r>
            <a:r>
              <a:rPr lang="en-US" sz="6600" b="1" u="sng" smtClean="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6</a:t>
            </a:r>
            <a:r>
              <a:rPr lang="en-US" sz="6600" b="1" smtClean="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Nghề n</a:t>
            </a:r>
            <a:r>
              <a:rPr lang="vi-VN" sz="6600" b="1" smtClean="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à</a:t>
            </a:r>
            <a:r>
              <a:rPr lang="en-US" sz="6600" b="1" smtClean="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̀o cũng quý</a:t>
            </a:r>
            <a:endParaRPr lang="en-US" sz="6600" b="1" dirty="0">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EC8FC563-EA9D-9C59-DA7C-8806B8B0A427}"/>
              </a:ext>
            </a:extLst>
          </p:cNvPr>
          <p:cNvPicPr>
            <a:picLocks noChangeAspect="1"/>
          </p:cNvPicPr>
          <p:nvPr/>
        </p:nvPicPr>
        <p:blipFill>
          <a:blip r:embed="rId4"/>
          <a:stretch>
            <a:fillRect/>
          </a:stretch>
        </p:blipFill>
        <p:spPr>
          <a:xfrm>
            <a:off x="3991610" y="38744"/>
            <a:ext cx="4208780" cy="1571625"/>
          </a:xfrm>
          <a:prstGeom prst="rect">
            <a:avLst/>
          </a:prstGeom>
        </p:spPr>
      </p:pic>
      <p:pic>
        <p:nvPicPr>
          <p:cNvPr id="2050" name="Picture 2" descr="Sách giáo khoa THPT 2018">
            <a:extLst>
              <a:ext uri="{FF2B5EF4-FFF2-40B4-BE49-F238E27FC236}">
                <a16:creationId xmlns:a16="http://schemas.microsoft.com/office/drawing/2014/main" id="{DE6A9B1F-1EDF-353C-3150-307BC15157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8002" y="287823"/>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Tổng hợp tranh ảnh chủ đề nghề nghiệp đẹp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575" y="885371"/>
            <a:ext cx="3705225" cy="58057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954655"/>
          </a:xfrm>
          <a:prstGeom prst="rect">
            <a:avLst/>
          </a:prstGeom>
          <a:noFill/>
        </p:spPr>
        <p:txBody>
          <a:bodyPr wrap="square">
            <a:spAutoFit/>
          </a:bodyPr>
          <a:lstStyle/>
          <a:p>
            <a:pPr>
              <a:lnSpc>
                <a:spcPct val="150000"/>
              </a:lnSpc>
            </a:pPr>
            <a:r>
              <a:rPr lang="en-US" sz="3100">
                <a:solidFill>
                  <a:srgbClr val="FF0000"/>
                </a:solidFill>
                <a:effectLst/>
                <a:latin typeface="Times New Roman" panose="02020603050405020304" pitchFamily="18" charset="0"/>
                <a:ea typeface="Calibri" panose="020F0502020204030204" pitchFamily="34" charset="0"/>
              </a:rPr>
              <a:t>- </a:t>
            </a:r>
            <a:r>
              <a:rPr lang="en-US" sz="3100" i="1" smtClean="0">
                <a:solidFill>
                  <a:srgbClr val="FF0000"/>
                </a:solidFill>
                <a:latin typeface="UTM Avo" panose="02040603050506020204" pitchFamily="18" charset="0"/>
                <a:ea typeface="Calibri" panose="020F0502020204030204" pitchFamily="34" charset="0"/>
              </a:rPr>
              <a:t>Ba Tư </a:t>
            </a:r>
            <a:r>
              <a:rPr lang="en-US" sz="3100" smtClean="0">
                <a:solidFill>
                  <a:srgbClr val="002060"/>
                </a:solidFill>
                <a:effectLst/>
                <a:latin typeface="UTM Avo" panose="02040603050506020204" pitchFamily="18" charset="0"/>
                <a:ea typeface="Calibri" panose="020F0502020204030204" pitchFamily="34" charset="0"/>
              </a:rPr>
              <a:t>:</a:t>
            </a:r>
            <a:r>
              <a:rPr lang="en-US" sz="3100" smtClean="0">
                <a:solidFill>
                  <a:srgbClr val="FF0000"/>
                </a:solidFill>
                <a:effectLst/>
                <a:latin typeface="UTM Avo" panose="02040603050506020204" pitchFamily="18" charset="0"/>
                <a:ea typeface="Calibri" panose="020F0502020204030204" pitchFamily="34" charset="0"/>
              </a:rPr>
              <a:t> </a:t>
            </a:r>
            <a:r>
              <a:rPr lang="en-US" sz="3100" smtClean="0">
                <a:effectLst/>
                <a:latin typeface="UTM Avo" panose="02040603050506020204" pitchFamily="18" charset="0"/>
                <a:ea typeface="Calibri" panose="020F0502020204030204" pitchFamily="34" charset="0"/>
              </a:rPr>
              <a:t>tên gọi cũ của I-ran, một nước ở vùng trung đông, có thủ đô là Tê-hê-ran.</a:t>
            </a:r>
            <a:endParaRPr lang="en-US" sz="3100">
              <a:effectLst/>
              <a:latin typeface="UTM Avo" panose="02040603050506020204" pitchFamily="18" charset="0"/>
              <a:ea typeface="Calibri" panose="020F0502020204030204" pitchFamily="34" charset="0"/>
            </a:endParaRPr>
          </a:p>
          <a:p>
            <a:pPr>
              <a:lnSpc>
                <a:spcPct val="150000"/>
              </a:lnSpc>
            </a:pPr>
            <a:r>
              <a:rPr lang="en-US" sz="3100">
                <a:solidFill>
                  <a:srgbClr val="FF0000"/>
                </a:solidFill>
                <a:latin typeface="UTM Avo" panose="02040603050506020204" pitchFamily="18" charset="0"/>
              </a:rPr>
              <a:t>- </a:t>
            </a:r>
            <a:r>
              <a:rPr lang="en-US" sz="3100" i="1" smtClean="0">
                <a:solidFill>
                  <a:srgbClr val="FF0000"/>
                </a:solidFill>
                <a:latin typeface="UTM Avo" panose="02040603050506020204" pitchFamily="18" charset="0"/>
              </a:rPr>
              <a:t>Sào huyệt </a:t>
            </a:r>
            <a:r>
              <a:rPr lang="en-US" sz="3100" smtClean="0">
                <a:effectLst/>
                <a:latin typeface="UTM Avo" panose="02040603050506020204" pitchFamily="18" charset="0"/>
                <a:ea typeface="Calibri" panose="020F0502020204030204" pitchFamily="34" charset="0"/>
              </a:rPr>
              <a:t>: nơi tụ tập, ẩn náu của bọn trộm cướp.</a:t>
            </a:r>
            <a:endParaRPr lang="en-US" sz="3100">
              <a:effectLst/>
              <a:latin typeface="UTM Avo" panose="02040603050506020204" pitchFamily="18" charset="0"/>
              <a:ea typeface="Calibri" panose="020F0502020204030204" pitchFamily="34" charset="0"/>
            </a:endParaRPr>
          </a:p>
          <a:p>
            <a:pPr>
              <a:lnSpc>
                <a:spcPct val="150000"/>
              </a:lnSpc>
            </a:pPr>
            <a:r>
              <a:rPr lang="en-US" sz="3100">
                <a:solidFill>
                  <a:srgbClr val="FF0000"/>
                </a:solidFill>
                <a:latin typeface="UTM Avo" panose="02040603050506020204" pitchFamily="18" charset="0"/>
              </a:rPr>
              <a:t>- </a:t>
            </a:r>
            <a:r>
              <a:rPr lang="en-US" sz="3100" i="1" smtClean="0">
                <a:solidFill>
                  <a:srgbClr val="FF0000"/>
                </a:solidFill>
                <a:latin typeface="UTM Avo" panose="02040603050506020204" pitchFamily="18" charset="0"/>
              </a:rPr>
              <a:t>Hoa văn </a:t>
            </a:r>
            <a:r>
              <a:rPr lang="en-US" sz="3100" smtClean="0">
                <a:effectLst/>
                <a:latin typeface="UTM Avo" panose="02040603050506020204" pitchFamily="18" charset="0"/>
                <a:ea typeface="Calibri" panose="020F0502020204030204" pitchFamily="34" charset="0"/>
              </a:rPr>
              <a:t>: hình vẽ trên các đồ gốm,đồ đồng, đồ dệt, đồ may, ...</a:t>
            </a:r>
            <a:endParaRPr lang="en-US" sz="310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a:t>
            </a:r>
            <a:r>
              <a:rPr lang="en-US" sz="3200" kern="0" smtClean="0">
                <a:solidFill>
                  <a:srgbClr val="000000"/>
                </a:solidFill>
                <a:latin typeface="UTM Avo" panose="02040603050506020204" pitchFamily="18" charset="0"/>
                <a:cs typeface="Calibri" panose="020F0502020204030204" pitchFamily="34" charset="0"/>
                <a:sym typeface="Arial"/>
              </a:rPr>
              <a:t>Mỗi </a:t>
            </a:r>
            <a:r>
              <a:rPr lang="en-US" sz="3200" kern="0">
                <a:solidFill>
                  <a:srgbClr val="000000"/>
                </a:solidFill>
                <a:latin typeface="UTM Avo" panose="02040603050506020204" pitchFamily="18" charset="0"/>
                <a:cs typeface="Calibri" panose="020F0502020204030204" pitchFamily="34" charset="0"/>
                <a:sym typeface="Arial"/>
              </a:rPr>
              <a:t>nhóm 2 bạn.</a:t>
            </a:r>
            <a:endParaRPr lang="en-US" sz="3200" kern="0" dirty="0">
              <a:solidFill>
                <a:srgbClr val="000000"/>
              </a:solidFill>
              <a:latin typeface="UTM Avo" panose="02040603050506020204" pitchFamily="18" charset="0"/>
              <a:cs typeface="Calibri" panose="020F0502020204030204" pitchFamily="34" charset="0"/>
              <a:sym typeface="Arial"/>
            </a:endParaRP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Đọc nối tiếp trong nhóm.</a:t>
            </a:r>
          </a:p>
          <a:p>
            <a:pPr marL="757748" algn="just" defTabSz="1219170">
              <a:lnSpc>
                <a:spcPct val="150000"/>
              </a:lnSpc>
              <a:buClr>
                <a:srgbClr val="000000"/>
              </a:buClr>
            </a:pPr>
            <a:r>
              <a:rPr lang="en-US" sz="3200" kern="0">
                <a:solidFill>
                  <a:srgbClr val="000000"/>
                </a:solidFill>
                <a:latin typeface="UTM Avo" panose="02040603050506020204" pitchFamily="18" charset="0"/>
                <a:cs typeface="Calibri" panose="020F0502020204030204" pitchFamily="34" charset="0"/>
                <a:sym typeface="Arial"/>
              </a:rPr>
              <a:t>- Một số nhóm đọc nối tiếp trước lớp theo yêu cầu.</a:t>
            </a:r>
            <a:endParaRPr lang="en-US" sz="3200" kern="0" dirty="0">
              <a:solidFill>
                <a:srgbClr val="000000"/>
              </a:solidFill>
              <a:latin typeface="UTM Avo" panose="02040603050506020204" pitchFamily="18" charset="0"/>
              <a:cs typeface="Calibri" panose="020F0502020204030204" pitchFamily="34" charset="0"/>
              <a:sym typeface="Arial"/>
            </a:endParaRP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1080051" y="629204"/>
            <a:ext cx="11111949" cy="730906"/>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a:t>
            </a:r>
            <a:r>
              <a:rPr lang="en-GB" altLang="en-US" sz="2800" smtClean="0">
                <a:solidFill>
                  <a:srgbClr val="FF0000"/>
                </a:solidFill>
                <a:latin typeface="UTM Avo" panose="02040603050506020204" pitchFamily="18" charset="0"/>
                <a:cs typeface="Times New Roman" panose="02020603050405020304" pitchFamily="18" charset="0"/>
                <a:sym typeface="+mn-ea"/>
              </a:rPr>
              <a:t>1</a:t>
            </a:r>
            <a:r>
              <a:rPr lang="en-US" altLang="en-GB" sz="2800" smtClean="0">
                <a:solidFill>
                  <a:srgbClr val="FF0000"/>
                </a:solidFill>
                <a:latin typeface="UTM Avo" panose="02040603050506020204" pitchFamily="18" charset="0"/>
                <a:cs typeface="Times New Roman" panose="02020603050405020304" pitchFamily="18" charset="0"/>
                <a:sym typeface="+mn-ea"/>
              </a:rPr>
              <a:t>:</a:t>
            </a:r>
            <a:r>
              <a:rPr lang="en-GB" altLang="en-US" sz="2800" smtClean="0">
                <a:solidFill>
                  <a:srgbClr val="FF0000"/>
                </a:solidFill>
                <a:latin typeface="UTM Avo" panose="02040603050506020204" pitchFamily="18" charset="0"/>
                <a:cs typeface="Times New Roman" panose="02020603050405020304" pitchFamily="18" charset="0"/>
                <a:sym typeface="+mn-ea"/>
              </a:rPr>
              <a:t> </a:t>
            </a:r>
            <a:r>
              <a:rPr lang="en-US" sz="2800">
                <a:solidFill>
                  <a:srgbClr val="FF0000"/>
                </a:solidFill>
              </a:rPr>
              <a:t>Câu chuyện trên gồm mấy đoạn? Tóm tắt nội dung mỗi </a:t>
            </a:r>
            <a:r>
              <a:rPr lang="en-US" sz="2800" smtClean="0">
                <a:solidFill>
                  <a:srgbClr val="FF0000"/>
                </a:solidFill>
              </a:rPr>
              <a:t>đoạn</a:t>
            </a:r>
            <a:r>
              <a:rPr lang="de-DE" altLang="en-US" sz="3100" smtClean="0">
                <a:solidFill>
                  <a:srgbClr val="FF0000"/>
                </a:solidFill>
                <a:latin typeface="UTM Avo" panose="02040603050506020204" pitchFamily="18" charset="0"/>
                <a:cs typeface="Times New Roman" pitchFamily="18" charset="0"/>
                <a:sym typeface="+mn-ea"/>
              </a:rPr>
              <a:t>.</a:t>
            </a:r>
            <a:r>
              <a:rPr lang="de-DE" sz="3100" b="1" smtClean="0">
                <a:solidFill>
                  <a:srgbClr val="FF0000"/>
                </a:solidFill>
                <a:latin typeface="UTM Avo" panose="02040603050506020204" pitchFamily="18" charset="0"/>
                <a:cs typeface="Times New Roman" pitchFamily="18" charset="0"/>
              </a:rPr>
              <a:t> </a:t>
            </a:r>
            <a:endParaRPr lang="de-DE" sz="3100" b="1">
              <a:solidFill>
                <a:srgbClr val="FF0000"/>
              </a:solidFill>
              <a:latin typeface="UTM Avo" panose="02040603050506020204" pitchFamily="18" charset="0"/>
              <a:cs typeface="Times New Roman" pitchFamily="18" charset="0"/>
            </a:endParaRPr>
          </a:p>
        </p:txBody>
      </p:sp>
      <p:sp>
        <p:nvSpPr>
          <p:cNvPr id="3" name="TextBox 2"/>
          <p:cNvSpPr txBox="1"/>
          <p:nvPr/>
        </p:nvSpPr>
        <p:spPr>
          <a:xfrm>
            <a:off x="284922" y="1683657"/>
            <a:ext cx="11926956" cy="4412343"/>
          </a:xfrm>
          <a:prstGeom prst="rect">
            <a:avLst/>
          </a:prstGeom>
          <a:noFill/>
        </p:spPr>
        <p:txBody>
          <a:bodyPr wrap="square" rtlCol="0">
            <a:spAutoFit/>
          </a:bodyPr>
          <a:lstStyle/>
          <a:p>
            <a:endParaRPr lang="en-US"/>
          </a:p>
        </p:txBody>
      </p:sp>
      <p:sp>
        <p:nvSpPr>
          <p:cNvPr id="7" name="TextBox 6"/>
          <p:cNvSpPr txBox="1"/>
          <p:nvPr/>
        </p:nvSpPr>
        <p:spPr>
          <a:xfrm>
            <a:off x="653143" y="1683657"/>
            <a:ext cx="11190514" cy="4524315"/>
          </a:xfrm>
          <a:prstGeom prst="rect">
            <a:avLst/>
          </a:prstGeom>
          <a:noFill/>
        </p:spPr>
        <p:txBody>
          <a:bodyPr wrap="square" rtlCol="0">
            <a:spAutoFit/>
          </a:bodyPr>
          <a:lstStyle/>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a:p>
          <a:p>
            <a:endParaRPr lang="en-US" smtClean="0"/>
          </a:p>
          <a:p>
            <a:endParaRPr lang="en-US"/>
          </a:p>
          <a:p>
            <a:endParaRPr lang="en-US" smtClean="0"/>
          </a:p>
        </p:txBody>
      </p:sp>
      <p:graphicFrame>
        <p:nvGraphicFramePr>
          <p:cNvPr id="10" name="Table 9"/>
          <p:cNvGraphicFramePr>
            <a:graphicFrameLocks noGrp="1"/>
          </p:cNvGraphicFramePr>
          <p:nvPr>
            <p:extLst>
              <p:ext uri="{D42A27DB-BD31-4B8C-83A1-F6EECF244321}">
                <p14:modId xmlns:p14="http://schemas.microsoft.com/office/powerpoint/2010/main" val="2860128934"/>
              </p:ext>
            </p:extLst>
          </p:nvPr>
        </p:nvGraphicFramePr>
        <p:xfrm>
          <a:off x="674125" y="2349908"/>
          <a:ext cx="11148549" cy="4127091"/>
        </p:xfrm>
        <a:graphic>
          <a:graphicData uri="http://schemas.openxmlformats.org/drawingml/2006/table">
            <a:tbl>
              <a:tblPr firstRow="1" bandRow="1">
                <a:tableStyleId>{5C22544A-7EE6-4342-B048-85BDC9FD1C3A}</a:tableStyleId>
              </a:tblPr>
              <a:tblGrid>
                <a:gridCol w="1088571">
                  <a:extLst>
                    <a:ext uri="{9D8B030D-6E8A-4147-A177-3AD203B41FA5}">
                      <a16:colId xmlns:a16="http://schemas.microsoft.com/office/drawing/2014/main" val="2915005549"/>
                    </a:ext>
                  </a:extLst>
                </a:gridCol>
                <a:gridCol w="2226051">
                  <a:extLst>
                    <a:ext uri="{9D8B030D-6E8A-4147-A177-3AD203B41FA5}">
                      <a16:colId xmlns:a16="http://schemas.microsoft.com/office/drawing/2014/main" val="3480799516"/>
                    </a:ext>
                  </a:extLst>
                </a:gridCol>
                <a:gridCol w="7833927">
                  <a:extLst>
                    <a:ext uri="{9D8B030D-6E8A-4147-A177-3AD203B41FA5}">
                      <a16:colId xmlns:a16="http://schemas.microsoft.com/office/drawing/2014/main" val="3322317275"/>
                    </a:ext>
                  </a:extLst>
                </a:gridCol>
              </a:tblGrid>
              <a:tr h="782230">
                <a:tc>
                  <a:txBody>
                    <a:bodyPr/>
                    <a:lstStyle/>
                    <a:p>
                      <a:r>
                        <a:rPr lang="en-US" sz="2400" b="0" i="0" kern="1200" smtClean="0">
                          <a:solidFill>
                            <a:schemeClr val="lt1"/>
                          </a:solidFill>
                          <a:effectLst/>
                          <a:latin typeface="+mn-lt"/>
                          <a:ea typeface="+mn-ea"/>
                          <a:cs typeface="+mn-cs"/>
                        </a:rPr>
                        <a:t>Đoạn 1</a:t>
                      </a:r>
                      <a:endParaRPr lang="en-US"/>
                    </a:p>
                  </a:txBody>
                  <a:tcPr/>
                </a:tc>
                <a:tc>
                  <a:txBody>
                    <a:bodyPr/>
                    <a:lstStyle/>
                    <a:p>
                      <a:r>
                        <a:rPr lang="en-US" sz="2400" b="0" i="0" kern="1200" smtClean="0">
                          <a:solidFill>
                            <a:schemeClr val="lt1"/>
                          </a:solidFill>
                          <a:effectLst/>
                          <a:latin typeface="+mn-lt"/>
                          <a:ea typeface="+mn-ea"/>
                          <a:cs typeface="+mn-cs"/>
                        </a:rPr>
                        <a:t>Từ đầu đến</a:t>
                      </a:r>
                      <a:r>
                        <a:rPr lang="en-US" sz="2400" b="0" i="0" kern="1200" baseline="0" smtClean="0">
                          <a:solidFill>
                            <a:schemeClr val="lt1"/>
                          </a:solidFill>
                          <a:effectLst/>
                          <a:latin typeface="+mn-lt"/>
                          <a:ea typeface="+mn-ea"/>
                          <a:cs typeface="+mn-cs"/>
                        </a:rPr>
                        <a:t> “</a:t>
                      </a:r>
                      <a:r>
                        <a:rPr lang="en-US" sz="2400" b="0" i="0" kern="1200" smtClean="0">
                          <a:solidFill>
                            <a:schemeClr val="lt1"/>
                          </a:solidFill>
                          <a:effectLst/>
                          <a:latin typeface="+mn-lt"/>
                          <a:ea typeface="+mn-ea"/>
                          <a:cs typeface="+mn-cs"/>
                        </a:rPr>
                        <a:t>tìm cô gái"</a:t>
                      </a:r>
                      <a:endParaRPr lang="en-US"/>
                    </a:p>
                  </a:txBody>
                  <a:tcPr/>
                </a:tc>
                <a:tc>
                  <a:txBody>
                    <a:bodyPr/>
                    <a:lstStyle/>
                    <a:p>
                      <a:r>
                        <a:rPr lang="en-US" sz="2400" b="0" i="0" kern="1200" smtClean="0">
                          <a:solidFill>
                            <a:schemeClr val="lt1"/>
                          </a:solidFill>
                          <a:effectLst/>
                          <a:latin typeface="Arial (Body)"/>
                          <a:ea typeface="+mn-ea"/>
                          <a:cs typeface="+mn-cs"/>
                        </a:rPr>
                        <a:t>- Hoàng tử muốn kết hôn với một cô gái làm nghề chăn cừu. </a:t>
                      </a:r>
                      <a:endParaRPr lang="en-US">
                        <a:latin typeface="Arial (Body)"/>
                      </a:endParaRPr>
                    </a:p>
                  </a:txBody>
                  <a:tcPr/>
                </a:tc>
                <a:extLst>
                  <a:ext uri="{0D108BD9-81ED-4DB2-BD59-A6C34878D82A}">
                    <a16:rowId xmlns:a16="http://schemas.microsoft.com/office/drawing/2014/main" val="277990608"/>
                  </a:ext>
                </a:extLst>
              </a:tr>
              <a:tr h="782230">
                <a:tc>
                  <a:txBody>
                    <a:bodyPr/>
                    <a:lstStyle/>
                    <a:p>
                      <a:r>
                        <a:rPr lang="en-US" sz="2400" b="0" i="0" kern="1200" smtClean="0">
                          <a:solidFill>
                            <a:schemeClr val="dk1"/>
                          </a:solidFill>
                          <a:effectLst/>
                          <a:latin typeface="+mn-lt"/>
                          <a:ea typeface="+mn-ea"/>
                          <a:cs typeface="+mn-cs"/>
                        </a:rPr>
                        <a:t>Đoạn 2</a:t>
                      </a:r>
                      <a:endParaRPr lang="en-US"/>
                    </a:p>
                  </a:txBody>
                  <a:tcPr/>
                </a:tc>
                <a:tc>
                  <a:txBody>
                    <a:bodyPr/>
                    <a:lstStyle/>
                    <a:p>
                      <a:r>
                        <a:rPr lang="en-US" sz="2400" b="0" i="0" kern="1200" smtClean="0">
                          <a:solidFill>
                            <a:schemeClr val="dk1"/>
                          </a:solidFill>
                          <a:effectLst/>
                          <a:latin typeface="+mn-lt"/>
                          <a:ea typeface="+mn-ea"/>
                          <a:cs typeface="+mn-cs"/>
                        </a:rPr>
                        <a:t>Tiếp theo đến “mới</a:t>
                      </a:r>
                      <a:r>
                        <a:rPr lang="en-US" sz="2400" b="0" i="0" kern="1200" baseline="0" smtClean="0">
                          <a:solidFill>
                            <a:schemeClr val="dk1"/>
                          </a:solidFill>
                          <a:effectLst/>
                          <a:latin typeface="+mn-lt"/>
                          <a:ea typeface="+mn-ea"/>
                          <a:cs typeface="+mn-cs"/>
                        </a:rPr>
                        <a:t> được</a:t>
                      </a:r>
                      <a:r>
                        <a:rPr lang="en-US" sz="2400" b="0" i="0" kern="1200" smtClean="0">
                          <a:solidFill>
                            <a:schemeClr val="dk1"/>
                          </a:solidFill>
                          <a:effectLst/>
                          <a:latin typeface="+mn-lt"/>
                          <a:ea typeface="+mn-ea"/>
                          <a:cs typeface="+mn-cs"/>
                        </a:rPr>
                        <a:t>"</a:t>
                      </a:r>
                      <a:endParaRPr lang="en-US"/>
                    </a:p>
                  </a:txBody>
                  <a:tcPr/>
                </a:tc>
                <a:tc>
                  <a:txBody>
                    <a:bodyPr/>
                    <a:lstStyle/>
                    <a:p>
                      <a:r>
                        <a:rPr lang="vi-VN" sz="2400" b="0" i="0" kern="1200" smtClean="0">
                          <a:solidFill>
                            <a:schemeClr val="dk1"/>
                          </a:solidFill>
                          <a:effectLst/>
                          <a:latin typeface="Arial (Body)"/>
                          <a:ea typeface="+mn-ea"/>
                          <a:cs typeface="+mn-cs"/>
                        </a:rPr>
                        <a:t>- Cô gái chăn cừu </a:t>
                      </a:r>
                      <a:r>
                        <a:rPr lang="en-US" sz="2400" b="0" i="0" kern="1200" smtClean="0">
                          <a:solidFill>
                            <a:schemeClr val="dk1"/>
                          </a:solidFill>
                          <a:effectLst/>
                          <a:latin typeface="Arial (Body)"/>
                          <a:ea typeface="+mn-ea"/>
                          <a:cs typeface="+mn-cs"/>
                        </a:rPr>
                        <a:t>yêu</a:t>
                      </a:r>
                      <a:r>
                        <a:rPr lang="en-US" sz="2400" b="0" i="0" kern="1200" baseline="0" smtClean="0">
                          <a:solidFill>
                            <a:schemeClr val="dk1"/>
                          </a:solidFill>
                          <a:effectLst/>
                          <a:latin typeface="Arial (Body)"/>
                          <a:ea typeface="+mn-ea"/>
                          <a:cs typeface="+mn-cs"/>
                        </a:rPr>
                        <a:t> cầu </a:t>
                      </a:r>
                      <a:r>
                        <a:rPr lang="vi-VN" sz="2400" b="0" i="0" kern="1200" smtClean="0">
                          <a:solidFill>
                            <a:schemeClr val="dk1"/>
                          </a:solidFill>
                          <a:effectLst/>
                          <a:latin typeface="Arial (Body)"/>
                          <a:ea typeface="+mn-ea"/>
                          <a:cs typeface="+mn-cs"/>
                        </a:rPr>
                        <a:t>hoàng tử phải có một nghề </a:t>
                      </a:r>
                      <a:r>
                        <a:rPr lang="en-US" sz="2400" b="0" i="0" kern="1200" smtClean="0">
                          <a:solidFill>
                            <a:schemeClr val="dk1"/>
                          </a:solidFill>
                          <a:effectLst/>
                          <a:latin typeface="Arial (Body)"/>
                          <a:ea typeface="+mn-ea"/>
                          <a:cs typeface="+mn-cs"/>
                        </a:rPr>
                        <a:t>thì</a:t>
                      </a:r>
                      <a:r>
                        <a:rPr lang="en-US" sz="2400" b="0" i="0" kern="1200" baseline="0" smtClean="0">
                          <a:solidFill>
                            <a:schemeClr val="dk1"/>
                          </a:solidFill>
                          <a:effectLst/>
                          <a:latin typeface="Arial (Body)"/>
                          <a:ea typeface="+mn-ea"/>
                          <a:cs typeface="+mn-cs"/>
                        </a:rPr>
                        <a:t> cô mới lấy chàng</a:t>
                      </a:r>
                      <a:r>
                        <a:rPr lang="vi-VN" sz="2400" b="0" i="0" kern="1200" smtClean="0">
                          <a:solidFill>
                            <a:schemeClr val="dk1"/>
                          </a:solidFill>
                          <a:effectLst/>
                          <a:latin typeface="Arial (Body)"/>
                          <a:ea typeface="+mn-ea"/>
                          <a:cs typeface="+mn-cs"/>
                        </a:rPr>
                        <a:t>. </a:t>
                      </a:r>
                      <a:endParaRPr lang="en-US">
                        <a:latin typeface="Arial (Body)"/>
                      </a:endParaRPr>
                    </a:p>
                  </a:txBody>
                  <a:tcPr/>
                </a:tc>
                <a:extLst>
                  <a:ext uri="{0D108BD9-81ED-4DB2-BD59-A6C34878D82A}">
                    <a16:rowId xmlns:a16="http://schemas.microsoft.com/office/drawing/2014/main" val="1211497247"/>
                  </a:ext>
                </a:extLst>
              </a:tr>
              <a:tr h="782230">
                <a:tc>
                  <a:txBody>
                    <a:bodyPr/>
                    <a:lstStyle/>
                    <a:p>
                      <a:r>
                        <a:rPr lang="en-US" sz="2400" b="0" i="0" kern="1200" smtClean="0">
                          <a:solidFill>
                            <a:schemeClr val="dk1"/>
                          </a:solidFill>
                          <a:effectLst/>
                          <a:latin typeface="+mn-lt"/>
                          <a:ea typeface="+mn-ea"/>
                          <a:cs typeface="+mn-cs"/>
                        </a:rPr>
                        <a:t>Đoạn 3</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smtClean="0">
                          <a:solidFill>
                            <a:schemeClr val="dk1"/>
                          </a:solidFill>
                          <a:effectLst/>
                          <a:latin typeface="+mn-lt"/>
                          <a:ea typeface="+mn-ea"/>
                          <a:cs typeface="+mn-cs"/>
                        </a:rPr>
                        <a:t>Tiếp theo đến “ vợ</a:t>
                      </a:r>
                      <a:r>
                        <a:rPr lang="en-US" sz="2400" b="0" i="0" kern="1200" baseline="0" smtClean="0">
                          <a:solidFill>
                            <a:schemeClr val="dk1"/>
                          </a:solidFill>
                          <a:effectLst/>
                          <a:latin typeface="+mn-lt"/>
                          <a:ea typeface="+mn-ea"/>
                          <a:cs typeface="+mn-cs"/>
                        </a:rPr>
                        <a:t> hoàng tử</a:t>
                      </a:r>
                      <a:r>
                        <a:rPr lang="en-US" sz="2400" b="0" i="0" kern="1200" smtClean="0">
                          <a:solidFill>
                            <a:schemeClr val="dk1"/>
                          </a:solidFill>
                          <a:effectLst/>
                          <a:latin typeface="+mn-lt"/>
                          <a:ea typeface="+mn-ea"/>
                          <a:cs typeface="+mn-cs"/>
                        </a:rPr>
                        <a:t>"</a:t>
                      </a:r>
                      <a:endParaRPr lang="en-US" smtClean="0"/>
                    </a:p>
                  </a:txBody>
                  <a:tcPr/>
                </a:tc>
                <a:tc>
                  <a:txBody>
                    <a:bodyPr/>
                    <a:lstStyle/>
                    <a:p>
                      <a:r>
                        <a:rPr lang="vi-VN" sz="2400" b="0" i="0" kern="1200" smtClean="0">
                          <a:solidFill>
                            <a:schemeClr val="dk1"/>
                          </a:solidFill>
                          <a:effectLst/>
                          <a:latin typeface="Arial (Body)"/>
                          <a:ea typeface="+mn-ea"/>
                          <a:cs typeface="+mn-cs"/>
                        </a:rPr>
                        <a:t>- Hoàng tử </a:t>
                      </a:r>
                      <a:r>
                        <a:rPr lang="en-US" sz="2400" b="0" i="0" kern="1200" smtClean="0">
                          <a:solidFill>
                            <a:schemeClr val="dk1"/>
                          </a:solidFill>
                          <a:effectLst/>
                          <a:latin typeface="Arial (Body)"/>
                          <a:ea typeface="+mn-ea"/>
                          <a:cs typeface="+mn-cs"/>
                        </a:rPr>
                        <a:t>học</a:t>
                      </a:r>
                      <a:r>
                        <a:rPr lang="en-US" sz="2400" b="0" i="0" kern="1200" baseline="0" smtClean="0">
                          <a:solidFill>
                            <a:schemeClr val="dk1"/>
                          </a:solidFill>
                          <a:effectLst/>
                          <a:latin typeface="Arial (Body)"/>
                          <a:ea typeface="+mn-ea"/>
                          <a:cs typeface="+mn-cs"/>
                        </a:rPr>
                        <a:t> </a:t>
                      </a:r>
                      <a:r>
                        <a:rPr lang="vi-VN" sz="2400" b="0" i="0" kern="1200" smtClean="0">
                          <a:solidFill>
                            <a:schemeClr val="dk1"/>
                          </a:solidFill>
                          <a:effectLst/>
                          <a:latin typeface="Arial (Body)"/>
                          <a:ea typeface="+mn-ea"/>
                          <a:cs typeface="+mn-cs"/>
                        </a:rPr>
                        <a:t>nghề dệt thảm rơm</a:t>
                      </a:r>
                      <a:r>
                        <a:rPr lang="en-US" sz="2400" b="0" i="0" kern="1200" baseline="0" smtClean="0">
                          <a:solidFill>
                            <a:schemeClr val="dk1"/>
                          </a:solidFill>
                          <a:effectLst/>
                          <a:latin typeface="Arial (Body)"/>
                          <a:ea typeface="+mn-ea"/>
                          <a:cs typeface="+mn-cs"/>
                        </a:rPr>
                        <a:t> và cưới cô gái làm vợ.</a:t>
                      </a:r>
                      <a:endParaRPr lang="en-US">
                        <a:latin typeface="Arial (Body)"/>
                      </a:endParaRPr>
                    </a:p>
                  </a:txBody>
                  <a:tcPr/>
                </a:tc>
                <a:extLst>
                  <a:ext uri="{0D108BD9-81ED-4DB2-BD59-A6C34878D82A}">
                    <a16:rowId xmlns:a16="http://schemas.microsoft.com/office/drawing/2014/main" val="2368491956"/>
                  </a:ext>
                </a:extLst>
              </a:tr>
              <a:tr h="782230">
                <a:tc>
                  <a:txBody>
                    <a:bodyPr/>
                    <a:lstStyle/>
                    <a:p>
                      <a:r>
                        <a:rPr lang="en-US" smtClean="0"/>
                        <a:t>Đoạn</a:t>
                      </a:r>
                      <a:r>
                        <a:rPr lang="en-US" baseline="0" smtClean="0"/>
                        <a:t> 4</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smtClean="0">
                          <a:solidFill>
                            <a:schemeClr val="dk1"/>
                          </a:solidFill>
                          <a:effectLst/>
                          <a:latin typeface="+mn-lt"/>
                          <a:ea typeface="+mn-ea"/>
                          <a:cs typeface="+mn-cs"/>
                        </a:rPr>
                        <a:t>Tiếp theo đến “</a:t>
                      </a:r>
                      <a:r>
                        <a:rPr lang="en-US" sz="2400" smtClean="0">
                          <a:solidFill>
                            <a:srgbClr val="002060"/>
                          </a:solidFill>
                        </a:rPr>
                        <a:t>món tiền to</a:t>
                      </a:r>
                      <a:r>
                        <a:rPr lang="en-US" sz="2400" b="0" i="0" kern="1200" smtClean="0">
                          <a:solidFill>
                            <a:schemeClr val="dk1"/>
                          </a:solidFill>
                          <a:effectLst/>
                          <a:latin typeface="+mn-lt"/>
                          <a:ea typeface="+mn-ea"/>
                          <a:cs typeface="+mn-cs"/>
                        </a:rPr>
                        <a:t>"</a:t>
                      </a:r>
                      <a:endParaRPr lang="en-US" smtClean="0"/>
                    </a:p>
                  </a:txBody>
                  <a:tcPr/>
                </a:tc>
                <a:tc>
                  <a:txBody>
                    <a:bodyPr/>
                    <a:lstStyle/>
                    <a:p>
                      <a:r>
                        <a:rPr lang="vi-VN" sz="2400" b="0" i="0" kern="1200" smtClean="0">
                          <a:solidFill>
                            <a:schemeClr val="dk1"/>
                          </a:solidFill>
                          <a:effectLst/>
                          <a:latin typeface="Arial (Body)"/>
                          <a:ea typeface="+mn-ea"/>
                          <a:cs typeface="+mn-cs"/>
                        </a:rPr>
                        <a:t>- Hoàng tử </a:t>
                      </a:r>
                      <a:r>
                        <a:rPr lang="en-US" sz="2400" b="0" i="0" kern="1200" smtClean="0">
                          <a:solidFill>
                            <a:schemeClr val="dk1"/>
                          </a:solidFill>
                          <a:effectLst/>
                          <a:latin typeface="Arial (Body)"/>
                          <a:ea typeface="+mn-ea"/>
                          <a:cs typeface="+mn-cs"/>
                        </a:rPr>
                        <a:t>sa và</a:t>
                      </a:r>
                      <a:r>
                        <a:rPr lang="en-US" sz="2400" b="0" i="0" kern="1200" baseline="0" smtClean="0">
                          <a:solidFill>
                            <a:schemeClr val="dk1"/>
                          </a:solidFill>
                          <a:effectLst/>
                          <a:latin typeface="Arial (Body)"/>
                          <a:ea typeface="+mn-ea"/>
                          <a:cs typeface="+mn-cs"/>
                        </a:rPr>
                        <a:t> ổ </a:t>
                      </a:r>
                      <a:r>
                        <a:rPr lang="vi-VN" sz="2400" b="0" i="0" kern="1200" smtClean="0">
                          <a:solidFill>
                            <a:schemeClr val="dk1"/>
                          </a:solidFill>
                          <a:effectLst/>
                          <a:latin typeface="Arial (Body)"/>
                          <a:ea typeface="+mn-ea"/>
                          <a:cs typeface="+mn-cs"/>
                        </a:rPr>
                        <a:t>cướp </a:t>
                      </a:r>
                      <a:r>
                        <a:rPr lang="en-US" sz="2400" b="0" i="0" kern="1200" smtClean="0">
                          <a:solidFill>
                            <a:schemeClr val="dk1"/>
                          </a:solidFill>
                          <a:effectLst/>
                          <a:latin typeface="Arial (Body)"/>
                          <a:ea typeface="+mn-ea"/>
                          <a:cs typeface="+mn-cs"/>
                        </a:rPr>
                        <a:t>, tìm</a:t>
                      </a:r>
                      <a:r>
                        <a:rPr lang="en-US" sz="2400" b="0" i="0" kern="1200" baseline="0" smtClean="0">
                          <a:solidFill>
                            <a:schemeClr val="dk1"/>
                          </a:solidFill>
                          <a:effectLst/>
                          <a:latin typeface="Arial (Body)"/>
                          <a:ea typeface="+mn-ea"/>
                          <a:cs typeface="+mn-cs"/>
                        </a:rPr>
                        <a:t> cách báo tin cho vợ</a:t>
                      </a:r>
                      <a:r>
                        <a:rPr lang="vi-VN" sz="2400" b="0" i="0" kern="1200" smtClean="0">
                          <a:solidFill>
                            <a:schemeClr val="dk1"/>
                          </a:solidFill>
                          <a:effectLst/>
                          <a:latin typeface="Arial (Body)"/>
                          <a:ea typeface="+mn-ea"/>
                          <a:cs typeface="+mn-cs"/>
                        </a:rPr>
                        <a:t>.</a:t>
                      </a:r>
                      <a:endParaRPr lang="en-US">
                        <a:latin typeface="Arial (Body)"/>
                      </a:endParaRPr>
                    </a:p>
                  </a:txBody>
                  <a:tcPr/>
                </a:tc>
                <a:extLst>
                  <a:ext uri="{0D108BD9-81ED-4DB2-BD59-A6C34878D82A}">
                    <a16:rowId xmlns:a16="http://schemas.microsoft.com/office/drawing/2014/main" val="909168146"/>
                  </a:ext>
                </a:extLst>
              </a:tr>
              <a:tr h="835251">
                <a:tc>
                  <a:txBody>
                    <a:bodyPr/>
                    <a:lstStyle/>
                    <a:p>
                      <a:r>
                        <a:rPr lang="en-US" smtClean="0"/>
                        <a:t>Đoạn</a:t>
                      </a:r>
                      <a:r>
                        <a:rPr lang="en-US" baseline="0" smtClean="0"/>
                        <a:t> 5</a:t>
                      </a:r>
                      <a:endParaRPr lang="en-US"/>
                    </a:p>
                  </a:txBody>
                  <a:tcPr/>
                </a:tc>
                <a:tc>
                  <a:txBody>
                    <a:bodyPr/>
                    <a:lstStyle/>
                    <a:p>
                      <a:pPr marL="0" marR="0" indent="0" algn="l" defTabSz="1219200" rtl="0" eaLnBrk="1" fontAlgn="auto" latinLnBrk="0" hangingPunct="1">
                        <a:lnSpc>
                          <a:spcPct val="100000"/>
                        </a:lnSpc>
                        <a:spcBef>
                          <a:spcPts val="0"/>
                        </a:spcBef>
                        <a:spcAft>
                          <a:spcPts val="0"/>
                        </a:spcAft>
                        <a:buClrTx/>
                        <a:buSzTx/>
                        <a:buFontTx/>
                        <a:buNone/>
                        <a:tabLst/>
                        <a:defRPr/>
                      </a:pPr>
                      <a:r>
                        <a:rPr lang="en-US" sz="2400" b="0" i="0" kern="1200" smtClean="0">
                          <a:solidFill>
                            <a:schemeClr val="dk1"/>
                          </a:solidFill>
                          <a:effectLst/>
                          <a:latin typeface="+mn-lt"/>
                          <a:ea typeface="+mn-ea"/>
                          <a:cs typeface="+mn-cs"/>
                        </a:rPr>
                        <a:t>Phần còn lại</a:t>
                      </a:r>
                      <a:endParaRPr lang="en-US" smtClean="0"/>
                    </a:p>
                  </a:txBody>
                  <a:tcPr/>
                </a:tc>
                <a:tc>
                  <a:txBody>
                    <a:bodyPr/>
                    <a:lstStyle/>
                    <a:p>
                      <a:r>
                        <a:rPr lang="en-US" smtClean="0">
                          <a:latin typeface="Arial (Body)"/>
                        </a:rPr>
                        <a:t>Nhờ</a:t>
                      </a:r>
                      <a:r>
                        <a:rPr lang="en-US" baseline="0" smtClean="0">
                          <a:latin typeface="Arial (Body)"/>
                        </a:rPr>
                        <a:t> tấm thảm rơm mà hoàng tử đã được cứu</a:t>
                      </a:r>
                      <a:endParaRPr lang="en-US">
                        <a:latin typeface="Arial (Body)"/>
                      </a:endParaRPr>
                    </a:p>
                  </a:txBody>
                  <a:tcPr/>
                </a:tc>
                <a:extLst>
                  <a:ext uri="{0D108BD9-81ED-4DB2-BD59-A6C34878D82A}">
                    <a16:rowId xmlns:a16="http://schemas.microsoft.com/office/drawing/2014/main" val="1027951527"/>
                  </a:ext>
                </a:extLst>
              </a:tr>
            </a:tbl>
          </a:graphicData>
        </a:graphic>
      </p:graphicFrame>
      <p:sp>
        <p:nvSpPr>
          <p:cNvPr id="12" name="TextBox 11"/>
          <p:cNvSpPr txBox="1"/>
          <p:nvPr/>
        </p:nvSpPr>
        <p:spPr>
          <a:xfrm>
            <a:off x="928914" y="1683657"/>
            <a:ext cx="10638972" cy="523220"/>
          </a:xfrm>
          <a:prstGeom prst="rect">
            <a:avLst/>
          </a:prstGeom>
          <a:noFill/>
        </p:spPr>
        <p:txBody>
          <a:bodyPr wrap="square" rtlCol="0">
            <a:spAutoFit/>
          </a:bodyPr>
          <a:lstStyle/>
          <a:p>
            <a:r>
              <a:rPr lang="vi-VN" sz="2800" smtClean="0">
                <a:solidFill>
                  <a:srgbClr val="FF00FF"/>
                </a:solidFill>
              </a:rPr>
              <a:t>Câu chuyện có 5 đoạn, nội dung từng đoạn như sau:</a:t>
            </a:r>
            <a:endParaRPr lang="en-US" sz="2800">
              <a:solidFill>
                <a:srgbClr val="FF00FF"/>
              </a:solidFill>
              <a:latin typeface="UTM Avo" panose="02040603050506020204"/>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448117" y="1957795"/>
            <a:ext cx="11315644" cy="3693319"/>
          </a:xfrm>
          <a:prstGeom prst="rect">
            <a:avLst/>
          </a:prstGeom>
          <a:noFill/>
        </p:spPr>
        <p:txBody>
          <a:bodyPr wrap="square" rtlCol="0" anchor="t">
            <a:spAutoFit/>
          </a:bodyPr>
          <a:lstStyle/>
          <a:p>
            <a:pPr algn="just">
              <a:lnSpc>
                <a:spcPct val="150000"/>
              </a:lnSpc>
            </a:pPr>
            <a:r>
              <a:rPr lang="en-GB" altLang="en-US" sz="3300" smtClean="0">
                <a:solidFill>
                  <a:srgbClr val="FF0000"/>
                </a:solidFill>
                <a:latin typeface="UTM Avo" panose="02040603050506020204"/>
                <a:cs typeface="Times New Roman" panose="02020603050405020304" pitchFamily="18" charset="0"/>
                <a:sym typeface="+mn-ea"/>
              </a:rPr>
              <a:t>Câu 2 </a:t>
            </a:r>
            <a:r>
              <a:rPr lang="en-US" altLang="en-GB" sz="3300" smtClean="0">
                <a:solidFill>
                  <a:srgbClr val="FF0000"/>
                </a:solidFill>
                <a:latin typeface="UTM Avo" panose="02040603050506020204"/>
                <a:cs typeface="Times New Roman" panose="02020603050405020304" pitchFamily="18" charset="0"/>
                <a:sym typeface="+mn-ea"/>
              </a:rPr>
              <a:t>:</a:t>
            </a:r>
            <a:r>
              <a:rPr lang="en-GB" altLang="en-US" sz="3300" smtClean="0">
                <a:solidFill>
                  <a:srgbClr val="FF0000"/>
                </a:solidFill>
                <a:latin typeface="UTM Avo" panose="02040603050506020204"/>
                <a:cs typeface="Times New Roman" panose="02020603050405020304" pitchFamily="18" charset="0"/>
                <a:sym typeface="+mn-ea"/>
              </a:rPr>
              <a:t> </a:t>
            </a:r>
            <a:r>
              <a:rPr lang="de-DE" altLang="en-US" sz="3300" smtClean="0">
                <a:solidFill>
                  <a:srgbClr val="FF0000"/>
                </a:solidFill>
                <a:latin typeface="UTM Avo" panose="02040603050506020204"/>
                <a:cs typeface="Times New Roman" pitchFamily="18" charset="0"/>
                <a:sym typeface="+mn-ea"/>
              </a:rPr>
              <a:t>Vì sao </a:t>
            </a:r>
            <a:r>
              <a:rPr lang="en-US" sz="3300" smtClean="0">
                <a:solidFill>
                  <a:srgbClr val="FF0000"/>
                </a:solidFill>
                <a:latin typeface="UTM Avo" panose="02040603050506020204"/>
              </a:rPr>
              <a:t>sứ giả ngạc nhiên khi cô gái hỏi hoàng tử làm nghề gì?</a:t>
            </a:r>
            <a:endParaRPr lang="de-DE" sz="3300" b="1">
              <a:solidFill>
                <a:srgbClr val="FF0000"/>
              </a:solidFill>
              <a:latin typeface="UTM Avo" panose="02040603050506020204"/>
              <a:cs typeface="Times New Roman" pitchFamily="18" charset="0"/>
            </a:endParaRPr>
          </a:p>
          <a:p>
            <a:pPr algn="just">
              <a:lnSpc>
                <a:spcPct val="150000"/>
              </a:lnSpc>
            </a:pPr>
            <a:r>
              <a:rPr lang="en-GB" altLang="en-US" sz="3000">
                <a:solidFill>
                  <a:srgbClr val="002060"/>
                </a:solidFill>
                <a:latin typeface="UTM Avo" panose="02040603050506020204"/>
                <a:cs typeface="Times New Roman" panose="02020603050405020304" pitchFamily="18" charset="0"/>
              </a:rPr>
              <a:t>- </a:t>
            </a:r>
            <a:r>
              <a:rPr lang="vi-VN" sz="3000">
                <a:solidFill>
                  <a:srgbClr val="002060"/>
                </a:solidFill>
              </a:rPr>
              <a:t>Vì hoàng tử là con trai của vua, là người quyền quý, được thừa hưởng tiền bạc từ cha nên vốn từ trước đến nay không phải làm việc, chỉ cần ăn chơi</a:t>
            </a:r>
            <a:r>
              <a:rPr lang="pt-BR" altLang="en-US" sz="3000" smtClean="0">
                <a:solidFill>
                  <a:srgbClr val="002060"/>
                </a:solidFill>
                <a:latin typeface="UTM Avo" panose="02040603050506020204"/>
              </a:rPr>
              <a:t>.</a:t>
            </a:r>
            <a:endParaRPr lang="en-GB" altLang="en-US" sz="3000">
              <a:solidFill>
                <a:srgbClr val="002060"/>
              </a:solidFill>
              <a:latin typeface="UTM Avo" panose="02040603050506020204"/>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2677656"/>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pitchFamily="18" charset="0"/>
                <a:cs typeface="Times New Roman" panose="02020603050405020304" pitchFamily="18" charset="0"/>
                <a:sym typeface="+mn-ea"/>
              </a:rPr>
              <a:t>Câu 3 </a:t>
            </a:r>
            <a:r>
              <a:rPr lang="en-US" altLang="en-GB" sz="2800">
                <a:solidFill>
                  <a:srgbClr val="FF0000"/>
                </a:solidFill>
                <a:latin typeface="UTM Avo" panose="02040603050506020204" pitchFamily="18" charset="0"/>
                <a:cs typeface="Times New Roman" panose="02020603050405020304" pitchFamily="18" charset="0"/>
                <a:sym typeface="+mn-ea"/>
              </a:rPr>
              <a:t>:</a:t>
            </a:r>
            <a:r>
              <a:rPr lang="en-GB" altLang="en-US" sz="2800">
                <a:solidFill>
                  <a:srgbClr val="FF0000"/>
                </a:solidFill>
                <a:latin typeface="UTM Avo" panose="02040603050506020204" pitchFamily="18" charset="0"/>
                <a:cs typeface="Times New Roman" panose="02020603050405020304" pitchFamily="18" charset="0"/>
                <a:sym typeface="+mn-ea"/>
              </a:rPr>
              <a:t> </a:t>
            </a:r>
            <a:r>
              <a:rPr lang="vi-VN" sz="2800">
                <a:solidFill>
                  <a:srgbClr val="FF0000"/>
                </a:solidFill>
              </a:rPr>
              <a:t>Khi sa vào ổ cướp, hoàng tử đã làm cách nào để thoát </a:t>
            </a:r>
            <a:r>
              <a:rPr lang="vi-VN" sz="2800" smtClean="0">
                <a:solidFill>
                  <a:srgbClr val="FF0000"/>
                </a:solidFill>
              </a:rPr>
              <a:t>nạn</a:t>
            </a:r>
            <a:r>
              <a:rPr lang="de-DE" sz="2800" smtClean="0">
                <a:solidFill>
                  <a:srgbClr val="FF0000"/>
                </a:solidFill>
                <a:latin typeface="UTM Avo" panose="02040603050506020204" pitchFamily="18" charset="0"/>
                <a:cs typeface="Times New Roman" pitchFamily="18" charset="0"/>
              </a:rPr>
              <a:t>?</a:t>
            </a:r>
            <a:r>
              <a:rPr lang="de-DE" sz="2800" b="1" smtClean="0">
                <a:solidFill>
                  <a:srgbClr val="FF0000"/>
                </a:solidFill>
                <a:latin typeface="UTM Avo" panose="02040603050506020204" pitchFamily="18" charset="0"/>
                <a:cs typeface="Times New Roman" pitchFamily="18" charset="0"/>
              </a:rPr>
              <a:t> </a:t>
            </a:r>
            <a:endParaRPr lang="de-DE" sz="2800" b="1">
              <a:solidFill>
                <a:srgbClr val="FF0000"/>
              </a:solidFill>
              <a:latin typeface="UTM Avo" panose="02040603050506020204" pitchFamily="18" charset="0"/>
              <a:cs typeface="Times New Roman" pitchFamily="18" charset="0"/>
            </a:endParaRPr>
          </a:p>
          <a:p>
            <a:pPr algn="just">
              <a:lnSpc>
                <a:spcPct val="150000"/>
              </a:lnSpc>
            </a:pPr>
            <a:r>
              <a:rPr lang="en-US" sz="2800" kern="100">
                <a:solidFill>
                  <a:srgbClr val="7030A0"/>
                </a:solidFill>
                <a:latin typeface="UTM Avo" panose="02040603050506020204" pitchFamily="18" charset="0"/>
                <a:ea typeface="Times New Roman" panose="02020603050405020304" pitchFamily="18" charset="0"/>
                <a:cs typeface="Times New Roman" panose="02020603050405020304" pitchFamily="18" charset="0"/>
              </a:rPr>
              <a:t>- </a:t>
            </a:r>
            <a:r>
              <a:rPr lang="en-US" sz="2800" kern="10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Hoàng tử bảo bọn cướp để chàng dệt thảm đem bán cho nhà vua, qua những hoa văn trên thảm, chàng ngầm báo tin cho vợ và vua cha biết hoàn cảnh của mình.</a:t>
            </a:r>
            <a:endParaRPr lang="en-GB" altLang="en-US" sz="28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3046988"/>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a:t>
            </a:r>
            <a:r>
              <a:rPr lang="en-US" sz="2800">
                <a:solidFill>
                  <a:srgbClr val="FF0000"/>
                </a:solidFill>
                <a:latin typeface="UTM Avo" panose="02040603050506020204"/>
              </a:rPr>
              <a:t>Vì sao hoàng tử nói với vợ : “Nhờ có nàng mà ta thoát chết</a:t>
            </a:r>
            <a:r>
              <a:rPr lang="en-US" sz="2800" smtClean="0">
                <a:solidFill>
                  <a:srgbClr val="FF0000"/>
                </a:solidFill>
                <a:latin typeface="UTM Avo" panose="02040603050506020204"/>
              </a:rPr>
              <a:t>.”</a:t>
            </a:r>
            <a:r>
              <a:rPr lang="de-DE" sz="3200" smtClean="0">
                <a:solidFill>
                  <a:srgbClr val="FF0000"/>
                </a:solidFill>
                <a:latin typeface="UTM Avo" panose="02040603050506020204" pitchFamily="18" charset="0"/>
                <a:cs typeface="Times New Roman" pitchFamily="18" charset="0"/>
              </a:rPr>
              <a:t>?</a:t>
            </a:r>
            <a:r>
              <a:rPr lang="de-DE" sz="3200" b="1" smtClean="0">
                <a:solidFill>
                  <a:srgbClr val="FF0000"/>
                </a:solidFill>
                <a:latin typeface="UTM Avo" panose="02040603050506020204" pitchFamily="18" charset="0"/>
                <a:cs typeface="Times New Roman" pitchFamily="18" charset="0"/>
              </a:rPr>
              <a:t> </a:t>
            </a:r>
            <a:endParaRPr lang="de-DE" sz="3200" b="1">
              <a:solidFill>
                <a:srgbClr val="FF0000"/>
              </a:solidFill>
              <a:latin typeface="UTM Avo" panose="02040603050506020204" pitchFamily="18" charset="0"/>
              <a:cs typeface="Times New Roman"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a:t>
            </a:r>
            <a:r>
              <a:rPr lang="pt-BR" sz="3200" smtClean="0">
                <a:solidFill>
                  <a:srgbClr val="7030A0"/>
                </a:solidFill>
                <a:latin typeface="UTM Avo" panose="02040603050506020204" pitchFamily="18" charset="0"/>
              </a:rPr>
              <a:t>Vì nhờ vợ mà hoàng tử học được nghề dệt thảm; hoàng tử đã dùng tài dệt thảm của mình để báo tin cho vợ và vua cha đến cứu.</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0025" y="1723629"/>
            <a:ext cx="11111949" cy="4431983"/>
          </a:xfrm>
          <a:prstGeom prst="rect">
            <a:avLst/>
          </a:prstGeom>
          <a:noFill/>
        </p:spPr>
        <p:txBody>
          <a:bodyPr wrap="square" rtlCol="0" anchor="t">
            <a:spAutoFit/>
          </a:bodyPr>
          <a:lstStyle/>
          <a:p>
            <a:pPr algn="just">
              <a:lnSpc>
                <a:spcPct val="150000"/>
              </a:lnSpc>
            </a:pPr>
            <a:r>
              <a:rPr lang="en-GB" altLang="en-US" sz="2800">
                <a:solidFill>
                  <a:srgbClr val="FF0000"/>
                </a:solidFill>
                <a:latin typeface="UTM Avo" panose="02040603050506020204"/>
                <a:cs typeface="Times New Roman" panose="02020603050405020304" pitchFamily="18" charset="0"/>
                <a:sym typeface="+mn-ea"/>
              </a:rPr>
              <a:t>Câu 5 </a:t>
            </a:r>
            <a:r>
              <a:rPr lang="en-US" altLang="en-GB" sz="2800">
                <a:solidFill>
                  <a:srgbClr val="FF0000"/>
                </a:solidFill>
                <a:latin typeface="UTM Avo" panose="02040603050506020204"/>
                <a:cs typeface="Times New Roman" panose="02020603050405020304" pitchFamily="18" charset="0"/>
                <a:sym typeface="+mn-ea"/>
              </a:rPr>
              <a:t>:</a:t>
            </a:r>
            <a:r>
              <a:rPr lang="en-GB" altLang="en-US" sz="2800">
                <a:solidFill>
                  <a:srgbClr val="FF0000"/>
                </a:solidFill>
                <a:latin typeface="UTM Avo" panose="02040603050506020204"/>
                <a:cs typeface="Times New Roman" panose="02020603050405020304" pitchFamily="18" charset="0"/>
                <a:sym typeface="+mn-ea"/>
              </a:rPr>
              <a:t> </a:t>
            </a:r>
            <a:r>
              <a:rPr lang="en-GB" altLang="en-US" sz="2800" smtClean="0">
                <a:solidFill>
                  <a:srgbClr val="FF0000"/>
                </a:solidFill>
                <a:latin typeface="UTM Avo" panose="02040603050506020204"/>
                <a:cs typeface="Times New Roman" panose="02020603050405020304" pitchFamily="18" charset="0"/>
                <a:sym typeface="+mn-ea"/>
              </a:rPr>
              <a:t>C</a:t>
            </a:r>
            <a:r>
              <a:rPr lang="vi-VN" sz="2800" smtClean="0">
                <a:solidFill>
                  <a:srgbClr val="FF0000"/>
                </a:solidFill>
              </a:rPr>
              <a:t>âu </a:t>
            </a:r>
            <a:r>
              <a:rPr lang="vi-VN" sz="2800">
                <a:solidFill>
                  <a:srgbClr val="FF0000"/>
                </a:solidFill>
              </a:rPr>
              <a:t>chuyện trên đem lại bài học gì cho mỗi người? </a:t>
            </a:r>
            <a:endParaRPr lang="en-US" sz="2800" smtClean="0">
              <a:solidFill>
                <a:srgbClr val="FF0000"/>
              </a:solidFill>
              <a:latin typeface="UTM Avo" panose="02040603050506020204"/>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a:t>
            </a:r>
            <a:r>
              <a:rPr lang="en-GB" altLang="en-US" sz="3200" smtClean="0">
                <a:solidFill>
                  <a:srgbClr val="7030A0"/>
                </a:solidFill>
                <a:latin typeface="UTM Avo" panose="02040603050506020204" pitchFamily="18" charset="0"/>
                <a:cs typeface="Times New Roman" panose="02020603050405020304" pitchFamily="18" charset="0"/>
              </a:rPr>
              <a:t> </a:t>
            </a:r>
            <a:r>
              <a:rPr lang="en-US" altLang="en-US" sz="3200" smtClean="0">
                <a:solidFill>
                  <a:srgbClr val="7030A0"/>
                </a:solidFill>
                <a:latin typeface="UTM Avo" panose="02040603050506020204" pitchFamily="18" charset="0"/>
              </a:rPr>
              <a:t>Ai cũng phải có một nghề nghiệp.</a:t>
            </a:r>
          </a:p>
          <a:p>
            <a:pPr algn="just">
              <a:lnSpc>
                <a:spcPct val="150000"/>
              </a:lnSpc>
            </a:pPr>
            <a:r>
              <a:rPr lang="en-US" altLang="en-US" sz="3200" smtClean="0">
                <a:solidFill>
                  <a:srgbClr val="7030A0"/>
                </a:solidFill>
                <a:latin typeface="UTM Avo" panose="02040603050506020204" pitchFamily="18" charset="0"/>
                <a:cs typeface="Times New Roman" panose="02020603050405020304" pitchFamily="18" charset="0"/>
              </a:rPr>
              <a:t>+ Mỗi người cần học ít nhất một nghề</a:t>
            </a:r>
          </a:p>
          <a:p>
            <a:pPr algn="just">
              <a:lnSpc>
                <a:spcPct val="150000"/>
              </a:lnSpc>
            </a:pPr>
            <a:r>
              <a:rPr lang="en-US" altLang="en-US" sz="3200" smtClean="0">
                <a:solidFill>
                  <a:srgbClr val="7030A0"/>
                </a:solidFill>
                <a:latin typeface="UTM Avo" panose="02040603050506020204" pitchFamily="18" charset="0"/>
                <a:cs typeface="Times New Roman" panose="02020603050405020304" pitchFamily="18" charset="0"/>
              </a:rPr>
              <a:t>+  Nghề nghiệp rất quan trọng.</a:t>
            </a:r>
          </a:p>
          <a:p>
            <a:pPr algn="just">
              <a:lnSpc>
                <a:spcPct val="150000"/>
              </a:lnSpc>
            </a:pPr>
            <a:r>
              <a:rPr lang="en-US" altLang="en-US" sz="3200" smtClean="0">
                <a:solidFill>
                  <a:srgbClr val="7030A0"/>
                </a:solidFill>
                <a:latin typeface="UTM Avo" panose="02040603050506020204" pitchFamily="18" charset="0"/>
                <a:cs typeface="Times New Roman" panose="02020603050405020304" pitchFamily="18" charset="0"/>
              </a:rPr>
              <a:t>+Nghề nghiệp không chỉ nuôi sống ta mà còn có thể cứu ta</a:t>
            </a:r>
          </a:p>
          <a:p>
            <a:pPr algn="just">
              <a:lnSpc>
                <a:spcPct val="150000"/>
              </a:lnSpc>
            </a:pPr>
            <a:r>
              <a:rPr lang="en-US" altLang="en-US" sz="3200" smtClean="0">
                <a:solidFill>
                  <a:srgbClr val="7030A0"/>
                </a:solidFill>
                <a:latin typeface="UTM Avo" panose="02040603050506020204" pitchFamily="18" charset="0"/>
                <a:cs typeface="Times New Roman" panose="02020603050405020304" pitchFamily="18" charset="0"/>
              </a:rPr>
              <a:t>+ …</a:t>
            </a:r>
            <a:endParaRPr lang="en-GB" altLang="en-US" sz="320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err="1">
                  <a:solidFill>
                    <a:srgbClr val="0070C0"/>
                  </a:solidFill>
                  <a:latin typeface="UTM Avo" panose="02040603050506020204" pitchFamily="18" charset="0"/>
                  <a:cs typeface="Calibri" panose="020F0502020204030204" pitchFamily="34" charset="0"/>
                  <a:sym typeface="Arial"/>
                </a:rPr>
                <a:t>chính</a:t>
              </a:r>
              <a:r>
                <a:rPr lang="en-US" sz="4000" kern="0">
                  <a:solidFill>
                    <a:srgbClr val="0070C0"/>
                  </a:solidFill>
                  <a:latin typeface="UTM Avo" panose="02040603050506020204" pitchFamily="18" charset="0"/>
                  <a:cs typeface="Calibri" panose="020F0502020204030204" pitchFamily="34" charset="0"/>
                  <a:sym typeface="Arial"/>
                </a:rPr>
                <a:t> </a:t>
              </a:r>
              <a:r>
                <a:rPr lang="en-US" sz="4000" kern="0" smtClean="0">
                  <a:solidFill>
                    <a:srgbClr val="0070C0"/>
                  </a:solidFill>
                  <a:latin typeface="UTM Avo" panose="02040603050506020204" pitchFamily="18" charset="0"/>
                  <a:cs typeface="Calibri" panose="020F0502020204030204" pitchFamily="34" charset="0"/>
                  <a:sym typeface="Arial"/>
                </a:rPr>
                <a:t>của câu  chuyện là </a:t>
              </a:r>
              <a:r>
                <a:rPr lang="en-US" sz="4000" kern="0">
                  <a:solidFill>
                    <a:srgbClr val="0070C0"/>
                  </a:solidFill>
                  <a:latin typeface="UTM Avo" panose="02040603050506020204" pitchFamily="18" charset="0"/>
                  <a:cs typeface="Calibri" panose="020F0502020204030204" pitchFamily="34" charset="0"/>
                  <a:sym typeface="Arial"/>
                </a:rPr>
                <a:t>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1200329"/>
          </a:xfrm>
          <a:prstGeom prst="rect">
            <a:avLst/>
          </a:prstGeom>
          <a:solidFill>
            <a:schemeClr val="accent1">
              <a:lumMod val="20000"/>
              <a:lumOff val="80000"/>
            </a:schemeClr>
          </a:solidFill>
        </p:spPr>
        <p:txBody>
          <a:bodyPr wrap="square" rtlCol="0">
            <a:spAutoFit/>
          </a:bodyPr>
          <a:lstStyle/>
          <a:p>
            <a:pPr algn="just"/>
            <a:r>
              <a:rPr lang="en-US" sz="3600">
                <a:solidFill>
                  <a:srgbClr val="E11F69"/>
                </a:solidFill>
                <a:latin typeface="UTM Avo" panose="02040603050506020204" pitchFamily="18" charset="0"/>
                <a:cs typeface="Times New Roman" pitchFamily="18" charset="0"/>
              </a:rPr>
              <a:t>- </a:t>
            </a:r>
            <a:r>
              <a:rPr lang="en-US" sz="3600" smtClean="0">
                <a:solidFill>
                  <a:srgbClr val="E11F69"/>
                </a:solidFill>
                <a:latin typeface="UTM Avo" panose="02040603050506020204" pitchFamily="18" charset="0"/>
                <a:cs typeface="Times New Roman" pitchFamily="18" charset="0"/>
              </a:rPr>
              <a:t>Câu chuyện ca ngợi tình yêu lao động, đề cao giá trị của lao động của nghề nghiệp. </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99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a:t>
            </a:r>
            <a:endParaRPr lang="en-US" sz="8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a:p>
            <a:pPr algn="ctr" eaLnBrk="1" hangingPunct="1">
              <a:spcBef>
                <a:spcPts val="1350"/>
              </a:spcBef>
              <a:defRPr/>
            </a:pPr>
            <a:r>
              <a:rPr lang="en-US" sz="88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nâng </a:t>
            </a: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118250" y="3633320"/>
            <a:ext cx="7086600" cy="1303462"/>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966739"/>
              <a:ext cx="5318022" cy="560691"/>
            </a:xfrm>
            <a:prstGeom prst="rect">
              <a:avLst/>
            </a:prstGeom>
            <a:grpFill/>
          </p:spPr>
          <p:txBody>
            <a:bodyPr wrap="square" rtlCol="0">
              <a:spAutoFit/>
            </a:bodyPr>
            <a:lstStyle/>
            <a:p>
              <a:pPr algn="just" defTabSz="1219170">
                <a:buClr>
                  <a:srgbClr val="000000"/>
                </a:buClr>
              </a:pPr>
              <a:r>
                <a:rPr lang="vi-VN" sz="3200" kern="0" smtClean="0">
                  <a:solidFill>
                    <a:srgbClr val="FF0000"/>
                  </a:solidFill>
                  <a:latin typeface="UTM Avo" panose="02040603050506020204" pitchFamily="18" charset="0"/>
                  <a:cs typeface="Calibri" panose="020F0502020204030204" pitchFamily="34" charset="0"/>
                  <a:sym typeface="Arial"/>
                </a:rPr>
                <a:t>Khi đọc văn kể chuyện cần chú ý gì</a:t>
              </a:r>
              <a:r>
                <a:rPr lang="en-US" sz="3200" kern="0" smtClean="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8" name="Speech Bubble: Rectangle with Corners Rounded 6">
            <a:extLst>
              <a:ext uri="{FF2B5EF4-FFF2-40B4-BE49-F238E27FC236}">
                <a16:creationId xmlns:a16="http://schemas.microsoft.com/office/drawing/2014/main" id="{CD45923D-D2AD-13C2-8B75-C48F7F92AB06}"/>
              </a:ext>
            </a:extLst>
          </p:cNvPr>
          <p:cNvSpPr/>
          <p:nvPr/>
        </p:nvSpPr>
        <p:spPr>
          <a:xfrm>
            <a:off x="3255700" y="2093367"/>
            <a:ext cx="8475318" cy="1303462"/>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 name="connsiteX0" fmla="*/ 0 w 8475318"/>
                      <a:gd name="connsiteY0" fmla="*/ 217248 h 1303462"/>
                      <a:gd name="connsiteX1" fmla="*/ 318085 w 8475318"/>
                      <a:gd name="connsiteY1" fmla="*/ 0 h 1303462"/>
                      <a:gd name="connsiteX2" fmla="*/ 4943936 w 8475318"/>
                      <a:gd name="connsiteY2" fmla="*/ 0 h 1303462"/>
                      <a:gd name="connsiteX3" fmla="*/ 4943936 w 8475318"/>
                      <a:gd name="connsiteY3" fmla="*/ 0 h 1303462"/>
                      <a:gd name="connsiteX4" fmla="*/ 7062765 w 8475318"/>
                      <a:gd name="connsiteY4" fmla="*/ 0 h 1303462"/>
                      <a:gd name="connsiteX5" fmla="*/ 8157232 w 8475318"/>
                      <a:gd name="connsiteY5" fmla="*/ 0 h 1303462"/>
                      <a:gd name="connsiteX6" fmla="*/ 8475318 w 8475318"/>
                      <a:gd name="connsiteY6" fmla="*/ 217248 h 1303462"/>
                      <a:gd name="connsiteX7" fmla="*/ 8475318 w 8475318"/>
                      <a:gd name="connsiteY7" fmla="*/ 760353 h 1303462"/>
                      <a:gd name="connsiteX8" fmla="*/ 8475318 w 8475318"/>
                      <a:gd name="connsiteY8" fmla="*/ 760353 h 1303462"/>
                      <a:gd name="connsiteX9" fmla="*/ 8475318 w 8475318"/>
                      <a:gd name="connsiteY9" fmla="*/ 1086218 h 1303462"/>
                      <a:gd name="connsiteX10" fmla="*/ 8475318 w 8475318"/>
                      <a:gd name="connsiteY10" fmla="*/ 1086213 h 1303462"/>
                      <a:gd name="connsiteX11" fmla="*/ 8157232 w 8475318"/>
                      <a:gd name="connsiteY11" fmla="*/ 1303462 h 1303462"/>
                      <a:gd name="connsiteX12" fmla="*/ 7062765 w 8475318"/>
                      <a:gd name="connsiteY12" fmla="*/ 1303462 h 1303462"/>
                      <a:gd name="connsiteX13" fmla="*/ 5548789 w 8475318"/>
                      <a:gd name="connsiteY13" fmla="*/ 1720308 h 1303462"/>
                      <a:gd name="connsiteX14" fmla="*/ 4943936 w 8475318"/>
                      <a:gd name="connsiteY14" fmla="*/ 1303462 h 1303462"/>
                      <a:gd name="connsiteX15" fmla="*/ 318085 w 8475318"/>
                      <a:gd name="connsiteY15" fmla="*/ 1303462 h 1303462"/>
                      <a:gd name="connsiteX16" fmla="*/ 0 w 8475318"/>
                      <a:gd name="connsiteY16" fmla="*/ 1086213 h 1303462"/>
                      <a:gd name="connsiteX17" fmla="*/ 0 w 8475318"/>
                      <a:gd name="connsiteY17" fmla="*/ 1086218 h 1303462"/>
                      <a:gd name="connsiteX18" fmla="*/ 0 w 8475318"/>
                      <a:gd name="connsiteY18" fmla="*/ 760353 h 1303462"/>
                      <a:gd name="connsiteX19" fmla="*/ 0 w 8475318"/>
                      <a:gd name="connsiteY19" fmla="*/ 760353 h 1303462"/>
                      <a:gd name="connsiteX20" fmla="*/ 0 w 8475318"/>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303462" fill="none" extrusionOk="0">
                        <a:moveTo>
                          <a:pt x="0" y="217248"/>
                        </a:moveTo>
                        <a:cubicBezTo>
                          <a:pt x="34915" y="113193"/>
                          <a:pt x="114065" y="8005"/>
                          <a:pt x="318085" y="0"/>
                        </a:cubicBezTo>
                        <a:cubicBezTo>
                          <a:pt x="2258476" y="251501"/>
                          <a:pt x="3261554" y="120707"/>
                          <a:pt x="4943936" y="0"/>
                        </a:cubicBezTo>
                        <a:lnTo>
                          <a:pt x="4943936" y="0"/>
                        </a:lnTo>
                        <a:cubicBezTo>
                          <a:pt x="5560553" y="-158882"/>
                          <a:pt x="6171140" y="10157"/>
                          <a:pt x="7062765" y="0"/>
                        </a:cubicBezTo>
                        <a:cubicBezTo>
                          <a:pt x="7272736" y="-47262"/>
                          <a:pt x="7735034" y="64732"/>
                          <a:pt x="8157232" y="0"/>
                        </a:cubicBezTo>
                        <a:cubicBezTo>
                          <a:pt x="8352954" y="27214"/>
                          <a:pt x="8455202" y="99936"/>
                          <a:pt x="8475318" y="217248"/>
                        </a:cubicBezTo>
                        <a:cubicBezTo>
                          <a:pt x="8460779" y="273719"/>
                          <a:pt x="8467907" y="657282"/>
                          <a:pt x="8475318" y="760353"/>
                        </a:cubicBezTo>
                        <a:lnTo>
                          <a:pt x="8475318" y="760353"/>
                        </a:lnTo>
                        <a:cubicBezTo>
                          <a:pt x="8492246" y="813937"/>
                          <a:pt x="8454738" y="1038916"/>
                          <a:pt x="8475318" y="1086218"/>
                        </a:cubicBezTo>
                        <a:lnTo>
                          <a:pt x="8475318" y="1086213"/>
                        </a:lnTo>
                        <a:cubicBezTo>
                          <a:pt x="8454447" y="1187453"/>
                          <a:pt x="8323251" y="1329903"/>
                          <a:pt x="8157232" y="1303462"/>
                        </a:cubicBezTo>
                        <a:cubicBezTo>
                          <a:pt x="7851248" y="1387736"/>
                          <a:pt x="7584702" y="1301845"/>
                          <a:pt x="7062765" y="1303462"/>
                        </a:cubicBezTo>
                        <a:cubicBezTo>
                          <a:pt x="6716382" y="1365341"/>
                          <a:pt x="5972214" y="1755634"/>
                          <a:pt x="5548789" y="1720308"/>
                        </a:cubicBezTo>
                        <a:cubicBezTo>
                          <a:pt x="5470400" y="1616444"/>
                          <a:pt x="5168477" y="1492949"/>
                          <a:pt x="4943936" y="1303462"/>
                        </a:cubicBezTo>
                        <a:cubicBezTo>
                          <a:pt x="3949834" y="1303953"/>
                          <a:pt x="1543076" y="1240451"/>
                          <a:pt x="318085" y="1303462"/>
                        </a:cubicBezTo>
                        <a:cubicBezTo>
                          <a:pt x="141930" y="1309095"/>
                          <a:pt x="-28918" y="1230737"/>
                          <a:pt x="0" y="1086213"/>
                        </a:cubicBezTo>
                        <a:lnTo>
                          <a:pt x="0" y="1086218"/>
                        </a:lnTo>
                        <a:cubicBezTo>
                          <a:pt x="-51348" y="923528"/>
                          <a:pt x="-12289" y="846702"/>
                          <a:pt x="0" y="760353"/>
                        </a:cubicBezTo>
                        <a:lnTo>
                          <a:pt x="0" y="760353"/>
                        </a:lnTo>
                        <a:cubicBezTo>
                          <a:pt x="-40744" y="544696"/>
                          <a:pt x="49553" y="363577"/>
                          <a:pt x="0" y="217248"/>
                        </a:cubicBezTo>
                        <a:close/>
                      </a:path>
                      <a:path w="8475318" h="1303462" stroke="0" extrusionOk="0">
                        <a:moveTo>
                          <a:pt x="0" y="217248"/>
                        </a:moveTo>
                        <a:cubicBezTo>
                          <a:pt x="-593" y="77931"/>
                          <a:pt x="173806" y="-1995"/>
                          <a:pt x="318085" y="0"/>
                        </a:cubicBezTo>
                        <a:cubicBezTo>
                          <a:pt x="2168601" y="63296"/>
                          <a:pt x="2861417" y="-3889"/>
                          <a:pt x="4943936" y="0"/>
                        </a:cubicBezTo>
                        <a:lnTo>
                          <a:pt x="4943936" y="0"/>
                        </a:lnTo>
                        <a:cubicBezTo>
                          <a:pt x="5400850" y="-70498"/>
                          <a:pt x="6659316" y="-33201"/>
                          <a:pt x="7062765" y="0"/>
                        </a:cubicBezTo>
                        <a:cubicBezTo>
                          <a:pt x="7365761" y="-41438"/>
                          <a:pt x="7693992" y="30704"/>
                          <a:pt x="8157232" y="0"/>
                        </a:cubicBezTo>
                        <a:cubicBezTo>
                          <a:pt x="8339143" y="-3718"/>
                          <a:pt x="8475934" y="94792"/>
                          <a:pt x="8475318" y="217248"/>
                        </a:cubicBezTo>
                        <a:cubicBezTo>
                          <a:pt x="8459311" y="283192"/>
                          <a:pt x="8470808" y="654432"/>
                          <a:pt x="8475318" y="760353"/>
                        </a:cubicBezTo>
                        <a:lnTo>
                          <a:pt x="8475318" y="760353"/>
                        </a:lnTo>
                        <a:cubicBezTo>
                          <a:pt x="8493059" y="848431"/>
                          <a:pt x="8443667" y="955818"/>
                          <a:pt x="8475318" y="1086218"/>
                        </a:cubicBezTo>
                        <a:lnTo>
                          <a:pt x="8475318" y="1086213"/>
                        </a:lnTo>
                        <a:cubicBezTo>
                          <a:pt x="8459144" y="1214854"/>
                          <a:pt x="8317640" y="1315500"/>
                          <a:pt x="8157232" y="1303462"/>
                        </a:cubicBezTo>
                        <a:cubicBezTo>
                          <a:pt x="7666043" y="1370237"/>
                          <a:pt x="7304596" y="1267951"/>
                          <a:pt x="7062765" y="1303462"/>
                        </a:cubicBezTo>
                        <a:cubicBezTo>
                          <a:pt x="6476882" y="1505001"/>
                          <a:pt x="6255700" y="1590449"/>
                          <a:pt x="5548789" y="1720308"/>
                        </a:cubicBezTo>
                        <a:cubicBezTo>
                          <a:pt x="5291248" y="1584440"/>
                          <a:pt x="5173181" y="1450703"/>
                          <a:pt x="4943936" y="1303462"/>
                        </a:cubicBezTo>
                        <a:cubicBezTo>
                          <a:pt x="3707351" y="1356298"/>
                          <a:pt x="1514286" y="1422654"/>
                          <a:pt x="318085" y="1303462"/>
                        </a:cubicBezTo>
                        <a:cubicBezTo>
                          <a:pt x="120268" y="1308380"/>
                          <a:pt x="29355" y="1187218"/>
                          <a:pt x="0" y="1086213"/>
                        </a:cubicBezTo>
                        <a:lnTo>
                          <a:pt x="0" y="1086218"/>
                        </a:lnTo>
                        <a:cubicBezTo>
                          <a:pt x="17163" y="967142"/>
                          <a:pt x="-10405" y="843202"/>
                          <a:pt x="0" y="760353"/>
                        </a:cubicBezTo>
                        <a:lnTo>
                          <a:pt x="0" y="760353"/>
                        </a:lnTo>
                        <a:cubicBezTo>
                          <a:pt x="39259" y="585522"/>
                          <a:pt x="-17923" y="302745"/>
                          <a:pt x="0" y="217248"/>
                        </a:cubicBezTo>
                        <a:close/>
                      </a:path>
                      <a:path w="8475318" h="1303462" fill="none" stroke="0" extrusionOk="0">
                        <a:moveTo>
                          <a:pt x="0" y="217248"/>
                        </a:moveTo>
                        <a:cubicBezTo>
                          <a:pt x="3599" y="127114"/>
                          <a:pt x="135310" y="-5891"/>
                          <a:pt x="318085" y="0"/>
                        </a:cubicBezTo>
                        <a:cubicBezTo>
                          <a:pt x="2517795" y="74476"/>
                          <a:pt x="3159944" y="282635"/>
                          <a:pt x="4943936" y="0"/>
                        </a:cubicBezTo>
                        <a:lnTo>
                          <a:pt x="4943936" y="0"/>
                        </a:lnTo>
                        <a:cubicBezTo>
                          <a:pt x="5647675" y="-86080"/>
                          <a:pt x="6131747" y="-70540"/>
                          <a:pt x="7062765" y="0"/>
                        </a:cubicBezTo>
                        <a:cubicBezTo>
                          <a:pt x="7264771" y="-60383"/>
                          <a:pt x="7718251" y="-4979"/>
                          <a:pt x="8157232" y="0"/>
                        </a:cubicBezTo>
                        <a:cubicBezTo>
                          <a:pt x="8338394" y="1059"/>
                          <a:pt x="8476457" y="94192"/>
                          <a:pt x="8475318" y="217248"/>
                        </a:cubicBezTo>
                        <a:cubicBezTo>
                          <a:pt x="8456705" y="257984"/>
                          <a:pt x="8456575" y="676482"/>
                          <a:pt x="8475318" y="760353"/>
                        </a:cubicBezTo>
                        <a:lnTo>
                          <a:pt x="8475318" y="760353"/>
                        </a:lnTo>
                        <a:cubicBezTo>
                          <a:pt x="8491629" y="810334"/>
                          <a:pt x="8456038" y="1040299"/>
                          <a:pt x="8475318" y="1086218"/>
                        </a:cubicBezTo>
                        <a:lnTo>
                          <a:pt x="8475318" y="1086213"/>
                        </a:lnTo>
                        <a:cubicBezTo>
                          <a:pt x="8466957" y="1189143"/>
                          <a:pt x="8321565" y="1316105"/>
                          <a:pt x="8157232" y="1303462"/>
                        </a:cubicBezTo>
                        <a:cubicBezTo>
                          <a:pt x="7870943" y="1274369"/>
                          <a:pt x="7587169" y="1259044"/>
                          <a:pt x="7062765" y="1303462"/>
                        </a:cubicBezTo>
                        <a:cubicBezTo>
                          <a:pt x="6728541" y="1327993"/>
                          <a:pt x="5975378" y="1712127"/>
                          <a:pt x="5548789" y="1720308"/>
                        </a:cubicBezTo>
                        <a:cubicBezTo>
                          <a:pt x="5506728" y="1628511"/>
                          <a:pt x="5117660" y="1492382"/>
                          <a:pt x="4943936" y="1303462"/>
                        </a:cubicBezTo>
                        <a:cubicBezTo>
                          <a:pt x="3963559" y="1227110"/>
                          <a:pt x="1514388" y="1397743"/>
                          <a:pt x="318085" y="1303462"/>
                        </a:cubicBezTo>
                        <a:cubicBezTo>
                          <a:pt x="131661" y="1308243"/>
                          <a:pt x="-7080" y="1210831"/>
                          <a:pt x="0" y="1086213"/>
                        </a:cubicBezTo>
                        <a:lnTo>
                          <a:pt x="0" y="1086218"/>
                        </a:lnTo>
                        <a:cubicBezTo>
                          <a:pt x="-48365" y="920922"/>
                          <a:pt x="-26676" y="838040"/>
                          <a:pt x="0" y="760353"/>
                        </a:cubicBezTo>
                        <a:lnTo>
                          <a:pt x="0" y="760353"/>
                        </a:lnTo>
                        <a:cubicBezTo>
                          <a:pt x="-42638" y="555880"/>
                          <a:pt x="26241" y="361132"/>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BA5C2E58-6449-A8CA-93EC-753C88F34143}"/>
              </a:ext>
            </a:extLst>
          </p:cNvPr>
          <p:cNvSpPr txBox="1"/>
          <p:nvPr/>
        </p:nvSpPr>
        <p:spPr>
          <a:xfrm>
            <a:off x="3146815" y="2006434"/>
            <a:ext cx="8584203" cy="147732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Đọc với giọng kể rõ ràng rành mạch</a:t>
            </a:r>
            <a:r>
              <a:rPr lang="en-US" sz="3000" smtClean="0">
                <a:solidFill>
                  <a:srgbClr val="7030A0"/>
                </a:solidFill>
                <a:latin typeface="UTM Avo" panose="02040603050506020204" pitchFamily="18" charset="0"/>
              </a:rPr>
              <a:t>.</a:t>
            </a:r>
            <a:r>
              <a:rPr lang="vi-VN" sz="3000" smtClean="0">
                <a:solidFill>
                  <a:srgbClr val="7030A0"/>
                </a:solidFill>
                <a:latin typeface="UTM Avo" panose="02040603050506020204" pitchFamily="18" charset="0"/>
              </a:rPr>
              <a:t> Chú ý nhấn mạnh các từ gợi tả gợi cảm.</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7086600" cy="1303462"/>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9"/>
              <a:ext cx="5318022" cy="1032853"/>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a:solidFill>
                    <a:srgbClr val="FF0000"/>
                  </a:solidFill>
                  <a:latin typeface="UTM Avo" panose="02040603050506020204" pitchFamily="18" charset="0"/>
                  <a:cs typeface="Calibri" panose="020F0502020204030204" pitchFamily="34" charset="0"/>
                  <a:sym typeface="Arial"/>
                </a:rPr>
                <a:t>, </a:t>
              </a:r>
              <a:r>
                <a:rPr lang="vi-VN" sz="3200" kern="0" smtClean="0">
                  <a:solidFill>
                    <a:srgbClr val="FF0000"/>
                  </a:solidFill>
                  <a:latin typeface="UTM Avo" panose="02040603050506020204" pitchFamily="18" charset="0"/>
                  <a:cs typeface="Calibri" panose="020F0502020204030204" pitchFamily="34" charset="0"/>
                  <a:sym typeface="Arial"/>
                </a:rPr>
                <a:t>các </a:t>
              </a:r>
              <a:r>
                <a:rPr lang="en-US" sz="3200" kern="0" smtClean="0">
                  <a:solidFill>
                    <a:srgbClr val="FF0000"/>
                  </a:solidFill>
                  <a:latin typeface="UTM Avo" panose="02040603050506020204" pitchFamily="18" charset="0"/>
                  <a:cs typeface="Calibri" panose="020F0502020204030204" pitchFamily="34" charset="0"/>
                  <a:sym typeface="Arial"/>
                </a:rPr>
                <a:t>đoạn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err="1">
                  <a:solidFill>
                    <a:srgbClr val="FF0000"/>
                  </a:solidFill>
                  <a:latin typeface="UTM Avo" panose="02040603050506020204" pitchFamily="18" charset="0"/>
                  <a:cs typeface="Calibri" panose="020F0502020204030204" pitchFamily="34" charset="0"/>
                  <a:sym typeface="Arial"/>
                </a:rPr>
                <a:t>bài</a:t>
              </a:r>
              <a:r>
                <a:rPr lang="en-US" sz="3200" kern="0">
                  <a:solidFill>
                    <a:srgbClr val="FF0000"/>
                  </a:solidFill>
                  <a:latin typeface="UTM Avo" panose="02040603050506020204" pitchFamily="18" charset="0"/>
                  <a:cs typeface="Calibri" panose="020F0502020204030204" pitchFamily="34" charset="0"/>
                  <a:sym typeface="Arial"/>
                </a:rPr>
                <a:t> đọc với giọng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13" name="Speech Bubble: Rectangle with Corners Rounded 6">
            <a:extLst>
              <a:ext uri="{FF2B5EF4-FFF2-40B4-BE49-F238E27FC236}">
                <a16:creationId xmlns:a16="http://schemas.microsoft.com/office/drawing/2014/main" id="{921349DF-9CB5-2D6C-85FA-C6BC0CA357C8}"/>
              </a:ext>
            </a:extLst>
          </p:cNvPr>
          <p:cNvSpPr/>
          <p:nvPr/>
        </p:nvSpPr>
        <p:spPr>
          <a:xfrm>
            <a:off x="3716682" y="5320824"/>
            <a:ext cx="8475318" cy="1077218"/>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 name="connsiteX0" fmla="*/ 0 w 8475318"/>
                      <a:gd name="connsiteY0" fmla="*/ 179540 h 1077218"/>
                      <a:gd name="connsiteX1" fmla="*/ 318085 w 8475318"/>
                      <a:gd name="connsiteY1" fmla="*/ 0 h 1077218"/>
                      <a:gd name="connsiteX2" fmla="*/ 4943936 w 8475318"/>
                      <a:gd name="connsiteY2" fmla="*/ 0 h 1077218"/>
                      <a:gd name="connsiteX3" fmla="*/ 4943936 w 8475318"/>
                      <a:gd name="connsiteY3" fmla="*/ 0 h 1077218"/>
                      <a:gd name="connsiteX4" fmla="*/ 7062765 w 8475318"/>
                      <a:gd name="connsiteY4" fmla="*/ 0 h 1077218"/>
                      <a:gd name="connsiteX5" fmla="*/ 8157232 w 8475318"/>
                      <a:gd name="connsiteY5" fmla="*/ 0 h 1077218"/>
                      <a:gd name="connsiteX6" fmla="*/ 8475318 w 8475318"/>
                      <a:gd name="connsiteY6" fmla="*/ 179540 h 1077218"/>
                      <a:gd name="connsiteX7" fmla="*/ 8475318 w 8475318"/>
                      <a:gd name="connsiteY7" fmla="*/ 628377 h 1077218"/>
                      <a:gd name="connsiteX8" fmla="*/ 8475318 w 8475318"/>
                      <a:gd name="connsiteY8" fmla="*/ 628377 h 1077218"/>
                      <a:gd name="connsiteX9" fmla="*/ 8475318 w 8475318"/>
                      <a:gd name="connsiteY9" fmla="*/ 897682 h 1077218"/>
                      <a:gd name="connsiteX10" fmla="*/ 8475318 w 8475318"/>
                      <a:gd name="connsiteY10" fmla="*/ 897677 h 1077218"/>
                      <a:gd name="connsiteX11" fmla="*/ 8157232 w 8475318"/>
                      <a:gd name="connsiteY11" fmla="*/ 1077218 h 1077218"/>
                      <a:gd name="connsiteX12" fmla="*/ 7062765 w 8475318"/>
                      <a:gd name="connsiteY12" fmla="*/ 1077218 h 1077218"/>
                      <a:gd name="connsiteX13" fmla="*/ 5548789 w 8475318"/>
                      <a:gd name="connsiteY13" fmla="*/ 1421712 h 1077218"/>
                      <a:gd name="connsiteX14" fmla="*/ 4943936 w 8475318"/>
                      <a:gd name="connsiteY14" fmla="*/ 1077218 h 1077218"/>
                      <a:gd name="connsiteX15" fmla="*/ 318085 w 8475318"/>
                      <a:gd name="connsiteY15" fmla="*/ 1077218 h 1077218"/>
                      <a:gd name="connsiteX16" fmla="*/ 0 w 8475318"/>
                      <a:gd name="connsiteY16" fmla="*/ 897677 h 1077218"/>
                      <a:gd name="connsiteX17" fmla="*/ 0 w 8475318"/>
                      <a:gd name="connsiteY17" fmla="*/ 897682 h 1077218"/>
                      <a:gd name="connsiteX18" fmla="*/ 0 w 8475318"/>
                      <a:gd name="connsiteY18" fmla="*/ 628377 h 1077218"/>
                      <a:gd name="connsiteX19" fmla="*/ 0 w 8475318"/>
                      <a:gd name="connsiteY19" fmla="*/ 628377 h 1077218"/>
                      <a:gd name="connsiteX20" fmla="*/ 0 w 8475318"/>
                      <a:gd name="connsiteY20" fmla="*/ 17954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475318" h="1077218" fill="none" extrusionOk="0">
                        <a:moveTo>
                          <a:pt x="0" y="179540"/>
                        </a:moveTo>
                        <a:cubicBezTo>
                          <a:pt x="34256" y="94843"/>
                          <a:pt x="107450" y="9394"/>
                          <a:pt x="318085" y="0"/>
                        </a:cubicBezTo>
                        <a:cubicBezTo>
                          <a:pt x="2251175" y="227139"/>
                          <a:pt x="3283030" y="72474"/>
                          <a:pt x="4943936" y="0"/>
                        </a:cubicBezTo>
                        <a:lnTo>
                          <a:pt x="4943936" y="0"/>
                        </a:lnTo>
                        <a:cubicBezTo>
                          <a:pt x="5550167" y="-145793"/>
                          <a:pt x="6209892" y="71411"/>
                          <a:pt x="7062765" y="0"/>
                        </a:cubicBezTo>
                        <a:cubicBezTo>
                          <a:pt x="7262536" y="-37676"/>
                          <a:pt x="7762067" y="30626"/>
                          <a:pt x="8157232" y="0"/>
                        </a:cubicBezTo>
                        <a:cubicBezTo>
                          <a:pt x="8348322" y="18067"/>
                          <a:pt x="8461776" y="82080"/>
                          <a:pt x="8475318" y="179540"/>
                        </a:cubicBezTo>
                        <a:cubicBezTo>
                          <a:pt x="8469000" y="224941"/>
                          <a:pt x="8459945" y="551769"/>
                          <a:pt x="8475318" y="628377"/>
                        </a:cubicBezTo>
                        <a:lnTo>
                          <a:pt x="8475318" y="628377"/>
                        </a:lnTo>
                        <a:cubicBezTo>
                          <a:pt x="8490131" y="672805"/>
                          <a:pt x="8454785" y="854160"/>
                          <a:pt x="8475318" y="897682"/>
                        </a:cubicBezTo>
                        <a:lnTo>
                          <a:pt x="8475318" y="897677"/>
                        </a:lnTo>
                        <a:cubicBezTo>
                          <a:pt x="8447919" y="972681"/>
                          <a:pt x="8326948" y="1089752"/>
                          <a:pt x="8157232" y="1077218"/>
                        </a:cubicBezTo>
                        <a:cubicBezTo>
                          <a:pt x="7858167" y="1125936"/>
                          <a:pt x="7583260" y="1079803"/>
                          <a:pt x="7062765" y="1077218"/>
                        </a:cubicBezTo>
                        <a:cubicBezTo>
                          <a:pt x="6699366" y="1124259"/>
                          <a:pt x="5982407" y="1442673"/>
                          <a:pt x="5548789" y="1421712"/>
                        </a:cubicBezTo>
                        <a:cubicBezTo>
                          <a:pt x="5465232" y="1320365"/>
                          <a:pt x="5169425" y="1230638"/>
                          <a:pt x="4943936" y="1077218"/>
                        </a:cubicBezTo>
                        <a:cubicBezTo>
                          <a:pt x="3978972" y="1077675"/>
                          <a:pt x="1553097" y="975086"/>
                          <a:pt x="318085" y="1077218"/>
                        </a:cubicBezTo>
                        <a:cubicBezTo>
                          <a:pt x="141672" y="1086046"/>
                          <a:pt x="-28003" y="1017929"/>
                          <a:pt x="0" y="897677"/>
                        </a:cubicBezTo>
                        <a:lnTo>
                          <a:pt x="0" y="897682"/>
                        </a:lnTo>
                        <a:cubicBezTo>
                          <a:pt x="-55662" y="762162"/>
                          <a:pt x="-22118" y="697186"/>
                          <a:pt x="0" y="628377"/>
                        </a:cubicBezTo>
                        <a:lnTo>
                          <a:pt x="0" y="628377"/>
                        </a:lnTo>
                        <a:cubicBezTo>
                          <a:pt x="-38021" y="450859"/>
                          <a:pt x="40751" y="302772"/>
                          <a:pt x="0" y="179540"/>
                        </a:cubicBezTo>
                        <a:close/>
                      </a:path>
                      <a:path w="8475318" h="1077218" stroke="0" extrusionOk="0">
                        <a:moveTo>
                          <a:pt x="0" y="179540"/>
                        </a:moveTo>
                        <a:cubicBezTo>
                          <a:pt x="-2084" y="65396"/>
                          <a:pt x="171135" y="-5024"/>
                          <a:pt x="318085" y="0"/>
                        </a:cubicBezTo>
                        <a:cubicBezTo>
                          <a:pt x="2125695" y="77243"/>
                          <a:pt x="2916592" y="19624"/>
                          <a:pt x="4943936" y="0"/>
                        </a:cubicBezTo>
                        <a:lnTo>
                          <a:pt x="4943936" y="0"/>
                        </a:lnTo>
                        <a:cubicBezTo>
                          <a:pt x="5394594" y="-62583"/>
                          <a:pt x="6659085" y="-9181"/>
                          <a:pt x="7062765" y="0"/>
                        </a:cubicBezTo>
                        <a:cubicBezTo>
                          <a:pt x="7348875" y="-42493"/>
                          <a:pt x="7710926" y="9724"/>
                          <a:pt x="8157232" y="0"/>
                        </a:cubicBezTo>
                        <a:cubicBezTo>
                          <a:pt x="8340775" y="-401"/>
                          <a:pt x="8468547" y="77017"/>
                          <a:pt x="8475318" y="179540"/>
                        </a:cubicBezTo>
                        <a:cubicBezTo>
                          <a:pt x="8461608" y="237150"/>
                          <a:pt x="8467505" y="546209"/>
                          <a:pt x="8475318" y="628377"/>
                        </a:cubicBezTo>
                        <a:lnTo>
                          <a:pt x="8475318" y="628377"/>
                        </a:lnTo>
                        <a:cubicBezTo>
                          <a:pt x="8496223" y="703517"/>
                          <a:pt x="8439386" y="787480"/>
                          <a:pt x="8475318" y="897682"/>
                        </a:cubicBezTo>
                        <a:lnTo>
                          <a:pt x="8475318" y="897677"/>
                        </a:lnTo>
                        <a:cubicBezTo>
                          <a:pt x="8477544" y="999175"/>
                          <a:pt x="8329113" y="1097650"/>
                          <a:pt x="8157232" y="1077218"/>
                        </a:cubicBezTo>
                        <a:cubicBezTo>
                          <a:pt x="7663242" y="1129860"/>
                          <a:pt x="7303151" y="1030890"/>
                          <a:pt x="7062765" y="1077218"/>
                        </a:cubicBezTo>
                        <a:cubicBezTo>
                          <a:pt x="6467028" y="1267836"/>
                          <a:pt x="6292404" y="1321493"/>
                          <a:pt x="5548789" y="1421712"/>
                        </a:cubicBezTo>
                        <a:cubicBezTo>
                          <a:pt x="5289842" y="1302440"/>
                          <a:pt x="5181402" y="1196129"/>
                          <a:pt x="4943936" y="1077218"/>
                        </a:cubicBezTo>
                        <a:cubicBezTo>
                          <a:pt x="3690743" y="1081522"/>
                          <a:pt x="1468872" y="1184767"/>
                          <a:pt x="318085" y="1077218"/>
                        </a:cubicBezTo>
                        <a:cubicBezTo>
                          <a:pt x="115538" y="1093491"/>
                          <a:pt x="34668" y="973263"/>
                          <a:pt x="0" y="897677"/>
                        </a:cubicBezTo>
                        <a:lnTo>
                          <a:pt x="0" y="897682"/>
                        </a:lnTo>
                        <a:cubicBezTo>
                          <a:pt x="17081" y="800377"/>
                          <a:pt x="-9738" y="687227"/>
                          <a:pt x="0" y="628377"/>
                        </a:cubicBezTo>
                        <a:lnTo>
                          <a:pt x="0" y="628377"/>
                        </a:lnTo>
                        <a:cubicBezTo>
                          <a:pt x="38402" y="488296"/>
                          <a:pt x="-20928" y="246995"/>
                          <a:pt x="0" y="179540"/>
                        </a:cubicBezTo>
                        <a:close/>
                      </a:path>
                      <a:path w="8475318" h="1077218" fill="none" stroke="0" extrusionOk="0">
                        <a:moveTo>
                          <a:pt x="0" y="179540"/>
                        </a:moveTo>
                        <a:cubicBezTo>
                          <a:pt x="7570" y="102331"/>
                          <a:pt x="136440" y="-7925"/>
                          <a:pt x="318085" y="0"/>
                        </a:cubicBezTo>
                        <a:cubicBezTo>
                          <a:pt x="2415263" y="118226"/>
                          <a:pt x="3157294" y="260068"/>
                          <a:pt x="4943936" y="0"/>
                        </a:cubicBezTo>
                        <a:lnTo>
                          <a:pt x="4943936" y="0"/>
                        </a:lnTo>
                        <a:cubicBezTo>
                          <a:pt x="5675643" y="4211"/>
                          <a:pt x="6141021" y="-48074"/>
                          <a:pt x="7062765" y="0"/>
                        </a:cubicBezTo>
                        <a:cubicBezTo>
                          <a:pt x="7270826" y="-63111"/>
                          <a:pt x="7746882" y="7002"/>
                          <a:pt x="8157232" y="0"/>
                        </a:cubicBezTo>
                        <a:cubicBezTo>
                          <a:pt x="8335525" y="-7471"/>
                          <a:pt x="8474755" y="78575"/>
                          <a:pt x="8475318" y="179540"/>
                        </a:cubicBezTo>
                        <a:cubicBezTo>
                          <a:pt x="8456317" y="223592"/>
                          <a:pt x="8456115" y="561715"/>
                          <a:pt x="8475318" y="628377"/>
                        </a:cubicBezTo>
                        <a:lnTo>
                          <a:pt x="8475318" y="628377"/>
                        </a:lnTo>
                        <a:cubicBezTo>
                          <a:pt x="8484853" y="673456"/>
                          <a:pt x="8455041" y="853889"/>
                          <a:pt x="8475318" y="897682"/>
                        </a:cubicBezTo>
                        <a:lnTo>
                          <a:pt x="8475318" y="897677"/>
                        </a:lnTo>
                        <a:cubicBezTo>
                          <a:pt x="8487475" y="980309"/>
                          <a:pt x="8306085" y="1092478"/>
                          <a:pt x="8157232" y="1077218"/>
                        </a:cubicBezTo>
                        <a:cubicBezTo>
                          <a:pt x="7864976" y="1092991"/>
                          <a:pt x="7607526" y="1039734"/>
                          <a:pt x="7062765" y="1077218"/>
                        </a:cubicBezTo>
                        <a:cubicBezTo>
                          <a:pt x="6728697" y="1089735"/>
                          <a:pt x="5965338" y="1420220"/>
                          <a:pt x="5548789" y="1421712"/>
                        </a:cubicBezTo>
                        <a:cubicBezTo>
                          <a:pt x="5501133" y="1345859"/>
                          <a:pt x="5147954" y="1241171"/>
                          <a:pt x="4943936" y="1077218"/>
                        </a:cubicBezTo>
                        <a:cubicBezTo>
                          <a:pt x="3947217" y="985805"/>
                          <a:pt x="1492217" y="1158123"/>
                          <a:pt x="318085" y="1077218"/>
                        </a:cubicBezTo>
                        <a:cubicBezTo>
                          <a:pt x="129557" y="1082042"/>
                          <a:pt x="-4302" y="996837"/>
                          <a:pt x="0" y="897677"/>
                        </a:cubicBezTo>
                        <a:lnTo>
                          <a:pt x="0" y="897682"/>
                        </a:lnTo>
                        <a:cubicBezTo>
                          <a:pt x="-46201" y="761801"/>
                          <a:pt x="-23951" y="681687"/>
                          <a:pt x="0" y="628377"/>
                        </a:cubicBezTo>
                        <a:lnTo>
                          <a:pt x="0" y="628377"/>
                        </a:lnTo>
                        <a:cubicBezTo>
                          <a:pt x="-46437" y="461970"/>
                          <a:pt x="24326" y="284730"/>
                          <a:pt x="0" y="1795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4" name="TextBox 13">
            <a:extLst>
              <a:ext uri="{FF2B5EF4-FFF2-40B4-BE49-F238E27FC236}">
                <a16:creationId xmlns:a16="http://schemas.microsoft.com/office/drawing/2014/main" id="{9432F0D8-DA34-6A36-E70B-892DC53CD84D}"/>
              </a:ext>
            </a:extLst>
          </p:cNvPr>
          <p:cNvSpPr txBox="1"/>
          <p:nvPr/>
        </p:nvSpPr>
        <p:spPr>
          <a:xfrm>
            <a:off x="3934819" y="5390966"/>
            <a:ext cx="8257181" cy="699166"/>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0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0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Đọc phân biệt lời dẫn chuyện với lời nhân vật</a:t>
            </a:r>
            <a:r>
              <a:rPr lang="en-US" sz="3000" smtClean="0">
                <a:solidFill>
                  <a:srgbClr val="7030A0"/>
                </a:solidFill>
                <a:latin typeface="UTM Avo" panose="02040603050506020204" pitchFamily="18" charset="0"/>
              </a:rPr>
              <a:t>. </a:t>
            </a:r>
            <a:endParaRPr lang="en-US" sz="30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3" grpId="0" animBg="1"/>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1021738"/>
            <a:ext cx="12044854" cy="4970591"/>
          </a:xfrm>
          <a:prstGeom prst="rect">
            <a:avLst/>
          </a:prstGeom>
          <a:noFill/>
        </p:spPr>
        <p:txBody>
          <a:bodyPr wrap="square" rtlCol="0" anchor="t">
            <a:spAutoFit/>
          </a:bodyPr>
          <a:lstStyle/>
          <a:p>
            <a:pPr indent="457200" algn="ctr">
              <a:lnSpc>
                <a:spcPct val="150000"/>
              </a:lnSpc>
              <a:spcAft>
                <a:spcPts val="600"/>
              </a:spcAft>
            </a:pPr>
            <a:r>
              <a:rPr lang="en-US" altLang="en-US" sz="2600" smtClean="0">
                <a:solidFill>
                  <a:srgbClr val="7030A0"/>
                </a:solidFill>
                <a:latin typeface="UTM Avo" panose="02040603050506020204" pitchFamily="18" charset="0"/>
                <a:cs typeface="Times New Roman" panose="02020603050405020304" pitchFamily="18" charset="0"/>
                <a:sym typeface="+mn-ea"/>
              </a:rPr>
              <a:t>	</a:t>
            </a:r>
            <a:r>
              <a:rPr lang="en-US" sz="4000">
                <a:solidFill>
                  <a:srgbClr val="FF0000"/>
                </a:solidFill>
                <a:latin typeface="UTM Avo" panose="02040603050506020204" pitchFamily="18" charset="0"/>
                <a:cs typeface="Times New Roman" panose="02020603050405020304" pitchFamily="18" charset="0"/>
              </a:rPr>
              <a:t>Hoàng tử học nghề</a:t>
            </a:r>
            <a:endParaRPr lang="en-US" sz="4000">
              <a:solidFill>
                <a:srgbClr val="FF0000"/>
              </a:solidFill>
              <a:latin typeface="UTM Avo" panose="02040603050506020204" pitchFamily="18" charset="0"/>
              <a:ea typeface="Calibri" panose="020F0502020204030204" pitchFamily="34" charset="0"/>
            </a:endParaRPr>
          </a:p>
          <a:p>
            <a:r>
              <a:rPr lang="en-US" sz="2800">
                <a:solidFill>
                  <a:srgbClr val="7030A0"/>
                </a:solidFill>
                <a:latin typeface="UTM Avo" panose="02040603050506020204" pitchFamily="18" charset="0"/>
              </a:rPr>
              <a:t>     </a:t>
            </a:r>
            <a:r>
              <a:rPr lang="vi-VN" sz="2800"/>
              <a:t>Vua nước Ba Tư kén vợ cho hoàng tử. Thật kì lạ, hoàng tử chỉ muốn lấy con gái một người chăn cừu. Nhà vua khuyên mãi không được, đành cử sứ giả đến tìm cô gái.</a:t>
            </a:r>
          </a:p>
          <a:p>
            <a:r>
              <a:rPr lang="en-US" sz="2800"/>
              <a:t>     </a:t>
            </a:r>
            <a:r>
              <a:rPr lang="vi-VN" sz="2800"/>
              <a:t>Cô gái hỏi:</a:t>
            </a:r>
          </a:p>
          <a:p>
            <a:r>
              <a:rPr lang="en-US" sz="2800"/>
              <a:t>     </a:t>
            </a:r>
            <a:r>
              <a:rPr lang="vi-VN" sz="2800"/>
              <a:t>– Hoàng tử làm nghề gì?</a:t>
            </a:r>
          </a:p>
          <a:p>
            <a:r>
              <a:rPr lang="en-US" sz="2800"/>
              <a:t>     </a:t>
            </a:r>
            <a:r>
              <a:rPr lang="vi-VN" sz="2800"/>
              <a:t>Sứ giả ngạc nhiên:</a:t>
            </a:r>
          </a:p>
          <a:p>
            <a:r>
              <a:rPr lang="en-US" sz="2800"/>
              <a:t>     </a:t>
            </a:r>
            <a:r>
              <a:rPr lang="vi-VN" sz="2800"/>
              <a:t>– Hoàng tử là con vua, chàng không phải làm gì cả.</a:t>
            </a:r>
          </a:p>
          <a:p>
            <a:r>
              <a:rPr lang="en-US" sz="2800"/>
              <a:t>     </a:t>
            </a:r>
            <a:r>
              <a:rPr lang="vi-VN" sz="2800"/>
              <a:t>Cô gái bảo:</a:t>
            </a:r>
          </a:p>
          <a:p>
            <a:r>
              <a:rPr lang="en-US" sz="2800"/>
              <a:t>     </a:t>
            </a:r>
            <a:r>
              <a:rPr lang="vi-VN" sz="2800"/>
              <a:t>– Chàng phải học một nghề gì đó mới được!</a:t>
            </a:r>
          </a:p>
        </p:txBody>
      </p:sp>
      <p:cxnSp>
        <p:nvCxnSpPr>
          <p:cNvPr id="17" name="Straight Connector 16"/>
          <p:cNvCxnSpPr/>
          <p:nvPr/>
        </p:nvCxnSpPr>
        <p:spPr>
          <a:xfrm>
            <a:off x="3309257" y="2452914"/>
            <a:ext cx="1074057"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p:cNvCxnSpPr/>
          <p:nvPr/>
        </p:nvCxnSpPr>
        <p:spPr>
          <a:xfrm>
            <a:off x="10014857" y="2452914"/>
            <a:ext cx="420914" cy="0"/>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203200" y="2859314"/>
            <a:ext cx="1059543" cy="1451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299200" y="2873829"/>
            <a:ext cx="169817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149600" y="4151086"/>
            <a:ext cx="1233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27200" y="4586514"/>
            <a:ext cx="17852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2859314" y="5050971"/>
            <a:ext cx="113211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71886" y="5050971"/>
            <a:ext cx="30915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512457" y="5805714"/>
            <a:ext cx="137885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additive="base">
                                        <p:cTn id="29" dur="500" fill="hold"/>
                                        <p:tgtEl>
                                          <p:spTgt spid="29"/>
                                        </p:tgtEl>
                                        <p:attrNameLst>
                                          <p:attrName>ppt_x</p:attrName>
                                        </p:attrNameLst>
                                      </p:cBhvr>
                                      <p:tavLst>
                                        <p:tav tm="0">
                                          <p:val>
                                            <p:strVal val="#ppt_x"/>
                                          </p:val>
                                        </p:tav>
                                        <p:tav tm="100000">
                                          <p:val>
                                            <p:strVal val="#ppt_x"/>
                                          </p:val>
                                        </p:tav>
                                      </p:tavLst>
                                    </p:anim>
                                    <p:anim calcmode="lin" valueType="num">
                                      <p:cBhvr additive="base">
                                        <p:cTn id="3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500" fill="hold"/>
                                        <p:tgtEl>
                                          <p:spTgt spid="33"/>
                                        </p:tgtEl>
                                        <p:attrNameLst>
                                          <p:attrName>ppt_x</p:attrName>
                                        </p:attrNameLst>
                                      </p:cBhvr>
                                      <p:tavLst>
                                        <p:tav tm="0">
                                          <p:val>
                                            <p:strVal val="#ppt_x"/>
                                          </p:val>
                                        </p:tav>
                                        <p:tav tm="100000">
                                          <p:val>
                                            <p:strVal val="#ppt_x"/>
                                          </p:val>
                                        </p:tav>
                                      </p:tavLst>
                                    </p:anim>
                                    <p:anim calcmode="lin" valueType="num">
                                      <p:cBhvr additive="base">
                                        <p:cTn id="4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ppt_x"/>
                                          </p:val>
                                        </p:tav>
                                        <p:tav tm="100000">
                                          <p:val>
                                            <p:strVal val="#ppt_x"/>
                                          </p:val>
                                        </p:tav>
                                      </p:tavLst>
                                    </p:anim>
                                    <p:anim calcmode="lin" valueType="num">
                                      <p:cBhvr additive="base">
                                        <p:cTn id="4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41"/>
                                        </p:tgtEl>
                                        <p:attrNameLst>
                                          <p:attrName>style.visibility</p:attrName>
                                        </p:attrNameLst>
                                      </p:cBhvr>
                                      <p:to>
                                        <p:strVal val="visible"/>
                                      </p:to>
                                    </p:set>
                                    <p:anim calcmode="lin" valueType="num">
                                      <p:cBhvr additive="base">
                                        <p:cTn id="53" dur="500" fill="hold"/>
                                        <p:tgtEl>
                                          <p:spTgt spid="41"/>
                                        </p:tgtEl>
                                        <p:attrNameLst>
                                          <p:attrName>ppt_x</p:attrName>
                                        </p:attrNameLst>
                                      </p:cBhvr>
                                      <p:tavLst>
                                        <p:tav tm="0">
                                          <p:val>
                                            <p:strVal val="#ppt_x"/>
                                          </p:val>
                                        </p:tav>
                                        <p:tav tm="100000">
                                          <p:val>
                                            <p:strVal val="#ppt_x"/>
                                          </p:val>
                                        </p:tav>
                                      </p:tavLst>
                                    </p:anim>
                                    <p:anim calcmode="lin" valueType="num">
                                      <p:cBhvr additive="base">
                                        <p:cTn id="5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719D5FF-48DE-A416-77B1-5D01E7E19253}"/>
              </a:ext>
            </a:extLst>
          </p:cNvPr>
          <p:cNvSpPr txBox="1"/>
          <p:nvPr/>
        </p:nvSpPr>
        <p:spPr>
          <a:xfrm>
            <a:off x="249421" y="4344521"/>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 Em </a:t>
            </a:r>
            <a:r>
              <a:rPr lang="en-US" sz="3600" kern="0" smtClea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mong muốn </a:t>
            </a:r>
            <a:r>
              <a:rPr lang="vi-VN" sz="3600" kern="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sau này sẽ làm nghề gì</a:t>
            </a:r>
            <a:r>
              <a:rPr lang="en-US" sz="3600" kern="0" smtClean="0">
                <a:solidFill>
                  <a:srgbClr val="7030A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7030A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8206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Qua bài đọc em học được điều gì</a:t>
            </a:r>
            <a:r>
              <a:rPr lang="en-US" sz="3600" kern="0" smtClea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95904"/>
          </a:xfrm>
        </p:spPr>
        <p:txBody>
          <a:bodyPr>
            <a:normAutofit/>
          </a:bodyPr>
          <a:lstStyle/>
          <a:p>
            <a:pPr algn="ctr"/>
            <a:r>
              <a:rPr lang="en-US" sz="5300" b="1" smtClean="0">
                <a:solidFill>
                  <a:srgbClr val="FF0000"/>
                </a:solidFill>
              </a:rPr>
              <a:t>Bài hát: Lớn lên em  làm gì ?</a:t>
            </a:r>
            <a:br>
              <a:rPr lang="en-US" sz="5300" b="1" smtClean="0">
                <a:solidFill>
                  <a:srgbClr val="FF0000"/>
                </a:solidFill>
              </a:rPr>
            </a:br>
            <a:r>
              <a:rPr lang="en-US" sz="3600" smtClean="0">
                <a:solidFill>
                  <a:srgbClr val="002060"/>
                </a:solidFill>
              </a:rPr>
              <a:t>(Sáng tác: Trần Hữu Pháp)</a:t>
            </a:r>
            <a:endParaRPr lang="en-US" sz="3600">
              <a:solidFill>
                <a:srgbClr val="002060"/>
              </a:solidFill>
            </a:endParaRPr>
          </a:p>
        </p:txBody>
      </p:sp>
      <p:pic>
        <p:nvPicPr>
          <p:cNvPr id="4" name="lon-len-be-lam-nghe-gi_0912202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67429" y="2061029"/>
            <a:ext cx="8113485" cy="4115934"/>
          </a:xfrm>
        </p:spPr>
      </p:pic>
    </p:spTree>
    <p:extLst>
      <p:ext uri="{BB962C8B-B14F-4D97-AF65-F5344CB8AC3E}">
        <p14:creationId xmlns:p14="http://schemas.microsoft.com/office/powerpoint/2010/main" val="3438360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67657" y="914400"/>
            <a:ext cx="10290629" cy="646331"/>
          </a:xfrm>
          <a:prstGeom prst="rect">
            <a:avLst/>
          </a:prstGeom>
          <a:noFill/>
        </p:spPr>
        <p:txBody>
          <a:bodyPr wrap="square" rtlCol="0">
            <a:spAutoFit/>
          </a:bodyPr>
          <a:lstStyle/>
          <a:p>
            <a:pPr algn="ctr"/>
            <a:r>
              <a:rPr lang="en-US" sz="3600" b="1" u="sng" smtClean="0"/>
              <a:t>Bài đọc 3:</a:t>
            </a:r>
            <a:endParaRPr lang="en-US" b="1" u="sng"/>
          </a:p>
        </p:txBody>
      </p:sp>
      <p:sp>
        <p:nvSpPr>
          <p:cNvPr id="5" name="Content Placeholder 2"/>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6000" smtClean="0">
                <a:solidFill>
                  <a:srgbClr val="FF0000"/>
                </a:solidFill>
              </a:rPr>
              <a:t>Hoàng tử học nghề</a:t>
            </a:r>
            <a:endParaRPr lang="en-US" sz="6000">
              <a:solidFill>
                <a:srgbClr val="FF0000"/>
              </a:solidFill>
            </a:endParaRPr>
          </a:p>
        </p:txBody>
      </p:sp>
      <p:pic>
        <p:nvPicPr>
          <p:cNvPr id="6"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19216" y="-152598"/>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V="1">
            <a:off x="0" y="4996508"/>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976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801588"/>
          </a:xfrm>
          <a:prstGeom prst="rect">
            <a:avLst/>
          </a:prstGeom>
          <a:noFill/>
        </p:spPr>
        <p:txBody>
          <a:bodyPr wrap="square">
            <a:spAutoFit/>
          </a:bodyPr>
          <a:lstStyle/>
          <a:p>
            <a:pPr indent="457200" algn="ctr">
              <a:lnSpc>
                <a:spcPct val="150000"/>
              </a:lnSpc>
              <a:spcAft>
                <a:spcPts val="600"/>
              </a:spcAft>
            </a:pPr>
            <a:r>
              <a:rPr lang="en-US" sz="3600" smtClean="0">
                <a:solidFill>
                  <a:srgbClr val="FF0000"/>
                </a:solidFill>
                <a:latin typeface="UTM Avo" panose="02040603050506020204" pitchFamily="18" charset="0"/>
                <a:cs typeface="Times New Roman" panose="02020603050405020304" pitchFamily="18" charset="0"/>
              </a:rPr>
              <a:t>Hoàng tử học nghề</a:t>
            </a:r>
            <a:endParaRPr lang="en-US" sz="3600">
              <a:solidFill>
                <a:srgbClr val="FF0000"/>
              </a:solidFill>
              <a:latin typeface="UTM Avo" panose="02040603050506020204" pitchFamily="18" charset="0"/>
              <a:ea typeface="Calibri" panose="020F0502020204030204" pitchFamily="34" charset="0"/>
            </a:endParaRPr>
          </a:p>
          <a:p>
            <a:r>
              <a:rPr lang="en-US" sz="2400">
                <a:solidFill>
                  <a:srgbClr val="7030A0"/>
                </a:solidFill>
                <a:latin typeface="UTM Avo" panose="02040603050506020204" pitchFamily="18" charset="0"/>
              </a:rPr>
              <a:t> </a:t>
            </a:r>
            <a:r>
              <a:rPr lang="en-US" sz="2400" smtClean="0">
                <a:solidFill>
                  <a:srgbClr val="7030A0"/>
                </a:solidFill>
                <a:latin typeface="UTM Avo" panose="02040603050506020204" pitchFamily="18" charset="0"/>
              </a:rPr>
              <a:t>    </a:t>
            </a:r>
            <a:r>
              <a:rPr lang="vi-VN" sz="2400" smtClean="0"/>
              <a:t>Vua </a:t>
            </a:r>
            <a:r>
              <a:rPr lang="vi-VN" sz="2400"/>
              <a:t>nước Ba Tư kén vợ cho hoàng tử. Thật kì lạ, hoàng tử chỉ muốn lấy con gái một người chăn cừu. Nhà vua khuyên mãi không được, đành cử sứ giả đến tìm cô gái.</a:t>
            </a:r>
          </a:p>
          <a:p>
            <a:r>
              <a:rPr lang="en-US" sz="2400" smtClean="0"/>
              <a:t>     </a:t>
            </a:r>
            <a:r>
              <a:rPr lang="vi-VN" sz="2400" smtClean="0"/>
              <a:t>Cô </a:t>
            </a:r>
            <a:r>
              <a:rPr lang="vi-VN" sz="2400"/>
              <a:t>gái hỏi:</a:t>
            </a:r>
          </a:p>
          <a:p>
            <a:r>
              <a:rPr lang="en-US" sz="2400" smtClean="0"/>
              <a:t>     </a:t>
            </a:r>
            <a:r>
              <a:rPr lang="vi-VN" sz="2400" smtClean="0"/>
              <a:t>– </a:t>
            </a:r>
            <a:r>
              <a:rPr lang="vi-VN" sz="2400"/>
              <a:t>Hoàng tử làm nghề gì?</a:t>
            </a:r>
          </a:p>
          <a:p>
            <a:r>
              <a:rPr lang="en-US" sz="2400" smtClean="0"/>
              <a:t>     </a:t>
            </a:r>
            <a:r>
              <a:rPr lang="vi-VN" sz="2400" smtClean="0"/>
              <a:t>Sứ </a:t>
            </a:r>
            <a:r>
              <a:rPr lang="vi-VN" sz="2400"/>
              <a:t>giả ngạc nhiên:</a:t>
            </a:r>
          </a:p>
          <a:p>
            <a:r>
              <a:rPr lang="en-US" sz="2400" smtClean="0"/>
              <a:t>     </a:t>
            </a:r>
            <a:r>
              <a:rPr lang="vi-VN" sz="2400" smtClean="0"/>
              <a:t>– </a:t>
            </a:r>
            <a:r>
              <a:rPr lang="vi-VN" sz="2400"/>
              <a:t>Hoàng tử là con vua, chàng không phải làm gì cả.</a:t>
            </a:r>
          </a:p>
          <a:p>
            <a:r>
              <a:rPr lang="en-US" sz="2400" smtClean="0"/>
              <a:t>     </a:t>
            </a:r>
            <a:r>
              <a:rPr lang="vi-VN" sz="2400" smtClean="0"/>
              <a:t>Cô </a:t>
            </a:r>
            <a:r>
              <a:rPr lang="vi-VN" sz="2400"/>
              <a:t>gái bảo:</a:t>
            </a:r>
          </a:p>
          <a:p>
            <a:r>
              <a:rPr lang="en-US" sz="2400" smtClean="0"/>
              <a:t>     </a:t>
            </a:r>
            <a:r>
              <a:rPr lang="vi-VN" sz="2400" smtClean="0"/>
              <a:t>– </a:t>
            </a:r>
            <a:r>
              <a:rPr lang="vi-VN" sz="2400"/>
              <a:t>Chàng phải học một nghề gì đó mới được!</a:t>
            </a:r>
          </a:p>
          <a:p>
            <a:r>
              <a:rPr lang="en-US" sz="2400" smtClean="0"/>
              <a:t>     </a:t>
            </a:r>
            <a:r>
              <a:rPr lang="vi-VN" sz="2400" smtClean="0"/>
              <a:t>Nghe </a:t>
            </a:r>
            <a:r>
              <a:rPr lang="vi-VN" sz="2400"/>
              <a:t>sứ giả trở về tâu lại, nhà vua hỏi hoàng tử:</a:t>
            </a:r>
          </a:p>
          <a:p>
            <a:r>
              <a:rPr lang="en-US" sz="2400" smtClean="0"/>
              <a:t>     </a:t>
            </a:r>
            <a:r>
              <a:rPr lang="vi-VN" sz="2400" smtClean="0"/>
              <a:t>– </a:t>
            </a:r>
            <a:r>
              <a:rPr lang="vi-VN" sz="2400"/>
              <a:t>Cô gái ấy muốn con học một nghề nào đó. Con còn muốn lấy cô ta nữa hay thôi?</a:t>
            </a:r>
          </a:p>
          <a:p>
            <a:r>
              <a:rPr lang="en-US" sz="2400" smtClean="0"/>
              <a:t>     </a:t>
            </a:r>
            <a:r>
              <a:rPr lang="vi-VN" sz="2400" smtClean="0"/>
              <a:t>Hoàng </a:t>
            </a:r>
            <a:r>
              <a:rPr lang="vi-VN" sz="2400"/>
              <a:t>tử thưa:</a:t>
            </a:r>
          </a:p>
          <a:p>
            <a:r>
              <a:rPr lang="en-US" sz="2400" smtClean="0"/>
              <a:t>     </a:t>
            </a:r>
            <a:r>
              <a:rPr lang="vi-VN" sz="2400" smtClean="0"/>
              <a:t>– </a:t>
            </a:r>
            <a:r>
              <a:rPr lang="vi-VN" sz="2400"/>
              <a:t>Con sẽ học nghề dệt thảm rơm</a:t>
            </a:r>
            <a:r>
              <a:rPr lang="vi-VN" sz="2400" smtClean="0"/>
              <a:t>.</a:t>
            </a:r>
            <a:endParaRPr lang="vi-VN" sz="2400"/>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6247864"/>
          </a:xfrm>
          <a:prstGeom prst="rect">
            <a:avLst/>
          </a:prstGeom>
          <a:noFill/>
        </p:spPr>
        <p:txBody>
          <a:bodyPr wrap="square">
            <a:spAutoFit/>
          </a:bodyPr>
          <a:lstStyle/>
          <a:p>
            <a:r>
              <a:rPr lang="en-US" sz="2500" smtClean="0"/>
              <a:t>     </a:t>
            </a:r>
            <a:r>
              <a:rPr lang="vi-VN" sz="2500" smtClean="0"/>
              <a:t> </a:t>
            </a:r>
            <a:r>
              <a:rPr lang="en-US" sz="2500" smtClean="0"/>
              <a:t> </a:t>
            </a:r>
            <a:r>
              <a:rPr lang="vi-VN" sz="2500" smtClean="0"/>
              <a:t>Nhà </a:t>
            </a:r>
            <a:r>
              <a:rPr lang="vi-VN" sz="2500"/>
              <a:t>vua đành mời một thợ giỏi đến dạy chàng. Chỉ sau vài ba ngày, hoàng tử đã dệt được những tấm thảm rơm rất đẹp. Sứ giả bên trở lại nhà cô gái, đưa cho cô xem những tấm thảm ấy. Thế là cô gái đồng ý. Nàng trở thành vợ hoàng tử.</a:t>
            </a:r>
          </a:p>
          <a:p>
            <a:r>
              <a:rPr lang="vi-VN" sz="2500" smtClean="0"/>
              <a:t>      Một </a:t>
            </a:r>
            <a:r>
              <a:rPr lang="vi-VN" sz="2500"/>
              <a:t>hôm, hoàng tử đi chơi xa. Chàng rẽ vào một quán ăn, không ngờ đầy là sào huyệt của bọn cướp. Chúng nhốt hoàng tử vào một phòng giam, đòi tiền chuộc. </a:t>
            </a:r>
            <a:r>
              <a:rPr lang="vi-VN" sz="2500" smtClean="0"/>
              <a:t>Hoàng </a:t>
            </a:r>
            <a:r>
              <a:rPr lang="vi-VN" sz="2500"/>
              <a:t>tử bảo:</a:t>
            </a:r>
          </a:p>
          <a:p>
            <a:r>
              <a:rPr lang="en-US" sz="2500" smtClean="0"/>
              <a:t>      </a:t>
            </a:r>
            <a:r>
              <a:rPr lang="vi-VN" sz="2500" smtClean="0"/>
              <a:t>– </a:t>
            </a:r>
            <a:r>
              <a:rPr lang="vi-VN" sz="2500"/>
              <a:t>Tôi là thợ dệt thảm rơm. Tôi sống một mình nên không ai đem tiền chuộc đến được đâu. Nhưng hôm qua, nhà vua vừa cho người đến đặt tôi làm một tấm thảm lớn. Nếu mang thảm đến đó bán thì sẽ được một món tiền to.</a:t>
            </a:r>
          </a:p>
          <a:p>
            <a:r>
              <a:rPr lang="en-US" sz="2500" smtClean="0"/>
              <a:t>      </a:t>
            </a:r>
            <a:r>
              <a:rPr lang="vi-VN" sz="2500" smtClean="0"/>
              <a:t>Thế </a:t>
            </a:r>
            <a:r>
              <a:rPr lang="vi-VN" sz="2500"/>
              <a:t>là bọn cướp mang rơm cho chàng dệt, rồi đem thảm đến cung vua. Nhà vua đua tấm thảm cho vợ hoàng tử. Nàng chăm chú ngắm nhìn từng nét hoa văn trên thảm. Hoá ra, đó là một bức một thư, chỉ chỗ bọn cướp giam giữ hoàng tử. Nhà vua liền cho quân đến cứu chàng. Gặp lại vợ, hoàng tử cảm động cầm tay nàng, bảo:</a:t>
            </a:r>
          </a:p>
          <a:p>
            <a:r>
              <a:rPr lang="en-US" sz="2500" smtClean="0"/>
              <a:t>      </a:t>
            </a:r>
            <a:r>
              <a:rPr lang="vi-VN" sz="2500" smtClean="0"/>
              <a:t>– </a:t>
            </a:r>
            <a:r>
              <a:rPr lang="vi-VN" sz="2500"/>
              <a:t>Cảm ơn nàng. Nhờ có nàng mà ta thoát chết.</a:t>
            </a:r>
          </a:p>
          <a:p>
            <a:r>
              <a:rPr lang="en-US" sz="2500" smtClean="0"/>
              <a:t>                                                                                                             </a:t>
            </a:r>
            <a:r>
              <a:rPr lang="vi-VN" sz="2500" smtClean="0"/>
              <a:t>Truyện </a:t>
            </a:r>
            <a:r>
              <a:rPr lang="vi-VN" sz="2500"/>
              <a:t>dân gian Ba Tư</a:t>
            </a:r>
          </a:p>
        </p:txBody>
      </p:sp>
    </p:spTree>
    <p:extLst>
      <p:ext uri="{BB962C8B-B14F-4D97-AF65-F5344CB8AC3E}">
        <p14:creationId xmlns:p14="http://schemas.microsoft.com/office/powerpoint/2010/main" val="1142465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7417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20915" y="841829"/>
            <a:ext cx="9260114" cy="646331"/>
          </a:xfrm>
          <a:prstGeom prst="rect">
            <a:avLst/>
          </a:prstGeom>
          <a:noFill/>
        </p:spPr>
        <p:txBody>
          <a:bodyPr wrap="square" rtlCol="0">
            <a:spAutoFit/>
          </a:bodyPr>
          <a:lstStyle/>
          <a:p>
            <a:pPr algn="ctr"/>
            <a:r>
              <a:rPr lang="en-US" sz="3600" smtClean="0">
                <a:solidFill>
                  <a:srgbClr val="C00000"/>
                </a:solidFill>
              </a:rPr>
              <a:t>Bài đọc gồm 5 đoạn:</a:t>
            </a:r>
            <a:endParaRPr lang="en-US" sz="3600">
              <a:solidFill>
                <a:srgbClr val="C00000"/>
              </a:solidFill>
            </a:endParaRPr>
          </a:p>
        </p:txBody>
      </p:sp>
      <p:sp>
        <p:nvSpPr>
          <p:cNvPr id="11" name="TextBox 10"/>
          <p:cNvSpPr txBox="1"/>
          <p:nvPr/>
        </p:nvSpPr>
        <p:spPr>
          <a:xfrm>
            <a:off x="1320800" y="1488160"/>
            <a:ext cx="8490857" cy="523220"/>
          </a:xfrm>
          <a:prstGeom prst="rect">
            <a:avLst/>
          </a:prstGeom>
          <a:noFill/>
        </p:spPr>
        <p:txBody>
          <a:bodyPr wrap="square" rtlCol="0">
            <a:spAutoFit/>
          </a:bodyPr>
          <a:lstStyle/>
          <a:p>
            <a:r>
              <a:rPr lang="en-US" sz="2800" smtClean="0">
                <a:solidFill>
                  <a:srgbClr val="FF0000"/>
                </a:solidFill>
              </a:rPr>
              <a:t>Đoạn 1: Từ đầu đến “ … cử sứ giả đến tìm cô gái.”</a:t>
            </a:r>
            <a:endParaRPr lang="en-US" sz="2800">
              <a:solidFill>
                <a:srgbClr val="FF0000"/>
              </a:solidFill>
            </a:endParaRPr>
          </a:p>
        </p:txBody>
      </p:sp>
      <p:sp>
        <p:nvSpPr>
          <p:cNvPr id="12" name="TextBox 11"/>
          <p:cNvSpPr txBox="1"/>
          <p:nvPr/>
        </p:nvSpPr>
        <p:spPr>
          <a:xfrm>
            <a:off x="1320800" y="2069288"/>
            <a:ext cx="8490857" cy="523220"/>
          </a:xfrm>
          <a:prstGeom prst="rect">
            <a:avLst/>
          </a:prstGeom>
          <a:noFill/>
        </p:spPr>
        <p:txBody>
          <a:bodyPr wrap="square" rtlCol="0">
            <a:spAutoFit/>
          </a:bodyPr>
          <a:lstStyle/>
          <a:p>
            <a:r>
              <a:rPr lang="en-US" sz="2800" smtClean="0">
                <a:solidFill>
                  <a:srgbClr val="FF0000"/>
                </a:solidFill>
              </a:rPr>
              <a:t>Đoạn 2 : Từ  “ Cô gái … một nghề gì đó mới được!”</a:t>
            </a:r>
            <a:endParaRPr lang="en-US" sz="2800">
              <a:solidFill>
                <a:srgbClr val="FF0000"/>
              </a:solidFill>
            </a:endParaRPr>
          </a:p>
        </p:txBody>
      </p:sp>
      <p:sp>
        <p:nvSpPr>
          <p:cNvPr id="13" name="TextBox 12"/>
          <p:cNvSpPr txBox="1"/>
          <p:nvPr/>
        </p:nvSpPr>
        <p:spPr>
          <a:xfrm>
            <a:off x="1320800" y="2676080"/>
            <a:ext cx="8490857" cy="523220"/>
          </a:xfrm>
          <a:prstGeom prst="rect">
            <a:avLst/>
          </a:prstGeom>
          <a:noFill/>
        </p:spPr>
        <p:txBody>
          <a:bodyPr wrap="square" rtlCol="0">
            <a:spAutoFit/>
          </a:bodyPr>
          <a:lstStyle/>
          <a:p>
            <a:r>
              <a:rPr lang="en-US" sz="2800" smtClean="0">
                <a:solidFill>
                  <a:srgbClr val="FF0000"/>
                </a:solidFill>
              </a:rPr>
              <a:t>Đoạn 3 : Từ  “ Nghe sứ giả … trở thành vợ hoàng tử.”</a:t>
            </a:r>
            <a:endParaRPr lang="en-US" sz="2800">
              <a:solidFill>
                <a:srgbClr val="FF0000"/>
              </a:solidFill>
            </a:endParaRPr>
          </a:p>
        </p:txBody>
      </p:sp>
      <p:sp>
        <p:nvSpPr>
          <p:cNvPr id="14" name="TextBox 13"/>
          <p:cNvSpPr txBox="1"/>
          <p:nvPr/>
        </p:nvSpPr>
        <p:spPr>
          <a:xfrm>
            <a:off x="1320800" y="3301164"/>
            <a:ext cx="8481559" cy="523220"/>
          </a:xfrm>
          <a:prstGeom prst="rect">
            <a:avLst/>
          </a:prstGeom>
          <a:noFill/>
        </p:spPr>
        <p:txBody>
          <a:bodyPr wrap="square" rtlCol="0">
            <a:spAutoFit/>
          </a:bodyPr>
          <a:lstStyle/>
          <a:p>
            <a:r>
              <a:rPr lang="en-US" sz="2800" smtClean="0">
                <a:solidFill>
                  <a:srgbClr val="FF0000"/>
                </a:solidFill>
              </a:rPr>
              <a:t>Đoạn 4 : Từ  “ Một hôm … món tiền to.”</a:t>
            </a:r>
            <a:endParaRPr lang="en-US" sz="2800">
              <a:solidFill>
                <a:srgbClr val="FF0000"/>
              </a:solidFill>
            </a:endParaRPr>
          </a:p>
        </p:txBody>
      </p:sp>
      <p:sp>
        <p:nvSpPr>
          <p:cNvPr id="15" name="TextBox 14"/>
          <p:cNvSpPr txBox="1"/>
          <p:nvPr/>
        </p:nvSpPr>
        <p:spPr>
          <a:xfrm>
            <a:off x="1320800" y="3882292"/>
            <a:ext cx="8481559" cy="523220"/>
          </a:xfrm>
          <a:prstGeom prst="rect">
            <a:avLst/>
          </a:prstGeom>
          <a:noFill/>
        </p:spPr>
        <p:txBody>
          <a:bodyPr wrap="square" rtlCol="0">
            <a:spAutoFit/>
          </a:bodyPr>
          <a:lstStyle/>
          <a:p>
            <a:r>
              <a:rPr lang="en-US" sz="2800" smtClean="0">
                <a:solidFill>
                  <a:srgbClr val="FF0000"/>
                </a:solidFill>
              </a:rPr>
              <a:t>Đoạn 5 : Phần còn lại.</a:t>
            </a:r>
            <a:endParaRPr lang="en-US" sz="2800">
              <a:solidFill>
                <a:srgbClr val="FF0000"/>
              </a:solidFill>
            </a:endParaRP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khuyên</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smtClean="0">
                <a:solidFill>
                  <a:srgbClr val="0070C0"/>
                </a:solidFill>
                <a:latin typeface="UTM Avo" panose="02040603050506020204" pitchFamily="18" charset="0"/>
              </a:rPr>
              <a:t>Sứ giả</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a:solidFill>
                  <a:srgbClr val="0070C0"/>
                </a:solidFill>
              </a:rPr>
              <a:t>sào huyệt</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698</TotalTime>
  <Words>1122</Words>
  <Application>Microsoft Office PowerPoint</Application>
  <PresentationFormat>Widescreen</PresentationFormat>
  <Paragraphs>110</Paragraphs>
  <Slides>25</Slides>
  <Notes>3</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Arial (Body)</vt:lpstr>
      <vt:lpstr>Calibri</vt:lpstr>
      <vt:lpstr>Calibri Light</vt:lpstr>
      <vt:lpstr>Times New Roman</vt:lpstr>
      <vt:lpstr>UTM Avo</vt:lpstr>
      <vt:lpstr>UTM Azuki</vt:lpstr>
      <vt:lpstr>UTM Bebas</vt:lpstr>
      <vt:lpstr>UTM Bienvenue</vt:lpstr>
      <vt:lpstr>UTM LinotypeZapfino KT</vt:lpstr>
      <vt:lpstr>UTM Ong Do Tre</vt:lpstr>
      <vt:lpstr>UTM Showcard</vt:lpstr>
      <vt:lpstr>1_Office Theme</vt:lpstr>
      <vt:lpstr>Custom Design</vt:lpstr>
      <vt:lpstr>PowerPoint Presentation</vt:lpstr>
      <vt:lpstr>PowerPoint Presentation</vt:lpstr>
      <vt:lpstr>Bài hát: Lớn lên em  làm gì ? (Sáng tác: Trần Hữu Pháp)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THKD</cp:lastModifiedBy>
  <cp:revision>120</cp:revision>
  <dcterms:created xsi:type="dcterms:W3CDTF">2023-03-05T01:12:00Z</dcterms:created>
  <dcterms:modified xsi:type="dcterms:W3CDTF">2024-11-28T15:24:53Z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