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96" r:id="rId5"/>
    <p:sldId id="260" r:id="rId6"/>
    <p:sldId id="262" r:id="rId7"/>
    <p:sldId id="268" r:id="rId8"/>
    <p:sldId id="265" r:id="rId9"/>
    <p:sldId id="263" r:id="rId10"/>
    <p:sldId id="298" r:id="rId11"/>
    <p:sldId id="270" r:id="rId12"/>
    <p:sldId id="269" r:id="rId13"/>
    <p:sldId id="271" r:id="rId14"/>
    <p:sldId id="292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A00"/>
    <a:srgbClr val="AED376"/>
    <a:srgbClr val="FF830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76BC7-351E-46CA-A59C-4C3157FA7E5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5977-753D-4502-88D7-CDE32CA6E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5E597-ECBE-4E19-BC6E-91B189BBC3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7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0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2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45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8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52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62" y="2146256"/>
            <a:ext cx="1000440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4370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8644C-0A4A-9C0F-2A36-6E280BF5B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D22CB-E70C-CBBA-5B52-FB1834C0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93" y="871862"/>
            <a:ext cx="8883213" cy="29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15551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E3A49-FAC5-7EC4-7704-F980096B7826}"/>
              </a:ext>
            </a:extLst>
          </p:cNvPr>
          <p:cNvSpPr txBox="1"/>
          <p:nvPr/>
        </p:nvSpPr>
        <p:spPr>
          <a:xfrm>
            <a:off x="1138687" y="362309"/>
            <a:ext cx="10153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xếp các thẻ chữ dưới đây thành hai nhóm các việc cần làm và các việc không được làm để tránh tai nạn do điện gây ra.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20A9A7B-76A3-1F91-42A3-7F310756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23113" r="8656" b="5586"/>
          <a:stretch/>
        </p:blipFill>
        <p:spPr>
          <a:xfrm>
            <a:off x="1557067" y="2166193"/>
            <a:ext cx="9316529" cy="43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753424"/>
            <a:ext cx="8147043" cy="61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7117" y="279400"/>
            <a:ext cx="11802483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574268-2D6D-5A4F-0935-B321B6790798}"/>
              </a:ext>
            </a:extLst>
          </p:cNvPr>
          <p:cNvCxnSpPr>
            <a:cxnSpLocks/>
          </p:cNvCxnSpPr>
          <p:nvPr/>
        </p:nvCxnSpPr>
        <p:spPr>
          <a:xfrm>
            <a:off x="5900468" y="1270239"/>
            <a:ext cx="0" cy="431752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A2A00EF-4298-E97B-31D3-756FC248E1AF}"/>
              </a:ext>
            </a:extLst>
          </p:cNvPr>
          <p:cNvSpPr/>
          <p:nvPr/>
        </p:nvSpPr>
        <p:spPr>
          <a:xfrm>
            <a:off x="1414731" y="690111"/>
            <a:ext cx="3700733" cy="759125"/>
          </a:xfrm>
          <a:prstGeom prst="rect">
            <a:avLst/>
          </a:prstGeom>
          <a:solidFill>
            <a:srgbClr val="AED3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Việc cần làm: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24A025-6E44-DCDF-B575-41334B50666D}"/>
              </a:ext>
            </a:extLst>
          </p:cNvPr>
          <p:cNvSpPr/>
          <p:nvPr/>
        </p:nvSpPr>
        <p:spPr>
          <a:xfrm>
            <a:off x="6357669" y="690111"/>
            <a:ext cx="5469144" cy="759125"/>
          </a:xfrm>
          <a:prstGeom prst="rect">
            <a:avLst/>
          </a:prstGeom>
          <a:solidFill>
            <a:srgbClr val="F45A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 Việc không được làm: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F2321-261C-4347-75D3-E10511A3CDD4}"/>
              </a:ext>
            </a:extLst>
          </p:cNvPr>
          <p:cNvSpPr txBox="1"/>
          <p:nvPr/>
        </p:nvSpPr>
        <p:spPr>
          <a:xfrm>
            <a:off x="562874" y="1859947"/>
            <a:ext cx="4552588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Ngắt nguồn điện trước khi sửa chữa điện.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e) Báo cho thợ điện khi thấy có dây điện đứt.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28959-BB66-191C-09E2-F39AF35BBB37}"/>
              </a:ext>
            </a:extLst>
          </p:cNvPr>
          <p:cNvSpPr txBox="1"/>
          <p:nvPr/>
        </p:nvSpPr>
        <p:spPr>
          <a:xfrm>
            <a:off x="6044960" y="1654213"/>
            <a:ext cx="57818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Chơi thả diều dưới đường dây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Dẫm chân lên dây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Dùng dao, kéo cắt ngang dây điện trong mạch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g) Chọc ngón tay vào ổ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h) Rút ổ cắm khỏi nguồn bằng cách cầm dây điện kéo.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i) Vừa sạc điện thoại vừa gọi điện.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k) Phơi quần áo trên dây điện.</a:t>
            </a:r>
          </a:p>
        </p:txBody>
      </p:sp>
    </p:spTree>
    <p:extLst>
      <p:ext uri="{BB962C8B-B14F-4D97-AF65-F5344CB8AC3E}">
        <p14:creationId xmlns:p14="http://schemas.microsoft.com/office/powerpoint/2010/main" val="18758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7223" y="287277"/>
            <a:ext cx="11877554" cy="62834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3" y="245787"/>
            <a:ext cx="4005419" cy="1902117"/>
          </a:xfrm>
          <a:prstGeom prst="rect">
            <a:avLst/>
          </a:prstGeom>
        </p:spPr>
      </p:pic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D6C01304-4703-0991-31BC-F8B42BA6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23106" r="10566" b="7425"/>
          <a:stretch/>
        </p:blipFill>
        <p:spPr>
          <a:xfrm>
            <a:off x="1078300" y="2396428"/>
            <a:ext cx="10463360" cy="35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8" y="2127870"/>
            <a:ext cx="11512522" cy="24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6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7_K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Ổ điện tức giận  Tập 187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62" y="2113430"/>
            <a:ext cx="11067349" cy="27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98833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solar panels and wind turbines&#10;&#10;Description automatically generated">
            <a:extLst>
              <a:ext uri="{FF2B5EF4-FFF2-40B4-BE49-F238E27FC236}">
                <a16:creationId xmlns:a16="http://schemas.microsoft.com/office/drawing/2014/main" id="{B9FD657F-5D98-C085-B208-6EB2CA24A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30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FEFEE82-8D5D-02B7-B7EA-F5EC406DC3E6}"/>
              </a:ext>
            </a:extLst>
          </p:cNvPr>
          <p:cNvGrpSpPr/>
          <p:nvPr/>
        </p:nvGrpSpPr>
        <p:grpSpPr>
          <a:xfrm>
            <a:off x="1019202" y="680484"/>
            <a:ext cx="2747340" cy="769441"/>
            <a:chOff x="4092011" y="637953"/>
            <a:chExt cx="274734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B8B86C-2332-D426-4994-F9E3775E51C8}"/>
                </a:ext>
              </a:extLst>
            </p:cNvPr>
            <p:cNvSpPr txBox="1"/>
            <p:nvPr/>
          </p:nvSpPr>
          <p:spPr>
            <a:xfrm>
              <a:off x="4093535" y="637953"/>
              <a:ext cx="27458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>
                  <a:ln w="317500">
                    <a:solidFill>
                      <a:schemeClr val="bg1"/>
                    </a:solidFill>
                  </a:ln>
                  <a:latin typeface="#9Slide07 Crocante" panose="02000000000000000000" pitchFamily="2" charset="-93"/>
                </a:rPr>
                <a:t>KHOA HỌC</a:t>
              </a:r>
              <a:endParaRPr lang="vi-VN" sz="4400" dirty="0">
                <a:ln w="317500">
                  <a:solidFill>
                    <a:schemeClr val="bg1"/>
                  </a:solidFill>
                </a:ln>
                <a:latin typeface="#9Slide07 Crocante" panose="020000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68FA2F-C197-AB64-3EBE-30ECEE02D39E}"/>
                </a:ext>
              </a:extLst>
            </p:cNvPr>
            <p:cNvSpPr txBox="1"/>
            <p:nvPr/>
          </p:nvSpPr>
          <p:spPr>
            <a:xfrm>
              <a:off x="4092011" y="637953"/>
              <a:ext cx="27458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>
                  <a:gradFill>
                    <a:gsLst>
                      <a:gs pos="49000">
                        <a:srgbClr val="FFC000"/>
                      </a:gs>
                      <a:gs pos="53000">
                        <a:srgbClr val="00B050"/>
                      </a:gs>
                    </a:gsLst>
                    <a:lin ang="5400000" scaled="1"/>
                  </a:gradFill>
                  <a:latin typeface="#9Slide07 Crocante" panose="02000000000000000000" pitchFamily="2" charset="-93"/>
                </a:rPr>
                <a:t>KHOA HỌC</a:t>
              </a:r>
              <a:endParaRPr lang="vi-VN" sz="4400" dirty="0">
                <a:gradFill>
                  <a:gsLst>
                    <a:gs pos="49000">
                      <a:srgbClr val="FFC000"/>
                    </a:gs>
                    <a:gs pos="53000">
                      <a:srgbClr val="00B050"/>
                    </a:gs>
                  </a:gsLst>
                  <a:lin ang="5400000" scaled="1"/>
                </a:gradFill>
                <a:latin typeface="#9Slide07 Crocante" panose="02000000000000000000" pitchFamily="2" charset="-93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13A87E-5C22-3E0A-C4F2-19B46FC4CA40}"/>
              </a:ext>
            </a:extLst>
          </p:cNvPr>
          <p:cNvSpPr txBox="1"/>
          <p:nvPr/>
        </p:nvSpPr>
        <p:spPr>
          <a:xfrm>
            <a:off x="9637984" y="4628268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6000" dirty="0">
              <a:latin typeface="#9Slide05 Pateglamt Script" panose="02000000000000000000" pitchFamily="2" charset="-93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CEC14-A345-C841-71D0-B61BE0A214A2}"/>
              </a:ext>
            </a:extLst>
          </p:cNvPr>
          <p:cNvSpPr txBox="1"/>
          <p:nvPr/>
        </p:nvSpPr>
        <p:spPr>
          <a:xfrm>
            <a:off x="1936218" y="2630468"/>
            <a:ext cx="9438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ln w="3175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  <a:latin typeface="#9Slide07 Soup of Justice" pitchFamily="2" charset="-93"/>
              </a:rPr>
              <a:t>NĂNG LƯỢNG ĐIỆN</a:t>
            </a:r>
            <a:endParaRPr lang="vi-VN" sz="9600" dirty="0">
              <a:ln w="317500">
                <a:solidFill>
                  <a:schemeClr val="bg1"/>
                </a:solidFill>
              </a:ln>
              <a:effectLst>
                <a:outerShdw dist="38100" dir="5400000" algn="t" rotWithShape="0">
                  <a:prstClr val="black"/>
                </a:outerShdw>
              </a:effectLst>
              <a:latin typeface="#9Slide07 Soup of Justice" pitchFamily="2" charset="-93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569E59-5EDE-9B9D-860A-726E87E72800}"/>
              </a:ext>
            </a:extLst>
          </p:cNvPr>
          <p:cNvGrpSpPr/>
          <p:nvPr/>
        </p:nvGrpSpPr>
        <p:grpSpPr>
          <a:xfrm>
            <a:off x="968166" y="1708030"/>
            <a:ext cx="2796100" cy="917261"/>
            <a:chOff x="6404477" y="729294"/>
            <a:chExt cx="4660548" cy="1298395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4B64513-9ABA-EE5A-D55A-091240A7C740}"/>
                </a:ext>
              </a:extLst>
            </p:cNvPr>
            <p:cNvSpPr/>
            <p:nvPr/>
          </p:nvSpPr>
          <p:spPr>
            <a:xfrm>
              <a:off x="6404477" y="729294"/>
              <a:ext cx="4660548" cy="1141834"/>
            </a:xfrm>
            <a:custGeom>
              <a:avLst/>
              <a:gdLst/>
              <a:ahLst/>
              <a:cxnLst/>
              <a:rect l="l" t="t" r="r" b="b"/>
              <a:pathLst>
                <a:path w="4660548" h="1141834">
                  <a:moveTo>
                    <a:pt x="0" y="0"/>
                  </a:moveTo>
                  <a:lnTo>
                    <a:pt x="4660548" y="0"/>
                  </a:lnTo>
                  <a:lnTo>
                    <a:pt x="4660548" y="1141834"/>
                  </a:lnTo>
                  <a:lnTo>
                    <a:pt x="0" y="1141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20A612-9D2B-5B4E-DD0B-A72CD46376F4}"/>
                </a:ext>
              </a:extLst>
            </p:cNvPr>
            <p:cNvSpPr txBox="1"/>
            <p:nvPr/>
          </p:nvSpPr>
          <p:spPr>
            <a:xfrm>
              <a:off x="7086836" y="851402"/>
              <a:ext cx="3295830" cy="117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 err="1">
                  <a:solidFill>
                    <a:schemeClr val="bg1"/>
                  </a:solidFill>
                  <a:latin typeface="iCiel Showcase Script" pitchFamily="2" charset="-93"/>
                </a:rPr>
                <a:t>Bài</a:t>
              </a:r>
              <a:r>
                <a:rPr lang="en-GB" sz="4800" b="1" dirty="0">
                  <a:solidFill>
                    <a:schemeClr val="bg1"/>
                  </a:solidFill>
                  <a:latin typeface="iCiel Showcase Script" pitchFamily="2" charset="-93"/>
                </a:rPr>
                <a:t> 7</a:t>
              </a:r>
              <a:endParaRPr lang="vi-VN" sz="4800" b="1" dirty="0">
                <a:solidFill>
                  <a:schemeClr val="bg1"/>
                </a:solidFill>
                <a:latin typeface="iCiel Showcase Script" pitchFamily="2" charset="-93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7B2D6D-E66F-FB9B-42F0-104825E51EC1}"/>
              </a:ext>
            </a:extLst>
          </p:cNvPr>
          <p:cNvSpPr txBox="1"/>
          <p:nvPr/>
        </p:nvSpPr>
        <p:spPr>
          <a:xfrm>
            <a:off x="1917843" y="2651714"/>
            <a:ext cx="9438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>
                <a:latin typeface="#9Slide07 Soup of Justice" pitchFamily="2" charset="-93"/>
              </a:rPr>
              <a:t>NĂNG LƯỢNG ĐIỆN</a:t>
            </a:r>
            <a:endParaRPr lang="vi-VN" sz="9600" dirty="0">
              <a:latin typeface="#9Slide07 Soup of Justice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6983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05C94-14A5-D267-51E7-625385CCF294}"/>
              </a:ext>
            </a:extLst>
          </p:cNvPr>
          <p:cNvSpPr txBox="1"/>
          <p:nvPr/>
        </p:nvSpPr>
        <p:spPr>
          <a:xfrm>
            <a:off x="179957" y="222946"/>
            <a:ext cx="118320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>
                <a:latin typeface="#9Slide07 Soup of Justice" pitchFamily="2" charset="-93"/>
              </a:rPr>
              <a:t>3.</a:t>
            </a:r>
          </a:p>
          <a:p>
            <a:pPr algn="ctr"/>
            <a:r>
              <a:rPr lang="en-GB" sz="6000" dirty="0">
                <a:latin typeface="#9Slide07 Soup of Justice" pitchFamily="2" charset="-93"/>
              </a:rPr>
              <a:t>SỬ DỤNG NĂNG LƯỢNG ĐIỆN AN TOÀN</a:t>
            </a:r>
          </a:p>
          <a:p>
            <a:pPr algn="ctr"/>
            <a:r>
              <a:rPr lang="en-GB" sz="6000" dirty="0">
                <a:latin typeface="#9Slide07 Soup of Justice" pitchFamily="2" charset="-93"/>
              </a:rPr>
              <a:t>VÀ TIẾT KIỆM</a:t>
            </a:r>
            <a:endParaRPr lang="vi-VN" sz="6000" dirty="0">
              <a:latin typeface="#9Slide07 Soup of Justice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2971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58" y="118652"/>
            <a:ext cx="11777686" cy="6620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99072" y="329647"/>
            <a:ext cx="10870506" cy="1167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vi-VN" sz="3334" b="1" dirty="0">
                <a:solidFill>
                  <a:schemeClr val="accent1">
                    <a:lumMod val="75000"/>
                  </a:schemeClr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Dựa vào thông tin dưới đây, cho biết em cần làm gì và không được làm gì để tránh bị điện giật. Vì sao?</a:t>
            </a:r>
            <a:endParaRPr lang="en-US" sz="3334" b="1" dirty="0">
              <a:solidFill>
                <a:schemeClr val="accent1">
                  <a:lumMod val="75000"/>
                </a:schemeClr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FEFFA-6268-E7AF-7A3A-08256E8A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78" y="416186"/>
            <a:ext cx="1162716" cy="994613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EBE878A0-5F4E-B3E3-4ED9-F0197AB92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18868" r="10342" b="3396"/>
          <a:stretch/>
        </p:blipFill>
        <p:spPr>
          <a:xfrm>
            <a:off x="5840082" y="1708334"/>
            <a:ext cx="5909095" cy="4773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56695-450F-3C6F-F2C0-85CEB4E57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3" y="3809468"/>
            <a:ext cx="5632981" cy="31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62401" y="330200"/>
            <a:ext cx="6900303" cy="4599841"/>
            <a:chOff x="5124264" y="612081"/>
            <a:chExt cx="10350455" cy="6899762"/>
          </a:xfrm>
        </p:grpSpPr>
        <p:sp>
          <p:nvSpPr>
            <p:cNvPr id="2" name="Freeform 2"/>
            <p:cNvSpPr/>
            <p:nvPr/>
          </p:nvSpPr>
          <p:spPr>
            <a:xfrm>
              <a:off x="5767629" y="612081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8" y="0"/>
                  </a:lnTo>
                  <a:lnTo>
                    <a:pt x="9063728" y="6899762"/>
                  </a:lnTo>
                  <a:lnTo>
                    <a:pt x="0" y="6899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264" y="1943100"/>
              <a:ext cx="10350455" cy="2895600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1720474" y="113494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30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0400" y="279400"/>
            <a:ext cx="11023600" cy="629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228894" y="1371600"/>
            <a:ext cx="2763774" cy="54864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4553346" y="279400"/>
            <a:ext cx="6042485" cy="4904641"/>
            <a:chOff x="6830019" y="876300"/>
            <a:chExt cx="9063727" cy="6899762"/>
          </a:xfrm>
        </p:grpSpPr>
        <p:sp>
          <p:nvSpPr>
            <p:cNvPr id="3" name="Freeform 3"/>
            <p:cNvSpPr/>
            <p:nvPr/>
          </p:nvSpPr>
          <p:spPr>
            <a:xfrm>
              <a:off x="6830019" y="876300"/>
              <a:ext cx="9063727" cy="6899762"/>
            </a:xfrm>
            <a:custGeom>
              <a:avLst/>
              <a:gdLst/>
              <a:ahLst/>
              <a:cxnLst/>
              <a:rect l="l" t="t" r="r" b="b"/>
              <a:pathLst>
                <a:path w="9063727" h="6899762">
                  <a:moveTo>
                    <a:pt x="0" y="0"/>
                  </a:moveTo>
                  <a:lnTo>
                    <a:pt x="9063727" y="0"/>
                  </a:lnTo>
                  <a:lnTo>
                    <a:pt x="9063727" y="6899763"/>
                  </a:lnTo>
                  <a:lnTo>
                    <a:pt x="0" y="6899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498275" y="1232127"/>
              <a:ext cx="7727214" cy="5170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Cầm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/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nghịch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ẩm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ướt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giật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;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nên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chơi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nghịch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hoặc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dẫn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cắm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(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dù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cách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),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bẻ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xoắn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dây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,...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Vì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vậy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vừa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hỏng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ổ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vừa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điện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+mj-lt"/>
                  <a:ea typeface="Calibri" panose="020F0502020204030204" pitchFamily="34" charset="0"/>
                </a:rPr>
                <a:t>giật</a:t>
              </a:r>
              <a:r>
                <a:rPr lang="en-US" sz="2800" dirty="0">
                  <a:effectLst/>
                  <a:latin typeface="+mj-lt"/>
                  <a:ea typeface="Calibri" panose="020F0502020204030204" pitchFamily="34" charset="0"/>
                </a:rPr>
                <a:t>.</a:t>
              </a:r>
              <a:endParaRPr lang="en-US" sz="5400" dirty="0">
                <a:solidFill>
                  <a:srgbClr val="000000"/>
                </a:solidFill>
                <a:latin typeface="+mj-l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0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257</Words>
  <Application>Microsoft Office PowerPoint</Application>
  <PresentationFormat>Widescreen</PresentationFormat>
  <Paragraphs>23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#9Slide05 Pateglamt Script</vt:lpstr>
      <vt:lpstr>#9Slide07 Crocante</vt:lpstr>
      <vt:lpstr>#9Slide07 HoneyCream</vt:lpstr>
      <vt:lpstr>#9Slide07 Soup of Justice</vt:lpstr>
      <vt:lpstr>Arial</vt:lpstr>
      <vt:lpstr>Calibri</vt:lpstr>
      <vt:lpstr>Cambria</vt:lpstr>
      <vt:lpstr>iCiel Showcase Script</vt:lpstr>
      <vt:lpstr>Montserrat</vt:lpstr>
      <vt:lpstr>Quicksand Bold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THKD</cp:lastModifiedBy>
  <cp:revision>30</cp:revision>
  <dcterms:created xsi:type="dcterms:W3CDTF">2024-09-15T07:22:21Z</dcterms:created>
  <dcterms:modified xsi:type="dcterms:W3CDTF">2024-11-28T15:22:56Z</dcterms:modified>
</cp:coreProperties>
</file>